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8" r:id="rId2"/>
    <p:sldId id="268" r:id="rId3"/>
    <p:sldId id="307" r:id="rId4"/>
    <p:sldId id="285" r:id="rId5"/>
    <p:sldId id="277" r:id="rId6"/>
    <p:sldId id="317" r:id="rId7"/>
    <p:sldId id="297" r:id="rId8"/>
    <p:sldId id="301" r:id="rId9"/>
    <p:sldId id="339" r:id="rId10"/>
    <p:sldId id="295" r:id="rId11"/>
    <p:sldId id="316" r:id="rId12"/>
    <p:sldId id="265" r:id="rId13"/>
    <p:sldId id="266" r:id="rId14"/>
    <p:sldId id="340" r:id="rId15"/>
    <p:sldId id="300" r:id="rId16"/>
    <p:sldId id="320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03" r:id="rId29"/>
    <p:sldId id="310" r:id="rId30"/>
    <p:sldId id="312" r:id="rId31"/>
    <p:sldId id="311" r:id="rId32"/>
    <p:sldId id="306" r:id="rId33"/>
    <p:sldId id="288" r:id="rId34"/>
    <p:sldId id="318" r:id="rId35"/>
    <p:sldId id="298" r:id="rId36"/>
    <p:sldId id="308" r:id="rId37"/>
    <p:sldId id="270" r:id="rId38"/>
    <p:sldId id="309" r:id="rId39"/>
    <p:sldId id="274" r:id="rId40"/>
    <p:sldId id="304" r:id="rId41"/>
    <p:sldId id="28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1"/>
    <a:srgbClr val="ECA05F"/>
    <a:srgbClr val="DE9C60"/>
    <a:srgbClr val="C57A59"/>
    <a:srgbClr val="DEB500"/>
    <a:srgbClr val="FF9D0D"/>
    <a:srgbClr val="DED8D4"/>
    <a:srgbClr val="474652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517D1-0FA4-4C6A-8E91-C82984642005}" v="9" dt="2021-10-30T23:45:5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83719" autoAdjust="0"/>
  </p:normalViewPr>
  <p:slideViewPr>
    <p:cSldViewPr snapToGrid="0" showGuides="1">
      <p:cViewPr varScale="1">
        <p:scale>
          <a:sx n="95" d="100"/>
          <a:sy n="95" d="100"/>
        </p:scale>
        <p:origin x="6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규모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47465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85B-2349-B5DF-4261880E5D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5B-2349-B5DF-4261880E5D00}"/>
              </c:ext>
            </c:extLst>
          </c:dPt>
          <c:cat>
            <c:strRef>
              <c:f>Sheet1!$A$2:$A$3</c:f>
              <c:strCache>
                <c:ptCount val="2"/>
                <c:pt idx="0">
                  <c:v>미국 시장</c:v>
                </c:pt>
                <c:pt idx="1">
                  <c:v>국내 시장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66.400000000000006</c:v>
                </c:pt>
                <c:pt idx="1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B-2349-B5DF-4261880E5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규모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47465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8-FA43-BAB1-451707BFF2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8-FA43-BAB1-451707BFF265}"/>
              </c:ext>
            </c:extLst>
          </c:dPt>
          <c:cat>
            <c:strRef>
              <c:f>Sheet1!$A$2:$A$3</c:f>
              <c:strCache>
                <c:ptCount val="2"/>
                <c:pt idx="0">
                  <c:v>StitchFIx</c:v>
                </c:pt>
                <c:pt idx="1">
                  <c:v>미국시장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64.400000000000006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B8-FA43-BAB1-451707BFF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규모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47465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EB-D044-8BDC-289F130063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EB-D044-8BDC-289F130063DD}"/>
              </c:ext>
            </c:extLst>
          </c:dPt>
          <c:cat>
            <c:strRef>
              <c:f>Sheet1!$A$2:$A$3</c:f>
              <c:strCache>
                <c:ptCount val="2"/>
                <c:pt idx="0">
                  <c:v>국내 시장</c:v>
                </c:pt>
                <c:pt idx="1">
                  <c:v>미국 시장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41.3</c:v>
                </c:pt>
                <c:pt idx="1">
                  <c:v>66.400000000000006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EB-D044-8BDC-289F13006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규모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47465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BC-7F46-8633-DD3FCB8BC6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BC-7F46-8633-DD3FCB8BC6F8}"/>
              </c:ext>
            </c:extLst>
          </c:dPt>
          <c:cat>
            <c:strRef>
              <c:f>Sheet1!$A$2:$A$3</c:f>
              <c:strCache>
                <c:ptCount val="2"/>
                <c:pt idx="0">
                  <c:v>Shopper</c:v>
                </c:pt>
                <c:pt idx="1">
                  <c:v>국내시장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2.7</c:v>
                </c:pt>
                <c:pt idx="1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BC-7F46-8633-DD3FCB8BC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6AA9-A42D-4357-8B25-E289AFA68E1E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D51D-2545-4FCB-A042-5486B6C09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5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현명한 소비를 위한 전략적 선택</a:t>
            </a:r>
            <a:r>
              <a:rPr lang="en-US" altLang="ko-KR" dirty="0"/>
              <a:t>, Shoppers</a:t>
            </a:r>
            <a:r>
              <a:rPr lang="ko-KR" altLang="en-US" dirty="0"/>
              <a:t>팀의 동동입니다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3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5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Shoppers</a:t>
            </a:r>
            <a:r>
              <a:rPr lang="ko-KR" altLang="en-US" dirty="0"/>
              <a:t>를 이용하는 방식은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검증된 </a:t>
            </a:r>
            <a:r>
              <a:rPr lang="ko-KR" altLang="en-US" dirty="0" err="1"/>
              <a:t>쇼퍼를</a:t>
            </a:r>
            <a:r>
              <a:rPr lang="ko-KR" altLang="en-US" dirty="0"/>
              <a:t> 찾아 직접 의뢰 하는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커뮤니티에 질문을 올려 다수의 </a:t>
            </a:r>
            <a:r>
              <a:rPr lang="ko-KR" altLang="en-US" dirty="0" err="1"/>
              <a:t>쇼퍼로부터</a:t>
            </a:r>
            <a:r>
              <a:rPr lang="ko-KR" altLang="en-US" dirty="0"/>
              <a:t> 추천을 받는 방식이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1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ed653f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fced653f8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예시를 들어 설명하겠습니다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</a:t>
            </a:r>
            <a:r>
              <a:rPr lang="en-US" altLang="ko-KR" dirty="0"/>
              <a:t>30</a:t>
            </a:r>
            <a:r>
              <a:rPr lang="ko-KR" altLang="en-US" dirty="0"/>
              <a:t>만원 대의 </a:t>
            </a:r>
            <a:r>
              <a:rPr lang="ko-KR" altLang="en-US" dirty="0" err="1"/>
              <a:t>롱패딩을</a:t>
            </a:r>
            <a:r>
              <a:rPr lang="ko-KR" altLang="en-US" dirty="0"/>
              <a:t> 구매한다고 가정을 </a:t>
            </a:r>
            <a:r>
              <a:rPr lang="ko-KR" altLang="en-US" dirty="0" err="1"/>
              <a:t>할게요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전문 </a:t>
            </a:r>
            <a:r>
              <a:rPr lang="ko-KR" altLang="en-US" dirty="0" err="1"/>
              <a:t>쇼퍼에게</a:t>
            </a:r>
            <a:r>
              <a:rPr lang="ko-KR" altLang="en-US" dirty="0"/>
              <a:t> 요구사항을 보내면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쇼퍼가</a:t>
            </a:r>
            <a:r>
              <a:rPr lang="ko-KR" altLang="en-US" dirty="0"/>
              <a:t> 요구사항에 맞는 아이템을 추천하게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정말 믿을 만한 사람에게 맡길 수 있다는 장점이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8" name="Google Shape;218;gfced653f8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ed653f8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fced653f8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/>
              <a:t>다음 방법, 커뮤니티 매칭입니다.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롱패딩을</a:t>
            </a:r>
            <a:r>
              <a:rPr lang="ko-KR" altLang="en-US" dirty="0"/>
              <a:t> 사겠다는 글을 커뮤니티에 올립니다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다수의 </a:t>
            </a:r>
            <a:r>
              <a:rPr lang="ko-KR" altLang="en-US" dirty="0" err="1"/>
              <a:t>쇼퍼들이</a:t>
            </a:r>
            <a:r>
              <a:rPr lang="ko-KR" altLang="en-US" dirty="0"/>
              <a:t> 여러 아이템을 추천을 하겠죠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저는 그중 마음에 드는 아이템을 채택하고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쇼퍼를</a:t>
            </a:r>
            <a:r>
              <a:rPr lang="ko-KR" altLang="en-US" dirty="0"/>
              <a:t> 추천합니다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저는 맘에 드는 옷을 빠르게 골라서 좋고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쇼퍼</a:t>
            </a:r>
            <a:r>
              <a:rPr lang="ko-KR" altLang="en-US" dirty="0"/>
              <a:t> 입장에서 자신의 전문성을 검증할 수 있겠죠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그다지 정확도가 높지 않다는 단점이 있지만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그만큼 선택의 폭이 많다는 장점을 가지고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258" name="Google Shape;258;gfced653f8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아직까지 과연 쓸 것인가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의심의 눈초리를 거두지 못하는 분들이 </a:t>
            </a:r>
            <a:r>
              <a:rPr lang="ko-KR" altLang="en-US" dirty="0" err="1"/>
              <a:t>계실텐데요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보시는 화면은 </a:t>
            </a:r>
            <a:r>
              <a:rPr lang="en-US" altLang="ko-KR" dirty="0"/>
              <a:t>MZ</a:t>
            </a:r>
            <a:r>
              <a:rPr lang="ko-KR" altLang="en-US" dirty="0"/>
              <a:t>세대의 소비 성향을 보여주고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가격을 중시하는 가성비</a:t>
            </a:r>
            <a:r>
              <a:rPr lang="ko-KR" altLang="en-US" dirty="0"/>
              <a:t>와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가격보다 만족을 중시하는 </a:t>
            </a:r>
            <a:r>
              <a:rPr lang="ko-KR" altLang="en-US" dirty="0" err="1"/>
              <a:t>가심비</a:t>
            </a:r>
            <a:r>
              <a:rPr lang="ko-KR" altLang="en-US" dirty="0"/>
              <a:t> 소비 모두 많은 비중을 차지하고 </a:t>
            </a:r>
            <a:r>
              <a:rPr lang="ko-KR" altLang="en-US" dirty="0" err="1"/>
              <a:t>있내요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전문 </a:t>
            </a:r>
            <a:r>
              <a:rPr lang="ko-KR" altLang="en-US" dirty="0" err="1"/>
              <a:t>쇼퍼</a:t>
            </a:r>
            <a:r>
              <a:rPr lang="ko-KR" altLang="en-US" dirty="0"/>
              <a:t> 및 커뮤니티가 제공하는 서비스는</a:t>
            </a:r>
            <a:endParaRPr lang="en-US" altLang="ko-KR" dirty="0"/>
          </a:p>
          <a:p>
            <a:r>
              <a:rPr lang="ko-KR" altLang="en-US" dirty="0"/>
              <a:t>타겟인 </a:t>
            </a:r>
            <a:r>
              <a:rPr lang="en-US" altLang="ko-KR" dirty="0"/>
              <a:t>MZ</a:t>
            </a:r>
            <a:r>
              <a:rPr lang="ko-KR" altLang="en-US" dirty="0"/>
              <a:t>세대의 소비심리를 자극할 것이란 확신이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200" dirty="0">
                <a:effectLst/>
                <a:ea typeface="Malgun Gothic" panose="020B0503020000020004" pitchFamily="50" charset="-127"/>
              </a:rPr>
              <a:t>얘기가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길었습니다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2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200" dirty="0">
                <a:effectLst/>
                <a:ea typeface="Malgun Gothic" panose="020B0503020000020004" pitchFamily="50" charset="-127"/>
              </a:rPr>
              <a:t>직접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저희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서비스를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보시면서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이해하는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것으로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하죠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200" dirty="0">
              <a:effectLst/>
              <a:ea typeface="Malgun Gothic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ko-KR" altLang="en-US" dirty="0" err="1"/>
              <a:t>게이밍</a:t>
            </a:r>
            <a:r>
              <a:rPr lang="ko-KR" altLang="en-US" dirty="0"/>
              <a:t> 노트북을 사기 위해 </a:t>
            </a:r>
            <a:r>
              <a:rPr lang="ko-KR" altLang="en-US" dirty="0" err="1"/>
              <a:t>쇼퍼라는</a:t>
            </a:r>
            <a:r>
              <a:rPr lang="ko-KR" altLang="en-US" dirty="0"/>
              <a:t> 앱을 켰습니다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화면을 통해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전문 </a:t>
            </a:r>
            <a:r>
              <a:rPr lang="ko-KR" altLang="en-US" dirty="0" err="1"/>
              <a:t>쇼퍼들의</a:t>
            </a:r>
            <a:r>
              <a:rPr lang="ko-KR" altLang="en-US" dirty="0"/>
              <a:t> 게시글을 바로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8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쇼퍼</a:t>
            </a:r>
            <a:r>
              <a:rPr kumimoji="1" lang="ko-KR" altLang="en-US" dirty="0"/>
              <a:t> 전체 보기를 누르면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전문 </a:t>
            </a:r>
            <a:r>
              <a:rPr kumimoji="1" lang="ko-KR" altLang="en-US" dirty="0" err="1"/>
              <a:t>쇼퍼들의</a:t>
            </a:r>
            <a:r>
              <a:rPr kumimoji="1" lang="ko-KR" altLang="en-US" dirty="0"/>
              <a:t> 활동을 확인할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컴퓨터 전문가인 </a:t>
            </a:r>
            <a:r>
              <a:rPr kumimoji="1" lang="ko-KR" altLang="en-US" dirty="0" err="1"/>
              <a:t>피넛님에게</a:t>
            </a:r>
            <a:r>
              <a:rPr kumimoji="1" lang="ko-KR" altLang="en-US" dirty="0"/>
              <a:t> 제안서를 </a:t>
            </a:r>
            <a:r>
              <a:rPr kumimoji="1" lang="ko-KR" altLang="en-US" dirty="0" err="1"/>
              <a:t>보내보도록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4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제안서를 작성해보겠습니다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노트북을 </a:t>
            </a:r>
            <a:r>
              <a:rPr lang="ko-KR" altLang="en-US" dirty="0" err="1"/>
              <a:t>누를게요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6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여러분들의 소비 생활은 항상 만족스럽나요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누구나 기대와 다른 상품을 받고 속상했던 경험이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 경험 상</a:t>
            </a:r>
            <a:r>
              <a:rPr lang="en-US" altLang="ko-KR" dirty="0"/>
              <a:t>, </a:t>
            </a:r>
            <a:r>
              <a:rPr lang="ko-KR" altLang="en-US" dirty="0"/>
              <a:t>모니터를 유튜브 리뷰만 보고 구매했다가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 필요 사이즈와 달라 반품을 했던 경험이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57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99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16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제안서는 보시는 것과 같이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원하는 내용을 잘 전달할 수 있도록</a:t>
            </a:r>
            <a:endParaRPr lang="en-US" altLang="ko-KR" dirty="0"/>
          </a:p>
          <a:p>
            <a:r>
              <a:rPr lang="ko-KR" altLang="en-US" dirty="0"/>
              <a:t>형식이 짜여져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쇼퍼는</a:t>
            </a:r>
            <a:r>
              <a:rPr lang="ko-KR" altLang="en-US" dirty="0"/>
              <a:t> 이 형식을 자신의 입맛대로 수정할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4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요청이 완료되면</a:t>
            </a:r>
            <a:r>
              <a:rPr lang="en-US" altLang="ko-KR" dirty="0"/>
              <a:t>, </a:t>
            </a:r>
            <a:r>
              <a:rPr lang="ko-KR" altLang="en-US" dirty="0" err="1"/>
              <a:t>쇼퍼와</a:t>
            </a:r>
            <a:r>
              <a:rPr lang="ko-KR" altLang="en-US" dirty="0"/>
              <a:t> 채팅이 이어지게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4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ko-KR" altLang="en-US" dirty="0" err="1"/>
              <a:t>피넛님과</a:t>
            </a:r>
            <a:r>
              <a:rPr lang="ko-KR" altLang="en-US" dirty="0"/>
              <a:t> 조립식 컴퓨터를 원하는 분과의 대화를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피넛님께서는</a:t>
            </a:r>
            <a:endParaRPr lang="en-US" altLang="ko-KR" dirty="0"/>
          </a:p>
          <a:p>
            <a:r>
              <a:rPr lang="ko-KR" altLang="en-US" dirty="0"/>
              <a:t>이용자와 얘기를 자세히 나누고</a:t>
            </a:r>
            <a:endParaRPr lang="en-US" altLang="ko-KR" dirty="0"/>
          </a:p>
          <a:p>
            <a:r>
              <a:rPr lang="ko-KR" altLang="en-US" dirty="0"/>
              <a:t>이용자가 원하는 아이템을 추천을 제공 해줄 수 있겠죠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0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커뮤니티를 이용해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이번에는 전문 </a:t>
            </a:r>
            <a:r>
              <a:rPr lang="ko-KR" altLang="en-US" dirty="0" err="1"/>
              <a:t>쇼퍼를</a:t>
            </a:r>
            <a:r>
              <a:rPr lang="ko-KR" altLang="en-US" dirty="0"/>
              <a:t> 이용하는 것이 아니라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커뮤니티를 이용해보겠습니다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60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보시는 것과 같이 다양한 </a:t>
            </a:r>
            <a:r>
              <a:rPr kumimoji="1" lang="ko-KR" altLang="en-US" dirty="0" err="1"/>
              <a:t>쇼퍼로부터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아이템 추천을 받을 수도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4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쇼퍼라는</a:t>
            </a:r>
            <a:r>
              <a:rPr lang="ko-KR" altLang="en-US" dirty="0"/>
              <a:t> 서비스는 </a:t>
            </a:r>
            <a:endParaRPr lang="en-US" altLang="ko-KR" dirty="0"/>
          </a:p>
          <a:p>
            <a:r>
              <a:rPr lang="ko-KR" altLang="en-US" dirty="0"/>
              <a:t>기존 서비스와 어떤 차이점이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ko-KR" sz="1200" dirty="0">
                <a:effectLst/>
                <a:ea typeface="Malgun Gothic" panose="020B0503020000020004" pitchFamily="50" charset="-127"/>
              </a:rPr>
              <a:t>유튜브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쇼핑몰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effectLst/>
                <a:ea typeface="Malgun Gothic" panose="020B0503020000020004" pitchFamily="50" charset="-127"/>
              </a:rPr>
              <a:t>코디 </a:t>
            </a:r>
            <a:r>
              <a:rPr lang="ko-KR" altLang="en-US" sz="1200" dirty="0" err="1">
                <a:effectLst/>
                <a:ea typeface="Malgun Gothic" panose="020B0503020000020004" pitchFamily="50" charset="-127"/>
              </a:rPr>
              <a:t>큐레이팅</a:t>
            </a:r>
            <a:r>
              <a:rPr lang="ko-KR" altLang="en-US" sz="1200" dirty="0">
                <a:effectLst/>
                <a:ea typeface="Malgun Gothic" panose="020B0503020000020004" pitchFamily="50" charset="-127"/>
              </a:rPr>
              <a:t> 서비스인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en-US" altLang="ko-KR" sz="1200" dirty="0" err="1">
                <a:effectLst/>
                <a:ea typeface="Malgun Gothic" panose="020B0503020000020004" pitchFamily="50" charset="-127"/>
              </a:rPr>
              <a:t>Perss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와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차이점을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말씀드리도록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하겠습니다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71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유튜브는 정보 제공자가 되기 위한 진입장벽이 높습니다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영상을 찍고 편집까지 해야 할 뿐만 아니라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채널을 홍보하는데 많은 시간을 들이기도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저희 </a:t>
            </a:r>
            <a:r>
              <a:rPr lang="ko-KR" altLang="en-US" dirty="0" err="1"/>
              <a:t>쇼퍼는</a:t>
            </a:r>
            <a:r>
              <a:rPr lang="ko-KR" altLang="en-US" dirty="0"/>
              <a:t> 진입장벽이 매우 낮아</a:t>
            </a:r>
            <a:r>
              <a:rPr lang="en-US" altLang="ko-KR" dirty="0"/>
              <a:t> </a:t>
            </a:r>
            <a:r>
              <a:rPr lang="ko-KR" altLang="en-US" dirty="0"/>
              <a:t>누구나 컨텐츠 제공자가 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1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200" dirty="0">
                <a:effectLst/>
                <a:ea typeface="Malgun Gothic" panose="020B0503020000020004" pitchFamily="50" charset="-127"/>
              </a:rPr>
              <a:t>쇼핑몰의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대표로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무신사와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 err="1">
                <a:effectLst/>
                <a:ea typeface="Malgun Gothic" panose="020B0503020000020004" pitchFamily="50" charset="-127"/>
              </a:rPr>
              <a:t>다나와를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가져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왔습니다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12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200" dirty="0">
                <a:effectLst/>
                <a:ea typeface="Malgun Gothic" panose="020B0503020000020004" pitchFamily="50" charset="-127"/>
              </a:rPr>
              <a:t>다른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쇼핑몰은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상품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자체가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핵심인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반면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,</a:t>
            </a:r>
            <a:endParaRPr lang="ko-KR" altLang="ko-KR" sz="12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effectLst/>
                <a:ea typeface="Malgun Gothic" panose="020B0503020000020004" pitchFamily="50" charset="-127"/>
              </a:rPr>
              <a:t>Shoppers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는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사람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자체에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관심을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갖고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200" dirty="0">
                <a:effectLst/>
                <a:ea typeface="Malgun Gothic" panose="020B0503020000020004" pitchFamily="50" charset="-127"/>
              </a:rPr>
              <a:t>있습니다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>
                <a:effectLst/>
                <a:ea typeface="Malgun Gothic" panose="020B0503020000020004" pitchFamily="50" charset="-127"/>
              </a:rPr>
              <a:t>쇼퍼는</a:t>
            </a:r>
            <a:r>
              <a:rPr lang="ko-KR" altLang="en-US" sz="1200" dirty="0">
                <a:effectLst/>
                <a:ea typeface="Malgun Gothic" panose="020B0503020000020004" pitchFamily="50" charset="-127"/>
              </a:rPr>
              <a:t> 이용자의 요구사항에 귀를 기울여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effectLst/>
                <a:ea typeface="Malgun Gothic" panose="020B0503020000020004" pitchFamily="50" charset="-127"/>
              </a:rPr>
              <a:t>고객이 정말 원하는 아이템을 추천해줄 수 있습니다</a:t>
            </a:r>
            <a:r>
              <a:rPr lang="en-US" altLang="ko-KR" sz="12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200" dirty="0">
              <a:effectLst/>
              <a:ea typeface="Malgun Gothic" panose="020B0503020000020004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6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우리는 항상 만족하는 쇼핑을 할 수 없는 걸까요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4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마지막으로 패션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nherit"/>
              </a:rPr>
              <a:t>큐레이팅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서비스인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Perss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와의 차이점을 말씀드리겠습니다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Perss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는 고객이 제시한 요구사항에 따라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옷을 고르고 배송해주는 서비스입니다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쇼퍼는</a:t>
            </a:r>
            <a:r>
              <a:rPr lang="ko-KR" altLang="en-US" dirty="0"/>
              <a:t> </a:t>
            </a:r>
            <a:r>
              <a:rPr lang="en-US" altLang="ko-KR" dirty="0"/>
              <a:t>1 : 1 </a:t>
            </a:r>
            <a:r>
              <a:rPr lang="ko-KR" altLang="en-US" dirty="0"/>
              <a:t>지속적인 커뮤니케이션이 가능하지만</a:t>
            </a:r>
            <a:r>
              <a:rPr lang="en-US" altLang="ko-KR" dirty="0"/>
              <a:t>, </a:t>
            </a:r>
            <a:r>
              <a:rPr lang="en-US" altLang="ko-KR" dirty="0" err="1"/>
              <a:t>Perss</a:t>
            </a:r>
            <a:r>
              <a:rPr lang="ko-KR" altLang="en-US" dirty="0"/>
              <a:t>는 요구사항을 한 번만 제출 가능하다는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09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서비스를 선택과 집중을 통해 키우려고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처음부터</a:t>
            </a:r>
            <a:r>
              <a:rPr lang="en-US" altLang="ko-KR" dirty="0"/>
              <a:t>, </a:t>
            </a:r>
            <a:r>
              <a:rPr lang="ko-KR" altLang="en-US" dirty="0"/>
              <a:t>모든 서비스를 제공하기 보다는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와 패션 분야부터</a:t>
            </a:r>
            <a:r>
              <a:rPr lang="en-US" altLang="ko-KR" dirty="0"/>
              <a:t>, </a:t>
            </a:r>
            <a:r>
              <a:rPr lang="ko-KR" altLang="en-US" dirty="0"/>
              <a:t>키우기 시작해</a:t>
            </a:r>
            <a:endParaRPr lang="en-US" altLang="ko-KR" dirty="0"/>
          </a:p>
          <a:p>
            <a:r>
              <a:rPr lang="ko-KR" altLang="en-US" dirty="0"/>
              <a:t>차차 다른 분야까지 확장해 나가려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22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서비스와 비슷한 서비스인 미국의 </a:t>
            </a:r>
            <a:r>
              <a:rPr lang="en-US" altLang="ko-KR" dirty="0"/>
              <a:t>Stitch Fix</a:t>
            </a:r>
            <a:r>
              <a:rPr lang="ko-KR" altLang="en-US" dirty="0"/>
              <a:t>사는</a:t>
            </a:r>
            <a:endParaRPr lang="en-US" altLang="ko-KR" dirty="0"/>
          </a:p>
          <a:p>
            <a:r>
              <a:rPr lang="ko-KR" altLang="en-US" dirty="0"/>
              <a:t>미국 패션 분야의 약 </a:t>
            </a:r>
            <a:r>
              <a:rPr lang="en-US" altLang="ko-KR" dirty="0"/>
              <a:t>6%</a:t>
            </a:r>
            <a:r>
              <a:rPr lang="ko-KR" altLang="en-US" dirty="0"/>
              <a:t>를 차지하고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86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비춰 저희 </a:t>
            </a:r>
            <a:r>
              <a:rPr lang="ko-KR" altLang="en-US" dirty="0" err="1"/>
              <a:t>쇼퍼의</a:t>
            </a:r>
            <a:r>
              <a:rPr lang="ko-KR" altLang="en-US" dirty="0"/>
              <a:t> 패션 시장 규모 또한</a:t>
            </a:r>
            <a:endParaRPr lang="en-US" altLang="ko-KR" dirty="0"/>
          </a:p>
          <a:p>
            <a:r>
              <a:rPr lang="ko-KR" altLang="en-US" dirty="0"/>
              <a:t>국내 패션 시장 규모의 </a:t>
            </a:r>
            <a:r>
              <a:rPr lang="en-US" altLang="ko-KR" dirty="0"/>
              <a:t>6%</a:t>
            </a:r>
            <a:r>
              <a:rPr lang="ko-KR" altLang="en-US" dirty="0"/>
              <a:t>를 차지할 수 있을 것이라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6%</a:t>
            </a:r>
            <a:r>
              <a:rPr lang="ko-KR" altLang="en-US" dirty="0"/>
              <a:t>라고 해서 절대 작은 수치가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먹을 수 있는 파이가 무려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7500</a:t>
            </a:r>
            <a:r>
              <a:rPr lang="ko-KR" altLang="en-US" dirty="0"/>
              <a:t>억원 가까이 되니까요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17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이전에 받았던 피드백에 대해 몇가지 짚으려고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질문은 </a:t>
            </a:r>
            <a:r>
              <a:rPr lang="ko-KR" altLang="en-US" dirty="0" err="1"/>
              <a:t>쇼퍼</a:t>
            </a:r>
            <a:r>
              <a:rPr lang="ko-KR" altLang="en-US" dirty="0"/>
              <a:t> 서비스를 제공받고</a:t>
            </a:r>
            <a:r>
              <a:rPr lang="en-US" altLang="ko-KR" dirty="0"/>
              <a:t>, </a:t>
            </a:r>
            <a:r>
              <a:rPr lang="ko-KR" altLang="en-US" dirty="0"/>
              <a:t>돈을 지불하지 않는 경우에 대한 질문인데요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막기 위해</a:t>
            </a:r>
            <a:r>
              <a:rPr lang="en-US" altLang="ko-KR" dirty="0"/>
              <a:t>, </a:t>
            </a:r>
            <a:r>
              <a:rPr lang="ko-KR" altLang="en-US" dirty="0"/>
              <a:t>수수료를 선 지급하는 형태로 이뤄질 계획입니다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42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6</a:t>
            </a:r>
            <a:r>
              <a:rPr lang="ko-KR" altLang="en-US" dirty="0"/>
              <a:t>번 질문을 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초기 마케팅을 통해 커뮤니티의 </a:t>
            </a:r>
            <a:r>
              <a:rPr lang="ko-KR" altLang="en-US" dirty="0" err="1"/>
              <a:t>네임드</a:t>
            </a:r>
            <a:r>
              <a:rPr lang="ko-KR" altLang="en-US" dirty="0"/>
              <a:t> 유저를 </a:t>
            </a:r>
            <a:r>
              <a:rPr lang="ko-KR" altLang="en-US" dirty="0" err="1"/>
              <a:t>쇼퍼로</a:t>
            </a:r>
            <a:r>
              <a:rPr lang="ko-KR" altLang="en-US" dirty="0"/>
              <a:t> 유치할 생각입니다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쇼퍼</a:t>
            </a:r>
            <a:r>
              <a:rPr lang="ko-KR" altLang="en-US" dirty="0"/>
              <a:t> 입장에서 금전적인 메리트가 있기 때문에</a:t>
            </a:r>
            <a:r>
              <a:rPr lang="en-US" altLang="ko-KR" dirty="0"/>
              <a:t>, </a:t>
            </a:r>
            <a:r>
              <a:rPr lang="ko-KR" altLang="en-US" dirty="0"/>
              <a:t>저희 서비스에 진입하고 양질의 정보를 제공할 것으로 기대하고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이용자 입장에서도</a:t>
            </a:r>
            <a:r>
              <a:rPr lang="en-US" altLang="ko-KR" dirty="0"/>
              <a:t>, </a:t>
            </a:r>
            <a:r>
              <a:rPr lang="ko-KR" altLang="en-US" dirty="0"/>
              <a:t>좋아하는 </a:t>
            </a:r>
            <a:r>
              <a:rPr lang="ko-KR" altLang="en-US" dirty="0" err="1"/>
              <a:t>인플루언서와</a:t>
            </a:r>
            <a:r>
              <a:rPr lang="ko-KR" altLang="en-US" dirty="0"/>
              <a:t> 대화할 수 있다는 점에서 만족할 수 있다는 장점도 존재합니다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14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여러분의 현명한 소비를 위한 전략적 선택</a:t>
            </a:r>
            <a:r>
              <a:rPr lang="en-US" altLang="ko-KR" dirty="0"/>
              <a:t>!.</a:t>
            </a:r>
          </a:p>
          <a:p>
            <a:endParaRPr lang="en-US" altLang="ko-KR" dirty="0"/>
          </a:p>
          <a:p>
            <a:r>
              <a:rPr lang="en-US" altLang="ko-KR" dirty="0"/>
              <a:t>Shopper</a:t>
            </a:r>
            <a:r>
              <a:rPr lang="ko-KR" altLang="en-US" dirty="0"/>
              <a:t>팀의 발표를 마칩니다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1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현명한 소비를 어렵게 만드는 </a:t>
            </a:r>
            <a:r>
              <a:rPr lang="en-US" altLang="ko-KR" dirty="0"/>
              <a:t>2</a:t>
            </a:r>
            <a:r>
              <a:rPr lang="ko-KR" altLang="en-US" dirty="0"/>
              <a:t>가지 원인이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전문 지식의 부족입니다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 모르는 분야의 물건을 살 때</a:t>
            </a:r>
            <a:r>
              <a:rPr lang="en-US" altLang="ko-KR" dirty="0"/>
              <a:t>, </a:t>
            </a:r>
            <a:r>
              <a:rPr lang="ko-KR" altLang="en-US" dirty="0"/>
              <a:t>구매 기준을 만들기 위해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전문 지식까지 공부해야 하는 불편함이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많은 시간 투자가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 알고 있는 물건을 살 때에도</a:t>
            </a:r>
            <a:r>
              <a:rPr lang="en-US" altLang="ko-KR" dirty="0"/>
              <a:t>, </a:t>
            </a:r>
            <a:r>
              <a:rPr lang="ko-KR" altLang="en-US" dirty="0"/>
              <a:t>최적의 구매를 위해 </a:t>
            </a:r>
            <a:r>
              <a:rPr lang="ko-KR" altLang="en-US" dirty="0" err="1"/>
              <a:t>발품</a:t>
            </a:r>
            <a:r>
              <a:rPr lang="ko-KR" altLang="en-US" dirty="0"/>
              <a:t> 파는 시간이 많이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쉽게 현명한 소비를 하기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Shoppers</a:t>
            </a:r>
            <a:r>
              <a:rPr lang="ko-KR" altLang="en-US" dirty="0"/>
              <a:t>라는 앱을 생각해냈습니다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0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Personal Shopper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고객의 만족을 위해</a:t>
            </a:r>
            <a:r>
              <a:rPr lang="en-US" altLang="ko-KR" dirty="0"/>
              <a:t>, </a:t>
            </a:r>
            <a:r>
              <a:rPr lang="ko-KR" altLang="en-US" dirty="0"/>
              <a:t>쇼핑을 도와주는 사람을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Shopper</a:t>
            </a:r>
            <a:r>
              <a:rPr lang="ko-KR" altLang="en-US" dirty="0"/>
              <a:t>는 원래 백화점에서 </a:t>
            </a:r>
            <a:r>
              <a:rPr lang="en-US" altLang="ko-KR" dirty="0"/>
              <a:t>VIP</a:t>
            </a:r>
            <a:r>
              <a:rPr lang="ko-KR" altLang="en-US" dirty="0"/>
              <a:t>를 위해 제공되는 서비스입니다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상류층의 향유물인 </a:t>
            </a:r>
            <a:r>
              <a:rPr lang="en-US" altLang="ko-KR" dirty="0"/>
              <a:t>Shopper</a:t>
            </a:r>
            <a:r>
              <a:rPr lang="ko-KR" altLang="en-US" dirty="0"/>
              <a:t>를 대중화 하여</a:t>
            </a:r>
            <a:r>
              <a:rPr lang="en-US" altLang="ko-KR" dirty="0"/>
              <a:t>, </a:t>
            </a:r>
            <a:r>
              <a:rPr lang="ko-KR" altLang="en-US" dirty="0"/>
              <a:t>이용자들에게 항상 만족할 수 있는 구매경험을 제공하려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5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 err="1"/>
              <a:t>쇼퍼는</a:t>
            </a:r>
            <a:r>
              <a:rPr lang="ko-KR" altLang="en-US" dirty="0"/>
              <a:t> 누가 될 수 </a:t>
            </a:r>
            <a:r>
              <a:rPr lang="ko-KR" altLang="en-US" dirty="0" err="1"/>
              <a:t>있는걸까요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서비스에서는</a:t>
            </a:r>
          </a:p>
          <a:p>
            <a:r>
              <a:rPr lang="ko-KR" altLang="en-US" dirty="0"/>
              <a:t>이용자의 얘기에 귀 기울일 마음과 </a:t>
            </a:r>
            <a:endParaRPr lang="en-US" altLang="ko-KR" dirty="0"/>
          </a:p>
          <a:p>
            <a:r>
              <a:rPr lang="ko-KR" altLang="en-US" dirty="0"/>
              <a:t>문제를 해결하고 싶어하는 의지만 있으면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누구나 </a:t>
            </a:r>
            <a:r>
              <a:rPr lang="en-US" altLang="ko-KR" dirty="0"/>
              <a:t>Shopper</a:t>
            </a:r>
            <a:r>
              <a:rPr lang="ko-KR" altLang="en-US" dirty="0"/>
              <a:t>가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0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effectLst/>
                <a:ea typeface="Malgun Gothic" panose="020B0503020000020004" pitchFamily="50" charset="-127"/>
              </a:rPr>
              <a:t>지금 여러분의 생각을 맞춰볼까요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effectLst/>
                <a:ea typeface="Malgun Gothic" panose="020B0503020000020004" pitchFamily="50" charset="-127"/>
              </a:rPr>
              <a:t>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? </a:t>
            </a:r>
            <a:r>
              <a:rPr lang="ko-KR" altLang="en-US" sz="1800" dirty="0">
                <a:effectLst/>
                <a:ea typeface="Malgun Gothic" panose="020B0503020000020004" pitchFamily="50" charset="-127"/>
              </a:rPr>
              <a:t>누구나 </a:t>
            </a:r>
            <a:r>
              <a:rPr lang="ko-KR" altLang="en-US" sz="1800" dirty="0" err="1">
                <a:effectLst/>
                <a:ea typeface="Malgun Gothic" panose="020B0503020000020004" pitchFamily="50" charset="-127"/>
              </a:rPr>
              <a:t>쇼퍼가</a:t>
            </a:r>
            <a:r>
              <a:rPr lang="ko-KR" altLang="en-US" sz="1800" dirty="0">
                <a:effectLst/>
                <a:ea typeface="Malgun Gothic" panose="020B0503020000020004" pitchFamily="50" charset="-127"/>
              </a:rPr>
              <a:t> 될 수 있다면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en-US" sz="1800" dirty="0">
                <a:effectLst/>
                <a:ea typeface="Malgun Gothic" panose="020B0503020000020004" pitchFamily="50" charset="-127"/>
              </a:rPr>
              <a:t>신뢰성에 문제 있는 것 아냐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effectLst/>
                <a:ea typeface="Malgun Gothic" panose="020B0503020000020004" pitchFamily="50" charset="-127"/>
              </a:rPr>
              <a:t>이런 걱정을 많이 하고 </a:t>
            </a:r>
            <a:r>
              <a:rPr lang="ko-KR" altLang="en-US" sz="1800" dirty="0" err="1">
                <a:effectLst/>
                <a:ea typeface="Malgun Gothic" panose="020B0503020000020004" pitchFamily="50" charset="-127"/>
              </a:rPr>
              <a:t>계실텐데요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저희는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 err="1">
                <a:effectLst/>
                <a:ea typeface="Malgun Gothic" panose="020B0503020000020004" pitchFamily="50" charset="-127"/>
              </a:rPr>
              <a:t>쇼퍼에게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등급을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부여해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신뢰성을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보장하려고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합니다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 err="1">
                <a:effectLst/>
                <a:ea typeface="Malgun Gothic" panose="020B0503020000020004" pitchFamily="50" charset="-127"/>
              </a:rPr>
              <a:t>쇼퍼가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커뮤니티에서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활발히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이용자의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문제를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해결해주면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,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질문자의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추천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수에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따라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등급이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올라가게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됩니다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등급이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 err="1">
                <a:effectLst/>
                <a:ea typeface="Malgun Gothic" panose="020B0503020000020004" pitchFamily="50" charset="-127"/>
              </a:rPr>
              <a:t>올라간만큼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 </a:t>
            </a:r>
            <a:r>
              <a:rPr lang="ko-KR" altLang="ko-KR" sz="1800" dirty="0" err="1">
                <a:effectLst/>
                <a:ea typeface="Malgun Gothic" panose="020B0503020000020004" pitchFamily="50" charset="-127"/>
              </a:rPr>
              <a:t>쇼퍼는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많은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이용자들로부터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의뢰를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받을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있겠죠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D51D-2545-4FCB-A042-5486B6C09E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D93DFA-62B1-4D72-BEF2-CB395C2C1753}"/>
              </a:ext>
            </a:extLst>
          </p:cNvPr>
          <p:cNvGrpSpPr/>
          <p:nvPr/>
        </p:nvGrpSpPr>
        <p:grpSpPr>
          <a:xfrm>
            <a:off x="2191886" y="2207814"/>
            <a:ext cx="7611115" cy="2747086"/>
            <a:chOff x="2283326" y="2466452"/>
            <a:chExt cx="7611115" cy="2747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37CD5-4F7B-4C9A-8256-51E670716B04}"/>
                </a:ext>
              </a:extLst>
            </p:cNvPr>
            <p:cNvSpPr txBox="1"/>
            <p:nvPr/>
          </p:nvSpPr>
          <p:spPr>
            <a:xfrm>
              <a:off x="2283326" y="2466452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85BF7-4A8E-41B4-88CE-386A82E7A38C}"/>
                </a:ext>
              </a:extLst>
            </p:cNvPr>
            <p:cNvSpPr txBox="1"/>
            <p:nvPr/>
          </p:nvSpPr>
          <p:spPr>
            <a:xfrm>
              <a:off x="8595688" y="299754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5E72EF-6988-4CBA-8DEF-BD6D6FF33E3C}"/>
              </a:ext>
            </a:extLst>
          </p:cNvPr>
          <p:cNvSpPr txBox="1"/>
          <p:nvPr/>
        </p:nvSpPr>
        <p:spPr>
          <a:xfrm>
            <a:off x="3051208" y="2205321"/>
            <a:ext cx="61024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</a:rPr>
              <a:t>Personal Shoppers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현명한 소비를 위한 전략적 선택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89779-E583-2944-AB2F-20FC1990F923}"/>
              </a:ext>
            </a:extLst>
          </p:cNvPr>
          <p:cNvSpPr txBox="1"/>
          <p:nvPr/>
        </p:nvSpPr>
        <p:spPr>
          <a:xfrm>
            <a:off x="8815268" y="6377865"/>
            <a:ext cx="3723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동동   </a:t>
            </a:r>
            <a:r>
              <a:rPr lang="ko-KR" altLang="en-US" sz="1600" b="1" dirty="0" err="1">
                <a:solidFill>
                  <a:schemeClr val="bg1"/>
                </a:solidFill>
              </a:rPr>
              <a:t>아가사</a:t>
            </a:r>
            <a:r>
              <a:rPr lang="ko-KR" altLang="en-US" sz="1600" b="1" dirty="0">
                <a:solidFill>
                  <a:schemeClr val="bg1"/>
                </a:solidFill>
              </a:rPr>
              <a:t>   피넛   </a:t>
            </a:r>
            <a:r>
              <a:rPr lang="ko-KR" altLang="en-US" sz="1600" b="1" dirty="0" err="1">
                <a:solidFill>
                  <a:schemeClr val="bg1"/>
                </a:solidFill>
              </a:rPr>
              <a:t>라프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CED88-C39A-D742-8A9D-8BCEE105C215}"/>
              </a:ext>
            </a:extLst>
          </p:cNvPr>
          <p:cNvSpPr txBox="1"/>
          <p:nvPr/>
        </p:nvSpPr>
        <p:spPr>
          <a:xfrm>
            <a:off x="5149530" y="2941061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Solution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E49B24AE-1D0C-044F-8750-0FCDA6DB9308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AADEBE-2A55-B94C-80F6-974C6B31D5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2" y="2346394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DAE930-BDD1-4A03-B316-D3893E8BEE40}"/>
              </a:ext>
            </a:extLst>
          </p:cNvPr>
          <p:cNvSpPr/>
          <p:nvPr/>
        </p:nvSpPr>
        <p:spPr>
          <a:xfrm>
            <a:off x="5938463" y="0"/>
            <a:ext cx="62535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770BC-1EB6-4A27-B618-28CDC1C2B7C3}"/>
              </a:ext>
            </a:extLst>
          </p:cNvPr>
          <p:cNvSpPr txBox="1"/>
          <p:nvPr/>
        </p:nvSpPr>
        <p:spPr>
          <a:xfrm flipH="1">
            <a:off x="2387628" y="1787248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474652"/>
                </a:solidFill>
                <a:latin typeface="+mj-lt"/>
              </a:rPr>
              <a:t>A</a:t>
            </a:r>
            <a:endParaRPr lang="ko-KR" altLang="en-US" sz="7200" b="1" dirty="0">
              <a:solidFill>
                <a:srgbClr val="474652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77151-3964-4738-8652-586F10FC4E82}"/>
              </a:ext>
            </a:extLst>
          </p:cNvPr>
          <p:cNvSpPr txBox="1"/>
          <p:nvPr/>
        </p:nvSpPr>
        <p:spPr>
          <a:xfrm flipH="1">
            <a:off x="8326091" y="1787248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36008-1997-45A1-B5B5-4465F75829C6}"/>
              </a:ext>
            </a:extLst>
          </p:cNvPr>
          <p:cNvSpPr txBox="1"/>
          <p:nvPr/>
        </p:nvSpPr>
        <p:spPr>
          <a:xfrm>
            <a:off x="1431564" y="3429000"/>
            <a:ext cx="33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74652"/>
                </a:solidFill>
                <a:latin typeface="+mn-ea"/>
              </a:rPr>
              <a:t>일대일 퍼스널 매칭</a:t>
            </a:r>
            <a:endParaRPr lang="ko-KR" altLang="en-US" sz="2000" b="1" i="1" dirty="0">
              <a:solidFill>
                <a:srgbClr val="47465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41F67-2306-43B9-94F9-9BBD1561A0C7}"/>
              </a:ext>
            </a:extLst>
          </p:cNvPr>
          <p:cNvSpPr txBox="1"/>
          <p:nvPr/>
        </p:nvSpPr>
        <p:spPr>
          <a:xfrm>
            <a:off x="7370028" y="3429000"/>
            <a:ext cx="33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커뮤니티 매칭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i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0" y="0"/>
            <a:ext cx="11372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 flipH="1">
            <a:off x="409977" y="184273"/>
            <a:ext cx="431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34"/>
          <p:cNvCxnSpPr/>
          <p:nvPr/>
        </p:nvCxnSpPr>
        <p:spPr>
          <a:xfrm>
            <a:off x="420063" y="934720"/>
            <a:ext cx="1178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3" name="Google Shape;223;p34"/>
          <p:cNvGrpSpPr/>
          <p:nvPr/>
        </p:nvGrpSpPr>
        <p:grpSpPr>
          <a:xfrm>
            <a:off x="3212652" y="1224784"/>
            <a:ext cx="4780265" cy="5569240"/>
            <a:chOff x="2409488" y="918588"/>
            <a:chExt cx="3585199" cy="4176930"/>
          </a:xfrm>
        </p:grpSpPr>
        <p:grpSp>
          <p:nvGrpSpPr>
            <p:cNvPr id="224" name="Google Shape;224;p34"/>
            <p:cNvGrpSpPr/>
            <p:nvPr/>
          </p:nvGrpSpPr>
          <p:grpSpPr>
            <a:xfrm>
              <a:off x="2409488" y="918588"/>
              <a:ext cx="3529500" cy="1170389"/>
              <a:chOff x="2409488" y="918588"/>
              <a:chExt cx="3529500" cy="1170389"/>
            </a:xfrm>
          </p:grpSpPr>
          <p:sp>
            <p:nvSpPr>
              <p:cNvPr id="225" name="Google Shape;225;p34"/>
              <p:cNvSpPr/>
              <p:nvPr/>
            </p:nvSpPr>
            <p:spPr>
              <a:xfrm>
                <a:off x="2409488" y="1538625"/>
                <a:ext cx="3529500" cy="5079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6" name="Google Shape;226;p34"/>
              <p:cNvSpPr txBox="1"/>
              <p:nvPr/>
            </p:nvSpPr>
            <p:spPr>
              <a:xfrm>
                <a:off x="3459263" y="918588"/>
                <a:ext cx="1494900" cy="584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2000" b="1" dirty="0"/>
                  <a:t>소정의 수수료</a:t>
                </a:r>
                <a:endParaRPr sz="2000" b="1" dirty="0"/>
              </a:p>
              <a:p>
                <a:pPr algn="ctr"/>
                <a:r>
                  <a:rPr lang="en-US" altLang="ko" sz="1400" dirty="0"/>
                  <a:t>(</a:t>
                </a:r>
                <a:r>
                  <a:rPr lang="ko" altLang="en-US" sz="1400" dirty="0"/>
                  <a:t>정보 제공료 개념</a:t>
                </a:r>
                <a:r>
                  <a:rPr lang="en-US" altLang="ko" sz="1467" dirty="0"/>
                  <a:t>)</a:t>
                </a:r>
                <a:endParaRPr sz="1467" dirty="0"/>
              </a:p>
            </p:txBody>
          </p:sp>
          <p:pic>
            <p:nvPicPr>
              <p:cNvPr id="227" name="Google Shape;227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80700" y="1581077"/>
                <a:ext cx="452059" cy="50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" name="Google Shape;228;p34"/>
            <p:cNvGrpSpPr/>
            <p:nvPr/>
          </p:nvGrpSpPr>
          <p:grpSpPr>
            <a:xfrm>
              <a:off x="2465187" y="4006125"/>
              <a:ext cx="3529500" cy="1089393"/>
              <a:chOff x="2465187" y="4006125"/>
              <a:chExt cx="3529500" cy="1089393"/>
            </a:xfrm>
          </p:grpSpPr>
          <p:sp>
            <p:nvSpPr>
              <p:cNvPr id="229" name="Google Shape;229;p34"/>
              <p:cNvSpPr/>
              <p:nvPr/>
            </p:nvSpPr>
            <p:spPr>
              <a:xfrm rot="-10798831">
                <a:off x="2465187" y="4076098"/>
                <a:ext cx="3529500" cy="5289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0" name="Google Shape;230;p34"/>
              <p:cNvSpPr txBox="1"/>
              <p:nvPr/>
            </p:nvSpPr>
            <p:spPr>
              <a:xfrm>
                <a:off x="3482488" y="4680050"/>
                <a:ext cx="1494900" cy="415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2000" b="1" dirty="0"/>
                  <a:t>제품 추천</a:t>
                </a:r>
                <a:endParaRPr sz="2000" b="1" dirty="0"/>
              </a:p>
            </p:txBody>
          </p:sp>
          <p:grpSp>
            <p:nvGrpSpPr>
              <p:cNvPr id="231" name="Google Shape;231;p34"/>
              <p:cNvGrpSpPr/>
              <p:nvPr/>
            </p:nvGrpSpPr>
            <p:grpSpPr>
              <a:xfrm>
                <a:off x="3980700" y="4006125"/>
                <a:ext cx="452059" cy="538703"/>
                <a:chOff x="4038475" y="4147500"/>
                <a:chExt cx="452059" cy="538703"/>
              </a:xfrm>
            </p:grpSpPr>
            <p:pic>
              <p:nvPicPr>
                <p:cNvPr id="232" name="Google Shape;232;p3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4038475" y="4178302"/>
                  <a:ext cx="452059" cy="50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3" name="Google Shape;233;p3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081652" y="4147500"/>
                  <a:ext cx="365675" cy="293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234" name="Google Shape;234;p34"/>
          <p:cNvGrpSpPr/>
          <p:nvPr/>
        </p:nvGrpSpPr>
        <p:grpSpPr>
          <a:xfrm>
            <a:off x="420063" y="1150781"/>
            <a:ext cx="9521504" cy="4420154"/>
            <a:chOff x="315047" y="863085"/>
            <a:chExt cx="7141128" cy="3315116"/>
          </a:xfrm>
        </p:grpSpPr>
        <p:sp>
          <p:nvSpPr>
            <p:cNvPr id="235" name="Google Shape;235;p34"/>
            <p:cNvSpPr txBox="1"/>
            <p:nvPr/>
          </p:nvSpPr>
          <p:spPr>
            <a:xfrm>
              <a:off x="315047" y="863085"/>
              <a:ext cx="2911800" cy="34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ko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 </a:t>
              </a:r>
              <a:r>
                <a:rPr lang="en-US" altLang="ko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ko" altLang="en-U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ko" altLang="en-US" sz="1867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일대일 퍼스널 매칭</a:t>
              </a:r>
              <a:r>
                <a:rPr lang="ko" altLang="en-US" sz="1867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" name="Google Shape;236;p34"/>
            <p:cNvGrpSpPr/>
            <p:nvPr/>
          </p:nvGrpSpPr>
          <p:grpSpPr>
            <a:xfrm>
              <a:off x="957263" y="2088963"/>
              <a:ext cx="6498912" cy="2089238"/>
              <a:chOff x="957263" y="2088963"/>
              <a:chExt cx="6498912" cy="2089238"/>
            </a:xfrm>
          </p:grpSpPr>
          <p:grpSp>
            <p:nvGrpSpPr>
              <p:cNvPr id="237" name="Google Shape;237;p34"/>
              <p:cNvGrpSpPr/>
              <p:nvPr/>
            </p:nvGrpSpPr>
            <p:grpSpPr>
              <a:xfrm>
                <a:off x="6173975" y="2088975"/>
                <a:ext cx="1282200" cy="2089226"/>
                <a:chOff x="1409038" y="1996150"/>
                <a:chExt cx="1282200" cy="2089226"/>
              </a:xfrm>
            </p:grpSpPr>
            <p:pic>
              <p:nvPicPr>
                <p:cNvPr id="238" name="Google Shape;238;p3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33275" y="1996150"/>
                  <a:ext cx="1233724" cy="1461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9" name="Google Shape;239;p34"/>
                <p:cNvSpPr txBox="1"/>
                <p:nvPr/>
              </p:nvSpPr>
              <p:spPr>
                <a:xfrm>
                  <a:off x="1409038" y="3577575"/>
                  <a:ext cx="1282200" cy="507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-US" altLang="ko" sz="2800" b="1"/>
                    <a:t>shopper</a:t>
                  </a:r>
                  <a:endParaRPr sz="2800" b="1"/>
                </a:p>
              </p:txBody>
            </p:sp>
          </p:grpSp>
          <p:grpSp>
            <p:nvGrpSpPr>
              <p:cNvPr id="240" name="Google Shape;240;p34"/>
              <p:cNvGrpSpPr/>
              <p:nvPr/>
            </p:nvGrpSpPr>
            <p:grpSpPr>
              <a:xfrm>
                <a:off x="957263" y="2088963"/>
                <a:ext cx="1282200" cy="1985463"/>
                <a:chOff x="6674400" y="2099913"/>
                <a:chExt cx="1282200" cy="1985463"/>
              </a:xfrm>
            </p:grpSpPr>
            <p:pic>
              <p:nvPicPr>
                <p:cNvPr id="241" name="Google Shape;241;p34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674438" y="2099913"/>
                  <a:ext cx="1282125" cy="1305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2" name="Google Shape;242;p34"/>
                <p:cNvSpPr txBox="1"/>
                <p:nvPr/>
              </p:nvSpPr>
              <p:spPr>
                <a:xfrm>
                  <a:off x="6674400" y="3577575"/>
                  <a:ext cx="1282200" cy="507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-US" altLang="ko" sz="2800" b="1"/>
                    <a:t>user</a:t>
                  </a:r>
                  <a:endParaRPr sz="2800" b="1"/>
                </a:p>
              </p:txBody>
            </p:sp>
          </p:grpSp>
        </p:grpSp>
      </p:grpSp>
      <p:grpSp>
        <p:nvGrpSpPr>
          <p:cNvPr id="243" name="Google Shape;243;p34"/>
          <p:cNvGrpSpPr/>
          <p:nvPr/>
        </p:nvGrpSpPr>
        <p:grpSpPr>
          <a:xfrm>
            <a:off x="3198471" y="2728717"/>
            <a:ext cx="4926000" cy="2482233"/>
            <a:chOff x="2398853" y="2046537"/>
            <a:chExt cx="3694500" cy="1861675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2398853" y="2509358"/>
              <a:ext cx="1059786" cy="834648"/>
              <a:chOff x="5347813" y="2306538"/>
              <a:chExt cx="1233600" cy="920737"/>
            </a:xfrm>
          </p:grpSpPr>
          <p:cxnSp>
            <p:nvCxnSpPr>
              <p:cNvPr id="245" name="Google Shape;245;p34"/>
              <p:cNvCxnSpPr/>
              <p:nvPr/>
            </p:nvCxnSpPr>
            <p:spPr>
              <a:xfrm rot="10800000" flipH="1">
                <a:off x="5547000" y="2727125"/>
                <a:ext cx="975000" cy="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46" name="Google Shape;246;p34"/>
              <p:cNvSpPr txBox="1"/>
              <p:nvPr/>
            </p:nvSpPr>
            <p:spPr>
              <a:xfrm>
                <a:off x="5347813" y="2306538"/>
                <a:ext cx="1233600" cy="407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1600" dirty="0"/>
                  <a:t>요청서 작성</a:t>
                </a:r>
                <a:endParaRPr sz="1600" dirty="0"/>
              </a:p>
            </p:txBody>
          </p:sp>
          <p:pic>
            <p:nvPicPr>
              <p:cNvPr id="247" name="Google Shape;247;p3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874625" y="2842375"/>
                <a:ext cx="319746" cy="38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34"/>
            <p:cNvGrpSpPr/>
            <p:nvPr/>
          </p:nvGrpSpPr>
          <p:grpSpPr>
            <a:xfrm>
              <a:off x="4798264" y="2517028"/>
              <a:ext cx="1295089" cy="880996"/>
              <a:chOff x="2705837" y="2314723"/>
              <a:chExt cx="1436116" cy="927852"/>
            </a:xfrm>
          </p:grpSpPr>
          <p:cxnSp>
            <p:nvCxnSpPr>
              <p:cNvPr id="249" name="Google Shape;249;p34"/>
              <p:cNvCxnSpPr/>
              <p:nvPr/>
            </p:nvCxnSpPr>
            <p:spPr>
              <a:xfrm rot="10800000">
                <a:off x="2924550" y="2748138"/>
                <a:ext cx="975000" cy="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50" name="Google Shape;250;p34"/>
              <p:cNvSpPr txBox="1"/>
              <p:nvPr/>
            </p:nvSpPr>
            <p:spPr>
              <a:xfrm>
                <a:off x="2705837" y="2314723"/>
                <a:ext cx="1436116" cy="388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1600" dirty="0"/>
                  <a:t>요구사항 수렴</a:t>
                </a:r>
                <a:endParaRPr sz="1600" dirty="0"/>
              </a:p>
            </p:txBody>
          </p:sp>
          <p:pic>
            <p:nvPicPr>
              <p:cNvPr id="251" name="Google Shape;251;p3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25100" y="2842375"/>
                <a:ext cx="373908" cy="4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" name="Google Shape;252;p34"/>
            <p:cNvGrpSpPr/>
            <p:nvPr/>
          </p:nvGrpSpPr>
          <p:grpSpPr>
            <a:xfrm>
              <a:off x="3618013" y="2046537"/>
              <a:ext cx="1112400" cy="1861675"/>
              <a:chOff x="3618013" y="2046537"/>
              <a:chExt cx="1112400" cy="1861675"/>
            </a:xfrm>
          </p:grpSpPr>
          <p:pic>
            <p:nvPicPr>
              <p:cNvPr id="253" name="Google Shape;253;p3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618013" y="2046537"/>
                <a:ext cx="1112400" cy="1861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34"/>
              <p:cNvSpPr txBox="1"/>
              <p:nvPr/>
            </p:nvSpPr>
            <p:spPr>
              <a:xfrm>
                <a:off x="3748963" y="2723400"/>
                <a:ext cx="850500" cy="50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-US" altLang="ko" sz="2800" b="1">
                    <a:solidFill>
                      <a:schemeClr val="accent1"/>
                    </a:solidFill>
                  </a:rPr>
                  <a:t>APP</a:t>
                </a:r>
                <a:endParaRPr sz="2800" b="1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0"/>
            <a:ext cx="11372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 flipH="1">
            <a:off x="409977" y="184273"/>
            <a:ext cx="4316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5"/>
          <p:cNvCxnSpPr/>
          <p:nvPr/>
        </p:nvCxnSpPr>
        <p:spPr>
          <a:xfrm>
            <a:off x="420063" y="934720"/>
            <a:ext cx="1178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3" name="Google Shape;263;p35"/>
          <p:cNvGrpSpPr/>
          <p:nvPr/>
        </p:nvGrpSpPr>
        <p:grpSpPr>
          <a:xfrm>
            <a:off x="3212652" y="1482067"/>
            <a:ext cx="4780265" cy="5281180"/>
            <a:chOff x="2409488" y="1111550"/>
            <a:chExt cx="3585199" cy="3960885"/>
          </a:xfrm>
        </p:grpSpPr>
        <p:grpSp>
          <p:nvGrpSpPr>
            <p:cNvPr id="264" name="Google Shape;264;p35"/>
            <p:cNvGrpSpPr/>
            <p:nvPr/>
          </p:nvGrpSpPr>
          <p:grpSpPr>
            <a:xfrm>
              <a:off x="2409488" y="1111550"/>
              <a:ext cx="3529500" cy="934975"/>
              <a:chOff x="2409488" y="1111550"/>
              <a:chExt cx="3529500" cy="934975"/>
            </a:xfrm>
          </p:grpSpPr>
          <p:sp>
            <p:nvSpPr>
              <p:cNvPr id="265" name="Google Shape;265;p35"/>
              <p:cNvSpPr/>
              <p:nvPr/>
            </p:nvSpPr>
            <p:spPr>
              <a:xfrm>
                <a:off x="2409488" y="1538625"/>
                <a:ext cx="3529500" cy="5079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" name="Google Shape;266;p35"/>
              <p:cNvSpPr txBox="1"/>
              <p:nvPr/>
            </p:nvSpPr>
            <p:spPr>
              <a:xfrm>
                <a:off x="3214854" y="1111550"/>
                <a:ext cx="1918800" cy="392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b="1" dirty="0"/>
                  <a:t>의견 좋아요</a:t>
                </a:r>
                <a:r>
                  <a:rPr lang="en-US" altLang="ko" b="1" dirty="0"/>
                  <a:t>, </a:t>
                </a:r>
                <a:r>
                  <a:rPr lang="ko" altLang="en-US" b="1" dirty="0"/>
                  <a:t>쇼퍼 추천</a:t>
                </a:r>
                <a:endParaRPr sz="1200" dirty="0"/>
              </a:p>
            </p:txBody>
          </p:sp>
        </p:grpSp>
        <p:grpSp>
          <p:nvGrpSpPr>
            <p:cNvPr id="267" name="Google Shape;267;p35"/>
            <p:cNvGrpSpPr/>
            <p:nvPr/>
          </p:nvGrpSpPr>
          <p:grpSpPr>
            <a:xfrm>
              <a:off x="2465187" y="4076098"/>
              <a:ext cx="3529500" cy="996337"/>
              <a:chOff x="2465187" y="4076098"/>
              <a:chExt cx="3529500" cy="996337"/>
            </a:xfrm>
          </p:grpSpPr>
          <p:sp>
            <p:nvSpPr>
              <p:cNvPr id="268" name="Google Shape;268;p35"/>
              <p:cNvSpPr/>
              <p:nvPr/>
            </p:nvSpPr>
            <p:spPr>
              <a:xfrm rot="-10798831">
                <a:off x="2465187" y="4076098"/>
                <a:ext cx="3529500" cy="528900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" name="Google Shape;269;p35"/>
              <p:cNvSpPr txBox="1"/>
              <p:nvPr/>
            </p:nvSpPr>
            <p:spPr>
              <a:xfrm>
                <a:off x="3482488" y="4680050"/>
                <a:ext cx="1494900" cy="392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b="1" dirty="0"/>
                  <a:t>의견 제시</a:t>
                </a:r>
                <a:endParaRPr b="1" dirty="0"/>
              </a:p>
            </p:txBody>
          </p:sp>
        </p:grpSp>
      </p:grpSp>
      <p:grpSp>
        <p:nvGrpSpPr>
          <p:cNvPr id="270" name="Google Shape;270;p35"/>
          <p:cNvGrpSpPr/>
          <p:nvPr/>
        </p:nvGrpSpPr>
        <p:grpSpPr>
          <a:xfrm>
            <a:off x="3198471" y="2728717"/>
            <a:ext cx="4789991" cy="2482233"/>
            <a:chOff x="2398853" y="2046537"/>
            <a:chExt cx="3592493" cy="1861675"/>
          </a:xfrm>
        </p:grpSpPr>
        <p:grpSp>
          <p:nvGrpSpPr>
            <p:cNvPr id="271" name="Google Shape;271;p35"/>
            <p:cNvGrpSpPr/>
            <p:nvPr/>
          </p:nvGrpSpPr>
          <p:grpSpPr>
            <a:xfrm>
              <a:off x="2398853" y="2509358"/>
              <a:ext cx="1059786" cy="389692"/>
              <a:chOff x="5347813" y="2306538"/>
              <a:chExt cx="1233600" cy="429887"/>
            </a:xfrm>
          </p:grpSpPr>
          <p:cxnSp>
            <p:nvCxnSpPr>
              <p:cNvPr id="272" name="Google Shape;272;p35"/>
              <p:cNvCxnSpPr/>
              <p:nvPr/>
            </p:nvCxnSpPr>
            <p:spPr>
              <a:xfrm rot="10800000" flipH="1">
                <a:off x="5547000" y="2727125"/>
                <a:ext cx="975000" cy="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3" name="Google Shape;273;p35"/>
              <p:cNvSpPr txBox="1"/>
              <p:nvPr/>
            </p:nvSpPr>
            <p:spPr>
              <a:xfrm>
                <a:off x="5347813" y="2306538"/>
                <a:ext cx="1233600" cy="407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1600" dirty="0"/>
                  <a:t>글작성</a:t>
                </a:r>
                <a:endParaRPr sz="1600" dirty="0"/>
              </a:p>
            </p:txBody>
          </p:sp>
        </p:grpSp>
        <p:grpSp>
          <p:nvGrpSpPr>
            <p:cNvPr id="274" name="Google Shape;274;p35"/>
            <p:cNvGrpSpPr/>
            <p:nvPr/>
          </p:nvGrpSpPr>
          <p:grpSpPr>
            <a:xfrm>
              <a:off x="4878886" y="2509257"/>
              <a:ext cx="1112460" cy="428130"/>
              <a:chOff x="2795238" y="2306538"/>
              <a:chExt cx="1233600" cy="450900"/>
            </a:xfrm>
          </p:grpSpPr>
          <p:cxnSp>
            <p:nvCxnSpPr>
              <p:cNvPr id="275" name="Google Shape;275;p35"/>
              <p:cNvCxnSpPr/>
              <p:nvPr/>
            </p:nvCxnSpPr>
            <p:spPr>
              <a:xfrm rot="10800000">
                <a:off x="2924550" y="2748138"/>
                <a:ext cx="975000" cy="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6" name="Google Shape;276;p35"/>
              <p:cNvSpPr txBox="1"/>
              <p:nvPr/>
            </p:nvSpPr>
            <p:spPr>
              <a:xfrm>
                <a:off x="2795238" y="2306538"/>
                <a:ext cx="1233600" cy="388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1600" dirty="0"/>
                  <a:t>댓글작성</a:t>
                </a:r>
                <a:endParaRPr sz="1600" dirty="0"/>
              </a:p>
            </p:txBody>
          </p:sp>
        </p:grpSp>
        <p:grpSp>
          <p:nvGrpSpPr>
            <p:cNvPr id="277" name="Google Shape;277;p35"/>
            <p:cNvGrpSpPr/>
            <p:nvPr/>
          </p:nvGrpSpPr>
          <p:grpSpPr>
            <a:xfrm>
              <a:off x="3618013" y="2046537"/>
              <a:ext cx="1112400" cy="1861675"/>
              <a:chOff x="3618013" y="2046537"/>
              <a:chExt cx="1112400" cy="1861675"/>
            </a:xfrm>
          </p:grpSpPr>
          <p:pic>
            <p:nvPicPr>
              <p:cNvPr id="278" name="Google Shape;278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18013" y="2046537"/>
                <a:ext cx="1112400" cy="1861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35"/>
              <p:cNvSpPr txBox="1"/>
              <p:nvPr/>
            </p:nvSpPr>
            <p:spPr>
              <a:xfrm>
                <a:off x="3748963" y="2723400"/>
                <a:ext cx="850500" cy="50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-US" altLang="ko" sz="2800" b="1">
                    <a:solidFill>
                      <a:schemeClr val="accent1"/>
                    </a:solidFill>
                  </a:rPr>
                  <a:t>APP</a:t>
                </a:r>
                <a:endParaRPr sz="2800" b="1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80" name="Google Shape;280;p35"/>
          <p:cNvGrpSpPr/>
          <p:nvPr/>
        </p:nvGrpSpPr>
        <p:grpSpPr>
          <a:xfrm>
            <a:off x="420063" y="1150780"/>
            <a:ext cx="11640869" cy="4281788"/>
            <a:chOff x="315047" y="863085"/>
            <a:chExt cx="8730652" cy="3211341"/>
          </a:xfrm>
        </p:grpSpPr>
        <p:sp>
          <p:nvSpPr>
            <p:cNvPr id="281" name="Google Shape;281;p35"/>
            <p:cNvSpPr txBox="1"/>
            <p:nvPr/>
          </p:nvSpPr>
          <p:spPr>
            <a:xfrm>
              <a:off x="315047" y="863085"/>
              <a:ext cx="2911800" cy="34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r>
                <a:rPr lang="ko" alt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 </a:t>
              </a:r>
              <a:r>
                <a:rPr lang="en-US" altLang="ko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ko" alt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ko" altLang="en-US"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커뮤니티 매칭</a:t>
              </a:r>
              <a:r>
                <a:rPr lang="ko" altLang="en-US" sz="1867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35"/>
            <p:cNvGrpSpPr/>
            <p:nvPr/>
          </p:nvGrpSpPr>
          <p:grpSpPr>
            <a:xfrm>
              <a:off x="957263" y="1487100"/>
              <a:ext cx="8088436" cy="2587326"/>
              <a:chOff x="957263" y="1487100"/>
              <a:chExt cx="8088436" cy="2587326"/>
            </a:xfrm>
          </p:grpSpPr>
          <p:grpSp>
            <p:nvGrpSpPr>
              <p:cNvPr id="283" name="Google Shape;283;p35"/>
              <p:cNvGrpSpPr/>
              <p:nvPr/>
            </p:nvGrpSpPr>
            <p:grpSpPr>
              <a:xfrm>
                <a:off x="957263" y="2088963"/>
                <a:ext cx="6581537" cy="1985463"/>
                <a:chOff x="957263" y="2088963"/>
                <a:chExt cx="6581537" cy="1985463"/>
              </a:xfrm>
            </p:grpSpPr>
            <p:grpSp>
              <p:nvGrpSpPr>
                <p:cNvPr id="284" name="Google Shape;284;p35"/>
                <p:cNvGrpSpPr/>
                <p:nvPr/>
              </p:nvGrpSpPr>
              <p:grpSpPr>
                <a:xfrm>
                  <a:off x="6126400" y="2088975"/>
                  <a:ext cx="1412400" cy="1985451"/>
                  <a:chOff x="1361463" y="1996150"/>
                  <a:chExt cx="1412400" cy="1985451"/>
                </a:xfrm>
              </p:grpSpPr>
              <p:pic>
                <p:nvPicPr>
                  <p:cNvPr id="285" name="Google Shape;285;p35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1433275" y="1996150"/>
                    <a:ext cx="1233724" cy="146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86" name="Google Shape;286;p35"/>
                  <p:cNvSpPr txBox="1"/>
                  <p:nvPr/>
                </p:nvSpPr>
                <p:spPr>
                  <a:xfrm>
                    <a:off x="1361463" y="3473800"/>
                    <a:ext cx="1412400" cy="5078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21900" tIns="121900" rIns="121900" bIns="121900" anchor="t" anchorCtr="0">
                    <a:spAutoFit/>
                  </a:bodyPr>
                  <a:lstStyle/>
                  <a:p>
                    <a:pPr algn="ctr"/>
                    <a:r>
                      <a:rPr lang="en-US" altLang="ko" sz="2800" b="1"/>
                      <a:t>shopper1</a:t>
                    </a:r>
                    <a:endParaRPr sz="2800" b="1"/>
                  </a:p>
                </p:txBody>
              </p:sp>
            </p:grpSp>
            <p:grpSp>
              <p:nvGrpSpPr>
                <p:cNvPr id="287" name="Google Shape;287;p35"/>
                <p:cNvGrpSpPr/>
                <p:nvPr/>
              </p:nvGrpSpPr>
              <p:grpSpPr>
                <a:xfrm>
                  <a:off x="957263" y="2088963"/>
                  <a:ext cx="1282200" cy="1985463"/>
                  <a:chOff x="6674400" y="2099913"/>
                  <a:chExt cx="1282200" cy="1985463"/>
                </a:xfrm>
              </p:grpSpPr>
              <p:pic>
                <p:nvPicPr>
                  <p:cNvPr id="288" name="Google Shape;288;p35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6674438" y="2099913"/>
                    <a:ext cx="1282125" cy="1305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89" name="Google Shape;289;p35"/>
                  <p:cNvSpPr txBox="1"/>
                  <p:nvPr/>
                </p:nvSpPr>
                <p:spPr>
                  <a:xfrm>
                    <a:off x="6674400" y="3577575"/>
                    <a:ext cx="1282200" cy="5078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21900" tIns="121900" rIns="121900" bIns="121900" anchor="t" anchorCtr="0">
                    <a:spAutoFit/>
                  </a:bodyPr>
                  <a:lstStyle/>
                  <a:p>
                    <a:pPr algn="ctr"/>
                    <a:r>
                      <a:rPr lang="en-US" altLang="ko" sz="2800" b="1"/>
                      <a:t>user</a:t>
                    </a:r>
                    <a:endParaRPr sz="2800" b="1"/>
                  </a:p>
                </p:txBody>
              </p:sp>
            </p:grpSp>
          </p:grpSp>
          <p:pic>
            <p:nvPicPr>
              <p:cNvPr id="290" name="Google Shape;290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75171" y="1487100"/>
                <a:ext cx="798725" cy="945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11575" y="2509253"/>
                <a:ext cx="594119" cy="70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05700" y="2571750"/>
                <a:ext cx="704784" cy="8346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Google Shape;293;p35"/>
              <p:cNvSpPr txBox="1"/>
              <p:nvPr/>
            </p:nvSpPr>
            <p:spPr>
              <a:xfrm>
                <a:off x="6700675" y="2212225"/>
                <a:ext cx="1515600" cy="415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-US" altLang="ko" sz="2000" b="1"/>
                  <a:t>sp2</a:t>
                </a:r>
                <a:endParaRPr sz="2000" b="1"/>
              </a:p>
            </p:txBody>
          </p:sp>
          <p:sp>
            <p:nvSpPr>
              <p:cNvPr id="294" name="Google Shape;294;p35"/>
              <p:cNvSpPr txBox="1"/>
              <p:nvPr/>
            </p:nvSpPr>
            <p:spPr>
              <a:xfrm>
                <a:off x="7027049" y="3081800"/>
                <a:ext cx="1375200" cy="384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-US" altLang="ko" sz="1733" b="1"/>
                  <a:t>sp3</a:t>
                </a:r>
                <a:endParaRPr sz="1733" b="1"/>
              </a:p>
            </p:txBody>
          </p:sp>
          <p:sp>
            <p:nvSpPr>
              <p:cNvPr id="295" name="Google Shape;295;p35"/>
              <p:cNvSpPr txBox="1"/>
              <p:nvPr/>
            </p:nvSpPr>
            <p:spPr>
              <a:xfrm>
                <a:off x="7670499" y="3289050"/>
                <a:ext cx="1375200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-US" altLang="ko" sz="2400" b="1"/>
                  <a:t>sp3</a:t>
                </a:r>
                <a:endParaRPr sz="24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557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소비 트랜드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BFBD365-5B48-4FBA-B425-A604FD39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15" y="1255435"/>
            <a:ext cx="4402132" cy="5053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75A1BD-DBCC-461B-82A1-94FCC2010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08" y="1255435"/>
            <a:ext cx="389255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90F4D-326F-E047-BA2A-5CF3037306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551052"/>
            <a:ext cx="13843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C6290-9562-184D-9224-041D184446D5}"/>
              </a:ext>
            </a:extLst>
          </p:cNvPr>
          <p:cNvSpPr txBox="1"/>
          <p:nvPr/>
        </p:nvSpPr>
        <p:spPr>
          <a:xfrm>
            <a:off x="4675618" y="3075057"/>
            <a:ext cx="358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Proto-type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3" name="직선 연결선 4">
            <a:extLst>
              <a:ext uri="{FF2B5EF4-FFF2-40B4-BE49-F238E27FC236}">
                <a16:creationId xmlns:a16="http://schemas.microsoft.com/office/drawing/2014/main" id="{B5D73965-595F-6844-BD73-661E8AFD37B1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5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0E5A09-3E85-DB4E-BA28-E2F767EAC2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03386-69D2-DA4F-86D8-841843C697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07AB-BBE7-7D44-9C2B-4300FC57B9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C7729-0BC5-0040-81B0-B00E06769E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사람이(가) 표시된 사진&#10;&#10;자동 생성된 설명">
            <a:extLst>
              <a:ext uri="{FF2B5EF4-FFF2-40B4-BE49-F238E27FC236}">
                <a16:creationId xmlns:a16="http://schemas.microsoft.com/office/drawing/2014/main" id="{9DF4A1E5-B70E-47B0-85C8-EDECB3FF37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2" y="775691"/>
            <a:ext cx="11036295" cy="5306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936A48-5ED3-44D7-B775-471920762486}"/>
              </a:ext>
            </a:extLst>
          </p:cNvPr>
          <p:cNvSpPr/>
          <p:nvPr/>
        </p:nvSpPr>
        <p:spPr>
          <a:xfrm>
            <a:off x="4841533" y="1536174"/>
            <a:ext cx="2508932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4000" b="1" dirty="0">
                <a:ln/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E9F9C-0719-E842-9E72-77184B9292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0BEDF3-4A35-F844-BD68-81A67C7CEE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88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835899-FFEE-E747-A1FC-0863656133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4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757DDC-A981-9C41-995B-ED622FE4AF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06A52A-1B44-BF45-A24A-71855FB456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6E28DA1-3EBF-F343-936F-42CC99F7BC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5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9284B3-04D6-3948-8099-F12A186B66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53E157-4DA5-DF4D-8F5A-FCE0829C2D7C}"/>
              </a:ext>
            </a:extLst>
          </p:cNvPr>
          <p:cNvSpPr/>
          <p:nvPr/>
        </p:nvSpPr>
        <p:spPr>
          <a:xfrm>
            <a:off x="-100208" y="-125259"/>
            <a:ext cx="12292208" cy="70772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6A5AE-E795-4949-860F-DEFECD8754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71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BC453-1CB9-1A4B-8C89-32084313D3F7}"/>
              </a:ext>
            </a:extLst>
          </p:cNvPr>
          <p:cNvSpPr txBox="1"/>
          <p:nvPr/>
        </p:nvSpPr>
        <p:spPr>
          <a:xfrm>
            <a:off x="5263822" y="3134219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Difference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98CAF442-4013-4344-B0AD-2470AA945982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2BF343-7AC6-A04C-9035-E5B070C105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31" y="2624568"/>
            <a:ext cx="1378533" cy="13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FE5825-13F6-4138-A4F1-661E4AAE1235}"/>
              </a:ext>
            </a:extLst>
          </p:cNvPr>
          <p:cNvSpPr/>
          <p:nvPr/>
        </p:nvSpPr>
        <p:spPr>
          <a:xfrm>
            <a:off x="420062" y="772291"/>
            <a:ext cx="11324897" cy="5719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7461423" y="285449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낮은 진입장벽</a:t>
            </a:r>
          </a:p>
        </p:txBody>
      </p:sp>
      <p:sp>
        <p:nvSpPr>
          <p:cNvPr id="41" name="현 40">
            <a:extLst>
              <a:ext uri="{FF2B5EF4-FFF2-40B4-BE49-F238E27FC236}">
                <a16:creationId xmlns:a16="http://schemas.microsoft.com/office/drawing/2014/main" id="{873C6C73-7ADC-4AFE-AA4A-1A7D02C7291A}"/>
              </a:ext>
            </a:extLst>
          </p:cNvPr>
          <p:cNvSpPr/>
          <p:nvPr/>
        </p:nvSpPr>
        <p:spPr>
          <a:xfrm rot="5400000">
            <a:off x="2204869" y="4713904"/>
            <a:ext cx="5154879" cy="2108019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현 36">
            <a:extLst>
              <a:ext uri="{FF2B5EF4-FFF2-40B4-BE49-F238E27FC236}">
                <a16:creationId xmlns:a16="http://schemas.microsoft.com/office/drawing/2014/main" id="{EBC1BEBE-4133-460F-89CB-019B7F79F0CD}"/>
              </a:ext>
            </a:extLst>
          </p:cNvPr>
          <p:cNvSpPr/>
          <p:nvPr/>
        </p:nvSpPr>
        <p:spPr>
          <a:xfrm rot="5400000">
            <a:off x="1613413" y="4022387"/>
            <a:ext cx="2179289" cy="3514160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2FFB206-DE57-4D4E-A335-37AC6B6BA0A7}"/>
              </a:ext>
            </a:extLst>
          </p:cNvPr>
          <p:cNvCxnSpPr/>
          <p:nvPr/>
        </p:nvCxnSpPr>
        <p:spPr>
          <a:xfrm flipV="1">
            <a:off x="4800708" y="2432968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40815DE-8BCA-4401-9A5E-CDFE05A78237}"/>
              </a:ext>
            </a:extLst>
          </p:cNvPr>
          <p:cNvSpPr/>
          <p:nvPr/>
        </p:nvSpPr>
        <p:spPr>
          <a:xfrm>
            <a:off x="4727838" y="2375780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711E5-60BE-4B28-A282-FE82E4424E75}"/>
              </a:ext>
            </a:extLst>
          </p:cNvPr>
          <p:cNvSpPr txBox="1"/>
          <p:nvPr/>
        </p:nvSpPr>
        <p:spPr>
          <a:xfrm>
            <a:off x="4175051" y="1985819"/>
            <a:ext cx="12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YOUTUBE</a:t>
            </a:r>
            <a:endParaRPr lang="ko-KR" altLang="en-US" dirty="0">
              <a:solidFill>
                <a:srgbClr val="666666"/>
              </a:solidFill>
            </a:endParaRPr>
          </a:p>
        </p:txBody>
      </p:sp>
      <p:cxnSp>
        <p:nvCxnSpPr>
          <p:cNvPr id="54" name="직선 연결선 50">
            <a:extLst>
              <a:ext uri="{FF2B5EF4-FFF2-40B4-BE49-F238E27FC236}">
                <a16:creationId xmlns:a16="http://schemas.microsoft.com/office/drawing/2014/main" id="{23CF6460-0EEB-6A4C-9EDD-931DDFC1896E}"/>
              </a:ext>
            </a:extLst>
          </p:cNvPr>
          <p:cNvCxnSpPr/>
          <p:nvPr/>
        </p:nvCxnSpPr>
        <p:spPr>
          <a:xfrm flipV="1">
            <a:off x="2589052" y="3923507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507A00F9-620A-294C-B6E2-133CD62B148E}"/>
              </a:ext>
            </a:extLst>
          </p:cNvPr>
          <p:cNvSpPr/>
          <p:nvPr/>
        </p:nvSpPr>
        <p:spPr>
          <a:xfrm>
            <a:off x="2516182" y="3866319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B4F7BC-F1F9-384E-B7B6-8F6347FBD257}"/>
              </a:ext>
            </a:extLst>
          </p:cNvPr>
          <p:cNvSpPr txBox="1"/>
          <p:nvPr/>
        </p:nvSpPr>
        <p:spPr>
          <a:xfrm>
            <a:off x="1988198" y="3479721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SHOPPER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46407B-8E0B-A34B-A241-1227E2E851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437">
            <a:off x="1974376" y="4341075"/>
            <a:ext cx="459773" cy="45977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7F63538-8C02-A743-8C1A-A79A17267E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8" y="4832890"/>
            <a:ext cx="502761" cy="50276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94809FF-B75D-E34A-8644-E1189BAE9C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630">
            <a:off x="2829571" y="4350135"/>
            <a:ext cx="462782" cy="4627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DC31D1-9023-BD45-A5C8-1838AC474E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1918">
            <a:off x="4839140" y="2955335"/>
            <a:ext cx="366061" cy="36606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B230E7E-0B20-B449-AFB5-A9F21B3901D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6231">
            <a:off x="1471833" y="4755089"/>
            <a:ext cx="505510" cy="50551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12A70D4-FD44-9D47-B2C1-07B51512AD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028">
            <a:off x="2299001" y="5022550"/>
            <a:ext cx="502761" cy="50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7DF45-2197-2849-8079-2F30CE2A56AD}"/>
              </a:ext>
            </a:extLst>
          </p:cNvPr>
          <p:cNvSpPr txBox="1"/>
          <p:nvPr/>
        </p:nvSpPr>
        <p:spPr>
          <a:xfrm>
            <a:off x="6938648" y="248516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다함께</a:t>
            </a:r>
            <a:r>
              <a:rPr kumimoji="1" lang="ko-KR" altLang="en-US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만들어가는</a:t>
            </a:r>
            <a:endParaRPr kumimoji="1" lang="ko-Kore-KR" altLang="en-US" dirty="0">
              <a:solidFill>
                <a:srgbClr val="F08C0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13D20-4223-C54C-BEC6-8D2E459C62AE}"/>
              </a:ext>
            </a:extLst>
          </p:cNvPr>
          <p:cNvSpPr txBox="1"/>
          <p:nvPr/>
        </p:nvSpPr>
        <p:spPr>
          <a:xfrm>
            <a:off x="7283148" y="3848725"/>
            <a:ext cx="18614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동영상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편집부터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크리에이터 심사과정까지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모든게 번거로운 유튜브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endParaRPr kumimoji="1" lang="en-US" altLang="ko-KR" sz="1200" dirty="0">
              <a:solidFill>
                <a:srgbClr val="66666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우리는 모두가 </a:t>
            </a:r>
            <a:r>
              <a:rPr kumimoji="1" lang="ko-KR" altLang="en-US" sz="1400" dirty="0" err="1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쇼퍼</a:t>
            </a:r>
            <a:r>
              <a:rPr kumimoji="1" lang="en-US" altLang="ko-KR" sz="1400" dirty="0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31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FF510-CE94-41AA-94C8-4D2FB4EC24D1}"/>
              </a:ext>
            </a:extLst>
          </p:cNvPr>
          <p:cNvSpPr txBox="1"/>
          <p:nvPr/>
        </p:nvSpPr>
        <p:spPr>
          <a:xfrm>
            <a:off x="4949498" y="2904139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Problem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D1E01-6BEA-D740-BD51-9595200E8B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428403"/>
            <a:ext cx="1659358" cy="1659358"/>
          </a:xfrm>
          <a:prstGeom prst="rect">
            <a:avLst/>
          </a:prstGeom>
        </p:spPr>
      </p:pic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5E5A1F8E-ECE9-E44B-A452-299867B51148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24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9FABED-4EF7-9C4F-9CB2-C6395F7AFC16}"/>
              </a:ext>
            </a:extLst>
          </p:cNvPr>
          <p:cNvSpPr/>
          <p:nvPr/>
        </p:nvSpPr>
        <p:spPr>
          <a:xfrm>
            <a:off x="420062" y="772291"/>
            <a:ext cx="11324897" cy="5719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3EC18-A093-1A46-AB18-531724B79DD1}"/>
              </a:ext>
            </a:extLst>
          </p:cNvPr>
          <p:cNvSpPr txBox="1"/>
          <p:nvPr/>
        </p:nvSpPr>
        <p:spPr>
          <a:xfrm flipH="1">
            <a:off x="7587840" y="2756636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수익의 주체 </a:t>
            </a:r>
            <a:r>
              <a:rPr lang="en-US" altLang="ko-KR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‘</a:t>
            </a:r>
            <a:r>
              <a:rPr lang="ko-KR" altLang="en-US" sz="3200" dirty="0" err="1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쇼퍼</a:t>
            </a:r>
            <a:r>
              <a:rPr lang="en-US" altLang="ko-KR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’</a:t>
            </a:r>
            <a:endParaRPr lang="ko-KR" altLang="en-US" sz="3200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47C948-0E6E-4A4C-94B2-06F278AA7EA5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AACE2-9460-2842-88E6-1E26FE7B75FE}"/>
              </a:ext>
            </a:extLst>
          </p:cNvPr>
          <p:cNvSpPr txBox="1"/>
          <p:nvPr/>
        </p:nvSpPr>
        <p:spPr>
          <a:xfrm>
            <a:off x="2520145" y="3170600"/>
            <a:ext cx="221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9AF0D-2585-C24F-BFE3-AA15E7B22A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2204890"/>
            <a:ext cx="2444264" cy="2444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FFBE16-695A-154E-9EE7-867806908C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17" y="2810576"/>
            <a:ext cx="1643378" cy="164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59D975-7A78-EB49-BF5B-66E1CA9D8BC7}"/>
              </a:ext>
            </a:extLst>
          </p:cNvPr>
          <p:cNvSpPr txBox="1"/>
          <p:nvPr/>
        </p:nvSpPr>
        <p:spPr>
          <a:xfrm>
            <a:off x="1335759" y="4874974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08C01"/>
                </a:solidFill>
              </a:rPr>
              <a:t>SHOPPER</a:t>
            </a:r>
            <a:endParaRPr kumimoji="1" lang="ko-Kore-KR" altLang="en-US" dirty="0">
              <a:solidFill>
                <a:srgbClr val="F08C0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FBEB6-55BA-2D4C-8C02-E57B528BEC02}"/>
              </a:ext>
            </a:extLst>
          </p:cNvPr>
          <p:cNvSpPr txBox="1"/>
          <p:nvPr/>
        </p:nvSpPr>
        <p:spPr>
          <a:xfrm>
            <a:off x="4133048" y="4854083"/>
            <a:ext cx="24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666666"/>
                </a:solidFill>
              </a:rPr>
              <a:t>DANAWA &amp; MUSINSA</a:t>
            </a:r>
            <a:endParaRPr kumimoji="1" lang="ko-Kore-KR" altLang="en-US" dirty="0">
              <a:solidFill>
                <a:srgbClr val="66666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A03D3-1E67-6E41-AF10-5C7510454800}"/>
              </a:ext>
            </a:extLst>
          </p:cNvPr>
          <p:cNvSpPr txBox="1"/>
          <p:nvPr/>
        </p:nvSpPr>
        <p:spPr>
          <a:xfrm>
            <a:off x="6705049" y="237190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일반인부터 인플루언서까지</a:t>
            </a:r>
            <a:endParaRPr kumimoji="1" lang="ko-Kore-KR" altLang="en-US" dirty="0">
              <a:solidFill>
                <a:srgbClr val="F08C0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C7CB8-2AFE-4B46-B2EF-E329824CF417}"/>
              </a:ext>
            </a:extLst>
          </p:cNvPr>
          <p:cNvSpPr txBox="1"/>
          <p:nvPr/>
        </p:nvSpPr>
        <p:spPr>
          <a:xfrm>
            <a:off x="7282251" y="3961511"/>
            <a:ext cx="21739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매력적인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상품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아니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우리는 </a:t>
            </a:r>
            <a:r>
              <a:rPr kumimoji="1" lang="ko-KR" altLang="en-US" sz="1400" dirty="0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매력적인 </a:t>
            </a:r>
            <a:r>
              <a:rPr kumimoji="1" lang="ko-KR" altLang="en-US" sz="1400" dirty="0" err="1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쇼퍼</a:t>
            </a:r>
            <a:r>
              <a:rPr kumimoji="1" lang="en-US" altLang="ko-KR" sz="1400" dirty="0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857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D350F80B-E78B-284B-8532-F11456729E68}"/>
              </a:ext>
            </a:extLst>
          </p:cNvPr>
          <p:cNvSpPr/>
          <p:nvPr/>
        </p:nvSpPr>
        <p:spPr>
          <a:xfrm>
            <a:off x="420062" y="772291"/>
            <a:ext cx="11324897" cy="5719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76257E4-4A77-3E4E-80BB-ED776642683D}"/>
              </a:ext>
            </a:extLst>
          </p:cNvPr>
          <p:cNvSpPr txBox="1"/>
          <p:nvPr/>
        </p:nvSpPr>
        <p:spPr>
          <a:xfrm flipH="1">
            <a:off x="1659447" y="3195198"/>
            <a:ext cx="790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1:1 </a:t>
            </a:r>
            <a:r>
              <a:rPr lang="ko-KR" altLang="en-US" sz="32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맞춤형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22AE07-1CC9-0E4E-92D5-B037BEA7F5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24" y="3068228"/>
            <a:ext cx="2105000" cy="210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3BF53B-6AD8-DA47-A56D-4C88B5F7BF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7" y="3178050"/>
            <a:ext cx="2105000" cy="21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A5F70-4E1E-7F40-A5B2-B8C77EA062CB}"/>
              </a:ext>
            </a:extLst>
          </p:cNvPr>
          <p:cNvSpPr txBox="1"/>
          <p:nvPr/>
        </p:nvSpPr>
        <p:spPr>
          <a:xfrm>
            <a:off x="6198649" y="5173228"/>
            <a:ext cx="189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Communication</a:t>
            </a:r>
            <a:endParaRPr kumimoji="1" lang="ko-Kore-KR" altLang="en-US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7F24E-9FFA-334B-9A35-EE77F1CD40D9}"/>
              </a:ext>
            </a:extLst>
          </p:cNvPr>
          <p:cNvSpPr txBox="1"/>
          <p:nvPr/>
        </p:nvSpPr>
        <p:spPr>
          <a:xfrm>
            <a:off x="9403855" y="5173228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9A8B8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Impossible</a:t>
            </a:r>
            <a:endParaRPr kumimoji="1" lang="ko-Kore-KR" altLang="en-US" dirty="0">
              <a:solidFill>
                <a:srgbClr val="9A8B8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06F04-9478-BC41-99E0-867535F12AC1}"/>
              </a:ext>
            </a:extLst>
          </p:cNvPr>
          <p:cNvSpPr txBox="1"/>
          <p:nvPr/>
        </p:nvSpPr>
        <p:spPr>
          <a:xfrm>
            <a:off x="1543345" y="171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05247-9B47-7D4A-8BDF-DE3BCF10E8CE}"/>
              </a:ext>
            </a:extLst>
          </p:cNvPr>
          <p:cNvSpPr txBox="1"/>
          <p:nvPr/>
        </p:nvSpPr>
        <p:spPr>
          <a:xfrm>
            <a:off x="1140068" y="2814715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의문점</a:t>
            </a:r>
            <a:r>
              <a:rPr kumimoji="1" lang="en-US" altLang="ko-KR" dirty="0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kumimoji="1" lang="ko-KR" altLang="en-US" dirty="0">
                <a:solidFill>
                  <a:srgbClr val="F08C0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소통으로 해결</a:t>
            </a:r>
            <a:endParaRPr kumimoji="1" lang="ko-Kore-KR" altLang="en-US" dirty="0">
              <a:solidFill>
                <a:srgbClr val="F08C0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49" name="직선 연결선 4">
            <a:extLst>
              <a:ext uri="{FF2B5EF4-FFF2-40B4-BE49-F238E27FC236}">
                <a16:creationId xmlns:a16="http://schemas.microsoft.com/office/drawing/2014/main" id="{911A66E1-E4B5-5241-94FF-B6FD8BBB0A9A}"/>
              </a:ext>
            </a:extLst>
          </p:cNvPr>
          <p:cNvCxnSpPr>
            <a:cxnSpLocks/>
          </p:cNvCxnSpPr>
          <p:nvPr/>
        </p:nvCxnSpPr>
        <p:spPr>
          <a:xfrm flipV="1">
            <a:off x="8586440" y="2580540"/>
            <a:ext cx="0" cy="33742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5DB66F8A-71E0-8C49-A5DF-4351576E8FB3}"/>
              </a:ext>
            </a:extLst>
          </p:cNvPr>
          <p:cNvSpPr txBox="1"/>
          <p:nvPr/>
        </p:nvSpPr>
        <p:spPr>
          <a:xfrm>
            <a:off x="6524455" y="2395874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08C01"/>
                </a:solidFill>
              </a:rPr>
              <a:t>SHOPPER</a:t>
            </a:r>
            <a:endParaRPr kumimoji="1" lang="ko-Kore-KR" altLang="en-US" dirty="0">
              <a:solidFill>
                <a:srgbClr val="F08C0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2A503AC-A1D4-294D-8E94-9DF052C2F003}"/>
              </a:ext>
            </a:extLst>
          </p:cNvPr>
          <p:cNvSpPr txBox="1"/>
          <p:nvPr/>
        </p:nvSpPr>
        <p:spPr>
          <a:xfrm>
            <a:off x="9601024" y="2395874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666666"/>
                </a:solidFill>
              </a:rPr>
              <a:t>PERSS</a:t>
            </a:r>
            <a:endParaRPr kumimoji="1" lang="ko-Kore-KR" altLang="en-US" dirty="0">
              <a:solidFill>
                <a:srgbClr val="666666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6DA369B-F9F8-204A-A176-CCEC6CE5971C}"/>
              </a:ext>
            </a:extLst>
          </p:cNvPr>
          <p:cNvSpPr txBox="1"/>
          <p:nvPr/>
        </p:nvSpPr>
        <p:spPr>
          <a:xfrm>
            <a:off x="9434183" y="2163681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알고리즘</a:t>
            </a:r>
            <a:r>
              <a:rPr kumimoji="1" lang="ko-KR" altLang="en-US" sz="14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기반</a:t>
            </a:r>
            <a:endParaRPr kumimoji="1" lang="ko-Kore-KR" altLang="en-US" sz="1400" dirty="0">
              <a:solidFill>
                <a:srgbClr val="66666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7C1FCF2-768C-7F41-B2E4-B2A44056B54C}"/>
              </a:ext>
            </a:extLst>
          </p:cNvPr>
          <p:cNvSpPr txBox="1"/>
          <p:nvPr/>
        </p:nvSpPr>
        <p:spPr>
          <a:xfrm>
            <a:off x="2174697" y="4209235"/>
            <a:ext cx="2654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옷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ore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입는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방법부터 </a:t>
            </a:r>
            <a:r>
              <a:rPr kumimoji="1" lang="ko-Kore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스타일링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꿀팁까지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  <a:p>
            <a:pPr algn="r"/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ko-KR" altLang="en-US" sz="1400" dirty="0" err="1">
                <a:solidFill>
                  <a:schemeClr val="bg1"/>
                </a:solidFill>
                <a:highlight>
                  <a:srgbClr val="F08C01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궁금한거</a:t>
            </a:r>
            <a:r>
              <a:rPr kumimoji="1"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일단 물어봐</a:t>
            </a:r>
            <a:r>
              <a:rPr kumimoji="1" lang="en-US" altLang="ko-KR" sz="1200" dirty="0">
                <a:solidFill>
                  <a:srgbClr val="66666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982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D106D-5830-604E-BA28-2ED265D57CC1}"/>
              </a:ext>
            </a:extLst>
          </p:cNvPr>
          <p:cNvSpPr txBox="1"/>
          <p:nvPr/>
        </p:nvSpPr>
        <p:spPr>
          <a:xfrm>
            <a:off x="5272253" y="3127660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Business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7" name="직선 연결선 4">
            <a:extLst>
              <a:ext uri="{FF2B5EF4-FFF2-40B4-BE49-F238E27FC236}">
                <a16:creationId xmlns:a16="http://schemas.microsoft.com/office/drawing/2014/main" id="{CEED1465-0C03-5048-948B-1A451CFF5BCB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789FE8-04C6-D84A-AC8D-0907F7CA01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2484704"/>
            <a:ext cx="1450648" cy="14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4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Business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14D805-5494-4A6D-BE5F-41824A05244F}"/>
              </a:ext>
            </a:extLst>
          </p:cNvPr>
          <p:cNvGrpSpPr/>
          <p:nvPr/>
        </p:nvGrpSpPr>
        <p:grpSpPr>
          <a:xfrm>
            <a:off x="3014121" y="1579839"/>
            <a:ext cx="6356054" cy="4657113"/>
            <a:chOff x="3014121" y="1579839"/>
            <a:chExt cx="6356054" cy="4657113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3E69DA4-EA58-4E53-B3FF-762C05B44771}"/>
                </a:ext>
              </a:extLst>
            </p:cNvPr>
            <p:cNvSpPr/>
            <p:nvPr/>
          </p:nvSpPr>
          <p:spPr>
            <a:xfrm>
              <a:off x="5924172" y="2392126"/>
              <a:ext cx="267976" cy="875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7976" y="0"/>
                  </a:moveTo>
                  <a:lnTo>
                    <a:pt x="267976" y="875465"/>
                  </a:lnTo>
                  <a:lnTo>
                    <a:pt x="0" y="875465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E7FD57-6FE0-4D41-895B-A195B9854D0A}"/>
                </a:ext>
              </a:extLst>
            </p:cNvPr>
            <p:cNvSpPr/>
            <p:nvPr/>
          </p:nvSpPr>
          <p:spPr>
            <a:xfrm>
              <a:off x="6192148" y="2392126"/>
              <a:ext cx="2393596" cy="17509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61396"/>
                  </a:lnTo>
                  <a:lnTo>
                    <a:pt x="2393596" y="1561396"/>
                  </a:lnTo>
                  <a:lnTo>
                    <a:pt x="2393596" y="175093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EB6335A-AE9A-4226-A2FF-6E4A834F43EE}"/>
                </a:ext>
              </a:extLst>
            </p:cNvPr>
            <p:cNvSpPr/>
            <p:nvPr/>
          </p:nvSpPr>
          <p:spPr>
            <a:xfrm>
              <a:off x="6146428" y="2392126"/>
              <a:ext cx="91440" cy="17509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61396"/>
                  </a:lnTo>
                  <a:lnTo>
                    <a:pt x="124163" y="1561396"/>
                  </a:lnTo>
                  <a:lnTo>
                    <a:pt x="124163" y="175093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D193046-2710-4C02-A6B9-1F9141BC8AA8}"/>
                </a:ext>
              </a:extLst>
            </p:cNvPr>
            <p:cNvSpPr/>
            <p:nvPr/>
          </p:nvSpPr>
          <p:spPr>
            <a:xfrm>
              <a:off x="3752832" y="4955344"/>
              <a:ext cx="91440" cy="4693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69321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3E2AB18-834E-4793-A0F0-F977ABE5FB09}"/>
                </a:ext>
              </a:extLst>
            </p:cNvPr>
            <p:cNvSpPr/>
            <p:nvPr/>
          </p:nvSpPr>
          <p:spPr>
            <a:xfrm>
              <a:off x="3798552" y="2392126"/>
              <a:ext cx="2393596" cy="17509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93596" y="0"/>
                  </a:moveTo>
                  <a:lnTo>
                    <a:pt x="2393596" y="1561396"/>
                  </a:lnTo>
                  <a:lnTo>
                    <a:pt x="0" y="1561396"/>
                  </a:lnTo>
                  <a:lnTo>
                    <a:pt x="0" y="175093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E61E539-D12E-4B26-83D7-4637B61540A9}"/>
                </a:ext>
              </a:extLst>
            </p:cNvPr>
            <p:cNvSpPr/>
            <p:nvPr/>
          </p:nvSpPr>
          <p:spPr>
            <a:xfrm>
              <a:off x="5407717" y="1579839"/>
              <a:ext cx="1568862" cy="812287"/>
            </a:xfrm>
            <a:custGeom>
              <a:avLst/>
              <a:gdLst>
                <a:gd name="connsiteX0" fmla="*/ 0 w 1568862"/>
                <a:gd name="connsiteY0" fmla="*/ 0 h 812287"/>
                <a:gd name="connsiteX1" fmla="*/ 1568862 w 1568862"/>
                <a:gd name="connsiteY1" fmla="*/ 0 h 812287"/>
                <a:gd name="connsiteX2" fmla="*/ 1568862 w 1568862"/>
                <a:gd name="connsiteY2" fmla="*/ 812287 h 812287"/>
                <a:gd name="connsiteX3" fmla="*/ 0 w 1568862"/>
                <a:gd name="connsiteY3" fmla="*/ 812287 h 812287"/>
                <a:gd name="connsiteX4" fmla="*/ 0 w 1568862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62" h="812287">
                  <a:moveTo>
                    <a:pt x="0" y="0"/>
                  </a:moveTo>
                  <a:lnTo>
                    <a:pt x="1568862" y="0"/>
                  </a:lnTo>
                  <a:lnTo>
                    <a:pt x="1568862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패션</a:t>
              </a: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ACB7284-07AF-4C2D-BE9A-41D3C1A9BEF5}"/>
                </a:ext>
              </a:extLst>
            </p:cNvPr>
            <p:cNvSpPr/>
            <p:nvPr/>
          </p:nvSpPr>
          <p:spPr>
            <a:xfrm>
              <a:off x="3014121" y="4143057"/>
              <a:ext cx="1568862" cy="812287"/>
            </a:xfrm>
            <a:custGeom>
              <a:avLst/>
              <a:gdLst>
                <a:gd name="connsiteX0" fmla="*/ 0 w 1568862"/>
                <a:gd name="connsiteY0" fmla="*/ 0 h 812287"/>
                <a:gd name="connsiteX1" fmla="*/ 1568862 w 1568862"/>
                <a:gd name="connsiteY1" fmla="*/ 0 h 812287"/>
                <a:gd name="connsiteX2" fmla="*/ 1568862 w 1568862"/>
                <a:gd name="connsiteY2" fmla="*/ 812287 h 812287"/>
                <a:gd name="connsiteX3" fmla="*/ 0 w 1568862"/>
                <a:gd name="connsiteY3" fmla="*/ 812287 h 812287"/>
                <a:gd name="connsiteX4" fmla="*/ 0 w 1568862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62" h="812287">
                  <a:moveTo>
                    <a:pt x="0" y="0"/>
                  </a:moveTo>
                  <a:lnTo>
                    <a:pt x="1568862" y="0"/>
                  </a:lnTo>
                  <a:lnTo>
                    <a:pt x="1568862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화장품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06ED49-E3FC-4268-972A-020B79EB16B7}"/>
                </a:ext>
              </a:extLst>
            </p:cNvPr>
            <p:cNvSpPr/>
            <p:nvPr/>
          </p:nvSpPr>
          <p:spPr>
            <a:xfrm>
              <a:off x="3014121" y="5424665"/>
              <a:ext cx="1568862" cy="812287"/>
            </a:xfrm>
            <a:custGeom>
              <a:avLst/>
              <a:gdLst>
                <a:gd name="connsiteX0" fmla="*/ 0 w 1568862"/>
                <a:gd name="connsiteY0" fmla="*/ 0 h 812287"/>
                <a:gd name="connsiteX1" fmla="*/ 1568862 w 1568862"/>
                <a:gd name="connsiteY1" fmla="*/ 0 h 812287"/>
                <a:gd name="connsiteX2" fmla="*/ 1568862 w 1568862"/>
                <a:gd name="connsiteY2" fmla="*/ 812287 h 812287"/>
                <a:gd name="connsiteX3" fmla="*/ 0 w 1568862"/>
                <a:gd name="connsiteY3" fmla="*/ 812287 h 812287"/>
                <a:gd name="connsiteX4" fmla="*/ 0 w 1568862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62" h="812287">
                  <a:moveTo>
                    <a:pt x="0" y="0"/>
                  </a:moveTo>
                  <a:lnTo>
                    <a:pt x="1568862" y="0"/>
                  </a:lnTo>
                  <a:lnTo>
                    <a:pt x="1568862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7707"/>
                <a:satOff val="9406"/>
                <a:lumOff val="7974"/>
                <a:alphaOff val="0"/>
              </a:schemeClr>
            </a:fillRef>
            <a:effectRef idx="0">
              <a:schemeClr val="accent2">
                <a:hueOff val="-107707"/>
                <a:satOff val="9406"/>
                <a:lumOff val="797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서비스</a:t>
              </a: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F40A72D-838D-4866-A295-F304B59F516D}"/>
                </a:ext>
              </a:extLst>
            </p:cNvPr>
            <p:cNvSpPr/>
            <p:nvPr/>
          </p:nvSpPr>
          <p:spPr>
            <a:xfrm>
              <a:off x="5118937" y="4143057"/>
              <a:ext cx="2303309" cy="812287"/>
            </a:xfrm>
            <a:custGeom>
              <a:avLst/>
              <a:gdLst>
                <a:gd name="connsiteX0" fmla="*/ 0 w 2303309"/>
                <a:gd name="connsiteY0" fmla="*/ 0 h 812287"/>
                <a:gd name="connsiteX1" fmla="*/ 2303309 w 2303309"/>
                <a:gd name="connsiteY1" fmla="*/ 0 h 812287"/>
                <a:gd name="connsiteX2" fmla="*/ 2303309 w 2303309"/>
                <a:gd name="connsiteY2" fmla="*/ 812287 h 812287"/>
                <a:gd name="connsiteX3" fmla="*/ 0 w 2303309"/>
                <a:gd name="connsiteY3" fmla="*/ 812287 h 812287"/>
                <a:gd name="connsiteX4" fmla="*/ 0 w 2303309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309" h="812287">
                  <a:moveTo>
                    <a:pt x="0" y="0"/>
                  </a:moveTo>
                  <a:lnTo>
                    <a:pt x="2303309" y="0"/>
                  </a:lnTo>
                  <a:lnTo>
                    <a:pt x="2303309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15414"/>
                <a:satOff val="18813"/>
                <a:lumOff val="15948"/>
                <a:alphaOff val="0"/>
              </a:schemeClr>
            </a:fillRef>
            <a:effectRef idx="0">
              <a:schemeClr val="accent2">
                <a:hueOff val="-215414"/>
                <a:satOff val="18813"/>
                <a:lumOff val="159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전자기기</a:t>
              </a: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0A8098C-CE8B-40CE-B43B-1A53F5E92A57}"/>
                </a:ext>
              </a:extLst>
            </p:cNvPr>
            <p:cNvSpPr/>
            <p:nvPr/>
          </p:nvSpPr>
          <p:spPr>
            <a:xfrm>
              <a:off x="7801313" y="4143057"/>
              <a:ext cx="1568862" cy="812287"/>
            </a:xfrm>
            <a:custGeom>
              <a:avLst/>
              <a:gdLst>
                <a:gd name="connsiteX0" fmla="*/ 0 w 1568862"/>
                <a:gd name="connsiteY0" fmla="*/ 0 h 812287"/>
                <a:gd name="connsiteX1" fmla="*/ 1568862 w 1568862"/>
                <a:gd name="connsiteY1" fmla="*/ 0 h 812287"/>
                <a:gd name="connsiteX2" fmla="*/ 1568862 w 1568862"/>
                <a:gd name="connsiteY2" fmla="*/ 812287 h 812287"/>
                <a:gd name="connsiteX3" fmla="*/ 0 w 1568862"/>
                <a:gd name="connsiteY3" fmla="*/ 812287 h 812287"/>
                <a:gd name="connsiteX4" fmla="*/ 0 w 1568862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62" h="812287">
                  <a:moveTo>
                    <a:pt x="0" y="0"/>
                  </a:moveTo>
                  <a:lnTo>
                    <a:pt x="1568862" y="0"/>
                  </a:lnTo>
                  <a:lnTo>
                    <a:pt x="1568862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23121"/>
                <a:satOff val="28219"/>
                <a:lumOff val="23922"/>
                <a:alphaOff val="0"/>
              </a:schemeClr>
            </a:fillRef>
            <a:effectRef idx="0">
              <a:schemeClr val="accent2">
                <a:hueOff val="-323121"/>
                <a:satOff val="28219"/>
                <a:lumOff val="2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dirty="0"/>
                <a:t>식품</a:t>
              </a: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27E7400-712C-4106-8BB9-4691D30991EC}"/>
                </a:ext>
              </a:extLst>
            </p:cNvPr>
            <p:cNvSpPr/>
            <p:nvPr/>
          </p:nvSpPr>
          <p:spPr>
            <a:xfrm>
              <a:off x="4355310" y="2861448"/>
              <a:ext cx="1568862" cy="812287"/>
            </a:xfrm>
            <a:custGeom>
              <a:avLst/>
              <a:gdLst>
                <a:gd name="connsiteX0" fmla="*/ 0 w 1568862"/>
                <a:gd name="connsiteY0" fmla="*/ 0 h 812287"/>
                <a:gd name="connsiteX1" fmla="*/ 1568862 w 1568862"/>
                <a:gd name="connsiteY1" fmla="*/ 0 h 812287"/>
                <a:gd name="connsiteX2" fmla="*/ 1568862 w 1568862"/>
                <a:gd name="connsiteY2" fmla="*/ 812287 h 812287"/>
                <a:gd name="connsiteX3" fmla="*/ 0 w 1568862"/>
                <a:gd name="connsiteY3" fmla="*/ 812287 h 812287"/>
                <a:gd name="connsiteX4" fmla="*/ 0 w 1568862"/>
                <a:gd name="connsiteY4" fmla="*/ 0 h 81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862" h="812287">
                  <a:moveTo>
                    <a:pt x="0" y="0"/>
                  </a:moveTo>
                  <a:lnTo>
                    <a:pt x="1568862" y="0"/>
                  </a:lnTo>
                  <a:lnTo>
                    <a:pt x="1568862" y="812287"/>
                  </a:lnTo>
                  <a:lnTo>
                    <a:pt x="0" y="812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114623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200" kern="1200" dirty="0"/>
                <a:t>IT</a:t>
              </a:r>
              <a:endParaRPr lang="ko-KR" alt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6220C6E-AFCE-B449-98FD-3D6684BE6096}"/>
              </a:ext>
            </a:extLst>
          </p:cNvPr>
          <p:cNvSpPr/>
          <p:nvPr/>
        </p:nvSpPr>
        <p:spPr>
          <a:xfrm>
            <a:off x="6536713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3C6A512-8240-284B-BEF9-5FA1D2CAD3B2}"/>
              </a:ext>
            </a:extLst>
          </p:cNvPr>
          <p:cNvSpPr/>
          <p:nvPr/>
        </p:nvSpPr>
        <p:spPr>
          <a:xfrm>
            <a:off x="6536713" y="1497846"/>
            <a:ext cx="668244" cy="668244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9207275F-A3B4-574C-98BE-CF4E97BC68C0}"/>
              </a:ext>
            </a:extLst>
          </p:cNvPr>
          <p:cNvSpPr/>
          <p:nvPr/>
        </p:nvSpPr>
        <p:spPr>
          <a:xfrm>
            <a:off x="654584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CD203DC-D6BA-1D45-B531-2D83FD8430EF}"/>
              </a:ext>
            </a:extLst>
          </p:cNvPr>
          <p:cNvSpPr/>
          <p:nvPr/>
        </p:nvSpPr>
        <p:spPr>
          <a:xfrm>
            <a:off x="652297" y="1499945"/>
            <a:ext cx="668244" cy="668244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highlight>
                <a:srgbClr val="9B8C80"/>
              </a:highlight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1EC4F19-0115-384C-9BFC-49E0774A8879}"/>
              </a:ext>
            </a:extLst>
          </p:cNvPr>
          <p:cNvSpPr txBox="1"/>
          <p:nvPr/>
        </p:nvSpPr>
        <p:spPr>
          <a:xfrm>
            <a:off x="760267" y="154168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EDE72-34D9-9C44-9A2A-193560B9ED37}"/>
              </a:ext>
            </a:extLst>
          </p:cNvPr>
          <p:cNvSpPr txBox="1"/>
          <p:nvPr/>
        </p:nvSpPr>
        <p:spPr>
          <a:xfrm>
            <a:off x="3094892" y="1383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4F6BF-58DF-7346-B8A4-3AD9978AE725}"/>
              </a:ext>
            </a:extLst>
          </p:cNvPr>
          <p:cNvSpPr txBox="1"/>
          <p:nvPr/>
        </p:nvSpPr>
        <p:spPr>
          <a:xfrm>
            <a:off x="671513" y="994876"/>
            <a:ext cx="4289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A.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2020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미국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패션산업 시장 규모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예상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ore-KR" altLang="en-US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201478C-303D-6249-8AF9-CC62CE0D3E1B}"/>
              </a:ext>
            </a:extLst>
          </p:cNvPr>
          <p:cNvSpPr txBox="1"/>
          <p:nvPr/>
        </p:nvSpPr>
        <p:spPr>
          <a:xfrm>
            <a:off x="6453188" y="994876"/>
            <a:ext cx="2813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B.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Stitch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Fix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 시장 규모</a:t>
            </a:r>
            <a:endParaRPr kumimoji="1" lang="ko-Kore-KR" altLang="en-US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77B24-208D-2D47-9D2F-024228203333}"/>
              </a:ext>
            </a:extLst>
          </p:cNvPr>
          <p:cNvSpPr txBox="1"/>
          <p:nvPr/>
        </p:nvSpPr>
        <p:spPr>
          <a:xfrm>
            <a:off x="9715970" y="156798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9B8C80"/>
                </a:solidFill>
              </a:rPr>
              <a:t>4</a:t>
            </a:r>
            <a:r>
              <a:rPr kumimoji="1" lang="ko-KR" altLang="en-US" b="1" dirty="0">
                <a:solidFill>
                  <a:srgbClr val="9B8C80"/>
                </a:solidFill>
              </a:rPr>
              <a:t>조 </a:t>
            </a:r>
            <a:r>
              <a:rPr kumimoji="1" lang="en-US" altLang="ko-KR" b="1" dirty="0">
                <a:solidFill>
                  <a:srgbClr val="9B8C80"/>
                </a:solidFill>
              </a:rPr>
              <a:t>4,167</a:t>
            </a:r>
            <a:r>
              <a:rPr kumimoji="1" lang="ko-KR" altLang="en-US" b="1" dirty="0">
                <a:solidFill>
                  <a:srgbClr val="9B8C80"/>
                </a:solidFill>
              </a:rPr>
              <a:t>억원</a:t>
            </a:r>
            <a:endParaRPr kumimoji="1" lang="ko-Kore-KR" altLang="en-US" b="1" dirty="0">
              <a:solidFill>
                <a:srgbClr val="9B8C8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162248B-624E-F143-BF41-DF16871FB6ED}"/>
              </a:ext>
            </a:extLst>
          </p:cNvPr>
          <p:cNvSpPr txBox="1"/>
          <p:nvPr/>
        </p:nvSpPr>
        <p:spPr>
          <a:xfrm>
            <a:off x="3653308" y="15679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9B8C80"/>
                </a:solidFill>
              </a:rPr>
              <a:t>66</a:t>
            </a:r>
            <a:r>
              <a:rPr kumimoji="1" lang="ko-KR" altLang="en-US" b="1" dirty="0">
                <a:solidFill>
                  <a:srgbClr val="9B8C80"/>
                </a:solidFill>
              </a:rPr>
              <a:t>조 </a:t>
            </a:r>
            <a:r>
              <a:rPr kumimoji="1" lang="en-US" altLang="ko-KR" b="1" dirty="0">
                <a:solidFill>
                  <a:srgbClr val="9B8C80"/>
                </a:solidFill>
              </a:rPr>
              <a:t>4,037</a:t>
            </a:r>
            <a:r>
              <a:rPr kumimoji="1" lang="ko-KR" altLang="en-US" b="1" dirty="0">
                <a:solidFill>
                  <a:srgbClr val="9B8C80"/>
                </a:solidFill>
              </a:rPr>
              <a:t>억원</a:t>
            </a:r>
            <a:endParaRPr kumimoji="1" lang="ko-Kore-KR" altLang="en-US" b="1" dirty="0">
              <a:solidFill>
                <a:srgbClr val="9B8C8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A063-A445-3442-83A6-804207E0E38D}"/>
              </a:ext>
            </a:extLst>
          </p:cNvPr>
          <p:cNvSpPr txBox="1"/>
          <p:nvPr/>
        </p:nvSpPr>
        <p:spPr>
          <a:xfrm>
            <a:off x="272292" y="6405942"/>
            <a:ext cx="564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출처 </a:t>
            </a:r>
            <a:r>
              <a:rPr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ore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IBIS World(Women’s, Girls’ and Infants’ Apparel Manufacturing in the US</a:t>
            </a:r>
            <a:endParaRPr kumimoji="1" lang="ko-Kore-KR" alt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2933-9E8D-F448-B0E1-930626146F42}"/>
              </a:ext>
            </a:extLst>
          </p:cNvPr>
          <p:cNvSpPr txBox="1"/>
          <p:nvPr/>
        </p:nvSpPr>
        <p:spPr>
          <a:xfrm>
            <a:off x="7904740" y="6405942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출처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ore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SFIX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나스닥 증권거래소</a:t>
            </a:r>
            <a:endParaRPr kumimoji="1" lang="ko-Kore-KR" alt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239" name="차트 238">
            <a:extLst>
              <a:ext uri="{FF2B5EF4-FFF2-40B4-BE49-F238E27FC236}">
                <a16:creationId xmlns:a16="http://schemas.microsoft.com/office/drawing/2014/main" id="{86F82967-3023-9244-8BB8-A9E7E2F135A1}"/>
              </a:ext>
            </a:extLst>
          </p:cNvPr>
          <p:cNvGraphicFramePr/>
          <p:nvPr/>
        </p:nvGraphicFramePr>
        <p:xfrm>
          <a:off x="6802436" y="2652777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3DA93595-D34C-B144-9350-167E3B902829}"/>
              </a:ext>
            </a:extLst>
          </p:cNvPr>
          <p:cNvGraphicFramePr/>
          <p:nvPr/>
        </p:nvGraphicFramePr>
        <p:xfrm>
          <a:off x="760267" y="2773563"/>
          <a:ext cx="4451704" cy="274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C40CE105-DF53-6941-B76F-1B5CC81E9655}"/>
              </a:ext>
            </a:extLst>
          </p:cNvPr>
          <p:cNvGraphicFramePr/>
          <p:nvPr/>
        </p:nvGraphicFramePr>
        <p:xfrm>
          <a:off x="6708978" y="2768691"/>
          <a:ext cx="4451704" cy="274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D3DB4B5-8745-3D41-A8DB-68B85261534C}"/>
              </a:ext>
            </a:extLst>
          </p:cNvPr>
          <p:cNvSpPr txBox="1"/>
          <p:nvPr/>
        </p:nvSpPr>
        <p:spPr>
          <a:xfrm>
            <a:off x="6637437" y="1541680"/>
            <a:ext cx="46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4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2CB13B8-BF1F-CD40-AD31-31A4D87DE98C}"/>
              </a:ext>
            </a:extLst>
          </p:cNvPr>
          <p:cNvSpPr/>
          <p:nvPr/>
        </p:nvSpPr>
        <p:spPr>
          <a:xfrm>
            <a:off x="6536713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92F898B-75FB-014C-BEA1-B5A6FC70DF92}"/>
              </a:ext>
            </a:extLst>
          </p:cNvPr>
          <p:cNvSpPr/>
          <p:nvPr/>
        </p:nvSpPr>
        <p:spPr>
          <a:xfrm>
            <a:off x="6536713" y="1497846"/>
            <a:ext cx="668244" cy="668244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2D88384-6E06-0746-BD55-3AADB01E1504}"/>
              </a:ext>
            </a:extLst>
          </p:cNvPr>
          <p:cNvSpPr/>
          <p:nvPr/>
        </p:nvSpPr>
        <p:spPr>
          <a:xfrm>
            <a:off x="654584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1143A8C-2868-9248-AD51-78CA897E2B86}"/>
              </a:ext>
            </a:extLst>
          </p:cNvPr>
          <p:cNvSpPr/>
          <p:nvPr/>
        </p:nvSpPr>
        <p:spPr>
          <a:xfrm>
            <a:off x="652297" y="1499945"/>
            <a:ext cx="668244" cy="668244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6CAB8A8-3FCC-FD4B-89BD-3680D2D45F68}"/>
              </a:ext>
            </a:extLst>
          </p:cNvPr>
          <p:cNvSpPr txBox="1"/>
          <p:nvPr/>
        </p:nvSpPr>
        <p:spPr>
          <a:xfrm>
            <a:off x="760267" y="154168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EDE72-34D9-9C44-9A2A-193560B9ED37}"/>
              </a:ext>
            </a:extLst>
          </p:cNvPr>
          <p:cNvSpPr txBox="1"/>
          <p:nvPr/>
        </p:nvSpPr>
        <p:spPr>
          <a:xfrm>
            <a:off x="3094892" y="1383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4F6BF-58DF-7346-B8A4-3AD9978AE725}"/>
              </a:ext>
            </a:extLst>
          </p:cNvPr>
          <p:cNvSpPr txBox="1"/>
          <p:nvPr/>
        </p:nvSpPr>
        <p:spPr>
          <a:xfrm>
            <a:off x="671513" y="994876"/>
            <a:ext cx="4289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A.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2021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국내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패션산업 시장 규모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예상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ore-KR" altLang="en-US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201478C-303D-6249-8AF9-CC62CE0D3E1B}"/>
              </a:ext>
            </a:extLst>
          </p:cNvPr>
          <p:cNvSpPr txBox="1"/>
          <p:nvPr/>
        </p:nvSpPr>
        <p:spPr>
          <a:xfrm>
            <a:off x="6453188" y="994876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B. Shopper </a:t>
            </a:r>
            <a:r>
              <a:rPr kumimoji="1" lang="ko-KR" altLang="en-US" sz="2000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목표 시장 규모</a:t>
            </a:r>
            <a:endParaRPr kumimoji="1" lang="ko-Kore-KR" altLang="en-US" sz="2000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E1277E3-97B1-3940-AC4B-A337659C538F}"/>
              </a:ext>
            </a:extLst>
          </p:cNvPr>
          <p:cNvSpPr txBox="1"/>
          <p:nvPr/>
        </p:nvSpPr>
        <p:spPr>
          <a:xfrm>
            <a:off x="3606742" y="156798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08C01"/>
                </a:solidFill>
              </a:rPr>
              <a:t>4</a:t>
            </a:r>
            <a:r>
              <a:rPr kumimoji="1" lang="en-US" altLang="ko-KR" b="1" dirty="0">
                <a:solidFill>
                  <a:srgbClr val="F08C01"/>
                </a:solidFill>
              </a:rPr>
              <a:t>1</a:t>
            </a:r>
            <a:r>
              <a:rPr kumimoji="1" lang="ko-KR" altLang="en-US" b="1" dirty="0">
                <a:solidFill>
                  <a:srgbClr val="F08C01"/>
                </a:solidFill>
              </a:rPr>
              <a:t>조 </a:t>
            </a:r>
            <a:r>
              <a:rPr kumimoji="1" lang="en-US" altLang="ko-KR" b="1" dirty="0">
                <a:solidFill>
                  <a:srgbClr val="F08C01"/>
                </a:solidFill>
              </a:rPr>
              <a:t>3,000</a:t>
            </a:r>
            <a:r>
              <a:rPr kumimoji="1" lang="ko-KR" altLang="en-US" b="1" dirty="0">
                <a:solidFill>
                  <a:srgbClr val="F08C01"/>
                </a:solidFill>
              </a:rPr>
              <a:t>억원</a:t>
            </a:r>
            <a:endParaRPr kumimoji="1" lang="ko-Kore-KR" altLang="en-US" b="1" dirty="0">
              <a:solidFill>
                <a:srgbClr val="F08C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70C8D-6BBA-C742-ACC2-D0DF5D7DA9B2}"/>
              </a:ext>
            </a:extLst>
          </p:cNvPr>
          <p:cNvSpPr txBox="1"/>
          <p:nvPr/>
        </p:nvSpPr>
        <p:spPr>
          <a:xfrm>
            <a:off x="2143638" y="6369306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출처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한국섬유산업연합회</a:t>
            </a:r>
            <a:endParaRPr kumimoji="1" lang="ko-Kore-KR" alt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F11ECDE-3EF2-E745-9D9D-885123A281A0}"/>
              </a:ext>
            </a:extLst>
          </p:cNvPr>
          <p:cNvSpPr txBox="1"/>
          <p:nvPr/>
        </p:nvSpPr>
        <p:spPr>
          <a:xfrm>
            <a:off x="9644064" y="1567989"/>
            <a:ext cx="17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08C01"/>
                </a:solidFill>
              </a:rPr>
              <a:t>2</a:t>
            </a:r>
            <a:r>
              <a:rPr kumimoji="1" lang="ko-KR" altLang="en-US" b="1" dirty="0">
                <a:solidFill>
                  <a:srgbClr val="F08C01"/>
                </a:solidFill>
              </a:rPr>
              <a:t>조 </a:t>
            </a:r>
            <a:r>
              <a:rPr kumimoji="1" lang="en-US" altLang="ko-KR" b="1" dirty="0">
                <a:solidFill>
                  <a:srgbClr val="F08C01"/>
                </a:solidFill>
              </a:rPr>
              <a:t>7,469</a:t>
            </a:r>
            <a:r>
              <a:rPr kumimoji="1" lang="ko-KR" altLang="en-US" b="1" dirty="0">
                <a:solidFill>
                  <a:srgbClr val="F08C01"/>
                </a:solidFill>
              </a:rPr>
              <a:t>억원</a:t>
            </a:r>
            <a:endParaRPr kumimoji="1" lang="ko-Kore-KR" altLang="en-US" b="1" dirty="0">
              <a:solidFill>
                <a:srgbClr val="F08C0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C4C880-0C04-B545-8175-FD77EECA88C1}"/>
              </a:ext>
            </a:extLst>
          </p:cNvPr>
          <p:cNvSpPr txBox="1"/>
          <p:nvPr/>
        </p:nvSpPr>
        <p:spPr>
          <a:xfrm>
            <a:off x="6637438" y="1511200"/>
            <a:ext cx="466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9E97946-DC82-9641-AEBE-2C29B44B05AB}"/>
              </a:ext>
            </a:extLst>
          </p:cNvPr>
          <p:cNvGraphicFramePr/>
          <p:nvPr/>
        </p:nvGraphicFramePr>
        <p:xfrm>
          <a:off x="760267" y="2773563"/>
          <a:ext cx="4451704" cy="274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2D88C7A-3D04-EE46-A7D5-2EEB8DD61C2E}"/>
              </a:ext>
            </a:extLst>
          </p:cNvPr>
          <p:cNvGraphicFramePr/>
          <p:nvPr/>
        </p:nvGraphicFramePr>
        <p:xfrm>
          <a:off x="6708978" y="2768691"/>
          <a:ext cx="4451704" cy="2749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B44B96-7767-624F-8D3D-CB97FBE735EA}"/>
              </a:ext>
            </a:extLst>
          </p:cNvPr>
          <p:cNvSpPr txBox="1"/>
          <p:nvPr/>
        </p:nvSpPr>
        <p:spPr>
          <a:xfrm>
            <a:off x="10683542" y="189998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9B8C8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+ </a:t>
            </a:r>
            <a:r>
              <a:rPr lang="el-GR" altLang="ko-Kore-KR" b="1" dirty="0">
                <a:solidFill>
                  <a:srgbClr val="9B8C8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α</a:t>
            </a:r>
            <a:endParaRPr kumimoji="1" lang="ko-Kore-KR" altLang="en-US" dirty="0">
              <a:solidFill>
                <a:srgbClr val="9B8C8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15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C2B8F-7DF0-524F-A000-AC13F20259B0}"/>
              </a:ext>
            </a:extLst>
          </p:cNvPr>
          <p:cNvSpPr txBox="1"/>
          <p:nvPr/>
        </p:nvSpPr>
        <p:spPr>
          <a:xfrm>
            <a:off x="5272253" y="3127660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FeedBack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4" name="직선 연결선 4">
            <a:extLst>
              <a:ext uri="{FF2B5EF4-FFF2-40B4-BE49-F238E27FC236}">
                <a16:creationId xmlns:a16="http://schemas.microsoft.com/office/drawing/2014/main" id="{6EEB4D8B-199E-354E-99EC-77375457A09B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F7E5EE9-4CA5-FC40-A40A-6AE73FDB2D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90" y="2708542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Feedback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20063" y="1180598"/>
            <a:ext cx="10828711" cy="1496036"/>
            <a:chOff x="1537048" y="1513660"/>
            <a:chExt cx="10828711" cy="1496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60"/>
              <a:ext cx="928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누구나 접근 가능하다는 점에서 따라오는 </a:t>
              </a:r>
              <a:r>
                <a:rPr lang="ko-KR" altLang="en-US" sz="2400"/>
                <a:t>위험성과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비전문성 문제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dirty="0">
                  <a:highlight>
                    <a:srgbClr val="FFFF00"/>
                  </a:highlight>
                </a:rPr>
                <a:t>단계별 </a:t>
              </a:r>
              <a:r>
                <a:rPr lang="ko-KR" altLang="en-US" sz="1600" b="1" dirty="0" err="1">
                  <a:highlight>
                    <a:srgbClr val="FFFF00"/>
                  </a:highlight>
                </a:rPr>
                <a:t>쇼퍼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 시스템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(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브론즈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실버 등등</a:t>
              </a:r>
              <a:r>
                <a:rPr lang="en-US" altLang="ko-KR" sz="1600" b="1" dirty="0"/>
                <a:t>)</a:t>
              </a:r>
              <a:r>
                <a:rPr lang="ko-KR" altLang="en-US" sz="1600" dirty="0"/>
                <a:t>을 통해 전문성 및 신뢰성을 확인할 수 있으며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그에 따라 수수료를 차등 지급하는 시스템입니다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플랫폼의 등급 산정 기준은 까다로운 편이며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그에 대한 신뢰를 기반으로 해결 할 수 있습니다</a:t>
              </a:r>
              <a:r>
                <a:rPr lang="en-US" altLang="ko-KR" sz="1600" dirty="0"/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20063" y="3271521"/>
            <a:ext cx="12607454" cy="1200571"/>
            <a:chOff x="1537048" y="1513659"/>
            <a:chExt cx="12607454" cy="12005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11068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서비스만 제공받고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제품을 구매하지 않고 도망</a:t>
              </a:r>
              <a:r>
                <a:rPr lang="en-US" altLang="ko-KR" sz="2400" dirty="0"/>
                <a:t>(?) </a:t>
              </a:r>
              <a:r>
                <a:rPr lang="ko-KR" altLang="en-US" sz="2400" dirty="0"/>
                <a:t>가 버리는 문제점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플랫폼은 </a:t>
              </a:r>
              <a:r>
                <a:rPr lang="ko-KR" altLang="en-US" sz="1600" spc="-150" dirty="0">
                  <a:solidFill>
                    <a:schemeClr val="accent6"/>
                  </a:solidFill>
                  <a:highlight>
                    <a:srgbClr val="FFFF00"/>
                  </a:highlight>
                </a:rPr>
                <a:t>상담 서비스만 제공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하며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구매는 소비자의 몫입니다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금액을 지불 하지 않고 조언만 받는 경우를 방지하기 위해  </a:t>
              </a:r>
              <a:r>
                <a:rPr lang="ko-KR" altLang="en-US" sz="1600" b="1" spc="-150" dirty="0">
                  <a:solidFill>
                    <a:schemeClr val="accent6"/>
                  </a:solidFill>
                  <a:highlight>
                    <a:srgbClr val="FFFF00"/>
                  </a:highlight>
                </a:rPr>
                <a:t>선금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지급으로 이루어지며 구매자의 </a:t>
              </a:r>
              <a:r>
                <a:rPr lang="ko-KR" altLang="en-US" sz="1600" b="1" spc="-150" dirty="0">
                  <a:solidFill>
                    <a:schemeClr val="accent6"/>
                  </a:solidFill>
                  <a:highlight>
                    <a:srgbClr val="FFFF00"/>
                  </a:highlight>
                </a:rPr>
                <a:t>리뷰를 통해 </a:t>
              </a:r>
              <a:r>
                <a:rPr lang="ko-KR" altLang="en-US" sz="1600" b="1" spc="-150" dirty="0" err="1">
                  <a:solidFill>
                    <a:schemeClr val="accent6"/>
                  </a:solidFill>
                  <a:highlight>
                    <a:srgbClr val="FFFF00"/>
                  </a:highlight>
                </a:rPr>
                <a:t>쇼퍼</a:t>
              </a:r>
              <a:r>
                <a:rPr lang="ko-KR" altLang="en-US" sz="1600" b="1" spc="-150" dirty="0">
                  <a:solidFill>
                    <a:schemeClr val="accent6"/>
                  </a:solidFill>
                  <a:highlight>
                    <a:srgbClr val="FFFF00"/>
                  </a:highlight>
                </a:rPr>
                <a:t> 평가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가 가능합니다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85524" y="5013434"/>
            <a:ext cx="10533032" cy="1496037"/>
            <a:chOff x="1537048" y="1513659"/>
            <a:chExt cx="10533032" cy="14960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3" y="1513659"/>
              <a:ext cx="8194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온라인의 가장 큰 단점인 실제로 입어보지 못한다는 점들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패션 관련 커머스가 그러하듯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직접 입어보지 못한다는 점을 극복하기위해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주어진 상황에서 최대한의 정답을 찾아가는 과정을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돕는 것이 </a:t>
              </a:r>
              <a:r>
                <a:rPr lang="ko-KR" altLang="en-US" sz="1600" b="1" dirty="0" err="1">
                  <a:highlight>
                    <a:srgbClr val="FFFF00"/>
                  </a:highlight>
                </a:rPr>
                <a:t>쇼퍼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 개인의 역량</a:t>
              </a:r>
              <a:r>
                <a:rPr lang="ko-KR" altLang="en-US" sz="1600" dirty="0"/>
                <a:t>입니다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이를 통해 소비자들을 만족시킬 수 있음을 기대하고 있습니다</a:t>
              </a:r>
              <a:r>
                <a:rPr lang="en-US" altLang="ko-KR" sz="1600" dirty="0"/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2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90877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Feedback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09903" y="1178096"/>
            <a:ext cx="10828711" cy="1496036"/>
            <a:chOff x="1537048" y="1513660"/>
            <a:chExt cx="10828711" cy="1496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004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60"/>
              <a:ext cx="928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만약 </a:t>
              </a:r>
              <a:r>
                <a:rPr lang="ko-KR" altLang="en-US" sz="2400" dirty="0" err="1"/>
                <a:t>쇼퍼와</a:t>
              </a:r>
              <a:r>
                <a:rPr lang="ko-KR" altLang="en-US" sz="2400" dirty="0"/>
                <a:t> 구매자</a:t>
              </a:r>
              <a:r>
                <a:rPr lang="en-US" altLang="ko-KR" sz="2400" dirty="0"/>
                <a:t>? </a:t>
              </a:r>
              <a:r>
                <a:rPr lang="ko-KR" altLang="en-US" sz="2400" dirty="0"/>
                <a:t>사이에 불화</a:t>
              </a:r>
              <a:r>
                <a:rPr lang="en-US" altLang="ko-KR" sz="2400" dirty="0"/>
                <a:t>? </a:t>
              </a:r>
              <a:r>
                <a:rPr lang="ko-KR" altLang="en-US" sz="2400" dirty="0"/>
                <a:t>가 생기면 어떻게 </a:t>
              </a:r>
              <a:r>
                <a:rPr lang="ko-KR" altLang="en-US" sz="2400" dirty="0" err="1"/>
                <a:t>해야할</a:t>
              </a:r>
              <a:r>
                <a:rPr lang="ko-KR" altLang="en-US" sz="2400" dirty="0"/>
                <a:t> 지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배달의 민족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요기요 등을 벤치마킹한 결과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그러한 내용은 특별히 해결할 수는 없는 것 같습니다</a:t>
              </a:r>
              <a:r>
                <a:rPr lang="en-US" altLang="ko-KR" sz="1600" dirty="0"/>
                <a:t>.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차단 기능</a:t>
              </a:r>
              <a:r>
                <a:rPr lang="ko-KR" altLang="en-US" sz="1600" dirty="0"/>
                <a:t>을</a:t>
              </a:r>
              <a:r>
                <a:rPr lang="ko-KR" altLang="en-US" sz="1600" b="1" dirty="0"/>
                <a:t> </a:t>
              </a:r>
              <a:r>
                <a:rPr lang="ko-KR" altLang="en-US" sz="1600" dirty="0"/>
                <a:t>이용하는 방안이나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구매자의 </a:t>
              </a:r>
              <a:r>
                <a:rPr lang="ko-KR" altLang="en-US" sz="1600" dirty="0" err="1"/>
                <a:t>쇼퍼</a:t>
              </a:r>
              <a:r>
                <a:rPr lang="ko-KR" altLang="en-US" sz="1600" dirty="0"/>
                <a:t> 리뷰 작성 및 </a:t>
              </a:r>
              <a:r>
                <a:rPr lang="ko-KR" altLang="en-US" sz="1600" dirty="0" err="1">
                  <a:highlight>
                    <a:srgbClr val="FFFF00"/>
                  </a:highlight>
                </a:rPr>
                <a:t>쇼퍼의</a:t>
              </a:r>
              <a:r>
                <a:rPr lang="ko-KR" altLang="en-US" sz="1600" dirty="0">
                  <a:highlight>
                    <a:srgbClr val="FFFF00"/>
                  </a:highlight>
                </a:rPr>
                <a:t>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리플시스템</a:t>
              </a:r>
              <a:r>
                <a:rPr lang="ko-KR" altLang="en-US" sz="1600" b="1" dirty="0"/>
                <a:t>을</a:t>
              </a:r>
              <a:r>
                <a:rPr lang="ko-KR" altLang="en-US" sz="1600" dirty="0"/>
                <a:t> 이용하여 극복하는 방안이 있습니다</a:t>
              </a:r>
              <a:r>
                <a:rPr lang="en-US" altLang="ko-KR" sz="1600" dirty="0"/>
                <a:t>.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31169" y="3121078"/>
            <a:ext cx="12351457" cy="1791502"/>
            <a:chOff x="1537048" y="1513659"/>
            <a:chExt cx="12351457" cy="17915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005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2820357" y="1513659"/>
              <a:ext cx="11068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서비스가 </a:t>
              </a:r>
              <a:r>
                <a:rPr lang="ko-KR" altLang="en-US" sz="2400" dirty="0" err="1"/>
                <a:t>불만족되면</a:t>
              </a:r>
              <a:r>
                <a:rPr lang="ko-KR" altLang="en-US" sz="2400" dirty="0"/>
                <a:t> 다른 </a:t>
              </a:r>
              <a:r>
                <a:rPr lang="ko-KR" altLang="en-US" sz="2400" dirty="0" err="1"/>
                <a:t>쇼퍼를</a:t>
              </a:r>
              <a:r>
                <a:rPr lang="ko-KR" altLang="en-US" sz="2400" dirty="0"/>
                <a:t> 찾기보다 본인이 하겠다고 생각할 것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12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등급이 낮을 경우</a:t>
              </a:r>
              <a:r>
                <a:rPr lang="en-US" altLang="ko-KR" sz="1600" dirty="0"/>
                <a:t>,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사용되는 비용은 적습니다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직접 하는 것이 편하겠다는 소비자는 </a:t>
              </a:r>
              <a:r>
                <a:rPr lang="ko-KR" altLang="en-US" sz="1600" dirty="0" err="1"/>
                <a:t>쇼퍼의</a:t>
              </a:r>
              <a:r>
                <a:rPr lang="ko-KR" altLang="en-US" sz="1600" dirty="0"/>
                <a:t> 효용성이 충족되지 않을 정도의 지식을 가지고 있고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혼자서도 충분한 쇼핑이 가능하다는 사용자인데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우리 앱의 사용자는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지식이 부족하고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시간이 부족한 사람들이 주 타겟팅</a:t>
              </a:r>
              <a:r>
                <a:rPr lang="ko-KR" altLang="en-US" sz="1600" dirty="0"/>
                <a:t>이기 때문에</a:t>
              </a:r>
              <a:r>
                <a:rPr lang="en-US" altLang="ko-KR" sz="1600" dirty="0"/>
                <a:t> </a:t>
              </a:r>
              <a:r>
                <a:rPr lang="ko-KR" altLang="en-US" sz="1600" dirty="0">
                  <a:highlight>
                    <a:srgbClr val="FFFF00"/>
                  </a:highlight>
                </a:rPr>
                <a:t>해당 사항이 없을 </a:t>
              </a:r>
              <a:r>
                <a:rPr lang="ko-KR" altLang="en-US" sz="1600" dirty="0"/>
                <a:t>것 같습니다</a:t>
              </a:r>
              <a:r>
                <a:rPr lang="en-US" altLang="ko-KR" sz="1600" dirty="0"/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09903" y="4982497"/>
            <a:ext cx="10533032" cy="1496037"/>
            <a:chOff x="1537048" y="1513659"/>
            <a:chExt cx="10533032" cy="14960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006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3" y="1513659"/>
              <a:ext cx="8194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기존 서비스와 비교해 양질의 정보가 제공될지 의문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0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 err="1"/>
                <a:t>역발상으로</a:t>
              </a:r>
              <a:r>
                <a:rPr lang="ko-KR" altLang="en-US" sz="1600" dirty="0"/>
                <a:t> </a:t>
              </a:r>
              <a:r>
                <a:rPr lang="ko-KR" altLang="en-US" sz="1600" dirty="0">
                  <a:highlight>
                    <a:srgbClr val="FFFF00"/>
                  </a:highlight>
                </a:rPr>
                <a:t>기존 서비스들의 제공자</a:t>
              </a:r>
              <a:r>
                <a:rPr lang="en-US" altLang="ko-KR" sz="1600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dirty="0">
                  <a:highlight>
                    <a:srgbClr val="FFFF00"/>
                  </a:highlight>
                </a:rPr>
                <a:t>특히나 초기 마케팅을 통해 </a:t>
              </a:r>
              <a:r>
                <a:rPr lang="ko-KR" altLang="en-US" sz="1600" dirty="0" err="1">
                  <a:highlight>
                    <a:srgbClr val="FFFF00"/>
                  </a:highlight>
                </a:rPr>
                <a:t>네임드를</a:t>
              </a:r>
              <a:r>
                <a:rPr lang="ko-KR" altLang="en-US" sz="1600" dirty="0">
                  <a:highlight>
                    <a:srgbClr val="FFFF00"/>
                  </a:highlight>
                </a:rPr>
                <a:t> </a:t>
              </a:r>
              <a:r>
                <a:rPr lang="ko-KR" altLang="en-US" sz="1600" b="1" dirty="0">
                  <a:solidFill>
                    <a:srgbClr val="474652"/>
                  </a:solidFill>
                  <a:highlight>
                    <a:srgbClr val="FFFF00"/>
                  </a:highlight>
                </a:rPr>
                <a:t>끌어오는 방식</a:t>
              </a:r>
              <a:r>
                <a:rPr lang="ko-KR" altLang="en-US" sz="1600" dirty="0">
                  <a:highlight>
                    <a:srgbClr val="FFFF00"/>
                  </a:highlight>
                </a:rPr>
                <a:t>입니다</a:t>
              </a:r>
              <a:r>
                <a:rPr lang="en-US" altLang="ko-KR" sz="1600" dirty="0"/>
                <a:t>.(</a:t>
              </a:r>
              <a:r>
                <a:rPr lang="ko-KR" altLang="en-US" sz="1600" dirty="0"/>
                <a:t>마이너 갤러리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오히려</a:t>
              </a:r>
              <a:r>
                <a:rPr lang="en-US" altLang="ko-KR" sz="1600" dirty="0"/>
                <a:t>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수익적인 부분을 창출할 수 있게 </a:t>
              </a:r>
              <a:r>
                <a:rPr lang="ko-KR" altLang="en-US" sz="1600" dirty="0"/>
                <a:t>하기 때문에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더욱 양질의 정보를 제공할 수 있을 거라고 기대합니다</a:t>
              </a:r>
              <a:r>
                <a:rPr lang="en-US" altLang="ko-KR" sz="1600" dirty="0"/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456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A8E54-0545-4A6D-B73D-A9B48321108D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2F80A5-F839-41C6-904C-78B5BA35DB6C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5529A3-5475-42CD-A1B2-D3497D8FB418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0F33D4-C92E-44D8-A480-BB58E972BDED}"/>
              </a:ext>
            </a:extLst>
          </p:cNvPr>
          <p:cNvSpPr txBox="1"/>
          <p:nvPr/>
        </p:nvSpPr>
        <p:spPr>
          <a:xfrm>
            <a:off x="5114536" y="2951945"/>
            <a:ext cx="230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/>
              <a:t>THANK  YOU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83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Problem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1A8362B-9FE0-46FF-AA3A-E0AE6974BBA8}"/>
              </a:ext>
            </a:extLst>
          </p:cNvPr>
          <p:cNvSpPr/>
          <p:nvPr/>
        </p:nvSpPr>
        <p:spPr>
          <a:xfrm>
            <a:off x="4038600" y="1640672"/>
            <a:ext cx="4114800" cy="411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현명한 소비</a:t>
            </a:r>
            <a:r>
              <a:rPr lang="en-US" altLang="ko-KR" sz="2400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혼자</a:t>
            </a:r>
            <a:r>
              <a:rPr lang="ko-KR" altLang="en-US" dirty="0"/>
              <a:t>라면 어렵고 불편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B0EA-0666-4C75-B33B-90C1F424397A}"/>
              </a:ext>
            </a:extLst>
          </p:cNvPr>
          <p:cNvSpPr txBox="1"/>
          <p:nvPr/>
        </p:nvSpPr>
        <p:spPr>
          <a:xfrm>
            <a:off x="1228988" y="342513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전문 지식 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A8D0A-B808-450C-BB9C-238C15F6B53C}"/>
              </a:ext>
            </a:extLst>
          </p:cNvPr>
          <p:cNvSpPr txBox="1"/>
          <p:nvPr/>
        </p:nvSpPr>
        <p:spPr>
          <a:xfrm>
            <a:off x="9223434" y="342513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시간 필요</a:t>
            </a:r>
          </a:p>
        </p:txBody>
      </p:sp>
    </p:spTree>
    <p:extLst>
      <p:ext uri="{BB962C8B-B14F-4D97-AF65-F5344CB8AC3E}">
        <p14:creationId xmlns:p14="http://schemas.microsoft.com/office/powerpoint/2010/main" val="2368837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43F6-F45B-E04B-8E44-AF173CF1D7C9}"/>
              </a:ext>
            </a:extLst>
          </p:cNvPr>
          <p:cNvSpPr txBox="1"/>
          <p:nvPr/>
        </p:nvSpPr>
        <p:spPr>
          <a:xfrm>
            <a:off x="5157953" y="3142836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QnA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4" name="직선 연결선 4">
            <a:extLst>
              <a:ext uri="{FF2B5EF4-FFF2-40B4-BE49-F238E27FC236}">
                <a16:creationId xmlns:a16="http://schemas.microsoft.com/office/drawing/2014/main" id="{6A1E408E-2683-B74C-8471-613B4442C4AB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95215233-E0B3-EA4D-9954-47BBEE3E7B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5" y="2635397"/>
            <a:ext cx="1200149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2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337983" y="175133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vs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헬피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635991" y="1599761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 토대부터 다른 서비스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865339" y="4275119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맞춤형 쇼핑 지원 서비스이기 때문에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로만 해결되는 쇼핑몰 개념인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헬피와는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달리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인플로언서의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옷을 자동 연동시키는 작은 쇼핑몰 서비스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쇼퍼는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 맞춤 별  쇼핑을 돕는 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1C56E-164B-4D6C-AB23-7964953AD416}"/>
              </a:ext>
            </a:extLst>
          </p:cNvPr>
          <p:cNvSpPr/>
          <p:nvPr/>
        </p:nvSpPr>
        <p:spPr>
          <a:xfrm>
            <a:off x="431391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316689" y="4275248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헬피의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인플루언서는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곧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쇼퍼즈의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쇼퍼로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활동 가능하다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 함께 성장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9F6A9-B6AE-4195-947A-C6D471A5E480}"/>
              </a:ext>
            </a:extLst>
          </p:cNvPr>
          <p:cNvSpPr/>
          <p:nvPr/>
        </p:nvSpPr>
        <p:spPr>
          <a:xfrm>
            <a:off x="799183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0CC9-7F7B-46A3-B02D-5B607D81AD7B}"/>
              </a:ext>
            </a:extLst>
          </p:cNvPr>
          <p:cNvSpPr txBox="1"/>
          <p:nvPr/>
        </p:nvSpPr>
        <p:spPr>
          <a:xfrm>
            <a:off x="8110832" y="4275119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자율 경쟁에 맡기는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헬피와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달리 누구나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될 수 있다는 모토로 시작한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쇼퍼즈는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작은 규모의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쇼퍼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지원을 위해  쇼핑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승급전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등을 마련했다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8316804" y="2562564"/>
            <a:ext cx="30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인기가 낮은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쇼퍼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41225-2AF9-457C-B7DD-B13B1B377686}"/>
              </a:ext>
            </a:extLst>
          </p:cNvPr>
          <p:cNvSpPr txBox="1"/>
          <p:nvPr/>
        </p:nvSpPr>
        <p:spPr>
          <a:xfrm>
            <a:off x="4938378" y="256219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함께 성장 가능한 시장</a:t>
            </a:r>
          </a:p>
        </p:txBody>
      </p:sp>
    </p:spTree>
    <p:extLst>
      <p:ext uri="{BB962C8B-B14F-4D97-AF65-F5344CB8AC3E}">
        <p14:creationId xmlns:p14="http://schemas.microsoft.com/office/powerpoint/2010/main" val="136145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D93DFA-62B1-4D72-BEF2-CB395C2C1753}"/>
              </a:ext>
            </a:extLst>
          </p:cNvPr>
          <p:cNvGrpSpPr/>
          <p:nvPr/>
        </p:nvGrpSpPr>
        <p:grpSpPr>
          <a:xfrm>
            <a:off x="2191886" y="2207814"/>
            <a:ext cx="7611115" cy="2747086"/>
            <a:chOff x="2283326" y="2466452"/>
            <a:chExt cx="7611115" cy="2747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37CD5-4F7B-4C9A-8256-51E670716B04}"/>
                </a:ext>
              </a:extLst>
            </p:cNvPr>
            <p:cNvSpPr txBox="1"/>
            <p:nvPr/>
          </p:nvSpPr>
          <p:spPr>
            <a:xfrm>
              <a:off x="2283326" y="2466452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85BF7-4A8E-41B4-88CE-386A82E7A38C}"/>
                </a:ext>
              </a:extLst>
            </p:cNvPr>
            <p:cNvSpPr txBox="1"/>
            <p:nvPr/>
          </p:nvSpPr>
          <p:spPr>
            <a:xfrm>
              <a:off x="8595688" y="299754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5E72EF-6988-4CBA-8DEF-BD6D6FF33E3C}"/>
              </a:ext>
            </a:extLst>
          </p:cNvPr>
          <p:cNvSpPr txBox="1"/>
          <p:nvPr/>
        </p:nvSpPr>
        <p:spPr>
          <a:xfrm>
            <a:off x="3051209" y="2738909"/>
            <a:ext cx="6102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Shoppers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Universalized personal shopper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application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4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D93DFA-62B1-4D72-BEF2-CB395C2C1753}"/>
              </a:ext>
            </a:extLst>
          </p:cNvPr>
          <p:cNvGrpSpPr/>
          <p:nvPr/>
        </p:nvGrpSpPr>
        <p:grpSpPr>
          <a:xfrm>
            <a:off x="2191886" y="2207814"/>
            <a:ext cx="7611115" cy="2747086"/>
            <a:chOff x="2283326" y="2466452"/>
            <a:chExt cx="7611115" cy="2747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37CD5-4F7B-4C9A-8256-51E670716B04}"/>
                </a:ext>
              </a:extLst>
            </p:cNvPr>
            <p:cNvSpPr txBox="1"/>
            <p:nvPr/>
          </p:nvSpPr>
          <p:spPr>
            <a:xfrm>
              <a:off x="2283326" y="2466452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85BF7-4A8E-41B4-88CE-386A82E7A38C}"/>
                </a:ext>
              </a:extLst>
            </p:cNvPr>
            <p:cNvSpPr txBox="1"/>
            <p:nvPr/>
          </p:nvSpPr>
          <p:spPr>
            <a:xfrm>
              <a:off x="8595688" y="299754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5E72EF-6988-4CBA-8DEF-BD6D6FF33E3C}"/>
              </a:ext>
            </a:extLst>
          </p:cNvPr>
          <p:cNvSpPr txBox="1"/>
          <p:nvPr/>
        </p:nvSpPr>
        <p:spPr>
          <a:xfrm>
            <a:off x="3259027" y="3085272"/>
            <a:ext cx="610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“</a:t>
            </a:r>
            <a:r>
              <a:rPr lang="ko-KR" altLang="en-US" sz="1800" b="1" dirty="0">
                <a:solidFill>
                  <a:schemeClr val="bg1"/>
                </a:solidFill>
              </a:rPr>
              <a:t>고객의 취향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나이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>
                <a:solidFill>
                  <a:schemeClr val="bg1"/>
                </a:solidFill>
              </a:rPr>
              <a:t>직업</a:t>
            </a:r>
            <a:r>
              <a:rPr lang="en-US" altLang="ko-KR" sz="1800" b="1" dirty="0">
                <a:solidFill>
                  <a:schemeClr val="bg1"/>
                </a:solidFill>
              </a:rPr>
              <a:t>,</a:t>
            </a:r>
            <a:r>
              <a:rPr lang="ko-KR" altLang="en-US" sz="1800" b="1" dirty="0">
                <a:solidFill>
                  <a:schemeClr val="bg1"/>
                </a:solidFill>
              </a:rPr>
              <a:t>체형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경제 수준 등을 고려해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고객에게 적합한 물건을 조언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추천해 주는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쇼핑 동반자이자 전문가</a:t>
            </a:r>
            <a:r>
              <a:rPr lang="en-US" altLang="ko-KR" b="1" dirty="0">
                <a:solidFill>
                  <a:schemeClr val="bg1"/>
                </a:solidFill>
              </a:rPr>
              <a:t>”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6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813F7-F689-8D4B-9327-3F1DF45EBB0C}"/>
              </a:ext>
            </a:extLst>
          </p:cNvPr>
          <p:cNvSpPr txBox="1"/>
          <p:nvPr/>
        </p:nvSpPr>
        <p:spPr>
          <a:xfrm>
            <a:off x="4949498" y="2904139"/>
            <a:ext cx="330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08C0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Target</a:t>
            </a:r>
            <a:endParaRPr lang="ko-KR" altLang="en-US" sz="4000" b="1" dirty="0">
              <a:solidFill>
                <a:srgbClr val="F08C0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0444AF77-4093-1B4A-8369-165399BDF635}"/>
              </a:ext>
            </a:extLst>
          </p:cNvPr>
          <p:cNvCxnSpPr>
            <a:cxnSpLocks/>
          </p:cNvCxnSpPr>
          <p:nvPr/>
        </p:nvCxnSpPr>
        <p:spPr>
          <a:xfrm>
            <a:off x="3971925" y="4087761"/>
            <a:ext cx="42862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5E64349-42EB-E94E-8C20-903A261841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73" y="2677057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Target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833A700-1358-43BD-B17A-AA1CD048150B}"/>
              </a:ext>
            </a:extLst>
          </p:cNvPr>
          <p:cNvSpPr/>
          <p:nvPr/>
        </p:nvSpPr>
        <p:spPr>
          <a:xfrm>
            <a:off x="924160" y="1539581"/>
            <a:ext cx="495457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35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500" b="1" dirty="0">
                <a:solidFill>
                  <a:srgbClr val="3D3D3D"/>
                </a:solidFill>
                <a:latin typeface="+mj-ea"/>
                <a:ea typeface="+mj-ea"/>
              </a:rPr>
              <a:t>Anyone</a:t>
            </a:r>
          </a:p>
          <a:p>
            <a:pPr algn="ctr"/>
            <a:r>
              <a:rPr lang="en-US" altLang="ko-KR" b="1" dirty="0">
                <a:solidFill>
                  <a:srgbClr val="3D3D3D"/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800" b="1" dirty="0" err="1">
                <a:solidFill>
                  <a:srgbClr val="3D3D3D"/>
                </a:solidFill>
                <a:latin typeface="+mj-ea"/>
                <a:ea typeface="+mj-ea"/>
              </a:rPr>
              <a:t>인플루언서</a:t>
            </a:r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>
                <a:solidFill>
                  <a:srgbClr val="3D3D3D"/>
                </a:solidFill>
                <a:latin typeface="+mj-ea"/>
                <a:ea typeface="+mj-ea"/>
              </a:rPr>
              <a:t>특정제품에 준</a:t>
            </a:r>
            <a:r>
              <a:rPr lang="en-US" altLang="ko-KR" b="1" dirty="0">
                <a:solidFill>
                  <a:srgbClr val="3D3D3D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3D3D3D"/>
                </a:solidFill>
                <a:latin typeface="+mj-ea"/>
                <a:ea typeface="+mj-ea"/>
              </a:rPr>
              <a:t>전문가</a:t>
            </a:r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3D3D3D"/>
                </a:solidFill>
                <a:latin typeface="+mj-ea"/>
                <a:ea typeface="+mj-ea"/>
              </a:rPr>
              <a:t>가벼운 부업 거리 원하는 자</a:t>
            </a:r>
            <a:endParaRPr lang="en-US" altLang="ko-KR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800" b="1" dirty="0">
                <a:solidFill>
                  <a:srgbClr val="3D3D3D"/>
                </a:solidFill>
                <a:latin typeface="+mj-ea"/>
                <a:ea typeface="+mj-ea"/>
              </a:rPr>
              <a:t>Searching</a:t>
            </a:r>
            <a:r>
              <a:rPr lang="ko-KR" altLang="en-US" sz="1800" b="1" dirty="0">
                <a:solidFill>
                  <a:srgbClr val="3D3D3D"/>
                </a:solidFill>
                <a:latin typeface="+mj-ea"/>
                <a:ea typeface="+mj-ea"/>
              </a:rPr>
              <a:t>하는 능력이 뛰어난 자</a:t>
            </a:r>
            <a:endParaRPr lang="en-US" altLang="ko-KR" sz="18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endParaRPr lang="en-US" altLang="ko-KR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>
                <a:solidFill>
                  <a:srgbClr val="3D3D3D"/>
                </a:solidFill>
                <a:latin typeface="+mj-ea"/>
                <a:ea typeface="+mj-ea"/>
              </a:rPr>
              <a:t>코디 능력이 </a:t>
            </a:r>
            <a:r>
              <a:rPr lang="ko-KR" altLang="en-US" b="1" dirty="0">
                <a:solidFill>
                  <a:srgbClr val="3D3D3D"/>
                </a:solidFill>
                <a:latin typeface="+mj-ea"/>
                <a:ea typeface="+mj-ea"/>
              </a:rPr>
              <a:t>뛰어난 자</a:t>
            </a:r>
            <a:endParaRPr lang="ko-KR" altLang="en-US" sz="18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52179D26-8857-43FB-957C-DA9436FA3AE2}"/>
              </a:ext>
            </a:extLst>
          </p:cNvPr>
          <p:cNvSpPr/>
          <p:nvPr/>
        </p:nvSpPr>
        <p:spPr>
          <a:xfrm>
            <a:off x="1047847" y="1640672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66A6D2C-53B3-4FD9-9A6B-937861BF566C}"/>
              </a:ext>
            </a:extLst>
          </p:cNvPr>
          <p:cNvSpPr txBox="1"/>
          <p:nvPr/>
        </p:nvSpPr>
        <p:spPr>
          <a:xfrm>
            <a:off x="1738153" y="1738742"/>
            <a:ext cx="146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Shopper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F16D1F77-4429-494A-9978-77618E7D25E4}"/>
              </a:ext>
            </a:extLst>
          </p:cNvPr>
          <p:cNvCxnSpPr>
            <a:cxnSpLocks/>
          </p:cNvCxnSpPr>
          <p:nvPr/>
        </p:nvCxnSpPr>
        <p:spPr>
          <a:xfrm flipV="1">
            <a:off x="1852699" y="2200407"/>
            <a:ext cx="1231764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1AF40201-75B9-49FA-9CA2-96C5396B2492}"/>
              </a:ext>
            </a:extLst>
          </p:cNvPr>
          <p:cNvSpPr/>
          <p:nvPr/>
        </p:nvSpPr>
        <p:spPr>
          <a:xfrm>
            <a:off x="6340483" y="1539581"/>
            <a:ext cx="495457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500" b="1" dirty="0">
                <a:solidFill>
                  <a:srgbClr val="3D3D3D"/>
                </a:solidFill>
                <a:latin typeface="+mj-ea"/>
                <a:ea typeface="+mj-ea"/>
              </a:rPr>
              <a:t>Anyone</a:t>
            </a:r>
          </a:p>
          <a:p>
            <a:pPr algn="ctr"/>
            <a:endParaRPr lang="en-US" altLang="ko-KR" sz="3500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rgbClr val="3D3D3D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3D3D3D"/>
                </a:solidFill>
                <a:latin typeface="+mj-ea"/>
                <a:ea typeface="+mj-ea"/>
              </a:rPr>
              <a:t>쇼핑이 귀찮은 사람</a:t>
            </a:r>
            <a:endParaRPr lang="en-US" altLang="ko-KR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endParaRPr lang="ko-KR" altLang="en-US" b="1" dirty="0">
              <a:solidFill>
                <a:srgbClr val="3D3D3D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3D3D3D"/>
                </a:solidFill>
                <a:latin typeface="+mj-ea"/>
                <a:ea typeface="+mj-ea"/>
              </a:rPr>
              <a:t>전문 지식이 부족한 사람 등</a:t>
            </a:r>
            <a:endParaRPr lang="en-US" altLang="ko-KR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465FA9B6-DDDB-4A35-B460-ADD670B38628}"/>
              </a:ext>
            </a:extLst>
          </p:cNvPr>
          <p:cNvSpPr txBox="1"/>
          <p:nvPr/>
        </p:nvSpPr>
        <p:spPr>
          <a:xfrm>
            <a:off x="6458864" y="1667348"/>
            <a:ext cx="720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B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F719A2C-15A6-471E-8D16-9418CC8FCD2C}"/>
              </a:ext>
            </a:extLst>
          </p:cNvPr>
          <p:cNvSpPr txBox="1"/>
          <p:nvPr/>
        </p:nvSpPr>
        <p:spPr>
          <a:xfrm>
            <a:off x="7178864" y="173874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User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664" name="직선 연결선 663">
            <a:extLst>
              <a:ext uri="{FF2B5EF4-FFF2-40B4-BE49-F238E27FC236}">
                <a16:creationId xmlns:a16="http://schemas.microsoft.com/office/drawing/2014/main" id="{5E0A5A7E-BFD9-4E7E-865A-AE2D6DC2A0F0}"/>
              </a:ext>
            </a:extLst>
          </p:cNvPr>
          <p:cNvCxnSpPr>
            <a:cxnSpLocks/>
          </p:cNvCxnSpPr>
          <p:nvPr/>
        </p:nvCxnSpPr>
        <p:spPr>
          <a:xfrm flipV="1">
            <a:off x="7297245" y="2171842"/>
            <a:ext cx="601619" cy="77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0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3F342AF-9AF1-4BA1-AD94-21046F353FEA}"/>
              </a:ext>
            </a:extLst>
          </p:cNvPr>
          <p:cNvSpPr/>
          <p:nvPr/>
        </p:nvSpPr>
        <p:spPr>
          <a:xfrm>
            <a:off x="420062" y="1337361"/>
            <a:ext cx="11324897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181677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쇼퍼의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단계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BEA4E38-181A-4500-8DAC-256FCBFB2B38}"/>
              </a:ext>
            </a:extLst>
          </p:cNvPr>
          <p:cNvCxnSpPr/>
          <p:nvPr/>
        </p:nvCxnSpPr>
        <p:spPr>
          <a:xfrm>
            <a:off x="1100295" y="529062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8D76EBFE-087D-40CB-A3EF-C5EE60812371}"/>
              </a:ext>
            </a:extLst>
          </p:cNvPr>
          <p:cNvCxnSpPr/>
          <p:nvPr/>
        </p:nvCxnSpPr>
        <p:spPr>
          <a:xfrm>
            <a:off x="3713092" y="5292514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53A5EBF-6055-44E9-A7F2-C0EED3C455DC}"/>
              </a:ext>
            </a:extLst>
          </p:cNvPr>
          <p:cNvCxnSpPr/>
          <p:nvPr/>
        </p:nvCxnSpPr>
        <p:spPr>
          <a:xfrm>
            <a:off x="6440102" y="5287871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2BF6023-E174-474A-98E1-91970AC1CEAC}"/>
              </a:ext>
            </a:extLst>
          </p:cNvPr>
          <p:cNvCxnSpPr/>
          <p:nvPr/>
        </p:nvCxnSpPr>
        <p:spPr>
          <a:xfrm>
            <a:off x="9093504" y="5287871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DE339A7F-4E22-495E-B541-F39858B23329}"/>
              </a:ext>
            </a:extLst>
          </p:cNvPr>
          <p:cNvSpPr txBox="1"/>
          <p:nvPr/>
        </p:nvSpPr>
        <p:spPr>
          <a:xfrm flipH="1">
            <a:off x="943862" y="1429015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IRON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6EE793D-6485-4395-9261-4E4782E6EC98}"/>
              </a:ext>
            </a:extLst>
          </p:cNvPr>
          <p:cNvSpPr txBox="1"/>
          <p:nvPr/>
        </p:nvSpPr>
        <p:spPr>
          <a:xfrm flipH="1">
            <a:off x="8792017" y="1429015"/>
            <a:ext cx="108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3DFDEFF-AF26-4847-BA5D-FE95153CB34E}"/>
              </a:ext>
            </a:extLst>
          </p:cNvPr>
          <p:cNvSpPr/>
          <p:nvPr/>
        </p:nvSpPr>
        <p:spPr>
          <a:xfrm>
            <a:off x="859956" y="1842483"/>
            <a:ext cx="2519028" cy="3358703"/>
          </a:xfrm>
          <a:prstGeom prst="rect">
            <a:avLst/>
          </a:prstGeom>
          <a:solidFill>
            <a:srgbClr val="DE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신규 유입 </a:t>
            </a:r>
            <a:r>
              <a:rPr lang="ko-KR" altLang="en-US" dirty="0" err="1"/>
              <a:t>쇼퍼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커뮤니티에서</a:t>
            </a:r>
            <a:endParaRPr lang="en-US" altLang="ko-KR" dirty="0"/>
          </a:p>
          <a:p>
            <a:pPr algn="ctr"/>
            <a:r>
              <a:rPr lang="ko-KR" altLang="en-US" dirty="0"/>
              <a:t>댓글로 활동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0BB78B-33CE-FC46-BF33-8FFAB784E348}"/>
              </a:ext>
            </a:extLst>
          </p:cNvPr>
          <p:cNvGrpSpPr/>
          <p:nvPr/>
        </p:nvGrpSpPr>
        <p:grpSpPr>
          <a:xfrm>
            <a:off x="6199763" y="1425671"/>
            <a:ext cx="2519028" cy="3772171"/>
            <a:chOff x="3524359" y="1591853"/>
            <a:chExt cx="2519028" cy="3772171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BD76F84-E5F6-4D56-9D22-A92306ED5C8D}"/>
                </a:ext>
              </a:extLst>
            </p:cNvPr>
            <p:cNvSpPr txBox="1"/>
            <p:nvPr/>
          </p:nvSpPr>
          <p:spPr>
            <a:xfrm flipH="1">
              <a:off x="3559913" y="1591853"/>
              <a:ext cx="1536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</a:rPr>
                <a:t>SILVEER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6DFDA03-E0F0-4FF5-912D-155808364F6E}"/>
                </a:ext>
              </a:extLst>
            </p:cNvPr>
            <p:cNvSpPr/>
            <p:nvPr/>
          </p:nvSpPr>
          <p:spPr>
            <a:xfrm>
              <a:off x="3524359" y="2005321"/>
              <a:ext cx="2519028" cy="3358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상담 </a:t>
              </a:r>
              <a:r>
                <a:rPr lang="en-US" altLang="ko-KR" dirty="0"/>
                <a:t>100</a:t>
              </a:r>
              <a:r>
                <a:rPr lang="ko-KR" altLang="en-US" dirty="0"/>
                <a:t>여건과</a:t>
              </a:r>
              <a:endParaRPr lang="en-US" altLang="ko-KR" dirty="0"/>
            </a:p>
            <a:p>
              <a:pPr algn="ctr"/>
              <a:r>
                <a:rPr lang="ko-KR" altLang="en-US" dirty="0"/>
                <a:t>약 </a:t>
              </a:r>
              <a:r>
                <a:rPr lang="en-US" altLang="ko-KR" dirty="0"/>
                <a:t>100</a:t>
              </a:r>
              <a:r>
                <a:rPr lang="ko-KR" altLang="en-US" dirty="0"/>
                <a:t>개의 추천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92E29B-C0C0-A84B-9E2E-B8A9FDAAD540}"/>
              </a:ext>
            </a:extLst>
          </p:cNvPr>
          <p:cNvGrpSpPr/>
          <p:nvPr/>
        </p:nvGrpSpPr>
        <p:grpSpPr>
          <a:xfrm>
            <a:off x="3539419" y="1425671"/>
            <a:ext cx="2531825" cy="3772171"/>
            <a:chOff x="6175965" y="1591853"/>
            <a:chExt cx="2531825" cy="3772171"/>
          </a:xfrm>
          <a:solidFill>
            <a:srgbClr val="ECA05F"/>
          </a:solidFill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6B1DAFD-2E90-4AC3-999B-D88DEB753AA7}"/>
                </a:ext>
              </a:extLst>
            </p:cNvPr>
            <p:cNvSpPr txBox="1"/>
            <p:nvPr/>
          </p:nvSpPr>
          <p:spPr>
            <a:xfrm flipH="1">
              <a:off x="6175965" y="1591853"/>
              <a:ext cx="1536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</a:rPr>
                <a:t>BRONZE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F0A3039-38C4-4424-8A84-3D7CE2B1D120}"/>
                </a:ext>
              </a:extLst>
            </p:cNvPr>
            <p:cNvSpPr/>
            <p:nvPr/>
          </p:nvSpPr>
          <p:spPr>
            <a:xfrm>
              <a:off x="6188762" y="2005321"/>
              <a:ext cx="2519028" cy="3358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상담 건수 </a:t>
              </a:r>
              <a:r>
                <a:rPr lang="en-US" altLang="ko-KR" dirty="0"/>
                <a:t>30</a:t>
              </a:r>
              <a:r>
                <a:rPr lang="ko-KR" altLang="en-US" dirty="0"/>
                <a:t>건 및</a:t>
              </a:r>
              <a:endParaRPr lang="en-US" altLang="ko-KR" dirty="0"/>
            </a:p>
            <a:p>
              <a:pPr algn="ctr"/>
              <a:r>
                <a:rPr lang="ko-KR" altLang="en-US" dirty="0"/>
                <a:t>추천 </a:t>
              </a:r>
              <a:r>
                <a:rPr lang="en-US" altLang="ko-KR" dirty="0"/>
                <a:t>30</a:t>
              </a:r>
              <a:r>
                <a:rPr lang="ko-KR" altLang="en-US" dirty="0"/>
                <a:t>회 이상</a:t>
              </a:r>
              <a:endParaRPr lang="en-US" altLang="ko-KR" dirty="0"/>
            </a:p>
          </p:txBody>
        </p:sp>
      </p:grp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ABB175C-1342-49C7-BE32-68962DF64700}"/>
              </a:ext>
            </a:extLst>
          </p:cNvPr>
          <p:cNvSpPr/>
          <p:nvPr/>
        </p:nvSpPr>
        <p:spPr>
          <a:xfrm>
            <a:off x="8853165" y="1842483"/>
            <a:ext cx="2519028" cy="3358703"/>
          </a:xfrm>
          <a:prstGeom prst="rect">
            <a:avLst/>
          </a:prstGeom>
          <a:solidFill>
            <a:srgbClr val="D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다수의 </a:t>
            </a:r>
            <a:r>
              <a:rPr lang="en-US" altLang="ko-KR" dirty="0"/>
              <a:t>MD</a:t>
            </a:r>
            <a:r>
              <a:rPr lang="ko-KR" altLang="en-US" dirty="0"/>
              <a:t>에게</a:t>
            </a:r>
            <a:endParaRPr lang="en-US" altLang="ko-KR" dirty="0"/>
          </a:p>
          <a:p>
            <a:pPr algn="ctr"/>
            <a:r>
              <a:rPr lang="ko-KR" altLang="en-US" dirty="0"/>
              <a:t>높은 평가를 받은 </a:t>
            </a:r>
            <a:r>
              <a:rPr lang="ko-KR" altLang="en-US" dirty="0" err="1"/>
              <a:t>쇼퍼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F05C0F-582C-49A5-8F98-3C59C860D655}"/>
              </a:ext>
            </a:extLst>
          </p:cNvPr>
          <p:cNvSpPr/>
          <p:nvPr/>
        </p:nvSpPr>
        <p:spPr>
          <a:xfrm>
            <a:off x="1493758" y="5611828"/>
            <a:ext cx="9364413" cy="802562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플랫폼 관리자가 검증된 </a:t>
            </a:r>
            <a:r>
              <a:rPr lang="ko-KR" altLang="en-US" dirty="0" err="1"/>
              <a:t>쇼퍼를</a:t>
            </a:r>
            <a:r>
              <a:rPr lang="ko-KR" altLang="en-US" dirty="0"/>
              <a:t> </a:t>
            </a:r>
            <a:r>
              <a:rPr lang="ko-KR" altLang="en-US" dirty="0" err="1"/>
              <a:t>메인에</a:t>
            </a:r>
            <a:r>
              <a:rPr lang="ko-KR" altLang="en-US" dirty="0"/>
              <a:t> 추천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E7CA22-54D8-48D5-9696-E51C40BD50A6}"/>
              </a:ext>
            </a:extLst>
          </p:cNvPr>
          <p:cNvSpPr txBox="1"/>
          <p:nvPr/>
        </p:nvSpPr>
        <p:spPr>
          <a:xfrm flipH="1">
            <a:off x="5231566" y="5275788"/>
            <a:ext cx="1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MD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1686</Words>
  <Application>Microsoft Office PowerPoint</Application>
  <PresentationFormat>와이드스크린</PresentationFormat>
  <Paragraphs>375</Paragraphs>
  <Slides>41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inherit</vt:lpstr>
      <vt:lpstr>NanumBarunGothic</vt:lpstr>
      <vt:lpstr>Whitney</vt:lpstr>
      <vt:lpstr>NanumGothic</vt:lpstr>
      <vt:lpstr>나눔스퀘어 ExtraBold</vt:lpstr>
      <vt:lpstr>나눔스퀘어 Light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박동규(***8***034)</cp:lastModifiedBy>
  <cp:revision>33</cp:revision>
  <dcterms:created xsi:type="dcterms:W3CDTF">2020-08-03T00:59:02Z</dcterms:created>
  <dcterms:modified xsi:type="dcterms:W3CDTF">2021-10-31T06:20:48Z</dcterms:modified>
</cp:coreProperties>
</file>