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ple SD 산돌고딕 Neo 일반체"/>
      </a:defRPr>
    </a:lvl1pPr>
    <a:lvl2pPr indent="228600" latinLnBrk="0">
      <a:defRPr sz="1200">
        <a:latin typeface="+mn-lt"/>
        <a:ea typeface="+mn-ea"/>
        <a:cs typeface="+mn-cs"/>
        <a:sym typeface="Apple SD 산돌고딕 Neo 일반체"/>
      </a:defRPr>
    </a:lvl2pPr>
    <a:lvl3pPr indent="457200" latinLnBrk="0">
      <a:defRPr sz="1200">
        <a:latin typeface="+mn-lt"/>
        <a:ea typeface="+mn-ea"/>
        <a:cs typeface="+mn-cs"/>
        <a:sym typeface="Apple SD 산돌고딕 Neo 일반체"/>
      </a:defRPr>
    </a:lvl3pPr>
    <a:lvl4pPr indent="685800" latinLnBrk="0">
      <a:defRPr sz="1200">
        <a:latin typeface="+mn-lt"/>
        <a:ea typeface="+mn-ea"/>
        <a:cs typeface="+mn-cs"/>
        <a:sym typeface="Apple SD 산돌고딕 Neo 일반체"/>
      </a:defRPr>
    </a:lvl4pPr>
    <a:lvl5pPr indent="914400" latinLnBrk="0">
      <a:defRPr sz="1200">
        <a:latin typeface="+mn-lt"/>
        <a:ea typeface="+mn-ea"/>
        <a:cs typeface="+mn-cs"/>
        <a:sym typeface="Apple SD 산돌고딕 Neo 일반체"/>
      </a:defRPr>
    </a:lvl5pPr>
    <a:lvl6pPr indent="1143000" latinLnBrk="0">
      <a:defRPr sz="1200">
        <a:latin typeface="+mn-lt"/>
        <a:ea typeface="+mn-ea"/>
        <a:cs typeface="+mn-cs"/>
        <a:sym typeface="Apple SD 산돌고딕 Neo 일반체"/>
      </a:defRPr>
    </a:lvl6pPr>
    <a:lvl7pPr indent="1371600" latinLnBrk="0">
      <a:defRPr sz="1200">
        <a:latin typeface="+mn-lt"/>
        <a:ea typeface="+mn-ea"/>
        <a:cs typeface="+mn-cs"/>
        <a:sym typeface="Apple SD 산돌고딕 Neo 일반체"/>
      </a:defRPr>
    </a:lvl7pPr>
    <a:lvl8pPr indent="1600200" latinLnBrk="0">
      <a:defRPr sz="1200">
        <a:latin typeface="+mn-lt"/>
        <a:ea typeface="+mn-ea"/>
        <a:cs typeface="+mn-cs"/>
        <a:sym typeface="Apple SD 산돌고딕 Neo 일반체"/>
      </a:defRPr>
    </a:lvl8pPr>
    <a:lvl9pPr indent="1828800" latinLnBrk="0">
      <a:defRPr sz="1200">
        <a:latin typeface="+mn-lt"/>
        <a:ea typeface="+mn-ea"/>
        <a:cs typeface="+mn-cs"/>
        <a:sym typeface="Apple SD 산돌고딕 Neo 일반체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38250" y="3602037"/>
            <a:ext cx="74295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675877" y="1709740"/>
            <a:ext cx="854392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675877" y="4589464"/>
            <a:ext cx="8543928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681037" y="1825625"/>
            <a:ext cx="4210052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682328" y="365127"/>
            <a:ext cx="8543926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682328" y="1681163"/>
            <a:ext cx="4190704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marL="0" indent="0">
              <a:buSzTx/>
              <a:buFontTx/>
              <a:buNone/>
              <a:defRPr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  <a:lvl3pPr marL="0" indent="0">
              <a:buSzTx/>
              <a:buFontTx/>
              <a:buNone/>
              <a:defRPr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3pPr>
            <a:lvl4pPr marL="0" indent="0">
              <a:buSzTx/>
              <a:buFontTx/>
              <a:buNone/>
              <a:defRPr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4pPr>
            <a:lvl5pPr marL="0" indent="0">
              <a:buSzTx/>
              <a:buFontTx/>
              <a:buNone/>
              <a:defRPr sz="24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5014912" y="1681163"/>
            <a:ext cx="421134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4211339" y="987427"/>
            <a:ext cx="5014915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82327" y="2057400"/>
            <a:ext cx="319494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4211339" y="987427"/>
            <a:ext cx="5014915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81037" y="365127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971934" y="6397946"/>
            <a:ext cx="253031" cy="281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pple SD 산돌고딕 Neo 일반체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ple SD 산돌고딕 Neo 일반체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ple SD 산돌고딕 Neo 일반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7"/>
          <p:cNvSpPr/>
          <p:nvPr/>
        </p:nvSpPr>
        <p:spPr>
          <a:xfrm>
            <a:off x="752475" y="6330778"/>
            <a:ext cx="8401051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TextBox 8"/>
          <p:cNvSpPr txBox="1"/>
          <p:nvPr/>
        </p:nvSpPr>
        <p:spPr>
          <a:xfrm>
            <a:off x="2248799" y="2379978"/>
            <a:ext cx="5408400" cy="23863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8900"/>
              </a:lnSpc>
              <a:defRPr spc="243" sz="65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UMC Server</a:t>
            </a:r>
          </a:p>
          <a:p>
            <a:pPr algn="ctr">
              <a:lnSpc>
                <a:spcPts val="8900"/>
              </a:lnSpc>
              <a:defRPr spc="243" sz="65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5주차</a:t>
            </a:r>
          </a:p>
        </p:txBody>
      </p:sp>
      <p:sp>
        <p:nvSpPr>
          <p:cNvPr id="96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4918" y="170411"/>
            <a:ext cx="1946396" cy="741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CRUD</a:t>
            </a:r>
          </a:p>
        </p:txBody>
      </p:sp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KakaoTalk_Photo_2021-10-25-00-27-47 002.jpeg" descr="KakaoTalk_Photo_2021-10-25-00-27-47 002.jpeg"/>
          <p:cNvPicPr>
            <a:picLocks noChangeAspect="1"/>
          </p:cNvPicPr>
          <p:nvPr/>
        </p:nvPicPr>
        <p:blipFill>
          <a:blip r:embed="rId3">
            <a:extLst/>
          </a:blip>
          <a:srcRect l="0" t="3573" r="0" b="0"/>
          <a:stretch>
            <a:fillRect/>
          </a:stretch>
        </p:blipFill>
        <p:spPr>
          <a:xfrm>
            <a:off x="2462572" y="1627428"/>
            <a:ext cx="2034117" cy="43587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82" name="KakaoTalk_Photo_2021-10-25-00-27-47 001.jpeg" descr="KakaoTalk_Photo_2021-10-25-00-27-47 001.jpeg"/>
          <p:cNvPicPr>
            <a:picLocks noChangeAspect="1"/>
          </p:cNvPicPr>
          <p:nvPr/>
        </p:nvPicPr>
        <p:blipFill>
          <a:blip r:embed="rId4">
            <a:extLst/>
          </a:blip>
          <a:srcRect l="0" t="3347" r="0" b="0"/>
          <a:stretch>
            <a:fillRect/>
          </a:stretch>
        </p:blipFill>
        <p:spPr>
          <a:xfrm>
            <a:off x="5409734" y="1565714"/>
            <a:ext cx="2086909" cy="44823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TextBox 10"/>
          <p:cNvSpPr txBox="1"/>
          <p:nvPr/>
        </p:nvSpPr>
        <p:spPr>
          <a:xfrm>
            <a:off x="2021390" y="2019495"/>
            <a:ext cx="2406971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18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메서드의 종류</a:t>
            </a:r>
          </a:p>
        </p:txBody>
      </p:sp>
      <p:sp>
        <p:nvSpPr>
          <p:cNvPr id="188" name="TextBox 10"/>
          <p:cNvSpPr txBox="1"/>
          <p:nvPr/>
        </p:nvSpPr>
        <p:spPr>
          <a:xfrm>
            <a:off x="5150208" y="2019495"/>
            <a:ext cx="2406971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POST</a:t>
            </a:r>
          </a:p>
        </p:txBody>
      </p:sp>
      <p:sp>
        <p:nvSpPr>
          <p:cNvPr id="189" name="TextBox 10"/>
          <p:cNvSpPr txBox="1"/>
          <p:nvPr/>
        </p:nvSpPr>
        <p:spPr>
          <a:xfrm>
            <a:off x="5573191" y="3809998"/>
            <a:ext cx="2406971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PUT</a:t>
            </a:r>
          </a:p>
        </p:txBody>
      </p:sp>
      <p:sp>
        <p:nvSpPr>
          <p:cNvPr id="190" name="TextBox 10"/>
          <p:cNvSpPr txBox="1"/>
          <p:nvPr/>
        </p:nvSpPr>
        <p:spPr>
          <a:xfrm>
            <a:off x="847952" y="3564394"/>
            <a:ext cx="2406971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PATCH</a:t>
            </a:r>
          </a:p>
        </p:txBody>
      </p:sp>
      <p:sp>
        <p:nvSpPr>
          <p:cNvPr id="191" name="TextBox 10"/>
          <p:cNvSpPr txBox="1"/>
          <p:nvPr/>
        </p:nvSpPr>
        <p:spPr>
          <a:xfrm>
            <a:off x="2976515" y="4942823"/>
            <a:ext cx="2406970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DELETE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TextBox 10"/>
          <p:cNvSpPr txBox="1"/>
          <p:nvPr/>
        </p:nvSpPr>
        <p:spPr>
          <a:xfrm>
            <a:off x="166595" y="1795732"/>
            <a:ext cx="2406972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19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메서드의 종류</a:t>
            </a:r>
          </a:p>
        </p:txBody>
      </p:sp>
      <p:sp>
        <p:nvSpPr>
          <p:cNvPr id="198" name="TextBox 10"/>
          <p:cNvSpPr txBox="1"/>
          <p:nvPr/>
        </p:nvSpPr>
        <p:spPr>
          <a:xfrm>
            <a:off x="4217997" y="1795732"/>
            <a:ext cx="2406972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POST</a:t>
            </a:r>
          </a:p>
        </p:txBody>
      </p:sp>
      <p:pic>
        <p:nvPicPr>
          <p:cNvPr id="19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KakaoTalk_Photo_2021-10-25-00-27-47 002.jpeg" descr="KakaoTalk_Photo_2021-10-25-00-27-47 002.jpeg"/>
          <p:cNvPicPr>
            <a:picLocks noChangeAspect="1"/>
          </p:cNvPicPr>
          <p:nvPr/>
        </p:nvPicPr>
        <p:blipFill>
          <a:blip r:embed="rId3">
            <a:extLst/>
          </a:blip>
          <a:srcRect l="0" t="3573" r="0" b="0"/>
          <a:stretch>
            <a:fillRect/>
          </a:stretch>
        </p:blipFill>
        <p:spPr>
          <a:xfrm>
            <a:off x="2260409" y="1757394"/>
            <a:ext cx="1946509" cy="41709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201" name="KakaoTalk_Photo_2021-10-25-00-27-47 001.jpeg" descr="KakaoTalk_Photo_2021-10-25-00-27-47 001.jpeg"/>
          <p:cNvPicPr>
            <a:picLocks noChangeAspect="1"/>
          </p:cNvPicPr>
          <p:nvPr/>
        </p:nvPicPr>
        <p:blipFill>
          <a:blip r:embed="rId4">
            <a:extLst/>
          </a:blip>
          <a:srcRect l="0" t="3347" r="0" b="0"/>
          <a:stretch>
            <a:fillRect/>
          </a:stretch>
        </p:blipFill>
        <p:spPr>
          <a:xfrm>
            <a:off x="6569474" y="1714893"/>
            <a:ext cx="1981597" cy="425614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TextBox 10"/>
          <p:cNvSpPr txBox="1"/>
          <p:nvPr/>
        </p:nvSpPr>
        <p:spPr>
          <a:xfrm>
            <a:off x="2884446" y="3002279"/>
            <a:ext cx="4137106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Query String</a:t>
            </a:r>
          </a:p>
        </p:txBody>
      </p:sp>
      <p:sp>
        <p:nvSpPr>
          <p:cNvPr id="206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메서드의 종류 - GET</a:t>
            </a:r>
          </a:p>
        </p:txBody>
      </p:sp>
      <p:sp>
        <p:nvSpPr>
          <p:cNvPr id="207" name="https://news.naver.com/main/read.naver?mode=LSD&amp;mid=shm&amp;sid1=105&amp;oid=366&amp;aid=0000766608"/>
          <p:cNvSpPr txBox="1"/>
          <p:nvPr/>
        </p:nvSpPr>
        <p:spPr>
          <a:xfrm>
            <a:off x="1877578" y="4565534"/>
            <a:ext cx="593000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https://news.naver.com/main/read.naver?mode=LSD&amp;mid=shm&amp;sid1=105&amp;oid=366&amp;aid=0000766608</a:t>
            </a: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TextBox 10"/>
          <p:cNvSpPr txBox="1"/>
          <p:nvPr/>
        </p:nvSpPr>
        <p:spPr>
          <a:xfrm>
            <a:off x="2788934" y="3002279"/>
            <a:ext cx="4137108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Body</a:t>
            </a:r>
          </a:p>
        </p:txBody>
      </p:sp>
      <p:sp>
        <p:nvSpPr>
          <p:cNvPr id="213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메서드의 종류 - POST</a:t>
            </a:r>
          </a:p>
        </p:txBody>
      </p:sp>
      <p:pic>
        <p:nvPicPr>
          <p:cNvPr id="21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TextBox 5"/>
          <p:cNvSpPr txBox="1"/>
          <p:nvPr/>
        </p:nvSpPr>
        <p:spPr>
          <a:xfrm>
            <a:off x="4255151" y="251211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18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3" name="그룹 4"/>
          <p:cNvGrpSpPr/>
          <p:nvPr/>
        </p:nvGrpSpPr>
        <p:grpSpPr>
          <a:xfrm>
            <a:off x="3951787" y="3502045"/>
            <a:ext cx="1980003" cy="1"/>
            <a:chOff x="0" y="0"/>
            <a:chExt cx="1980002" cy="0"/>
          </a:xfrm>
        </p:grpSpPr>
        <p:sp>
          <p:nvSpPr>
            <p:cNvPr id="219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1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4" name="TextBox 11"/>
          <p:cNvSpPr txBox="1"/>
          <p:nvPr/>
        </p:nvSpPr>
        <p:spPr>
          <a:xfrm>
            <a:off x="3259571" y="3575030"/>
            <a:ext cx="338685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데이터 포맷</a:t>
            </a:r>
          </a:p>
        </p:txBody>
      </p:sp>
      <p:pic>
        <p:nvPicPr>
          <p:cNvPr id="22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TextBox 10"/>
          <p:cNvSpPr txBox="1"/>
          <p:nvPr/>
        </p:nvSpPr>
        <p:spPr>
          <a:xfrm>
            <a:off x="872130" y="3155265"/>
            <a:ext cx="4559558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230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데이터 포맷</a:t>
            </a:r>
          </a:p>
        </p:txBody>
      </p:sp>
      <p:sp>
        <p:nvSpPr>
          <p:cNvPr id="231" name="TextBox 10"/>
          <p:cNvSpPr txBox="1"/>
          <p:nvPr/>
        </p:nvSpPr>
        <p:spPr>
          <a:xfrm>
            <a:off x="4451222" y="3155265"/>
            <a:ext cx="4559556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JSON</a:t>
            </a:r>
          </a:p>
        </p:txBody>
      </p:sp>
      <p:pic>
        <p:nvPicPr>
          <p:cNvPr id="23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TextBox 10"/>
          <p:cNvSpPr txBox="1"/>
          <p:nvPr/>
        </p:nvSpPr>
        <p:spPr>
          <a:xfrm>
            <a:off x="913064" y="1872669"/>
            <a:ext cx="4559557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23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데이터 포맷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4478511" y="1960729"/>
            <a:ext cx="4559557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239" name="선"/>
          <p:cNvSpPr/>
          <p:nvPr/>
        </p:nvSpPr>
        <p:spPr>
          <a:xfrm>
            <a:off x="4208843" y="2299390"/>
            <a:ext cx="1270003" cy="4"/>
          </a:xfrm>
          <a:prstGeom prst="line">
            <a:avLst/>
          </a:prstGeom>
          <a:ln w="508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0" name="스크린샷 2021-10-16 오전 12.52.47 복사본.png" descr="스크린샷 2021-10-16 오전 12.52.47 복사보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539" y="3049210"/>
            <a:ext cx="2921001" cy="2628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스크린샷 2021-10-16 오전 12.52.58.png" descr="스크린샷 2021-10-16 오전 12.52.58.png"/>
          <p:cNvPicPr>
            <a:picLocks noChangeAspect="1"/>
          </p:cNvPicPr>
          <p:nvPr/>
        </p:nvPicPr>
        <p:blipFill>
          <a:blip r:embed="rId3">
            <a:extLst/>
          </a:blip>
          <a:srcRect l="3564" t="7325" r="0" b="0"/>
          <a:stretch>
            <a:fillRect/>
          </a:stretch>
        </p:blipFill>
        <p:spPr>
          <a:xfrm>
            <a:off x="5186479" y="3113922"/>
            <a:ext cx="2584191" cy="2589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TextBox 10"/>
          <p:cNvSpPr txBox="1"/>
          <p:nvPr/>
        </p:nvSpPr>
        <p:spPr>
          <a:xfrm>
            <a:off x="2069339" y="3034028"/>
            <a:ext cx="5767320" cy="78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45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API 명세서?</a:t>
            </a:r>
          </a:p>
        </p:txBody>
      </p:sp>
      <p:sp>
        <p:nvSpPr>
          <p:cNvPr id="24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pic>
        <p:nvPicPr>
          <p:cNvPr id="2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TextBox 10"/>
          <p:cNvSpPr txBox="1"/>
          <p:nvPr/>
        </p:nvSpPr>
        <p:spPr>
          <a:xfrm>
            <a:off x="2069339" y="3034028"/>
            <a:ext cx="5767320" cy="78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45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API 명세서?</a:t>
            </a:r>
          </a:p>
        </p:txBody>
      </p:sp>
      <p:sp>
        <p:nvSpPr>
          <p:cNvPr id="253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pic>
        <p:nvPicPr>
          <p:cNvPr id="2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스크린샷 2021-10-29 오전 2.44.48.png" descr="스크린샷 2021-10-29 오전 2.44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663" y="959911"/>
            <a:ext cx="7925705" cy="110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스크린샷 2021-10-29 오전 2.45.07.png" descr="스크린샷 2021-10-29 오전 2.45.07.png"/>
          <p:cNvPicPr>
            <a:picLocks noChangeAspect="1"/>
          </p:cNvPicPr>
          <p:nvPr/>
        </p:nvPicPr>
        <p:blipFill>
          <a:blip r:embed="rId4">
            <a:extLst/>
          </a:blip>
          <a:srcRect l="0" t="0" r="7043" b="0"/>
          <a:stretch>
            <a:fillRect/>
          </a:stretch>
        </p:blipFill>
        <p:spPr>
          <a:xfrm>
            <a:off x="1753080" y="2323645"/>
            <a:ext cx="4573622" cy="3334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8" name="그룹 1"/>
          <p:cNvGrpSpPr/>
          <p:nvPr/>
        </p:nvGrpSpPr>
        <p:grpSpPr>
          <a:xfrm>
            <a:off x="3822258" y="2970589"/>
            <a:ext cx="2246042" cy="1044744"/>
            <a:chOff x="0" y="0"/>
            <a:chExt cx="2246041" cy="1044742"/>
          </a:xfrm>
        </p:grpSpPr>
        <p:sp>
          <p:nvSpPr>
            <p:cNvPr id="101" name="TextBox 5"/>
            <p:cNvSpPr/>
            <p:nvPr/>
          </p:nvSpPr>
          <p:spPr>
            <a:xfrm>
              <a:off x="445593" y="0"/>
              <a:ext cx="13811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pc="300" sz="5400">
                  <a:solidFill>
                    <a:srgbClr val="D6DCE5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00</a:t>
              </a:r>
            </a:p>
          </p:txBody>
        </p:sp>
        <p:sp>
          <p:nvSpPr>
            <p:cNvPr id="102" name="TextBox 6"/>
            <p:cNvSpPr/>
            <p:nvPr/>
          </p:nvSpPr>
          <p:spPr>
            <a:xfrm>
              <a:off x="0" y="1044743"/>
              <a:ext cx="224604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solidFill>
                    <a:srgbClr val="203864"/>
                  </a:solidFill>
                  <a:latin typeface="Apple SD 산돌고딕 Neo 볼드체"/>
                  <a:ea typeface="Apple SD 산돌고딕 Neo 볼드체"/>
                  <a:cs typeface="Apple SD 산돌고딕 Neo 볼드체"/>
                  <a:sym typeface="Apple SD 산돌고딕 Neo 볼드체"/>
                </a:defRPr>
              </a:lvl1pPr>
            </a:lstStyle>
            <a:p>
              <a:pPr/>
              <a:r>
                <a:t>과제 점검</a:t>
              </a:r>
            </a:p>
          </p:txBody>
        </p:sp>
        <p:grpSp>
          <p:nvGrpSpPr>
            <p:cNvPr id="107" name="그룹 4"/>
            <p:cNvGrpSpPr/>
            <p:nvPr/>
          </p:nvGrpSpPr>
          <p:grpSpPr>
            <a:xfrm>
              <a:off x="129528" y="531456"/>
              <a:ext cx="1980008" cy="1"/>
              <a:chOff x="0" y="0"/>
              <a:chExt cx="1980006" cy="0"/>
            </a:xfrm>
          </p:grpSpPr>
          <p:sp>
            <p:nvSpPr>
              <p:cNvPr id="103" name="직선 연결선 3"/>
              <p:cNvSpPr/>
              <p:nvPr/>
            </p:nvSpPr>
            <p:spPr>
              <a:xfrm>
                <a:off x="0" y="0"/>
                <a:ext cx="506887" cy="0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" name="직선 연결선 31"/>
              <p:cNvSpPr/>
              <p:nvPr/>
            </p:nvSpPr>
            <p:spPr>
              <a:xfrm>
                <a:off x="1473120" y="0"/>
                <a:ext cx="506887" cy="0"/>
              </a:xfrm>
              <a:prstGeom prst="line">
                <a:avLst/>
              </a:prstGeom>
              <a:noFill/>
              <a:ln w="12700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" name="직선 연결선 32"/>
              <p:cNvSpPr/>
              <p:nvPr/>
            </p:nvSpPr>
            <p:spPr>
              <a:xfrm>
                <a:off x="491038" y="0"/>
                <a:ext cx="506887" cy="0"/>
              </a:xfrm>
              <a:prstGeom prst="line">
                <a:avLst/>
              </a:prstGeom>
              <a:noFill/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6" name="직선 연결선 33"/>
              <p:cNvSpPr/>
              <p:nvPr/>
            </p:nvSpPr>
            <p:spPr>
              <a:xfrm>
                <a:off x="982078" y="0"/>
                <a:ext cx="506887" cy="0"/>
              </a:xfrm>
              <a:prstGeom prst="line">
                <a:avLst/>
              </a:prstGeom>
              <a:noFill/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1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3894" y="115834"/>
            <a:ext cx="1946396" cy="741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TextBox 10"/>
          <p:cNvSpPr txBox="1"/>
          <p:nvPr/>
        </p:nvSpPr>
        <p:spPr>
          <a:xfrm>
            <a:off x="2069339" y="3034028"/>
            <a:ext cx="5767320" cy="789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45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API 명세서?</a:t>
            </a:r>
          </a:p>
        </p:txBody>
      </p:sp>
      <p:sp>
        <p:nvSpPr>
          <p:cNvPr id="261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pic>
        <p:nvPicPr>
          <p:cNvPr id="2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스크린샷 2021-10-30 오전 9.10.10.png" descr="스크린샷 2021-10-30 오전 9.10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966" y="1041828"/>
            <a:ext cx="4641282" cy="2611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스크린샷 2021-10-30 오전 9.10.44.png" descr="스크린샷 2021-10-30 오전 9.10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4272" y="2640049"/>
            <a:ext cx="4959556" cy="3095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TextBox 5"/>
          <p:cNvSpPr txBox="1"/>
          <p:nvPr/>
        </p:nvSpPr>
        <p:spPr>
          <a:xfrm>
            <a:off x="4255151" y="246766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268" name="TextBox 6"/>
          <p:cNvSpPr txBox="1"/>
          <p:nvPr/>
        </p:nvSpPr>
        <p:spPr>
          <a:xfrm>
            <a:off x="3559287" y="3526926"/>
            <a:ext cx="278742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실습</a:t>
            </a:r>
          </a:p>
        </p:txBody>
      </p:sp>
      <p:sp>
        <p:nvSpPr>
          <p:cNvPr id="269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74" name="그룹 4"/>
          <p:cNvGrpSpPr/>
          <p:nvPr/>
        </p:nvGrpSpPr>
        <p:grpSpPr>
          <a:xfrm>
            <a:off x="3951787" y="3457595"/>
            <a:ext cx="1980003" cy="1"/>
            <a:chOff x="0" y="0"/>
            <a:chExt cx="1980002" cy="0"/>
          </a:xfrm>
        </p:grpSpPr>
        <p:sp>
          <p:nvSpPr>
            <p:cNvPr id="270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1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2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3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TextBox 5"/>
          <p:cNvSpPr txBox="1"/>
          <p:nvPr/>
        </p:nvSpPr>
        <p:spPr>
          <a:xfrm>
            <a:off x="4255151" y="246766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279" name="TextBox 6"/>
          <p:cNvSpPr txBox="1"/>
          <p:nvPr/>
        </p:nvSpPr>
        <p:spPr>
          <a:xfrm>
            <a:off x="3559287" y="3526926"/>
            <a:ext cx="278742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과제</a:t>
            </a:r>
          </a:p>
        </p:txBody>
      </p:sp>
      <p:sp>
        <p:nvSpPr>
          <p:cNvPr id="280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5" name="그룹 4"/>
          <p:cNvGrpSpPr/>
          <p:nvPr/>
        </p:nvGrpSpPr>
        <p:grpSpPr>
          <a:xfrm>
            <a:off x="3951787" y="3457595"/>
            <a:ext cx="1980003" cy="1"/>
            <a:chOff x="0" y="0"/>
            <a:chExt cx="1980002" cy="0"/>
          </a:xfrm>
        </p:grpSpPr>
        <p:sp>
          <p:nvSpPr>
            <p:cNvPr id="281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2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3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4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TextBox 10"/>
          <p:cNvSpPr txBox="1"/>
          <p:nvPr/>
        </p:nvSpPr>
        <p:spPr>
          <a:xfrm>
            <a:off x="1953974" y="2871252"/>
            <a:ext cx="5998052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3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-본인이 정한 앱 CRUD를 할 수 있는 API 개발, API 명세서 작성</a:t>
            </a:r>
          </a:p>
        </p:txBody>
      </p:sp>
      <p:sp>
        <p:nvSpPr>
          <p:cNvPr id="291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과제 (Standard Mission)</a:t>
            </a:r>
          </a:p>
        </p:txBody>
      </p:sp>
      <p:pic>
        <p:nvPicPr>
          <p:cNvPr id="29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TextBox 10"/>
          <p:cNvSpPr txBox="1"/>
          <p:nvPr/>
        </p:nvSpPr>
        <p:spPr>
          <a:xfrm>
            <a:off x="1953973" y="3154678"/>
            <a:ext cx="5998052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3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- 그 외 하고싶은 기능 개발</a:t>
            </a:r>
          </a:p>
        </p:txBody>
      </p:sp>
      <p:sp>
        <p:nvSpPr>
          <p:cNvPr id="29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과제 (Challenge Mission)</a:t>
            </a:r>
          </a:p>
        </p:txBody>
      </p:sp>
      <p:pic>
        <p:nvPicPr>
          <p:cNvPr id="2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TextBox 5"/>
          <p:cNvSpPr txBox="1"/>
          <p:nvPr/>
        </p:nvSpPr>
        <p:spPr>
          <a:xfrm>
            <a:off x="4255151" y="246766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302" name="TextBox 6"/>
          <p:cNvSpPr txBox="1"/>
          <p:nvPr/>
        </p:nvSpPr>
        <p:spPr>
          <a:xfrm>
            <a:off x="2886092" y="3526926"/>
            <a:ext cx="4133816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NEXT CLASS</a:t>
            </a:r>
          </a:p>
          <a:p>
            <a: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Restful, Framework</a:t>
            </a:r>
          </a:p>
        </p:txBody>
      </p:sp>
      <p:sp>
        <p:nvSpPr>
          <p:cNvPr id="303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8" name="그룹 4"/>
          <p:cNvGrpSpPr/>
          <p:nvPr/>
        </p:nvGrpSpPr>
        <p:grpSpPr>
          <a:xfrm>
            <a:off x="3951787" y="3457595"/>
            <a:ext cx="1980003" cy="1"/>
            <a:chOff x="0" y="0"/>
            <a:chExt cx="1980002" cy="0"/>
          </a:xfrm>
        </p:grpSpPr>
        <p:sp>
          <p:nvSpPr>
            <p:cNvPr id="304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5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6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7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30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TextBox 5"/>
          <p:cNvSpPr txBox="1"/>
          <p:nvPr/>
        </p:nvSpPr>
        <p:spPr>
          <a:xfrm>
            <a:off x="4255151" y="251211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3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" name="그룹 4"/>
          <p:cNvGrpSpPr/>
          <p:nvPr/>
        </p:nvGrpSpPr>
        <p:grpSpPr>
          <a:xfrm>
            <a:off x="3951787" y="3502045"/>
            <a:ext cx="1980003" cy="1"/>
            <a:chOff x="0" y="0"/>
            <a:chExt cx="1980002" cy="0"/>
          </a:xfrm>
        </p:grpSpPr>
        <p:sp>
          <p:nvSpPr>
            <p:cNvPr id="114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7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extBox 11"/>
          <p:cNvSpPr txBox="1"/>
          <p:nvPr/>
        </p:nvSpPr>
        <p:spPr>
          <a:xfrm>
            <a:off x="2943854" y="3575030"/>
            <a:ext cx="4018292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Backend Language</a:t>
            </a:r>
          </a:p>
        </p:txBody>
      </p:sp>
      <p:pic>
        <p:nvPicPr>
          <p:cNvPr id="1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984" y="129479"/>
            <a:ext cx="1946395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TextBox 5"/>
          <p:cNvSpPr txBox="1"/>
          <p:nvPr/>
        </p:nvSpPr>
        <p:spPr>
          <a:xfrm>
            <a:off x="4255151" y="246766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4" name="TextBox 6"/>
          <p:cNvSpPr txBox="1"/>
          <p:nvPr/>
        </p:nvSpPr>
        <p:spPr>
          <a:xfrm>
            <a:off x="3559287" y="3526926"/>
            <a:ext cx="278742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125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그룹 4"/>
          <p:cNvGrpSpPr/>
          <p:nvPr/>
        </p:nvGrpSpPr>
        <p:grpSpPr>
          <a:xfrm>
            <a:off x="3951787" y="3457595"/>
            <a:ext cx="1980003" cy="1"/>
            <a:chOff x="0" y="0"/>
            <a:chExt cx="1980002" cy="0"/>
          </a:xfrm>
        </p:grpSpPr>
        <p:sp>
          <p:nvSpPr>
            <p:cNvPr id="126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9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3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0724" y="364990"/>
            <a:ext cx="1798923" cy="367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3984" y="129479"/>
            <a:ext cx="1946395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TextBox 10"/>
          <p:cNvSpPr txBox="1"/>
          <p:nvPr/>
        </p:nvSpPr>
        <p:spPr>
          <a:xfrm>
            <a:off x="2069339" y="2335529"/>
            <a:ext cx="5767320" cy="218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45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Application Programming Interface</a:t>
            </a:r>
          </a:p>
        </p:txBody>
      </p:sp>
      <p:sp>
        <p:nvSpPr>
          <p:cNvPr id="137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pic>
        <p:nvPicPr>
          <p:cNvPr id="13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984" y="129479"/>
            <a:ext cx="1946395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API</a:t>
            </a:r>
          </a:p>
        </p:txBody>
      </p:sp>
      <p:pic>
        <p:nvPicPr>
          <p:cNvPr id="14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3984" y="129479"/>
            <a:ext cx="1946395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KakaoTalk_Photo_2021-10-24-18-18-34.jpeg" descr="KakaoTalk_Photo_2021-10-24-18-18-34.jpeg"/>
          <p:cNvPicPr>
            <a:picLocks noChangeAspect="1"/>
          </p:cNvPicPr>
          <p:nvPr/>
        </p:nvPicPr>
        <p:blipFill>
          <a:blip r:embed="rId3">
            <a:extLst/>
          </a:blip>
          <a:srcRect l="0" t="3922" r="0" b="0"/>
          <a:stretch>
            <a:fillRect/>
          </a:stretch>
        </p:blipFill>
        <p:spPr>
          <a:xfrm>
            <a:off x="2288350" y="1365175"/>
            <a:ext cx="2164995" cy="46223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pic>
        <p:nvPicPr>
          <p:cNvPr id="145" name="스크린샷 2021-10-24 오후 6.26.54.png" descr="스크린샷 2021-10-24 오후 6.26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6965" y="1186050"/>
            <a:ext cx="2216910" cy="48197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TextBox 5"/>
          <p:cNvSpPr txBox="1"/>
          <p:nvPr/>
        </p:nvSpPr>
        <p:spPr>
          <a:xfrm>
            <a:off x="4255151" y="251211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9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4" name="그룹 4"/>
          <p:cNvGrpSpPr/>
          <p:nvPr/>
        </p:nvGrpSpPr>
        <p:grpSpPr>
          <a:xfrm>
            <a:off x="3951787" y="3502045"/>
            <a:ext cx="1980003" cy="1"/>
            <a:chOff x="0" y="0"/>
            <a:chExt cx="1980002" cy="0"/>
          </a:xfrm>
        </p:grpSpPr>
        <p:sp>
          <p:nvSpPr>
            <p:cNvPr id="150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55" name="TextBox 11"/>
          <p:cNvSpPr txBox="1"/>
          <p:nvPr/>
        </p:nvSpPr>
        <p:spPr>
          <a:xfrm>
            <a:off x="3018613" y="3562330"/>
            <a:ext cx="385423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패킷</a:t>
            </a: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선 연결선 14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직선 연결선 15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extBox 10"/>
          <p:cNvSpPr txBox="1"/>
          <p:nvPr/>
        </p:nvSpPr>
        <p:spPr>
          <a:xfrm>
            <a:off x="861597" y="1721912"/>
            <a:ext cx="8182806" cy="85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200000"/>
              </a:lnSpc>
              <a:defRPr sz="5000">
                <a:solidFill>
                  <a:srgbClr val="203864"/>
                </a:solidFill>
                <a:latin typeface="+mn-lt"/>
                <a:ea typeface="+mn-ea"/>
                <a:cs typeface="+mn-cs"/>
                <a:sym typeface="Apple SD 산돌고딕 Neo 일반체"/>
              </a:defRPr>
            </a:lvl1pPr>
          </a:lstStyle>
          <a:p>
            <a:pPr/>
            <a:r>
              <a:t>Header + Body</a:t>
            </a:r>
          </a:p>
        </p:txBody>
      </p:sp>
      <p:sp>
        <p:nvSpPr>
          <p:cNvPr id="161" name="TextBox 17"/>
          <p:cNvSpPr txBox="1"/>
          <p:nvPr/>
        </p:nvSpPr>
        <p:spPr>
          <a:xfrm>
            <a:off x="811043" y="1201238"/>
            <a:ext cx="41371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pple SD 산돌고딕 Neo 일반체"/>
              <a:buChar char="▪"/>
              <a:defRPr sz="24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패킷</a:t>
            </a:r>
          </a:p>
        </p:txBody>
      </p:sp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스크린샷 2021-10-16 오후 4.34.14.png" descr="스크린샷 2021-10-16 오후 4.34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1192" y="3068370"/>
            <a:ext cx="4137104" cy="2275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스크린샷 2021-10-16 오후 4.33.46.png" descr="스크린샷 2021-10-16 오후 4.33.4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971" y="3204823"/>
            <a:ext cx="4325246" cy="1751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선 연결선 7"/>
          <p:cNvSpPr/>
          <p:nvPr/>
        </p:nvSpPr>
        <p:spPr>
          <a:xfrm>
            <a:off x="632999" y="6330778"/>
            <a:ext cx="8640003" cy="1"/>
          </a:xfrm>
          <a:prstGeom prst="line">
            <a:avLst/>
          </a:prstGeom>
          <a:ln w="19050">
            <a:solidFill>
              <a:srgbClr val="20386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TextBox 5"/>
          <p:cNvSpPr txBox="1"/>
          <p:nvPr/>
        </p:nvSpPr>
        <p:spPr>
          <a:xfrm>
            <a:off x="4255151" y="2512118"/>
            <a:ext cx="138116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300" sz="5400">
                <a:solidFill>
                  <a:srgbClr val="D6DCE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68" name="직선 연결선 21"/>
          <p:cNvSpPr/>
          <p:nvPr/>
        </p:nvSpPr>
        <p:spPr>
          <a:xfrm>
            <a:off x="632999" y="841131"/>
            <a:ext cx="8640003" cy="1"/>
          </a:xfrm>
          <a:prstGeom prst="line">
            <a:avLst/>
          </a:prstGeom>
          <a:ln w="3175">
            <a:solidFill>
              <a:srgbClr val="9DC3E6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3" name="그룹 4"/>
          <p:cNvGrpSpPr/>
          <p:nvPr/>
        </p:nvGrpSpPr>
        <p:grpSpPr>
          <a:xfrm>
            <a:off x="3951787" y="3502045"/>
            <a:ext cx="1980003" cy="1"/>
            <a:chOff x="0" y="0"/>
            <a:chExt cx="1980002" cy="0"/>
          </a:xfrm>
        </p:grpSpPr>
        <p:sp>
          <p:nvSpPr>
            <p:cNvPr id="169" name="직선 연결선 3"/>
            <p:cNvSpPr/>
            <p:nvPr/>
          </p:nvSpPr>
          <p:spPr>
            <a:xfrm>
              <a:off x="0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직선 연결선 31"/>
            <p:cNvSpPr/>
            <p:nvPr/>
          </p:nvSpPr>
          <p:spPr>
            <a:xfrm>
              <a:off x="147311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직선 연결선 32"/>
            <p:cNvSpPr/>
            <p:nvPr/>
          </p:nvSpPr>
          <p:spPr>
            <a:xfrm>
              <a:off x="491038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" name="직선 연결선 33"/>
            <p:cNvSpPr/>
            <p:nvPr/>
          </p:nvSpPr>
          <p:spPr>
            <a:xfrm>
              <a:off x="982077" y="0"/>
              <a:ext cx="506886" cy="0"/>
            </a:xfrm>
            <a:prstGeom prst="line">
              <a:avLst/>
            </a:prstGeom>
            <a:noFill/>
            <a:ln w="12700" cap="flat">
              <a:solidFill>
                <a:srgbClr val="A9D18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4" name="TextBox 11"/>
          <p:cNvSpPr txBox="1"/>
          <p:nvPr/>
        </p:nvSpPr>
        <p:spPr>
          <a:xfrm>
            <a:off x="3018613" y="3575030"/>
            <a:ext cx="385423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3600">
                <a:solidFill>
                  <a:srgbClr val="20386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http 메서드의 종류</a:t>
            </a:r>
          </a:p>
        </p:txBody>
      </p:sp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5671" y="143124"/>
            <a:ext cx="1946396" cy="74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pple SD 산돌고딕 Neo 일반체"/>
        <a:ea typeface="Apple SD 산돌고딕 Neo 일반체"/>
        <a:cs typeface="Apple SD 산돌고딕 Neo 일반체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pple SD 산돌고딕 Neo 일반체"/>
        <a:ea typeface="Apple SD 산돌고딕 Neo 일반체"/>
        <a:cs typeface="Apple SD 산돌고딕 Neo 일반체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