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754" r:id="rId1"/>
    <p:sldMasterId id="2147483755" r:id="rId2"/>
  </p:sldMasterIdLst>
  <p:notesMasterIdLst>
    <p:notesMasterId r:id="rId3"/>
  </p:notesMasterIdLst>
  <p:sldIdLst>
    <p:sldId id="256" r:id="rId4"/>
    <p:sldId id="309" r:id="rId5"/>
    <p:sldId id="278" r:id="rId6"/>
    <p:sldId id="280" r:id="rId7"/>
    <p:sldId id="281" r:id="rId8"/>
    <p:sldId id="279" r:id="rId9"/>
    <p:sldId id="282" r:id="rId10"/>
    <p:sldId id="285" r:id="rId11"/>
    <p:sldId id="284" r:id="rId12"/>
    <p:sldId id="283" r:id="rId13"/>
    <p:sldId id="286" r:id="rId14"/>
    <p:sldId id="287" r:id="rId15"/>
    <p:sldId id="288" r:id="rId16"/>
    <p:sldId id="289" r:id="rId17"/>
    <p:sldId id="332" r:id="rId18"/>
    <p:sldId id="333" r:id="rId19"/>
    <p:sldId id="334" r:id="rId20"/>
    <p:sldId id="335" r:id="rId21"/>
    <p:sldId id="330" r:id="rId22"/>
    <p:sldId id="331" r:id="rId23"/>
    <p:sldId id="293" r:id="rId24"/>
    <p:sldId id="323" r:id="rId25"/>
    <p:sldId id="336" r:id="rId26"/>
    <p:sldId id="312" r:id="rId27"/>
    <p:sldId id="313" r:id="rId28"/>
    <p:sldId id="314" r:id="rId29"/>
    <p:sldId id="315" r:id="rId30"/>
    <p:sldId id="297" r:id="rId31"/>
    <p:sldId id="300" r:id="rId32"/>
    <p:sldId id="310" r:id="rId33"/>
    <p:sldId id="311" r:id="rId34"/>
  </p:sldIdLst>
  <p:sldSz cx="12187238" cy="6854825"/>
  <p:notesSz cx="6858000" cy="9144000"/>
  <p:defaultTextStyle>
    <a:defPPr algn="l" rtl="0" eaLnBrk="0" latinLnBrk="1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8434622-EB23-4116-B64D-77ABC2444493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5"/>
              </a:solidFill>
            </a:ln>
          </a:top>
          <a:bottom>
            <a:ln w="2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5"/>
              </a:solidFill>
            </a:ln>
          </a:top>
          <a:bottom>
            <a:ln w="10000" cmpd="sng">
              <a:solidFill>
                <a:schemeClr val="accent5"/>
              </a:solidFill>
            </a:ln>
          </a:bottom>
        </a:tcBdr>
        <a:fill>
          <a:solidFill>
            <a:schemeClr val="accent5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214DD3E-408A-4D45-97B2-FA70A904B6D0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thickThin">
              <a:solidFill>
                <a:schemeClr val="accent6"/>
              </a:solidFill>
            </a:ln>
          </a:top>
          <a:bottom>
            <a:ln w="22700" cmpd="thickThin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6"/>
              </a:solidFill>
            </a:ln>
          </a:top>
          <a:bottom>
            <a:ln w="10000" cmpd="sng">
              <a:solidFill>
                <a:schemeClr val="accent6"/>
              </a:solidFill>
            </a:ln>
          </a:bottom>
        </a:tcBdr>
        <a:fill>
          <a:solidFill>
            <a:schemeClr val="accent6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579"/>
    <p:restoredTop sz="93574" autoAdjust="0"/>
  </p:normalViewPr>
  <p:slideViewPr>
    <p:cSldViewPr>
      <p:cViewPr varScale="1">
        <p:scale>
          <a:sx n="100" d="100"/>
          <a:sy n="100" d="100"/>
        </p:scale>
        <p:origin x="852" y="102"/>
      </p:cViewPr>
      <p:guideLst>
        <p:guide orient="horz" pos="2156"/>
        <p:guide pos="3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notesMaster" Target="notesMasters/notes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presProps" Target="presProps.xml"  /><Relationship Id="rId36" Type="http://schemas.openxmlformats.org/officeDocument/2006/relationships/viewProps" Target="viewProps.xml"  /><Relationship Id="rId37" Type="http://schemas.openxmlformats.org/officeDocument/2006/relationships/theme" Target="theme/theme1.xml"  /><Relationship Id="rId38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97" y="685800"/>
            <a:ext cx="6095804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2022-07-20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2022-07-20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328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4846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7766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3284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2022-07-20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2022-07-20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2022-07-20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2022-07-20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328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4846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7766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3284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 lvl="0"/>
              <a:t>2022-07-20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2022-07-20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10" Type="http://schemas.openxmlformats.org/officeDocument/2006/relationships/slideLayout" Target="../slideLayouts/slideLayout22.xml"  /><Relationship Id="rId11" Type="http://schemas.openxmlformats.org/officeDocument/2006/relationships/slideLayout" Target="../slideLayouts/slideLayout23.xml"  /><Relationship Id="rId12" Type="http://schemas.openxmlformats.org/officeDocument/2006/relationships/slideLayout" Target="../slideLayouts/slideLayout24.xml"  /><Relationship Id="rId13" Type="http://schemas.openxmlformats.org/officeDocument/2006/relationships/theme" Target="../theme/theme2.xml"  /><Relationship Id="rId2" Type="http://schemas.openxmlformats.org/officeDocument/2006/relationships/slideLayout" Target="../slideLayouts/slideLayout14.xml"  /><Relationship Id="rId3" Type="http://schemas.openxmlformats.org/officeDocument/2006/relationships/slideLayout" Target="../slideLayouts/slideLayout15.xml"  /><Relationship Id="rId4" Type="http://schemas.openxmlformats.org/officeDocument/2006/relationships/slideLayout" Target="../slideLayouts/slideLayout16.xml"  /><Relationship Id="rId5" Type="http://schemas.openxmlformats.org/officeDocument/2006/relationships/slideLayout" Target="../slideLayouts/slideLayout17.xml"  /><Relationship Id="rId6" Type="http://schemas.openxmlformats.org/officeDocument/2006/relationships/slideLayout" Target="../slideLayouts/slideLayout18.xml"  /><Relationship Id="rId7" Type="http://schemas.openxmlformats.org/officeDocument/2006/relationships/slideLayout" Target="../slideLayouts/slideLayout19.xml"  /><Relationship Id="rId8" Type="http://schemas.openxmlformats.org/officeDocument/2006/relationships/slideLayout" Target="../slideLayouts/slideLayout20.xml"  /><Relationship Id="rId9" Type="http://schemas.openxmlformats.org/officeDocument/2006/relationships/slideLayout" Target="../slideLayouts/slideLayout2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328" y="274524"/>
            <a:ext cx="10967924" cy="114252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328" y="1599540"/>
            <a:ext cx="10967924" cy="452409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328" y="6353729"/>
            <a:ext cx="2843535" cy="36497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3748" y="6353729"/>
            <a:ext cx="3859084" cy="36497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3717" y="6353729"/>
            <a:ext cx="2843535" cy="36497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2052" name="자유형 2051"/>
          <p:cNvSpPr/>
          <p:nvPr/>
        </p:nvSpPr>
        <p:spPr>
          <a:xfrm>
            <a:off x="-1041164" y="4569557"/>
            <a:ext cx="16840258" cy="1557085"/>
          </a:xfrm>
          <a:custGeom>
            <a:avLst/>
            <a:gdLst>
              <a:gd name="T0" fmla="*/ 0 w 11038"/>
              <a:gd name="T1" fmla="*/ 0 h 1010"/>
              <a:gd name="T2" fmla="*/ 11038 w 11038"/>
              <a:gd name="T3" fmla="*/ 1010 h 1010"/>
            </a:gdLst>
            <a:ahLst/>
            <a:cxnLst/>
            <a:rect l="T0" t="T1" r="T2" b="T3"/>
            <a:pathLst>
              <a:path w="11038" h="1010">
                <a:moveTo>
                  <a:pt x="366" y="0"/>
                </a:moveTo>
                <a:cubicBezTo>
                  <a:pt x="183" y="24"/>
                  <a:pt x="0" y="48"/>
                  <a:pt x="366" y="212"/>
                </a:cubicBezTo>
                <a:cubicBezTo>
                  <a:pt x="734" y="375"/>
                  <a:pt x="1537" y="949"/>
                  <a:pt x="2569" y="980"/>
                </a:cubicBezTo>
                <a:cubicBezTo>
                  <a:pt x="3601" y="1010"/>
                  <a:pt x="5255" y="420"/>
                  <a:pt x="6560" y="394"/>
                </a:cubicBezTo>
                <a:cubicBezTo>
                  <a:pt x="7865" y="367"/>
                  <a:pt x="9761" y="735"/>
                  <a:pt x="10400" y="818"/>
                </a:cubicBezTo>
                <a:cubicBezTo>
                  <a:pt x="11038" y="900"/>
                  <a:pt x="10714" y="895"/>
                  <a:pt x="10390" y="889"/>
                </a:cubicBezTo>
              </a:path>
            </a:pathLst>
          </a:cu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053" name="TextBox 2052"/>
          <p:cNvSpPr txBox="1"/>
          <p:nvPr/>
        </p:nvSpPr>
        <p:spPr>
          <a:xfrm>
            <a:off x="817391" y="731711"/>
            <a:ext cx="380954" cy="10789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054" name="TextBox 2053"/>
          <p:cNvSpPr txBox="1"/>
          <p:nvPr/>
        </p:nvSpPr>
        <p:spPr>
          <a:xfrm>
            <a:off x="1228487" y="731711"/>
            <a:ext cx="380954" cy="10789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055" name="TextBox 2054"/>
          <p:cNvSpPr txBox="1"/>
          <p:nvPr/>
        </p:nvSpPr>
        <p:spPr>
          <a:xfrm>
            <a:off x="1639583" y="731711"/>
            <a:ext cx="380954" cy="10789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056" name="TextBox 2055"/>
          <p:cNvSpPr txBox="1"/>
          <p:nvPr/>
        </p:nvSpPr>
        <p:spPr>
          <a:xfrm>
            <a:off x="2050679" y="731711"/>
            <a:ext cx="380898" cy="10789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057" name="직각 삼각형 2056"/>
          <p:cNvSpPr/>
          <p:nvPr/>
        </p:nvSpPr>
        <p:spPr>
          <a:xfrm flipH="1">
            <a:off x="3075992" y="3426805"/>
            <a:ext cx="9110592" cy="3428368"/>
          </a:xfrm>
          <a:prstGeom prst="rtTriangle">
            <a:avLst/>
          </a:prstGeom>
          <a:solidFill>
            <a:srgbClr val="0F1642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058" name="직각 삼각형 2057"/>
          <p:cNvSpPr/>
          <p:nvPr/>
        </p:nvSpPr>
        <p:spPr>
          <a:xfrm>
            <a:off x="0" y="4991761"/>
            <a:ext cx="9110592" cy="1863412"/>
          </a:xfrm>
          <a:prstGeom prst="rtTriangle">
            <a:avLst/>
          </a:prstGeom>
          <a:blipFill rotWithShape="1">
            <a:blip r:embed="rId14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328" y="1599540"/>
            <a:ext cx="10967924" cy="452409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328" y="6353729"/>
            <a:ext cx="2843535" cy="36497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3748" y="6353729"/>
            <a:ext cx="3859084" cy="36497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3717" y="6353729"/>
            <a:ext cx="2843535" cy="36497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3076" name="TextBox 3075"/>
          <p:cNvSpPr txBox="1"/>
          <p:nvPr/>
        </p:nvSpPr>
        <p:spPr>
          <a:xfrm rot="21600000">
            <a:off x="0" y="0"/>
            <a:ext cx="12186584" cy="738075"/>
          </a:xfrm>
          <a:prstGeom prst="rect">
            <a:avLst/>
          </a:prstGeom>
          <a:solidFill>
            <a:srgbClr val="0F1642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outerShdw blurRad="50800" dist="38205" dir="2700000" algn="br">
              <a:srgbClr val="000000">
                <a:alpha val="29000"/>
              </a:srgbClr>
            </a:outerShdw>
          </a:effectLst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3077" name="직각 삼각형 3076"/>
          <p:cNvSpPr/>
          <p:nvPr/>
        </p:nvSpPr>
        <p:spPr>
          <a:xfrm rot="10800000">
            <a:off x="8061446" y="0"/>
            <a:ext cx="4125138" cy="738075"/>
          </a:xfrm>
          <a:prstGeom prst="rtTriangle">
            <a:avLst/>
          </a:prstGeom>
          <a:solidFill>
            <a:srgbClr val="73CCCF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5531405" cy="4618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Arial"/>
                <a:sym typeface="Arial"/>
              </a:rPr>
              <a:t>마스터 제목 스타일 편집</a:t>
            </a:r>
          </a:p>
        </p:txBody>
      </p:sp>
      <p:sp>
        <p:nvSpPr>
          <p:cNvPr id="3079" name="TextBox 3078"/>
          <p:cNvSpPr txBox="1"/>
          <p:nvPr/>
        </p:nvSpPr>
        <p:spPr>
          <a:xfrm>
            <a:off x="11300926" y="6480582"/>
            <a:ext cx="62063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100" b="0" i="0" baseline="0">
                <a:solidFill>
                  <a:srgbClr val="000000">
                    <a:alpha val="100000"/>
                  </a:srgbClr>
                </a:solidFill>
                <a:latin typeface="Noto Sans KR Medium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5161B01-1E96-4857-9D12-62E401BB9C89}" type="slidenum">
              <a:rPr kumimoji="1" lang="ko-KR" altLang="en-US" sz="1100" b="0" i="0" baseline="0">
                <a:solidFill>
                  <a:srgbClr val="000000">
                    <a:alpha val="100000"/>
                  </a:srgbClr>
                </a:solidFill>
                <a:latin typeface="Noto Sans KR Medium"/>
                <a:ea typeface="+mn-ea"/>
                <a:cs typeface="+mn-cs"/>
              </a:rPr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100" b="0" i="0">
              <a:solidFill>
                <a:srgbClr val="000000">
                  <a:alpha val="100000"/>
                </a:srgbClr>
              </a:solidFill>
              <a:latin typeface="KoPubWorld돋움체 Bold"/>
            </a:endParaRPr>
          </a:p>
        </p:txBody>
      </p:sp>
      <p:cxnSp>
        <p:nvCxnSpPr>
          <p:cNvPr id="3080" name="직선 연결선 3079"/>
          <p:cNvCxnSpPr/>
          <p:nvPr/>
        </p:nvCxnSpPr>
        <p:spPr>
          <a:xfrm>
            <a:off x="11485070" y="6712336"/>
            <a:ext cx="252351" cy="0"/>
          </a:xfrm>
          <a:prstGeom prst="line">
            <a:avLst/>
          </a:prstGeom>
          <a:ln w="6363" cap="flat" cmpd="sng" algn="ctr">
            <a:solidFill>
              <a:srgbClr val="000000"/>
            </a:solidFill>
            <a:prstDash val="solid"/>
            <a:miter/>
            <a:headEnd w="med" len="med"/>
            <a:tailEnd w="med" len="med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3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20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21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22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23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24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25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26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0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그림 4099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0896195" y="123803"/>
            <a:ext cx="1131700" cy="10190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4101" name="TextBox 4100"/>
          <p:cNvSpPr txBox="1"/>
          <p:nvPr/>
        </p:nvSpPr>
        <p:spPr>
          <a:xfrm>
            <a:off x="3383901" y="2058899"/>
            <a:ext cx="5416045" cy="15388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4700" b="1" i="0" baseline="0" dirty="0">
                <a:solidFill>
                  <a:srgbClr val="000000">
                    <a:alpha val="100000"/>
                  </a:srgbClr>
                </a:solidFill>
                <a:latin typeface="Times New Roman"/>
              </a:rPr>
              <a:t>산학 프로젝트</a:t>
            </a:r>
            <a:r>
              <a:rPr kumimoji="1" lang="en-US" altLang="ko-KR" sz="4700" b="1" i="0" baseline="0" dirty="0">
                <a:solidFill>
                  <a:srgbClr val="000000">
                    <a:alpha val="100000"/>
                  </a:srgbClr>
                </a:solidFill>
                <a:latin typeface="Times New Roman"/>
              </a:rPr>
              <a:t> </a:t>
            </a:r>
          </a:p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4700" b="1" i="0" baseline="0" dirty="0" err="1">
                <a:solidFill>
                  <a:srgbClr val="000000">
                    <a:alpha val="100000"/>
                  </a:srgbClr>
                </a:solidFill>
                <a:latin typeface="Times New Roman"/>
              </a:rPr>
              <a:t>플레도</a:t>
            </a:r>
            <a:r>
              <a:rPr kumimoji="1" lang="ko-KR" altLang="en-US" sz="4700" b="1" i="0" baseline="0" dirty="0">
                <a:solidFill>
                  <a:srgbClr val="000000">
                    <a:alpha val="100000"/>
                  </a:srgbClr>
                </a:solidFill>
                <a:latin typeface="Times New Roman"/>
              </a:rPr>
              <a:t> </a:t>
            </a:r>
            <a:r>
              <a:rPr kumimoji="1" lang="en-US" altLang="ko-KR" sz="4700" b="1" i="0" baseline="0" dirty="0">
                <a:solidFill>
                  <a:srgbClr val="000000">
                    <a:alpha val="100000"/>
                  </a:srgbClr>
                </a:solidFill>
                <a:latin typeface="Times New Roman"/>
              </a:rPr>
              <a:t>AI</a:t>
            </a:r>
            <a:r>
              <a:rPr kumimoji="1" lang="ko-KR" altLang="en-US" sz="4700" b="1" i="0" baseline="0" dirty="0">
                <a:solidFill>
                  <a:srgbClr val="000000">
                    <a:alpha val="100000"/>
                  </a:srgbClr>
                </a:solidFill>
                <a:latin typeface="Times New Roman"/>
              </a:rPr>
              <a:t> </a:t>
            </a:r>
            <a:r>
              <a:rPr kumimoji="1" lang="ko-KR" altLang="en-US" sz="4700" b="1" i="0" baseline="0" dirty="0" err="1">
                <a:solidFill>
                  <a:srgbClr val="000000">
                    <a:alpha val="100000"/>
                  </a:srgbClr>
                </a:solidFill>
                <a:latin typeface="Times New Roman"/>
              </a:rPr>
              <a:t>학습블록</a:t>
            </a:r>
            <a:r>
              <a:rPr kumimoji="1" lang="ko-KR" altLang="en-US" sz="4700" b="1" i="0" baseline="0" dirty="0">
                <a:solidFill>
                  <a:srgbClr val="000000">
                    <a:alpha val="100000"/>
                  </a:srgbClr>
                </a:solidFill>
                <a:latin typeface="Times New Roman"/>
              </a:rPr>
              <a:t> </a:t>
            </a:r>
          </a:p>
        </p:txBody>
      </p:sp>
      <p:sp>
        <p:nvSpPr>
          <p:cNvPr id="4102" name="TextBox 4101"/>
          <p:cNvSpPr txBox="1"/>
          <p:nvPr/>
        </p:nvSpPr>
        <p:spPr>
          <a:xfrm>
            <a:off x="9783583" y="5526660"/>
            <a:ext cx="2222095" cy="4507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91108" y="6465212"/>
            <a:ext cx="2401632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b="1" i="0" baseline="0" dirty="0" smtClean="0">
                <a:solidFill>
                  <a:schemeClr val="bg1">
                    <a:lumMod val="50000"/>
                  </a:schemeClr>
                </a:solidFill>
                <a:latin typeface="Times New Roman"/>
              </a:rPr>
              <a:t>서울과학기술대학교</a:t>
            </a:r>
            <a:endParaRPr kumimoji="1" lang="ko-KR" altLang="en-US" b="1" i="0" baseline="0" dirty="0">
              <a:solidFill>
                <a:schemeClr val="bg1">
                  <a:lumMod val="50000"/>
                </a:schemeClr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5531405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>
                <a:solidFill>
                  <a:schemeClr val="lt1"/>
                </a:solidFill>
              </a:rPr>
              <a:t>1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. 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EDA</a:t>
            </a:r>
            <a:endParaRPr lang="en-US" altLang="ko-KR" sz="2800" b="1" dirty="0">
              <a:solidFill>
                <a:schemeClr val="lt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381003"/>
              </p:ext>
            </p:extLst>
          </p:nvPr>
        </p:nvGraphicFramePr>
        <p:xfrm>
          <a:off x="425743" y="1770791"/>
          <a:ext cx="2187980" cy="19202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093990">
                  <a:extLst>
                    <a:ext uri="{9D8B030D-6E8A-4147-A177-3AD203B41FA5}">
                      <a16:colId xmlns:a16="http://schemas.microsoft.com/office/drawing/2014/main" val="1828817697"/>
                    </a:ext>
                  </a:extLst>
                </a:gridCol>
                <a:gridCol w="1093990">
                  <a:extLst>
                    <a:ext uri="{9D8B030D-6E8A-4147-A177-3AD203B41FA5}">
                      <a16:colId xmlns:a16="http://schemas.microsoft.com/office/drawing/2014/main" val="1934136268"/>
                    </a:ext>
                  </a:extLst>
                </a:gridCol>
              </a:tblGrid>
              <a:tr h="2327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향상능력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56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dirty="0">
                          <a:effectLst/>
                        </a:rPr>
                        <a:t>이해력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24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상상력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95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표현력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067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집중력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39702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창의력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78663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3828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EEAF769-7227-4C6A-A06C-9E339DDDF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469709"/>
              </p:ext>
            </p:extLst>
          </p:nvPr>
        </p:nvGraphicFramePr>
        <p:xfrm>
          <a:off x="3050133" y="1770791"/>
          <a:ext cx="2187980" cy="19202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093990">
                  <a:extLst>
                    <a:ext uri="{9D8B030D-6E8A-4147-A177-3AD203B41FA5}">
                      <a16:colId xmlns:a16="http://schemas.microsoft.com/office/drawing/2014/main" val="1828817697"/>
                    </a:ext>
                  </a:extLst>
                </a:gridCol>
                <a:gridCol w="1093990">
                  <a:extLst>
                    <a:ext uri="{9D8B030D-6E8A-4147-A177-3AD203B41FA5}">
                      <a16:colId xmlns:a16="http://schemas.microsoft.com/office/drawing/2014/main" val="1934136268"/>
                    </a:ext>
                  </a:extLst>
                </a:gridCol>
              </a:tblGrid>
              <a:tr h="2327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향상능력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56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dirty="0">
                          <a:effectLst/>
                        </a:rPr>
                        <a:t>이해력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2815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24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상상력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95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표현력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067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집중력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39702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창의력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78663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dirty="0">
                          <a:effectLst/>
                        </a:rPr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3203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382851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475AF5D-B04D-4947-9FF9-69A2F1BB8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84255"/>
              </p:ext>
            </p:extLst>
          </p:nvPr>
        </p:nvGraphicFramePr>
        <p:xfrm>
          <a:off x="5663451" y="1770791"/>
          <a:ext cx="2187980" cy="19202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093990">
                  <a:extLst>
                    <a:ext uri="{9D8B030D-6E8A-4147-A177-3AD203B41FA5}">
                      <a16:colId xmlns:a16="http://schemas.microsoft.com/office/drawing/2014/main" val="1828817697"/>
                    </a:ext>
                  </a:extLst>
                </a:gridCol>
                <a:gridCol w="1093990">
                  <a:extLst>
                    <a:ext uri="{9D8B030D-6E8A-4147-A177-3AD203B41FA5}">
                      <a16:colId xmlns:a16="http://schemas.microsoft.com/office/drawing/2014/main" val="1934136268"/>
                    </a:ext>
                  </a:extLst>
                </a:gridCol>
              </a:tblGrid>
              <a:tr h="2327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향상능력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56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dirty="0">
                          <a:effectLst/>
                        </a:rPr>
                        <a:t>이해력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4772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24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상상력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95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표현력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067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집중력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39702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창의력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78663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5185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382851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B4450B3-4FBA-44EC-941E-BD82F75E6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430341"/>
              </p:ext>
            </p:extLst>
          </p:nvPr>
        </p:nvGraphicFramePr>
        <p:xfrm>
          <a:off x="429978" y="4289521"/>
          <a:ext cx="2187980" cy="19202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093990">
                  <a:extLst>
                    <a:ext uri="{9D8B030D-6E8A-4147-A177-3AD203B41FA5}">
                      <a16:colId xmlns:a16="http://schemas.microsoft.com/office/drawing/2014/main" val="1828817697"/>
                    </a:ext>
                  </a:extLst>
                </a:gridCol>
                <a:gridCol w="1093990">
                  <a:extLst>
                    <a:ext uri="{9D8B030D-6E8A-4147-A177-3AD203B41FA5}">
                      <a16:colId xmlns:a16="http://schemas.microsoft.com/office/drawing/2014/main" val="1934136268"/>
                    </a:ext>
                  </a:extLst>
                </a:gridCol>
              </a:tblGrid>
              <a:tr h="2327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향상능력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56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이해력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2152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24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dirty="0">
                          <a:effectLst/>
                        </a:rPr>
                        <a:t>상상력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95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표현력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067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집중력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39702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창의력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78663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2448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38285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BE55C87-D09F-4B68-B8C1-042C4FE5C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27685"/>
              </p:ext>
            </p:extLst>
          </p:nvPr>
        </p:nvGraphicFramePr>
        <p:xfrm>
          <a:off x="2983339" y="4289521"/>
          <a:ext cx="2187980" cy="19202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093990">
                  <a:extLst>
                    <a:ext uri="{9D8B030D-6E8A-4147-A177-3AD203B41FA5}">
                      <a16:colId xmlns:a16="http://schemas.microsoft.com/office/drawing/2014/main" val="1828817697"/>
                    </a:ext>
                  </a:extLst>
                </a:gridCol>
                <a:gridCol w="1093990">
                  <a:extLst>
                    <a:ext uri="{9D8B030D-6E8A-4147-A177-3AD203B41FA5}">
                      <a16:colId xmlns:a16="http://schemas.microsoft.com/office/drawing/2014/main" val="1934136268"/>
                    </a:ext>
                  </a:extLst>
                </a:gridCol>
              </a:tblGrid>
              <a:tr h="2327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향상능력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56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이해력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2529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24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상상력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95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표현력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067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집중력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39702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창의력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78663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2829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382851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A055796B-D480-4F02-A8FC-86A5DB2AC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236073"/>
              </p:ext>
            </p:extLst>
          </p:nvPr>
        </p:nvGraphicFramePr>
        <p:xfrm>
          <a:off x="5663451" y="4289521"/>
          <a:ext cx="2187980" cy="19202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093990">
                  <a:extLst>
                    <a:ext uri="{9D8B030D-6E8A-4147-A177-3AD203B41FA5}">
                      <a16:colId xmlns:a16="http://schemas.microsoft.com/office/drawing/2014/main" val="1828817697"/>
                    </a:ext>
                  </a:extLst>
                </a:gridCol>
                <a:gridCol w="1093990">
                  <a:extLst>
                    <a:ext uri="{9D8B030D-6E8A-4147-A177-3AD203B41FA5}">
                      <a16:colId xmlns:a16="http://schemas.microsoft.com/office/drawing/2014/main" val="1934136268"/>
                    </a:ext>
                  </a:extLst>
                </a:gridCol>
              </a:tblGrid>
              <a:tr h="2327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향상능력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56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이해력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13197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24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상상력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635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95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표현력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432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067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집중력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274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39702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창의력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78663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14717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382851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B5E5F356-7713-443B-8E45-DF1314B9D18B}"/>
              </a:ext>
            </a:extLst>
          </p:cNvPr>
          <p:cNvSpPr txBox="1"/>
          <p:nvPr/>
        </p:nvSpPr>
        <p:spPr>
          <a:xfrm>
            <a:off x="1171762" y="3805616"/>
            <a:ext cx="1008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1~4</a:t>
            </a:r>
            <a:r>
              <a:rPr lang="ko-KR" altLang="en-US" sz="1400" dirty="0"/>
              <a:t>세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78D969-0592-4139-98D4-91520550658E}"/>
              </a:ext>
            </a:extLst>
          </p:cNvPr>
          <p:cNvSpPr txBox="1"/>
          <p:nvPr/>
        </p:nvSpPr>
        <p:spPr>
          <a:xfrm>
            <a:off x="3932809" y="3789579"/>
            <a:ext cx="1008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</a:t>
            </a:r>
            <a:r>
              <a:rPr lang="ko-KR" altLang="en-US" sz="1400" dirty="0"/>
              <a:t>세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EE0C44E-F84C-4AA0-B4C6-72198B3E7300}"/>
              </a:ext>
            </a:extLst>
          </p:cNvPr>
          <p:cNvSpPr txBox="1"/>
          <p:nvPr/>
        </p:nvSpPr>
        <p:spPr>
          <a:xfrm>
            <a:off x="6591578" y="3793136"/>
            <a:ext cx="1008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</a:t>
            </a:r>
            <a:r>
              <a:rPr lang="ko-KR" altLang="en-US" sz="1400" dirty="0"/>
              <a:t>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99F5F7-E53D-415A-95F8-2874A75764BA}"/>
              </a:ext>
            </a:extLst>
          </p:cNvPr>
          <p:cNvSpPr txBox="1"/>
          <p:nvPr/>
        </p:nvSpPr>
        <p:spPr>
          <a:xfrm>
            <a:off x="1267810" y="6385890"/>
            <a:ext cx="1008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</a:t>
            </a:r>
            <a:r>
              <a:rPr lang="ko-KR" altLang="en-US" sz="1400" dirty="0"/>
              <a:t>세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68DBDE-74AB-4C9E-89EB-482F1752CD90}"/>
              </a:ext>
            </a:extLst>
          </p:cNvPr>
          <p:cNvSpPr txBox="1"/>
          <p:nvPr/>
        </p:nvSpPr>
        <p:spPr>
          <a:xfrm>
            <a:off x="3807060" y="6385889"/>
            <a:ext cx="1008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8~10</a:t>
            </a:r>
            <a:r>
              <a:rPr lang="ko-KR" altLang="en-US" sz="1400" dirty="0"/>
              <a:t>세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7EB3637-43CB-4D85-951E-859387619AB2}"/>
              </a:ext>
            </a:extLst>
          </p:cNvPr>
          <p:cNvSpPr txBox="1"/>
          <p:nvPr/>
        </p:nvSpPr>
        <p:spPr>
          <a:xfrm>
            <a:off x="6453754" y="6385889"/>
            <a:ext cx="1008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전체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D69B885-E7F5-4E86-ADE5-62E2018F21A6}"/>
              </a:ext>
            </a:extLst>
          </p:cNvPr>
          <p:cNvSpPr/>
          <p:nvPr/>
        </p:nvSpPr>
        <p:spPr>
          <a:xfrm>
            <a:off x="273003" y="981426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/>
              <a:t>나이별 향상능력 분류</a:t>
            </a:r>
            <a:endParaRPr lang="en-US" altLang="ko-KR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BD9C948-9E8C-4345-B0DC-05BB123F6B67}"/>
              </a:ext>
            </a:extLst>
          </p:cNvPr>
          <p:cNvSpPr txBox="1"/>
          <p:nvPr/>
        </p:nvSpPr>
        <p:spPr>
          <a:xfrm>
            <a:off x="8149244" y="3204803"/>
            <a:ext cx="37454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/>
              <a:t>앞서 전체 향상능력에 언급했던 것과 같이 나이에 상관없이 이해력 부분이 가장 많음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/>
              <a:t>나이와 상관없이 비슷한 비율을 보임</a:t>
            </a:r>
          </a:p>
        </p:txBody>
      </p:sp>
    </p:spTree>
    <p:extLst>
      <p:ext uri="{BB962C8B-B14F-4D97-AF65-F5344CB8AC3E}">
        <p14:creationId xmlns:p14="http://schemas.microsoft.com/office/powerpoint/2010/main" val="92565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5531405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>
                <a:solidFill>
                  <a:schemeClr val="lt1"/>
                </a:solidFill>
              </a:rPr>
              <a:t>1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. 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EDA</a:t>
            </a:r>
            <a:endParaRPr lang="en-US" altLang="ko-KR" sz="2800" b="1" dirty="0">
              <a:solidFill>
                <a:schemeClr val="lt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819" y="1698764"/>
            <a:ext cx="6951600" cy="440087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A2EF0A6-3100-428E-9CD8-6BE0448CF6FB}"/>
              </a:ext>
            </a:extLst>
          </p:cNvPr>
          <p:cNvSpPr/>
          <p:nvPr/>
        </p:nvSpPr>
        <p:spPr>
          <a:xfrm>
            <a:off x="273003" y="981426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/>
              <a:t>나이별 향상능력 분류</a:t>
            </a: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08A62C-B010-4286-86DD-FF4CDC182EFC}"/>
              </a:ext>
            </a:extLst>
          </p:cNvPr>
          <p:cNvSpPr txBox="1"/>
          <p:nvPr/>
        </p:nvSpPr>
        <p:spPr>
          <a:xfrm>
            <a:off x="4869160" y="6236465"/>
            <a:ext cx="244891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향상능력</a:t>
            </a:r>
            <a:r>
              <a:rPr lang="en-US" altLang="ko-KR" sz="1600" dirty="0"/>
              <a:t>, </a:t>
            </a:r>
            <a:r>
              <a:rPr lang="ko-KR" altLang="en-US" sz="1600" dirty="0"/>
              <a:t>나이별 이용률</a:t>
            </a:r>
          </a:p>
        </p:txBody>
      </p:sp>
    </p:spTree>
    <p:extLst>
      <p:ext uri="{BB962C8B-B14F-4D97-AF65-F5344CB8AC3E}">
        <p14:creationId xmlns:p14="http://schemas.microsoft.com/office/powerpoint/2010/main" val="202829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5531405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>
                <a:solidFill>
                  <a:schemeClr val="lt1"/>
                </a:solidFill>
              </a:rPr>
              <a:t>1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. 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EDA</a:t>
            </a:r>
            <a:endParaRPr lang="en-US" altLang="ko-KR" sz="2800" b="1" dirty="0">
              <a:solidFill>
                <a:schemeClr val="lt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605982"/>
              </p:ext>
            </p:extLst>
          </p:nvPr>
        </p:nvGraphicFramePr>
        <p:xfrm>
          <a:off x="2823310" y="2419034"/>
          <a:ext cx="2981098" cy="23469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490549">
                  <a:extLst>
                    <a:ext uri="{9D8B030D-6E8A-4147-A177-3AD203B41FA5}">
                      <a16:colId xmlns:a16="http://schemas.microsoft.com/office/drawing/2014/main" val="1828817697"/>
                    </a:ext>
                  </a:extLst>
                </a:gridCol>
                <a:gridCol w="1490549">
                  <a:extLst>
                    <a:ext uri="{9D8B030D-6E8A-4147-A177-3AD203B41FA5}">
                      <a16:colId xmlns:a16="http://schemas.microsoft.com/office/drawing/2014/main" val="1934136268"/>
                    </a:ext>
                  </a:extLst>
                </a:gridCol>
              </a:tblGrid>
              <a:tr h="232773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600" b="1" dirty="0">
                          <a:effectLst/>
                        </a:rPr>
                        <a:t>2020(3</a:t>
                      </a:r>
                      <a:r>
                        <a:rPr lang="ko-KR" altLang="en-US" sz="1600" b="1" dirty="0">
                          <a:effectLst/>
                        </a:rPr>
                        <a:t>세</a:t>
                      </a:r>
                      <a:r>
                        <a:rPr lang="en-US" altLang="ko-KR" sz="1600" b="1" dirty="0">
                          <a:effectLst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456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1" dirty="0">
                          <a:effectLst/>
                        </a:rPr>
                        <a:t>2019(4</a:t>
                      </a:r>
                      <a:r>
                        <a:rPr lang="ko-KR" altLang="en-US" sz="1600" b="1" dirty="0">
                          <a:effectLst/>
                        </a:rPr>
                        <a:t>세</a:t>
                      </a:r>
                      <a:r>
                        <a:rPr lang="en-US" altLang="ko-KR" sz="1600" b="1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24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1" dirty="0">
                          <a:effectLst/>
                        </a:rPr>
                        <a:t>2018(5</a:t>
                      </a:r>
                      <a:r>
                        <a:rPr lang="ko-KR" altLang="en-US" sz="1600" b="1" dirty="0">
                          <a:effectLst/>
                        </a:rPr>
                        <a:t>세</a:t>
                      </a:r>
                      <a:r>
                        <a:rPr lang="en-US" altLang="ko-KR" sz="1600" b="1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95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1" dirty="0">
                          <a:effectLst/>
                        </a:rPr>
                        <a:t>2017(6</a:t>
                      </a:r>
                      <a:r>
                        <a:rPr lang="ko-KR" altLang="en-US" sz="1600" b="1" dirty="0">
                          <a:effectLst/>
                        </a:rPr>
                        <a:t>세</a:t>
                      </a:r>
                      <a:r>
                        <a:rPr lang="en-US" altLang="ko-KR" sz="1600" b="1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>
                          <a:effectLst/>
                        </a:rPr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067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1" dirty="0">
                          <a:effectLst/>
                        </a:rPr>
                        <a:t>2016(7</a:t>
                      </a:r>
                      <a:r>
                        <a:rPr lang="ko-KR" altLang="en-US" sz="1600" b="1" dirty="0">
                          <a:effectLst/>
                        </a:rPr>
                        <a:t>세</a:t>
                      </a:r>
                      <a:r>
                        <a:rPr lang="en-US" altLang="ko-KR" sz="1600" b="1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39702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1" dirty="0">
                          <a:effectLst/>
                        </a:rPr>
                        <a:t>2015(8</a:t>
                      </a:r>
                      <a:r>
                        <a:rPr lang="ko-KR" altLang="en-US" sz="1600" b="1" dirty="0">
                          <a:effectLst/>
                        </a:rPr>
                        <a:t>세</a:t>
                      </a:r>
                      <a:r>
                        <a:rPr lang="en-US" altLang="ko-KR" sz="1600" b="1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78663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1" dirty="0">
                          <a:effectLst/>
                        </a:rPr>
                        <a:t>2014(9</a:t>
                      </a:r>
                      <a:r>
                        <a:rPr lang="ko-KR" altLang="en-US" sz="1600" b="1" dirty="0">
                          <a:effectLst/>
                        </a:rPr>
                        <a:t>세</a:t>
                      </a:r>
                      <a:r>
                        <a:rPr lang="en-US" altLang="ko-KR" sz="1600" b="1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38285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277340"/>
              </p:ext>
            </p:extLst>
          </p:nvPr>
        </p:nvGraphicFramePr>
        <p:xfrm>
          <a:off x="6007191" y="2419034"/>
          <a:ext cx="2981098" cy="23469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490549">
                  <a:extLst>
                    <a:ext uri="{9D8B030D-6E8A-4147-A177-3AD203B41FA5}">
                      <a16:colId xmlns:a16="http://schemas.microsoft.com/office/drawing/2014/main" val="1828817697"/>
                    </a:ext>
                  </a:extLst>
                </a:gridCol>
                <a:gridCol w="1490549">
                  <a:extLst>
                    <a:ext uri="{9D8B030D-6E8A-4147-A177-3AD203B41FA5}">
                      <a16:colId xmlns:a16="http://schemas.microsoft.com/office/drawing/2014/main" val="1934136268"/>
                    </a:ext>
                  </a:extLst>
                </a:gridCol>
              </a:tblGrid>
              <a:tr h="232773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600" b="1" dirty="0">
                          <a:effectLst/>
                        </a:rPr>
                        <a:t>2021(2</a:t>
                      </a:r>
                      <a:r>
                        <a:rPr lang="ko-KR" altLang="en-US" sz="1600" b="1" dirty="0">
                          <a:effectLst/>
                        </a:rPr>
                        <a:t>세</a:t>
                      </a:r>
                      <a:r>
                        <a:rPr lang="en-US" altLang="ko-KR" sz="1600" b="1" dirty="0">
                          <a:effectLst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456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1" dirty="0">
                          <a:effectLst/>
                        </a:rPr>
                        <a:t>2018(5</a:t>
                      </a:r>
                      <a:r>
                        <a:rPr lang="ko-KR" altLang="en-US" sz="1600" b="1" dirty="0">
                          <a:effectLst/>
                        </a:rPr>
                        <a:t>세</a:t>
                      </a:r>
                      <a:r>
                        <a:rPr lang="en-US" altLang="ko-KR" sz="1600" b="1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dirty="0">
                          <a:effectLst/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24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1" dirty="0">
                          <a:effectLst/>
                        </a:rPr>
                        <a:t>2017(6</a:t>
                      </a:r>
                      <a:r>
                        <a:rPr lang="ko-KR" altLang="en-US" sz="1600" b="1" dirty="0">
                          <a:effectLst/>
                        </a:rPr>
                        <a:t>세</a:t>
                      </a:r>
                      <a:r>
                        <a:rPr lang="en-US" altLang="ko-KR" sz="1600" b="1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>
                          <a:effectLst/>
                        </a:rPr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95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1" dirty="0">
                          <a:effectLst/>
                        </a:rPr>
                        <a:t>2016(7</a:t>
                      </a:r>
                      <a:r>
                        <a:rPr lang="ko-KR" altLang="en-US" sz="1600" b="1" dirty="0">
                          <a:effectLst/>
                        </a:rPr>
                        <a:t>세</a:t>
                      </a:r>
                      <a:r>
                        <a:rPr lang="en-US" altLang="ko-KR" sz="1600" b="1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>
                          <a:effectLst/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067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1" dirty="0">
                          <a:effectLst/>
                        </a:rPr>
                        <a:t>2015(8</a:t>
                      </a:r>
                      <a:r>
                        <a:rPr lang="ko-KR" altLang="en-US" sz="1600" b="1" dirty="0">
                          <a:effectLst/>
                        </a:rPr>
                        <a:t>세</a:t>
                      </a:r>
                      <a:r>
                        <a:rPr lang="en-US" altLang="ko-KR" sz="1600" b="1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39702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1" dirty="0">
                          <a:effectLst/>
                        </a:rPr>
                        <a:t>2014(9</a:t>
                      </a:r>
                      <a:r>
                        <a:rPr lang="ko-KR" altLang="en-US" sz="1600" b="1" dirty="0">
                          <a:effectLst/>
                        </a:rPr>
                        <a:t>세</a:t>
                      </a:r>
                      <a:r>
                        <a:rPr lang="en-US" altLang="ko-KR" sz="1600" b="1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78663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1" dirty="0">
                          <a:effectLst/>
                        </a:rPr>
                        <a:t>2013(10</a:t>
                      </a:r>
                      <a:r>
                        <a:rPr lang="ko-KR" altLang="en-US" sz="1600" b="1" dirty="0">
                          <a:effectLst/>
                        </a:rPr>
                        <a:t>세</a:t>
                      </a:r>
                      <a:r>
                        <a:rPr lang="en-US" altLang="ko-KR" sz="1600" b="1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38285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75190" y="2018924"/>
            <a:ext cx="67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남자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59071" y="2020789"/>
            <a:ext cx="67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BB7AB6-5761-4198-A74A-B0B9E94A201A}"/>
              </a:ext>
            </a:extLst>
          </p:cNvPr>
          <p:cNvSpPr txBox="1"/>
          <p:nvPr/>
        </p:nvSpPr>
        <p:spPr>
          <a:xfrm>
            <a:off x="3144772" y="6123224"/>
            <a:ext cx="5724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altLang="ko-KR" sz="1600" dirty="0"/>
              <a:t>5~7</a:t>
            </a:r>
            <a:r>
              <a:rPr lang="ko-KR" altLang="en-US" sz="1600" dirty="0"/>
              <a:t>세가 가장 많은 </a:t>
            </a:r>
            <a:r>
              <a:rPr lang="en-US" altLang="ko-KR" sz="1600" dirty="0" smtClean="0"/>
              <a:t>User</a:t>
            </a:r>
            <a:r>
              <a:rPr lang="ko-KR" altLang="en-US" sz="1600" dirty="0" smtClean="0"/>
              <a:t>로 </a:t>
            </a:r>
            <a:r>
              <a:rPr lang="ko-KR" altLang="en-US" sz="1600" dirty="0"/>
              <a:t>보임을 알 수 있음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C24ECA-5F17-4B6D-8F89-A5332E0C3139}"/>
              </a:ext>
            </a:extLst>
          </p:cNvPr>
          <p:cNvSpPr/>
          <p:nvPr/>
        </p:nvSpPr>
        <p:spPr>
          <a:xfrm>
            <a:off x="273003" y="981426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err="1"/>
              <a:t>성별별</a:t>
            </a:r>
            <a:r>
              <a:rPr lang="ko-KR" altLang="en-US" b="1" dirty="0"/>
              <a:t> 나이 분포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A5AE10-B853-4722-9376-B7F565A653F8}"/>
              </a:ext>
            </a:extLst>
          </p:cNvPr>
          <p:cNvSpPr txBox="1"/>
          <p:nvPr/>
        </p:nvSpPr>
        <p:spPr>
          <a:xfrm>
            <a:off x="4782730" y="4877982"/>
            <a:ext cx="244891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나이별 </a:t>
            </a:r>
            <a:r>
              <a:rPr lang="en-US" altLang="ko-KR" sz="1600" dirty="0" smtClean="0"/>
              <a:t>User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수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E546AC9-7A09-4E77-B01D-3F5635764F4A}"/>
              </a:ext>
            </a:extLst>
          </p:cNvPr>
          <p:cNvSpPr/>
          <p:nvPr/>
        </p:nvSpPr>
        <p:spPr>
          <a:xfrm rot="5400000">
            <a:off x="5724202" y="5500603"/>
            <a:ext cx="565977" cy="3385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219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5531405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 smtClean="0">
                <a:solidFill>
                  <a:schemeClr val="lt1"/>
                </a:solidFill>
              </a:rPr>
              <a:t>1. 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EDA</a:t>
            </a:r>
            <a:endParaRPr lang="en-US" altLang="ko-KR" sz="2800" b="1" dirty="0">
              <a:solidFill>
                <a:schemeClr val="lt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755" y="1554710"/>
            <a:ext cx="7231306" cy="2422805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680941"/>
              </p:ext>
            </p:extLst>
          </p:nvPr>
        </p:nvGraphicFramePr>
        <p:xfrm>
          <a:off x="2255322" y="4006555"/>
          <a:ext cx="2199260" cy="21945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099630">
                  <a:extLst>
                    <a:ext uri="{9D8B030D-6E8A-4147-A177-3AD203B41FA5}">
                      <a16:colId xmlns:a16="http://schemas.microsoft.com/office/drawing/2014/main" val="1828817697"/>
                    </a:ext>
                  </a:extLst>
                </a:gridCol>
                <a:gridCol w="1099630">
                  <a:extLst>
                    <a:ext uri="{9D8B030D-6E8A-4147-A177-3AD203B41FA5}">
                      <a16:colId xmlns:a16="http://schemas.microsoft.com/office/drawing/2014/main" val="1934136268"/>
                    </a:ext>
                  </a:extLst>
                </a:gridCol>
              </a:tblGrid>
              <a:tr h="2022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컨텐츠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56951"/>
                  </a:ext>
                </a:extLst>
              </a:tr>
              <a:tr h="20229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dirty="0">
                          <a:effectLst/>
                        </a:rPr>
                        <a:t>한글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4220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24997"/>
                  </a:ext>
                </a:extLst>
              </a:tr>
              <a:tr h="20229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수학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1887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95348"/>
                  </a:ext>
                </a:extLst>
              </a:tr>
              <a:tr h="20229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영어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1197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067500"/>
                  </a:ext>
                </a:extLst>
              </a:tr>
              <a:tr h="20229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미술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468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397021"/>
                  </a:ext>
                </a:extLst>
              </a:tr>
              <a:tr h="20229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음악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786633"/>
                  </a:ext>
                </a:extLst>
              </a:tr>
              <a:tr h="20229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요리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942021"/>
                  </a:ext>
                </a:extLst>
              </a:tr>
              <a:tr h="20229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8092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38285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22DC3EF7-876F-4284-89C8-6393218611A0}"/>
              </a:ext>
            </a:extLst>
          </p:cNvPr>
          <p:cNvSpPr/>
          <p:nvPr/>
        </p:nvSpPr>
        <p:spPr>
          <a:xfrm>
            <a:off x="273003" y="981426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err="1"/>
              <a:t>성별별</a:t>
            </a:r>
            <a:r>
              <a:rPr lang="ko-KR" altLang="en-US" b="1" dirty="0"/>
              <a:t> 컨텐츠 분류 별</a:t>
            </a:r>
            <a:endParaRPr lang="en-US" altLang="ko-KR" b="1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C26FA89-5ACA-41FA-9B79-0464C2431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54520"/>
              </p:ext>
            </p:extLst>
          </p:nvPr>
        </p:nvGraphicFramePr>
        <p:xfrm>
          <a:off x="4704778" y="3977515"/>
          <a:ext cx="2199260" cy="21945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099630">
                  <a:extLst>
                    <a:ext uri="{9D8B030D-6E8A-4147-A177-3AD203B41FA5}">
                      <a16:colId xmlns:a16="http://schemas.microsoft.com/office/drawing/2014/main" val="1828817697"/>
                    </a:ext>
                  </a:extLst>
                </a:gridCol>
                <a:gridCol w="1099630">
                  <a:extLst>
                    <a:ext uri="{9D8B030D-6E8A-4147-A177-3AD203B41FA5}">
                      <a16:colId xmlns:a16="http://schemas.microsoft.com/office/drawing/2014/main" val="1934136268"/>
                    </a:ext>
                  </a:extLst>
                </a:gridCol>
              </a:tblGrid>
              <a:tr h="2022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컨텐츠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56951"/>
                  </a:ext>
                </a:extLst>
              </a:tr>
              <a:tr h="20229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dirty="0">
                          <a:effectLst/>
                        </a:rPr>
                        <a:t>한글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2878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24997"/>
                  </a:ext>
                </a:extLst>
              </a:tr>
              <a:tr h="20229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수학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1589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95348"/>
                  </a:ext>
                </a:extLst>
              </a:tr>
              <a:tr h="20229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영어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1083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067500"/>
                  </a:ext>
                </a:extLst>
              </a:tr>
              <a:tr h="20229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미술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740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397021"/>
                  </a:ext>
                </a:extLst>
              </a:tr>
              <a:tr h="20229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음악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786633"/>
                  </a:ext>
                </a:extLst>
              </a:tr>
              <a:tr h="20229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요리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942021"/>
                  </a:ext>
                </a:extLst>
              </a:tr>
              <a:tr h="20229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6625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3828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4C501B4-B113-4D90-97C5-858EEA1BE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098703"/>
              </p:ext>
            </p:extLst>
          </p:nvPr>
        </p:nvGraphicFramePr>
        <p:xfrm>
          <a:off x="7151121" y="3977515"/>
          <a:ext cx="2199260" cy="21945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099630">
                  <a:extLst>
                    <a:ext uri="{9D8B030D-6E8A-4147-A177-3AD203B41FA5}">
                      <a16:colId xmlns:a16="http://schemas.microsoft.com/office/drawing/2014/main" val="1828817697"/>
                    </a:ext>
                  </a:extLst>
                </a:gridCol>
                <a:gridCol w="1099630">
                  <a:extLst>
                    <a:ext uri="{9D8B030D-6E8A-4147-A177-3AD203B41FA5}">
                      <a16:colId xmlns:a16="http://schemas.microsoft.com/office/drawing/2014/main" val="1934136268"/>
                    </a:ext>
                  </a:extLst>
                </a:gridCol>
              </a:tblGrid>
              <a:tr h="2022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컨텐츠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56951"/>
                  </a:ext>
                </a:extLst>
              </a:tr>
              <a:tr h="20229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i="0" dirty="0">
                          <a:effectLst/>
                        </a:rPr>
                        <a:t>한글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>
                          <a:effectLst/>
                        </a:rPr>
                        <a:t>7098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24997"/>
                  </a:ext>
                </a:extLst>
              </a:tr>
              <a:tr h="20229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i="0">
                          <a:effectLst/>
                        </a:rPr>
                        <a:t>수학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dirty="0">
                          <a:effectLst/>
                        </a:rPr>
                        <a:t>3476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95348"/>
                  </a:ext>
                </a:extLst>
              </a:tr>
              <a:tr h="20229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i="0">
                          <a:effectLst/>
                        </a:rPr>
                        <a:t>영어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>
                          <a:effectLst/>
                        </a:rPr>
                        <a:t>2280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067500"/>
                  </a:ext>
                </a:extLst>
              </a:tr>
              <a:tr h="20229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i="0">
                          <a:effectLst/>
                        </a:rPr>
                        <a:t>미술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dirty="0">
                          <a:effectLst/>
                        </a:rPr>
                        <a:t>1208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397021"/>
                  </a:ext>
                </a:extLst>
              </a:tr>
              <a:tr h="20229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i="0">
                          <a:effectLst/>
                        </a:rPr>
                        <a:t>음악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dirty="0">
                          <a:effectLst/>
                        </a:rPr>
                        <a:t>381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786633"/>
                  </a:ext>
                </a:extLst>
              </a:tr>
              <a:tr h="20229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i="0">
                          <a:effectLst/>
                        </a:rPr>
                        <a:t>요리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dirty="0">
                          <a:effectLst/>
                        </a:rPr>
                        <a:t>274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942021"/>
                  </a:ext>
                </a:extLst>
              </a:tr>
              <a:tr h="20229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14717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38285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B4957FF-DC76-46F8-BD92-805F08C04B2D}"/>
              </a:ext>
            </a:extLst>
          </p:cNvPr>
          <p:cNvSpPr txBox="1"/>
          <p:nvPr/>
        </p:nvSpPr>
        <p:spPr>
          <a:xfrm>
            <a:off x="4328406" y="6344856"/>
            <a:ext cx="295200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컨텐츠별</a:t>
            </a:r>
            <a:r>
              <a:rPr lang="ko-KR" altLang="en-US" sz="1600" dirty="0"/>
              <a:t> 이용률 및 개수</a:t>
            </a:r>
          </a:p>
        </p:txBody>
      </p:sp>
    </p:spTree>
    <p:extLst>
      <p:ext uri="{BB962C8B-B14F-4D97-AF65-F5344CB8AC3E}">
        <p14:creationId xmlns:p14="http://schemas.microsoft.com/office/powerpoint/2010/main" val="149982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5531405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>
                <a:solidFill>
                  <a:schemeClr val="lt1"/>
                </a:solidFill>
              </a:rPr>
              <a:t>1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. 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EDA</a:t>
            </a:r>
            <a:endParaRPr lang="en-US" altLang="ko-KR" sz="2800" b="1" dirty="0">
              <a:solidFill>
                <a:schemeClr val="lt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648628"/>
              </p:ext>
            </p:extLst>
          </p:nvPr>
        </p:nvGraphicFramePr>
        <p:xfrm>
          <a:off x="7205055" y="4072369"/>
          <a:ext cx="2199600" cy="19202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099800">
                  <a:extLst>
                    <a:ext uri="{9D8B030D-6E8A-4147-A177-3AD203B41FA5}">
                      <a16:colId xmlns:a16="http://schemas.microsoft.com/office/drawing/2014/main" val="1828817697"/>
                    </a:ext>
                  </a:extLst>
                </a:gridCol>
                <a:gridCol w="1099800">
                  <a:extLst>
                    <a:ext uri="{9D8B030D-6E8A-4147-A177-3AD203B41FA5}">
                      <a16:colId xmlns:a16="http://schemas.microsoft.com/office/drawing/2014/main" val="1934136268"/>
                    </a:ext>
                  </a:extLst>
                </a:gridCol>
              </a:tblGrid>
              <a:tr h="2327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향상능력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56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이해력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13197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24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dirty="0">
                          <a:effectLst/>
                        </a:rPr>
                        <a:t>상상력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635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95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표현력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432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067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집중력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274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39702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창의력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78663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14717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38285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59" y="1554715"/>
            <a:ext cx="7448653" cy="2422800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86353"/>
              </p:ext>
            </p:extLst>
          </p:nvPr>
        </p:nvGraphicFramePr>
        <p:xfrm>
          <a:off x="4704608" y="4072369"/>
          <a:ext cx="2199600" cy="19202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099800">
                  <a:extLst>
                    <a:ext uri="{9D8B030D-6E8A-4147-A177-3AD203B41FA5}">
                      <a16:colId xmlns:a16="http://schemas.microsoft.com/office/drawing/2014/main" val="1828817697"/>
                    </a:ext>
                  </a:extLst>
                </a:gridCol>
                <a:gridCol w="1099800">
                  <a:extLst>
                    <a:ext uri="{9D8B030D-6E8A-4147-A177-3AD203B41FA5}">
                      <a16:colId xmlns:a16="http://schemas.microsoft.com/office/drawing/2014/main" val="1934136268"/>
                    </a:ext>
                  </a:extLst>
                </a:gridCol>
              </a:tblGrid>
              <a:tr h="2327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향상능력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56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이해력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5724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24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dirty="0">
                          <a:effectLst/>
                        </a:rPr>
                        <a:t>상상력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379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95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표현력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254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067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집중력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39702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창의력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78663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6625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38285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4828"/>
              </p:ext>
            </p:extLst>
          </p:nvPr>
        </p:nvGraphicFramePr>
        <p:xfrm>
          <a:off x="2204161" y="4072369"/>
          <a:ext cx="2199600" cy="19202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099800">
                  <a:extLst>
                    <a:ext uri="{9D8B030D-6E8A-4147-A177-3AD203B41FA5}">
                      <a16:colId xmlns:a16="http://schemas.microsoft.com/office/drawing/2014/main" val="1828817697"/>
                    </a:ext>
                  </a:extLst>
                </a:gridCol>
                <a:gridCol w="1099800">
                  <a:extLst>
                    <a:ext uri="{9D8B030D-6E8A-4147-A177-3AD203B41FA5}">
                      <a16:colId xmlns:a16="http://schemas.microsoft.com/office/drawing/2014/main" val="1934136268"/>
                    </a:ext>
                  </a:extLst>
                </a:gridCol>
              </a:tblGrid>
              <a:tr h="2327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향상능력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56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dirty="0">
                          <a:effectLst/>
                        </a:rPr>
                        <a:t>이해력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7473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24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상상력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256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95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표현력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067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집중력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39702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창의력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78663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8092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382851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15A30F4F-813B-4AB8-8106-0E64F2CDB875}"/>
              </a:ext>
            </a:extLst>
          </p:cNvPr>
          <p:cNvSpPr/>
          <p:nvPr/>
        </p:nvSpPr>
        <p:spPr>
          <a:xfrm>
            <a:off x="273003" y="981426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err="1"/>
              <a:t>성별별</a:t>
            </a:r>
            <a:r>
              <a:rPr lang="ko-KR" altLang="en-US" b="1" dirty="0"/>
              <a:t> 향상능력 별</a:t>
            </a:r>
            <a:endParaRPr lang="en-US" altLang="ko-KR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D25FFA-50D8-4B6A-A8AC-4332F74DDA52}"/>
              </a:ext>
            </a:extLst>
          </p:cNvPr>
          <p:cNvSpPr txBox="1"/>
          <p:nvPr/>
        </p:nvSpPr>
        <p:spPr>
          <a:xfrm>
            <a:off x="4238648" y="6344856"/>
            <a:ext cx="31315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향상능력별 이용률 및 개수</a:t>
            </a:r>
          </a:p>
        </p:txBody>
      </p:sp>
    </p:spTree>
    <p:extLst>
      <p:ext uri="{BB962C8B-B14F-4D97-AF65-F5344CB8AC3E}">
        <p14:creationId xmlns:p14="http://schemas.microsoft.com/office/powerpoint/2010/main" val="26904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5531405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>
                <a:solidFill>
                  <a:schemeClr val="lt1"/>
                </a:solidFill>
              </a:rPr>
              <a:t>1. EDA</a:t>
            </a:r>
            <a:endParaRPr lang="en-US" altLang="ko-KR" sz="2800" b="1" dirty="0">
              <a:solidFill>
                <a:schemeClr val="lt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E27147-35DD-4D27-A608-0362BA034F09}"/>
              </a:ext>
            </a:extLst>
          </p:cNvPr>
          <p:cNvSpPr/>
          <p:nvPr/>
        </p:nvSpPr>
        <p:spPr>
          <a:xfrm>
            <a:off x="273003" y="981426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/>
              <a:t>이상치 확인 및 제거</a:t>
            </a:r>
            <a:endParaRPr lang="ko-KR" altLang="en-US" b="1" dirty="0"/>
          </a:p>
        </p:txBody>
      </p:sp>
      <p:grpSp>
        <p:nvGrpSpPr>
          <p:cNvPr id="4" name="그룹 3"/>
          <p:cNvGrpSpPr/>
          <p:nvPr/>
        </p:nvGrpSpPr>
        <p:grpSpPr>
          <a:xfrm>
            <a:off x="2600373" y="2707142"/>
            <a:ext cx="6285382" cy="3313242"/>
            <a:chOff x="2420242" y="2083860"/>
            <a:chExt cx="5348902" cy="2674451"/>
          </a:xfrm>
        </p:grpSpPr>
        <p:pic>
          <p:nvPicPr>
            <p:cNvPr id="1026" name="Picture 2" descr="https://blog.kakaocdn.net/dn/boDTe4/btqHP3beJxg/8mzOK0wWK31QXpaY7VDJRk/im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242" y="2083860"/>
              <a:ext cx="5348902" cy="2674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직사각형 10"/>
            <p:cNvSpPr/>
            <p:nvPr/>
          </p:nvSpPr>
          <p:spPr>
            <a:xfrm>
              <a:off x="3038705" y="3205003"/>
              <a:ext cx="360135" cy="21608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856137" y="3205003"/>
              <a:ext cx="288108" cy="21608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15D8ACD-8472-441A-B63E-D4705C9E5AC4}"/>
              </a:ext>
            </a:extLst>
          </p:cNvPr>
          <p:cNvSpPr txBox="1"/>
          <p:nvPr/>
        </p:nvSpPr>
        <p:spPr>
          <a:xfrm>
            <a:off x="206565" y="1504417"/>
            <a:ext cx="11072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ym typeface="Wingdings" panose="05000000000000000000" pitchFamily="2" charset="2"/>
              </a:rPr>
              <a:t>이상치 </a:t>
            </a:r>
            <a:r>
              <a:rPr lang="ko-KR" altLang="en-US" sz="1600" dirty="0" smtClean="0">
                <a:sym typeface="Wingdings" panose="05000000000000000000" pitchFamily="2" charset="2"/>
              </a:rPr>
              <a:t>기준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sym typeface="Wingdings" panose="05000000000000000000" pitchFamily="2" charset="2"/>
              </a:rPr>
              <a:t>각 컨텐츠 별로 </a:t>
            </a:r>
            <a:r>
              <a:rPr lang="en-US" altLang="ko-KR" sz="1400" dirty="0">
                <a:sym typeface="Wingdings" panose="05000000000000000000" pitchFamily="2" charset="2"/>
              </a:rPr>
              <a:t>Q1-1.5*IQR </a:t>
            </a:r>
            <a:r>
              <a:rPr lang="ko-KR" altLang="en-US" sz="1400" dirty="0">
                <a:sym typeface="Wingdings" panose="05000000000000000000" pitchFamily="2" charset="2"/>
              </a:rPr>
              <a:t>미만</a:t>
            </a:r>
            <a:r>
              <a:rPr lang="en-US" altLang="ko-KR" sz="1400" dirty="0">
                <a:sym typeface="Wingdings" panose="05000000000000000000" pitchFamily="2" charset="2"/>
              </a:rPr>
              <a:t>, Q3+1.5*IQR </a:t>
            </a:r>
            <a:r>
              <a:rPr lang="ko-KR" altLang="en-US" sz="1400" dirty="0">
                <a:sym typeface="Wingdings" panose="05000000000000000000" pitchFamily="2" charset="2"/>
              </a:rPr>
              <a:t>초과인 값을 </a:t>
            </a:r>
            <a:r>
              <a:rPr lang="ko-KR" altLang="en-US" sz="1400" dirty="0" smtClean="0">
                <a:sym typeface="Wingdings" panose="05000000000000000000" pitchFamily="2" charset="2"/>
              </a:rPr>
              <a:t>제거함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681280-6631-4D48-A759-07797D65C1DC}"/>
              </a:ext>
            </a:extLst>
          </p:cNvPr>
          <p:cNvSpPr txBox="1"/>
          <p:nvPr/>
        </p:nvSpPr>
        <p:spPr>
          <a:xfrm>
            <a:off x="4662658" y="6311709"/>
            <a:ext cx="216081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이상치 제거 기준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0237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5531405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>
                <a:solidFill>
                  <a:schemeClr val="lt1"/>
                </a:solidFill>
              </a:rPr>
              <a:t>1. EDA</a:t>
            </a:r>
            <a:endParaRPr lang="ko-KR" altLang="en-US" sz="2800" b="1" dirty="0">
              <a:solidFill>
                <a:schemeClr val="lt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3001" y="981426"/>
            <a:ext cx="2237788" cy="359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/>
              <a:t>이상치 확인 및 제거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5D8ACD-8472-441A-B63E-D4705C9E5AC4}"/>
              </a:ext>
            </a:extLst>
          </p:cNvPr>
          <p:cNvSpPr txBox="1"/>
          <p:nvPr/>
        </p:nvSpPr>
        <p:spPr>
          <a:xfrm>
            <a:off x="206565" y="1504417"/>
            <a:ext cx="110729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en-US" altLang="ko-KR" sz="1600" dirty="0" smtClean="0">
                <a:sym typeface="Wingdings"/>
              </a:rPr>
              <a:t>‘</a:t>
            </a:r>
            <a:r>
              <a:rPr lang="ko-KR" altLang="en-US" sz="1600" dirty="0" smtClean="0">
                <a:sym typeface="Wingdings"/>
              </a:rPr>
              <a:t>문제풀이 소요시간</a:t>
            </a:r>
            <a:r>
              <a:rPr lang="en-US" altLang="ko-KR" sz="1600" dirty="0" smtClean="0">
                <a:sym typeface="Wingdings"/>
              </a:rPr>
              <a:t>’</a:t>
            </a:r>
            <a:r>
              <a:rPr lang="ko-KR" altLang="en-US" sz="1600" dirty="0" smtClean="0">
                <a:sym typeface="Wingdings"/>
              </a:rPr>
              <a:t> 분석을 위한 이상치</a:t>
            </a:r>
            <a:r>
              <a:rPr lang="en-US" altLang="ko-KR" sz="1600" dirty="0">
                <a:sym typeface="Wingdings"/>
              </a:rPr>
              <a:t>(Outlier)</a:t>
            </a:r>
            <a:r>
              <a:rPr lang="ko-KR" altLang="en-US" sz="1600" dirty="0">
                <a:sym typeface="Wingdings"/>
              </a:rPr>
              <a:t>처리를 실시</a:t>
            </a:r>
            <a:endParaRPr lang="en-US" altLang="ko-KR" sz="1600" dirty="0">
              <a:sym typeface="Wingdings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600" dirty="0" smtClean="0">
              <a:sym typeface="Wingdings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600" dirty="0" smtClean="0">
                <a:sym typeface="Wingdings"/>
              </a:rPr>
              <a:t>가장 </a:t>
            </a:r>
            <a:r>
              <a:rPr lang="ko-KR" altLang="en-US" sz="1600" dirty="0">
                <a:sym typeface="Wingdings"/>
              </a:rPr>
              <a:t>자주 사용되는 </a:t>
            </a:r>
            <a:r>
              <a:rPr lang="en-US" altLang="ko-KR" sz="1600" dirty="0">
                <a:sym typeface="Wingdings"/>
              </a:rPr>
              <a:t>IQR </a:t>
            </a:r>
            <a:r>
              <a:rPr lang="ko-KR" altLang="en-US" sz="1600" dirty="0">
                <a:sym typeface="Wingdings"/>
              </a:rPr>
              <a:t>기반의 이상치 탐지 및 처리 방법을 선택</a:t>
            </a:r>
            <a:endParaRPr lang="en-US" altLang="ko-KR" sz="1600" dirty="0">
              <a:sym typeface="Wingdings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600" dirty="0" smtClean="0">
              <a:sym typeface="Wingdings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600" dirty="0" smtClean="0">
                <a:sym typeface="Wingdings"/>
              </a:rPr>
              <a:t>히스토그램을 </a:t>
            </a:r>
            <a:r>
              <a:rPr lang="ko-KR" altLang="en-US" sz="1600" dirty="0">
                <a:sym typeface="Wingdings"/>
              </a:rPr>
              <a:t>통해 이상치 구간을 추정 및 계산</a:t>
            </a:r>
            <a:endParaRPr lang="en-US" altLang="ko-KR" sz="1600" dirty="0">
              <a:sym typeface="Wingdings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600" dirty="0" smtClean="0">
              <a:sym typeface="Wingdings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600" dirty="0" smtClean="0">
                <a:sym typeface="Wingdings"/>
              </a:rPr>
              <a:t>데이터에서 </a:t>
            </a:r>
            <a:r>
              <a:rPr lang="ko-KR" altLang="en-US" sz="1600" dirty="0">
                <a:sym typeface="Wingdings"/>
              </a:rPr>
              <a:t>이상치 구간 제거 </a:t>
            </a:r>
            <a:r>
              <a:rPr lang="ko-KR" altLang="en-US" sz="1600" dirty="0" smtClean="0">
                <a:sym typeface="Wingdings"/>
              </a:rPr>
              <a:t>진행 </a:t>
            </a:r>
            <a:r>
              <a:rPr lang="ko-KR" altLang="en-US" sz="1600" dirty="0" smtClean="0">
                <a:solidFill>
                  <a:srgbClr val="FF0000"/>
                </a:solidFill>
                <a:sym typeface="Wingdings"/>
              </a:rPr>
              <a:t>→ </a:t>
            </a:r>
            <a:r>
              <a:rPr lang="en-US" altLang="ko-KR" sz="1600" dirty="0">
                <a:solidFill>
                  <a:srgbClr val="FF0000"/>
                </a:solidFill>
                <a:sym typeface="Wingdings"/>
              </a:rPr>
              <a:t>Lower bound &lt; Data &lt; Upper bound</a:t>
            </a:r>
            <a:endParaRPr lang="ko-KR" altLang="en-US" sz="1600" dirty="0">
              <a:solidFill>
                <a:srgbClr val="FF0000"/>
              </a:solidFill>
              <a:sym typeface="Wingdings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619568" y="3320299"/>
            <a:ext cx="3542228" cy="3060220"/>
            <a:chOff x="403486" y="2707142"/>
            <a:chExt cx="3758310" cy="3673377"/>
          </a:xfrm>
        </p:grpSpPr>
        <p:grpSp>
          <p:nvGrpSpPr>
            <p:cNvPr id="28" name="그룹 27"/>
            <p:cNvGrpSpPr/>
            <p:nvPr/>
          </p:nvGrpSpPr>
          <p:grpSpPr>
            <a:xfrm>
              <a:off x="403486" y="3004270"/>
              <a:ext cx="3758310" cy="3376249"/>
              <a:chOff x="403486" y="2851196"/>
              <a:chExt cx="3758310" cy="3376249"/>
            </a:xfrm>
          </p:grpSpPr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403486" y="2995250"/>
                <a:ext cx="3758310" cy="2592972"/>
              </a:xfrm>
              <a:prstGeom prst="rect">
                <a:avLst/>
              </a:prstGeom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763621" y="2851196"/>
                <a:ext cx="232694" cy="271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200"/>
                  <a:t>①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907818" y="2851196"/>
                <a:ext cx="232694" cy="271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rPr>
                  <a:t>②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47540" y="5588222"/>
                <a:ext cx="3601350" cy="6392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/>
                  <a:t>① </a:t>
                </a:r>
                <a:r>
                  <a:rPr lang="en-US" altLang="ko-KR"/>
                  <a:t>Upper bound : 36.0</a:t>
                </a:r>
              </a:p>
              <a:p>
                <a:pPr>
                  <a:defRPr/>
                </a:pPr>
                <a:r>
                  <a:rPr lang="ko-KR" altLang="en-US"/>
                  <a:t>②</a:t>
                </a:r>
                <a:r>
                  <a:rPr lang="en-US" altLang="ko-KR"/>
                  <a:t> Lower bound : -12.0</a:t>
                </a: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1627945" y="2707142"/>
              <a:ext cx="1296486" cy="3675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dirty="0"/>
                <a:t>한글</a:t>
              </a: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4405518" y="3320299"/>
            <a:ext cx="3602509" cy="3060220"/>
            <a:chOff x="4292944" y="2707142"/>
            <a:chExt cx="3715083" cy="3673377"/>
          </a:xfrm>
        </p:grpSpPr>
        <p:grpSp>
          <p:nvGrpSpPr>
            <p:cNvPr id="53" name="그룹 52"/>
            <p:cNvGrpSpPr/>
            <p:nvPr/>
          </p:nvGrpSpPr>
          <p:grpSpPr>
            <a:xfrm>
              <a:off x="4292944" y="3004270"/>
              <a:ext cx="3715083" cy="3376249"/>
              <a:chOff x="4292944" y="2851196"/>
              <a:chExt cx="3715083" cy="3376249"/>
            </a:xfrm>
          </p:grpSpPr>
          <p:pic>
            <p:nvPicPr>
              <p:cNvPr id="55" name="그림 54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4292944" y="2980234"/>
                <a:ext cx="3715083" cy="2607988"/>
              </a:xfrm>
              <a:prstGeom prst="rect">
                <a:avLst/>
              </a:prstGeom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4852547" y="2851196"/>
                <a:ext cx="232694" cy="271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rPr>
                  <a:t>①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301465" y="2851196"/>
                <a:ext cx="232694" cy="271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rPr>
                  <a:t>②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328957" y="5588222"/>
                <a:ext cx="3601350" cy="6392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800" b="0" i="0" u="none" strike="noStrike" kern="1200" cap="none" spc="0" normalizeH="0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rPr>
                  <a:t>①</a:t>
                </a:r>
                <a:r>
                  <a:rPr kumimoji="0" lang="en-US" altLang="ko-KR" sz="1800" b="0" i="0" u="none" strike="noStrike" kern="1200" cap="none" spc="0" normalizeH="0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rPr>
                  <a:t> Upper bound : 69.5</a:t>
                </a:r>
              </a:p>
              <a:p>
                <a:pPr mar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800" b="0" i="0" u="none" strike="noStrike" kern="1200" cap="none" spc="0" normalizeH="0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rPr>
                  <a:t>②</a:t>
                </a:r>
                <a:r>
                  <a:rPr kumimoji="0" lang="en-US" altLang="ko-KR" sz="1800" b="0" i="0" u="none" strike="noStrike" kern="1200" cap="none" spc="0" normalizeH="0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rPr>
                  <a:t> Lower bound : -30.5</a:t>
                </a: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5517403" y="2707142"/>
              <a:ext cx="1296486" cy="3675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0" i="0" u="none" strike="noStrike" kern="1200" cap="none" spc="0" normalizeH="0" baseline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영어</a:t>
              </a: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8042949" y="3320299"/>
            <a:ext cx="3710483" cy="3060220"/>
            <a:chOff x="8080055" y="2707142"/>
            <a:chExt cx="3673377" cy="3673377"/>
          </a:xfrm>
        </p:grpSpPr>
        <p:grpSp>
          <p:nvGrpSpPr>
            <p:cNvPr id="60" name="그룹 59"/>
            <p:cNvGrpSpPr/>
            <p:nvPr/>
          </p:nvGrpSpPr>
          <p:grpSpPr>
            <a:xfrm>
              <a:off x="8080055" y="3004271"/>
              <a:ext cx="3673377" cy="3376248"/>
              <a:chOff x="8080055" y="2851196"/>
              <a:chExt cx="3673377" cy="3376248"/>
            </a:xfrm>
          </p:grpSpPr>
          <p:pic>
            <p:nvPicPr>
              <p:cNvPr id="62" name="그림 61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80055" y="3041384"/>
                <a:ext cx="3673377" cy="2526135"/>
              </a:xfrm>
              <a:prstGeom prst="rect">
                <a:avLst/>
              </a:prstGeom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8398484" y="2851196"/>
                <a:ext cx="232694" cy="271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rPr>
                  <a:t>①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0631320" y="2851196"/>
                <a:ext cx="232694" cy="271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rPr>
                  <a:t>②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8110375" y="5588222"/>
                <a:ext cx="3601350" cy="6392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800" b="0" i="0" u="none" strike="noStrike" kern="1200" cap="none" spc="0" normalizeH="0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rPr>
                  <a:t>①</a:t>
                </a:r>
                <a:r>
                  <a:rPr kumimoji="0" lang="en-US" altLang="ko-KR" sz="1800" b="0" i="0" u="none" strike="noStrike" kern="1200" cap="none" spc="0" normalizeH="0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rPr>
                  <a:t> Upper bound : 38.5</a:t>
                </a:r>
              </a:p>
              <a:p>
                <a:pPr mar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800" b="0" i="0" u="none" strike="noStrike" kern="1200" cap="none" spc="0" normalizeH="0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rPr>
                  <a:t>②</a:t>
                </a:r>
                <a:r>
                  <a:rPr kumimoji="0" lang="en-US" altLang="ko-KR" sz="1800" b="0" i="0" u="none" strike="noStrike" kern="1200" cap="none" spc="0" normalizeH="0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rPr>
                  <a:t> Lower bound : -13.5</a:t>
                </a: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9190780" y="2707142"/>
              <a:ext cx="1296486" cy="3675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0" i="0" u="none" strike="noStrike" kern="1200" cap="none" spc="0" normalizeH="0" baseline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수학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568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5531405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>
                <a:solidFill>
                  <a:schemeClr val="lt1"/>
                </a:solidFill>
              </a:rPr>
              <a:t>2. </a:t>
            </a:r>
            <a:r>
              <a:rPr lang="ko-KR" altLang="en-US" sz="2800" b="1" dirty="0">
                <a:solidFill>
                  <a:schemeClr val="lt1"/>
                </a:solidFill>
              </a:rPr>
              <a:t>그룹 분석</a:t>
            </a:r>
            <a:endParaRPr lang="en-US" altLang="ko-KR" sz="2800" b="1" dirty="0">
              <a:solidFill>
                <a:schemeClr val="lt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E27147-35DD-4D27-A608-0362BA034F09}"/>
              </a:ext>
            </a:extLst>
          </p:cNvPr>
          <p:cNvSpPr/>
          <p:nvPr/>
        </p:nvSpPr>
        <p:spPr>
          <a:xfrm>
            <a:off x="273003" y="981426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/>
              <a:t>전체 문제풀이 소요시간</a:t>
            </a:r>
            <a:endParaRPr lang="en-US" altLang="ko-KR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-76" b="4196"/>
          <a:stretch/>
        </p:blipFill>
        <p:spPr>
          <a:xfrm>
            <a:off x="2177727" y="3222680"/>
            <a:ext cx="7130673" cy="30890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5D8ACD-8472-441A-B63E-D4705C9E5AC4}"/>
              </a:ext>
            </a:extLst>
          </p:cNvPr>
          <p:cNvSpPr txBox="1"/>
          <p:nvPr/>
        </p:nvSpPr>
        <p:spPr>
          <a:xfrm>
            <a:off x="206565" y="1504417"/>
            <a:ext cx="11072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Wingdings" panose="05000000000000000000" pitchFamily="2" charset="2"/>
              </a:rPr>
              <a:t>컨텐츠 </a:t>
            </a:r>
            <a:r>
              <a:rPr lang="ko-KR" altLang="en-US" sz="1600" dirty="0">
                <a:sym typeface="Wingdings" panose="05000000000000000000" pitchFamily="2" charset="2"/>
              </a:rPr>
              <a:t>별 문제풀이 소요시간은 차이가 있음 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특히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영어의 문제풀이 소요시간이 긺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Wingdings" panose="05000000000000000000" pitchFamily="2" charset="2"/>
              </a:rPr>
              <a:t>문제풀이 </a:t>
            </a:r>
            <a:r>
              <a:rPr lang="ko-KR" altLang="en-US" sz="1600" dirty="0">
                <a:sym typeface="Wingdings" panose="05000000000000000000" pitchFamily="2" charset="2"/>
              </a:rPr>
              <a:t>소요시간을 히스토그램으로 그려봤을 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일정 수치가 넘는 값은 </a:t>
            </a:r>
            <a:r>
              <a:rPr lang="ko-KR" altLang="en-US" sz="1600" dirty="0" err="1">
                <a:sym typeface="Wingdings" panose="05000000000000000000" pitchFamily="2" charset="2"/>
              </a:rPr>
              <a:t>이상치로</a:t>
            </a:r>
            <a:r>
              <a:rPr lang="ko-KR" altLang="en-US" sz="1600" dirty="0">
                <a:sym typeface="Wingdings" panose="05000000000000000000" pitchFamily="2" charset="2"/>
              </a:rPr>
              <a:t> 판단하여 </a:t>
            </a:r>
            <a:r>
              <a:rPr lang="ko-KR" altLang="en-US" sz="1600" dirty="0" err="1">
                <a:sym typeface="Wingdings" panose="05000000000000000000" pitchFamily="2" charset="2"/>
              </a:rPr>
              <a:t>제거해야함</a:t>
            </a:r>
            <a:r>
              <a:rPr lang="en-US" altLang="ko-KR" sz="1600" dirty="0">
                <a:sym typeface="Wingdings" panose="05000000000000000000" pitchFamily="2" charset="2"/>
              </a:rPr>
              <a:t>.(</a:t>
            </a:r>
            <a:r>
              <a:rPr lang="ko-KR" altLang="en-US" sz="1600" dirty="0">
                <a:sym typeface="Wingdings" panose="05000000000000000000" pitchFamily="2" charset="2"/>
              </a:rPr>
              <a:t>그림에서는 최대 소요시간을 </a:t>
            </a:r>
            <a:r>
              <a:rPr lang="en-US" altLang="ko-KR" sz="1600" dirty="0">
                <a:sym typeface="Wingdings" panose="05000000000000000000" pitchFamily="2" charset="2"/>
              </a:rPr>
              <a:t>100</a:t>
            </a:r>
            <a:r>
              <a:rPr lang="ko-KR" altLang="en-US" sz="1600" dirty="0">
                <a:sym typeface="Wingdings" panose="05000000000000000000" pitchFamily="2" charset="2"/>
              </a:rPr>
              <a:t>초로 설정하였지만 실제 데이터에서는 </a:t>
            </a:r>
            <a:r>
              <a:rPr lang="en-US" altLang="ko-KR" sz="1600" dirty="0">
                <a:sym typeface="Wingdings" panose="05000000000000000000" pitchFamily="2" charset="2"/>
              </a:rPr>
              <a:t>10000</a:t>
            </a:r>
            <a:r>
              <a:rPr lang="ko-KR" altLang="en-US" sz="1600" dirty="0">
                <a:sym typeface="Wingdings" panose="05000000000000000000" pitchFamily="2" charset="2"/>
              </a:rPr>
              <a:t>초 이상의 데이터도 여럿 존재함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400" dirty="0">
                <a:sym typeface="Wingdings" panose="05000000000000000000" pitchFamily="2" charset="2"/>
              </a:rPr>
              <a:t> </a:t>
            </a:r>
            <a:r>
              <a:rPr lang="ko-KR" altLang="en-US" sz="1400" dirty="0">
                <a:sym typeface="Wingdings" panose="05000000000000000000" pitchFamily="2" charset="2"/>
              </a:rPr>
              <a:t>컨텐츠 별로 이상치 기준을 다르게 두어 </a:t>
            </a:r>
            <a:r>
              <a:rPr lang="ko-KR" altLang="en-US" sz="1400" dirty="0" err="1">
                <a:sym typeface="Wingdings" panose="05000000000000000000" pitchFamily="2" charset="2"/>
              </a:rPr>
              <a:t>이상치를</a:t>
            </a:r>
            <a:r>
              <a:rPr lang="ko-KR" altLang="en-US" sz="1400" dirty="0">
                <a:sym typeface="Wingdings" panose="05000000000000000000" pitchFamily="2" charset="2"/>
              </a:rPr>
              <a:t> 제거해야 함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681280-6631-4D48-A759-07797D65C1DC}"/>
              </a:ext>
            </a:extLst>
          </p:cNvPr>
          <p:cNvSpPr txBox="1"/>
          <p:nvPr/>
        </p:nvSpPr>
        <p:spPr>
          <a:xfrm>
            <a:off x="4662658" y="6311709"/>
            <a:ext cx="216081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문제풀이 소요시간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초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6509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5531405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>
                <a:solidFill>
                  <a:schemeClr val="lt1"/>
                </a:solidFill>
              </a:rPr>
              <a:t>2. </a:t>
            </a:r>
            <a:r>
              <a:rPr lang="ko-KR" altLang="en-US" sz="2800" b="1" dirty="0">
                <a:solidFill>
                  <a:schemeClr val="lt1"/>
                </a:solidFill>
              </a:rPr>
              <a:t>그룹 분석</a:t>
            </a:r>
            <a:endParaRPr lang="en-US" altLang="ko-KR" sz="2800" b="1" dirty="0">
              <a:solidFill>
                <a:schemeClr val="lt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E27147-35DD-4D27-A608-0362BA034F09}"/>
              </a:ext>
            </a:extLst>
          </p:cNvPr>
          <p:cNvSpPr/>
          <p:nvPr/>
        </p:nvSpPr>
        <p:spPr>
          <a:xfrm>
            <a:off x="273003" y="981426"/>
            <a:ext cx="2680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/>
              <a:t>전체 문제풀이 </a:t>
            </a:r>
            <a:r>
              <a:rPr lang="ko-KR" altLang="en-US" b="1" dirty="0" smtClean="0"/>
              <a:t>소요시간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242" y="2889182"/>
            <a:ext cx="6533642" cy="2740965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2675047" y="5634142"/>
          <a:ext cx="6338374" cy="5486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05482">
                  <a:extLst>
                    <a:ext uri="{9D8B030D-6E8A-4147-A177-3AD203B41FA5}">
                      <a16:colId xmlns:a16="http://schemas.microsoft.com/office/drawing/2014/main" val="1828817697"/>
                    </a:ext>
                  </a:extLst>
                </a:gridCol>
                <a:gridCol w="905482">
                  <a:extLst>
                    <a:ext uri="{9D8B030D-6E8A-4147-A177-3AD203B41FA5}">
                      <a16:colId xmlns:a16="http://schemas.microsoft.com/office/drawing/2014/main" val="97756706"/>
                    </a:ext>
                  </a:extLst>
                </a:gridCol>
                <a:gridCol w="905482">
                  <a:extLst>
                    <a:ext uri="{9D8B030D-6E8A-4147-A177-3AD203B41FA5}">
                      <a16:colId xmlns:a16="http://schemas.microsoft.com/office/drawing/2014/main" val="2054395889"/>
                    </a:ext>
                  </a:extLst>
                </a:gridCol>
                <a:gridCol w="905482">
                  <a:extLst>
                    <a:ext uri="{9D8B030D-6E8A-4147-A177-3AD203B41FA5}">
                      <a16:colId xmlns:a16="http://schemas.microsoft.com/office/drawing/2014/main" val="2496854584"/>
                    </a:ext>
                  </a:extLst>
                </a:gridCol>
                <a:gridCol w="905482">
                  <a:extLst>
                    <a:ext uri="{9D8B030D-6E8A-4147-A177-3AD203B41FA5}">
                      <a16:colId xmlns:a16="http://schemas.microsoft.com/office/drawing/2014/main" val="1934136268"/>
                    </a:ext>
                  </a:extLst>
                </a:gridCol>
                <a:gridCol w="905482">
                  <a:extLst>
                    <a:ext uri="{9D8B030D-6E8A-4147-A177-3AD203B41FA5}">
                      <a16:colId xmlns:a16="http://schemas.microsoft.com/office/drawing/2014/main" val="3895459216"/>
                    </a:ext>
                  </a:extLst>
                </a:gridCol>
                <a:gridCol w="905482">
                  <a:extLst>
                    <a:ext uri="{9D8B030D-6E8A-4147-A177-3AD203B41FA5}">
                      <a16:colId xmlns:a16="http://schemas.microsoft.com/office/drawing/2014/main" val="3123964806"/>
                    </a:ext>
                  </a:extLst>
                </a:gridCol>
              </a:tblGrid>
              <a:tr h="210259">
                <a:tc>
                  <a:txBody>
                    <a:bodyPr/>
                    <a:lstStyle/>
                    <a:p>
                      <a:pPr algn="ctr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한글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수학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accent6"/>
                          </a:solidFill>
                          <a:effectLst/>
                        </a:rPr>
                        <a:t>영어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>
                          <a:effectLst/>
                        </a:rPr>
                        <a:t>미술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>
                          <a:solidFill>
                            <a:schemeClr val="accent6"/>
                          </a:solidFill>
                          <a:effectLst/>
                        </a:rPr>
                        <a:t>음악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요리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456951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 smtClean="0">
                          <a:effectLst/>
                        </a:rPr>
                        <a:t>평균</a:t>
                      </a:r>
                      <a:endParaRPr lang="en-US" altLang="ko-KR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11.785013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12.087283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solidFill>
                            <a:schemeClr val="accent6"/>
                          </a:solidFill>
                          <a:effectLst/>
                        </a:rPr>
                        <a:t>17.982094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9.682814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solidFill>
                            <a:schemeClr val="accent6"/>
                          </a:solidFill>
                          <a:effectLst/>
                        </a:rPr>
                        <a:t>3.830158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14.551667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2499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15D8ACD-8472-441A-B63E-D4705C9E5AC4}"/>
              </a:ext>
            </a:extLst>
          </p:cNvPr>
          <p:cNvSpPr txBox="1"/>
          <p:nvPr/>
        </p:nvSpPr>
        <p:spPr>
          <a:xfrm>
            <a:off x="206565" y="1504417"/>
            <a:ext cx="1107299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ym typeface="Wingdings" panose="05000000000000000000" pitchFamily="2" charset="2"/>
              </a:rPr>
              <a:t>아이당</a:t>
            </a:r>
            <a:r>
              <a:rPr lang="ko-KR" altLang="en-US" sz="1600" dirty="0" smtClean="0">
                <a:sym typeface="Wingdings" panose="05000000000000000000" pitchFamily="2" charset="2"/>
              </a:rPr>
              <a:t> 평균 학습시간 </a:t>
            </a:r>
            <a:r>
              <a:rPr lang="en-US" altLang="ko-KR" sz="1600" dirty="0" smtClean="0">
                <a:sym typeface="Wingdings" panose="05000000000000000000" pitchFamily="2" charset="2"/>
              </a:rPr>
              <a:t>(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컨텐츠별</a:t>
            </a:r>
            <a:r>
              <a:rPr lang="en-US" altLang="ko-KR" sz="1600" dirty="0" smtClean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영어를 풀 때 소요시간이 가장 </a:t>
            </a:r>
            <a:r>
              <a:rPr lang="ko-KR" altLang="en-US" sz="1400" dirty="0" smtClean="0"/>
              <a:t>오래 걸림</a:t>
            </a: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음악을 풀 때 소요시간이 가장 </a:t>
            </a:r>
            <a:r>
              <a:rPr lang="ko-KR" altLang="en-US" sz="1400" dirty="0" smtClean="0"/>
              <a:t>적게 걸림</a:t>
            </a:r>
            <a:endParaRPr lang="en-US" altLang="ko-KR" sz="1400" dirty="0"/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ko-KR" altLang="en-US" sz="1200" dirty="0"/>
              <a:t>단</a:t>
            </a:r>
            <a:r>
              <a:rPr lang="en-US" altLang="ko-KR" sz="1200" dirty="0"/>
              <a:t>, </a:t>
            </a:r>
            <a:r>
              <a:rPr lang="ko-KR" altLang="en-US" sz="1200" dirty="0"/>
              <a:t>여기서의 문제 풀이 평균 소요시간을 계산할 때엔 모든 나이의 </a:t>
            </a:r>
            <a:r>
              <a:rPr lang="en-US" altLang="ko-KR" sz="1200" dirty="0"/>
              <a:t>U</a:t>
            </a:r>
            <a:r>
              <a:rPr lang="en-US" altLang="ko-KR" sz="1200" dirty="0" smtClean="0"/>
              <a:t>ser</a:t>
            </a:r>
            <a:r>
              <a:rPr lang="ko-KR" altLang="en-US" sz="1200" dirty="0"/>
              <a:t>를 포함하여 계산</a:t>
            </a:r>
            <a:r>
              <a:rPr lang="en-US" altLang="ko-KR" sz="1200" dirty="0"/>
              <a:t>(11</a:t>
            </a:r>
            <a:r>
              <a:rPr lang="ko-KR" altLang="en-US" sz="1200" dirty="0"/>
              <a:t>세 이상도 모두 포함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681280-6631-4D48-A759-07797D65C1DC}"/>
              </a:ext>
            </a:extLst>
          </p:cNvPr>
          <p:cNvSpPr txBox="1"/>
          <p:nvPr/>
        </p:nvSpPr>
        <p:spPr>
          <a:xfrm>
            <a:off x="4662658" y="6311709"/>
            <a:ext cx="216081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문제풀이 소요시간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초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453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5531405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>
                <a:solidFill>
                  <a:schemeClr val="lt1"/>
                </a:solidFill>
              </a:rPr>
              <a:t>2. </a:t>
            </a:r>
            <a:r>
              <a:rPr lang="ko-KR" altLang="en-US" sz="2800" b="1" dirty="0">
                <a:solidFill>
                  <a:schemeClr val="lt1"/>
                </a:solidFill>
              </a:rPr>
              <a:t>그룹 분석</a:t>
            </a:r>
            <a:endParaRPr lang="en-US" altLang="ko-KR" sz="2800" b="1" dirty="0">
              <a:solidFill>
                <a:schemeClr val="lt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F295DB-5047-4147-B5B5-0238E5EA606B}"/>
              </a:ext>
            </a:extLst>
          </p:cNvPr>
          <p:cNvSpPr/>
          <p:nvPr/>
        </p:nvSpPr>
        <p:spPr>
          <a:xfrm>
            <a:off x="273003" y="981426"/>
            <a:ext cx="3377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/>
              <a:t>나이별 </a:t>
            </a:r>
            <a:r>
              <a:rPr lang="ko-KR" altLang="en-US" b="1"/>
              <a:t>문제풀이 </a:t>
            </a:r>
            <a:r>
              <a:rPr lang="ko-KR" altLang="en-US" b="1" smtClean="0"/>
              <a:t>평균 소요시간</a:t>
            </a:r>
            <a:endParaRPr lang="en-US" altLang="ko-KR" b="1" dirty="0"/>
          </a:p>
        </p:txBody>
      </p:sp>
      <p:sp>
        <p:nvSpPr>
          <p:cNvPr id="2" name="AutoShape 2" descr="data:image/png;base64,iVBORw0KGgoAAAANSUhEUgAABW4AAAJ1CAYAAABJgmnIAAAAOXRFWHRTb2Z0d2FyZQBNYXRwbG90bGliIHZlcnNpb24zLjMuNCwgaHR0cHM6Ly9tYXRwbG90bGliLm9yZy8QVMy6AAAACXBIWXMAAAsTAAALEwEAmpwYAAB8gklEQVR4nOz9fbhddX3n/z9fciMG4gghpZE2Rvw6frFaNT061oSCikgBrW2tjkrqTUu+0o7jdLQUWwoUYweHr5RWOyXB9io3nVbrJahIhm/aoBIoYoBf61hqLRpHKWi4EUhMNcH374+9juxszt0+e5+99znn+biuc+Wsz83an70uyCfrvT7r/UlVIUmSJEmSJEkaHU8Y9gAkSZIkSZIkSfszcCtJkiRJkiRJI8bArSRJkiRJkiSNGAO3kiRJkiRJkjRiDNxKkiRJkiRJ0ogxcCtJkiRJkiRJI8bArTQPJPmLJDXJz1cm6XNFkj+a5rxPSHLfFOee6ue+JH+a5JC5+daSJEmSJEmL14HDHoCkGTkTuGCSuocmKf9xYOlUJ62qHyT5yenaTSDA84ArgK8BG7rsL0nSwCQ5Avh74ISququH8/wF8MZJqv+lqp45QZ8rgAer6p2z/VxJkvopyfOB/wqcABwF7AH+AbgK+NOqenSCPocCXwHeWFWfmeHnHAA8FfhOVT0yTdtDmvO/qao+N9PvIi10Bm6leaCqHgYenqNz/+ssu/5Tkl8HXtzP8UiSNAeeDfwYMAbMOnDLHD1IlSRpUJL8KvAnwKeB/wx8ldY89XLgvwOvS3JaVf1bR9fDgBXA02bwGU8E3gesb85Nks8A76yqf5ik27+jNVc/HTBwKzVMlSCNqCQ/m+TRLtMXvGfAw9wLPHHAnylJUrd+svnzebPpnOSAZtXQbuBfJvnZ2dZOkqSRk+QFwKXAH1TVa6rqmqr6h6q6qaouoLUo5wXAhT18xgHAtcAvAW+gFbj998C3gG3NG5+SZsgVt9Louh74v+nuAcvX5mgsk/kRWjerkiSNsl8Gvge8KcnvVdX3ZtoxySm0bkDTRZ/fqarf736YkiTNqf9MK4D6uxNVVtU/Jfl9YEOSnwNWzeIz3gW8BHheVY3fK34lyRuATwF/keR5VfWDWZxbWnQM3EojqpnIfrjxWPPk8pm0Xk85CHgAuLOqdg9nhAAcTetmVpKkkZTkDOCFwGuAv6SVl/03uzjFZuAZdPcg9etdtJUkaVB+Crh1mgeYNwCH0Epz8H/aypcDN0518iRLgLOAS9qCtgBUVSV5J6173F8E/rr74UuLj4FbacQleTJwLvBW4IiO6r1JrgN+p6q+NOBxPRc4HNgyyM+VJGmmkvwi8MfA71XVp5og7l8kebiq3juTc1RV0bzR0mycchKtXLk/ymMPUr8EXFdV905ymqVJntX8/tAU7SRJmksH0Up3N5V9zZ+7q+rL44VJvjOD878SWAb82USVVXVXkhtpbfRp4FaaAXPcSiOseWL5OeBXgE3AT9Pa5GQ58BzgHbRWAX0+yYsmOMVr2vLf9julwS8D3wA+2+fzSpLUkyRHJPkj4CPAhiZvH1X1l8A64D1Jrk/y7C7O+UvADuCjtF4BPZhW+oVjaG3A8n+SXJxkooURLwf+qfnZNusvJklSb/4R+KkkU8WCXgL8APjyFG0m8zLgG1U11Uagf9u0kzQDrriVRttbgOcCL6yq2zvq7gO+lORy4DbgvbSecLb7W+DXm9/32+06yZ8Ab+/DGPclAfjvVfVbfTifJEldaW5An0nroebPAq+nFWR9eVXt94Cxqv4iyR20Nmf530m2Ap+kNZfeUVXfneD8Pw38Fa1duM+pqu901B8AvI7WCqN/A3674xTXVNXP9/g1JUnq1SbgfwH/Cfijzsoky2nNYR8HLktybFv1TOJHzwbunKbNPwFPTvJjVfXNGY1aWsQM3Eqj7enAPRMEbX+oqv4tyWdovbrZ6ZH211s6fAz4Ts8jfMyn+nguSZK68WFaKYV200rhczrwqck2PqmqfwR+JsnLgP+H1orZw4C/AV4xQZfXAPcD72hSJ3Se71HgL5OcSCtvX2fgVpKkoauq65NcBPxBkqNpPXD8KrAUOBH4b8Ae4NeAFwP/vq37eAq/qfwIMOm9a+NbzZ8/keTQtvLlM/oS0iJj4FYabX8HvDvJy6pq60QNkiwDTqGVUmHGqupvaa3IlSRpvns3cBHwz00QdUaauXVrs2L2WcDOSZp+mVZe9+cDd0zUoLn5HGN2r5ZKkjQQVXVWku20Nur8TSBN1X3AXwDnN2+W7LcwJ8lRTB+4XUIrjdBU9jR//q8uhi0tWgZupRFWVR9P8iFgc5K/Bq6hlVf2e8BRwM8AbwPuoXXT2rVm87MVs+i6D/jmNDuSSpI056rqAVqbhM22/6O08v5N5nJaK5FuTvJXwLXAN3lsPn4Jrfl4D6388+0eAh6c7dgkSeq3qvoo8NEkS2mtdN0D3DvRWyVd2gM8cZo2T2r+/Kn2N0ubwLCbd0odDNxKI66q3pHkY8AZwPuBp9L6f/cB4O+B3wX+vKr2TX6WKX0Y+KVZ9n0oybqqMk2CJGkokhwCPK2Pp7ynqh5uL2gCu29M8rPAm2mt7l1Baz5+EPgirTn6T6tqT8f53gTMeBWwJEmDUlWPAI/MtHnHnxP5NvCj05znqObPyd5ykdTGwK00DzQbq3x22oazO/frZtOvuVG+HTgT89tKkobnbOC8Pp7vSuCXJ6qoqs3A5m5OVlW7+zEoSZLmUpM2aAlwCK2NNr/bnn6oqr6dZAOtfPCT+Ufg1dN81LG0gsVuTCbNgIFbacQleSmtna9/ostVtV+gladorgTYCzxhDj9DkqQpVdX5wPlTtUnyLFq7WJ/Y5HjvWpIfBf5dl93+Dbi7h7diJEmaE0mW03or5ETgJ2m92XlAW5MfJPlXWm+V/A1wVVX97jSn/Vvg15P8X1X1L5O0eTmwtQ9pGaRFwcCtNPqOobWb56G08uTNSFWdNZN2SX6G1uqilbMY2/dpvRoqSdJCdzPw9Fn0uyfJq6rqtn4PSJKk2UiyHvgDWm9QXg1cTGsvlYdp3eMdDDwZ+DFaG3O+BtiQ5Kyq+tAUp76eVkq/XwHeM8HnPhNYC/zHPn0VacEzcCvpt2hNzs9j+h1AO91bVTMOJkuSNF9V1THd9kmyDPg74D8Bb+37oCRJ6lKSlwAbgfVVddkUTb8FfAW4AfiDJG8G/jzJnZO9vVJV303yfuC8JH/avuo2SYBLgC8BH+vPt5EWPgO30ugbf4VkrlISPBn4UlX9wxydX5KkRamq7k9yN/CUYY9FkqTGWmDXNEHbx6mqy5N8APgZWikRJvMB4CTgb5P8GvAZWht6bgCOA46rqh/MZuDSYmTgVhp9408pfzHJNqbexXMi062K/S5wTJLn0lp5260HqsodQSVJkiRp9N0OHJbktVU145WvSV4NLAOmTP1TVY8mORV4H/BXwGFN1WeBtS4Ykrpj4FYacVX1uSR/QCvv0NJZnOIqYN0U9RcDlwOznUD/GXjWLPtKkiRJkgakqv4mye8A/zPJ24CP0wrmfoPWnip7gYNobcj548ALgJ8HXglcUFWfnMFnfA94d5KzaW169mBVPTIX30da6OJGfpIkSVrIkvw48H+A/1BVtw74s/8/4KGq+qVBfq4kSVNJ8gxa+ddfBvwkrc2wO+0G/jewFfiz9py1czCepwAPAq+vqo/O1edI842BW0mSJC14SX5yGK9nJnkB8P2q+tKgP1uSpJlKcjit/U8OppVC75GqemDAY3g18DdV9d1Bfq40ygzcSpIkSZIkSdKImatd6iVJkiRJkiRJszTvNic78sgja9WqVcMehiRpEbvtttvuq6rlwx7HdJwzJUnD5HwpSdL0ppov513gdtWqVWzfvn3Yw5AkLWJJvj7sMcyEc6YkaZicLyVJmt5U86WpEiRJkiRJkiRpxBi4lSRJkiRJkqQRY+BWkiRJkiRJkkaMgVtJkiRJkiRJGjHzbnMySZIkSdLCleQY4A+Bw4CDgb+qqg82dV8AdrU1v76qLmzqlgAbgVVN3Tur6vZBjVuSpH4zcCtJkiRJGiUfBt5VVXckORC4KsmdwI3AI1X1skn6XQBsqaorkqwAPpFkTVXtHdC4JUnqK1MlSJIkSZJGySFVdQdAVe0DrgGeDzwX+H6Sa5LcmuRDzSpbkhwEnFBVVzT97gGuA04bwvglSeoLA7eSJEmSpFFySsfxicDNwDOAh4A3AC8Gvg5c0rRZBdzZ0W8bsHqiD0iyPsn2JNt37tzZn1FLktRnpkqQJEmSJI2MqvoOQJKlwLnAHVV1c1P9kbamFyW5PckhwJHAAx2nuh9YPslnbAI2AYyNjVX/Ri9JUv8YuJUkSZIkjZQkrwTeCPxeVX11iqZfAY4G7gOO6KhbBricVpI0bxm4nSOrzv70fsc7Ljx1SCORJGm0tc+ZzpeSpCSvBZ4DvKWqqq38hcD29jLg6cC3gO8Bx3acai1w2xwPd854TylJ6irHbZL3JXlFR9lvJNmW5IYkn0jy9La6JUmuTHJj87O6o+8pSW5OclOSi5Okt68jSZIkSZqvkhwMvLWqzu8I0AK8CXhzW9t1wDeraldV7QW2NmUkWQGcDFw7oKFLktR3M1pxm+Ro4GrgmbSSwo+Xnwi8EDi+qh5N8lPAnwIva5pcAGypqiuaifMTSdZU1d4kRwHnACdV1a4k5wPrgY19+m6SJEmSpPnlWcDqJDd0lH8c+G3gkiS/AhwCfA04o63NecCmJGcAAc6sqn0DGLMkSXNiRoHbqrobeFGS8zqqxoC/rKpHm3a3JXkyQJKDgBOq6t1N3T1JrgNOoxUEPh3YWFW7mnNdBGzBwK0kSZIkLUpV9UVgxRRN1k/Rdw+wru+DkiRpSHrNcfsh4N/GD5IcA9zTHK4C7uxovw04nlbgdjWtHUIBqKrdSfYlOah5zUWSJC0y5vOTJEmSpJauctx2anIJ7QNI8lLgfcDbm+ojgQc6utwPLJ+i/kFaO3/uJ8n6JNuTbN+5001BJUmSJEmSJC1sva64pUmN8F7gn4E3VdUPmqr7gCM6mi8DdnbUP9hWfzit4O5+qmoTsAlgbGysM0G9JEmSJEnzWudbJ5Ik9RS4TfIk4DLgd6rqXzqqdwDHdpStBW5rfr+tOb6rOdcS4ADTJEiSJEmSJEla7HpKlUBrB8+/mCBoSxOA3ZpkHUCSFcDJwLVNk6uA9UkObY7PAi7vcTySJM0LSc5Lcn7b8SlJbk5yU5KLk6StbkmSK5Pc2PysHsqgJUmSJEkD023g9hFgd9vx8cB7ktzQ9vM3SQ5v6s8DTkryOeCjwJnjOXGr6tvABmBLkpuApbRW70qStKAlWQO8Hji0OT4KOAc4qarWAA+z/67ZFwBbquo44HXApUkOGuyoJUmSJEmD1FWqhKq6uOP4F6dpvwdYN0X9ZmBzN2MYVeYjkiTNRJLDaD24fA+tlEEApwMbq2pXc3wRsAXY2ARoT6iqdwNU1T1JrgNOA64e6OAlSZIkSQPTa6oESZLUnQ8A5wPfaStbDWwbP6iq3cC+Jmi7Criz4xzbmj6SJEmSpAXKwK0kSQOS5FXAQ1X12Y6qI4EHOsoeBJZNUnc/sHySz1ifZHuS7Tt37uzDqCVJkiRJw2DgVpKkAUiyHHgHrVy2ne4DjugoO5xWgHaiumXAhFHZqtpUVWNVNbZ8+YSxXUmSJEnSPNBVjltJkjRrJ9NaPXt9EoCnAMuSPI9W6oO1wF0ASZYAB1TV3iQ7gGM7zrUWuG0ww5YkSZIkDYOBW0mSBqCqrgSuHD9OcjxwWlX9ZpIfAa5O8rEmv+1ZwOVNv71JtiZZV1VXJllBKwi8YQhfoy/c0FOSJEmSpmfgVpKk4dgD7Aaoqm8n2QBsSVLALcBlbW3PAzYlOQMIcGZV7Rv0gIehM8i748JThzQSSZIkSRosA7eSJA1BVd0K3Np2vBnYPEnbPcC6AQ1NkiRJkjQC3JxMkiRJkiRJkkaMgVtJkiRJkiRJGjEGbiVJkiRJkiRpxBi4lSRJkiRJkqQRY+BWkiRJkiRJkkaMgVtJkiRJkiRJGjEGbiVJkiRJkiRpxBi4lSRJkiRJkqQRY+BWkiRJkiRJkkbMgcMewGKx6uxP73e848JThzQSSZIkSZIkSaPOFbeSJEmSJEmSNGIM3EqSJEmSJEnSiDFwK0mSJEmSJEkjxsCtJEmSJEmSJI0YA7eSJEmSJEmSNGIOHPYAJEnSwrbq7E8PewiSJEmSNO+44laSJEmSJEmSRoyBW0mSJEmSJEkaMaZKkCRpQJKcBvwm8APgYOCTVfX+pu4LwK625tdX1YVN3RJgI7CqqXtnVd0+qHFLkiRJkgbPwK0kSQPQBF/fCxxXVbuSPAG4PMnLgW3AI1X1skm6XwBsqaorkqwAPpFkTVXtHczoJUmSJEmDZqoESZIGYw/w6qoaX1X7JODJwIPAc4HvJ7kmya1JPtQEeklyEHBCVV0BUFX3ANcBpw38G0iSJEmSBsbArSRJA1At30hyQJItwLeALzcpD54BPAS8AXgx8HXgkqbrKuDOjtNtA1YPYtySJEmSpOHoKnCb5H1JXtFRdkqSm5PclOTiJGmrW5LkyiQ3Nj+rZ9pXkqSFqKoerapXAE8Fnp3kJVX1kap6fVXtqaofVNVFwFiSQ4AjgQc6TnM/sHyi8ydZn2R7ku07d+6c0+8iSZIkSZo7MwrcJjk6ya3Ar9HaTGW8/CjgHOCkqloDPAysb+s6npPvOOB1wKXNK58z6StJ0oKR5GlJXjV+XFUP08p5u26SLl8BjgbuA47oqFsGTBiVrapNVTVWVWPLl08Y25UkaaQlOSbJp5Lc0CzyeUdb3awXDkmSNN/MKHBbVXdX1Yt47LXNcacDG9vy9V0EvBlmlJNv0r6SJC1AS4Ff6Ch7FCDJCyd46+TptNIp7ACO7ahbC9w2B2MceavO/vR+P5KkBenDwLlV9VLgeGBNkhN7WTgkSdJ81GuO29W08uwBUFW7gX3N5LiKqXPyTdVXkqSF5k5aqRGeC5DkibRuPv8aeBNtDy+TrAO+WVW7qmovsLUpI8kK4GTg2gGPX5KkQTmkqu4AqKp9wDXA8+lt4ZAkSfNOr4HbifLuPUjrFc7pcvJN1Xc/5uuTJM13VfUo8Ebg95N8Bvhb4Oqq2gr8NvCS5rXOLwCvAs5o634ecFKSzwEfBc5sbmQlSVqITuk4PhG4md4WDkmSNO8c2GP/8bx7D7aVHU4rQLuUqXPyTdV3P1W1CdgEMDY2Vj2OWZKkoaiqu2gFZTvLv8sUed6rag+T58KVJGlBqarvACRZCpwL3FFVNyc5j9kvHNpPkvU0c+/KlSv7NvZumPJHkjSdXgO3t9HKs3cXtJLBAwdU1d4kO5g6J9+kfXsckyRJkiRpHkvySlpvqvxeVX21Ke5l4dB+hrU4qJdgbWffHRee2utwJEkjrtdUCVcB65Mc2hyfBVwOMIOcfJP2lSRJkiQtTkleC/w08Ja2oC08tvhnvF374p8duJmnJGmB6TZw+wiwe/ygqr4NbAC2JLmJ1lPOy9raT5qTbwZ9JUmSJEmLSJKDgbdW1flV1bkStpeFQ5IkzTtdpUqoqosnKNsMbJ6k/ZQ5+abqK0mSJEladJ4FrE5yQ0f5x6vqg0nGF/8UcAuPXzi0KckZQHAzT0nSPNdrjltJkiRJkvqiqr4IrJiiftYLhyRJmm96zXErSZIkSZIkSeozV9wOiTuCSpIkSZIkSZqMK24lSZIkSZIkacQYuJUkSZIkSZKkEWPgVpIkSZIkSZJGjIFbSZIkSZIkSRoxBm4lSZIkSZIkacQYuJUkSZIkSZKkEWPgVpIkSZIkSZJGjIFbSZIkSZIkSRoxBm4lSZIkSZIkacQcOOwBzGerzv70sIcgSZIkSZIkaQFyxa0kSZIkSZIkjRhX3EqSNCBJTgN+E/gBcDDwyap6f1N3CnAOUMDngXdVVTV1S4CNwKrmVO+sqtsHO3pJkjRKOt8A3XHhqUMaiSRprrjiVpKkAWiCr+8FTq2qlwLHAc9J8vIkR9EK2p5UVWuAh4H1bd0vALZU1XHA64BLkxw02G8gSZIkSRokA7eSJA3GHuDVVbWrOX4S8GTgQeB0YGNb3UXAmwGaAO0JVXUFQFXdA1wHnDbAsUuSJEmSBszArSRJA1At30hyQJItwLeALzcpD1YD29ra7gb2NUHbVcCdHafb1vSRJEmSJC1QBm4lSRqgqnq0ql4BPBV4dpKXAEcCD3Q0fRBYNknd/cDyic6fZH2S7Um279y5s7+DlyRJkiQNjIFbSZIGIMnTkrxq/LiqHqaV83YdcB9wREeXw2kFaCeqWwZMGJWtqk1VNVZVY8uXTxjblSRJkiTNAwZuJUkajKXAL3SUPdr8eRuwdryw2cjsgKraC+wAju3ot7bpI0mSJElaoAzcSpI0GHfSSo3wXIAkTwTOAf4auApYn+TQpu1ZwOUATfB2a5J1Tb8VwMnAtYMdviRJkiRpkA4c9gDUsursT+93vOPCU4c0EknSXKiqR5O8EbgkyVJac/BlVbUVIMkGYEuSAm4BLmvrfh6wKckZQIAzq2rfYL+BJEmSJGmQDNxKkjQgVXUX8KpJ6jYDmyep20MrF64kSZIkaZEwVYIkSZIkSZIkjRgDt5IkSZIkSZI0YgzcSpIkSZIkSdKIMXArSZIkSZIkSSOm58Btkp9NsrX5uTHJ7yc5oKk7JcnNSW5KcnGStPVbkuTKps+NSVb3OhZJkiRJkiRJWggO7KVzkkOB/wYcV1WPNGUbgLckuRY4BzipqnYlOR9YD2xsul8AbKmqK5KsAD6RZE1V7e1lTJIkafFYdfan9zveceGpQxqJJEmSJPVXrytu9wGPAssBkhwC/CjwIHA6sLGqdjVtLwLe3LQ7CDihqq4AqKp7gOuA03ocjyRJkiRJkiTNez0Fbqvqe8BvAl9O8iVgZ6u4Pg6sBra1td0N7GuCtquAOztOt63pI0mSJEmSJEmLWq+pEp4E/AHwM1X1d0n+HXBFklcDRwIPdHR5EFg2Sd39NCt3J/ic9bTSLLBy5cpehixJkuZYZ/oCSZIkSVL3ek2V8HJgc1X9HUBVPQT8J+D/Ae4DjuhofzitAO1Edctordh9nKraVFVjVTW2fPmEsV1JkiRJkiRJWjB6DdwW8G8dZXua894GrB0vTLIEOKDZfGwHcGxHv7VNH0mSJEmSJEla1HoN3N4InJrk6QBJDgTeB/wVcBWwPsmhTduzgMsBmuDt1iTrmn4rgJOBa3scz4Kx6uxP//BHkiRJkiRJ0uLSU47bqno4yVuAP27y3R4IfLSqLgdIsgHYkqSAW4DL2rqfB2xKcgYQ4Myq2tfLeCRJkiRJkiRpIegpcAtQVV8CTpmkbjOweZK6PcC6Xj9fkiRJkiRJkhaaXlMlSJIkSZIkSZL6rOcVt5IkSZIk9VuS9wGfqaotbWVfAHa1Nbu+qi5s6pYAG4FVTd07q+r2AQ1XkqS+M3ArSZIkSRoZSY4GrgaeCdzcVv5E4JGqetkkXS8AtlTVFc0G2J9IsqbZHFuSpHnHVAmSJEmSpJFRVXdX1YuASzqqngt8P8k1SW5N8qFmlS1JDgJOqKormnPcA1wHnDbAoUuS1FcGbiVJGpAkxyT5VJIbktyU5B1tdV9oysd/zm6rW5LkyiQ3Nj+rh/MNJEkaqmcADwFvAF4MfJ3HgrurgDs72m8DnDMlSfOWqRIkSRqcDwPvqqo7khwIXJXkTuBGfPVTkqQpVdVHgI+0FV2U5PYkhwBHAg90dLkfWD7RuZKsB9YDrFy5cg5GK0lS7wzcSpI0OIdU1R0AVbUvyTXA84Hv0Lz6CTwVuBU4q6q+2/bq57ubfvckGX/18+qBf4MRt+rsT+93vOPCU4c0EknSgHwFOBq4Dziio24ZsHOiTlW1CdgEMDY2VnM5wEFxDpSkhcdUCZIkDc4pHccn0tp0xVc/JUmaRpIXJklH8dOBbwE7gGM76tYCtw1gaJIkzQlX3EqSNCBV9R2AJEuBc4E7qmp8t2xf/ZQkaWpvAn4C+HOAJOuAb1bVruZ4a5J1VXVlk1roZGDDsAY7bO0rcF19K0nzkytuJUkaoCSvBD4E/ElV/fEUTWf96mdVjVXV2PLlE8Z2JUmaLx4Bdrcd/zbwkmajzi8ArwLOaKs/DzgpyeeAjwJnVtW+gY1WkqQ+c8WtJEkDkuS1wHOAt1RVtZW/ENjeXsZjr35+D1/9lCQtQlV1ccfxd2neKpmk/R5g3VyPS5KkQXHFrSRJA5DkYOCtVXV+R4AWWq9+vrmt7Q9f/ayqvcDWpoy2Vz+vHdDQJUmSJElD4IpbSZIG41nA6iQ3dJR/nNarn5ck+RXgEOBrPP7Vz01JzgCCr35KkiRJ0oJn4FaSpAGoqi8CK6Zo4qufkiRJkqQfMnA7D7TvBgruCCpJkiRJkiQtdOa4lSRJkiRJkqQR44pbSZLUk843QyRJkiRJvXPFrSRJkiRJkiSNGAO3kiRJkiRJkjRiTJUgSZIkSdIi5obYkjSaXHErSZIkSZIkSSPGwK0kSZIkSZIkjRgDt5IkSZIkSZI0YsxxOw+Zf0iSJEmSNAq8P5WkueOKW0mSJEmSJEkaMa64lSRJC5argCRJcj6UpPnKFbeSJEmSJEmSNGIM3EqSJEmSJEnSiDFVgiRJWjTaXxX1NVFJkiRJo6znFbdJDkxycZJtST6f5D1tdackuTnJTU2btNUtSXJlkhubn9W9jkWSJEmSJEmSFoJ+pEo4C/h6Va0FXgy8MMnaJEcB5wAnVdUa4GFgfVu/C4AtVXUc8Drg0iQH9WE8kiRJkiRJkjSv9SNweyLwRwBVVcB7gHuB04GNVbWraXcR8GaAJkB7QlVd0fS7B7gOOK0P45EkSZIkSZKkea2nwG2SFcADwO8kuSHJNuCFVfUvwGpg23jbqtoN7GuCtquAOztOt63pM9HnrE+yPcn2nTt39jJkSZKGJskxST7VzJk3JXlHW53phSRJkiRJP9TritujgJcBt1fVS4FXAq9N8krgSFpB3XYPAssmqbsfWD7Rh1TVpqoaq6qx5csnbCJJ0nzwYeDcZs48HliT5ETTC0mSJEmSOvUauD0U2FxV18EPV9VuAF4D3Acc0dH+cFoB2onqlgEup5UkLWSHVNUdAFW1D7gGeD6mF5IkSZIkdTiwx/73APs6ytKU3QasBe6C1muewAFVtTfJDuDYjn5rmz6SJC1Up3Qcnwj8GfDrwLnjhVW1O8l06YWOB66eu6FKkiR1b9XZn97veMeFpw5pJJI0//W04raqvgo8K8lPAiQ5GPgtWiuBrgLWJzm0aX4WcHnTby+wNcm6pt8K4GTg2l7GI0nSKKuq7wAkWZrkIuCOqrqZPqYXMi+8JEmSJC0Mva64BXgb8MEmaBvgL6tqM0CSDcCWJAXcAlzW1u88YFOSM5p+ZzavjUqStGA1eeDfCPxe8wAUHksh9GBb0/H0QkvpIr1QVW0CNgGMjY1V/0YuSZIkSRqkngO3VfWPwMsnqdsMbJ6kbg+wrtfPl6+iSNJ8keS1wHOAt1RVe1DV9EKSJEmSpP30ujmZJEmagebNlLdW1fkdQVswvZAkSZIkqUM/UiVIkqTpPQtYneSGjvKPV9UHTS8kSZIkSWpn4FaSpAGoqi8CK6aoN72QJEmSJOmHDNxKkiRJkqRJua+KJA2HgVtJkiRJkjRjnYFcSdLccHMySZIkSZIkSRoxBm4lSZIkSZIkacSYKkGSJC1K5uuTJGlipkKQpNFg4FaSJEmSpEXEwKwkzQ+mSpAkSZIkSZKkEeOKW0mSJEydIEmjJsn7gM9U1Za2slOAc4ACPg+8q6qqqVsCbARWNc3fWVW3D3TQkiT1kStuJUmSJEkjI8nRSW4Ffg04uK38KFpB25Oqag3wMLC+resFwJaqOg54HXBpkoMGN3JJkvrLwK0kSZIkaWRU1d1V9SLgko6q04GNVbWrOb4IeDNAE6A9oaquaM5xD3AdcNpABi1J0hwwcCtJkiRJmg9WA9vGD6pqN7CvCdquAu7saL+t6fM4SdYn2Z5k+86dO+douJIk9cbArSRJkiRpPjgSeKCj7EFg2SR19wPLJzpRVW2qqrGqGlu+fMImkiQNnZuTSZIkSZLmg/uAI2gFa8cdTitAu7Spa7cMcDntiHEzUEmaOQO3kiRJkqT54DZgLXAXQJIlwAFVtTfJDuDYjvZrmz4aos5A7XT1BnIl6TEGbiVJkiRJ88FVwNVJPtbktz0LuBygCd5uTbKuqq5MsgI4GdgwxPFOG7SUJGkqBm4lSZIkSaPoEWD3+EFVfTvJBmBLkgJuAS5ra38esCnJGUCAM6tq3yAHLElSPxm4lSRJkiSNnKq6eIKyzcDmSdrvAdbN9bgkSRqUJwx7AJIkSZIkSZKk/bniVpKkAUvyPuAzVbWlrewLwK62ZtdX1YVN3RJgI7CqqXtnVd0+oOEuWm6WIkmSJGmYDNx2Yb4klvdGU5JGU5KjgauBZwI3t5U/EXikql42SdcLgC1VdUWz2conkqypqr1zPmhJkiRJ0lCYKkGSpAGpqrur6kXAJR1VzwW+n+SaJLcm+VCzypYkBwEnVNUVzTnuAa4DThvg0CVJkiRJA2bgVpKk4XsG8BDwBuDFwNd5LLi7Crizo/02YPWAxiZJkiRJGgJTJUiSNGRV9RHgI21FFyW5PckhwJHAAx1d7geWT3SuJOuB9QArV66cg9FKkiRJkgbBFbeSJI2mrwBHA/cBR3TULQN2TtSpqjZV1VhVjS1fPmFsV5IkSZI0D7jidhFwszJJGm1JXghsr6pqK3468C3ge8CxHV3WArcNaHiSJEmSpCHo64rbJOclOb/t+JQkNye5KcnFSdJWtyTJlUlubH7M1SdJWqzeBLx5/CDJOuCbVbWrqvYCW5sykqwATgauHcpIJUmSJEkD0bfAbZI1wOuBQ5vjo4BzgJOqag3wME3OvcYFwJaqOg54HXBps3O2JEkL3SPA7rbj3wZe0jzI/ALwKuCMtvrzgJOSfA74KHBmVe0b2GglSZIkSQPXl1QJSQ4DNgDvofX6JsDpwMaq2tUcXwRsATY2AdoTqurdAFV1T5LrgNOAq/sxJkmSRlVVXdxx/F32f7jZ2X4PsG6uxyVJkiRJGh39ynH7AeD8jrLVwLnjB1W1O8m+Jmi7Crizo/024HgM3M45c95KkiRJkkZR+/2q96qSFrueUyUkeRXwUFV9tqPqSOCBjrIHae2EPVHd/cCE218nWZ9ke5LtO3dOuIm2JEmSJEmSJC0YPQVukywH3kErl22n+4AjOsoOpxWgnahuGTBhVLaqNlXVWFWNLV8+YWxXkiRJkiRJkhaMXlMlnExr9ez1SQCeAixL8jxaqQ/WAncBJFkCHFBVe5PsAI7tONda4LYexyNJkjQQph6SJEmSNJd6CtxW1ZXAlePHSY4HTquq30zyI8DVST5WVbuBs4DLm357k2xNsq6qrkyyglYQeEMv45EkSZIkSQuDD0klLXb92pxs3B5gN0BVfTvJBmBLkgJuAS5ra3sesCnJGUCAM6tqX5/HI0mSJEmSFgEDvZIWmr4GbqvqVuDWtuPNwOZJ2u4B1vXz8yVJkiRJkiRpIej3iltJkqQFqXMVjyRJkiTNJQO3kiRJkiRp3vGhqqSF7gnDHoAkSZIkSZIkaX8GbiVJkiRJkiRpxJgqQZIkSZIkjbxuUyN0tt9x4an9HI4kzTlX3EqSJEmSJEnSiHHFrSRJUh+0r+pxRY8kSaPHFbiS5htX3EqSJEmSJEnSiHHFrVwhJEmSJEmSJI0YV9xKkiRJkiRJ0ohxxa2mZA4gSZIkSZIkafAM3EqSNGBJ3gd8pqq2tJWdApwDFPB54F1VVU3dEmAjsKpp/s6qun2gg5YkSVpEXMQkaRSYKkGSpAFJcnSSW4FfAw5uKz+KVtD2pKpaAzwMrG/regGwpaqOA14HXJrkoMGNXJIkSZI0aK641X46nypKkvqnqu4GXpTkvI6q04GNVbWrOb4I2AJsbAK0J1TVu5tz3JPkOuA04OoBDV2SJEmSNGCuuJUkafhWA9vGD6pqN7CvCdquAu7saL+t6SNJkiRJWqAM3EqSNHxHAg90lD0ILJuk7n5g+UQnSrI+yfYk23fu3Nn3gUqSJEmSBsPArSRJw3cfcERH2eG0ArQT1S0DJozKVtWmqhqrqrHlyyeM7UqSJEmS5gEDt5IkDd9twNrxgyRLgAOqai+wAzi2o/3apo8kSZIkaYEycCtJ0vBdBaxPcmhzfBZwOUATvN2aZB1AkhXAycC1wxioJEmSJGkwDhz2ACRJWoQeAXaPH1TVt5NsALYkKeAW4LK29ucBm5KcAQQ4s6r2DXLA6s6qsz+93/GOC08d0kgkaeFJ8vPA+4G7m6IfAOuq6l+TnAKcAxTweeBdVVXDGakkSb0xcKuueCMqSb2rqosnKNsMbJ6k/R5g3VyPS5KkeeIFwNuramt7YZKjaAVtT6qqXUnOB9YDGwc/RC003gtLGgYDt5IkSZKk+eQFwNIk7wEOAS6oqi3A6cDGqtrVtLsI2IKBWw1Be6DXIK+k2TJwK0mSutK54kSSpAFbDlxcVb+R5GnAJ5O8BlgNnDveqKp2J9mX5KAmZ7zUN67AlTQIBm4lSZIkSfNGVb247fevJ3kv8DbgSOCBjuYPAsuAe9sLk6ynlUaBlStXzul4pW4ZFJY07gnDHoAkSZIkST34ErAKuA84oqPucOD+zg5VtamqxqpqbPny5XM/QkmSZsEVt5IkSQPmShpJmp0khwErq+of24qPobWi9h5gLXBX03YJcIBpEjQZ89BKGnWuuJUkSZIkzReHAZcnWQqQ5HBaeW2van7WJzm0aXsWcPlQRilJUh+44lY9ccWQJEnTc0M3SeqPqro3yTnAp5I8ATgU+EBV/T1Akg3AliQF3AJcNrzRSpLUm54Dt0mOAf6Q1pPPg4G/qqoPNnWnAOcABXweeFdVVVO3BNhIKxcRwDur6vZexyNJkiRJWriq6nrg+knqNgObBzsiyYe0kuZGP1bcfphWQPaOJAcCVyW5E/giraDtSVW1K8n5tHbt3Nj0uwDYUlVXJFkBfCLJGvMPSZIkSZKkQTLwKmkU9SNwe0hV3QFQVfuSXAM8H3gesLGqdjXtLgK2ABuTHAScUFXvbvrdk+Q64DTg6j6MSUNi6gRJknrnfCpJ0sLhvC5ptvoRuD2l4/hE4M+AX6eVJB6AqtqdZF8TtF0F3NnRbxtwPAZuJUnSIuMqH0mSJEmdeg7cVtV3AJpdPc8F7qiqm5OcBzzQ0fxBYBlw5AR19wPLJ/qMJOtppVlg5cqVvQ5ZA9R+I+pTRUmSJEmSJGlm+rHiliSvBN4I/F5VfbUpvg84glawdtzhtAK0S5u6dsuAnROdv6o2AZsAxsbGqh9jliRJmo983VKSJElaHHoO3CZ5LfAc4C1V1R5UvQ1YC9zVtFsCHFBVe5PsAI7tONXaps/I8LVFSZIkSZLUTz6ElTRTPQVukxwMvLWqJvpb5irg6iQfq6rdwFnA5QBN8HZrknVVdWWSFcDJwIZexiNJkrQQ9fIw2ZtDSZIkaX7qdcXts4DVSW7oKP94VX0wyQZgS5ICbgEua2tzHrApyRlAgDOral+P49EI88ZRkiRJkqT9TfeA1ntpafHqKXBbVV8EVkxRvxnYPEndHmBdL58vSZIkSZKk2TEoLI22vmxOJkmSpOHwhkuSJElamAzcSpI0ApL8PPB+4O6m6AfAuqr61ySnAOcABXweeFfHhqCSJEnS4/iAV5rfDNxKkjQaXgC8vaq2thcmOYpW0PakqtqV5HxgPbBx8EPUQuQNnSRJkjSaDNxqaLxRlKT9vABYmuQ9wCHABVW1BTgd2FhVu5p2FwFbMHArSZIkSQuagVtJkkbDcuDiqvqNJE8DPpnkNcBq4NzxRlW1O8m+JAdV1d4hjVWSJEkjqHOBVLf1kkaLgds2/gUmSRqWqnpx2+9fT/Je4G3AkcADHc0fBJYB93aeJ8l6WqkUWLly5ZyNVwtX+7+HfBtGkiRJGh4Dt5IkjaYvAT8H3AccQStYO+5w4P6JOlXVJmATwNjYmBuYLUI+iJYkSbM1VUpD0x1Kg2fgViPDSUDSYpXkMGBlVf1jW/ExtFbU3gOsBe5q2i4BDjBNgmarm8Cuc7MkSaNnVB7S+u8Eae4ZuNW84aQgaQE7DLg8ycuq6pEkh9PKa7ueVuD26iQfq6rdwFnA5UMcqyRJkiRpAAzcSpI0ZFV1b5JzgE8leQJwKPCBqvp7gCQbgC1JCrgFuGx4o5UkSZKm5+IrqXcGbjVvOQlIWkiq6nrg+knqNgObBzsiSZIkLXajkpZBWqwM3GpkOUFIkiRJkjQ/eA8v9Z+BWy0Y7ZOEq28lSZIkSZoffKNWmpiBWy1I/qUvSZIkSZKk+ewJwx6AJEmSJEmSJGl/rriVJEnSjPhGiyRJ6hdz4krTM3ArSZKkWZnuhsvAriRJkjR7Bm61KLhCSJIkSZIkSfOJgVsJA7uSJEmSJM2luUyN4D29FioDt9IEpppQnAAkSeo/b7gkSdJcaf93Rr//jWH8QHPJwK0kSZIkSZJGVrcPeLtZ3TuX5+73Z2vxMXCrRamXv2j9i1WSpJnp5wqUfm6E5qZqkiSNtrlMqzCfzOVKYc0PBm6lHk0XyDXQK0nS4y2UGzLneUmSBq+fi7Gmq+/n3G6eX3XLwK00YP5lKkmSJEmSpOks6sDtQlnpodHS7X9X3bz6YNBXkqSJuTGIJEkaNYNcYTtM3byJ7L/LurOoA7eSJEkaTfPpZkSSJC1co/RvkrnUy6KyhWIU/81n4FYaYcPMvSNJ0kIxyJuLXnem7mWTNf8dIEmSJtPNvxsGmefXN4+nZuBWGiG93lj2sku2O2xLktR/gwzMdrth6mzHJWlyC3UVmqTh6yUtYz/O18/PnqrtKP+bZBgpHwzcSotIL3/JdBPY7fUv3vn0F7ckaeEZZuBlWJ/t3CtJ0vD58GewAeX58O+doQZukywBNgKrmqJ3VtXtwxuRtHj0+y/Dqc7Xywqgbj93PvzFK82Gc6Y0OkYluNrv9vPFqGxw4r9BRpPzpSQtLgv13zvjhr3i9gJgS1VdkWQF8Ikka6pq75DHJWkOjVKuwanqe31FtZM3dOqRc6a0AMzXm4tuxz3VfDpV236bL8HV+TLOecL5UpK0YAwtcJvkIOCEqno3QFXdk+Q64DTg6mGNS9Lo6SU/Ti/n6mffzv79TsA+l3kLRyWJfbdGaSy9GoU5c74GmyTNzlzn3e+mbT/nnW4/ay6/Ry9vK/WT86UkaTqjdC8wSmMZhFTVcD44eSZwblWtays7ETi+qn63o+16YH1z+Czgy30axpHAfX0612LhNeue16x7XrPuec2618s1e1pVLe/nYKbinDkveb265zXrntese16z7jlfdsf/xrrnNeue16x7XrPueL26Nyfz5TBTJRwJPNBRdj/wuIFW1SZgU78HkGR7VY31+7wLmdese16z7nnNuuc16948u2bOmfOM16t7XrPuec265zXr3jy7Zs6X85DXrHtes+55zbrj9ereXF2zJ/T7hF24Dziio2wZsHMIY5EkaZQ5Z0qSND3nS0nSgjLMwO0O4NiOsrXAbYMfiiRJI20HzpmSJE1nB86XkqQFZGiB22ZXz61J1gE0O36eDFw7wGH0/dWYRcBr1j2vWfe8Zt3zmnVv3lwz58x5yevVPa9Z97xm3fOadW/eXDPny3nLa9Y9r1n3vGbd8Xp1b06u2dA2JwNI8iRaX+xpQID/XFV3DG1AkiSNKOdMSZKm53wpSVpIhhq4lSRJkiRJkiQ93jBz3EqSJEmSJEmSJrAoA7dJliS5MsmNzc/qYY9p1CQ5JsmnktyQ5KYk72irOyXJzU35xUkyzLGOoiTnJTm/7dhrNoEkBzbXY1uSzyd5T1ud12wCSX42ydbm58Ykv5/kgKbOa9YmyfuSvKKjbNJr5NwwMa/L9JwzZ8/5cmacL7vnfDlzzpf94XWZnvNlb5wzZ8Y5szvOl90Zxpy5KAO3wAXAlqo6DngdcGmSg4Y8plHzYeDcqnopcDywJsmJSY4CzgFOqqo1wMPA+iGOc+QkWQO8Hji0OfaaTe4s4OtVtRZ4MfDCJGu9ZhNLcijw34Cfq6qXNX+H/QB4i9fsMUmOTnIr8GvAwW3l010j54aJeV2m55w5C86XXXG+7ILz5cw4X/ad12V6zpez5JzZFefMGXK+nLlhzpmLLnDbXKATquoKgKq6B7gOOG2oAxs9h4wn8a+qfcA1wPOB04GNVbWraXcR8OZhDHAUJTkM2AC8p63Yaza5E4E/AqhWwu33APfiNZvMPuBRYDlAkkOAHwUexGv2Q1V1d1W9CLiko2rSa+TcMDGvy4w5Z3bJ+bJrzpfdcb6cAefL/vG6zJjz5Sw4Z3bNOXPmnC9naJhz5qIL3AKrgDs7yrYBvsqyv1M6jk8EbqZ1nbaNF1bVbmCfT5N/6APA+cB32sq8ZhNIsgJ4APid5nWpbcALq+pf8JpNqKq+B/wm8OUkXwJ2torr43jNZmKqa7QK54aJrMLrMhPOmd1zvpwh58vuOV/2zPmye6vwusyE8+XsOGfOkHNmd5wv+2LO58zFGLg9ktb/yO3up3nCoJaq+g5AkqVJLgLuqKqbmfj6PQgsG+wIR0+SVwEPVdVnO6q8ZhM7CngZcHvzutQrgdcmeSVeswkleRLwB8DPVNVPAD8G/EiSV+M1m4mprpFzw8S8LjPgnNkd58uuOV92yfmyZ86X3fO6zIDzZfecM7vmnNkF58u+mPM588BZD23+ug84oqNsGa0nC2rT/OX2RuD3quqrTfH49XuwrenhtP7jW7SSLAfewcRL3r1mEzsU2FxV10HryVSSDcCv4DWbzMtpXbO/A6iqh5L8J+BSvGYzMdU1Wopzw0ScM2fIOXNmnC9nxfmye86XvXG+7J7z5Qw5X86cc+asOGd2x/myd3M+Zy7GwO0O4NiOsrXAbYMfyuhK8lrgOcBbmrww426jdb3uatotAQ6oqr2DH+VIOZnW05Trmw0EnwIsS/I8WkvhvWaPdw+tnDrt0pT539nECvi3jrI9tN6e8JpNb9JrlGQHzg0T2YHXZVrOmV1xvuye82X3nC9743zZvR14XablfNk158zuOWd2x/myd3M+Zy66VAnNf2Rbk6yDH+ZAORm4dqgDGyFJDgbeWlXnd0yoAFcB65vdB6G1Y+PlAx3gCKqqK6tqdVW9tHkl478AH6mqk2g9rfKadWiesD8ryU/CD/+7+y1aybr972xiNwKnJnk6QJIDgfcBf4XXbCYmvUbODRPzukzPObM7zpfdc76cFefL3jhfdsnrMj3ny+45Z3bPObNrzpe9m/M5czGuuAU4D9iU5AxaT1/ObHa1VMuzgNVJbugo/3hVfbB51WBLkgJuAS4b+AhH3x5gN0BVfdtrNqm3AR9sJtQAf1lVmwG8Zo9XVQ8neQvwx00+ogOBj1bV5eA1m8AjNP8fwoz+X3RumJjXZWrOmb1xvpwZ58suOF92zfmyP7wuU3O+7J1z5sw4Z86Q8+WsDHzOzOMfdkmSJEmSJEmShmnRpUqQJEmSJEmSpFFn4FaSJEmSJEmSRoyBW0mSJEmSJEkaMQZuJUmSJEmSJGnEGLiVJEmSJEmSpBFj4FaSJEmSJEmSRoyBW0mSJEmSJEkaMQZuJUmSJEmSJGnEHDjsAUiaWpIAK4FDJqjeBfxrVdUE/f4d8GXgF6rq5ll+9rOBvwWeV1Xfns05JEkalGbO/BngFOAFtObPo2jNoQcD3wP2APcCO4DbgE9W1fYZnv/5wH8FTmjOuwf4InAV8KdVtW+CPlcAD1bVO2f/zSRJ6r8ky4H/CLwM+ElgGXAosBu4D/gHYCvwl1V1/wzOdyjwY1M0eaSq/nWSvj3fv0oLkYFbaYQlWUErcHrsFM2+lOSVVXV3R/lTaN1U/ngPQ3gl8KPAy4G/7OE8kiTNqSRPBz4GrAKuAa6mFZy9n1aAdR9wELCE1o3pM4D/AHwmyS3AG6pq5xTn/1XgT4DrgP8MfBVYSutm90LgPyY5par2dHT98aadJEkjIckTgPcAvwP8PfAp4M9oPdj8Lq258kdpBXPXAe9PsgF4f1X9YIpTXwL86jSfvR04saoe6qh6Cr3fv0oLjoFbabT9Oq3J66iJVrwmOQq4g9YN5G/184OTPBM4G3gY2JDks5M9HZUkaQT8Na3g7DET3AxOqplLbwD+HDh1kjYvAC4FLq6qszqqb0ryV8DfARcB/6n7oUuSNFBXAWuAk6vqc1O0+xTwviQvBa6gtaDolydrXFVnAGdMVNcEi9cAnwNOojVvS5qGOW6l0XY08I3J0hRU1beArwM/0q8PTHJAkrfQugHdATyP1kql7Un+YzPhSpI0MpIcDPwUcHk3QVv44Vz6P4G1UzT7z8C3gN+d5BxfAX4fOCPJYd18viRJg5Tkl2k9qDxhmqDtD1XVDcDxwGuSnD6bz21W6o6nQFgym3NIi5EBGGn0PS5/bT81gdofTXJikv8G3AX8D+BPgeOragfwYlpPRC8HvpLkwiQ/m2RlkifN5fgkSZpOVX2fVq7Z1zRB3BlLshR4NfCFKZr9FHBrVX1vijafoZVH97ndfL4kSQN2JnBlVX2tm05V9VXgyqa/pAExVYK0iCX5JHAaEOD7wGdprRj6eFXdN96uqnYB70zy+8AvAr9Ea3OWg5rzXFlVk74yI0nSALwO+Djw5SQfoRWI/Tr757g9kNYqnyOBY2jluH0DrTdM3jzFuQ8C9k7z+eMbkx00Qd3SJM9qfn+oqu6d7stIkjRHfpJWqoTZuJOp50tJfWbgVlrczqOVs++fga9V1aNTNW5eJ/0fwP9IcgDwNOD/orVKV5Kkoamqf0ryk8AptB5K/jatjcqO6GxKa6fsr9IK7r4J2FpVU73h8o/ATyV5whSbsvx0c+5/mqDu5W3ld9GaOyVJGoYnAE+dZd+j6e3N7fTQV1qUDNxKi1hV3UFrc7PZ9H2U1k3vV/s6KEmSZqmq9gGfbH4ASHIQcAitlbDfB/ZM96ByApuA/0Vr47E/6qxMsozW7tyfmCQv/TVV9fNdfqYkSXPhS8AvJ3l/VT08005JngKsa/pP1/apQGdKvQA/0fzeVT56aTEzcCstUs3mKUf38ZTfqKrv9vF8kiT1rKr2Mn2ag+nOcX2Si4A/SPJjtPLAfxVYSms17e83n/H2HocrSdJc20jrgeR1SV5fVXdP1yHJjwMfpXX/eN4U7Z4KbAGePUmTPbT2Trmu20FLi5WBW2nxugT4lT6e7/3A2X08nyRJ00ryp8Db+njKDVX1u52FVXVWku3AbwLv5rHXPe8D/idwflU92MdxSJI0Fz4MvJLW3iX/kuQvgE8D/wDcSyu4+iRgBa18uKfRygd/CK3g7Z9Nce5fB36UViqGx72BMos3XqRFz8CttEhV1a8CvzpVmyTH09ol+zlVNe0rMZIkDcF/Bf57H8/3jckqquqjwEeTLAWW07q5vXea/LgPAQZ0JUkjoaoqyeuB36W18OZXmH5Bz78B5wK/P82c91Rab2Le05fBSjJwK0mSpPmrqh5iwLnyquoR4JEZNn8T4AojSdLIaFa+np/kXloPP28AngscCSwBdgP301qF+0rgv1TVxpmevv8jlhYvA7fSIpfkfODnJql+evPntUm+01G3F7gdOLuqOuskSRq4JAcCP0J3u1Y/CnxrmhVEs1ZVu+fivJIk9cHzgPurarL7QZJ8DXj+wEYkaT8GbiUdx/QT8apJyl9IK4D7jj6OR5KkriV5Ja3ce0+eRfd/TfJzVbV9ivN/jcnnw8nsAbYB66rqW7MYlyRJkhYxA7eSTqOVi6hbT6K1G+iqvo5GkqTZeTdwF61XOr/bRb/DaQVX/yvwxinavRh4SpdjWg58hMc2NJMkSZJmzMCttMhV1Z4kD9B6tbQbBwL7cMMVSdJoeArw1ara2WW/3c1q2qVTNWpWzHa7avbLSb4CHNNlP0mS5qsnTNcgSYA1wDpa+6W9fc5HJc1TBm6l0fYgcHSSp9JKDt/pcGAlcNNsPyDJ24EPAQfMovs/A++f7WdLktRno7ghStFdzl1Jkuar/wP8YpJnAl+jtdHZYcAKWg8x/z3wH2gFbZ8C3Aj84VBGKs0TBm6l0XYZ8AvA3VO0+RpwaQ+fsQ74AvAzVbW3h/NIkjRssw2QGliVJC1oSTYC6yepm+7B59ubBT/tPlBVnWmALgV+kdYCn3bfBb4J7ADuAK4Ebqyqe2cwdGlRM3ArjbCqujPJ02mlMThkgibfo/edsH9A6ynos5P82yz631dVE60GliRpkB4AfiLJC+gux+1S4JnA9XMyKkmSRsNZwMV9PN/XOwuq6p4kzwWOBg6itUnnd6vq4T5+rrSoGLiVRlwTlJ3NTtTjq2e/P027S2g9Gf3/zeIzAL4EPGeWfSVJ6pf3ApcDt3fZr2jNZXOV+mcvj83JkiQNRVU9BDw0gM8pWqtruzXT+1dpUUlvC/UkjbIkrwb+v6qazUpaSZLUoySrge9V1ZeGPRZJkkaZ96/S4xm4lSRJkiRJkqQR84RhD0CSJEmSJEmStD8Dt5IkSZIkSZI0Yubd5mRHHnlkrVq1atjDkCQtYrfddtt9VbV82OOYjnOmJGmYnC8lSZreVPPlvAvcrlq1iu3btw97GJKkRSzJ14c9hplwzpQkDZPzpSRJ05tqvpxRqoQkxyT5VJIbktyU5B1tdackubkpvzhJ2uqWJLkyyY3Nz+qO807aV5IkSZIkSZIWq5nmuP0wcG5VvRQ4HliT5MQkRwHnACdV1RrgYWB9W78LgC1VdRzwOuDSJAcBzKCvJEmSJEmSJC1KMw3cHlJVdwBU1T7gGuD5wOnAxqra1bS7CHgzQBOgPaGqrmj63QNcB5zWtJ20ryRJkiRJkiQtZjMN3J7ScXwicDOwGtg2XlhVu4F9TdB2FXBnR79tTR+m6StJkiRJkiRJi9aMArdV9R2AJEuTXATcUVU3A0cCD3Q0fxBYNknd/cD4LmlT9d1PkvVJtifZvnPnzpkMWZIkSZIkSZLmrZmuuCXJK4EPAX9SVX/cFN8HHNHR9HBaAdqJ6pYB45HXqfrup6o2VdVYVY0tX768s1qSpJGT5Lwk57cdu5mnJEmSJGnGZhS4TfJa4KeBt1TVV9uqbgPWtrVbAhxQVXuBHcCxHada2/SZrq8kSfNWkjXA64FDm2M385QkSZIkdWXawG2Sg4G3VtX5VVUd1VcB65Mc2hyfBVwO0ARgtyZZ15xnBXAycO10fSVJmq+SHAZsAN7TVuxmnpIkSZKkrsxkxe2zgNVJbuj4eUdVfZvWzemWJDcBS4HL2vqeB5yU5HPAR4Ezq2ofwAz6SpI0H30AOB/4TluZm3lKkiRJkrpy4HQNquqLwIop6jcDmyep2wOsm01fSZLmmySvAh6qqs8mOb6taq4287x3gjGsp0mlsHLlyll8C0mSJEnSKJg2cKvHrDr70/sd77jw1CGNRJI0apIsB97BYykO2o1vyPlgW9n4hpxLmdlmnhP1fZyq2gRsAhgbG+tMcTRr7XOg858kSaPH+1VJWngM3PbAm1hJUpuTaa2OvT4JwFOAZUmeRyvVwVrgLth/Q84kO5jZZp6P6zuXX0aSJEmSNFwzyXErSZKmUVVXVtXqqnppVb0U+C/AR6rqJOBS3MxTkiRJktQFV9xKkjQ39gC7obUhZ5LxDTkLuIXHb+a5KckZQOjYzHOavpIkSZKkBcjArSRJc6CqbgVubTt2M09JkjQSzIcrSfODqRIkSZIkSZIkacQYuJUkSZIkSZKkEWOqBEmSJEmSFpjOdAiSpPnHFbeSJEmSJEmSNGIM3EqSJEmSJEnSiDFwK0mSJEmSJEkjxsCtJEmSJEmSJI0YA7eSJEmSJEmSNGIM3EqSJEmSJEnSiDFwK0mSJEmSJEkjxsCtJEmSJEmSJI0YA7eSJEmSJEmSNGIM3EqSJEmSJEnSiDFwK0mSJEkaSUnOS3J+2/EpSW5OclOSi5OkrW5JkiuT3Nj8rB7KoCVJ6hMDt5IkSZKkkZNkDfB64NDm+CjgHOCkqloDPAysb+tyAbClqo4DXgdcmuSgwY5akqT+MXArSZIkSRopSQ4DNgDvaSs+HdhYVbua44uANzftDwJOqKorAKrqHuA64LSBDVqSpD7rKnCb5H1JXtF2/JYkN3T8PDL+SkqSn0/yz211f5vkqW39J33NRZIkSZK0aH0AOB/4TlvZamDb+EFV7Qb2NUHbVcCdHefY1vSRJGleOnAmjZIcDVwNPBO4eby8qv4c+PO2dj8DnFFVtzdFLwDeXlVbJzhn+2suu5q8ReuBjbP5IpIkSZKk+S/Jq4CHquqzSY5vqzoSeKCj+YPAsknq7geWT/IZ62nSLKxcubIfw5Ykqe9mtOK2qu6uqhcBl0zWJskhwO8DZ7YVvwB4VZItTXL4V7TVTfqaiyRJkiRp8UmyHHgHrUU+ne4DjugoO5xWgHaiumXAzok+p6o2VdVYVY0tXz5hbFeSpKGb0YrbGXobcHlbIBZaTzcvrqrfSPI04JNJXlNVX6P1ysq54w2raneSfUkOqqq97Sf2aagkaT5Ichrwm8APgIOBT1bV+5u6LwDtc+T1VXVhU7eE1hsnq5q6d7a9vUKSU2jdwBbweeBdVVVz+20kSRqKk2mtnr2+yaT3FGBZkufRSn2wFrgLfjh/HlBVe5PsAI7tONda4LbBDFuSpP7ry+ZkSQ6ktVr28vbyqnpxVd3Q/P514L20Arww9Wsu+/FpqCRp1DU3j+8FTq2qlwLHAc9J8vIkTwQeqaqXtv1c2NZ90l2wZ7CDtiRJC0ZVXVlVq8fnS+C/AB+pqpOAS4H1SQ5tmp9Fcw/aLP7ZmmQdQJIVtILA1w76O0iS1C99CdzS2qnzb6vq+9O0+xKPrSaa6jUXSZLmmz3Aq9vePHkS8GRaDyWfC3w/yTVJbk3yoSbQO5NdsE0tJElazPYAuwGq6tvABmBLkpuApcBlbW3PA05K8jngo8CZVbVvwOOVJKlv+hW4fQNtm5QBJDksybM72h0D3Nv8fhutV1fG2//wNZc+jUmSpIGplm8kOSDJFuBbwJeblAfPAB6iNV++GPg6j+WNX8XUu2BPtYO2JEkLWlXdWlXntx1vrqqXVNWaqtovdVBV7amqdVX1M1V1XFXdMZRBS5LUJz0Hbps0CWNV9c8dVYcBlydZ2rQ7nFZO26ua+quY5DUXSZLmq6p6tKpeATwVeHaSl1TVR6rq9c0N5Q+q6iJgrNnYc7pdsGecWghaeeGTbE+yfefOCfdjkSRJkiTNA90Gbh+heU2lzXOB/93ZsKrupZWT71PNqyp/A/xhVf19Uz/day6SJM0bSZ6W5FXjx1X1MK2ct+sm6fIV4Gim3wW7q9RC5oWXJEmSpIXhwG4aV9XFExQ/DPzhJO2vB66f4nybgc3djGFUrTr70/sd77jw1CGNRJI0JEuBXwA+1Vb2KECSFwLb21/nBJ5OK53C95h6F+zx1EKP20G7319AkiRJkjQ6ek6VUFV3VdXWfgxGkqR57E5aqRGeC5DkibTePPlr4E20bSjW7Hj9zaraNYNdsE0tJEmSJEmLUFcrbiVJ0sSq6tEkbwQuafK7HwhcVlVbk9zSlP8KcAjwNeCMtu7nAZuSnAGEtl2wq+rbScZTCxVwC6YWkiRJkqQFz8CtJEl9UlV3Aa+aoPy7wPop+u1h8ly4Cyq1kCRJkiRpZnpOlSBJkiRJkiRJ6i8Dt5IkSZIkSZI0YgzcSpIkSZIkSdKIMXArSZIkSZIkSSPGwK0kSZIkSZIkjRgDt5IkSZIkSZI0YgzcSpIkSZIkSdKIMXArSZIkSZIkSSPGwK0kSZIkSZIkjRgDt5IkSZIkSZI0YgzcSpIkSZIkSdKIMXArSZIkSZIkSSPGwK0kSZIkSZIkjRgDt5IkSZIkSZI0YgzcSpIkSZIkSdKIMXArSZIkSZIkSSPGwK0kSZIkSZIkjZiuArdJ3pfkFR1lX0hyQ9vP2W11S5JcmeTG5md1R99Tktyc5KYkFydJb19HkiRJkiRJkua/A2fSKMnRwNXAM4Gb28qfCDxSVS+bpOsFwJaquiLJCuATSdZU1d4kRwHnACdV1a4k5wPrgY2z/zqSJEmSJEmSNP/NaMVtVd1dVS8CLumoei7w/STXJLk1yYeSLAFIchBwQlVd0ZzjHuA64LSm7+nAxqra1RxfBLy5p28jSZIkSZIkSQtArzlunwE8BLwBeDHwdR4L7q4C7uxovw0YT5ewujkGoKp2A/uagO9+kqxPsj3J9p07d/Y4ZEmS5kaS05J8tkkddFOS32qrmzQ9kKmFJEmSJEmdegrcVtVHqur1VbWnqn5QVRcBY0kOAY4EHujocj+wvPl9ovoHgWUTfM6mqhqrqrHly5d3VkuSNHTNGyfvBU6tqpcCxwHPSfLyjvRAa4CHaaUHGjeeWug44HXApeMPMmfQV5IkSZK0APW64nYiXwGOBu4DjuioWwaML5mdqP5wWsFdSZLmmz3Aq9tSAD0JeDKth5KTpgcytZAkSZIkaSI9BW6TvHCC1zWfDnwL2AEc21G3Frit+f225nj8XEuAA6pqby9jkiRpGKrlG0kOSLKF1lz45aq6nanTA62iT6mFJEmSZmPV2Z/e70eSNBp6XXH7JtpW/SRZB3yzqnY1AditTRlJVgAnA9c2za8C1ic5tDk+C7i8x/FIkjRUVfVoVb0CeCrw7CQvYer0QH1LLQTmhZckSZKkhaLbwO0jwO62498GXtJspPIF4FXAGW315wEnJfkc8FHgzKraB1BV3wY2AFuS3AQsBS6b3deQJGm4kjwtyavGj6vqYVo5b9cxdXqgvqYWMi+8JEmSJC0MB3bTuKou7jj+LlNskFJVe2jdsE5WvxnY3M0Y5ovO10t2XHjqkEYiSRqQpcAvAJ9qK3u0+XM8PdBdsH96oCQ7mFlqocf1nYPvIEmSJEkaEXOxOZkkSYvRnbRSIzwXIMkTgXOAv2aK9ECmFpIkSZIkTaSrFbeSJGliVfVokjcClyRZSmuOvayqtgIkGU8PVMAt7J8e6DxgU5IzgNCRWmiavpIkSZKkBcjArSRJfVJVd9HK9z5R3aTpgRZzaiFJkiRJ0sRMlSBJkiRJkiRJI8bArSRJkiRJkiSNGAO3kiRJkiRJkjRiDNxKkiRJkiRJ0ogxcCtJkiRJkiRJI8bArSRJkiRJkiSNGAO3kiRJkiRJkjRiDNxKkiRJkiRJ0ogxcCtJkiRJGhlJTkvy2SQ3JLkpyW+11Z2S5Oam/OIkaatbkuTKJDc2P6uH8w0kSeoPA7eSJEmSpJGQZAnwXuDUqnopcBzwnCQvT3IUcA5wUlWtAR4G1rd1vwDYUlXHAa8DLk1y0GC/gSRJ/WPgVpIkSZI0KvYAr66qXc3xk4AnAw8CpwMb2+ouAt4M0ARoT6iqKwCq6h7gOuC0AY5dkqS+OnDYA5AkSZIkCaCqCvhGkgOA/wX8NPA/qur2JO8Czm1ruzvJviZouwq4s+N024Djgas7PyfJeprVuitXrpyLrzKvrTr70/sd77jw1CGNRJIWNwO3U+icrCRJkiRJc6+qHgVekeTJwP9M8hLgSOCBjqYPAssmqbsfWD7J+TcBmwDGxsaqj0OXJKlvTJUgSZIkSRoJSZ6W5FXjx1X1MK2ct+uA+4AjOrocTitAO1HdMmDn3I1WkqS5ZeBWkiRJkjQqlgK/0FH2aPPnbcDa8cJmI7MDqmovsAM4tqPf2qaPJEnzkoFbSZIkSdKouBN4dpLnAiR5InAO8NfAVcD6JIc2bc8CLgdogrdbk6xr+q0ATgauHezwJUnqH3PcDojJ3SVJkiRpalX1aJI3ApckWUrrnvWyqtoKkGQDsCVJAbcAl7V1Pw/YlOQMIMCZVbVvsN9AkqT+6Spwm+R9wGeqaktb2W8AvwjsBR4G/ktVfa2p+3ng/cDdTfMfAOuq6l+b+lNoPT0t4PPAu5pdRCVJkiRJi1BV3QW8apK6zcDmSer20MqFK0nSgjCjwG2So4GrgWcCN7eVnwi8EDi+eTL6U8CfAi9rmrwAePv409GOcx5FK2h7UlXtSnI+sB7YOPuvI0mSJEnS6POtTEnSdGYUuK2qu4EXJTmvo2oM+MuqerRpd1uSJ7fVvwBYmuQ9wCHABW2rdU8HNlbVrub4ImALBm4lSZIkSZpSZ+BXkrTw9Lo52Ydoe00lyTHAPW31y4FPVtUraAVq/98kT2/qVgPbxhtW1W5gX5KDOj8kyfok25Ns37lzZ49DliRpbiQ5JsmnktyQ5KYk72ir+0JTPv5zdlvdkiRXJrmx+Vndcd5TktzcnPPiJBnk95IkSZIkDV5Pgduq2jWe7D3JS4H3AW9vq39xVd3Q/P514L3A25rqI4EHOk75ILBsgs/ZVFVjVTW2fPnyXoYsSdJc+jBwblW9FDgeWJPkxGZH7Eeq6qVtPxe29bsA2FJVxwGvAy4df5DZkVpoDa188usH+aUkSZIkSYPX64pbkjw5yR8Czwbe1KRVmMyXgFXN7/cBR3TUHw7c3+uYJEkakkOq6g6A5sHmNcDzgecC309yTZJbk3woyRKAJkB7QlVd0fS7B7gOOK0550Sphd48oO8jSZIkSRqSngK3SZ4EXAZ8sKr+uKp+0FZ3WJJnd3Q5Bri3+f02YG1b+yXAAVW1t5cxSZI0RKd0HJ9Ia1PPZwAPAW8AXgx8HbikabMKuLOj3zZaKYWgi9RCYHohSZIkSVooZrQ52RTOAP6iqv5lgrrDgMuTvKyqHklyOHAuj73eeRVwdZKPNTehZwGX9zgeSZKGpqq+A5BkKa05746qurmp/khb04uS3J7kECZOHXQ/rTzxTFI/nlro3o5yqmoTsAlgbGysZv1lJEnSQHVuNrbjwlOHNBJJ0qjoNnD7CLC77fh44A1JfqOt7FHgl6rq3iTnAJ9K8gTgUOADVfX3AFX17SQbgC1JCriF1updSZLmrSSvBN4I/F5VfXWKpl8Bjmbi1EHLgPHlsuP1D7bVm1pIkiRJkha4rgK3VXVxx/EvTtP+euD6Keo3A5u7GYMkSaMqyWuB5wBvqapqK38hsL29DHg68C3ge8CxHadaSyulEDyWWuiu5lymFpIkSZKkRaDnzckkSRIkORh4a1Wd3xGgBXgTbRuKJVkHfLOqdjUB2K1NGUlWACcD1zbNrwLWJzm0OTa1kCRJkiQtAr3muJUkSS3PAlYnuaGj/OPAbwOXJPkV4BDga7TyxI87D9iU5AwgwJlVtQ9MLSRJkiRJi5WBW0mS+qCqvgismKLJ+skqqmoPsG6KelMLSZIkSdIiY6oESZIkSZIkSRoxBm4lSZIkSZIkacQYuJUkSZIkSZKkEWPgVpIkSZIkSZJGjIFbSZIkSZIkSRoxBw57AIvVqrM/vd/xjgtPHdJIJEmSJEmSJI0aV9xKkiRJkiRJ0ogxcCtJkiRJkiRJI8bArSRJkiRJkiSNGAO3kiRJkiRJkjRiDNxKkiRJkiRJ0og5cNgDkCRJkiRJo2vV2Z/e73jHhacOaSSStLi44laSJEmSJEmSRowrbkeETzAlSZIkSZIkjXPFrSRJkiRJkiSNGAO3kiRJkiRJkjRiDNxKkiRJkiRJ0ojpKnCb5H1JXtFRdkqSm5PclOTiJGmrW5LkyiQ3Nj+rZ9pXkiRJkiRJkharGQVukxyd5Fbg14CD28qPAs4BTqqqNcDDwPq2rhcAW6rqOOB1wKVJDpphX0mSJEmSJElalGYUuK2qu6vqRcAlHVWnAxuraldzfBHwZoAmQHtCVV3RnOMe4DrgtOn6SpI0HyU5JsmnktzQvE3yjrY631CRJEmSJM1YrzluVwPbxg+qajewrwnargLu7Gi/rekzXV9JkuajDwPnVtVLgeOBNUlO9A0VSZIkSVK3eg3cHgk80FH2ILBskrr7geUz6LufJOuTbE+yfefOnT0OWZKkOXNIVd0BUFX7gGuA5+MbKpIkSZKkLvUauL0POKKj7HBaAdqJ6pYB45HXqfrup6o2VdVYVY0tX768s1qSpFFxSsfxicDN+IaKJEmSJKlLvQZubwPWjh8kWQIcUFV7gR3AsR3t1zZ9pusrSdK8U1XfAUiyNMlFwB1VdTMDekOl+WzfUpEkSZKkBaDXwO1VwPokhzbHZwGXAzQB2K1J1gEkWQGcDFw7XV9JkuarJK8EPgT8SVX9cVM8kDdUwLdUJEmSJGmhOLDL9o8Au8cPqurbSTYAW5IUcAtwWVv784BNSc4AApzZ5PybSV9JkuaVJK8FngO8paqqrWr8LZO7mnY/fMskyQ5m9obK4/rO1feQJEmSJA1fV4Hbqrp4grLNwOZJ2u8B1k1xvkn7SpI0nyQ5GHhrVZ06QfVVwNVJPtbkqN3vDZUkW5Osq6or295Q2TBdX0mSJEnSwtXtiltJkjSxZwGrk9zQUf7xqvqgb6hIkqSFaNXZn97veMeFEz3DliTNhoFbSZL6oKq+CKyYot43VCRJkiRJM9br5mSSJEmSJEmSpD4zcCtJkiRJkiRJI8ZUCZIkSZKkkZHkGOAPgcOAg4G/qqoPNnWnAOcABXweeFdVVVO3BNgIrGpO9c6qun2wo18cOvPaSpLmhituJUmSJEmj5MPAuVX1UuB4YE2SE5McRStoe1JVrQEeBta39bsA2FJVxwGvAy5NctCAxy5JUt8YuJUkSZIkjZJDquoOgKraB1wDPB84HdhYVbuadhcBbwZoArQnVNUVTb97gOuA0wY6ckmS+sjArSRJkiRplJzScXwicDOwGtg2XlhVu4F9TdB2FXBnR79tTR9JkuYlc9yOqPacQTsuPHWII5EkSZKkwamq7wAkWQqcC9xRVTcnOQ94oKP5g8Ay4MgJ6u4Hlk/0GUnW06RZWLlyZd/GLklSPxm4lSRJkiSNlCSvBN4I/F5VfbUpvg84glawdtzhtAK0S5u6dsuAnROdv6o2AZsAxsbGqn8jV6fOjcxcmCRJM2fgVpIkSZI0MpK8FngO8Jaqag+q3gasBe5q2i0BDqiqvUl2AMd2nGpt00eSpHnJwK0kSZIkaSQkORh4a1VNtCzzKuDqJB9r8tueBVwO0ARvtyZZV1VXJlkBnAxsGNjg51jnylVJ0sJn4FaSJEmSNCqeBaxOckNH+cer6oNJNgBbkhRwC3BZW5vzgE1JzgACnFlV+wYyakmS5oCBW0mSJEnSSKiqLwIrpqjfDGyepG4PsG6OhiZJ0sAZuJUkSZIkSX1hSgdJ6p8nDHsAkiRJkiRJkqT9GbiVJEmSJEmSpBFj4FaSJEmSJEmSRoyBW0mSJEmSJEkaMQZuJUmSJEmSJGnEHDjsAUiSJEmSpP2tOvvTwx6CJGnIeg7cJnki8Eng4Lbi5cC/VNVrknwB2NVWd31VXdj0XQJsBFY1de+sqtt7HZMkSZIkSZIkzWc9B26r6nvAK8ePkwS4Bji3Ceo+UlUvm6T7BcCWqroiyQrgE0nWVNXeXsclSdKwJHkf8Jmq2tJWNusHmUlOAc4BCvg88K6qqjn9EpIkSZKkoZqLVAm/CtxYVf+QZAz4fpJrgKcCtwJnVdV3kxwEnFBV7waoqnuSXAecBlw9B+OSJGlOJTma1hz2TODmtvJZP8hMchStoO1JVbUryfnAelqBXkmSpHmlMwXEjgtPHdJIJGn09XVzsiQHA+uAP2qKngE8BLwBeDHwdeCSpm4VcGfHKbYBqyc47/ok25Ns37lzZz+HLElS31TV3VX1Ih6b68Y9l+ZBZpJbk3yoWWVL24PMK5pz3AOMP8gEOB3YWFXjq3UvAt48x19FkiRJkjRk/V5x+8vAx6rq+wBV9RHgI231FyW5PckhwJHAAx3976eVH3c/VbUJ2AQwNja26F4N9YmkJM174w8y3wJ8D3gXreDueiZ/kHk8rdW7q4FzxyuqaneSfUkOmii1UJL1zXlZuXJln7+GJElSf3m/K0mT6+uKW+BtwBXTtPkKcDRwH3BER90ywCW1kqQFpao+UlWvr6o9VfWDqroIGJvhg8yJ6h+kNWdO9FmbqmqsqsaWL3/cs1BJkiRJ0jzRt8BtkmOBHVX1nbayFzablbV7OvAtYAdwbEfdWuC2fo1JkqQRNtMHmRPVH04ruCtJkiRJWqD6ueL254DPdZS9ibY8fEnWAd+sql3N651bmzKazVhOBq7t45gkSRq6Hh9k3tYcj59rCXDARGkSJEmSJEkLRz8Dtz8NfL6j7LeBlyS5MckXgFcBZ7TVnweclORzwEeBM6tqXx/HJEnSKOjlQeZVwPokhzbHZwGXD2zkkiRJkqSh6OfmZJ8A/qG9oKq+S7NBykSqag+wro9jkCRpFDwC7G47/m3gkiS/AhwCfI3HP8jclOQMILQ9yKyqbyfZAGxJUsAtwGUD+A6SJEmSpCHqW+C2qv6sX+eSJGk+q6qLO457epBZVZuBzX0boCRJkiRp5PUzVYIkSZIkSZIkqQ8M3EqSJEmSJEnSiDFwK0mSJEmSJEkjxsCtJEmSJEmSJI0YA7eSJEmSJEmSNGIOHPYA1L1VZ396v+MdF546pJFIkiRJkiRJmguuuJUkSZIkSZKkEeOKW0mSJEmSNHJ821TSYueKW0mSJEmSJEkaMQZuJUmSJEmSJGnEGLiVJEmSJEmSpBFj4FaSJEmSJEmSRoybk0mSpJ64cYgkSZIk9Z8rbiVJkiRJkiRpxBi4lSRJkiRJkqQRY6oESZIkSZI0EjpTMEnSYuaKW0mSJEmSJEkaMQZuJUmSJEmSJGnE9JwqIcnPA+8H7m6KfgCsq6p/TXIKcA5QwOeBd1VVNf2WABuBVU2/d1bV7b2OZzFyN29JkiRJkiRpYelHjtsXAG+vqq3thUmOohW0PamqdiU5H1hPK1gLcAGwpaquSLIC+ESSNVW1tw9jkiRpaJK8D/hMVW1pK5v1w8yp+kqSJC0WLlqStNj0I1XCC4BXJdmS5MYkr2jKTwc2VtWu5vgi4M0ASQ4CTqiqKwCq6h7gOuC0PoxHkqShSHJ0kluBXwMObitvf5i5BniY1sPMceMPM48DXgdc2syVM+krSZIkSVqA+hG4XQ58sqpeQStY+/8meTqwGtg23qiqdgP7mhvRVcCdHefZ1vSRJGleqqq7q+pFwCUdVb08zJy0ryRJkiRp4eo5VUJVvbjt968neS/wNuBI4IGO5g8Cyyapu59WEPhxkqynWV20cuXKXocsSdKgrQbOHT+oqt1JpnuYeTxw9VR9TS8kSZIWM1MnSFro+pHjttOXgJ8D7gOOoBWsHXc4rQDt0qau3TJg50QnrKpNwCaAsbExc/pJkuabXh5mTtX33s4PGoWHnd5ESZIkSVLvekqVkOSwJM/uKD6G1o3kbcDatrZLgAOa1UE7gGM7+q1t+kiStNCMP8xsN/4wc6K69oeZU/V9nKraVFVjVTW2fPmEL7JIkiRJkuaBXnPcHgZcnmQpQJLDab3OeVXzsz7JoU3bs4DLAZrg7dYk65p+K4CTgWt7HI8kSaOol4eZU/WVJGnBSvK+ts2vx8tOSXJzkpuSXJwkbXVLklzZbJp9YxL3UJEkzWs9BW6r6l5aO11/KsnngL8B/rCq/r6qvg1sALYkuYlWeoTL2rqfB5zU9PsocGZV7etlPJIkjaheHmZO2leSpIUoydFJbgV+DTi4rfwoWvefJ1XVGuBhmvRAjQuALVV1HPA64NImn7wkSfNSPzYnux64fpK6zcDmSer2AOt6/XxJkkbQI8Du8YOq+naS8YeZBdzC4x9mbkpyBhDaHmbOoK8kSQtKVd0NvCjJeR1VpwMbq2pXc3wRsAXY2ARoT6iqdzfnuCfJdcBptDb7lCRp3pmLzckkSVrUquriCcpm/TBzqr6SJC0iq2ml5gOgqnYn2dcEbVcBd3a03wYcj4FbSdI8ZeB2AXI3b0mSJEkL0JHAAx1lD9La1HOiuvuBCXfqTLKeJs3CypUr+ztKSZL6pNfNySRJkiRJGoT7gCM6yg6nFaCdqG4ZsHOiE1XVpqoaq6qx5csnjO1KkjR0Bm4lSZIkSfPBbcDa8YMkS4ADmo0+dwDHdrRf2/SRJGleMnArSZIkSZoPrgLWJzm0OT4LuBygCd5uTbIOIMkK4GTg2mEMVJKkfjDHbZvO3LCSJEmSpKF5BNg9flBV306yAdiSpIBbgMva2p8HbEpyBhDgzKraN8gBS5LUTwZuJUmSJEkjp+r/3969R8lWlnce//44gFyjgIiA4hF0yIlXUDIgREWJ4g0vYRmjMvEGg0YFM4lZKhFBTDR4AdFZgGYM4CRgDCIyIGEtXBMQQRFGE2XQIIeJCip4QEVQDj7zx94H26KqunZXdXf1qe9nrVp9el/ffrpOP1XPfuvZ9cE+yy4CLhqw/V3AYYs9LkmSloqF2xnQO5N47Xuft0wjkSTNIvOQJEmSJHVnj1tJkiRJkiRJmjIWbiVJkiRJkiRpyli4lSRJkiRJkqQpY4/bGWSvQUmSJEnSrPG9sKSVxhm3kiRJkiRJkjRlLNxKkiRJkiRJ0pSxVYIkSZIkSVrxbIUgaWNj4VaSJEmSJG10egu5krTS2CpBkiRJkiRJkqaMhVtJkiRJkiRJmjK2StBvfHzEHkCSJEmSJEnS8rNwK0mSJEmSZo6TmCRNu7ELt0l2B04GtgE2B86uqlPadV8BfjZn84ur6r3tuq2A04DV7bqjquqacccjSZIkSZIkSSvdJGbcfhz4b1V1bZJNgU8muQ64DPhpVT1jwH7HA5dU1ZlJdgY+m2T/qrpnAmPSAs13102vQkrSwiV5MfA+4Hvtol8Bh1XV95M8FzgGKOAqmtxa7X5TdbHTOzRLkiRJ0uKbxM3JtqiqawGqaj1wHvBE4HHAL5Ocl+TLST7SvvEkyWbA06vqzHa/m4ELgedPYDySJE2rvYAjq+rA9vHMtmi7E03R9llVtT/wE+CIOfttuNj5e8BLgVPbXCpJkiRJ2khNonD73J7vDwKuAPYA7gD+CNgXuAk4qd1mNXBdz36XA3tPYDySJE2rvYAXJLkkyWVJfr9d/krgtKra0F7oROCPwYudkiRJkjSrxm6VUFW3AyTZFngncG1VXdGuPmfOpicmuSbJFsCDgR/3HOo2YMd+50hyBO3Mo912223cIUuStFx2BD5YVW9J8gjg/CQvorlw+c4NG1XVnUnWt0Xb1fS/2Pk04DO9J1gJObO31YJteCRJkiTp/ibR45YkzwZeDhxXVd8Zsum3gV2BW4Hte9btAPyo305VdTpwOsCTn/zkGnvAkiQtg6rad86/b0rybuA19L+guY4mN3a62GnOlCRJ6s4Ly5Km0ditEpIcCuwHvGpu0TbJPknSs/kjgR8Aa4E1PesOAL467ngkSVpBvkEzo7bfBc3taAq0nS52SpIkSZI2DmPNuE2yOfDqqup3KeoVwGOAv2u3PQz47ob+fUkuTXJYVZ2VZGfgYOCEccYjSdK0SrINsFtVfXPO4t2BW4CbaS5g3tBuuxWwqqruSbIWL3ZKkrRR6J3VqZXDGbmSlsO4rRL2BPZO8oWe5ecCbwdOSvJaYAvgRuDwOdscC5ye5HAgwOurav2Y45EkaVptA5yR5BlV9dMk29H0tT2CpnD7mSSfrqo7gbcCZwC0xVsvdkqSJEnSjBmrcFtV/wrsPGSTI4bsexdw2Djn19LzKqMkLUxV3ZLkGOBzSTYBtgY+UFVfA0hyAnBJkgKuBD42Z3cvdkqSJEnSjJnIzck0uyzkStLoqupi4OIB6y4CLhqwzoudkiRJkjRjxr45mSRJkiRJkiRpspxxK0mSltXcT2/4yQ1JkiRJali4lSRJkiRJmqO3LaAkLQcLt5ooe95KkiRJkiRJ47Nwq0Xlx18lSZIkSZKk7izcask4G1eSJEmStDEa9n7X98KSFsrCrZaNyUuSJEmStBLZA1fSUrBwK0mSJEmStEScxCRpVBZuJUnS1PCNjCRJkiQ1LNxKkiRJkiRNkK0UJE2ChVtNDWdZSZJ6mRskSZIkzSoLt5IkSZIkSVPCC9eSNrBwq6k130dLTF6SJEmSpJVuvve+w9b7vljauFm41Ypl8pKk2eMMFEmSJEmzwsKtJEmSJEnSCuQnVaWNm4VbzQRnaEnSxsk3K5IkSZI2VjNduJ3vzZ5Wrkn/bucezyKAJK0cXriTJEmzbDFfC/k6S1p8M1241ewap7BrcpKklcsLcZIkaZbN9352ku93fe8sjc/CrTRhS/mxXROhJC2cf0MlSdKs85PI0nRb1sJtkq2A04DV7aKjquqa5RuR1F3XRDdOYrSoIM0uc+biG/eNi3+jJWn5TVu+tCimla7Lp5WW8vnuBXjNiuWecXs8cElVnZlkZ+CzSfavqnuWeVzSVJovEXaZ7buUic6kKk2EOXPKDfsb7N89SVoy5ktphZjka6cuRWNfl/VnS7HptGyF2ySbAU+vqj8DqKqbk1wIPB/4zHKNS9qYDUtmk5xpNskC8zSzIK2lYs5c+cbtJzfshbR/iySpYb6UFte47xm77L+Ys3cn+bqs16RnJU/L67pxX29aWF+45Zxxuxq4rmfZ5cDTMKlKK84kE+u0fKSsS4IeZf0kz9XlxcWs3oBgmsYyAasxZ25Uxvl7sph/i8Y1yb9NvTay/9OSFsdqzJeSOprka6tJvw7rUiSeZFF4OV9PjlM47zVujLoce7GkqpbkRPc7cbIf8LKqOmrOsr2A/1pVR/ZsewRwRPvtnsD1ExrGg4FbJ3SsWWHMujNm3Rmz7oxZd+PE7BFVteMkBzOMOXNFMl7dGbPujFl3xqw782U3Pse6M2bdGbPujFk3xqu7RcmXyznj9lZg+55lOwA/6t2wqk4HTp/0AJJcXVVPnvRxN2bGrDtj1p0x686YdbfCYmbOXGGMV3fGrDtj1p0x626Fxcx8uQIZs+6MWXfGrBvj1d1ixWyTSR+wg7XAmp5lBwBfXfqhSJI01dZizpQkaT5rMV9KkjYiy1a4be/qeWmSwwDaO34eDFywXGOSJGkamTMlSZqf+VKStLFZzlYJAMcCpyc5HAjw+qpav4Tnn/hHY2aAMevOmHVnzLozZt2ttJiZM1cW49WdMevOmHVnzLpbaTEzX648xqw7Y9adMevGeHW3KDFbtpuTSZIkSZIkSZL6W84et5IkSZIkSZKkPizcSpIkSZIkSdKUmcnCbZKtkpyV5LL2sfdyj2naJNk9yeeSfCHJF5O8ac665ya5ol3+wSRZzrFOoyTHJnnXnO+NWR9JNm3jcXmSq5K8bc46Y9ZHkuckubR9XJbkr5KsatcZszmSvCfJ7/csGxgjc0N/xmV+5syFM1+OxnzZnflydObLyTAu8zNfjsecORpzZjfmy26WI2fOZOEWOB64pKp+D3gpcGqSzZZ5TNPm48A7q+pA4GnA/kkOSrITcAzwrKraH/gJcMQyjnPqJNkf+ENg6/Z7YzbYW4GbquoAYF9gnyQHGLP+kmwN/DXwwqp6Rvs37FfAq4zZryXZNcmXgTcAm89ZPl+MzA39GZf5mTMXwHzZifmyA/PlaMyXE2dc5me+XCBzZifmzBGZL0e3nDlz5gq3bYCeXlVnAlTVzcCFwPOXdWDTZ4uquhagvQvrecATgVcCp1XVz9rtTgT+eDkGOI2SbAOcALxtzmJjNthBwIcBqrlT4tuAWzBmg6wH7gV2BEiyBfBQYB3G7D5V9b2q+l3gpJ5VA2NkbujPuIzMnNmR+bIz82U35ssRmC8nx7iMzHy5AObMzsyZozNfjmg5c+bMFW6B1cB1PcsuB/woy296bs/3BwFX0MTp8g0Lq+pOYL1Xk+/zAeBdwO1zlhmzPpLsDPwYeEf7canLgX2q6t8xZn1V1S+APweuT/IN4EfN4joXYzaKYTFajbmhn9UYl1GYM7szX47IfNmd+XJs5svuVmNcRmG+XBhz5ojMmd2YLydi0XPmLBZuH0zzH3mu22ivMKhRVbcDJNk2yYnAtVV1Bf3jtw7YYWlHOH2SvAC4o6r+d88qY9bfTsAzgGvaj0s9Gzg0ybMxZn0l2RL4EPDUqnoM8DDgIUkOwZiNYliMzA39GZcRmDO7MV92Zr7syHw5NvNld8ZlBObL7syZnZkzOzBfTsSi58xNFzy0letWYPueZTvQXFnQHO0ft5cDx1XVd9rFG+K3bs6m29E8+WZWkh2BN9F/yrsx629r4KKquhCaK1NJTgBeizEb5Jk0MfsSQFXdkeSNwKkYs1EMi9G2mBv6MWeOyJw5GvPlgpgvuzNfjsd82Z35ckTmy9GZMxfEnNmN+XJ8i54zZ7FwuxZY07PsAOCrSz+U6ZXkUOCxwKvavjAbfJUmXje0220FrKqqe5Z+lFPlYJqrKRe3NxB8ELBDkifQTIU3Zvd3M01PnbnSLvN51l8Bd/csu4vm0xPGbH4DY5RkLeaGftZiXOZlzuzEfNmd+bI78+V4zJfdrcW4zMt82Zk5sztzZjfmy/Etes6cuVYJ7ZPs0iSHwX09UA4GLljWgU2RJJsDr66qd/UkVIBPAke0dx+E5o6NZyzpAKdQVZ1VVXtX1YHtRzKOBs6pqmfRXK0yZj3aK+x7Jnk83Pe8+wuaZt0+z/q7DHhekkcCJNkUeA9wNsZsFANjZG7oz7jMz5zZjfmyO/Plgpgvx2O+7Mi4zM982Z05sztzZmfmy/Etes6cxRm3AMcCpyc5nObqy+vbu1qqsSewd5Iv9Cw/t6pOaT9qcEmSAq4EPrbkI5x+dwF3AlTVD43ZQK8BTmkTaoB/qKqLAIzZ/VXVT5K8Cvho249oU+BTVXUGGLM+fkr7/xBG+r9obujPuAxnzhyP+XI05ssOzJedmS8nw7gMZ74cnzlzNObMEZkvF2TJc2buf7FLkiRJkiRJkrScZq5VgiRJkiRJkiRNOwu3kiRJkiRJkjRlLNxKkiRJkiRJ0pSxcCtJkiRJkiRJU8bCrSRJkiRJkiRNGQu3kiRJkiRJkjRlLNxKkiRJkiRJ0pSxcCtJkiRJkiRJU8bCrSRJkiRJkiRNGQu3kiRJkiRJkjRlLNxKkiRJGlmSpyR57SIef+ckJyTJYp1DkiRpJbBwK0mSJGkkSR4AnAk8fBFP80vgzcArF/EckiRJU8/CrSRJ0pRJsk+SG5LUCI9fJbkxyVMHHOuRSe4esO/6JGva7W5O8vD2309M8uUh4zt3xLHNfXxqnp951ySfSnJ7ktuSfCLJdgO2vSrJfqNHdLg0vp1k+zGOsXeSjyS5Jsm6JPckuSPJvyX5+KDfzzzH/GCS1w1Z/8QkXx+y/vsDfhd3J7kgyZY921+Z5D/PM6w/BR4AnDjP2PdI8osB5z9u2L5VdRtwPPC+JNvMMx5JkqSNloVbSZKk6XMYcDWwqqoy7AFsBlwJvKLfgarqxqraot12QxHsoe3+m1bVdRuWAb/V/vuBwI6DBldVL2mP9wTgqUPGtjewpv3+pYOO1xZovwjcBDwKeCxwL3BpO8Oz10OABRdZ+9ihPe/uXXdMskmSk4Fzgf8HHAHsQRPrR9D8Xr4GnJrknN5i6Tz2ALYasv6BwM6DVlbVLgN+Lw8B1gDP7tllJ+BBg46XZHPgLcA7q+rOYQOvqhuALYFNex9VdeywfVsnA+tp/i9IkiTNJAu3kiRJ02cz4IdV9av5Nqyqe4FbWJ7XdfsB7xqy/kTg4BGO827gqqr686q6tapurqrXAXfQFAoX25r2628vYN/j2/1+p6r+pqqurqofV9Uvqur2qvpaVZ0CPA74OfC3HY79IGDdAsY0VFX9BPguw4vC/RwKBPj7QRskWbXh0W47dJskfZ+3VXUPcBpwZMcxSpIkbTQs3EqSJE2fAnbqcHOm7YF5i7yL4BrgSf3G2S57EjCw5UK73RbAq4GP9Fn931mawt2LgeuAQ7rs1H6M/2jgNVX182HbtgX2I4GDkzx6xFM8HFjbZUwd7AT8sOM+LwHOqapf9FuZ5B00s2S7PG4ecr4zgMcneVTHcUqSJG0ULNxKkiRNnwuAg4BfjdI/FngO8E8jHHdVz9dxfZ1m1ma/wtqjgK1pirvD7E8zE/WLfdZdCOyS5D+NM8hhkuwC/Bea4u2+SX6nw+5rgLuq6nujbNwWPL9FU9Ceb1xb07RauL7DeEbSFkIfDlzVcdenAJcNWllV7xnQmuFo4FsDWmrsNOR43wVupHmOSJIkzRwLt5IkSVOmqi6squ3p0x+036OqHlJV/zzCobfu+bogSc5vC8Z307R1+FafYvK32nV3tcsuGHC4NcB3+rWFqKqf0bSBWHO/vSag7dn6KeDEqroeeDNwdocbYt0DbJfkISOebzOavrX3jLD5XjSv1UdpNTGyJJvSzGQ+qap+2mG/nWj66c5XiO/nEODRSfZcwL5X0/RKliRJmjkWbiVJkqZUVd07yqPDIXdtv+6W5GFJ7pxTaO0yrkPmu2lan8fzBxxuO+AHQ073g3abiWpviHYhzYzWvwGoqvNo+rdemmTXwXvf59+AH9PceGzzec4X4EM0fWsHzlqd40Dg88B7kjxihO3nleShwPnAXcBxAzb7fPuc6G1xsUP79Ucdz/lGmh7A7wf+rkNRfIMfzTm3JEnSTLFwK0mSNDseR9MLd6/2Y+jb8uuZu/NKsl2SHyT56QIfP0zSW4QbpY/vqL1+R/kZtkpyBE2bh8uB11XVfYXrqnov8HHgmiTHtDNN+6qq9cCf0rRZ+Nckb07y+CTbJNkkydZJ1iQ5HPgK8CfAcVU1Sm/Z5wEnA38NnLrAH5d2DAcmOYXmZ74C+IOq+uWAXQ5uC+2/27N8Q/H8jhHPu2uSj9HcvO3FwNtp+tleleS5HX6E22l6OEuSJM2ckV6kS5IkafG1s0DX0vSN7WdDb9pBs2zvAh5ZVbcNWP9M4H8CzwLeP7c9wSj3QauqdTQ3teoryYfa7d4y78F+bR0wrNXATjSzWsfWFi9fDVwKvLCq+n7sv6pOT/IFmlmpNyX5l6p61oBtP5nkHuAUmkLrID8DjqqqD48wzt2BR7fj/GfgyCSHVNX58+075xj70/Q93hq4FrgIeOyIReN+7m6/bg4MujnZ3sB+NL1wXwxcDOxdVWvb9YcCbwI+keQ/gP8FXAlc1rbF6GeLOeeWJEmaKRZuJUmSpkRbGH3goPULLIxu2HdbmlmcewNfT/LwqvqPhY51gr4J7JFkk94+t+3H6h8KXDehc50E/GVV3d67IsnRwEfaWbRU1beBl7dj2GXYQavqnPYmZ38BnA08kqZg+nPgu8BTaYqT8xZtW68DPrFhVmySdwAnJbmoqkbpj0tVfTHJmvY5NQkbZto+iD6tLZI8mqbI/A2aG83t1fYNvu9Ga1X1TeDkJKcBr6C5Ad8raWL2jgHnfRBNcV+SJGnmWLiVJEmaDW8CPl9VNyY5CziWpkDYWZL30Hz0fdD6o3sWfY+mJcHn+2x+Bc0M4wOAf+lZ9zzg5qr61kLG2auqbhiy+kPA54Df2KadCTrK+X+Lpjh7dO+KJCcCDx5ljG2h+HBg3zlj+FySdwOvAj42ynHa/dYleSFwzQSK9LcABaymT+G2LXQP+hmfDbyV9meqqruBv20f89mdpqWFJEnSzLHHrSRJ0pRJ8gdJXjDB4+1CUzh7X7voROBlSfYdvNdQ7wOeOOLjSTQ3AHtJvwNV1V3A/wDe2Gf1G4CPLnCMK9UxwLl9iswfAI5J0nXixVHAc0bc9ps0fWjvZ04Be5+O54emR/Gqebfq3SlZ1Z7vKws4pyRJ0ornjFtJkqTpcxCwnmYG6FxfBEb6qPwGSbak6XX6sar6PwDtrNvjgM8keUpV3dhxfL8NnM+Qfrc91tEUHgf5S+DaJO8F3kvzGvWvgG1o2hvMhCRPoJkF/bg+q8+muVHZi4BPdzksI97craqeN88mV9IUgT/S4fzjeCqwJXDVEp1PkiRpqjjjVpIkaYWoqk9X1Wc77nYq8BPu30P0/TStCU5fwFBeDnwJWFVVGeGxfVVdOOhgbc/Z/Wl6w66lmaG7GXDQhj6vG7u2B/GngbdU1f1mvba9bT9Mc3O15XImcHB787Sl8Abg4qq6X2sGSZKkWeCMW0mSpOlzJ80Nu1ZV1b1jHutU4Gu9BdCqqiSvALZbwDFX0cwIrjHHNnc83wf+cFLH65Xkz2hmrA6yHvi/ycDJqR+d2782yduB4/qcZ+CM6CSvHHQ8YDfgH6vqrCFjPJnus09vA1YnSVWN+/v6AvBt4Hiam4rdJ8k19J8pPHebQbG5Fziwqr40Z9u9aGYXHzrGeCVJkla0jP/6TZIkSZOUZA1Nm4Q9Oux2XlW9eIxz3gM8tqquT3IA8ImqevSAbZ8GfIZuRd9zquplCx1fz/n/HfiTqrp4Esdbqdrf0z9W1c5DttkH+AdGfy6dXVV/NOR4BwMXAS9awOzvkbR9fK+mKTofNIGCsyRJ0opk4VaSJEkkeXJVXd3+ezNgTVV9fZmH1VfbC/a6WWmjMEj7e3rMht7FS3jejwIPq6oXLtLx96UpDu9VVWsX4xySJEkrgYVbSZIkSZ0k2XwxC+dJHlBVv1is40uSJK0EFm4lSZIkSZIkacpsstwDkCRJkiRJkiT9Jgu3kiRJkiRJkjRlLNxKkiRJkiRJ0pSxcCtJkiRJkiRJU8bCrSRJkiRJkiRNmf8P+Wcv7uCEJ2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691590" y="2688133"/>
          <a:ext cx="6842568" cy="253995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140428">
                  <a:extLst>
                    <a:ext uri="{9D8B030D-6E8A-4147-A177-3AD203B41FA5}">
                      <a16:colId xmlns:a16="http://schemas.microsoft.com/office/drawing/2014/main" val="1828817697"/>
                    </a:ext>
                  </a:extLst>
                </a:gridCol>
                <a:gridCol w="1140428">
                  <a:extLst>
                    <a:ext uri="{9D8B030D-6E8A-4147-A177-3AD203B41FA5}">
                      <a16:colId xmlns:a16="http://schemas.microsoft.com/office/drawing/2014/main" val="1262346097"/>
                    </a:ext>
                  </a:extLst>
                </a:gridCol>
                <a:gridCol w="1140428">
                  <a:extLst>
                    <a:ext uri="{9D8B030D-6E8A-4147-A177-3AD203B41FA5}">
                      <a16:colId xmlns:a16="http://schemas.microsoft.com/office/drawing/2014/main" val="829658474"/>
                    </a:ext>
                  </a:extLst>
                </a:gridCol>
                <a:gridCol w="1140428">
                  <a:extLst>
                    <a:ext uri="{9D8B030D-6E8A-4147-A177-3AD203B41FA5}">
                      <a16:colId xmlns:a16="http://schemas.microsoft.com/office/drawing/2014/main" val="1934136268"/>
                    </a:ext>
                  </a:extLst>
                </a:gridCol>
                <a:gridCol w="1140428">
                  <a:extLst>
                    <a:ext uri="{9D8B030D-6E8A-4147-A177-3AD203B41FA5}">
                      <a16:colId xmlns:a16="http://schemas.microsoft.com/office/drawing/2014/main" val="1083111528"/>
                    </a:ext>
                  </a:extLst>
                </a:gridCol>
                <a:gridCol w="1140428">
                  <a:extLst>
                    <a:ext uri="{9D8B030D-6E8A-4147-A177-3AD203B41FA5}">
                      <a16:colId xmlns:a16="http://schemas.microsoft.com/office/drawing/2014/main" val="1724028925"/>
                    </a:ext>
                  </a:extLst>
                </a:gridCol>
              </a:tblGrid>
              <a:tr h="36285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/>
                        <a:t>컨텐츠 분류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smtClean="0">
                          <a:effectLst/>
                        </a:rPr>
                        <a:t>1~4</a:t>
                      </a:r>
                      <a:r>
                        <a:rPr lang="ko-KR" altLang="en-US" sz="1400" b="1">
                          <a:effectLst/>
                        </a:rPr>
                        <a:t>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dirty="0">
                          <a:effectLst/>
                        </a:rPr>
                        <a:t>5</a:t>
                      </a:r>
                      <a:r>
                        <a:rPr lang="ko-KR" altLang="en-US" sz="1400" b="1" dirty="0">
                          <a:effectLst/>
                        </a:rPr>
                        <a:t>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dirty="0">
                          <a:effectLst/>
                        </a:rPr>
                        <a:t>6</a:t>
                      </a:r>
                      <a:r>
                        <a:rPr lang="ko-KR" altLang="en-US" sz="1400" b="1" dirty="0">
                          <a:effectLst/>
                        </a:rPr>
                        <a:t>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dirty="0">
                          <a:effectLst/>
                        </a:rPr>
                        <a:t>7</a:t>
                      </a:r>
                      <a:r>
                        <a:rPr lang="ko-KR" altLang="en-US" sz="1400" b="1" dirty="0">
                          <a:effectLst/>
                        </a:rPr>
                        <a:t>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>
                          <a:effectLst/>
                        </a:rPr>
                        <a:t>8~10</a:t>
                      </a:r>
                      <a:r>
                        <a:rPr lang="ko-KR" altLang="en-US" sz="1400" b="1">
                          <a:effectLst/>
                        </a:rPr>
                        <a:t>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456951"/>
                  </a:ext>
                </a:extLst>
              </a:tr>
              <a:tr h="36285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b="1" dirty="0">
                          <a:effectLst/>
                        </a:rPr>
                        <a:t>한글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dirty="0">
                          <a:effectLst/>
                        </a:rPr>
                        <a:t>13.2157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>
                          <a:effectLst/>
                        </a:rPr>
                        <a:t>12.8759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>
                          <a:effectLst/>
                        </a:rPr>
                        <a:t>12.1254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>
                          <a:effectLst/>
                        </a:rPr>
                        <a:t>12.2810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>
                          <a:effectLst/>
                        </a:rPr>
                        <a:t>8.9260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24997"/>
                  </a:ext>
                </a:extLst>
              </a:tr>
              <a:tr h="36285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b="1">
                          <a:effectLst/>
                        </a:rPr>
                        <a:t>수학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dirty="0">
                          <a:effectLst/>
                        </a:rPr>
                        <a:t>8.0000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dirty="0">
                          <a:effectLst/>
                        </a:rPr>
                        <a:t>13.2943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smtClean="0">
                          <a:effectLst/>
                        </a:rPr>
                        <a:t>11.4349</a:t>
                      </a:r>
                      <a:endParaRPr lang="en-US" altLang="ko-KR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>
                          <a:effectLst/>
                        </a:rPr>
                        <a:t>14.6766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>
                          <a:effectLst/>
                        </a:rPr>
                        <a:t>9.3447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95348"/>
                  </a:ext>
                </a:extLst>
              </a:tr>
              <a:tr h="36285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b="1">
                          <a:effectLst/>
                        </a:rPr>
                        <a:t>영어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>
                          <a:effectLst/>
                        </a:rPr>
                        <a:t>17.0000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dirty="0">
                          <a:effectLst/>
                        </a:rPr>
                        <a:t>17.7317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dirty="0">
                          <a:effectLst/>
                        </a:rPr>
                        <a:t>20.3293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>
                          <a:effectLst/>
                        </a:rPr>
                        <a:t>19.0615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>
                          <a:effectLst/>
                        </a:rPr>
                        <a:t>17.3630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067500"/>
                  </a:ext>
                </a:extLst>
              </a:tr>
              <a:tr h="36285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b="1">
                          <a:effectLst/>
                        </a:rPr>
                        <a:t>미술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smtClean="0">
                          <a:effectLst/>
                        </a:rPr>
                        <a:t>-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>
                          <a:effectLst/>
                        </a:rPr>
                        <a:t>9.6429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dirty="0">
                          <a:effectLst/>
                        </a:rPr>
                        <a:t>9.7321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dirty="0">
                          <a:effectLst/>
                        </a:rPr>
                        <a:t>10.1433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>
                          <a:effectLst/>
                        </a:rPr>
                        <a:t>8.8914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397021"/>
                  </a:ext>
                </a:extLst>
              </a:tr>
              <a:tr h="36285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b="1">
                          <a:effectLst/>
                        </a:rPr>
                        <a:t>음악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>
                          <a:effectLst/>
                        </a:rPr>
                        <a:t>5.6250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>
                          <a:effectLst/>
                        </a:rPr>
                        <a:t>3.3153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>
                          <a:effectLst/>
                        </a:rPr>
                        <a:t>3.4792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dirty="0">
                          <a:effectLst/>
                        </a:rPr>
                        <a:t>3.7525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dirty="0">
                          <a:effectLst/>
                        </a:rPr>
                        <a:t>3.3110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786633"/>
                  </a:ext>
                </a:extLst>
              </a:tr>
              <a:tr h="36285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b="1">
                          <a:effectLst/>
                        </a:rPr>
                        <a:t>요리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>
                          <a:effectLst/>
                        </a:rPr>
                        <a:t>18.8889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>
                          <a:effectLst/>
                        </a:rPr>
                        <a:t>14.8672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dirty="0">
                          <a:effectLst/>
                        </a:rPr>
                        <a:t>15.1512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dirty="0">
                          <a:effectLst/>
                        </a:rPr>
                        <a:t>14.8790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dirty="0">
                          <a:effectLst/>
                        </a:rPr>
                        <a:t>12.8782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85760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D9C948-9E8C-4345-B0DC-05BB123F6B67}"/>
              </a:ext>
            </a:extLst>
          </p:cNvPr>
          <p:cNvSpPr txBox="1"/>
          <p:nvPr/>
        </p:nvSpPr>
        <p:spPr>
          <a:xfrm>
            <a:off x="7894294" y="3211331"/>
            <a:ext cx="374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/>
              <a:t>8</a:t>
            </a:r>
            <a:r>
              <a:rPr lang="ko-KR" altLang="en-US" sz="1400" dirty="0"/>
              <a:t>세 이상일 경우 문제풀이 소요시간이 전체적으로 </a:t>
            </a:r>
            <a:r>
              <a:rPr lang="ko-KR" altLang="en-US" sz="1400" dirty="0" smtClean="0"/>
              <a:t>짧아짐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6574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실내, 가구이(가) 표시된 사진&#10;&#10;자동 생성된 설명">
            <a:extLst>
              <a:ext uri="{FF2B5EF4-FFF2-40B4-BE49-F238E27FC236}">
                <a16:creationId xmlns:a16="http://schemas.microsoft.com/office/drawing/2014/main" id="{90B046A0-20C1-4480-A020-AF120C7DED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09" y="866689"/>
            <a:ext cx="9229997" cy="5898799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EFC1A0-0B86-4C80-A145-98293027E8B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157268" y="2196088"/>
            <a:ext cx="6475199" cy="3240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EDA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그룹 분석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통계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데이터 기반 신규 서비스 시나리오</a:t>
            </a: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76CDAD1-1F4F-497C-AB41-491AEB0FEA2D}"/>
              </a:ext>
            </a:extLst>
          </p:cNvPr>
          <p:cNvSpPr txBox="1">
            <a:spLocks/>
          </p:cNvSpPr>
          <p:nvPr/>
        </p:nvSpPr>
        <p:spPr>
          <a:xfrm>
            <a:off x="273003" y="171415"/>
            <a:ext cx="5531405" cy="4618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rtl="0" eaLnBrk="1" latinLnBrk="1" hangingPunct="1">
              <a:defRPr>
                <a:solidFill>
                  <a:schemeClr val="tx2"/>
                </a:solidFill>
              </a:defRPr>
            </a:lvl2pPr>
            <a:lvl3pPr rtl="0" eaLnBrk="1" latinLnBrk="1" hangingPunct="1">
              <a:defRPr>
                <a:solidFill>
                  <a:schemeClr val="tx2"/>
                </a:solidFill>
              </a:defRPr>
            </a:lvl3pPr>
            <a:lvl4pPr rtl="0" eaLnBrk="1" latinLnBrk="1" hangingPunct="1">
              <a:defRPr>
                <a:solidFill>
                  <a:schemeClr val="tx2"/>
                </a:solidFill>
              </a:defRPr>
            </a:lvl4pPr>
            <a:lvl5pPr rtl="0" eaLnBrk="1" latinLnBrk="1" hangingPunct="1">
              <a:defRPr>
                <a:solidFill>
                  <a:schemeClr val="tx2"/>
                </a:solidFill>
              </a:defRPr>
            </a:lvl5pPr>
            <a:lvl6pPr rtl="0" eaLnBrk="1" latinLnBrk="1" hangingPunct="1">
              <a:defRPr>
                <a:solidFill>
                  <a:schemeClr val="tx2"/>
                </a:solidFill>
              </a:defRPr>
            </a:lvl6pPr>
            <a:lvl7pPr rtl="0" eaLnBrk="1" latinLnBrk="1" hangingPunct="1">
              <a:defRPr>
                <a:solidFill>
                  <a:schemeClr val="tx2"/>
                </a:solidFill>
              </a:defRPr>
            </a:lvl7pPr>
            <a:lvl8pPr rtl="0" eaLnBrk="1" latinLnBrk="1" hangingPunct="1">
              <a:defRPr>
                <a:solidFill>
                  <a:schemeClr val="tx2"/>
                </a:solidFill>
              </a:defRPr>
            </a:lvl8pPr>
            <a:lvl9pPr rtl="0"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 lang="en-US" altLang="ko-KR" sz="2800" b="1" dirty="0">
                <a:solidFill>
                  <a:schemeClr val="lt1"/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78338261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5531405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>
                <a:solidFill>
                  <a:schemeClr val="lt1"/>
                </a:solidFill>
              </a:rPr>
              <a:t>2. </a:t>
            </a:r>
            <a:r>
              <a:rPr lang="ko-KR" altLang="en-US" sz="2800" b="1" dirty="0">
                <a:solidFill>
                  <a:schemeClr val="lt1"/>
                </a:solidFill>
              </a:rPr>
              <a:t>그룹 분석</a:t>
            </a:r>
            <a:endParaRPr lang="en-US" altLang="ko-KR" sz="2800" b="1" dirty="0">
              <a:solidFill>
                <a:schemeClr val="lt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F295DB-5047-4147-B5B5-0238E5EA606B}"/>
              </a:ext>
            </a:extLst>
          </p:cNvPr>
          <p:cNvSpPr/>
          <p:nvPr/>
        </p:nvSpPr>
        <p:spPr>
          <a:xfrm>
            <a:off x="273003" y="981426"/>
            <a:ext cx="3377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/>
              <a:t>나이별 </a:t>
            </a:r>
            <a:r>
              <a:rPr lang="ko-KR" altLang="en-US" b="1"/>
              <a:t>문제풀이 </a:t>
            </a:r>
            <a:r>
              <a:rPr lang="ko-KR" altLang="en-US" b="1" smtClean="0"/>
              <a:t>평균 소요시간</a:t>
            </a:r>
            <a:endParaRPr lang="en-US" altLang="ko-KR" b="1" dirty="0"/>
          </a:p>
        </p:txBody>
      </p:sp>
      <p:sp>
        <p:nvSpPr>
          <p:cNvPr id="2" name="AutoShape 2" descr="data:image/png;base64,iVBORw0KGgoAAAANSUhEUgAABW4AAAJ1CAYAAABJgmnIAAAAOXRFWHRTb2Z0d2FyZQBNYXRwbG90bGliIHZlcnNpb24zLjMuNCwgaHR0cHM6Ly9tYXRwbG90bGliLm9yZy8QVMy6AAAACXBIWXMAAAsTAAALEwEAmpwYAAB8gklEQVR4nOz9fbhddX3n/z9fciMG4gghpZE2Rvw6frFaNT061oSCikgBrW2tjkrqTUu+0o7jdLQUWwoUYweHr5RWOyXB9io3nVbrJahIhm/aoBIoYoBf61hqLRpHKWi4EUhMNcH374+9juxszt0+e5+99znn+biuc+Wsz83an70uyCfrvT7r/UlVIUmSJEmSJEkaHU8Y9gAkSZIkSZIkSfszcCtJkiRJkiRJI8bArSRJkiRJkiSNGAO3kiRJkiRJkjRiDNxKkiRJkiRJ0ogxcCtJkiRJkiRJI8bArTQPJPmLJDXJz1cm6XNFkj+a5rxPSHLfFOee6ue+JH+a5JC5+daSJEmSJEmL14HDHoCkGTkTuGCSuocmKf9xYOlUJ62qHyT5yenaTSDA84ArgK8BG7rsL0nSwCQ5Avh74ISququH8/wF8MZJqv+lqp45QZ8rgAer6p2z/VxJkvopyfOB/wqcABwF7AH+AbgK+NOqenSCPocCXwHeWFWfmeHnHAA8FfhOVT0yTdtDmvO/qao+N9PvIi10Bm6leaCqHgYenqNz/+ssu/5Tkl8HXtzP8UiSNAeeDfwYMAbMOnDLHD1IlSRpUJL8KvAnwKeB/wx8ldY89XLgvwOvS3JaVf1bR9fDgBXA02bwGU8E3gesb85Nks8A76yqf5ik27+jNVc/HTBwKzVMlSCNqCQ/m+TRLtMXvGfAw9wLPHHAnylJUrd+svnzebPpnOSAZtXQbuBfJvnZ2dZOkqSRk+QFwKXAH1TVa6rqmqr6h6q6qaouoLUo5wXAhT18xgHAtcAvAW+gFbj998C3gG3NG5+SZsgVt9Louh74v+nuAcvX5mgsk/kRWjerkiSNsl8Gvge8KcnvVdX3ZtoxySm0bkDTRZ/fqarf736YkiTNqf9MK4D6uxNVVtU/Jfl9YEOSnwNWzeIz3gW8BHheVY3fK34lyRuATwF/keR5VfWDWZxbWnQM3EojqpnIfrjxWPPk8pm0Xk85CHgAuLOqdg9nhAAcTetmVpKkkZTkDOCFwGuAv6SVl/03uzjFZuAZdPcg9etdtJUkaVB+Crh1mgeYNwCH0Epz8H/aypcDN0518iRLgLOAS9qCtgBUVSV5J6173F8E/rr74UuLj4FbacQleTJwLvBW4IiO6r1JrgN+p6q+NOBxPRc4HNgyyM+VJGmmkvwi8MfA71XVp5og7l8kebiq3juTc1RV0bzR0mycchKtXLk/ymMPUr8EXFdV905ymqVJntX8/tAU7SRJmksH0Up3N5V9zZ+7q+rL44VJvjOD878SWAb82USVVXVXkhtpbfRp4FaaAXPcSiOseWL5OeBXgE3AT9Pa5GQ58BzgHbRWAX0+yYsmOMVr2vLf9julwS8D3wA+2+fzSpLUkyRHJPkj4CPAhiZvH1X1l8A64D1Jrk/y7C7O+UvADuCjtF4BPZhW+oVjaG3A8n+SXJxkooURLwf+qfnZNusvJklSb/4R+KkkU8WCXgL8APjyFG0m8zLgG1U11Uagf9u0kzQDrriVRttbgOcCL6yq2zvq7gO+lORy4DbgvbSecLb7W+DXm9/32+06yZ8Ab+/DGPclAfjvVfVbfTifJEldaW5An0nroebPAq+nFWR9eVXt94Cxqv4iyR20Nmf530m2Ap+kNZfeUVXfneD8Pw38Fa1duM+pqu901B8AvI7WCqN/A3674xTXVNXP9/g1JUnq1SbgfwH/Cfijzsoky2nNYR8HLktybFv1TOJHzwbunKbNPwFPTvJjVfXNGY1aWsQM3Eqj7enAPRMEbX+oqv4tyWdovbrZ6ZH211s6fAz4Ts8jfMyn+nguSZK68WFaKYV200rhczrwqck2PqmqfwR+JsnLgP+H1orZw4C/AV4xQZfXAPcD72hSJ3Se71HgL5OcSCtvX2fgVpKkoauq65NcBPxBkqNpPXD8KrAUOBH4b8Ae4NeAFwP/vq37eAq/qfwIMOm9a+NbzZ8/keTQtvLlM/oS0iJj4FYabX8HvDvJy6pq60QNkiwDTqGVUmHGqupvaa3IlSRpvns3cBHwz00QdUaauXVrs2L2WcDOSZp+mVZe9+cDd0zUoLn5HGN2r5ZKkjQQVXVWku20Nur8TSBN1X3AXwDnN2+W7LcwJ8lRTB+4XUIrjdBU9jR//q8uhi0tWgZupRFWVR9P8iFgc5K/Bq6hlVf2e8BRwM8AbwPuoXXT2rVm87MVs+i6D/jmNDuSSpI056rqAVqbhM22/6O08v5N5nJaK5FuTvJXwLXAN3lsPn4Jrfl4D6388+0eAh6c7dgkSeq3qvoo8NEkS2mtdN0D3DvRWyVd2gM8cZo2T2r+/Kn2N0ubwLCbd0odDNxKI66q3pHkY8AZwPuBp9L6f/cB4O+B3wX+vKr2TX6WKX0Y+KVZ9n0oybqqMk2CJGkokhwCPK2Pp7ynqh5uL2gCu29M8rPAm2mt7l1Baz5+EPgirTn6T6tqT8f53gTMeBWwJEmDUlWPAI/MtHnHnxP5NvCj05znqObPyd5ykdTGwK00DzQbq3x22oazO/frZtOvuVG+HTgT89tKkobnbOC8Pp7vSuCXJ6qoqs3A5m5OVlW7+zEoSZLmUpM2aAlwCK2NNr/bnn6oqr6dZAOtfPCT+Ufg1dN81LG0gsVuTCbNgIFbacQleSmtna9/ostVtV+gladorgTYCzxhDj9DkqQpVdX5wPlTtUnyLFq7WJ/Y5HjvWpIfBf5dl93+Dbi7h7diJEmaE0mW03or5ETgJ2m92XlAW5MfJPlXWm+V/A1wVVX97jSn/Vvg15P8X1X1L5O0eTmwtQ9pGaRFwcCtNPqOobWb56G08uTNSFWdNZN2SX6G1uqilbMY2/dpvRoqSdJCdzPw9Fn0uyfJq6rqtn4PSJKk2UiyHvgDWm9QXg1cTGsvlYdp3eMdDDwZ+DFaG3O+BtiQ5Kyq+tAUp76eVkq/XwHeM8HnPhNYC/zHPn0VacEzcCvpt2hNzs9j+h1AO91bVTMOJkuSNF9V1THd9kmyDPg74D8Bb+37oCRJ6lKSlwAbgfVVddkUTb8FfAW4AfiDJG8G/jzJnZO9vVJV303yfuC8JH/avuo2SYBLgC8BH+vPt5EWPgO30ugbf4VkrlISPBn4UlX9wxydX5KkRamq7k9yN/CUYY9FkqTGWmDXNEHbx6mqy5N8APgZWikRJvMB4CTgb5P8GvAZWht6bgCOA46rqh/MZuDSYmTgVhp9408pfzHJNqbexXMi062K/S5wTJLn0lp5260HqsodQSVJkiRp9N0OHJbktVU145WvSV4NLAOmTP1TVY8mORV4H/BXwGFN1WeBtS4Ykrpj4FYacVX1uSR/QCvv0NJZnOIqYN0U9RcDlwOznUD/GXjWLPtKkiRJkgakqv4mye8A/zPJ24CP0wrmfoPWnip7gYNobcj548ALgJ8HXglcUFWfnMFnfA94d5KzaW169mBVPTIX30da6OJGfpIkSVrIkvw48H+A/1BVtw74s/8/4KGq+qVBfq4kSVNJ8gxa+ddfBvwkrc2wO+0G/jewFfiz9py1czCepwAPAq+vqo/O1edI842BW0mSJC14SX5yGK9nJnkB8P2q+tKgP1uSpJlKcjit/U8OppVC75GqemDAY3g18DdV9d1Bfq40ygzcSpIkSZIkSdKImatd6iVJkiRJkiRJszTvNic78sgja9WqVcMehiRpEbvtttvuq6rlwx7HdJwzJUnD5HwpSdL0ppov513gdtWqVWzfvn3Yw5AkLWJJvj7sMcyEc6YkaZicLyVJmt5U86WpEiRJkiRJkiRpxBi4lSRJkiRJkqQRY+BWkiRJkiRJkkaMgVtJkiRJkiRJGjHzbnMySZIkSdLCleQY4A+Bw4CDgb+qqg82dV8AdrU1v76qLmzqlgAbgVVN3Tur6vZBjVuSpH4zcCtJkiRJGiUfBt5VVXckORC4KsmdwI3AI1X1skn6XQBsqaorkqwAPpFkTVXtHdC4JUnqK1MlSJIkSZJGySFVdQdAVe0DrgGeDzwX+H6Sa5LcmuRDzSpbkhwEnFBVVzT97gGuA04bwvglSeoLA7eSJEmSpFFySsfxicDNwDOAh4A3AC8Gvg5c0rRZBdzZ0W8bsHqiD0iyPsn2JNt37tzZn1FLktRnpkqQJEmSJI2MqvoOQJKlwLnAHVV1c1P9kbamFyW5PckhwJHAAx2nuh9YPslnbAI2AYyNjVX/Ri9JUv8YuJUkSZIkjZQkrwTeCPxeVX11iqZfAY4G7gOO6KhbBricVpI0bxm4nSOrzv70fsc7Ljx1SCORJGm0tc+ZzpeSpCSvBZ4DvKWqqq38hcD29jLg6cC3gO8Bx3acai1w2xwPd854TylJ6irHbZL3JXlFR9lvJNmW5IYkn0jy9La6JUmuTHJj87O6o+8pSW5OclOSi5Okt68jSZIkSZqvkhwMvLWqzu8I0AK8CXhzW9t1wDeraldV7QW2NmUkWQGcDFw7oKFLktR3M1pxm+Ro4GrgmbSSwo+Xnwi8EDi+qh5N8lPAnwIva5pcAGypqiuaifMTSdZU1d4kRwHnACdV1a4k5wPrgY19+m6SJEmSpPnlWcDqJDd0lH8c+G3gkiS/AhwCfA04o63NecCmJGcAAc6sqn0DGLMkSXNiRoHbqrobeFGS8zqqxoC/rKpHm3a3JXkyQJKDgBOq6t1N3T1JrgNOoxUEPh3YWFW7mnNdBGzBwK0kSZIkLUpV9UVgxRRN1k/Rdw+wru+DkiRpSHrNcfsh4N/GD5IcA9zTHK4C7uxovw04nlbgdjWtHUIBqKrdSfYlOah5zUWSJC0y5vOTJEmSpJauctx2anIJ7QNI8lLgfcDbm+ojgQc6utwPLJ+i/kFaO3/uJ8n6JNuTbN+5001BJUmSJEmSJC1sva64pUmN8F7gn4E3VdUPmqr7gCM6mi8DdnbUP9hWfzit4O5+qmoTsAlgbGysM0G9JEmSJEnzWudbJ5Ik9RS4TfIk4DLgd6rqXzqqdwDHdpStBW5rfr+tOb6rOdcS4ADTJEiSJEmSJEla7HpKlUBrB8+/mCBoSxOA3ZpkHUCSFcDJwLVNk6uA9UkObY7PAi7vcTySJM0LSc5Lcn7b8SlJbk5yU5KLk6StbkmSK5Pc2PysHsqgJUmSJEkD023g9hFgd9vx8cB7ktzQ9vM3SQ5v6s8DTkryOeCjwJnjOXGr6tvABmBLkpuApbRW70qStKAlWQO8Hji0OT4KOAc4qarWAA+z/67ZFwBbquo44HXApUkOGuyoJUmSJEmD1FWqhKq6uOP4F6dpvwdYN0X9ZmBzN2MYVeYjkiTNRJLDaD24fA+tlEEApwMbq2pXc3wRsAXY2ARoT6iqdwNU1T1JrgNOA64e6OAlSZIkSQPTa6oESZLUnQ8A5wPfaStbDWwbP6iq3cC+Jmi7Criz4xzbmj6SJEmSpAXKwK0kSQOS5FXAQ1X12Y6qI4EHOsoeBJZNUnc/sHySz1ifZHuS7Tt37uzDqCVJkiRJw2DgVpKkAUiyHHgHrVy2ne4DjugoO5xWgHaiumXAhFHZqtpUVWNVNbZ8+YSxXUmSJEnSPNBVjltJkjRrJ9NaPXt9EoCnAMuSPI9W6oO1wF0ASZYAB1TV3iQ7gGM7zrUWuG0ww5YkSZIkDYOBW0mSBqCqrgSuHD9OcjxwWlX9ZpIfAa5O8rEmv+1ZwOVNv71JtiZZV1VXJllBKwi8YQhfoy/c0FOSJEmSpmfgVpKk4dgD7Aaoqm8n2QBsSVLALcBlbW3PAzYlOQMIcGZV7Rv0gIehM8i748JThzQSSZIkSRosA7eSJA1BVd0K3Np2vBnYPEnbPcC6AQ1NkiRJkjQC3JxMkiRJkiRJkkaMgVtJkiRJkiRJGjEGbiVJkiRJkiRpxBi4lSRJkiRJkqQRY+BWkiRJkiRJkkaMgVtJkiRJkiRJGjEGbiVJkiRJkiRpxBi4lSRJkiRJkqQRY+BWkiRJkiRJkkbMgcMewGKx6uxP73e848JThzQSSZIkSZIkSaPOFbeSJEmSJEmSNGIM3EqSJEmSJEnSiDFwK0mSJEmSJEkjxsCtJEmSJEmSJI0YA7eSJEmSJEmSNGIOHPYAJEnSwrbq7E8PewiSJEmSNO+44laSJEmSJEmSRoyBW0mSJEmSJEkaMaZKkCRpQJKcBvwm8APgYOCTVfX+pu4LwK625tdX1YVN3RJgI7CqqXtnVd0+qHFLkiRJkgbPwK0kSQPQBF/fCxxXVbuSPAG4PMnLgW3AI1X1skm6XwBsqaorkqwAPpFkTVXtHczoJUmSJEmDZqoESZIGYw/w6qoaX1X7JODJwIPAc4HvJ7kmya1JPtQEeklyEHBCVV0BUFX3ANcBpw38G0iSJEmSBsbArSRJA1At30hyQJItwLeALzcpD54BPAS8AXgx8HXgkqbrKuDOjtNtA1YPYtySJEmSpOHoKnCb5H1JXtFRdkqSm5PclOTiJGmrW5LkyiQ3Nj+rZ9pXkqSFqKoerapXAE8Fnp3kJVX1kap6fVXtqaofVNVFwFiSQ4AjgQc6TnM/sHyi8ydZn2R7ku07d+6c0+8iSZIkSZo7MwrcJjk6ya3Ar9HaTGW8/CjgHOCkqloDPAysb+s6npPvOOB1wKXNK58z6StJ0oKR5GlJXjV+XFUP08p5u26SLl8BjgbuA47oqFsGTBiVrapNVTVWVWPLl08Y25UkaaQlOSbJp5Lc0CzyeUdb3awXDkmSNN/MKHBbVXdX1Yt47LXNcacDG9vy9V0EvBlmlJNv0r6SJC1AS4Ff6Ch7FCDJCyd46+TptNIp7ACO7ahbC9w2B2MceavO/vR+P5KkBenDwLlV9VLgeGBNkhN7WTgkSdJ81GuO29W08uwBUFW7gX3N5LiKqXPyTdVXkqSF5k5aqRGeC5DkibRuPv8aeBNtDy+TrAO+WVW7qmovsLUpI8kK4GTg2gGPX5KkQTmkqu4AqKp9wDXA8+lt4ZAkSfNOr4HbifLuPUjrFc7pcvJN1Xc/5uuTJM13VfUo8Ebg95N8Bvhb4Oqq2gr8NvCS5rXOLwCvAs5o634ecFKSzwEfBc5sbmQlSVqITuk4PhG4md4WDkmSNO8c2GP/8bx7D7aVHU4rQLuUqXPyTdV3P1W1CdgEMDY2Vj2OWZKkoaiqu2gFZTvLv8sUed6rag+T58KVJGlBqarvACRZCpwL3FFVNyc5j9kvHNpPkvU0c+/KlSv7NvZumPJHkjSdXgO3t9HKs3cXtJLBAwdU1d4kO5g6J9+kfXsckyRJkiRpHkvySlpvqvxeVX21Ke5l4dB+hrU4qJdgbWffHRee2utwJEkjrtdUCVcB65Mc2hyfBVwOMIOcfJP2lSRJkiQtTkleC/w08Ja2oC08tvhnvF374p8duJmnJGmB6TZw+wiwe/ygqr4NbAC2JLmJ1lPOy9raT5qTbwZ9JUmSJEmLSJKDgbdW1flV1bkStpeFQ5IkzTtdpUqoqosnKNsMbJ6k/ZQ5+abqK0mSJEladJ4FrE5yQ0f5x6vqg0nGF/8UcAuPXzi0KckZQHAzT0nSPNdrjltJkiRJkvqiqr4IrJiiftYLhyRJmm96zXErSZIkSZIkSeozV9wOiTuCSpIkSZIkSZqMK24lSZIkSZIkacQYuJUkSZIkSZKkEWPgVpIkSZIkSZJGjIFbSZIkSZIkSRoxBm4lSZIkSZIkacQYuJUkSZIkSZKkEWPgVpIkSZIkSZJGjIFbSZIkSZIkSRoxBm4lSZIkSZIkacQcOOwBzGerzv70sIcgSZIkSZIkaQFyxa0kSZIkSZIkjRhX3EqSNCBJTgN+E/gBcDDwyap6f1N3CnAOUMDngXdVVTV1S4CNwKrmVO+sqtsHO3pJkjRKOt8A3XHhqUMaiSRprrjiVpKkAWiCr+8FTq2qlwLHAc9J8vIkR9EK2p5UVWuAh4H1bd0vALZU1XHA64BLkxw02G8gSZIkSRokA7eSJA3GHuDVVbWrOX4S8GTgQeB0YGNb3UXAmwGaAO0JVXUFQFXdA1wHnDbAsUuSJEmSBszArSRJA1At30hyQJItwLeALzcpD1YD29ra7gb2NUHbVcCdHafb1vSRJEmSJC1QBm4lSRqgqnq0ql4BPBV4dpKXAEcCD3Q0fRBYNknd/cDyic6fZH2S7Um279y5s7+DlyRJkiQNjIFbSZIGIMnTkrxq/LiqHqaV83YdcB9wREeXw2kFaCeqWwZMGJWtqk1VNVZVY8uXTxjblSRJkiTNAwZuJUkajKXAL3SUPdr8eRuwdryw2cjsgKraC+wAju3ot7bpI0mSJElaoAzcSpI0GHfSSo3wXIAkTwTOAf4auApYn+TQpu1ZwOUATfB2a5J1Tb8VwMnAtYMdviRJkiRpkA4c9gDUsursT+93vOPCU4c0EknSXKiqR5O8EbgkyVJac/BlVbUVIMkGYEuSAm4BLmvrfh6wKckZQIAzq2rfYL+BJEmSJGmQDNxKkjQgVXUX8KpJ6jYDmyep20MrF64kSZIkaZEwVYIkSZIkSZIkjRgDt5IkSZIkSZI0YgzcSpIkSZIkSdKIMXArSZIkSZIkSSOm58Btkp9NsrX5uTHJ7yc5oKk7JcnNSW5KcnGStPVbkuTKps+NSVb3OhZJkiRJkiRJWggO7KVzkkOB/wYcV1WPNGUbgLckuRY4BzipqnYlOR9YD2xsul8AbKmqK5KsAD6RZE1V7e1lTJIkafFYdfan9zveceGpQxqJJEmSJPVXrytu9wGPAssBkhwC/CjwIHA6sLGqdjVtLwLe3LQ7CDihqq4AqKp7gOuA03ocjyRJkiRJkiTNez0Fbqvqe8BvAl9O8iVgZ6u4Pg6sBra1td0N7GuCtquAOztOt63pI0mSJEmSJEmLWq+pEp4E/AHwM1X1d0n+HXBFklcDRwIPdHR5EFg2Sd39NCt3J/ic9bTSLLBy5cpehixJkuZYZ/oCSZIkSVL3ek2V8HJgc1X9HUBVPQT8J+D/Ae4DjuhofzitAO1Edctordh9nKraVFVjVTW2fPmEsV1JkiRJkiRJWjB6DdwW8G8dZXua894GrB0vTLIEOKDZfGwHcGxHv7VNH0mSJEmSJEla1HoN3N4InJrk6QBJDgTeB/wVcBWwPsmhTduzgMsBmuDt1iTrmn4rgJOBa3scz4Kx6uxP//BHkiRJkiRJ0uLSU47bqno4yVuAP27y3R4IfLSqLgdIsgHYkqSAW4DL2rqfB2xKcgYQ4Myq2tfLeCRJkiRJkiRpIegpcAtQVV8CTpmkbjOweZK6PcC6Xj9fkiRJkiRJkhaaXlMlSJIkSZIkSZL6rOcVt5IkSZIk9VuS9wGfqaotbWVfAHa1Nbu+qi5s6pYAG4FVTd07q+r2AQ1XkqS+M3ArSZIkSRoZSY4GrgaeCdzcVv5E4JGqetkkXS8AtlTVFc0G2J9IsqbZHFuSpHnHVAmSJEmSpJFRVXdX1YuASzqqngt8P8k1SW5N8qFmlS1JDgJOqKormnPcA1wHnDbAoUuS1FcGbiVJGpAkxyT5VJIbktyU5B1tdV9oysd/zm6rW5LkyiQ3Nj+rh/MNJEkaqmcADwFvAF4MfJ3HgrurgDs72m8DnDMlSfOWqRIkSRqcDwPvqqo7khwIXJXkTuBGfPVTkqQpVdVHgI+0FV2U5PYkhwBHAg90dLkfWD7RuZKsB9YDrFy5cg5GK0lS7wzcSpI0OIdU1R0AVbUvyTXA84Hv0Lz6CTwVuBU4q6q+2/bq57ubfvckGX/18+qBf4MRt+rsT+93vOPCU4c0EknSgHwFOBq4Dziio24ZsHOiTlW1CdgEMDY2VnM5wEFxDpSkhcdUCZIkDc4pHccn0tp0xVc/JUmaRpIXJklH8dOBbwE7gGM76tYCtw1gaJIkzQlX3EqSNCBV9R2AJEuBc4E7qmp8t2xf/ZQkaWpvAn4C+HOAJOuAb1bVruZ4a5J1VXVlk1roZGDDsAY7bO0rcF19K0nzkytuJUkaoCSvBD4E/ElV/fEUTWf96mdVjVXV2PLlE8Z2JUmaLx4Bdrcd/zbwkmajzi8ArwLOaKs/DzgpyeeAjwJnVtW+gY1WkqQ+c8WtJEkDkuS1wHOAt1RVtZW/ENjeXsZjr35+D1/9lCQtQlV1ccfxd2neKpmk/R5g3VyPS5KkQXHFrSRJA5DkYOCtVXV+R4AWWq9+vrmt7Q9f/ayqvcDWpoy2Vz+vHdDQJUmSJElD4IpbSZIG41nA6iQ3dJR/nNarn5ck+RXgEOBrPP7Vz01JzgCCr35KkiRJ0oJn4FaSpAGoqi8CK6Zo4qufkiRJkqQfMnA7D7TvBgruCCpJkiRJkiQtdOa4lSRJkiRJkqQR44pbSZLUk843QyRJkiRJvXPFrSRJkiRJkiSNGAO3kiRJkiRJkjRiTJUgSZIkSdIi5obYkjSaXHErSZIkSZIkSSPGwK0kSZIkSZIkjRgDt5IkSZIkSZI0YsxxOw+Zf0iSJEmSNAq8P5WkueOKW0mSJEmSJEkaMa64lSRJC5argCRJcj6UpPnKFbeSJEmSJEmSNGIM3EqSJEmSJEnSiDFVgiRJWjTaXxX1NVFJkiRJo6znFbdJDkxycZJtST6f5D1tdackuTnJTU2btNUtSXJlkhubn9W9jkWSJEmSJEmSFoJ+pEo4C/h6Va0FXgy8MMnaJEcB5wAnVdUa4GFgfVu/C4AtVXUc8Drg0iQH9WE8kiRJkiRJkjSv9SNweyLwRwBVVcB7gHuB04GNVbWraXcR8GaAJkB7QlVd0fS7B7gOOK0P45EkSZIkSZKkea2nwG2SFcADwO8kuSHJNuCFVfUvwGpg23jbqtoN7GuCtquAOztOt63pM9HnrE+yPcn2nTt39jJkSZKGJskxST7VzJk3JXlHW53phSRJkiRJP9TritujgJcBt1fVS4FXAq9N8krgSFpB3XYPAssmqbsfWD7Rh1TVpqoaq6qx5csnbCJJ0nzwYeDcZs48HliT5ETTC0mSJEmSOvUauD0U2FxV18EPV9VuAF4D3Acc0dH+cFoB2onqlgEup5UkLWSHVNUdAFW1D7gGeD6mF5IkSZIkdTiwx/73APs6ytKU3QasBe6C1muewAFVtTfJDuDYjn5rmz6SJC1Up3Qcnwj8GfDrwLnjhVW1O8l06YWOB66eu6FKkiR1b9XZn97veMeFpw5pJJI0//W04raqvgo8K8lPAiQ5GPgtWiuBrgLWJzm0aX4WcHnTby+wNcm6pt8K4GTg2l7GI0nSKKuq7wAkWZrkIuCOqrqZPqYXMi+8JEmSJC0Mva64BXgb8MEmaBvgL6tqM0CSDcCWJAXcAlzW1u88YFOSM5p+ZzavjUqStGA1eeDfCPxe8wAUHksh9GBb0/H0QkvpIr1QVW0CNgGMjY1V/0YuSZIkSRqkngO3VfWPwMsnqdsMbJ6kbg+wrtfPl6+iSNJ8keS1wHOAt1RVe1DV9EKSJEmSpP30ujmZJEmagebNlLdW1fkdQVswvZAkSZIkqUM/UiVIkqTpPQtYneSGjvKPV9UHTS8kSZIkSWpn4FaSpAGoqi8CK6aoN72QJEmSJOmHDNxKkiRJkqRJua+KJA2HgVtJkiRJkjRjnYFcSdLccHMySZIkSZIkSRoxBm4lSZIkSZIkacSYKkGSJC1K5uuTJGlipkKQpNFg4FaSJEmSpEXEwKwkzQ+mSpAkSZIkSZKkEeOKW0mSJEydIEmjJsn7gM9U1Za2slOAc4ACPg+8q6qqqVsCbARWNc3fWVW3D3TQkiT1kStuJUmSJEkjI8nRSW4Ffg04uK38KFpB25Oqag3wMLC+resFwJaqOg54HXBpkoMGN3JJkvrLwK0kSZIkaWRU1d1V9SLgko6q04GNVbWrOb4IeDNAE6A9oaquaM5xD3AdcNpABi1J0hwwcCtJkiRJmg9WA9vGD6pqN7CvCdquAu7saL+t6fM4SdYn2Z5k+86dO+douJIk9cbArSRJkiRpPjgSeKCj7EFg2SR19wPLJzpRVW2qqrGqGlu+fMImkiQNnZuTSZIkSZLmg/uAI2gFa8cdTitAu7Spa7cMcDntiHEzUEmaOQO3kiRJkqT54DZgLXAXQJIlwAFVtTfJDuDYjvZrmz4aos5A7XT1BnIl6TEGbiVJkiRJ88FVwNVJPtbktz0LuBygCd5uTbKuqq5MsgI4GdgwxPFOG7SUJGkqBm4lSZIkSaPoEWD3+EFVfTvJBmBLkgJuAS5ra38esCnJGUCAM6tq3yAHLElSPxm4lSRJkiSNnKq6eIKyzcDmSdrvAdbN9bgkSRqUJwx7AJIkSZIkSZKk/bniVpKkAUvyPuAzVbWlrewLwK62ZtdX1YVN3RJgI7CqqXtnVd0+oOEuWm6WIkmSJGmYDNx2Yb4klvdGU5JGU5KjgauBZwI3t5U/EXikql42SdcLgC1VdUWz2conkqypqr1zPmhJkiRJ0lCYKkGSpAGpqrur6kXAJR1VzwW+n+SaJLcm+VCzypYkBwEnVNUVzTnuAa4DThvg0CVJkiRJA2bgVpKk4XsG8BDwBuDFwNd5LLi7Crizo/02YPWAxiZJkiRJGgJTJUiSNGRV9RHgI21FFyW5PckhwJHAAx1d7geWT3SuJOuB9QArV66cg9FKkiRJkgbBFbeSJI2mrwBHA/cBR3TULQN2TtSpqjZV1VhVjS1fPmFsV5IkSZI0D7jidhFwszJJGm1JXghsr6pqK3468C3ge8CxHV3WArcNaHiSJEmSpCHo64rbJOclOb/t+JQkNye5KcnFSdJWtyTJlUlubH7M1SdJWqzeBLx5/CDJOuCbVbWrqvYCW5sykqwATgauHcpIJUmSJEkD0bfAbZI1wOuBQ5vjo4BzgJOqag3wME3OvcYFwJaqOg54HXBps3O2JEkL3SPA7rbj3wZe0jzI/ALwKuCMtvrzgJOSfA74KHBmVe0b2GglSZIkSQPXl1QJSQ4DNgDvofX6JsDpwMaq2tUcXwRsATY2AdoTqurdAFV1T5LrgNOAq/sxJkmSRlVVXdxx/F32f7jZ2X4PsG6uxyVJkiRJGh39ynH7AeD8jrLVwLnjB1W1O8m+Jmi7Crizo/024HgM3M45c95KkiRJkkZR+/2q96qSFrueUyUkeRXwUFV9tqPqSOCBjrIHae2EPVHd/cCE218nWZ9ke5LtO3dOuIm2JEmSJEmSJC0YPQVukywH3kErl22n+4AjOsoOpxWgnahuGTBhVLaqNlXVWFWNLV8+YWxXkiRJkiRJkhaMXlMlnExr9ez1SQCeAixL8jxaqQ/WAncBJFkCHFBVe5PsAI7tONda4LYexyNJkjQQph6SJEmSNJd6CtxW1ZXAlePHSY4HTquq30zyI8DVST5WVbuBs4DLm357k2xNsq6qrkyyglYQeEMv45EkSZIkSQuDD0klLXb92pxs3B5gN0BVfTvJBmBLkgJuAS5ra3sesCnJGUCAM6tqX5/HI0mSJEmSFgEDvZIWmr4GbqvqVuDWtuPNwOZJ2u4B1vXz8yVJkiRJkiRpIej3iltJkqQFqXMVjyRJkiTNJQO3kiRJkiRp3vGhqqSF7gnDHoAkSZIkSZIkaX8GbiVJkiRJkiRpxJgqQZIkSZIkjbxuUyN0tt9x4an9HI4kzTlX3EqSJEmSJEnSiHHFrSRJUh+0r+pxRY8kSaPHFbiS5htX3EqSJEmSJEnSiHHFrVwhJEmSJEmSJI0YV9xKkiRJkiRJ0ohxxa2mZA4gSZIkSZIkafAM3EqSNGBJ3gd8pqq2tJWdApwDFPB54F1VVU3dEmAjsKpp/s6qun2gg5YkSVpEXMQkaRSYKkGSpAFJcnSSW4FfAw5uKz+KVtD2pKpaAzwMrG/regGwpaqOA14HXJrkoMGNXJIkSZI0aK641X46nypKkvqnqu4GXpTkvI6q04GNVbWrOb4I2AJsbAK0J1TVu5tz3JPkOuA04OoBDV2SJEmSNGCuuJUkafhWA9vGD6pqN7CvCdquAu7saL+t6SNJkiRJWqAM3EqSNHxHAg90lD0ILJuk7n5g+UQnSrI+yfYk23fu3Nn3gUqSJEmSBsPArSRJw3cfcERH2eG0ArQT1S0DJozKVtWmqhqrqrHlyyeM7UqSJEmS5gEDt5IkDd9twNrxgyRLgAOqai+wAzi2o/3apo8kSZIkaYEycCtJ0vBdBaxPcmhzfBZwOUATvN2aZB1AkhXAycC1wxioJEmSJGkwDhz2ACRJWoQeAXaPH1TVt5NsALYkKeAW4LK29ucBm5KcAQQ4s6r2DXLA6s6qsz+93/GOC08d0kgkaeFJ8vPA+4G7m6IfAOuq6l+TnAKcAxTweeBdVVXDGakkSb0xcKuueCMqSb2rqosnKNsMbJ6k/R5g3VyPS5KkeeIFwNuramt7YZKjaAVtT6qqXUnOB9YDGwc/RC003gtLGgYDt5IkSZKk+eQFwNIk7wEOAS6oqi3A6cDGqtrVtLsI2IKBWw1Be6DXIK+k2TJwK0mSutK54kSSpAFbDlxcVb+R5GnAJ5O8BlgNnDveqKp2J9mX5KAmZ7zUN67AlTQIBm4lSZIkSfNGVb247fevJ3kv8DbgSOCBjuYPAsuAe9sLk6ynlUaBlStXzul4pW4ZFJY07gnDHoAkSZIkST34ErAKuA84oqPucOD+zg5VtamqxqpqbPny5XM/QkmSZsEVt5IkSQPmShpJmp0khwErq+of24qPobWi9h5gLXBX03YJcIBpEjQZ89BKGnWuuJUkSZIkzReHAZcnWQqQ5HBaeW2van7WJzm0aXsWcPlQRilJUh+44lY9ccWQJEnTc0M3SeqPqro3yTnAp5I8ATgU+EBV/T1Akg3AliQF3AJcNrzRSpLUm54Dt0mOAf6Q1pPPg4G/qqoPNnWnAOcABXweeFdVVVO3BNhIKxcRwDur6vZexyNJkiRJWriq6nrg+knqNgObBzsiyYe0kuZGP1bcfphWQPaOJAcCVyW5E/giraDtSVW1K8n5tHbt3Nj0uwDYUlVXJFkBfCLJGvMPSZIkSZKkQTLwKmkU9SNwe0hV3QFQVfuSXAM8H3gesLGqdjXtLgK2ABuTHAScUFXvbvrdk+Q64DTg6j6MSUNi6gRJknrnfCpJ0sLhvC5ptvoRuD2l4/hE4M+AX6eVJB6AqtqdZF8TtF0F3NnRbxtwPAZuJUnSIuMqH0mSJEmdeg7cVtV3AJpdPc8F7qiqm5OcBzzQ0fxBYBlw5AR19wPLJ/qMJOtppVlg5cqVvQ5ZA9R+I+pTRUmSJEmSJGlm+rHiliSvBN4I/F5VfbUpvg84glawdtzhtAK0S5u6dsuAnROdv6o2AZsAxsbGqh9jliRJmo983VKSJElaHHoO3CZ5LfAc4C1V1R5UvQ1YC9zVtFsCHFBVe5PsAI7tONXaps/I8LVFSZIkSZLUTz6ElTRTPQVukxwMvLWqJvpb5irg6iQfq6rdwFnA5QBN8HZrknVVdWWSFcDJwIZexiNJkrQQ9fIw2ZtDSZIkaX7qdcXts4DVSW7oKP94VX0wyQZgS5ICbgEua2tzHrApyRlAgDOral+P49EI88ZRkiRJkqT9TfeA1ntpafHqKXBbVV8EVkxRvxnYPEndHmBdL58vSZIkSZKk2TEoLI22vmxOJkmSpOHwhkuSJElamAzcSpI0ApL8PPB+4O6m6AfAuqr61ySnAOcABXweeFfHhqCSJEnS4/iAV5rfDNxKkjQaXgC8vaq2thcmOYpW0PakqtqV5HxgPbBx8EPUQuQNnSRJkjSaDNxqaLxRlKT9vABYmuQ9wCHABVW1BTgd2FhVu5p2FwFbMHArSZIkSQuagVtJkkbDcuDiqvqNJE8DPpnkNcBq4NzxRlW1O8m+JAdV1d4hjVWSJEkjqHOBVLf1kkaLgds2/gUmSRqWqnpx2+9fT/Je4G3AkcADHc0fBJYB93aeJ8l6WqkUWLly5ZyNVwtX+7+HfBtGkiRJGh4Dt5IkjaYvAT8H3AccQStYO+5w4P6JOlXVJmATwNjYmBuYLUI+iJYkSbM1VUpD0x1Kg2fgViPDSUDSYpXkMGBlVf1jW/ExtFbU3gOsBe5q2i4BDjBNgmarm8Cuc7MkSaNnVB7S+u8Eae4ZuNW84aQgaQE7DLg8ycuq6pEkh9PKa7ueVuD26iQfq6rdwFnA5UMcqyRJkiRpAAzcSpI0ZFV1b5JzgE8leQJwKPCBqvp7gCQbgC1JCrgFuGx4o5UkSZKm5+IrqXcGbjVvOQlIWkiq6nrg+knqNgObBzsiSZIkLXajkpZBWqwM3GpkOUFIkiRJkjQ/eA8v9Z+BWy0Y7ZOEq28lSZIkSZoffKNWmpiBWy1I/qUvSZIkSZKk+ewJwx6AJEmSJEmSJGl/rriVJEnSjPhGiyRJ6hdz4krTM3ArSZKkWZnuhsvAriRJkjR7Bm61KLhCSJIkSZIkSfOJgVsJA7uSJEmSJM2luUyN4D29FioDt9IEpppQnAAkSeo/b7gkSdJcaf93Rr//jWH8QHPJwK0kSZIkSZJGVrcPeLtZ3TuX5+73Z2vxMXCrRamXv2j9i1WSpJnp5wqUfm6E5qZqkiSNtrlMqzCfzOVKYc0PBm6lHk0XyDXQK0nS4y2UGzLneUmSBq+fi7Gmq+/n3G6eX3XLwK00YP5lKkmSJEmSpOks6sDtQlnpodHS7X9X3bz6YNBXkqSJuTGIJEkaNYNcYTtM3byJ7L/LurOoA7eSJEkaTfPpZkSSJC1co/RvkrnUy6KyhWIU/81n4FYaYcPMvSNJ0kIxyJuLXnem7mWTNf8dIEmSJtPNvxsGmefXN4+nZuBWGiG93lj2sku2O2xLktR/gwzMdrth6mzHJWlyC3UVmqTh6yUtYz/O18/PnqrtKP+bZBgpHwzcSotIL3/JdBPY7fUv3vn0F7ckaeEZZuBlWJ/t3CtJ0vD58GewAeX58O+doQZukywBNgKrmqJ3VtXtwxuRtHj0+y/Dqc7Xywqgbj93PvzFK82Gc6Y0OkYluNrv9vPFqGxw4r9BRpPzpSQtLgv13zvjhr3i9gJgS1VdkWQF8Ikka6pq75DHJWkOjVKuwanqe31FtZM3dOqRc6a0AMzXm4tuxz3VfDpV236bL8HV+TLOecL5UpK0YAwtcJvkIOCEqno3QFXdk+Q64DTg6mGNS9Lo6SU/Ti/n6mffzv79TsA+l3kLRyWJfbdGaSy9GoU5c74GmyTNzlzn3e+mbT/nnW4/ay6/Ry9vK/WT86UkaTqjdC8wSmMZhFTVcD44eSZwblWtays7ETi+qn63o+16YH1z+Czgy30axpHAfX0612LhNeue16x7XrPuec2618s1e1pVLe/nYKbinDkveb265zXrntese16z7jlfdsf/xrrnNeue16x7XrPueL26Nyfz5TBTJRwJPNBRdj/wuIFW1SZgU78HkGR7VY31+7wLmdese16z7nnNuuc16948u2bOmfOM16t7XrPuec265zXr3jy7Zs6X85DXrHtes+55zbrj9ereXF2zJ/T7hF24Dziio2wZsHMIY5EkaZQ5Z0qSND3nS0nSgjLMwO0O4NiOsrXAbYMfiiRJI20HzpmSJE1nB86XkqQFZGiB22ZXz61J1gE0O36eDFw7wGH0/dWYRcBr1j2vWfe8Zt3zmnVv3lwz58x5yevVPa9Z97xm3fOadW/eXDPny3nLa9Y9r1n3vGbd8Xp1b06u2dA2JwNI8iRaX+xpQID/XFV3DG1AkiSNKOdMSZKm53wpSVpIhhq4lSRJkiRJkiQ93jBz3EqSJEmSJEmSJrAoA7dJliS5MsmNzc/qYY9p1CQ5JsmnktyQ5KYk72irOyXJzU35xUkyzLGOoiTnJTm/7dhrNoEkBzbXY1uSzyd5T1ud12wCSX42ydbm58Ykv5/kgKbOa9YmyfuSvKKjbNJr5NwwMa/L9JwzZ8/5cmacL7vnfDlzzpf94XWZnvNlb5wzZ8Y5szvOl90Zxpy5KAO3wAXAlqo6DngdcGmSg4Y8plHzYeDcqnopcDywJsmJSY4CzgFOqqo1wMPA+iGOc+QkWQO8Hji0OfaaTe4s4OtVtRZ4MfDCJGu9ZhNLcijw34Cfq6qXNX+H/QB4i9fsMUmOTnIr8GvAwW3l010j54aJeV2m55w5C86XXXG+7ILz5cw4X/ad12V6zpez5JzZFefMGXK+nLlhzpmLLnDbXKATquoKgKq6B7gOOG2oAxs9h4wn8a+qfcA1wPOB04GNVbWraXcR8OZhDHAUJTkM2AC8p63Yaza5E4E/AqhWwu33APfiNZvMPuBRYDlAkkOAHwUexGv2Q1V1d1W9CLiko2rSa+TcMDGvy4w5Z3bJ+bJrzpfdcb6cAefL/vG6zJjz5Sw4Z3bNOXPmnC9naJhz5qIL3AKrgDs7yrYBvsqyv1M6jk8EbqZ1nbaNF1bVbmCfT5N/6APA+cB32sq8ZhNIsgJ4APid5nWpbcALq+pf8JpNqKq+B/wm8OUkXwJ2torr43jNZmKqa7QK54aJrMLrMhPOmd1zvpwh58vuOV/2zPmye6vwusyE8+XsOGfOkHNmd5wv+2LO58zFGLg9ktb/yO3up3nCoJaq+g5AkqVJLgLuqKqbmfj6PQgsG+wIR0+SVwEPVdVnO6q8ZhM7CngZcHvzutQrgdcmeSVeswkleRLwB8DPVNVPAD8G/EiSV+M1m4mprpFzw8S8LjPgnNkd58uuOV92yfmyZ86X3fO6zIDzZfecM7vmnNkF58u+mPM588BZD23+ug84oqNsGa0nC2rT/OX2RuD3quqrTfH49XuwrenhtP7jW7SSLAfewcRL3r1mEzsU2FxV10HryVSSDcCv4DWbzMtpXbO/A6iqh5L8J+BSvGYzMdU1Wopzw0ScM2fIOXNmnC9nxfmye86XvXG+7J7z5Qw5X86cc+asOGd2x/myd3M+Zy7GwO0O4NiOsrXAbYMfyuhK8lrgOcBbmrww426jdb3uatotAQ6oqr2DH+VIOZnW05Trmw0EnwIsS/I8WkvhvWaPdw+tnDrt0pT539nECvi3jrI9tN6e8JpNb9JrlGQHzg0T2YHXZVrOmV1xvuye82X3nC9743zZvR14XablfNk158zuOWd2x/myd3M+Zy66VAnNf2Rbk6yDH+ZAORm4dqgDGyFJDgbeWlXnd0yoAFcB65vdB6G1Y+PlAx3gCKqqK6tqdVW9tHkl478AH6mqk2g9rfKadWiesD8ryU/CD/+7+y1aybr972xiNwKnJnk6QJIDgfcBf4XXbCYmvUbODRPzukzPObM7zpfdc76cFefL3jhfdsnrMj3ny+45Z3bPObNrzpe9m/M5czGuuAU4D9iU5AxaT1/ObHa1VMuzgNVJbugo/3hVfbB51WBLkgJuAS4b+AhH3x5gN0BVfdtrNqm3AR9sJtQAf1lVmwG8Zo9XVQ8neQvwx00+ogOBj1bV5eA1m8AjNP8fwoz+X3RumJjXZWrOmb1xvpwZ58suOF92zfmyP7wuU3O+7J1z5sw4Z86Q8+WsDHzOzOMfdkmSJEmSJEmShmnRpUqQJEmSJEmSpFFn4FaSJEmSJEmSRoyBW0mSJEmSJEkaMQZuJUmSJEmSJGnEGLiVJEmSJEmSpBFj4FaSJEmSJEmSRoyBW0mSJEmSJEkaMQZuJUmSJEmSJGnEHDjsAUiaWpIAK4FDJqjeBfxrVdUE/f4d8GXgF6rq5ll+9rOBvwWeV1Xfns05JEkalGbO/BngFOAFtObPo2jNoQcD3wP2APcCO4DbgE9W1fYZnv/5wH8FTmjOuwf4InAV8KdVtW+CPlcAD1bVO2f/zSRJ6r8ky4H/CLwM+ElgGXAosBu4D/gHYCvwl1V1/wzOdyjwY1M0eaSq/nWSvj3fv0oLkYFbaYQlWUErcHrsFM2+lOSVVXV3R/lTaN1U/ngPQ3gl8KPAy4G/7OE8kiTNqSRPBz4GrAKuAa6mFZy9n1aAdR9wELCE1o3pM4D/AHwmyS3AG6pq5xTn/1XgT4DrgP8MfBVYSutm90LgPyY5par2dHT98aadJEkjIckTgPcAvwP8PfAp4M9oPdj8Lq258kdpBXPXAe9PsgF4f1X9YIpTXwL86jSfvR04saoe6qh6Cr3fv0oLjoFbabT9Oq3J66iJVrwmOQq4g9YN5G/184OTPBM4G3gY2JDks5M9HZUkaQT8Na3g7DET3AxOqplLbwD+HDh1kjYvAC4FLq6qszqqb0ryV8DfARcB/6n7oUuSNFBXAWuAk6vqc1O0+xTwviQvBa6gtaDolydrXFVnAGdMVNcEi9cAnwNOojVvS5qGOW6l0XY08I3J0hRU1beArwM/0q8PTHJAkrfQugHdATyP1kql7Un+YzPhSpI0MpIcDPwUcHk3QVv44Vz6P4G1UzT7z8C3gN+d5BxfAX4fOCPJYd18viRJg5Tkl2k9qDxhmqDtD1XVDcDxwGuSnD6bz21W6o6nQFgym3NIi5EBGGn0PS5/bT81gdofTXJikv8G3AX8D+BPgeOragfwYlpPRC8HvpLkwiQ/m2RlkifN5fgkSZpOVX2fVq7Z1zRB3BlLshR4NfCFKZr9FHBrVX1vijafoZVH97ndfL4kSQN2JnBlVX2tm05V9VXgyqa/pAExVYK0iCX5JHAaEOD7wGdprRj6eFXdN96uqnYB70zy+8AvAr9Ea3OWg5rzXFlVk74yI0nSALwO+Djw5SQfoRWI/Tr757g9kNYqnyOBY2jluH0DrTdM3jzFuQ8C9k7z+eMbkx00Qd3SJM9qfn+oqu6d7stIkjRHfpJWqoTZuJOp50tJfWbgVlrczqOVs++fga9V1aNTNW5eJ/0fwP9IcgDwNOD/orVKV5Kkoamqf0ryk8AptB5K/jatjcqO6GxKa6fsr9IK7r4J2FpVU73h8o/ATyV5whSbsvx0c+5/mqDu5W3ld9GaOyVJGoYnAE+dZd+j6e3N7fTQV1qUDNxKi1hV3UFrc7PZ9H2U1k3vV/s6KEmSZqmq9gGfbH4ASHIQcAitlbDfB/ZM96ByApuA/0Vr47E/6qxMsozW7tyfmCQv/TVV9fNdfqYkSXPhS8AvJ3l/VT08005JngKsa/pP1/apQGdKvQA/0fzeVT56aTEzcCstUs3mKUf38ZTfqKrv9vF8kiT1rKr2Mn2ag+nOcX2Si4A/SPJjtPLAfxVYSms17e83n/H2HocrSdJc20jrgeR1SV5fVXdP1yHJjwMfpXX/eN4U7Z4KbAGePUmTPbT2Trmu20FLi5WBW2nxugT4lT6e7/3A2X08nyRJ00ryp8Db+njKDVX1u52FVXVWku3AbwLv5rHXPe8D/idwflU92MdxSJI0Fz4MvJLW3iX/kuQvgE8D/wDcSyu4+iRgBa18uKfRygd/CK3g7Z9Nce5fB36UViqGx72BMos3XqRFz8CttEhV1a8CvzpVmyTH09ol+zlVNe0rMZIkDcF/Bf57H8/3jckqquqjwEeTLAWW07q5vXea/LgPAQZ0JUkjoaoqyeuB36W18OZXmH5Bz78B5wK/P82c91Rab2Le05fBSjJwK0mSpPmrqh5iwLnyquoR4JEZNn8T4AojSdLIaFa+np/kXloPP28AngscCSwBdgP301qF+0rgv1TVxpmevv8jlhYvA7fSIpfkfODnJql+evPntUm+01G3F7gdOLuqOuskSRq4JAcCP0J3u1Y/CnxrmhVEs1ZVu+fivJIk9cHzgPurarL7QZJ8DXj+wEYkaT8GbiUdx/QT8apJyl9IK4D7jj6OR5KkriV5Ja3ce0+eRfd/TfJzVbV9ivN/jcnnw8nsAbYB66rqW7MYlyRJkhYxA7eSTqOVi6hbT6K1G+iqvo5GkqTZeTdwF61XOr/bRb/DaQVX/yvwxinavRh4SpdjWg58hMc2NJMkSZJmzMCttMhV1Z4kD9B6tbQbBwL7cMMVSdJoeArw1ara2WW/3c1q2qVTNWpWzHa7avbLSb4CHNNlP0mS5qsnTNcgSYA1wDpa+6W9fc5HJc1TBm6l0fYgcHSSp9JKDt/pcGAlcNNsPyDJ24EPAQfMovs/A++f7WdLktRno7ghStFdzl1Jkuar/wP8YpJnAl+jtdHZYcAKWg8x/z3wH2gFbZ8C3Aj84VBGKs0TBm6l0XYZ8AvA3VO0+RpwaQ+fsQ74AvAzVbW3h/NIkjRssw2QGliVJC1oSTYC6yepm+7B59ubBT/tPlBVnWmALgV+kdYCn3bfBb4J7ADuAK4Ebqyqe2cwdGlRM3ArjbCqujPJ02mlMThkgibfo/edsH9A6ynos5P82yz631dVE60GliRpkB4AfiLJC+gux+1S4JnA9XMyKkmSRsNZwMV9PN/XOwuq6p4kzwWOBg6itUnnd6vq4T5+rrSoGLiVRlwTlJ3NTtTjq2e/P027S2g9Gf3/zeIzAL4EPGeWfSVJ6pf3ApcDt3fZr2jNZXOV+mcvj83JkiQNRVU9BDw0gM8pWqtruzXT+1dpUUlvC/UkjbIkrwb+v6qazUpaSZLUoySrge9V1ZeGPRZJkkaZ96/S4xm4lSRJkiRJkqQR84RhD0CSJEmSJEmStD8Dt5IkSZIkSZI0Yubd5mRHHnlkrVq1atjDkCQtYrfddtt9VbV82OOYjnOmJGmYnC8lSZreVPPlvAvcrlq1iu3btw97GJKkRSzJ14c9hplwzpQkDZPzpSRJ05tqvpxRqoQkxyT5VJIbktyU5B1tdackubkpvzhJ2uqWJLkyyY3Nz+qO807aV5IkSZIkSZIWq5nmuP0wcG5VvRQ4HliT5MQkRwHnACdV1RrgYWB9W78LgC1VdRzwOuDSJAcBzKCvJEmSJEmSJC1KMw3cHlJVdwBU1T7gGuD5wOnAxqra1bS7CHgzQBOgPaGqrmj63QNcB5zWtJ20ryRJkiRJkiQtZjMN3J7ScXwicDOwGtg2XlhVu4F9TdB2FXBnR79tTR+m6StJkiRJkiRJi9aMArdV9R2AJEuTXATcUVU3A0cCD3Q0fxBYNknd/cD4LmlT9d1PkvVJtifZvnPnzpkMWZIkSZIkSZLmrZmuuCXJK4EPAX9SVX/cFN8HHNHR9HBaAdqJ6pYB45HXqfrup6o2VdVYVY0tX768s1qSpJGT5Lwk57cdu5mnJEmSJGnGZhS4TfJa4KeBt1TVV9uqbgPWtrVbAhxQVXuBHcCxHada2/SZrq8kSfNWkjXA64FDm2M385QkSZIkdWXawG2Sg4G3VtX5VVUd1VcB65Mc2hyfBVwO0ARgtyZZ15xnBXAycO10fSVJmq+SHAZsAN7TVuxmnpIkSZKkrsxkxe2zgNVJbuj4eUdVfZvWzemWJDcBS4HL2vqeB5yU5HPAR4Ezq2ofwAz6SpI0H30AOB/4TluZm3lKkiRJkrpy4HQNquqLwIop6jcDmyep2wOsm01fSZLmmySvAh6qqs8mOb6taq4287x3gjGsp0mlsHLlyll8C0mSJEnSKJg2cKvHrDr70/sd77jw1CGNRJI0apIsB97BYykO2o1vyPlgW9n4hpxLmdlmnhP1fZyq2gRsAhgbG+tMcTRr7XOg858kSaPH+1VJWngM3PbAm1hJUpuTaa2OvT4JwFOAZUmeRyvVwVrgLth/Q84kO5jZZp6P6zuXX0aSJEmSNFwzyXErSZKmUVVXVtXqqnppVb0U+C/AR6rqJOBS3MxTkiRJktQFV9xKkjQ39gC7obUhZ5LxDTkLuIXHb+a5KckZQOjYzHOavpIkSZKkBcjArSRJc6CqbgVubTt2M09JkjQSzIcrSfODqRIkSZIkSZIkacQYuJUkSZIkSZKkEWOqBEmSJEmSFpjOdAiSpPnHFbeSJEmSJEmSNGIM3EqSJEmSJEnSiDFwK0mSJEmSJEkjxsCtJEmSJEmSJI0YA7eSJEmSJEmSNGIM3EqSJEmSJEnSiDFwK0mSJEmSJEkjxsCtJEmSJEmSJI0YA7eSJEmSJEmSNGIM3EqSJEmSJEnSiDFwK0mSJEkaSUnOS3J+2/EpSW5OclOSi5OkrW5JkiuT3Nj8rB7KoCVJ6hMDt5IkSZKkkZNkDfB64NDm+CjgHOCkqloDPAysb+tyAbClqo4DXgdcmuSgwY5akqT+MXArSZIkSRopSQ4DNgDvaSs+HdhYVbua44uANzftDwJOqKorAKrqHuA64LSBDVqSpD7rKnCb5H1JXtF2/JYkN3T8PDL+SkqSn0/yz211f5vkqW39J33NRZIkSZK0aH0AOB/4TlvZamDb+EFV7Qb2NUHbVcCdHefY1vSRJGleOnAmjZIcDVwNPBO4eby8qv4c+PO2dj8DnFFVtzdFLwDeXlVbJzhn+2suu5q8ReuBjbP5IpIkSZKk+S/Jq4CHquqzSY5vqzoSeKCj+YPAsknq7geWT/IZ62nSLKxcubIfw5Ykqe9mtOK2qu6uqhcBl0zWJskhwO8DZ7YVvwB4VZItTXL4V7TVTfqaiyRJkiRp8UmyHHgHrUU+ne4DjugoO5xWgHaiumXAzok+p6o2VdVYVY0tXz5hbFeSpKGb0YrbGXobcHlbIBZaTzcvrqrfSPI04JNJXlNVX6P1ysq54w2raneSfUkOqqq97Sf2aagkaT5Ichrwm8APgIOBT1bV+5u6LwDtc+T1VXVhU7eE1hsnq5q6d7a9vUKSU2jdwBbweeBdVVVz+20kSRqKk2mtnr2+yaT3FGBZkufRSn2wFrgLfjh/HlBVe5PsAI7tONda4LbBDFuSpP7ry+ZkSQ6ktVr28vbyqnpxVd3Q/P514L20Arww9Wsu+/FpqCRp1DU3j+8FTq2qlwLHAc9J8vIkTwQeqaqXtv1c2NZ90l2wZ7CDtiRJC0ZVXVlVq8fnS+C/AB+pqpOAS4H1SQ5tmp9Fcw/aLP7ZmmQdQJIVtILA1w76O0iS1C99CdzS2qnzb6vq+9O0+xKPrSaa6jUXSZLmmz3Aq9vePHkS8GRaDyWfC3w/yTVJbk3yoSbQO5NdsE0tJElazPYAuwGq6tvABmBLkpuApcBlbW3PA05K8jngo8CZVbVvwOOVJKlv+hW4fQNtm5QBJDksybM72h0D3Nv8fhutV1fG2//wNZc+jUmSpIGplm8kOSDJFuBbwJeblAfPAB6iNV++GPg6j+WNX8XUu2BPtYO2JEkLWlXdWlXntx1vrqqXVNWaqtovdVBV7amqdVX1M1V1XFXdMZRBS5LUJz0Hbps0CWNV9c8dVYcBlydZ2rQ7nFZO26ua+quY5DUXSZLmq6p6tKpeATwVeHaSl1TVR6rq9c0N5Q+q6iJgrNnYc7pdsGecWghaeeGTbE+yfefOCfdjkSRJkiTNA90Gbh+heU2lzXOB/93ZsKrupZWT71PNqyp/A/xhVf19Uz/day6SJM0bSZ6W5FXjx1X1MK2ct+sm6fIV4Gim3wW7q9RC5oWXJEmSpIXhwG4aV9XFExQ/DPzhJO2vB66f4nybgc3djGFUrTr70/sd77jw1CGNRJI0JEuBXwA+1Vb2KECSFwLb21/nBJ5OK53C95h6F+zx1EKP20G7319AkiRJkjQ6ek6VUFV3VdXWfgxGkqR57E5aqRGeC5DkibTePPlr4E20bSjW7Hj9zaraNYNdsE0tJEmSJEmLUFcrbiVJ0sSq6tEkbwQuafK7HwhcVlVbk9zSlP8KcAjwNeCMtu7nAZuSnAGEtl2wq+rbScZTCxVwC6YWkiRJkqQFz8CtJEl9UlV3Aa+aoPy7wPop+u1h8ly4Cyq1kCRJkiRpZnpOlSBJkiRJkiRJ6i8Dt5IkSZIkSZI0YgzcSpIkSZIkSdKIMXArSZIkSZIkSSPGwK0kSZIkSZIkjRgDt5IkSZIkSZI0YgzcSpIkSZIkSdKIMXArSZIkSZIkSSPGwK0kSZIkSZIkjRgDt5IkSZIkSZI0YgzcSpIkSZIkSdKIMXArSZIkSZIkSSPGwK0kSZIkSZIkjRgDt5IkSZIkSZI0YgzcSpIkSZIkSdKIMXArSZIkSZIkSSPGwK0kSZIkSZIkjZiuArdJ3pfkFR1lX0hyQ9vP2W11S5JcmeTG5md1R99Tktyc5KYkFydJb19HkiRJkiRJkua/A2fSKMnRwNXAM4Gb28qfCDxSVS+bpOsFwJaquiLJCuATSdZU1d4kRwHnACdV1a4k5wPrgY2z/zqSJEmSJEmSNP/NaMVtVd1dVS8CLumoei7w/STXJLk1yYeSLAFIchBwQlVd0ZzjHuA64LSm7+nAxqra1RxfBLy5p28jSZIkSZIkSQtArzlunwE8BLwBeDHwdR4L7q4C7uxovw0YT5ewujkGoKp2A/uagO9+kqxPsj3J9p07d/Y4ZEmS5kaS05J8tkkddFOS32qrmzQ9kKmFJEmSJEmdegrcVtVHqur1VbWnqn5QVRcBY0kOAY4EHujocj+wvPl9ovoHgWUTfM6mqhqrqrHly5d3VkuSNHTNGyfvBU6tqpcCxwHPSfLyjvRAa4CHaaUHGjeeWug44HXApeMPMmfQV5IkSZK0APW64nYiXwGOBu4DjuioWwaML5mdqP5wWsFdSZLmmz3Aq9tSAD0JeDKth5KTpgcytZAkSZIkaSI9BW6TvHCC1zWfDnwL2AEc21G3Frit+f225nj8XEuAA6pqby9jkiRpGKrlG0kOSLKF1lz45aq6nanTA62iT6mFJEmSZmPV2Z/e70eSNBp6XXH7JtpW/SRZB3yzqnY1AditTRlJVgAnA9c2za8C1ic5tDk+C7i8x/FIkjRUVfVoVb0CeCrw7CQvYer0QH1LLQTmhZckSZKkhaLbwO0jwO62498GXtJspPIF4FXAGW315wEnJfkc8FHgzKraB1BV3wY2AFuS3AQsBS6b3deQJGm4kjwtyavGj6vqYVo5b9cxdXqgvqYWMi+8JEmSJC0MB3bTuKou7jj+LlNskFJVe2jdsE5WvxnY3M0Y5ovO10t2XHjqkEYiSRqQpcAvAJ9qK3u0+XM8PdBdsH96oCQ7mFlqocf1nYPvIEmSJEkaEXOxOZkkSYvRnbRSIzwXIMkTgXOAv2aK9ECmFpIkSZIkTaSrFbeSJGliVfVokjcClyRZSmuOvayqtgIkGU8PVMAt7J8e6DxgU5IzgNCRWmiavpIkSZKkBcjArSRJfVJVd9HK9z5R3aTpgRZzaiFJkiRJ0sRMlSBJkiRJkiRJI8bArSRJkiRJkiSNGAO3kiRJkiRJkjRiDNxKkiRJkiRJ0ogxcCtJkiRJkiRJI8bArSRJkiRJkiSNGAO3kiRJkiRJkjRiDNxKkiRJkiRJ0ogxcCtJkiRJGhlJTkvy2SQ3JLkpyW+11Z2S5Oam/OIkaatbkuTKJDc2P6uH8w0kSeoPA7eSJEmSpJGQZAnwXuDUqnopcBzwnCQvT3IUcA5wUlWtAR4G1rd1vwDYUlXHAa8DLk1y0GC/gSRJ/WPgVpIkSZI0KvYAr66qXc3xk4AnAw8CpwMb2+ouAt4M0ARoT6iqKwCq6h7gOuC0AY5dkqS+OnDYA5AkSZIkCaCqCvhGkgOA/wX8NPA/qur2JO8Czm1ruzvJviZouwq4s+N024Djgas7PyfJeprVuitXrpyLrzKvrTr70/sd77jw1CGNRJIWNwO3U+icrCRJkiRJc6+qHgVekeTJwP9M8hLgSOCBjqYPAssmqbsfWD7J+TcBmwDGxsaqj0OXJKlvTJUgSZIkSRoJSZ6W5FXjx1X1MK2ct+uA+4AjOrocTitAO1HdMmDn3I1WkqS5ZeBWkiRJkjQqlgK/0FH2aPPnbcDa8cJmI7MDqmovsAM4tqPf2qaPJEnzkoFbSZIkSdKouBN4dpLnAiR5InAO8NfAVcD6JIc2bc8CLgdogrdbk6xr+q0ATgauHezwJUnqH3PcDojJ3SVJkiRpalX1aJI3ApckWUrrnvWyqtoKkGQDsCVJAbcAl7V1Pw/YlOQMIMCZVbVvsN9AkqT+6Spwm+R9wGeqaktb2W8AvwjsBR4G/ktVfa2p+3ng/cDdTfMfAOuq6l+b+lNoPT0t4PPAu5pdRCVJkiRJi1BV3QW8apK6zcDmSer20MqFK0nSgjCjwG2So4GrgWcCN7eVnwi8EDi+eTL6U8CfAi9rmrwAePv409GOcx5FK2h7UlXtSnI+sB7YOPuvI0mSJEnS6POtTEnSdGYUuK2qu4EXJTmvo2oM+MuqerRpd1uSJ7fVvwBYmuQ9wCHABW2rdU8HNlbVrub4ImALBm4lSZIkSZpSZ+BXkrTw9Lo52Ydoe00lyTHAPW31y4FPVtUraAVq/98kT2/qVgPbxhtW1W5gX5KDOj8kyfok25Ns37lzZ49DliRpbiQ5JsmnktyQ5KYk72ir+0JTPv5zdlvdkiRXJrmx+Vndcd5TktzcnPPiJBnk95IkSZIkDV5Pgduq2jWe7D3JS4H3AW9vq39xVd3Q/P514L3A25rqI4EHOk75ILBsgs/ZVFVjVTW2fPnyXoYsSdJc+jBwblW9FDgeWJPkxGZH7Eeq6qVtPxe29bsA2FJVxwGvAy4df5DZkVpoDa188usH+aUkSZIkSYPX64pbkjw5yR8Czwbe1KRVmMyXgFXN7/cBR3TUHw7c3+uYJEkakkOq6g6A5sHmNcDzgecC309yTZJbk3woyRKAJkB7QlVd0fS7B7gOOK0550Sphd48oO8jSZIkSRqSngK3SZ4EXAZ8sKr+uKp+0FZ3WJJnd3Q5Bri3+f02YG1b+yXAAVW1t5cxSZI0RKd0HJ9Ia1PPZwAPAW8AXgx8HbikabMKuLOj3zZaKYWgi9RCYHohSZIkSVooZrQ52RTOAP6iqv5lgrrDgMuTvKyqHklyOHAuj73eeRVwdZKPNTehZwGX9zgeSZKGpqq+A5BkKa05746qurmp/khb04uS3J7kECZOHXQ/rTzxTFI/nlro3o5yqmoTsAlgbGysZv1lJEnSQHVuNrbjwlOHNBJJ0qjoNnD7CLC77fh44A1JfqOt7FHgl6rq3iTnAJ9K8gTgUOADVfX3AFX17SQbgC1JCriF1updSZLmrSSvBN4I/F5VfXWKpl8Bjmbi1EHLgPHlsuP1D7bVm1pIkiRJkha4rgK3VXVxx/EvTtP+euD6Keo3A5u7GYMkSaMqyWuB5wBvqapqK38hsL29DHg68C3ge8CxHadaSyulEDyWWuiu5lymFpIkSZKkRaDnzckkSRIkORh4a1Wd3xGgBXgTbRuKJVkHfLOqdjUB2K1NGUlWACcD1zbNrwLWJzm0OTa1kCRJkiQtAr3muJUkSS3PAlYnuaGj/OPAbwOXJPkV4BDga7TyxI87D9iU5AwgwJlVtQ9MLSRJkiRJi5WBW0mS+qCqvgismKLJ+skqqmoPsG6KelMLSZIkSdIiY6oESZIkSZIkSRoxBm4lSZIkSZIkacQYuJUkSZIkSZKkEWPgVpIkSZIkSZJGjIFbSZIkSZIkSRoxBw57AIvVqrM/vd/xjgtPHdJIJEmSJEmSJI0aV9xKkiRJkiRJ0ogxcCtJkiRJkiRJI8bArSRJkiRJkiSNGAO3kiRJkiRJkjRiDNxKkiRJkiRJ0og5cNgDkCRJkiRJo2vV2Z/e73jHhacOaSSStLi44laSJEmSJEmSRowrbkeETzAlSZIkSZIkjXPFrSRJkiRJkiSNGAO3kiRJkiRJkjRiDNxKkiRJkiRJ0ojpKnCb5H1JXtFRdkqSm5PclOTiJGmrW5LkyiQ3Nj+rZ9pXkiRJkiRJkharGQVukxyd5Fbg14CD28qPAs4BTqqqNcDDwPq2rhcAW6rqOOB1wKVJDpphX0mSJEmSJElalGYUuK2qu6vqRcAlHVWnAxuraldzfBHwZoAmQHtCVV3RnOMe4DrgtOn6SpI0HyU5JsmnktzQvE3yjrY631CRJEmSJM1YrzluVwPbxg+qajewrwnargLu7Gi/rekzXV9JkuajDwPnVtVLgeOBNUlO9A0VSZIkSVK3eg3cHgk80FH2ILBskrr7geUz6LufJOuTbE+yfefOnT0OWZKkOXNIVd0BUFX7gGuA5+MbKpIkSZKkLvUauL0POKKj7HBaAdqJ6pYB45HXqfrup6o2VdVYVY0tX768s1qSpFFxSsfxicDN+IaKJEmSJKlLvQZubwPWjh8kWQIcUFV7gR3AsR3t1zZ9pusrSdK8U1XfAUiyNMlFwB1VdTMDekOl+WzfUpEkSZKkBaDXwO1VwPokhzbHZwGXAzQB2K1J1gEkWQGcDFw7XV9JkuarJK8EPgT8SVX9cVM8kDdUwLdUJEmSJGmhOLDL9o8Au8cPqurbSTYAW5IUcAtwWVv784BNSc4AApzZ5PybSV9JkuaVJK8FngO8paqqrWr8LZO7mnY/fMskyQ5m9obK4/rO1feQJEmSJA1fV4Hbqrp4grLNwOZJ2u8B1k1xvkn7SpI0nyQ5GHhrVZ06QfVVwNVJPtbkqN3vDZUkW5Osq6or295Q2TBdX0mSJEnSwtXtiltJkjSxZwGrk9zQUf7xqvqgb6hIkqSFaNXZn97veMeFEz3DliTNhoFbSZL6oKq+CKyYot43VCRJkiRJM9br5mSSJEmSJEmSpD4zcCtJkiRJkiRJI8ZUCZIkSZKkkZHkGOAPgcOAg4G/qqoPNnWnAOcABXweeFdVVVO3BNgIrGpO9c6qun2wo18cOvPaSpLmhituJUmSJEmj5MPAuVX1UuB4YE2SE5McRStoe1JVrQEeBta39bsA2FJVxwGvAy5NctCAxy5JUt8YuJUkSZIkjZJDquoOgKraB1wDPB84HdhYVbuadhcBbwZoArQnVNUVTb97gOuA0wY6ckmS+sjArSRJkiRplJzScXwicDOwGtg2XlhVu4F9TdB2FXBnR79tTR9JkuYlc9yOqPacQTsuPHWII5EkSZKkwamq7wAkWQqcC9xRVTcnOQ94oKP5g8Ay4MgJ6u4Hlk/0GUnW06RZWLlyZd/GLklSPxm4lSRJkiSNlCSvBN4I/F5VfbUpvg84glawdtzhtAK0S5u6dsuAnROdv6o2AZsAxsbGqn8jV6fOjcxcmCRJM2fgVpIkSZI0MpK8FngO8Jaqag+q3gasBe5q2i0BDqiqvUl2AMd2nGpt00eSpHnJwK0kSZIkaSQkORh4a1VNtCzzKuDqJB9r8tueBVwO0ARvtyZZV1VXJlkBnAxsGNjg51jnylVJ0sJn4FaSJEmSNCqeBaxOckNH+cer6oNJNgBbkhRwC3BZW5vzgE1JzgACnFlV+wYyakmS5oCBW0mSJEnSSKiqLwIrpqjfDGyepG4PsG6OhiZJ0sAZuJUkSZIkSX1hSgdJ6p8nDHsAkiRJkiRJkqT9GbiVJEmSJEmSpBFj4FaSJEmSJEmSRoyBW0mSJEmSJEkaMQZuJUmSJEmSJGnEHDjsAUiSJEmSpP2tOvvTwx6CJGnIeg7cJnki8Eng4Lbi5cC/VNVrknwB2NVWd31VXdj0XQJsBFY1de+sqtt7HZMkSZIkSZIkzWc9B26r6nvAK8ePkwS4Bji3Ceo+UlUvm6T7BcCWqroiyQrgE0nWVNXeXsclSdKwJHkf8Jmq2tJWNusHmUlOAc4BCvg88K6qqjn9EpIkSZKkoZqLVAm/CtxYVf+QZAz4fpJrgKcCtwJnVdV3kxwEnFBV7waoqnuSXAecBlw9B+OSJGlOJTma1hz2TODmtvJZP8hMchStoO1JVbUryfnAelqBXkmSpHmlMwXEjgtPHdJIJGn09XVzsiQHA+uAP2qKngE8BLwBeDHwdeCSpm4VcGfHKbYBqyc47/ok25Ns37lzZz+HLElS31TV3VX1Ih6b68Y9l+ZBZpJbk3yoWWVL24PMK5pz3AOMP8gEOB3YWFXjq3UvAt48x19FkiRJkjRk/V5x+8vAx6rq+wBV9RHgI231FyW5PckhwJHAAx3976eVH3c/VbUJ2AQwNja26F4N9YmkJM174w8y3wJ8D3gXreDueiZ/kHk8rdW7q4FzxyuqaneSfUkOmii1UJL1zXlZuXJln7+GJElSf3m/K0mT6+uKW+BtwBXTtPkKcDRwH3BER90ywCW1kqQFpao+UlWvr6o9VfWDqroIGJvhg8yJ6h+kNWdO9FmbqmqsqsaWL3/cs1BJkiRJ0jzRt8BtkmOBHVX1nbayFzablbV7OvAtYAdwbEfdWuC2fo1JkqQRNtMHmRPVH04ruCtJkiRJWqD6ueL254DPdZS9ibY8fEnWAd+sql3N651bmzKazVhOBq7t45gkSRq6Hh9k3tYcj59rCXDARGkSJEmSJEkLRz8Dtz8NfL6j7LeBlyS5MckXgFcBZ7TVnweclORzwEeBM6tqXx/HJEnSKOjlQeZVwPokhzbHZwGXD2zkkiRJkqSh6OfmZJ8A/qG9oKq+S7NBykSqag+wro9jkCRpFDwC7G47/m3gkiS/AhwCfI3HP8jclOQMILQ9yKyqbyfZAGxJUsAtwGUD+A6SJEmSpCHqW+C2qv6sX+eSJGk+q6qLO457epBZVZuBzX0boCRJkiRp5PUzVYIkSZIkSZIkqQ8M3EqSJEmSJEnSiDFwK0mSJEmSJEkjxsCtJEmSJEmSJI0YA7eSJEmSJEmSNGIOHPYA1L1VZ396v+MdF546pJFIkiRJkiRJmguuuJUkSZIkSZKkEeOKW0mSJEmSNHJ821TSYueKW0mSJEmSJEkaMQZuJUmSJEmSJGnEGLiVJEmSJEmSpBFj4FaSJEmSJEmSRoybk0mSpJ64cYgkSZIk9Z8rbiVJkiRJkiRpxBi4lSRJkiRJkqQRY6oESZIkSZI0EjpTMEnSYuaKW0mSJEmSJEkaMQZuJUmSJEmSJGnE9JwqIcnPA+8H7m6KfgCsq6p/TXIKcA5QwOeBd1VVNf2WABuBVU2/d1bV7b2OZzFyN29JkiRJkiRpYelHjtsXAG+vqq3thUmOohW0PamqdiU5H1hPK1gLcAGwpaquSLIC+ESSNVW1tw9jkiRpaJK8D/hMVW1pK5v1w8yp+kqSJC0WLlqStNj0I1XCC4BXJdmS5MYkr2jKTwc2VtWu5vgi4M0ASQ4CTqiqKwCq6h7gOuC0PoxHkqShSHJ0kluBXwMObitvf5i5BniY1sPMceMPM48DXgdc2syVM+krSZIkSVqA+hG4XQ58sqpeQStY+/8meTqwGtg23qiqdgP7mhvRVcCdHefZ1vSRJGleqqq7q+pFwCUdVb08zJy0ryRJkiRp4eo5VUJVvbjt968neS/wNuBI4IGO5g8Cyyapu59WEPhxkqynWV20cuXKXocsSdKgrQbOHT+oqt1JpnuYeTxw9VR9TS8kSZIWM1MnSFro+pHjttOXgJ8D7gOOoBWsHXc4rQDt0qau3TJg50QnrKpNwCaAsbExc/pJkuabXh5mTtX33s4PGoWHnd5ESZIkSVLvekqVkOSwJM/uKD6G1o3kbcDatrZLgAOa1UE7gGM7+q1t+kiStNCMP8xsN/4wc6K69oeZU/V9nKraVFVjVTW2fPmEL7JIkiRJkuaBXnPcHgZcnmQpQJLDab3OeVXzsz7JoU3bs4DLAZrg7dYk65p+K4CTgWt7HI8kSaOol4eZU/WVJGnBSvK+ts2vx8tOSXJzkpuSXJwkbXVLklzZbJp9YxL3UJEkzWs9BW6r6l5aO11/KsnngL8B/rCq/r6qvg1sALYkuYlWeoTL2rqfB5zU9PsocGZV7etlPJIkjaheHmZO2leSpIUoydFJbgV+DTi4rfwoWvefJ1XVGuBhmvRAjQuALVV1HPA64NImn7wkSfNSPzYnux64fpK6zcDmSer2AOt6/XxJkkbQI8Du8YOq+naS8YeZBdzC4x9mbkpyBhDaHmbOoK8kSQtKVd0NvCjJeR1VpwMbq2pXc3wRsAXY2ARoT6iqdzfnuCfJdcBptDb7lCRp3pmLzckkSVrUquriCcpm/TBzqr6SJC0iq2ml5gOgqnYn2dcEbVcBd3a03wYcj4FbSdI8ZeB2AXI3b0mSJEkL0JHAAx1lD9La1HOiuvuBCXfqTLKeJs3CypUr+ztKSZL6pNfNySRJkiRJGoT7gCM6yg6nFaCdqG4ZsHOiE1XVpqoaq6qx5csnjO1KkjR0Bm4lSZIkSfPBbcDa8YMkS4ADmo0+dwDHdrRf2/SRJGleMnArSZIkSZoPrgLWJzm0OT4LuBygCd5uTbIOIMkK4GTg2mEMVJKkfjDHbZvO3LCSJEmSpKF5BNg9flBV306yAdiSpIBbgMva2p8HbEpyBhDgzKraN8gBS5LUTwZuJUmSJEkjp+r/3969R8lWlnce//44gFyjgIiA4hF0yIlXUDIgREWJ4g0vYRmjMvEGg0YFM4lZKhFBTDR4AdFZgGYM4CRgDCIyIGEtXBMQQRFGE2XQIIeJCip4QEVQDj7zx94H26KqunZXdXf1qe9nrVp9el/ffrpOP1XPfuvZ9cE+yy4CLhqw/V3AYYs9LkmSloqF2xnQO5N47Xuft0wjkSTNIvOQJEmSJHVnj1tJkiRJkiRJmjIWbiVJkiRJkiRpyli4lSRJkiRJkqQpY4/bGWSvQUmSJEnSrPG9sKSVxhm3kiRJkiRJkjRlLNxKkiRJkiRJ0pSxVYIkSZIkSVrxbIUgaWNj4VaSJEmSJG10egu5krTS2CpBkiRJkiRJkqaMhVtJkiRJkiRJmjK2StBvfHzEHkCSJEmSJEnS8rNwK0mSJEmSZo6TmCRNu7ELt0l2B04GtgE2B86uqlPadV8BfjZn84ur6r3tuq2A04DV7bqjquqacccjSZIkSZIkSSvdJGbcfhz4b1V1bZJNgU8muQ64DPhpVT1jwH7HA5dU1ZlJdgY+m2T/qrpnAmPSAs13102vQkrSwiV5MfA+4Hvtol8Bh1XV95M8FzgGKOAqmtxa7X5TdbHTOzRLkiRJ0uKbxM3JtqiqawGqaj1wHvBE4HHAL5Ocl+TLST7SvvEkyWbA06vqzHa/m4ELgedPYDySJE2rvYAjq+rA9vHMtmi7E03R9llVtT/wE+CIOfttuNj5e8BLgVPbXCpJkiRJ2khNonD73J7vDwKuAPYA7gD+CNgXuAk4qd1mNXBdz36XA3tPYDySJE2rvYAXJLkkyWVJfr9d/krgtKra0F7oROCPwYudkiRJkjSrxm6VUFW3AyTZFngncG1VXdGuPmfOpicmuSbJFsCDgR/3HOo2YMd+50hyBO3Mo912223cIUuStFx2BD5YVW9J8gjg/CQvorlw+c4NG1XVnUnWt0Xb1fS/2Pk04DO9J1gJObO31YJteCRJkiTp/ibR45YkzwZeDhxXVd8Zsum3gV2BW4Hte9btAPyo305VdTpwOsCTn/zkGnvAkiQtg6rad86/b0rybuA19L+guY4mN3a62GnOlCRJ6s4Ly5Km0ditEpIcCuwHvGpu0TbJPknSs/kjgR8Aa4E1PesOAL467ngkSVpBvkEzo7bfBc3taAq0nS52SpIkSZI2DmPNuE2yOfDqqup3KeoVwGOAv2u3PQz47ob+fUkuTXJYVZ2VZGfgYOCEccYjSdK0SrINsFtVfXPO4t2BW4CbaS5g3tBuuxWwqqruSbIWL3ZKkrRR6J3VqZXDGbmSlsO4rRL2BPZO8oWe5ecCbwdOSvJaYAvgRuDwOdscC5ye5HAgwOurav2Y45EkaVptA5yR5BlV9dMk29H0tT2CpnD7mSSfrqo7gbcCZwC0xVsvdkqSJEnSjBmrcFtV/wrsPGSTI4bsexdw2Djn19LzKqMkLUxV3ZLkGOBzSTYBtgY+UFVfA0hyAnBJkgKuBD42Z3cvdkqSJEnSjJnIzck0uyzkStLoqupi4OIB6y4CLhqwzoudkiRJkjRjxr45mSRJkiRJkiRpspxxK0mSltXcT2/4yQ1JkiRJali4lSRJkiRJmqO3LaAkLQcLt5ooe95KkiRJkiRJ47Nwq0Xlx18lSZIkSZKk7izcask4G1eSJEmStDEa9n7X98KSFsrCrZaNyUuSJEmStBLZA1fSUrBwK0mSJEmStEScxCRpVBZuJUnS1PCNjCRJkiQ1LNxKkiRJkiRNkK0UJE2ChVtNDWdZSZJ6mRskSZIkzSoLt5IkSZIkSVPCC9eSNrBwq6k130dLTF6SJEmSpJVuvve+w9b7vljauFm41Ypl8pKk2eMMFEmSJEmzwsKtJEmSJEnSCuQnVaWNm4VbzQRnaEnSxsk3K5IkSZI2VjNduJ3vzZ5Wrkn/bucezyKAJK0cXriTJEmzbDFfC/k6S1p8M1241ewap7BrcpKklcsLcZIkaZbN9352ku93fe8sjc/CrTRhS/mxXROhJC2cf0MlSdKs85PI0nRb1sJtkq2A04DV7aKjquqa5RuR1F3XRDdOYrSoIM0uc+biG/eNi3+jJWn5TVu+tCimla7Lp5WW8vnuBXjNiuWecXs8cElVnZlkZ+CzSfavqnuWeVzSVJovEXaZ7buUic6kKk2EOXPKDfsb7N89SVoy5ktphZjka6cuRWNfl/VnS7HptGyF2ySbAU+vqj8DqKqbk1wIPB/4zHKNS9qYDUtmk5xpNskC8zSzIK2lYs5c+cbtJzfshbR/iySpYb6UFte47xm77L+Ys3cn+bqs16RnJU/L67pxX29aWF+45Zxxuxq4rmfZ5cDTMKlKK84kE+u0fKSsS4IeZf0kz9XlxcWs3oBgmsYyAasxZ25Uxvl7sph/i8Y1yb9NvTay/9OSFsdqzJeSOprka6tJvw7rUiSeZFF4OV9PjlM47zVujLoce7GkqpbkRPc7cbIf8LKqOmrOsr2A/1pVR/ZsewRwRPvtnsD1ExrGg4FbJ3SsWWHMujNm3Rmz7oxZd+PE7BFVteMkBzOMOXNFMl7dGbPujFl3xqw782U3Pse6M2bdGbPujFk3xqu7RcmXyznj9lZg+55lOwA/6t2wqk4HTp/0AJJcXVVPnvRxN2bGrDtj1p0x686YdbfCYmbOXGGMV3fGrDtj1p0x626Fxcx8uQIZs+6MWXfGrBvj1d1ixWyTSR+wg7XAmp5lBwBfXfqhSJI01dZizpQkaT5rMV9KkjYiy1a4be/qeWmSwwDaO34eDFywXGOSJGkamTMlSZqf+VKStLFZzlYJAMcCpyc5HAjw+qpav4Tnn/hHY2aAMevOmHVnzLozZt2ttJiZM1cW49WdMevOmHVnzLpbaTEzX648xqw7Y9adMevGeHW3KDFbtpuTSZIkSZIkSZL6W84et5IkSZIkSZKkPizcSpIkSZIkSdKUmcnCbZKtkpyV5LL2sfdyj2naJNk9yeeSfCHJF5O8ac665ya5ol3+wSRZzrFOoyTHJnnXnO+NWR9JNm3jcXmSq5K8bc46Y9ZHkuckubR9XJbkr5KsatcZszmSvCfJ7/csGxgjc0N/xmV+5syFM1+OxnzZnflydObLyTAu8zNfjsecORpzZjfmy26WI2fOZOEWOB64pKp+D3gpcGqSzZZ5TNPm48A7q+pA4GnA/kkOSrITcAzwrKraH/gJcMQyjnPqJNkf+ENg6/Z7YzbYW4GbquoAYF9gnyQHGLP+kmwN/DXwwqp6Rvs37FfAq4zZryXZNcmXgTcAm89ZPl+MzA39GZf5mTMXwHzZifmyA/PlaMyXE2dc5me+XCBzZifmzBGZL0e3nDlz5gq3bYCeXlVnAlTVzcCFwPOXdWDTZ4uquhagvQvrecATgVcCp1XVz9rtTgT+eDkGOI2SbAOcALxtzmJjNthBwIcBqrlT4tuAWzBmg6wH7gV2BEiyBfBQYB3G7D5V9b2q+l3gpJ5VA2NkbujPuIzMnNmR+bIz82U35ssRmC8nx7iMzHy5AObMzsyZozNfjmg5c+bMFW6B1cB1PcsuB/woy296bs/3BwFX0MTp8g0Lq+pOYL1Xk+/zAeBdwO1zlhmzPpLsDPwYeEf7canLgX2q6t8xZn1V1S+APweuT/IN4EfN4joXYzaKYTFajbmhn9UYl1GYM7szX47IfNmd+XJs5svuVmNcRmG+XBhz5ojMmd2YLydi0XPmLBZuH0zzH3mu22ivMKhRVbcDJNk2yYnAtVV1Bf3jtw7YYWlHOH2SvAC4o6r+d88qY9bfTsAzgGvaj0s9Gzg0ybMxZn0l2RL4EPDUqnoM8DDgIUkOwZiNYliMzA39GZcRmDO7MV92Zr7syHw5NvNld8ZlBObL7syZnZkzOzBfTsSi58xNFzy0letWYPueZTvQXFnQHO0ft5cDx1XVd9rFG+K3bs6m29E8+WZWkh2BN9F/yrsx629r4KKquhCaK1NJTgBeizEb5Jk0MfsSQFXdkeSNwKkYs1EMi9G2mBv6MWeOyJw5GvPlgpgvuzNfjsd82Z35ckTmy9GZMxfEnNmN+XJ8i54zZ7FwuxZY07PsAOCrSz+U6ZXkUOCxwKvavjAbfJUmXje0220FrKqqe5Z+lFPlYJqrKRe3NxB8ELBDkifQTIU3Zvd3M01PnbnSLvN51l8Bd/csu4vm0xPGbH4DY5RkLeaGftZiXOZlzuzEfNmd+bI78+V4zJfdrcW4zMt82Zk5sztzZjfmy/Etes6cuVYJ7ZPs0iSHwX09UA4GLljWgU2RJJsDr66qd/UkVIBPAke0dx+E5o6NZyzpAKdQVZ1VVXtX1YHtRzKOBs6pqmfRXK0yZj3aK+x7Jnk83Pe8+wuaZt0+z/q7DHhekkcCJNkUeA9wNsZsFANjZG7oz7jMz5zZjfmyO/Plgpgvx2O+7Mi4zM982Z05sztzZmfmy/Etes6cxRm3AMcCpyc5nObqy+vbu1qqsSewd5Iv9Cw/t6pOaT9qcEmSAq4EPrbkI5x+dwF3AlTVD43ZQK8BTmkTaoB/qKqLAIzZ/VXVT5K8Cvho249oU+BTVXUGGLM+fkr7/xBG+r9obujPuAxnzhyP+XI05ssOzJedmS8nw7gMZ74cnzlzNObMEZkvF2TJc2buf7FLkiRJkiRJkrScZq5VgiRJkiRJkiRNOwu3kiRJkiRJkjRlLNxKkiRJkiRJ0pSxcCtJkiRJkiRJU8bCrSRJkiRJkiRNGQu3kiRJkiRJkjRlLNxKkiRJkiRJ0pSxcCtJkiRJkiRJU8bCrSRJkiRJkiRNGQu3kiRJkiRJkjRlLNxKkiRJGlmSpyR57SIef+ckJyTJYp1DkiRpJbBwK0mSJGkkSR4AnAk8fBFP80vgzcArF/EckiRJU8/CrSRJ0pRJsk+SG5LUCI9fJbkxyVMHHOuRSe4esO/6JGva7W5O8vD2309M8uUh4zt3xLHNfXxqnp951ySfSnJ7ktuSfCLJdgO2vSrJfqNHdLg0vp1k+zGOsXeSjyS5Jsm6JPckuSPJvyX5+KDfzzzH/GCS1w1Z/8QkXx+y/vsDfhd3J7kgyZY921+Z5D/PM6w/BR4AnDjP2PdI8osB5z9u2L5VdRtwPPC+JNvMMx5JkqSNloVbSZKk6XMYcDWwqqoy7AFsBlwJvKLfgarqxqraot12QxHsoe3+m1bVdRuWAb/V/vuBwI6DBldVL2mP9wTgqUPGtjewpv3+pYOO1xZovwjcBDwKeCxwL3BpO8Oz10OABRdZ+9ihPe/uXXdMskmSk4Fzgf8HHAHsQRPrR9D8Xr4GnJrknN5i6Tz2ALYasv6BwM6DVlbVLgN+Lw8B1gDP7tllJ+BBg46XZHPgLcA7q+rOYQOvqhuALYFNex9VdeywfVsnA+tp/i9IkiTNJAu3kiRJ02cz4IdV9av5Nqyqe4FbWJ7XdfsB7xqy/kTg4BGO827gqqr686q6tapurqrXAXfQFAoX25r2628vYN/j2/1+p6r+pqqurqofV9Uvqur2qvpaVZ0CPA74OfC3HY79IGDdAsY0VFX9BPguw4vC/RwKBPj7QRskWbXh0W47dJskfZ+3VXUPcBpwZMcxSpIkbTQs3EqSJE2fAnbqcHOm7YF5i7yL4BrgSf3G2S57EjCw5UK73RbAq4GP9Fn931mawt2LgeuAQ7rs1H6M/2jgNVX182HbtgX2I4GDkzx6xFM8HFjbZUwd7AT8sOM+LwHOqapf9FuZ5B00s2S7PG4ecr4zgMcneVTHcUqSJG0ULNxKkiRNnwuAg4BfjdI/FngO8E8jHHdVz9dxfZ1m1ma/wtqjgK1pirvD7E8zE/WLfdZdCOyS5D+NM8hhkuwC/Bea4u2+SX6nw+5rgLuq6nujbNwWPL9FU9Ceb1xb07RauL7DeEbSFkIfDlzVcdenAJcNWllV7xnQmuFo4FsDWmrsNOR43wVupHmOSJIkzRwLt5IkSVOmqi6squ3p0x+036OqHlJV/zzCobfu+bogSc5vC8Z307R1+FafYvK32nV3tcsuGHC4NcB3+rWFqKqf0bSBWHO/vSag7dn6KeDEqroeeDNwdocbYt0DbJfkISOebzOavrX3jLD5XjSv1UdpNTGyJJvSzGQ+qap+2mG/nWj66c5XiO/nEODRSfZcwL5X0/RKliRJmjkWbiVJkqZUVd07yqPDIXdtv+6W5GFJ7pxTaO0yrkPmu2lan8fzBxxuO+AHQ073g3abiWpviHYhzYzWvwGoqvNo+rdemmTXwXvf59+AH9PceGzzec4X4EM0fWsHzlqd40Dg88B7kjxihO3nleShwPnAXcBxAzb7fPuc6G1xsUP79Ucdz/lGmh7A7wf+rkNRfIMfzTm3JEnSTLFwK0mSNDseR9MLd6/2Y+jb8uuZu/NKsl2SHyT56QIfP0zSW4QbpY/vqL1+R/kZtkpyBE2bh8uB11XVfYXrqnov8HHgmiTHtDNN+6qq9cCf0rRZ+Nckb07y+CTbJNkkydZJ1iQ5HPgK8CfAcVU1Sm/Z5wEnA38NnLrAH5d2DAcmOYXmZ74C+IOq+uWAXQ5uC+2/27N8Q/H8jhHPu2uSj9HcvO3FwNtp+tleleS5HX6E22l6OEuSJM2ckV6kS5IkafG1s0DX0vSN7WdDb9pBs2zvAh5ZVbcNWP9M4H8CzwLeP7c9wSj3QauqdTQ3teoryYfa7d4y78F+bR0wrNXATjSzWsfWFi9fDVwKvLCq+n7sv6pOT/IFmlmpNyX5l6p61oBtP5nkHuAUmkLrID8DjqqqD48wzt2BR7fj/GfgyCSHVNX58+075xj70/Q93hq4FrgIeOyIReN+7m6/bg4MujnZ3sB+NL1wXwxcDOxdVWvb9YcCbwI+keQ/gP8FXAlc1rbF6GeLOeeWJEmaKRZuJUmSpkRbGH3goPULLIxu2HdbmlmcewNfT/LwqvqPhY51gr4J7JFkk94+t+3H6h8KXDehc50E/GVV3d67IsnRwEfaWbRU1beBl7dj2GXYQavqnPYmZ38BnA08kqZg+nPgu8BTaYqT8xZtW68DPrFhVmySdwAnJbmoqkbpj0tVfTHJmvY5NQkbZto+iD6tLZI8mqbI/A2aG83t1fYNvu9Ga1X1TeDkJKcBr6C5Ad8raWL2jgHnfRBNcV+SJGnmWLiVJEmaDW8CPl9VNyY5CziWpkDYWZL30Hz0fdD6o3sWfY+mJcHn+2x+Bc0M4wOAf+lZ9zzg5qr61kLG2auqbhiy+kPA54Df2KadCTrK+X+Lpjh7dO+KJCcCDx5ljG2h+HBg3zlj+FySdwOvAj42ynHa/dYleSFwzQSK9LcABaymT+G2LXQP+hmfDbyV9meqqruBv20f89mdpqWFJEnSzLHHrSRJ0pRJ8gdJXjDB4+1CUzh7X7voROBlSfYdvNdQ7wOeOOLjSTQ3AHtJvwNV1V3A/wDe2Gf1G4CPLnCMK9UxwLl9iswfAI5J0nXixVHAc0bc9ps0fWjvZ04Be5+O54emR/Gqebfq3SlZ1Z7vKws4pyRJ0ornjFtJkqTpcxCwnmYG6FxfBEb6qPwGSbak6XX6sar6PwDtrNvjgM8keUpV3dhxfL8NnM+Qfrc91tEUHgf5S+DaJO8F3kvzGvWvgG1o2hvMhCRPoJkF/bg+q8+muVHZi4BPdzksI97craqeN88mV9IUgT/S4fzjeCqwJXDVEp1PkiRpqjjjVpIkaYWoqk9X1Wc77nYq8BPu30P0/TStCU5fwFBeDnwJWFVVGeGxfVVdOOhgbc/Z/Wl6w66lmaG7GXDQhj6vG7u2B/GngbdU1f1mvba9bT9Mc3O15XImcHB787Sl8Abg4qq6X2sGSZKkWeCMW0mSpOlzJ80Nu1ZV1b1jHutU4Gu9BdCqqiSvALZbwDFX0cwIrjHHNnc83wf+cFLH65Xkz2hmrA6yHvi/ycDJqR+d2782yduB4/qcZ+CM6CSvHHQ8YDfgH6vqrCFjPJnus09vA1YnSVWN+/v6AvBt4Hiam4rdJ8k19J8pPHebQbG5Fziwqr40Z9u9aGYXHzrGeCVJkla0jP/6TZIkSZOUZA1Nm4Q9Oux2XlW9eIxz3gM8tqquT3IA8ImqevSAbZ8GfIZuRd9zquplCx1fz/n/HfiTqrp4Esdbqdrf0z9W1c5DttkH+AdGfy6dXVV/NOR4BwMXAS9awOzvkbR9fK+mKTofNIGCsyRJ0opk4VaSJEkkeXJVXd3+ezNgTVV9fZmH1VfbC/a6WWmjMEj7e3rMht7FS3jejwIPq6oXLtLx96UpDu9VVWsX4xySJEkrgYVbSZIkSZ0k2XwxC+dJHlBVv1is40uSJK0EFm4lSZIkSZIkacpsstwDkCRJkiRJkiT9Jgu3kiRJkiRJkjRlLNxKkiRJkiRJ0pSxcCtJkiRJkiRJU8bCrSRJkiRJkiRNmf8P+Wcv7uCEJ2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999" y="2130926"/>
            <a:ext cx="8787294" cy="37730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CFF750-93E1-4EEB-B3C5-C5F586739BA1}"/>
              </a:ext>
            </a:extLst>
          </p:cNvPr>
          <p:cNvSpPr txBox="1"/>
          <p:nvPr/>
        </p:nvSpPr>
        <p:spPr>
          <a:xfrm>
            <a:off x="4166896" y="6236465"/>
            <a:ext cx="442966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컨텐츠 별 나이에 따른 문제풀이 평균 소요시간</a:t>
            </a:r>
          </a:p>
        </p:txBody>
      </p:sp>
    </p:spTree>
    <p:extLst>
      <p:ext uri="{BB962C8B-B14F-4D97-AF65-F5344CB8AC3E}">
        <p14:creationId xmlns:p14="http://schemas.microsoft.com/office/powerpoint/2010/main" val="298876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 idx="0"/>
          </p:nvPr>
        </p:nvSpPr>
        <p:spPr>
          <a:xfrm>
            <a:off x="273003" y="171415"/>
            <a:ext cx="5531405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>
                <a:solidFill>
                  <a:schemeClr val="lt1"/>
                </a:solidFill>
              </a:rPr>
              <a:t>2. </a:t>
            </a:r>
            <a:r>
              <a:rPr lang="ko-KR" altLang="en-US" sz="2800" b="1">
                <a:solidFill>
                  <a:schemeClr val="lt1"/>
                </a:solidFill>
              </a:rPr>
              <a:t>그룹 분석</a:t>
            </a:r>
            <a:endParaRPr lang="en-US" altLang="ko-KR" sz="2800" b="1">
              <a:solidFill>
                <a:schemeClr val="lt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3003" y="981426"/>
            <a:ext cx="3377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/>
              <a:t>성별별 문제풀이 평균 소요시간</a:t>
            </a:r>
            <a:endParaRPr lang="en-US" altLang="ko-KR" b="1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420243" y="2707142"/>
          <a:ext cx="3384165" cy="2304862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128055"/>
                <a:gridCol w="1128055"/>
                <a:gridCol w="1128055"/>
              </a:tblGrid>
              <a:tr h="329266">
                <a:tc>
                  <a:txBody>
                    <a:bodyPr vert="horz" lIns="91440" tIns="45720" rIns="91440" bIns="4572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b="1"/>
                        <a:t>컨텐츠 분류</a:t>
                      </a:r>
                      <a:endParaRPr lang="ko-KR" altLang="en-US" sz="1400" b="1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r">
                        <a:defRPr/>
                      </a:pPr>
                      <a:r>
                        <a:rPr lang="en-US" sz="1400" b="1">
                          <a:effectLst/>
                        </a:rPr>
                        <a:t>MALE</a:t>
                      </a:r>
                      <a:endParaRPr lang="en-US" sz="1400" b="1">
                        <a:effectLst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r">
                        <a:defRPr/>
                      </a:pPr>
                      <a:r>
                        <a:rPr lang="en-US" sz="1400" b="1">
                          <a:effectLst/>
                        </a:rPr>
                        <a:t>FEMALE</a:t>
                      </a:r>
                      <a:endParaRPr lang="en-US" sz="1400" b="1"/>
                    </a:p>
                  </a:txBody>
                  <a:tcPr marL="91440" marR="91440" anchor="ctr"/>
                </a:tc>
              </a:tr>
              <a:tr h="329266">
                <a:tc>
                  <a:txBody>
                    <a:bodyPr vert="horz" lIns="91440" tIns="45720" rIns="91440" bIns="45720" anchor="ctr" anchorCtr="0"/>
                    <a:p>
                      <a:pPr algn="r">
                        <a:defRPr/>
                      </a:pPr>
                      <a:r>
                        <a:rPr lang="ko-KR" altLang="en-US" sz="1400" b="1">
                          <a:effectLst/>
                        </a:rPr>
                        <a:t>한글</a:t>
                      </a:r>
                      <a:endParaRPr lang="ko-KR" altLang="en-US" sz="1400" b="1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r">
                        <a:defRPr/>
                      </a:pPr>
                      <a:r>
                        <a:rPr lang="en-US" altLang="ko-KR" sz="1400">
                          <a:effectLst/>
                        </a:rPr>
                        <a:t>12.0964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r">
                        <a:defRPr/>
                      </a:pPr>
                      <a:r>
                        <a:rPr lang="en-US" altLang="ko-KR" sz="1400">
                          <a:effectLst/>
                        </a:rPr>
                        <a:t>11.7598</a:t>
                      </a:r>
                      <a:endParaRPr lang="en-US" altLang="ko-KR" sz="1400"/>
                    </a:p>
                  </a:txBody>
                  <a:tcPr marL="91440" marR="91440" anchor="ctr"/>
                </a:tc>
              </a:tr>
              <a:tr h="329266">
                <a:tc>
                  <a:txBody>
                    <a:bodyPr vert="horz" lIns="91440" tIns="45720" rIns="91440" bIns="45720" anchor="ctr" anchorCtr="0"/>
                    <a:p>
                      <a:pPr algn="r">
                        <a:defRPr/>
                      </a:pPr>
                      <a:r>
                        <a:rPr lang="ko-KR" altLang="en-US" sz="1400" b="1">
                          <a:effectLst/>
                        </a:rPr>
                        <a:t>수학</a:t>
                      </a:r>
                      <a:endParaRPr lang="ko-KR" altLang="en-US" sz="1400" b="1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r">
                        <a:defRPr/>
                      </a:pPr>
                      <a:r>
                        <a:rPr lang="en-US" altLang="ko-KR" sz="1400">
                          <a:effectLst/>
                        </a:rPr>
                        <a:t>11.7367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r">
                        <a:defRPr/>
                      </a:pPr>
                      <a:r>
                        <a:rPr lang="en-US" altLang="ko-KR" sz="1400">
                          <a:effectLst/>
                        </a:rPr>
                        <a:t>12.8965</a:t>
                      </a:r>
                      <a:endParaRPr lang="en-US" altLang="ko-KR" sz="1400"/>
                    </a:p>
                  </a:txBody>
                  <a:tcPr marL="91440" marR="91440" anchor="ctr"/>
                </a:tc>
              </a:tr>
              <a:tr h="329266">
                <a:tc>
                  <a:txBody>
                    <a:bodyPr vert="horz" lIns="91440" tIns="45720" rIns="91440" bIns="45720" anchor="ctr" anchorCtr="0"/>
                    <a:p>
                      <a:pPr algn="r">
                        <a:defRPr/>
                      </a:pPr>
                      <a:r>
                        <a:rPr lang="ko-KR" altLang="en-US" sz="1400" b="1">
                          <a:effectLst/>
                        </a:rPr>
                        <a:t>영어</a:t>
                      </a:r>
                      <a:endParaRPr lang="ko-KR" altLang="en-US" sz="1400" b="1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r">
                        <a:defRPr/>
                      </a:pPr>
                      <a:r>
                        <a:rPr lang="en-US" altLang="ko-KR" sz="1400">
                          <a:effectLst/>
                        </a:rPr>
                        <a:t>17.9688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r">
                        <a:defRPr/>
                      </a:pPr>
                      <a:r>
                        <a:rPr lang="en-US" altLang="ko-KR" sz="1400">
                          <a:effectLst/>
                        </a:rPr>
                        <a:t>19.8706</a:t>
                      </a:r>
                      <a:endParaRPr lang="en-US" altLang="ko-KR" sz="1400"/>
                    </a:p>
                  </a:txBody>
                  <a:tcPr marL="91440" marR="91440" anchor="ctr"/>
                </a:tc>
              </a:tr>
              <a:tr h="329266">
                <a:tc>
                  <a:txBody>
                    <a:bodyPr vert="horz" lIns="91440" tIns="45720" rIns="91440" bIns="45720" anchor="ctr" anchorCtr="0"/>
                    <a:p>
                      <a:pPr algn="r">
                        <a:defRPr/>
                      </a:pPr>
                      <a:r>
                        <a:rPr lang="ko-KR" altLang="en-US" sz="1400" b="1">
                          <a:effectLst/>
                        </a:rPr>
                        <a:t>미술</a:t>
                      </a:r>
                      <a:endParaRPr lang="ko-KR" altLang="en-US" sz="1400" b="1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r">
                        <a:defRPr/>
                      </a:pPr>
                      <a:r>
                        <a:rPr lang="en-US" altLang="ko-KR" sz="1400">
                          <a:effectLst/>
                        </a:rPr>
                        <a:t>9.6441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r">
                        <a:defRPr/>
                      </a:pPr>
                      <a:r>
                        <a:rPr lang="en-US" altLang="ko-KR" sz="1400">
                          <a:effectLst/>
                        </a:rPr>
                        <a:t>9.6818</a:t>
                      </a:r>
                      <a:endParaRPr lang="en-US" altLang="ko-KR" sz="1400"/>
                    </a:p>
                  </a:txBody>
                  <a:tcPr marL="91440" marR="91440" anchor="ctr"/>
                </a:tc>
              </a:tr>
              <a:tr h="329266">
                <a:tc>
                  <a:txBody>
                    <a:bodyPr vert="horz" lIns="91440" tIns="45720" rIns="91440" bIns="45720" anchor="ctr" anchorCtr="0"/>
                    <a:p>
                      <a:pPr algn="r">
                        <a:defRPr/>
                      </a:pPr>
                      <a:r>
                        <a:rPr lang="ko-KR" altLang="en-US" sz="1400" b="1">
                          <a:effectLst/>
                        </a:rPr>
                        <a:t>음악</a:t>
                      </a:r>
                      <a:endParaRPr lang="ko-KR" altLang="en-US" sz="1400" b="1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r">
                        <a:defRPr/>
                      </a:pPr>
                      <a:r>
                        <a:rPr lang="en-US" altLang="ko-KR" sz="1400">
                          <a:effectLst/>
                        </a:rPr>
                        <a:t>2.9838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r">
                        <a:defRPr/>
                      </a:pPr>
                      <a:r>
                        <a:rPr lang="en-US" altLang="ko-KR" sz="1400">
                          <a:effectLst/>
                        </a:rPr>
                        <a:t>4.0879</a:t>
                      </a:r>
                      <a:endParaRPr lang="en-US" altLang="ko-KR" sz="1400"/>
                    </a:p>
                  </a:txBody>
                  <a:tcPr marL="91440" marR="91440" anchor="ctr"/>
                </a:tc>
              </a:tr>
              <a:tr h="329266">
                <a:tc>
                  <a:txBody>
                    <a:bodyPr vert="horz" lIns="91440" tIns="45720" rIns="91440" bIns="45720" anchor="ctr" anchorCtr="0"/>
                    <a:p>
                      <a:pPr algn="r">
                        <a:defRPr/>
                      </a:pPr>
                      <a:r>
                        <a:rPr lang="ko-KR" altLang="en-US" sz="1400" b="1">
                          <a:effectLst/>
                        </a:rPr>
                        <a:t>요리</a:t>
                      </a:r>
                      <a:endParaRPr lang="ko-KR" altLang="en-US" sz="1400" b="1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r">
                        <a:defRPr/>
                      </a:pPr>
                      <a:r>
                        <a:rPr lang="en-US" altLang="ko-KR" sz="1400">
                          <a:effectLst/>
                        </a:rPr>
                        <a:t>14.1316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r">
                        <a:defRPr/>
                      </a:pPr>
                      <a:r>
                        <a:rPr lang="en-US" altLang="ko-KR" sz="1400">
                          <a:effectLst/>
                        </a:rPr>
                        <a:t>15.3915</a:t>
                      </a:r>
                      <a:endParaRPr lang="en-US" altLang="ko-KR" sz="1400"/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37673" y="3490241"/>
            <a:ext cx="37454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v"/>
              <a:defRPr/>
            </a:pPr>
            <a:r>
              <a:rPr lang="ko-KR" altLang="en-US" sz="1400"/>
              <a:t>성별 간 차이가 많이 나진 않지만 나오지만</a:t>
            </a:r>
            <a:r>
              <a:rPr lang="en-US" altLang="ko-KR" sz="1400"/>
              <a:t>,</a:t>
            </a:r>
            <a:r>
              <a:rPr lang="ko-KR" altLang="en-US" sz="1400"/>
              <a:t> 대체적으로 여성 </a:t>
            </a:r>
            <a:r>
              <a:rPr lang="en-US" altLang="ko-KR" sz="1400"/>
              <a:t>user</a:t>
            </a:r>
            <a:r>
              <a:rPr lang="ko-KR" altLang="en-US" sz="1400"/>
              <a:t>가 조금 더 소요시간이 길다</a:t>
            </a:r>
            <a:endParaRPr lang="en-US" altLang="ko-KR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5531405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>
                <a:solidFill>
                  <a:schemeClr val="lt1"/>
                </a:solidFill>
              </a:rPr>
              <a:t>2. </a:t>
            </a:r>
            <a:r>
              <a:rPr lang="ko-KR" altLang="en-US" sz="2800" b="1" dirty="0">
                <a:solidFill>
                  <a:schemeClr val="lt1"/>
                </a:solidFill>
              </a:rPr>
              <a:t>그룹 분석</a:t>
            </a:r>
            <a:endParaRPr lang="en-US" altLang="ko-KR" sz="2800" b="1" dirty="0">
              <a:solidFill>
                <a:schemeClr val="lt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A18C0A-C087-4E7D-BE98-CFD651E28A94}"/>
              </a:ext>
            </a:extLst>
          </p:cNvPr>
          <p:cNvSpPr/>
          <p:nvPr/>
        </p:nvSpPr>
        <p:spPr>
          <a:xfrm>
            <a:off x="273003" y="981426"/>
            <a:ext cx="3377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err="1"/>
              <a:t>성별별</a:t>
            </a:r>
            <a:r>
              <a:rPr lang="ko-KR" altLang="en-US" b="1" dirty="0"/>
              <a:t> 문제풀이 </a:t>
            </a:r>
            <a:r>
              <a:rPr lang="ko-KR" altLang="en-US" b="1" dirty="0" smtClean="0"/>
              <a:t>평균 소요시간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215" y="2274980"/>
            <a:ext cx="8067024" cy="34760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08A62C-B010-4286-86DD-FF4CDC182EFC}"/>
              </a:ext>
            </a:extLst>
          </p:cNvPr>
          <p:cNvSpPr txBox="1"/>
          <p:nvPr/>
        </p:nvSpPr>
        <p:spPr>
          <a:xfrm>
            <a:off x="4148890" y="6236465"/>
            <a:ext cx="446567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컨텐츠 별 성별에 따른 문제풀이 평균 소요시간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01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5531405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>
                <a:solidFill>
                  <a:schemeClr val="lt1"/>
                </a:solidFill>
              </a:rPr>
              <a:t>2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. </a:t>
            </a:r>
            <a:r>
              <a:rPr lang="ko-KR" altLang="en-US" sz="2800" b="1" dirty="0">
                <a:solidFill>
                  <a:schemeClr val="lt1"/>
                </a:solidFill>
              </a:rPr>
              <a:t>그룹 분석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6565" y="1504417"/>
            <a:ext cx="115051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 sz="1600" dirty="0">
                <a:sym typeface="Wingdings"/>
              </a:rPr>
              <a:t>문제풀이 소요시간의 경우</a:t>
            </a:r>
            <a:r>
              <a:rPr lang="en-US" altLang="ko-KR" sz="1600" dirty="0">
                <a:sym typeface="Wingdings"/>
              </a:rPr>
              <a:t>, </a:t>
            </a:r>
            <a:r>
              <a:rPr lang="ko-KR" altLang="en-US" sz="1600" dirty="0">
                <a:sym typeface="Wingdings"/>
              </a:rPr>
              <a:t>한글</a:t>
            </a:r>
            <a:r>
              <a:rPr lang="en-US" altLang="ko-KR" sz="1600" dirty="0">
                <a:sym typeface="Wingdings"/>
              </a:rPr>
              <a:t>,</a:t>
            </a:r>
            <a:r>
              <a:rPr lang="ko-KR" altLang="en-US" sz="1600" dirty="0">
                <a:sym typeface="Wingdings"/>
              </a:rPr>
              <a:t> 수학</a:t>
            </a:r>
            <a:r>
              <a:rPr lang="en-US" altLang="ko-KR" sz="1600" dirty="0">
                <a:sym typeface="Wingdings"/>
              </a:rPr>
              <a:t>, </a:t>
            </a:r>
            <a:r>
              <a:rPr lang="ko-KR" altLang="en-US" sz="1600" dirty="0">
                <a:sym typeface="Wingdings"/>
              </a:rPr>
              <a:t>영어 순서로 문제풀이 소요시간이 적게 소요됨을 볼 수 </a:t>
            </a:r>
            <a:r>
              <a:rPr lang="ko-KR" altLang="en-US" sz="1600" dirty="0" smtClean="0">
                <a:sym typeface="Wingdings"/>
              </a:rPr>
              <a:t>있음</a:t>
            </a:r>
            <a:endParaRPr lang="en-US" altLang="ko-KR" sz="1600" dirty="0" smtClean="0">
              <a:sym typeface="Wingdings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600" dirty="0" smtClean="0">
              <a:sym typeface="Wingdings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600" dirty="0" smtClean="0">
                <a:sym typeface="Wingdings"/>
              </a:rPr>
              <a:t>한글</a:t>
            </a:r>
            <a:r>
              <a:rPr lang="en-US" altLang="ko-KR" sz="1600" dirty="0">
                <a:sym typeface="Wingdings"/>
              </a:rPr>
              <a:t>, </a:t>
            </a:r>
            <a:r>
              <a:rPr lang="ko-KR" altLang="en-US" sz="1600" dirty="0">
                <a:sym typeface="Wingdings"/>
              </a:rPr>
              <a:t>수학 문제의 경우 소요시간에 큰 차이가 없지만</a:t>
            </a:r>
            <a:r>
              <a:rPr lang="en-US" altLang="ko-KR" sz="1600" dirty="0">
                <a:sym typeface="Wingdings"/>
              </a:rPr>
              <a:t>, </a:t>
            </a:r>
            <a:r>
              <a:rPr lang="ko-KR" altLang="en-US" sz="1600" dirty="0">
                <a:sym typeface="Wingdings"/>
              </a:rPr>
              <a:t>영어 문제의 경우 다른 문제와 비교했을 때</a:t>
            </a:r>
            <a:r>
              <a:rPr lang="en-US" altLang="ko-KR" sz="1600" dirty="0">
                <a:sym typeface="Wingdings"/>
              </a:rPr>
              <a:t>, </a:t>
            </a:r>
            <a:r>
              <a:rPr lang="ko-KR" altLang="en-US" sz="1600" dirty="0">
                <a:sym typeface="Wingdings"/>
              </a:rPr>
              <a:t>약 </a:t>
            </a:r>
            <a:r>
              <a:rPr lang="en-US" altLang="ko-KR" sz="1600" dirty="0">
                <a:sym typeface="Wingdings"/>
              </a:rPr>
              <a:t>7</a:t>
            </a:r>
            <a:r>
              <a:rPr lang="ko-KR" altLang="en-US" sz="1600" dirty="0">
                <a:sym typeface="Wingdings"/>
              </a:rPr>
              <a:t>초 정도의 </a:t>
            </a:r>
            <a:r>
              <a:rPr lang="ko-KR" altLang="en-US" sz="1600" dirty="0" err="1">
                <a:sym typeface="Wingdings"/>
              </a:rPr>
              <a:t>시간차이가</a:t>
            </a:r>
            <a:r>
              <a:rPr lang="ko-KR" altLang="en-US" sz="1600" dirty="0">
                <a:sym typeface="Wingdings"/>
              </a:rPr>
              <a:t> </a:t>
            </a:r>
            <a:r>
              <a:rPr lang="ko-KR" altLang="en-US" sz="1600" dirty="0" smtClean="0">
                <a:sym typeface="Wingdings"/>
              </a:rPr>
              <a:t>발생함</a:t>
            </a:r>
            <a:endParaRPr lang="en-US" altLang="ko-KR" sz="1600" dirty="0" smtClean="0">
              <a:sym typeface="Wingdings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600" dirty="0" smtClean="0">
              <a:sym typeface="Wingdings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600" dirty="0" smtClean="0">
                <a:sym typeface="Wingdings"/>
              </a:rPr>
              <a:t>따라서 </a:t>
            </a:r>
            <a:r>
              <a:rPr lang="ko-KR" altLang="en-US" sz="1600" dirty="0">
                <a:sym typeface="Wingdings"/>
              </a:rPr>
              <a:t>이용자들이 한글과 수학 문제보다 영어 문제를 풀었을 때 더 많은 시간을 소비한다는 것을 알 수 있음</a:t>
            </a:r>
            <a:endParaRPr lang="en-US" altLang="ko-KR" sz="1600" dirty="0">
              <a:sym typeface="Wingding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3003" y="981426"/>
            <a:ext cx="3799887" cy="359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/>
              <a:t>한글</a:t>
            </a:r>
            <a:r>
              <a:rPr lang="en-US" altLang="ko-KR" b="1"/>
              <a:t>,</a:t>
            </a:r>
            <a:r>
              <a:rPr lang="ko-KR" altLang="en-US" b="1"/>
              <a:t> 영어</a:t>
            </a:r>
            <a:r>
              <a:rPr lang="en-US" altLang="ko-KR" b="1"/>
              <a:t>,</a:t>
            </a:r>
            <a:r>
              <a:rPr lang="ko-KR" altLang="en-US" b="1"/>
              <a:t> 수학 문제풀이 소요시간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656283" y="4156888"/>
          <a:ext cx="1656623" cy="1097280"/>
        </p:xfrm>
        <a:graphic>
          <a:graphicData uri="http://schemas.openxmlformats.org/drawingml/2006/table">
            <a:tbl>
              <a:tblPr firstRow="1" bandRow="1">
                <a:tableStyleId>{58434622-EB23-4116-B64D-77ABC2444493}</a:tableStyleId>
              </a:tblPr>
              <a:tblGrid>
                <a:gridCol w="82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7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과목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소요시간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한글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11.0</a:t>
                      </a:r>
                      <a:r>
                        <a:rPr lang="ko-KR" altLang="en-US" sz="120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7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영어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19.0</a:t>
                      </a:r>
                      <a:r>
                        <a:rPr lang="ko-KR" altLang="en-US" sz="120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7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수학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12.0</a:t>
                      </a:r>
                      <a:r>
                        <a:rPr lang="ko-KR" altLang="en-US" sz="120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74244" y="3427412"/>
            <a:ext cx="2619375" cy="26050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CFF750-93E1-4EEB-B3C5-C5F586739BA1}"/>
              </a:ext>
            </a:extLst>
          </p:cNvPr>
          <p:cNvSpPr txBox="1"/>
          <p:nvPr/>
        </p:nvSpPr>
        <p:spPr>
          <a:xfrm>
            <a:off x="4166896" y="6236465"/>
            <a:ext cx="442966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1600" dirty="0"/>
              <a:t>한글</a:t>
            </a:r>
            <a:r>
              <a:rPr lang="en-US" altLang="ko-KR" sz="1600" dirty="0"/>
              <a:t>,</a:t>
            </a:r>
            <a:r>
              <a:rPr lang="ko-KR" altLang="en-US" sz="1600" dirty="0"/>
              <a:t> 영어</a:t>
            </a:r>
            <a:r>
              <a:rPr lang="en-US" altLang="ko-KR" sz="1600" dirty="0"/>
              <a:t>,</a:t>
            </a:r>
            <a:r>
              <a:rPr lang="ko-KR" altLang="en-US" sz="1600" dirty="0"/>
              <a:t> 수학 문제풀이 소요시간</a:t>
            </a:r>
          </a:p>
        </p:txBody>
      </p:sp>
    </p:spTree>
    <p:extLst>
      <p:ext uri="{BB962C8B-B14F-4D97-AF65-F5344CB8AC3E}">
        <p14:creationId xmlns:p14="http://schemas.microsoft.com/office/powerpoint/2010/main" val="254291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5531405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>
                <a:solidFill>
                  <a:schemeClr val="lt1"/>
                </a:solidFill>
              </a:rPr>
              <a:t>2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. </a:t>
            </a:r>
            <a:r>
              <a:rPr lang="ko-KR" altLang="en-US" sz="2800" b="1" dirty="0">
                <a:solidFill>
                  <a:schemeClr val="lt1"/>
                </a:solidFill>
              </a:rPr>
              <a:t>그룹 분석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6165648" y="4100080"/>
          <a:ext cx="2522047" cy="1195252"/>
        </p:xfrm>
        <a:graphic>
          <a:graphicData uri="http://schemas.openxmlformats.org/drawingml/2006/table">
            <a:tbl>
              <a:tblPr firstRow="1" bandRow="1">
                <a:tableStyleId>{58434622-EB23-4116-B64D-77ABC2444493}</a:tableStyleId>
              </a:tblPr>
              <a:tblGrid>
                <a:gridCol w="505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881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과목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정답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오답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81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한글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11,532(82%)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2,555(18%)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81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영어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4,934(86%)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773(14%)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81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수학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2,709(72%)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1,062(28%)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73003" y="981426"/>
            <a:ext cx="4095162" cy="359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/>
              <a:t>한글</a:t>
            </a:r>
            <a:r>
              <a:rPr lang="en-US" altLang="ko-KR" b="1"/>
              <a:t>,</a:t>
            </a:r>
            <a:r>
              <a:rPr lang="ko-KR" altLang="en-US" b="1"/>
              <a:t> 영어</a:t>
            </a:r>
            <a:r>
              <a:rPr lang="en-US" altLang="ko-KR" b="1"/>
              <a:t>,</a:t>
            </a:r>
            <a:r>
              <a:rPr lang="ko-KR" altLang="en-US" b="1"/>
              <a:t> 수학 그룹에 따른 정오답률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52404" y="2995250"/>
            <a:ext cx="2967037" cy="29194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5D8ACD-8472-441A-B63E-D4705C9E5AC4}"/>
              </a:ext>
            </a:extLst>
          </p:cNvPr>
          <p:cNvSpPr txBox="1"/>
          <p:nvPr/>
        </p:nvSpPr>
        <p:spPr>
          <a:xfrm>
            <a:off x="206565" y="1504417"/>
            <a:ext cx="110729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Wingdings" panose="05000000000000000000" pitchFamily="2" charset="2"/>
              </a:rPr>
              <a:t>영어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수학에 비해 한글 과목의 문제 비중이 높은 것을 볼 수 있음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Wingdings" panose="05000000000000000000" pitchFamily="2" charset="2"/>
              </a:rPr>
              <a:t>한글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영어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수학 과목 모두 정답의 비율이 매우 높지만 수학의 경우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한글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영어 과목에 비해 상대적으로 오답 비율이 높음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CFF750-93E1-4EEB-B3C5-C5F586739BA1}"/>
              </a:ext>
            </a:extLst>
          </p:cNvPr>
          <p:cNvSpPr txBox="1"/>
          <p:nvPr/>
        </p:nvSpPr>
        <p:spPr>
          <a:xfrm>
            <a:off x="4166896" y="6236465"/>
            <a:ext cx="442966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1600" dirty="0" err="1"/>
              <a:t>문제별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정오답률</a:t>
            </a:r>
            <a:r>
              <a:rPr lang="ko-KR" altLang="en-US" sz="1600" dirty="0"/>
              <a:t> 및 </a:t>
            </a:r>
            <a:r>
              <a:rPr lang="ko-KR" altLang="en-US" sz="1600" dirty="0" err="1"/>
              <a:t>정오답</a:t>
            </a:r>
            <a:r>
              <a:rPr lang="ko-KR" altLang="en-US" sz="1600" dirty="0"/>
              <a:t> 개수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5531405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>
                <a:solidFill>
                  <a:schemeClr val="lt1"/>
                </a:solidFill>
              </a:rPr>
              <a:t>2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. </a:t>
            </a:r>
            <a:r>
              <a:rPr lang="ko-KR" altLang="en-US" sz="2800" b="1" dirty="0">
                <a:solidFill>
                  <a:schemeClr val="lt1"/>
                </a:solidFill>
              </a:rPr>
              <a:t>그룹 분석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6093619" y="4003628"/>
          <a:ext cx="4832411" cy="1195252"/>
        </p:xfrm>
        <a:graphic>
          <a:graphicData uri="http://schemas.openxmlformats.org/drawingml/2006/table">
            <a:tbl>
              <a:tblPr firstRow="1" bandRow="1">
                <a:tableStyleId>{58434622-EB23-4116-B64D-77ABC2444493}</a:tableStyleId>
              </a:tblPr>
              <a:tblGrid>
                <a:gridCol w="1368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881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과목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정답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오답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81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가나다 익히기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10,653(83%)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2,237(17%)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81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두글자 놀이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1,453(77%)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435(23%)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81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세글자 놀이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426(76%)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135(24%)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73002" y="981426"/>
            <a:ext cx="2923588" cy="359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/>
              <a:t>한글 세부 컨텐츠 정오답률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51301" y="2968057"/>
            <a:ext cx="2953107" cy="29168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5D8ACD-8472-441A-B63E-D4705C9E5AC4}"/>
              </a:ext>
            </a:extLst>
          </p:cNvPr>
          <p:cNvSpPr txBox="1"/>
          <p:nvPr/>
        </p:nvSpPr>
        <p:spPr>
          <a:xfrm>
            <a:off x="206565" y="1504417"/>
            <a:ext cx="110729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 sz="1600" dirty="0">
                <a:sym typeface="Wingdings"/>
              </a:rPr>
              <a:t>한글 과목의 경우 대부분 </a:t>
            </a:r>
            <a:r>
              <a:rPr lang="ko-KR" altLang="en-US" sz="1600" dirty="0" err="1">
                <a:sym typeface="Wingdings"/>
              </a:rPr>
              <a:t>정답률이</a:t>
            </a:r>
            <a:r>
              <a:rPr lang="ko-KR" altLang="en-US" sz="1600" dirty="0">
                <a:sym typeface="Wingdings"/>
              </a:rPr>
              <a:t> 높게 나타남</a:t>
            </a:r>
            <a:endParaRPr lang="en-US" altLang="ko-KR" sz="500" dirty="0">
              <a:sym typeface="Wingding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altLang="ko-KR" sz="1600" dirty="0">
                <a:sym typeface="Wingdings"/>
              </a:rPr>
              <a:t>“</a:t>
            </a:r>
            <a:r>
              <a:rPr lang="ko-KR" altLang="en-US" sz="1600" dirty="0">
                <a:sym typeface="Wingdings"/>
              </a:rPr>
              <a:t>가나다 익히기</a:t>
            </a:r>
            <a:r>
              <a:rPr lang="en-US" altLang="ko-KR" sz="1600" dirty="0">
                <a:sym typeface="Wingdings"/>
              </a:rPr>
              <a:t>”</a:t>
            </a:r>
            <a:r>
              <a:rPr lang="ko-KR" altLang="en-US" sz="1600" dirty="0">
                <a:sym typeface="Wingdings"/>
              </a:rPr>
              <a:t>처럼 간단한 문자를 익히는 문제의 경우 컨텐츠 </a:t>
            </a:r>
            <a:r>
              <a:rPr lang="ko-KR" altLang="en-US" sz="1600" dirty="0" err="1">
                <a:sym typeface="Wingdings"/>
              </a:rPr>
              <a:t>이용횟수도</a:t>
            </a:r>
            <a:r>
              <a:rPr lang="ko-KR" altLang="en-US" sz="1600" dirty="0">
                <a:sym typeface="Wingdings"/>
              </a:rPr>
              <a:t> 많고 </a:t>
            </a:r>
            <a:r>
              <a:rPr lang="ko-KR" altLang="en-US" sz="1600" dirty="0" err="1">
                <a:sym typeface="Wingdings"/>
              </a:rPr>
              <a:t>정답률도</a:t>
            </a:r>
            <a:r>
              <a:rPr lang="ko-KR" altLang="en-US" sz="1600" dirty="0">
                <a:sym typeface="Wingdings"/>
              </a:rPr>
              <a:t> 가장 높으나</a:t>
            </a:r>
            <a:r>
              <a:rPr lang="en-US" altLang="ko-KR" sz="1600" dirty="0">
                <a:sym typeface="Wingdings"/>
              </a:rPr>
              <a:t>,</a:t>
            </a:r>
            <a:r>
              <a:rPr lang="ko-KR" altLang="en-US" sz="1600" dirty="0">
                <a:sym typeface="Wingdings"/>
              </a:rPr>
              <a:t> 두 글자 이상의 단어로 된 문제 및 조합되는 글자의 수가 증가할수록 오답의 비율이 높아지며 컨텐츠 이용률도 급격히 감소함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CFF750-93E1-4EEB-B3C5-C5F586739BA1}"/>
              </a:ext>
            </a:extLst>
          </p:cNvPr>
          <p:cNvSpPr txBox="1"/>
          <p:nvPr/>
        </p:nvSpPr>
        <p:spPr>
          <a:xfrm>
            <a:off x="4166896" y="6236465"/>
            <a:ext cx="442966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1600" dirty="0"/>
              <a:t>한글 세부 </a:t>
            </a:r>
            <a:r>
              <a:rPr lang="ko-KR" altLang="en-US" sz="1600" dirty="0" err="1"/>
              <a:t>컨텐츠별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정오답률</a:t>
            </a:r>
            <a:r>
              <a:rPr lang="ko-KR" altLang="en-US" sz="1600" dirty="0"/>
              <a:t> 및 </a:t>
            </a:r>
            <a:r>
              <a:rPr lang="ko-KR" altLang="en-US" sz="1600" dirty="0" err="1"/>
              <a:t>정오답</a:t>
            </a:r>
            <a:r>
              <a:rPr lang="ko-KR" altLang="en-US" sz="1600" dirty="0"/>
              <a:t> 개수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5531405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>
                <a:solidFill>
                  <a:schemeClr val="lt1"/>
                </a:solidFill>
              </a:rPr>
              <a:t>2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. </a:t>
            </a:r>
            <a:r>
              <a:rPr lang="ko-KR" altLang="en-US" sz="2800" b="1" dirty="0">
                <a:solidFill>
                  <a:schemeClr val="lt1"/>
                </a:solidFill>
              </a:rPr>
              <a:t>그룹 분석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6021592" y="4290641"/>
          <a:ext cx="5257967" cy="1328419"/>
        </p:xfrm>
        <a:graphic>
          <a:graphicData uri="http://schemas.openxmlformats.org/drawingml/2006/table">
            <a:tbl>
              <a:tblPr firstRow="1" bandRow="1">
                <a:tableStyleId>{58434622-EB23-4116-B64D-77ABC2444493}</a:tableStyleId>
              </a:tblPr>
              <a:tblGrid>
                <a:gridCol w="1915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881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과목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정답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오답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40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PHONICS(</a:t>
                      </a:r>
                      <a:r>
                        <a:rPr lang="ko-KR" altLang="en-US" sz="1200"/>
                        <a:t>알파벳</a:t>
                      </a:r>
                      <a:r>
                        <a:rPr lang="en-US" altLang="ko-KR" sz="1200"/>
                        <a:t>)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979(93%)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78(7%)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RIVER CROSSING(</a:t>
                      </a:r>
                      <a:r>
                        <a:rPr lang="ko-KR" altLang="en-US" sz="1200"/>
                        <a:t>문장</a:t>
                      </a:r>
                      <a:r>
                        <a:rPr lang="en-US" altLang="ko-KR" sz="1200"/>
                        <a:t>)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924(56%)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728(44%)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81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스크래치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단어</a:t>
                      </a:r>
                      <a:r>
                        <a:rPr lang="en-US" altLang="ko-KR" sz="1200"/>
                        <a:t>)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1,639(75%)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541(25%)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73003" y="981426"/>
            <a:ext cx="2923587" cy="359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/>
              <a:t>영어 세부 컨텐츠 정오답률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19911" y="3212002"/>
            <a:ext cx="2884497" cy="29308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5D8ACD-8472-441A-B63E-D4705C9E5AC4}"/>
              </a:ext>
            </a:extLst>
          </p:cNvPr>
          <p:cNvSpPr txBox="1"/>
          <p:nvPr/>
        </p:nvSpPr>
        <p:spPr>
          <a:xfrm>
            <a:off x="206565" y="1504417"/>
            <a:ext cx="110729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 sz="1600" dirty="0">
                <a:sym typeface="Wingdings"/>
              </a:rPr>
              <a:t>영어 세부 컨텐츠에서는  </a:t>
            </a:r>
            <a:r>
              <a:rPr lang="en-US" altLang="ko-KR" sz="1600" dirty="0">
                <a:sym typeface="Wingdings"/>
              </a:rPr>
              <a:t>“</a:t>
            </a:r>
            <a:r>
              <a:rPr lang="ko-KR" altLang="en-US" sz="1600" dirty="0">
                <a:sym typeface="Wingdings"/>
              </a:rPr>
              <a:t>알파벳</a:t>
            </a:r>
            <a:r>
              <a:rPr lang="en-US" altLang="ko-KR" sz="1600" dirty="0">
                <a:sym typeface="Wingdings"/>
              </a:rPr>
              <a:t>”,</a:t>
            </a:r>
            <a:r>
              <a:rPr lang="ko-KR" altLang="en-US" sz="1600" dirty="0">
                <a:sym typeface="Wingdings"/>
              </a:rPr>
              <a:t> </a:t>
            </a:r>
            <a:r>
              <a:rPr lang="en-US" altLang="ko-KR" sz="1600" dirty="0">
                <a:sym typeface="Wingdings"/>
              </a:rPr>
              <a:t>“</a:t>
            </a:r>
            <a:r>
              <a:rPr lang="ko-KR" altLang="en-US" sz="1600" dirty="0">
                <a:sym typeface="Wingdings"/>
              </a:rPr>
              <a:t>단어</a:t>
            </a:r>
            <a:r>
              <a:rPr lang="en-US" altLang="ko-KR" sz="1600" dirty="0">
                <a:sym typeface="Wingdings"/>
              </a:rPr>
              <a:t>”</a:t>
            </a:r>
            <a:r>
              <a:rPr lang="ko-KR" altLang="en-US" sz="1600" dirty="0">
                <a:sym typeface="Wingdings"/>
              </a:rPr>
              <a:t>에서 높은 </a:t>
            </a:r>
            <a:r>
              <a:rPr lang="ko-KR" altLang="en-US" sz="1600" dirty="0" err="1">
                <a:sym typeface="Wingdings"/>
              </a:rPr>
              <a:t>정답률을</a:t>
            </a:r>
            <a:r>
              <a:rPr lang="ko-KR" altLang="en-US" sz="1600" dirty="0">
                <a:sym typeface="Wingdings"/>
              </a:rPr>
              <a:t> 보임</a:t>
            </a:r>
            <a:endParaRPr lang="ko-KR" altLang="en-US" sz="500" dirty="0">
              <a:sym typeface="Wingdings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600" dirty="0" smtClean="0">
              <a:sym typeface="Wingdings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600" dirty="0" smtClean="0">
                <a:sym typeface="Wingdings"/>
              </a:rPr>
              <a:t>영어 </a:t>
            </a:r>
            <a:r>
              <a:rPr lang="ko-KR" altLang="en-US" sz="1600" dirty="0">
                <a:sym typeface="Wingdings"/>
              </a:rPr>
              <a:t>컨텐츠도 간단한 알파벳 형태의 문제들의 </a:t>
            </a:r>
            <a:r>
              <a:rPr lang="ko-KR" altLang="en-US" sz="1600" dirty="0" err="1">
                <a:sym typeface="Wingdings"/>
              </a:rPr>
              <a:t>정답률이</a:t>
            </a:r>
            <a:r>
              <a:rPr lang="ko-KR" altLang="en-US" sz="1600" dirty="0">
                <a:sym typeface="Wingdings"/>
              </a:rPr>
              <a:t> 가장 높으며</a:t>
            </a:r>
            <a:r>
              <a:rPr lang="en-US" altLang="ko-KR" sz="1600" dirty="0">
                <a:sym typeface="Wingdings"/>
              </a:rPr>
              <a:t>,</a:t>
            </a:r>
            <a:r>
              <a:rPr lang="ko-KR" altLang="en-US" sz="1600" dirty="0">
                <a:sym typeface="Wingdings"/>
              </a:rPr>
              <a:t> 알파벳 → 단어 → 문장으로 갈수록 </a:t>
            </a:r>
            <a:r>
              <a:rPr lang="ko-KR" altLang="en-US" sz="1600" dirty="0" err="1">
                <a:sym typeface="Wingdings"/>
              </a:rPr>
              <a:t>오답률이</a:t>
            </a:r>
            <a:r>
              <a:rPr lang="ko-KR" altLang="en-US" sz="1600" dirty="0">
                <a:sym typeface="Wingdings"/>
              </a:rPr>
              <a:t> 증가하고 특히 문장을 구성하는 </a:t>
            </a:r>
            <a:r>
              <a:rPr lang="en-US" altLang="ko-KR" sz="1600" dirty="0">
                <a:sym typeface="Wingdings"/>
              </a:rPr>
              <a:t>“RIVER CROSSING”</a:t>
            </a:r>
            <a:r>
              <a:rPr lang="ko-KR" altLang="en-US" sz="1600" dirty="0">
                <a:sym typeface="Wingdings"/>
              </a:rPr>
              <a:t> 컨텐츠에서는 정답과 오답의 비중이 거의 비슷함 </a:t>
            </a:r>
            <a:endParaRPr lang="ko-KR" altLang="en-US" sz="500" dirty="0">
              <a:sym typeface="Wingdings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600" dirty="0" smtClean="0">
              <a:sym typeface="Wingdings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600" dirty="0" smtClean="0">
                <a:sym typeface="Wingdings"/>
              </a:rPr>
              <a:t>따라서 </a:t>
            </a:r>
            <a:r>
              <a:rPr lang="ko-KR" altLang="en-US" sz="1600" dirty="0">
                <a:sym typeface="Wingdings"/>
              </a:rPr>
              <a:t>한글</a:t>
            </a:r>
            <a:r>
              <a:rPr lang="en-US" altLang="ko-KR" sz="1600" dirty="0">
                <a:sym typeface="Wingdings"/>
              </a:rPr>
              <a:t>,</a:t>
            </a:r>
            <a:r>
              <a:rPr lang="ko-KR" altLang="en-US" sz="1600" dirty="0">
                <a:sym typeface="Wingdings"/>
              </a:rPr>
              <a:t> 영어의 경우 단어 구성이 복잡해지는 컨텐츠에서는 이용률이 감소하고 </a:t>
            </a:r>
            <a:r>
              <a:rPr lang="ko-KR" altLang="en-US" sz="1600" dirty="0" err="1">
                <a:sym typeface="Wingdings"/>
              </a:rPr>
              <a:t>오답률도</a:t>
            </a:r>
            <a:r>
              <a:rPr lang="ko-KR" altLang="en-US" sz="1600" dirty="0">
                <a:sym typeface="Wingdings"/>
              </a:rPr>
              <a:t> 증가하는 것을 알 수 </a:t>
            </a:r>
            <a:r>
              <a:rPr lang="ko-KR" altLang="en-US" sz="1600" dirty="0" smtClean="0">
                <a:sym typeface="Wingdings"/>
              </a:rPr>
              <a:t>있음</a:t>
            </a:r>
            <a:endParaRPr lang="ko-KR" altLang="en-US" sz="1600" dirty="0">
              <a:sym typeface="Wingding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CFF750-93E1-4EEB-B3C5-C5F586739BA1}"/>
              </a:ext>
            </a:extLst>
          </p:cNvPr>
          <p:cNvSpPr txBox="1"/>
          <p:nvPr/>
        </p:nvSpPr>
        <p:spPr>
          <a:xfrm>
            <a:off x="4166896" y="6236465"/>
            <a:ext cx="442966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1600" dirty="0"/>
              <a:t>영어 세부 </a:t>
            </a:r>
            <a:r>
              <a:rPr lang="ko-KR" altLang="en-US" sz="1600" dirty="0" err="1"/>
              <a:t>컨텐츠별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정오답률</a:t>
            </a:r>
            <a:r>
              <a:rPr lang="ko-KR" altLang="en-US" sz="1600" dirty="0"/>
              <a:t> 및 </a:t>
            </a:r>
            <a:r>
              <a:rPr lang="ko-KR" altLang="en-US" sz="1600" dirty="0" err="1"/>
              <a:t>정오답</a:t>
            </a:r>
            <a:r>
              <a:rPr lang="ko-KR" altLang="en-US" sz="1600" dirty="0"/>
              <a:t> 개수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5531405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>
                <a:solidFill>
                  <a:schemeClr val="lt1"/>
                </a:solidFill>
              </a:rPr>
              <a:t>2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. </a:t>
            </a:r>
            <a:r>
              <a:rPr lang="ko-KR" altLang="en-US" sz="2800" b="1" dirty="0">
                <a:solidFill>
                  <a:schemeClr val="lt1"/>
                </a:solidFill>
              </a:rPr>
              <a:t>그룹 분석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6165648" y="4100080"/>
          <a:ext cx="4036926" cy="1195252"/>
        </p:xfrm>
        <a:graphic>
          <a:graphicData uri="http://schemas.openxmlformats.org/drawingml/2006/table">
            <a:tbl>
              <a:tblPr firstRow="1" bandRow="1">
                <a:tableStyleId>{58434622-EB23-4116-B64D-77ABC2444493}</a:tableStyleId>
              </a:tblPr>
              <a:tblGrid>
                <a:gridCol w="115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881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과목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정답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오답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81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도형과 사고력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2,825(86%)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443(14%)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81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독해와 연산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1,959(86%)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328(14%)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81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수의 이해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654(89%)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82(11%)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73003" y="981426"/>
            <a:ext cx="2923587" cy="359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/>
              <a:t>수학 세부 컨텐츠 정오답률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96590" y="3423750"/>
            <a:ext cx="2668661" cy="26686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5D8ACD-8472-441A-B63E-D4705C9E5AC4}"/>
              </a:ext>
            </a:extLst>
          </p:cNvPr>
          <p:cNvSpPr txBox="1"/>
          <p:nvPr/>
        </p:nvSpPr>
        <p:spPr>
          <a:xfrm>
            <a:off x="206565" y="1504417"/>
            <a:ext cx="110729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 sz="1600" dirty="0">
                <a:sym typeface="Wingdings"/>
              </a:rPr>
              <a:t>수학 세부 컨텐츠에서는 모두 높은 </a:t>
            </a:r>
            <a:r>
              <a:rPr lang="ko-KR" altLang="en-US" sz="1600" dirty="0" err="1">
                <a:sym typeface="Wingdings"/>
              </a:rPr>
              <a:t>정답률을</a:t>
            </a:r>
            <a:r>
              <a:rPr lang="ko-KR" altLang="en-US" sz="1600" dirty="0">
                <a:sym typeface="Wingdings"/>
              </a:rPr>
              <a:t> </a:t>
            </a:r>
            <a:r>
              <a:rPr lang="ko-KR" altLang="en-US" sz="1600" dirty="0" smtClean="0">
                <a:sym typeface="Wingdings"/>
              </a:rPr>
              <a:t>보임</a:t>
            </a:r>
            <a:endParaRPr lang="en-US" altLang="ko-KR" sz="1600" dirty="0" smtClean="0">
              <a:sym typeface="Wingdings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600" dirty="0" smtClean="0">
              <a:sym typeface="Wingdings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altLang="ko-KR" sz="1600" dirty="0" smtClean="0">
                <a:sym typeface="Wingdings"/>
              </a:rPr>
              <a:t>“</a:t>
            </a:r>
            <a:r>
              <a:rPr lang="ko-KR" altLang="en-US" sz="1600" dirty="0">
                <a:sym typeface="Wingdings"/>
              </a:rPr>
              <a:t>도형과 사고력</a:t>
            </a:r>
            <a:r>
              <a:rPr lang="en-US" altLang="ko-KR" sz="1600" dirty="0">
                <a:sym typeface="Wingdings"/>
              </a:rPr>
              <a:t>”</a:t>
            </a:r>
            <a:r>
              <a:rPr lang="ko-KR" altLang="en-US" sz="1600" dirty="0">
                <a:sym typeface="Wingdings"/>
              </a:rPr>
              <a:t>과 </a:t>
            </a:r>
            <a:r>
              <a:rPr lang="en-US" altLang="ko-KR" sz="1600" dirty="0">
                <a:sym typeface="Wingdings"/>
              </a:rPr>
              <a:t>“</a:t>
            </a:r>
            <a:r>
              <a:rPr lang="ko-KR" altLang="en-US" sz="1600" dirty="0">
                <a:sym typeface="Wingdings"/>
              </a:rPr>
              <a:t>독해와 연산</a:t>
            </a:r>
            <a:r>
              <a:rPr lang="en-US" altLang="ko-KR" sz="1600" dirty="0">
                <a:sym typeface="Wingdings"/>
              </a:rPr>
              <a:t>”</a:t>
            </a:r>
            <a:r>
              <a:rPr lang="ko-KR" altLang="en-US" sz="1600" dirty="0">
                <a:sym typeface="Wingdings"/>
              </a:rPr>
              <a:t> 컨텐츠는 동일한 </a:t>
            </a:r>
            <a:r>
              <a:rPr lang="ko-KR" altLang="en-US" sz="1600" dirty="0" err="1">
                <a:sym typeface="Wingdings"/>
              </a:rPr>
              <a:t>정오답률을</a:t>
            </a:r>
            <a:r>
              <a:rPr lang="ko-KR" altLang="en-US" sz="1600" dirty="0">
                <a:sym typeface="Wingdings"/>
              </a:rPr>
              <a:t> 보이고 있으며</a:t>
            </a:r>
            <a:r>
              <a:rPr lang="en-US" altLang="ko-KR" sz="1600" dirty="0">
                <a:sym typeface="Wingdings"/>
              </a:rPr>
              <a:t>,</a:t>
            </a:r>
            <a:r>
              <a:rPr lang="ko-KR" altLang="en-US" sz="1600" dirty="0">
                <a:sym typeface="Wingdings"/>
              </a:rPr>
              <a:t> 상대적으로 </a:t>
            </a:r>
            <a:r>
              <a:rPr lang="en-US" altLang="ko-KR" sz="1600" dirty="0">
                <a:sym typeface="Wingdings"/>
              </a:rPr>
              <a:t>“</a:t>
            </a:r>
            <a:r>
              <a:rPr lang="ko-KR" altLang="en-US" sz="1600" dirty="0">
                <a:sym typeface="Wingdings"/>
              </a:rPr>
              <a:t>수의 이해</a:t>
            </a:r>
            <a:r>
              <a:rPr lang="en-US" altLang="ko-KR" sz="1600" dirty="0">
                <a:sym typeface="Wingdings"/>
              </a:rPr>
              <a:t>”</a:t>
            </a:r>
            <a:r>
              <a:rPr lang="ko-KR" altLang="en-US" sz="1600" dirty="0">
                <a:sym typeface="Wingdings"/>
              </a:rPr>
              <a:t> 보다 컨텐츠 이용률이 높은 것을 알 수 </a:t>
            </a:r>
            <a:r>
              <a:rPr lang="ko-KR" altLang="en-US" sz="1600" dirty="0" smtClean="0">
                <a:sym typeface="Wingdings"/>
              </a:rPr>
              <a:t>있음</a:t>
            </a:r>
            <a:endParaRPr lang="en-US" altLang="ko-KR" sz="1600" dirty="0" smtClean="0">
              <a:sym typeface="Wingdings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sz="1600" dirty="0">
              <a:sym typeface="Wingdings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600" dirty="0">
                <a:sym typeface="Wingdings"/>
              </a:rPr>
              <a:t>따라서 수학의 경우에는 모든 컨텐츠에서 우수한 학습능력을 보이고 있으며</a:t>
            </a:r>
            <a:r>
              <a:rPr lang="en-US" altLang="ko-KR" sz="1600" dirty="0">
                <a:sym typeface="Wingdings"/>
              </a:rPr>
              <a:t>,</a:t>
            </a:r>
            <a:r>
              <a:rPr lang="ko-KR" altLang="en-US" sz="1600" dirty="0">
                <a:sym typeface="Wingdings"/>
              </a:rPr>
              <a:t> 특히 컨텐츠 이용률을 고려할 때 </a:t>
            </a:r>
            <a:r>
              <a:rPr lang="en-US" altLang="ko-KR" sz="1600" dirty="0">
                <a:sym typeface="Wingdings"/>
              </a:rPr>
              <a:t>“</a:t>
            </a:r>
            <a:r>
              <a:rPr lang="ko-KR" altLang="en-US" sz="1600" dirty="0">
                <a:sym typeface="Wingdings"/>
              </a:rPr>
              <a:t>도형과 사고력</a:t>
            </a:r>
            <a:r>
              <a:rPr lang="en-US" altLang="ko-KR" sz="1600" dirty="0">
                <a:sym typeface="Wingdings"/>
              </a:rPr>
              <a:t>”</a:t>
            </a:r>
            <a:r>
              <a:rPr lang="ko-KR" altLang="en-US" sz="1600" dirty="0">
                <a:sym typeface="Wingdings"/>
              </a:rPr>
              <a:t>과 </a:t>
            </a:r>
            <a:r>
              <a:rPr lang="en-US" altLang="ko-KR" sz="1600" dirty="0">
                <a:sym typeface="Wingdings"/>
              </a:rPr>
              <a:t>“</a:t>
            </a:r>
            <a:r>
              <a:rPr lang="ko-KR" altLang="en-US" sz="1600" dirty="0">
                <a:sym typeface="Wingdings"/>
              </a:rPr>
              <a:t>독해와 연산</a:t>
            </a:r>
            <a:r>
              <a:rPr lang="en-US" altLang="ko-KR" sz="1600" dirty="0">
                <a:sym typeface="Wingdings"/>
              </a:rPr>
              <a:t>”</a:t>
            </a:r>
            <a:r>
              <a:rPr lang="ko-KR" altLang="en-US" sz="1600" dirty="0">
                <a:sym typeface="Wingdings"/>
              </a:rPr>
              <a:t> 컨텐츠를 주로 선호하는 것을 알 수 있음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CFF750-93E1-4EEB-B3C5-C5F586739BA1}"/>
              </a:ext>
            </a:extLst>
          </p:cNvPr>
          <p:cNvSpPr txBox="1"/>
          <p:nvPr/>
        </p:nvSpPr>
        <p:spPr>
          <a:xfrm>
            <a:off x="4166896" y="6236465"/>
            <a:ext cx="442966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1600" dirty="0"/>
              <a:t>수학 세부 </a:t>
            </a:r>
            <a:r>
              <a:rPr lang="ko-KR" altLang="en-US" sz="1600" dirty="0" err="1"/>
              <a:t>컨텐츠별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정오답률</a:t>
            </a:r>
            <a:r>
              <a:rPr lang="ko-KR" altLang="en-US" sz="1600" dirty="0"/>
              <a:t> 및 </a:t>
            </a:r>
            <a:r>
              <a:rPr lang="ko-KR" altLang="en-US" sz="1600" dirty="0" err="1"/>
              <a:t>정오답</a:t>
            </a:r>
            <a:r>
              <a:rPr lang="ko-KR" altLang="en-US" sz="1600" dirty="0"/>
              <a:t> 개수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11726830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>
                <a:solidFill>
                  <a:schemeClr val="lt1"/>
                </a:solidFill>
              </a:rPr>
              <a:t>3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. </a:t>
            </a:r>
            <a:r>
              <a:rPr lang="ko-KR" altLang="en-US" sz="2800" b="1" dirty="0" smtClean="0">
                <a:solidFill>
                  <a:schemeClr val="lt1"/>
                </a:solidFill>
              </a:rPr>
              <a:t>통계 </a:t>
            </a:r>
            <a:r>
              <a:rPr lang="ko-KR" altLang="en-US" sz="2800" b="1" dirty="0">
                <a:solidFill>
                  <a:schemeClr val="lt1"/>
                </a:solidFill>
              </a:rPr>
              <a:t>분석</a:t>
            </a:r>
            <a:endParaRPr lang="en-US" altLang="ko-KR" sz="2800" b="1" dirty="0">
              <a:solidFill>
                <a:schemeClr val="lt1"/>
              </a:solidFill>
            </a:endParaRPr>
          </a:p>
        </p:txBody>
      </p:sp>
      <p:sp>
        <p:nvSpPr>
          <p:cNvPr id="23" name="직사각형 4"/>
          <p:cNvSpPr/>
          <p:nvPr/>
        </p:nvSpPr>
        <p:spPr>
          <a:xfrm>
            <a:off x="222882" y="4591677"/>
            <a:ext cx="5870737" cy="33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480" indent="-22848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나이 그룹별 평균 문제풀이 소요시간값이 </a:t>
            </a:r>
            <a:r>
              <a:rPr lang="ko-KR" altLang="en-US" sz="12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통계적으로 유의미하게 </a:t>
            </a:r>
            <a:r>
              <a:rPr lang="ko-KR" altLang="en-US" sz="1200" b="1" u="sng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차이가 있음</a:t>
            </a:r>
            <a:endParaRPr lang="en-US" altLang="ko-KR" sz="1400" b="1" u="sng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52" y="1613556"/>
            <a:ext cx="4010816" cy="2916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DB0C183-E6A7-45D3-8845-D3B019F7D2F9}"/>
              </a:ext>
            </a:extLst>
          </p:cNvPr>
          <p:cNvSpPr/>
          <p:nvPr/>
        </p:nvSpPr>
        <p:spPr>
          <a:xfrm>
            <a:off x="273003" y="981426"/>
            <a:ext cx="358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/>
              <a:t>문제풀이 소요시간</a:t>
            </a:r>
            <a:r>
              <a:rPr lang="en-US" altLang="ko-KR" b="1" dirty="0"/>
              <a:t>(ANOVA </a:t>
            </a:r>
            <a:r>
              <a:rPr lang="ko-KR" altLang="en-US" b="1" dirty="0"/>
              <a:t>분석</a:t>
            </a:r>
            <a:r>
              <a:rPr lang="en-US" altLang="ko-KR" b="1" dirty="0"/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312B341-7687-491A-821E-9CE284BCB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916" y="1554710"/>
            <a:ext cx="4010816" cy="2916000"/>
          </a:xfrm>
          <a:prstGeom prst="rect">
            <a:avLst/>
          </a:prstGeom>
        </p:spPr>
      </p:pic>
      <p:sp>
        <p:nvSpPr>
          <p:cNvPr id="10" name="직사각형 4">
            <a:extLst>
              <a:ext uri="{FF2B5EF4-FFF2-40B4-BE49-F238E27FC236}">
                <a16:creationId xmlns:a16="http://schemas.microsoft.com/office/drawing/2014/main" id="{A47037E7-0A8B-4447-BDAC-BB46FDB785BD}"/>
              </a:ext>
            </a:extLst>
          </p:cNvPr>
          <p:cNvSpPr/>
          <p:nvPr/>
        </p:nvSpPr>
        <p:spPr>
          <a:xfrm>
            <a:off x="6136418" y="4591677"/>
            <a:ext cx="5870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480" indent="-22848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성별에 따른 평균 </a:t>
            </a:r>
            <a:r>
              <a:rPr lang="ko-KR" altLang="en-US" sz="1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문제풀이 소요시간값이 </a:t>
            </a:r>
            <a:r>
              <a:rPr lang="ko-KR" altLang="en-US" sz="12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통계적으로 유의미하게 </a:t>
            </a:r>
            <a:r>
              <a:rPr lang="ko-KR" altLang="en-US" sz="1200" b="1" u="sng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차이 없음</a:t>
            </a:r>
            <a:endParaRPr kumimoji="0" lang="ko-KR" altLang="en-US" sz="1200" b="1" i="0" u="sng" strike="noStrike" kern="120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1" name="화살표: 오른쪽 18">
            <a:extLst>
              <a:ext uri="{FF2B5EF4-FFF2-40B4-BE49-F238E27FC236}">
                <a16:creationId xmlns:a16="http://schemas.microsoft.com/office/drawing/2014/main" id="{3D730450-E72F-473E-ADF6-314F56E6B530}"/>
              </a:ext>
            </a:extLst>
          </p:cNvPr>
          <p:cNvSpPr/>
          <p:nvPr/>
        </p:nvSpPr>
        <p:spPr>
          <a:xfrm rot="5400000">
            <a:off x="5751059" y="5202865"/>
            <a:ext cx="432163" cy="3385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4"/>
          <p:cNvSpPr/>
          <p:nvPr/>
        </p:nvSpPr>
        <p:spPr>
          <a:xfrm>
            <a:off x="283792" y="5730281"/>
            <a:ext cx="113666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ko-KR" altLang="en-US" sz="1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나이대가 높아질수록 평균문제풀이 시간이 점차 낮아지는 것을 확인할 수 있으며</a:t>
            </a:r>
            <a:r>
              <a:rPr lang="en-US" altLang="ko-KR" sz="1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br>
              <a:rPr lang="en-US" altLang="ko-KR" sz="1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ko-KR" altLang="en-US" sz="1600" b="1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나이대에</a:t>
            </a:r>
            <a:r>
              <a:rPr lang="ko-KR" altLang="en-US" sz="1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따라 평균 문제풀이 소요시간이 다르므로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나이대에</a:t>
            </a:r>
            <a:r>
              <a:rPr lang="ko-KR" altLang="en-US" sz="1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알맞는 문제 추천이 필요</a:t>
            </a:r>
            <a:endParaRPr lang="en-US" altLang="ko-KR" sz="1600" b="1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576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11726830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>
                <a:solidFill>
                  <a:schemeClr val="lt1"/>
                </a:solidFill>
              </a:rPr>
              <a:t>3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. </a:t>
            </a:r>
            <a:r>
              <a:rPr lang="ko-KR" altLang="en-US" sz="2800" b="1" dirty="0" smtClean="0">
                <a:solidFill>
                  <a:schemeClr val="lt1"/>
                </a:solidFill>
              </a:rPr>
              <a:t>통계 </a:t>
            </a:r>
            <a:r>
              <a:rPr lang="ko-KR" altLang="en-US" sz="2800" b="1" dirty="0">
                <a:solidFill>
                  <a:schemeClr val="lt1"/>
                </a:solidFill>
              </a:rPr>
              <a:t>분석</a:t>
            </a:r>
            <a:endParaRPr lang="en-US" altLang="ko-KR" sz="2800" b="1" dirty="0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999" y="1538887"/>
            <a:ext cx="3673039" cy="2916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E37B72F-7763-476C-8B9A-0C560CE4F47F}"/>
              </a:ext>
            </a:extLst>
          </p:cNvPr>
          <p:cNvSpPr/>
          <p:nvPr/>
        </p:nvSpPr>
        <p:spPr>
          <a:xfrm>
            <a:off x="273003" y="981426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/>
              <a:t>컨텐츠 선택</a:t>
            </a:r>
            <a:r>
              <a:rPr lang="en-US" altLang="ko-KR" b="1" dirty="0"/>
              <a:t>(</a:t>
            </a:r>
            <a:r>
              <a:rPr lang="ko-KR" altLang="en-US" b="1" dirty="0"/>
              <a:t>독립성 검정</a:t>
            </a:r>
            <a:r>
              <a:rPr lang="en-US" altLang="ko-KR" b="1" dirty="0"/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602A2B3-EA5F-47D2-B8CE-AD942CAE3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341" y="1482683"/>
            <a:ext cx="3992989" cy="2916000"/>
          </a:xfrm>
          <a:prstGeom prst="rect">
            <a:avLst/>
          </a:prstGeom>
        </p:spPr>
      </p:pic>
      <p:sp>
        <p:nvSpPr>
          <p:cNvPr id="7" name="직사각형 4">
            <a:extLst>
              <a:ext uri="{FF2B5EF4-FFF2-40B4-BE49-F238E27FC236}">
                <a16:creationId xmlns:a16="http://schemas.microsoft.com/office/drawing/2014/main" id="{E02504F4-FA5E-4667-86F2-D6CFB0E7C535}"/>
              </a:ext>
            </a:extLst>
          </p:cNvPr>
          <p:cNvSpPr/>
          <p:nvPr/>
        </p:nvSpPr>
        <p:spPr>
          <a:xfrm>
            <a:off x="2800088" y="4371006"/>
            <a:ext cx="6462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480" indent="-22848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sz="1200" b="0" i="0" u="none" strike="noStrike" kern="1200" cap="none" spc="0" normalizeH="0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예체능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계열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음악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미술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요리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에 따른 여러 개의 로그데이터 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-&gt; 1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개의 로그데이터로 변환</a:t>
            </a:r>
            <a:endParaRPr kumimoji="0" lang="en-US" altLang="ko-KR" sz="1200" b="0" i="0" u="none" strike="noStrike" kern="120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28480" indent="-22848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나이</a:t>
            </a:r>
            <a:r>
              <a:rPr lang="en-US" altLang="ko-K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성별 그룹별 컨텐츠 선택에 </a:t>
            </a:r>
            <a:r>
              <a:rPr lang="ko-KR" altLang="en-US" sz="1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있어 </a:t>
            </a:r>
            <a:r>
              <a:rPr lang="ko-KR" altLang="en-US" sz="12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통계적으로 유의미하게 </a:t>
            </a:r>
            <a:r>
              <a:rPr lang="ko-KR" altLang="en-US" sz="1200" b="1" u="sng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차이가 있음</a:t>
            </a:r>
            <a:endParaRPr kumimoji="0" lang="ko-KR" altLang="en-US" sz="1200" b="1" i="0" u="sng" strike="noStrike" kern="120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3" name="직사각형 4"/>
          <p:cNvSpPr/>
          <p:nvPr/>
        </p:nvSpPr>
        <p:spPr>
          <a:xfrm>
            <a:off x="283792" y="5730281"/>
            <a:ext cx="11366695" cy="784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600" b="1" dirty="0">
                <a:solidFill>
                  <a:srgbClr val="000000"/>
                </a:solidFill>
                <a:cs typeface="Arial"/>
              </a:rPr>
              <a:t>컨텐츠 중 한글과 </a:t>
            </a:r>
            <a:r>
              <a:rPr lang="ko-KR" altLang="en-US" sz="1600" b="1" dirty="0" err="1">
                <a:solidFill>
                  <a:srgbClr val="000000"/>
                </a:solidFill>
                <a:cs typeface="Arial"/>
              </a:rPr>
              <a:t>수학분야는</a:t>
            </a:r>
            <a:r>
              <a:rPr lang="ko-KR" altLang="en-US" sz="1600" b="1" dirty="0">
                <a:solidFill>
                  <a:srgbClr val="000000"/>
                </a:solidFill>
                <a:cs typeface="Arial"/>
              </a:rPr>
              <a:t> 성별이나 나이에 상관없이 높은 것을 알 수 있으며</a:t>
            </a:r>
            <a:r>
              <a:rPr lang="en-US" altLang="ko-KR" sz="1600" b="1" dirty="0">
                <a:solidFill>
                  <a:srgbClr val="000000"/>
                </a:solidFill>
                <a:cs typeface="Arial"/>
              </a:rPr>
              <a:t>,</a:t>
            </a:r>
            <a:r>
              <a:rPr lang="ko-KR" altLang="en-US" sz="1600" b="1" dirty="0">
                <a:solidFill>
                  <a:srgbClr val="000000"/>
                </a:solidFill>
                <a:cs typeface="Arial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cs typeface="Arial"/>
              </a:rPr>
              <a:t/>
            </a:r>
            <a:br>
              <a:rPr lang="en-US" altLang="ko-KR" sz="1600" b="1" dirty="0">
                <a:solidFill>
                  <a:srgbClr val="000000"/>
                </a:solidFill>
                <a:cs typeface="Arial"/>
              </a:rPr>
            </a:br>
            <a:r>
              <a:rPr lang="ko-KR" altLang="en-US" sz="1600" b="1" dirty="0" err="1">
                <a:solidFill>
                  <a:srgbClr val="000000"/>
                </a:solidFill>
                <a:cs typeface="Arial"/>
              </a:rPr>
              <a:t>나이대와</a:t>
            </a:r>
            <a:r>
              <a:rPr lang="ko-KR" altLang="en-US" sz="1600" b="1" dirty="0">
                <a:solidFill>
                  <a:srgbClr val="000000"/>
                </a:solidFill>
                <a:cs typeface="Arial"/>
              </a:rPr>
              <a:t> 성별에 따라 컨텐츠 선택 수 차이가 있으므로 각 영역에 따라 선호하는 컨텐츠가 있을 것으로 예측됨</a:t>
            </a:r>
            <a:endParaRPr lang="en-US" altLang="ko-KR" sz="1600" b="1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14" name="화살표: 오른쪽 18">
            <a:extLst>
              <a:ext uri="{FF2B5EF4-FFF2-40B4-BE49-F238E27FC236}">
                <a16:creationId xmlns:a16="http://schemas.microsoft.com/office/drawing/2014/main" id="{3D730450-E72F-473E-ADF6-314F56E6B530}"/>
              </a:ext>
            </a:extLst>
          </p:cNvPr>
          <p:cNvSpPr/>
          <p:nvPr/>
        </p:nvSpPr>
        <p:spPr>
          <a:xfrm rot="5400000">
            <a:off x="5751059" y="5202865"/>
            <a:ext cx="432163" cy="3385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575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5531405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>
                <a:solidFill>
                  <a:schemeClr val="lt1"/>
                </a:solidFill>
              </a:rPr>
              <a:t>1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. 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EDA</a:t>
            </a:r>
            <a:endParaRPr lang="en-US" altLang="ko-KR" sz="2800" b="1" dirty="0">
              <a:solidFill>
                <a:schemeClr val="l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7467" y="1072461"/>
            <a:ext cx="11740401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endParaRPr lang="en-US" altLang="ko-KR" sz="1200" dirty="0"/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200" dirty="0" err="1"/>
              <a:t>플레도</a:t>
            </a:r>
            <a:r>
              <a:rPr lang="ko-KR" altLang="en-US" sz="1200" dirty="0"/>
              <a:t> </a:t>
            </a:r>
            <a:r>
              <a:rPr lang="en-US" altLang="ko-KR" sz="1200" dirty="0"/>
              <a:t>AI </a:t>
            </a:r>
            <a:r>
              <a:rPr lang="ko-KR" altLang="en-US" sz="1200" dirty="0"/>
              <a:t>학습블록 사용자 데이터 예시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400" dirty="0"/>
              <a:t>본 데이터는 </a:t>
            </a:r>
            <a:r>
              <a:rPr lang="en-US" altLang="ko-KR" sz="1400" dirty="0"/>
              <a:t>U</a:t>
            </a:r>
            <a:r>
              <a:rPr lang="en-US" altLang="ko-KR" sz="1400" dirty="0" smtClean="0"/>
              <a:t>ser</a:t>
            </a:r>
            <a:r>
              <a:rPr lang="ko-KR" altLang="en-US" sz="1400" dirty="0"/>
              <a:t>들의 이용로그 데이터임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400" dirty="0"/>
              <a:t>따라서 같은 </a:t>
            </a:r>
            <a:r>
              <a:rPr lang="en-US" altLang="ko-KR" sz="1400" dirty="0"/>
              <a:t>U</a:t>
            </a:r>
            <a:r>
              <a:rPr lang="en-US" altLang="ko-KR" sz="1400" dirty="0" smtClean="0"/>
              <a:t>ser</a:t>
            </a:r>
            <a:r>
              <a:rPr lang="ko-KR" altLang="en-US" sz="1400" dirty="0"/>
              <a:t>가 같은 문제를 여러 번 풀었을 때</a:t>
            </a:r>
            <a:r>
              <a:rPr lang="en-US" altLang="ko-KR" sz="1400" dirty="0"/>
              <a:t>(</a:t>
            </a:r>
            <a:r>
              <a:rPr lang="ko-KR" altLang="en-US" sz="1400" dirty="0"/>
              <a:t>요리</a:t>
            </a:r>
            <a:r>
              <a:rPr lang="en-US" altLang="ko-KR" sz="1400" dirty="0"/>
              <a:t>,</a:t>
            </a:r>
            <a:r>
              <a:rPr lang="ko-KR" altLang="en-US" sz="1400" dirty="0"/>
              <a:t>음악</a:t>
            </a:r>
            <a:r>
              <a:rPr lang="en-US" altLang="ko-KR" sz="1400" dirty="0"/>
              <a:t>,</a:t>
            </a:r>
            <a:r>
              <a:rPr lang="ko-KR" altLang="en-US" sz="1400" dirty="0"/>
              <a:t>미술의 경우는 여러 과정을 거쳐 최종 답에 도달하는 것이기 때문에 여러 로그가 쌓임</a:t>
            </a:r>
            <a:r>
              <a:rPr lang="en-US" altLang="ko-KR" sz="1400" dirty="0"/>
              <a:t> &amp; </a:t>
            </a:r>
            <a:r>
              <a:rPr lang="ko-KR" altLang="en-US" sz="1400" dirty="0"/>
              <a:t>한글</a:t>
            </a:r>
            <a:r>
              <a:rPr lang="en-US" altLang="ko-KR" sz="1400" dirty="0"/>
              <a:t>,</a:t>
            </a:r>
            <a:r>
              <a:rPr lang="ko-KR" altLang="en-US" sz="1400" dirty="0"/>
              <a:t>수학</a:t>
            </a:r>
            <a:r>
              <a:rPr lang="en-US" altLang="ko-KR" sz="1400" dirty="0"/>
              <a:t>,</a:t>
            </a:r>
            <a:r>
              <a:rPr lang="ko-KR" altLang="en-US" sz="1400" dirty="0"/>
              <a:t>영어 역시 여러 번 오답을 제출한 뒤 정답에 도달하는 경우가 많음</a:t>
            </a:r>
            <a:r>
              <a:rPr lang="en-US" altLang="ko-KR" sz="1400" dirty="0"/>
              <a:t>) </a:t>
            </a:r>
            <a:r>
              <a:rPr lang="ko-KR" altLang="en-US" sz="1400" dirty="0"/>
              <a:t>로그가 쌓이기 때문에 </a:t>
            </a:r>
            <a:r>
              <a:rPr lang="ko-KR" altLang="en-US" sz="1400" dirty="0">
                <a:solidFill>
                  <a:schemeClr val="accent6"/>
                </a:solidFill>
              </a:rPr>
              <a:t>컨텐츠</a:t>
            </a:r>
            <a:r>
              <a:rPr lang="en-US" altLang="ko-KR" sz="1400" dirty="0">
                <a:solidFill>
                  <a:schemeClr val="accent6"/>
                </a:solidFill>
              </a:rPr>
              <a:t>, </a:t>
            </a:r>
            <a:r>
              <a:rPr lang="ko-KR" altLang="en-US" sz="1400" dirty="0">
                <a:solidFill>
                  <a:schemeClr val="accent6"/>
                </a:solidFill>
              </a:rPr>
              <a:t>향상능력의 </a:t>
            </a:r>
            <a:r>
              <a:rPr lang="ko-KR" altLang="en-US" sz="1400" dirty="0" err="1">
                <a:solidFill>
                  <a:schemeClr val="accent6"/>
                </a:solidFill>
              </a:rPr>
              <a:t>이용량을</a:t>
            </a:r>
            <a:r>
              <a:rPr lang="ko-KR" altLang="en-US" sz="1400" dirty="0">
                <a:solidFill>
                  <a:schemeClr val="accent6"/>
                </a:solidFill>
              </a:rPr>
              <a:t> 파악할 때 </a:t>
            </a:r>
            <a:r>
              <a:rPr lang="ko-KR" altLang="en-US" sz="1400" u="sng" dirty="0">
                <a:solidFill>
                  <a:schemeClr val="accent6"/>
                </a:solidFill>
              </a:rPr>
              <a:t>같은 </a:t>
            </a:r>
            <a:r>
              <a:rPr lang="en-US" altLang="ko-KR" sz="1400" u="sng" dirty="0">
                <a:solidFill>
                  <a:schemeClr val="accent6"/>
                </a:solidFill>
              </a:rPr>
              <a:t>U</a:t>
            </a:r>
            <a:r>
              <a:rPr lang="en-US" altLang="ko-KR" sz="1400" u="sng" dirty="0" smtClean="0">
                <a:solidFill>
                  <a:schemeClr val="accent6"/>
                </a:solidFill>
              </a:rPr>
              <a:t>ser</a:t>
            </a:r>
            <a:r>
              <a:rPr lang="ko-KR" altLang="en-US" sz="1400" u="sng" dirty="0">
                <a:solidFill>
                  <a:schemeClr val="accent6"/>
                </a:solidFill>
              </a:rPr>
              <a:t>가 같은 </a:t>
            </a:r>
            <a:r>
              <a:rPr lang="ko-KR" altLang="en-US" sz="1400" u="sng" dirty="0" err="1">
                <a:solidFill>
                  <a:schemeClr val="accent6"/>
                </a:solidFill>
              </a:rPr>
              <a:t>여러문제를</a:t>
            </a:r>
            <a:r>
              <a:rPr lang="ko-KR" altLang="en-US" sz="1400" u="sng" dirty="0">
                <a:solidFill>
                  <a:schemeClr val="accent6"/>
                </a:solidFill>
              </a:rPr>
              <a:t> 푼 경우를 하나로 </a:t>
            </a:r>
            <a:r>
              <a:rPr lang="en-US" altLang="ko-KR" sz="1400" u="sng" dirty="0" smtClean="0">
                <a:solidFill>
                  <a:schemeClr val="accent6"/>
                </a:solidFill>
              </a:rPr>
              <a:t>Count</a:t>
            </a:r>
            <a:r>
              <a:rPr lang="ko-KR" altLang="en-US" sz="1400" u="sng" dirty="0">
                <a:solidFill>
                  <a:schemeClr val="accent6"/>
                </a:solidFill>
              </a:rPr>
              <a:t>함</a:t>
            </a:r>
            <a:r>
              <a:rPr lang="en-US" altLang="ko-KR" sz="1400" dirty="0">
                <a:solidFill>
                  <a:schemeClr val="accent6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400" dirty="0"/>
              <a:t>문제풀이 소요시간은 전체 데이터</a:t>
            </a:r>
            <a:r>
              <a:rPr lang="en-US" altLang="ko-KR" sz="1400" dirty="0"/>
              <a:t>(</a:t>
            </a:r>
            <a:r>
              <a:rPr lang="ko-KR" altLang="en-US" sz="1400" dirty="0"/>
              <a:t>로그</a:t>
            </a:r>
            <a:r>
              <a:rPr lang="en-US" altLang="ko-KR" sz="1400" dirty="0"/>
              <a:t>)</a:t>
            </a:r>
            <a:r>
              <a:rPr lang="ko-KR" altLang="en-US" sz="1400" dirty="0"/>
              <a:t>를 살리고 </a:t>
            </a:r>
            <a:r>
              <a:rPr lang="en-US" altLang="ko-KR" sz="1400" dirty="0"/>
              <a:t>EDA</a:t>
            </a:r>
            <a:r>
              <a:rPr lang="ko-KR" altLang="en-US" sz="1400" dirty="0"/>
              <a:t>를 진행함</a:t>
            </a:r>
            <a:r>
              <a:rPr lang="en-US" altLang="ko-KR" sz="1400" dirty="0"/>
              <a:t>.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197523" y="1027593"/>
            <a:ext cx="331247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930585" y="5907883"/>
            <a:ext cx="38377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  <a:defRPr/>
            </a:pPr>
            <a:r>
              <a:rPr lang="ko-KR" altLang="en-US" sz="1600" b="1" u="sng" dirty="0"/>
              <a:t>나이별</a:t>
            </a:r>
            <a:r>
              <a:rPr lang="en-US" altLang="ko-KR" sz="1600" b="1" u="sng" dirty="0"/>
              <a:t>, </a:t>
            </a:r>
            <a:r>
              <a:rPr lang="ko-KR" altLang="en-US" sz="1600" b="1" u="sng" dirty="0"/>
              <a:t>성별별로 나누어서 </a:t>
            </a:r>
            <a:r>
              <a:rPr lang="en-US" altLang="ko-KR" sz="1600" b="1" u="sng" dirty="0"/>
              <a:t>EDA</a:t>
            </a:r>
            <a:r>
              <a:rPr lang="ko-KR" altLang="en-US" sz="1600" b="1" u="sng" dirty="0"/>
              <a:t> 진행</a:t>
            </a:r>
            <a:endParaRPr lang="en-US" altLang="ko-KR" sz="1600" b="1" u="sng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97" y="2243190"/>
            <a:ext cx="11366695" cy="180143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072042" y="2705403"/>
            <a:ext cx="6316158" cy="13259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34D688-7DEA-4B0C-A263-E024C090F05E}"/>
              </a:ext>
            </a:extLst>
          </p:cNvPr>
          <p:cNvSpPr txBox="1"/>
          <p:nvPr/>
        </p:nvSpPr>
        <p:spPr>
          <a:xfrm>
            <a:off x="259105" y="1175740"/>
            <a:ext cx="115963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ko-KR" altLang="en-US" sz="2400" dirty="0" err="1"/>
              <a:t>플레도</a:t>
            </a:r>
            <a:r>
              <a:rPr lang="ko-KR" altLang="en-US" sz="2400" dirty="0"/>
              <a:t> </a:t>
            </a:r>
            <a:r>
              <a:rPr lang="en-US" altLang="ko-KR" sz="2400" dirty="0"/>
              <a:t>AI</a:t>
            </a:r>
            <a:r>
              <a:rPr lang="ko-KR" altLang="en-US" sz="2400" dirty="0"/>
              <a:t> 학습블록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D777B5-B3E3-4AB4-AD02-B5D62EF4FB18}"/>
              </a:ext>
            </a:extLst>
          </p:cNvPr>
          <p:cNvSpPr txBox="1"/>
          <p:nvPr/>
        </p:nvSpPr>
        <p:spPr>
          <a:xfrm>
            <a:off x="6237673" y="5769859"/>
            <a:ext cx="1800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+mj-lt"/>
              <a:buAutoNum type="arabicPeriod"/>
              <a:defRPr/>
            </a:pPr>
            <a:r>
              <a:rPr lang="ko-KR" altLang="en-US" sz="1200" dirty="0"/>
              <a:t>컨텐츠</a:t>
            </a:r>
            <a:endParaRPr lang="en-US" altLang="ko-KR" sz="1200" dirty="0"/>
          </a:p>
          <a:p>
            <a:pPr marL="285750" indent="-285750">
              <a:buFont typeface="+mj-lt"/>
              <a:buAutoNum type="arabicPeriod"/>
              <a:defRPr/>
            </a:pPr>
            <a:r>
              <a:rPr lang="ko-KR" altLang="en-US" sz="1200" dirty="0"/>
              <a:t>향상능력</a:t>
            </a:r>
            <a:endParaRPr lang="en-US" altLang="ko-KR" sz="1200" dirty="0"/>
          </a:p>
          <a:p>
            <a:pPr marL="285750" indent="-285750">
              <a:buFont typeface="+mj-lt"/>
              <a:buAutoNum type="arabicPeriod"/>
              <a:defRPr/>
            </a:pPr>
            <a:r>
              <a:rPr lang="ko-KR" altLang="en-US" sz="1200" dirty="0"/>
              <a:t>문제풀이 소요시간</a:t>
            </a:r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25ECF4-FABA-4A06-890C-5B8172976C4A}"/>
              </a:ext>
            </a:extLst>
          </p:cNvPr>
          <p:cNvSpPr/>
          <p:nvPr/>
        </p:nvSpPr>
        <p:spPr>
          <a:xfrm>
            <a:off x="6206245" y="5692476"/>
            <a:ext cx="5530694" cy="76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11726830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>
                <a:solidFill>
                  <a:schemeClr val="lt1"/>
                </a:solidFill>
              </a:rPr>
              <a:t>4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. </a:t>
            </a:r>
            <a:r>
              <a:rPr lang="ko-KR" altLang="en-US" sz="2800" b="1" dirty="0" smtClean="0">
                <a:solidFill>
                  <a:schemeClr val="lt1"/>
                </a:solidFill>
              </a:rPr>
              <a:t>데이터 분석 기반 신규 서비스 시나리오</a:t>
            </a:r>
            <a:endParaRPr lang="en-US" altLang="ko-KR" sz="2800" b="1" dirty="0">
              <a:solidFill>
                <a:schemeClr val="lt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37B72F-7763-476C-8B9A-0C560CE4F47F}"/>
              </a:ext>
            </a:extLst>
          </p:cNvPr>
          <p:cNvSpPr/>
          <p:nvPr/>
        </p:nvSpPr>
        <p:spPr>
          <a:xfrm>
            <a:off x="273003" y="981426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smtClean="0"/>
              <a:t>신규 서비스 시나리오 제안</a:t>
            </a:r>
            <a:endParaRPr lang="en-US" altLang="ko-KR" b="1" dirty="0"/>
          </a:p>
        </p:txBody>
      </p:sp>
      <p:sp>
        <p:nvSpPr>
          <p:cNvPr id="8" name="직사각형 4">
            <a:extLst>
              <a:ext uri="{FF2B5EF4-FFF2-40B4-BE49-F238E27FC236}">
                <a16:creationId xmlns:a16="http://schemas.microsoft.com/office/drawing/2014/main" id="{4064F7A3-31E2-486A-9E7A-FB31CEE0F373}"/>
              </a:ext>
            </a:extLst>
          </p:cNvPr>
          <p:cNvSpPr/>
          <p:nvPr/>
        </p:nvSpPr>
        <p:spPr>
          <a:xfrm>
            <a:off x="763621" y="1482683"/>
            <a:ext cx="9939726" cy="4395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480" indent="-22848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 sz="1600" b="1" dirty="0" smtClean="0">
                <a:solidFill>
                  <a:srgbClr val="000000"/>
                </a:solidFill>
                <a:latin typeface="+mn-ea"/>
                <a:cs typeface="Arial"/>
              </a:rPr>
              <a:t>인터페이스 제공</a:t>
            </a:r>
            <a:endParaRPr lang="en-US" altLang="ko-KR" sz="1600" b="1" dirty="0" smtClean="0">
              <a:solidFill>
                <a:srgbClr val="000000"/>
              </a:solidFill>
              <a:latin typeface="+mn-ea"/>
              <a:cs typeface="Arial"/>
            </a:endParaRPr>
          </a:p>
          <a:p>
            <a:pPr marL="742950" lvl="1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Arial"/>
              </a:rPr>
              <a:t>User</a:t>
            </a:r>
            <a:r>
              <a:rPr kumimoji="0" lang="ko-KR" altLang="en-US" sz="1400" b="0" i="0" u="none" strike="noStrike" kern="1200" cap="none" spc="0" normalizeH="0" baseline="0" dirty="0" smtClean="0">
                <a:solidFill>
                  <a:srgbClr val="000000"/>
                </a:solidFill>
                <a:latin typeface="+mn-ea"/>
                <a:cs typeface="Arial"/>
              </a:rPr>
              <a:t>의 나이</a:t>
            </a:r>
            <a:r>
              <a:rPr kumimoji="0" lang="en-US" altLang="ko-KR" sz="1400" b="0" i="0" u="none" strike="noStrike" kern="1200" cap="none" spc="0" normalizeH="0" baseline="0" dirty="0" smtClean="0">
                <a:solidFill>
                  <a:srgbClr val="000000"/>
                </a:solidFill>
                <a:latin typeface="+mn-ea"/>
                <a:cs typeface="Arial"/>
              </a:rPr>
              <a:t>,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Arial"/>
              </a:rPr>
              <a:t>성별에 따른 평균</a:t>
            </a:r>
            <a:r>
              <a:rPr kumimoji="0" lang="ko-KR" altLang="en-US" sz="1400" b="0" i="0" u="none" strike="noStrike" kern="1200" cap="none" spc="0" normalizeH="0" baseline="0" dirty="0" smtClean="0">
                <a:solidFill>
                  <a:srgbClr val="000000"/>
                </a:solidFill>
                <a:latin typeface="+mn-ea"/>
                <a:cs typeface="Arial"/>
              </a:rPr>
              <a:t> 컨텐츠 진도 수준</a:t>
            </a:r>
            <a:r>
              <a:rPr kumimoji="0" lang="en-US" altLang="ko-KR" sz="1400" b="0" i="0" u="none" strike="noStrike" kern="1200" cap="none" spc="0" normalizeH="0" baseline="0" dirty="0" smtClean="0">
                <a:solidFill>
                  <a:srgbClr val="000000"/>
                </a:solidFill>
                <a:latin typeface="+mn-ea"/>
                <a:cs typeface="Arial"/>
              </a:rPr>
              <a:t>, </a:t>
            </a:r>
            <a:r>
              <a:rPr kumimoji="0" lang="ko-KR" altLang="en-US" sz="1400" b="0" i="0" u="none" strike="noStrike" kern="1200" cap="none" spc="0" normalizeH="0" baseline="0" dirty="0" err="1" smtClean="0">
                <a:solidFill>
                  <a:srgbClr val="000000"/>
                </a:solidFill>
                <a:latin typeface="+mn-ea"/>
                <a:cs typeface="Arial"/>
              </a:rPr>
              <a:t>향상능력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cs typeface="Arial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Arial"/>
              </a:rPr>
              <a:t>수준 등을 그래프로 시각화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Arial"/>
            </a:endParaRPr>
          </a:p>
          <a:p>
            <a:pPr marL="742950" lvl="1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Arial"/>
              </a:rPr>
              <a:t>각 문제에 따른 평균 문제풀이 소요시간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cs typeface="Arial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Arial"/>
              </a:rPr>
              <a:t>제공 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Arial"/>
            </a:endParaRPr>
          </a:p>
          <a:p>
            <a:pPr marL="1200150" lvl="2" indent="-28575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kumimoji="0" lang="ko-KR" altLang="en-US" sz="1200" b="0" i="0" u="none" strike="noStrike" kern="1200" cap="none" spc="0" normalizeH="0" baseline="0" dirty="0" smtClean="0">
                <a:solidFill>
                  <a:srgbClr val="000000"/>
                </a:solidFill>
                <a:latin typeface="+mn-ea"/>
                <a:cs typeface="Arial"/>
              </a:rPr>
              <a:t>사용 데이터 </a:t>
            </a:r>
            <a:r>
              <a:rPr kumimoji="0" lang="en-US" altLang="ko-KR" sz="1200" b="0" i="0" u="none" strike="noStrike" kern="1200" cap="none" spc="0" normalizeH="0" baseline="0" dirty="0" smtClean="0">
                <a:solidFill>
                  <a:srgbClr val="000000"/>
                </a:solidFill>
                <a:latin typeface="+mn-ea"/>
                <a:cs typeface="Arial"/>
              </a:rPr>
              <a:t>: </a:t>
            </a:r>
            <a:r>
              <a:rPr kumimoji="0" lang="ko-KR" altLang="en-US" sz="1200" b="0" i="0" u="none" strike="noStrike" kern="1200" cap="none" spc="0" normalizeH="0" baseline="0" dirty="0" smtClean="0">
                <a:solidFill>
                  <a:srgbClr val="000000"/>
                </a:solidFill>
                <a:latin typeface="+mn-ea"/>
                <a:cs typeface="Arial"/>
              </a:rPr>
              <a:t>전체 유저의 문제풀이 소요시간</a:t>
            </a:r>
            <a:r>
              <a:rPr kumimoji="0" lang="en-US" altLang="ko-KR" sz="1200" b="0" i="0" u="none" strike="noStrike" kern="1200" cap="none" spc="0" normalizeH="0" baseline="0" dirty="0" smtClean="0">
                <a:solidFill>
                  <a:srgbClr val="000000"/>
                </a:solidFill>
                <a:latin typeface="+mn-ea"/>
                <a:cs typeface="Arial"/>
              </a:rPr>
              <a:t>, </a:t>
            </a:r>
            <a:r>
              <a:rPr kumimoji="0" lang="ko-KR" altLang="en-US" sz="1200" b="0" i="0" u="none" strike="noStrike" kern="1200" cap="none" spc="0" normalizeH="0" baseline="0" dirty="0" smtClean="0">
                <a:solidFill>
                  <a:srgbClr val="000000"/>
                </a:solidFill>
                <a:latin typeface="+mn-ea"/>
                <a:cs typeface="Arial"/>
              </a:rPr>
              <a:t>컨텐츠 선택 수</a:t>
            </a:r>
            <a:r>
              <a:rPr kumimoji="0" lang="en-US" altLang="ko-KR" sz="1200" b="0" i="0" u="none" strike="noStrike" kern="1200" cap="none" spc="0" normalizeH="0" baseline="0" dirty="0" smtClean="0">
                <a:solidFill>
                  <a:srgbClr val="000000"/>
                </a:solidFill>
                <a:latin typeface="+mn-ea"/>
                <a:cs typeface="Arial"/>
              </a:rPr>
              <a:t>, </a:t>
            </a:r>
            <a:r>
              <a:rPr kumimoji="0" lang="ko-KR" altLang="en-US" sz="1200" b="0" i="0" u="none" strike="noStrike" kern="1200" cap="none" spc="0" normalizeH="0" baseline="0" dirty="0" err="1" smtClean="0">
                <a:solidFill>
                  <a:srgbClr val="000000"/>
                </a:solidFill>
                <a:latin typeface="+mn-ea"/>
                <a:cs typeface="Arial"/>
              </a:rPr>
              <a:t>향상능력</a:t>
            </a:r>
            <a:r>
              <a:rPr kumimoji="0" lang="ko-KR" altLang="en-US" sz="1200" b="0" i="0" u="none" strike="noStrike" kern="1200" cap="none" spc="0" normalizeH="0" baseline="0" dirty="0" smtClean="0">
                <a:solidFill>
                  <a:srgbClr val="000000"/>
                </a:solidFill>
                <a:latin typeface="+mn-ea"/>
                <a:cs typeface="Arial"/>
              </a:rPr>
              <a:t> 수</a:t>
            </a:r>
            <a:endParaRPr kumimoji="0" lang="en-US" altLang="ko-KR" sz="1200" b="0" i="0" u="none" strike="noStrike" kern="1200" cap="none" spc="0" normalizeH="0" baseline="0" dirty="0" smtClean="0">
              <a:solidFill>
                <a:srgbClr val="000000"/>
              </a:solidFill>
              <a:latin typeface="+mn-ea"/>
              <a:cs typeface="Arial"/>
            </a:endParaRPr>
          </a:p>
          <a:p>
            <a:pPr marL="228480" indent="-228480">
              <a:lnSpc>
                <a:spcPct val="200000"/>
              </a:lnSpc>
              <a:spcBef>
                <a:spcPct val="0"/>
              </a:spcBef>
              <a:buFont typeface="Wingdings"/>
              <a:buChar char="§"/>
              <a:defRPr/>
            </a:pPr>
            <a:r>
              <a:rPr lang="ko-KR" altLang="en-US" sz="1600" b="1" dirty="0">
                <a:solidFill>
                  <a:srgbClr val="000000"/>
                </a:solidFill>
                <a:latin typeface="+mn-ea"/>
                <a:cs typeface="Arial"/>
              </a:rPr>
              <a:t>고객 </a:t>
            </a:r>
            <a:r>
              <a:rPr lang="ko-KR" altLang="en-US" sz="1600" b="1" dirty="0" err="1">
                <a:solidFill>
                  <a:srgbClr val="000000"/>
                </a:solidFill>
                <a:latin typeface="+mn-ea"/>
                <a:cs typeface="Arial"/>
              </a:rPr>
              <a:t>이탈률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  <a:cs typeface="Arial"/>
              </a:rPr>
              <a:t> 방지 서비스</a:t>
            </a:r>
            <a:endParaRPr lang="en-US" altLang="ko-KR" sz="1600" b="1" dirty="0">
              <a:solidFill>
                <a:srgbClr val="000000"/>
              </a:solidFill>
              <a:latin typeface="+mn-ea"/>
              <a:cs typeface="Arial"/>
            </a:endParaRPr>
          </a:p>
          <a:p>
            <a:pPr marL="742950" lvl="1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Arial"/>
              </a:rPr>
              <a:t>일정기간 접속하지 않은 고객에게 알림 서비스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Arial"/>
            </a:endParaRPr>
          </a:p>
          <a:p>
            <a:pPr marL="1200150" lvl="2" indent="-28575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Arial"/>
              </a:rPr>
              <a:t>사용 데이터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Arial"/>
              </a:rPr>
              <a:t>: User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Arial"/>
              </a:rPr>
              <a:t>의 학습 시각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Arial"/>
              </a:rPr>
              <a:t>,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Arial"/>
              </a:rPr>
              <a:t>로그데이터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Arial"/>
            </a:endParaRPr>
          </a:p>
          <a:p>
            <a:pPr marL="228480" indent="-228480">
              <a:lnSpc>
                <a:spcPct val="200000"/>
              </a:lnSpc>
              <a:spcBef>
                <a:spcPct val="0"/>
              </a:spcBef>
              <a:buFont typeface="Wingdings"/>
              <a:buChar char="§"/>
              <a:defRPr/>
            </a:pPr>
            <a:r>
              <a:rPr lang="ko-KR" altLang="en-US" sz="1600" b="1" dirty="0" smtClean="0">
                <a:solidFill>
                  <a:srgbClr val="000000"/>
                </a:solidFill>
                <a:latin typeface="+mn-ea"/>
                <a:cs typeface="Arial"/>
              </a:rPr>
              <a:t>오답노트 서비스</a:t>
            </a:r>
            <a:endParaRPr lang="en-US" altLang="ko-KR" sz="1600" b="1" dirty="0" smtClean="0">
              <a:solidFill>
                <a:srgbClr val="000000"/>
              </a:solidFill>
              <a:latin typeface="+mn-ea"/>
              <a:cs typeface="Arial"/>
            </a:endParaRPr>
          </a:p>
          <a:p>
            <a:pPr marL="742950" lvl="1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Arial"/>
              </a:rPr>
              <a:t>자주 틀린 문제를 다시 점검하여 반복학습이 가능하도록 하는 서비스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Arial"/>
            </a:endParaRPr>
          </a:p>
          <a:p>
            <a:pPr marL="1200150" lvl="2" indent="-28575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Arial"/>
              </a:rPr>
              <a:t>사용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cs typeface="Arial"/>
              </a:rPr>
              <a:t>데이터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cs typeface="Arial"/>
              </a:rPr>
              <a:t>: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Arial"/>
              </a:rPr>
              <a:t>User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Arial"/>
              </a:rPr>
              <a:t>의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Arial"/>
              </a:rPr>
              <a:t>정오답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Arial"/>
              </a:rPr>
              <a:t>, User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Arial"/>
              </a:rPr>
              <a:t> 블록 입력 데이터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77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11726830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>
                <a:solidFill>
                  <a:schemeClr val="lt1"/>
                </a:solidFill>
              </a:rPr>
              <a:t>4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. </a:t>
            </a:r>
            <a:r>
              <a:rPr lang="ko-KR" altLang="en-US" sz="2800" b="1" dirty="0" smtClean="0">
                <a:solidFill>
                  <a:schemeClr val="lt1"/>
                </a:solidFill>
              </a:rPr>
              <a:t>데이터 분석 기반 신규 서비스 시나리오</a:t>
            </a:r>
            <a:endParaRPr lang="en-US" altLang="ko-KR" sz="2800" b="1" dirty="0">
              <a:solidFill>
                <a:schemeClr val="lt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37B72F-7763-476C-8B9A-0C560CE4F47F}"/>
              </a:ext>
            </a:extLst>
          </p:cNvPr>
          <p:cNvSpPr/>
          <p:nvPr/>
        </p:nvSpPr>
        <p:spPr>
          <a:xfrm>
            <a:off x="273003" y="981426"/>
            <a:ext cx="3736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smtClean="0"/>
              <a:t>추가적인 데이터 있을 시 분석 계획</a:t>
            </a:r>
            <a:endParaRPr lang="en-US" altLang="ko-KR" b="1" dirty="0"/>
          </a:p>
        </p:txBody>
      </p:sp>
      <p:sp>
        <p:nvSpPr>
          <p:cNvPr id="8" name="직사각형 4">
            <a:extLst>
              <a:ext uri="{FF2B5EF4-FFF2-40B4-BE49-F238E27FC236}">
                <a16:creationId xmlns:a16="http://schemas.microsoft.com/office/drawing/2014/main" id="{4064F7A3-31E2-486A-9E7A-FB31CEE0F373}"/>
              </a:ext>
            </a:extLst>
          </p:cNvPr>
          <p:cNvSpPr/>
          <p:nvPr/>
        </p:nvSpPr>
        <p:spPr>
          <a:xfrm>
            <a:off x="763621" y="1482683"/>
            <a:ext cx="10155807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480" indent="-228480">
              <a:lnSpc>
                <a:spcPct val="200000"/>
              </a:lnSpc>
              <a:spcBef>
                <a:spcPct val="0"/>
              </a:spcBef>
              <a:buFont typeface="Wingdings"/>
              <a:buChar char="§"/>
              <a:defRPr/>
            </a:pPr>
            <a:r>
              <a:rPr lang="ko-KR" altLang="en-US" sz="1600" b="1" dirty="0" smtClean="0">
                <a:solidFill>
                  <a:srgbClr val="000000"/>
                </a:solidFill>
                <a:cs typeface="Arial"/>
              </a:rPr>
              <a:t>문제 추천 시스템 </a:t>
            </a:r>
            <a:r>
              <a:rPr lang="en-US" altLang="ko-KR" sz="1600" b="1" dirty="0" smtClean="0">
                <a:solidFill>
                  <a:srgbClr val="000000"/>
                </a:solidFill>
                <a:cs typeface="Arial"/>
              </a:rPr>
              <a:t>– User</a:t>
            </a:r>
            <a:r>
              <a:rPr lang="ko-KR" altLang="en-US" sz="1600" b="1" dirty="0" smtClean="0">
                <a:solidFill>
                  <a:srgbClr val="000000"/>
                </a:solidFill>
                <a:cs typeface="Arial"/>
              </a:rPr>
              <a:t>의 세부 정보</a:t>
            </a:r>
            <a:endParaRPr lang="en-US" altLang="ko-KR" sz="1600" b="1" dirty="0">
              <a:solidFill>
                <a:srgbClr val="000000"/>
              </a:solidFill>
              <a:cs typeface="Arial"/>
            </a:endParaRPr>
          </a:p>
          <a:p>
            <a:pPr marL="742950" lvl="1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400" dirty="0" smtClean="0">
                <a:solidFill>
                  <a:srgbClr val="000000"/>
                </a:solidFill>
                <a:cs typeface="Arial"/>
              </a:rPr>
              <a:t>User</a:t>
            </a:r>
            <a:r>
              <a:rPr lang="ko-KR" altLang="en-US" sz="1400" dirty="0" smtClean="0">
                <a:solidFill>
                  <a:srgbClr val="000000"/>
                </a:solidFill>
                <a:cs typeface="Arial"/>
              </a:rPr>
              <a:t>의 성별</a:t>
            </a:r>
            <a:r>
              <a:rPr lang="en-US" altLang="ko-KR" sz="1400" dirty="0" smtClean="0">
                <a:solidFill>
                  <a:srgbClr val="000000"/>
                </a:solidFill>
                <a:cs typeface="Arial"/>
              </a:rPr>
              <a:t>, </a:t>
            </a:r>
            <a:r>
              <a:rPr lang="ko-KR" altLang="en-US" sz="1400" dirty="0" smtClean="0">
                <a:solidFill>
                  <a:srgbClr val="000000"/>
                </a:solidFill>
                <a:cs typeface="Arial"/>
              </a:rPr>
              <a:t>나이 뿐만 아니라 성격</a:t>
            </a:r>
            <a:r>
              <a:rPr lang="en-US" altLang="ko-KR" sz="1400" dirty="0" smtClean="0">
                <a:solidFill>
                  <a:srgbClr val="000000"/>
                </a:solidFill>
                <a:cs typeface="Arial"/>
              </a:rPr>
              <a:t>, IQ, </a:t>
            </a:r>
            <a:r>
              <a:rPr lang="ko-KR" altLang="en-US" sz="1400" dirty="0" smtClean="0">
                <a:solidFill>
                  <a:srgbClr val="000000"/>
                </a:solidFill>
                <a:cs typeface="Arial"/>
              </a:rPr>
              <a:t>흥미</a:t>
            </a:r>
            <a:r>
              <a:rPr lang="en-US" altLang="ko-KR" sz="1400" dirty="0" smtClean="0">
                <a:solidFill>
                  <a:srgbClr val="000000"/>
                </a:solidFill>
                <a:cs typeface="Arial"/>
              </a:rPr>
              <a:t>, </a:t>
            </a:r>
            <a:r>
              <a:rPr lang="ko-KR" altLang="en-US" sz="1400" dirty="0" smtClean="0">
                <a:solidFill>
                  <a:srgbClr val="000000"/>
                </a:solidFill>
                <a:cs typeface="Arial"/>
              </a:rPr>
              <a:t>취미 등을 활용하여 </a:t>
            </a:r>
            <a:r>
              <a:rPr lang="ko-KR" altLang="en-US" sz="1400" dirty="0" err="1" smtClean="0">
                <a:solidFill>
                  <a:srgbClr val="000000"/>
                </a:solidFill>
                <a:cs typeface="Arial"/>
              </a:rPr>
              <a:t>추천시스템</a:t>
            </a:r>
            <a:r>
              <a:rPr lang="ko-KR" altLang="en-US" sz="1400" dirty="0" smtClean="0">
                <a:solidFill>
                  <a:srgbClr val="000000"/>
                </a:solidFill>
                <a:cs typeface="Arial"/>
              </a:rPr>
              <a:t> 구축에 활용 </a:t>
            </a:r>
            <a:endParaRPr lang="en-US" altLang="ko-KR" sz="1400" dirty="0" smtClean="0">
              <a:solidFill>
                <a:srgbClr val="000000"/>
              </a:solidFill>
              <a:cs typeface="Arial"/>
            </a:endParaRPr>
          </a:p>
          <a:p>
            <a:pPr marL="228480" indent="-228480">
              <a:lnSpc>
                <a:spcPct val="200000"/>
              </a:lnSpc>
              <a:spcBef>
                <a:spcPct val="0"/>
              </a:spcBef>
              <a:buFont typeface="Wingdings"/>
              <a:buChar char="§"/>
              <a:defRPr/>
            </a:pPr>
            <a:r>
              <a:rPr lang="ko-KR" altLang="en-US" sz="1600" b="1" dirty="0" err="1" smtClean="0">
                <a:solidFill>
                  <a:srgbClr val="000000"/>
                </a:solidFill>
                <a:cs typeface="Arial"/>
              </a:rPr>
              <a:t>컨텐츠별</a:t>
            </a:r>
            <a:r>
              <a:rPr lang="ko-KR" altLang="en-US" sz="1600" b="1" dirty="0" smtClean="0">
                <a:solidFill>
                  <a:srgbClr val="000000"/>
                </a:solidFill>
                <a:cs typeface="Arial"/>
              </a:rPr>
              <a:t> 온라인 그룹 플레이 </a:t>
            </a:r>
            <a:r>
              <a:rPr lang="en-US" altLang="ko-KR" sz="1600" b="1" dirty="0" smtClean="0">
                <a:solidFill>
                  <a:srgbClr val="000000"/>
                </a:solidFill>
                <a:cs typeface="Arial"/>
              </a:rPr>
              <a:t>– </a:t>
            </a:r>
            <a:r>
              <a:rPr lang="ko-KR" altLang="en-US" sz="1600" b="1" dirty="0" smtClean="0">
                <a:solidFill>
                  <a:srgbClr val="000000"/>
                </a:solidFill>
                <a:cs typeface="Arial"/>
              </a:rPr>
              <a:t>동시 접속 </a:t>
            </a:r>
            <a:r>
              <a:rPr lang="ko-KR" altLang="en-US" sz="1600" b="1" dirty="0" err="1" smtClean="0">
                <a:solidFill>
                  <a:srgbClr val="000000"/>
                </a:solidFill>
                <a:cs typeface="Arial"/>
              </a:rPr>
              <a:t>로그데이터</a:t>
            </a:r>
            <a:endParaRPr lang="en-US" altLang="ko-KR" sz="1600" b="1" dirty="0" smtClean="0">
              <a:solidFill>
                <a:srgbClr val="000000"/>
              </a:solidFill>
              <a:cs typeface="Arial"/>
            </a:endParaRPr>
          </a:p>
          <a:p>
            <a:pPr marL="742950" lvl="1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dirty="0" smtClean="0">
                <a:solidFill>
                  <a:srgbClr val="000000"/>
                </a:solidFill>
                <a:cs typeface="Arial"/>
              </a:rPr>
              <a:t>온라인으로 다른 </a:t>
            </a:r>
            <a:r>
              <a:rPr lang="en-US" altLang="ko-KR" sz="1400" dirty="0">
                <a:solidFill>
                  <a:srgbClr val="000000"/>
                </a:solidFill>
                <a:cs typeface="Arial"/>
              </a:rPr>
              <a:t>U</a:t>
            </a:r>
            <a:r>
              <a:rPr lang="en-US" altLang="ko-KR" sz="1400" dirty="0" smtClean="0">
                <a:solidFill>
                  <a:srgbClr val="000000"/>
                </a:solidFill>
                <a:cs typeface="Arial"/>
              </a:rPr>
              <a:t>ser</a:t>
            </a:r>
            <a:r>
              <a:rPr lang="ko-KR" altLang="en-US" sz="1400" dirty="0" smtClean="0">
                <a:solidFill>
                  <a:srgbClr val="000000"/>
                </a:solidFill>
                <a:cs typeface="Arial"/>
              </a:rPr>
              <a:t>들과 </a:t>
            </a:r>
            <a:r>
              <a:rPr lang="ko-KR" altLang="en-US" sz="1400" dirty="0">
                <a:solidFill>
                  <a:srgbClr val="000000"/>
                </a:solidFill>
                <a:cs typeface="Arial"/>
              </a:rPr>
              <a:t>같이 </a:t>
            </a:r>
            <a:r>
              <a:rPr lang="ko-KR" altLang="en-US" sz="1400" dirty="0" smtClean="0">
                <a:solidFill>
                  <a:srgbClr val="000000"/>
                </a:solidFill>
                <a:cs typeface="Arial"/>
              </a:rPr>
              <a:t>문제 해결</a:t>
            </a:r>
            <a:endParaRPr lang="en-US" altLang="ko-KR" sz="1400" dirty="0">
              <a:solidFill>
                <a:srgbClr val="000000"/>
              </a:solidFill>
              <a:cs typeface="Arial"/>
            </a:endParaRPr>
          </a:p>
          <a:p>
            <a:pPr marL="685680" lvl="1" indent="-228480">
              <a:lnSpc>
                <a:spcPct val="200000"/>
              </a:lnSpc>
              <a:spcBef>
                <a:spcPct val="0"/>
              </a:spcBef>
              <a:buFont typeface="Wingdings"/>
              <a:buChar char="§"/>
              <a:defRPr/>
            </a:pPr>
            <a:endParaRPr lang="en-US" altLang="ko-KR" sz="16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543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5531405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>
                <a:solidFill>
                  <a:schemeClr val="lt1"/>
                </a:solidFill>
              </a:rPr>
              <a:t>1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. 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EDA</a:t>
            </a:r>
            <a:endParaRPr lang="en-US" altLang="ko-KR" sz="2800" b="1" dirty="0">
              <a:solidFill>
                <a:schemeClr val="lt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945" y="4264204"/>
            <a:ext cx="2849037" cy="1912157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976949"/>
              </p:ext>
            </p:extLst>
          </p:nvPr>
        </p:nvGraphicFramePr>
        <p:xfrm>
          <a:off x="8542536" y="927939"/>
          <a:ext cx="2881082" cy="54864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440541">
                  <a:extLst>
                    <a:ext uri="{9D8B030D-6E8A-4147-A177-3AD203B41FA5}">
                      <a16:colId xmlns:a16="http://schemas.microsoft.com/office/drawing/2014/main" val="483444379"/>
                    </a:ext>
                  </a:extLst>
                </a:gridCol>
                <a:gridCol w="1440541">
                  <a:extLst>
                    <a:ext uri="{9D8B030D-6E8A-4147-A177-3AD203B41FA5}">
                      <a16:colId xmlns:a16="http://schemas.microsoft.com/office/drawing/2014/main" val="265444789"/>
                    </a:ext>
                  </a:extLst>
                </a:gridCol>
              </a:tblGrid>
              <a:tr h="2935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>
                          <a:effectLst/>
                        </a:rPr>
                        <a:t>아이 생년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명수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63476"/>
                  </a:ext>
                </a:extLst>
              </a:tr>
              <a:tr h="2935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2021(2</a:t>
                      </a:r>
                      <a:r>
                        <a:rPr lang="ko-KR" altLang="en-US" sz="1400" b="1">
                          <a:solidFill>
                            <a:srgbClr val="C00000"/>
                          </a:solidFill>
                          <a:effectLst/>
                        </a:rPr>
                        <a:t>세</a:t>
                      </a:r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462123"/>
                  </a:ext>
                </a:extLst>
              </a:tr>
              <a:tr h="2935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2020(3</a:t>
                      </a:r>
                      <a:r>
                        <a:rPr lang="ko-KR" altLang="en-US" sz="1400" b="1">
                          <a:solidFill>
                            <a:srgbClr val="C00000"/>
                          </a:solidFill>
                          <a:effectLst/>
                        </a:rPr>
                        <a:t>세</a:t>
                      </a:r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468317"/>
                  </a:ext>
                </a:extLst>
              </a:tr>
              <a:tr h="293565"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2019(4</a:t>
                      </a:r>
                      <a:r>
                        <a:rPr lang="ko-KR" altLang="en-US" sz="1400" b="1">
                          <a:solidFill>
                            <a:srgbClr val="C00000"/>
                          </a:solidFill>
                          <a:effectLst/>
                        </a:rPr>
                        <a:t>세</a:t>
                      </a:r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810265"/>
                  </a:ext>
                </a:extLst>
              </a:tr>
              <a:tr h="2935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dirty="0">
                          <a:solidFill>
                            <a:srgbClr val="C00000"/>
                          </a:solidFill>
                          <a:effectLst/>
                        </a:rPr>
                        <a:t>2018(5</a:t>
                      </a:r>
                      <a:r>
                        <a:rPr lang="ko-KR" altLang="en-US" sz="1400" b="1" dirty="0">
                          <a:solidFill>
                            <a:srgbClr val="C00000"/>
                          </a:solidFill>
                          <a:effectLst/>
                        </a:rPr>
                        <a:t>세</a:t>
                      </a:r>
                      <a:r>
                        <a:rPr lang="en-US" altLang="ko-KR" sz="1400" b="1" dirty="0">
                          <a:solidFill>
                            <a:srgbClr val="C00000"/>
                          </a:solidFill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439010"/>
                  </a:ext>
                </a:extLst>
              </a:tr>
              <a:tr h="2935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2017(6</a:t>
                      </a:r>
                      <a:r>
                        <a:rPr lang="ko-KR" altLang="en-US" sz="1400" b="1">
                          <a:solidFill>
                            <a:srgbClr val="C00000"/>
                          </a:solidFill>
                          <a:effectLst/>
                        </a:rPr>
                        <a:t>세</a:t>
                      </a:r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695795"/>
                  </a:ext>
                </a:extLst>
              </a:tr>
              <a:tr h="2935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2016(7</a:t>
                      </a:r>
                      <a:r>
                        <a:rPr lang="ko-KR" altLang="en-US" sz="1400" b="1">
                          <a:solidFill>
                            <a:srgbClr val="C00000"/>
                          </a:solidFill>
                          <a:effectLst/>
                        </a:rPr>
                        <a:t>세</a:t>
                      </a:r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500430"/>
                  </a:ext>
                </a:extLst>
              </a:tr>
              <a:tr h="2935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2015(8</a:t>
                      </a:r>
                      <a:r>
                        <a:rPr lang="ko-KR" altLang="en-US" sz="1400" b="1">
                          <a:solidFill>
                            <a:srgbClr val="C00000"/>
                          </a:solidFill>
                          <a:effectLst/>
                        </a:rPr>
                        <a:t>세</a:t>
                      </a:r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6875538"/>
                  </a:ext>
                </a:extLst>
              </a:tr>
              <a:tr h="2935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2014(9</a:t>
                      </a:r>
                      <a:r>
                        <a:rPr lang="ko-KR" altLang="en-US" sz="1400" b="1">
                          <a:solidFill>
                            <a:srgbClr val="C00000"/>
                          </a:solidFill>
                          <a:effectLst/>
                        </a:rPr>
                        <a:t>세</a:t>
                      </a:r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195138"/>
                  </a:ext>
                </a:extLst>
              </a:tr>
              <a:tr h="2935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2013(10</a:t>
                      </a:r>
                      <a:r>
                        <a:rPr lang="ko-KR" altLang="en-US" sz="1400" b="1">
                          <a:solidFill>
                            <a:srgbClr val="C00000"/>
                          </a:solidFill>
                          <a:effectLst/>
                        </a:rPr>
                        <a:t>세</a:t>
                      </a:r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943560"/>
                  </a:ext>
                </a:extLst>
              </a:tr>
              <a:tr h="2935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2012(11</a:t>
                      </a:r>
                      <a:r>
                        <a:rPr lang="ko-KR" altLang="en-US" sz="1400" b="1">
                          <a:solidFill>
                            <a:srgbClr val="C00000"/>
                          </a:solidFill>
                          <a:effectLst/>
                        </a:rPr>
                        <a:t>세</a:t>
                      </a:r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130841"/>
                  </a:ext>
                </a:extLst>
              </a:tr>
              <a:tr h="2935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>
                          <a:effectLst/>
                        </a:rPr>
                        <a:t>2002(20</a:t>
                      </a:r>
                      <a:r>
                        <a:rPr lang="ko-KR" altLang="en-US" sz="1400" b="0">
                          <a:effectLst/>
                        </a:rPr>
                        <a:t>세 이상</a:t>
                      </a:r>
                      <a:r>
                        <a:rPr lang="en-US" altLang="ko-KR" sz="1400" b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/>
                        <a:t>1</a:t>
                      </a:r>
                      <a:endParaRPr lang="ko-KR" altLang="en-US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128460"/>
                  </a:ext>
                </a:extLst>
              </a:tr>
              <a:tr h="2935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>
                          <a:effectLst/>
                        </a:rPr>
                        <a:t>1998(20</a:t>
                      </a:r>
                      <a:r>
                        <a:rPr lang="ko-KR" altLang="en-US" sz="1400" b="0">
                          <a:effectLst/>
                        </a:rPr>
                        <a:t>세 이상</a:t>
                      </a:r>
                      <a:r>
                        <a:rPr lang="en-US" altLang="ko-KR" sz="1400" b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/>
                        <a:t>1</a:t>
                      </a:r>
                      <a:endParaRPr lang="ko-KR" altLang="en-US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921611"/>
                  </a:ext>
                </a:extLst>
              </a:tr>
              <a:tr h="293565"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effectLst/>
                        </a:rPr>
                        <a:t>1995(20</a:t>
                      </a:r>
                      <a:r>
                        <a:rPr lang="ko-KR" altLang="en-US" sz="1400" b="0">
                          <a:effectLst/>
                        </a:rPr>
                        <a:t>세 이상</a:t>
                      </a:r>
                      <a:r>
                        <a:rPr lang="en-US" altLang="ko-KR" sz="1400" b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/>
                        <a:t>1</a:t>
                      </a:r>
                      <a:endParaRPr lang="ko-KR" altLang="en-US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77889"/>
                  </a:ext>
                </a:extLst>
              </a:tr>
              <a:tr h="293565"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effectLst/>
                        </a:rPr>
                        <a:t>1988(20</a:t>
                      </a:r>
                      <a:r>
                        <a:rPr lang="ko-KR" altLang="en-US" sz="1400" b="0">
                          <a:effectLst/>
                        </a:rPr>
                        <a:t>세 이상</a:t>
                      </a:r>
                      <a:r>
                        <a:rPr lang="en-US" altLang="ko-KR" sz="1400" b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/>
                        <a:t>1</a:t>
                      </a:r>
                      <a:endParaRPr lang="ko-KR" altLang="en-US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400819"/>
                  </a:ext>
                </a:extLst>
              </a:tr>
              <a:tr h="293565"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effectLst/>
                        </a:rPr>
                        <a:t>1979(20</a:t>
                      </a:r>
                      <a:r>
                        <a:rPr lang="ko-KR" altLang="en-US" sz="1400" b="0">
                          <a:effectLst/>
                        </a:rPr>
                        <a:t>세 이상</a:t>
                      </a:r>
                      <a:r>
                        <a:rPr lang="en-US" altLang="ko-KR" sz="1400" b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/>
                        <a:t>1</a:t>
                      </a:r>
                      <a:endParaRPr lang="ko-KR" altLang="en-US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560123"/>
                  </a:ext>
                </a:extLst>
              </a:tr>
              <a:tr h="293565"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effectLst/>
                        </a:rPr>
                        <a:t>1977(20</a:t>
                      </a:r>
                      <a:r>
                        <a:rPr lang="ko-KR" altLang="en-US" sz="1400" b="0">
                          <a:effectLst/>
                        </a:rPr>
                        <a:t>세 이상</a:t>
                      </a:r>
                      <a:r>
                        <a:rPr lang="en-US" altLang="ko-KR" sz="1400" b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/>
                        <a:t>1</a:t>
                      </a:r>
                      <a:endParaRPr lang="ko-KR" altLang="en-US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310824"/>
                  </a:ext>
                </a:extLst>
              </a:tr>
              <a:tr h="293565"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effectLst/>
                        </a:rPr>
                        <a:t>1975(20</a:t>
                      </a:r>
                      <a:r>
                        <a:rPr lang="ko-KR" altLang="en-US" sz="1400" b="0">
                          <a:effectLst/>
                        </a:rPr>
                        <a:t>세 이상</a:t>
                      </a:r>
                      <a:r>
                        <a:rPr lang="en-US" altLang="ko-KR" sz="1400" b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dirty="0"/>
                        <a:t>3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905633"/>
                  </a:ext>
                </a:extLst>
              </a:tr>
            </a:tbl>
          </a:graphicData>
        </a:graphic>
      </p:graphicFrame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197523" y="1027593"/>
            <a:ext cx="331247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71557" y="6314781"/>
            <a:ext cx="158459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User </a:t>
            </a:r>
            <a:r>
              <a:rPr lang="ko-KR" altLang="en-US" sz="1600" dirty="0"/>
              <a:t>나이 분포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3003" y="981426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/>
              <a:t>나이 그룹화 기준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361" y="4264204"/>
            <a:ext cx="2964227" cy="19121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521864-E4F2-4385-BECA-831FA0FD500B}"/>
              </a:ext>
            </a:extLst>
          </p:cNvPr>
          <p:cNvSpPr txBox="1"/>
          <p:nvPr/>
        </p:nvSpPr>
        <p:spPr>
          <a:xfrm>
            <a:off x="206565" y="1504417"/>
            <a:ext cx="79038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10</a:t>
            </a:r>
            <a:r>
              <a:rPr lang="ko-KR" altLang="en-US" sz="1600" dirty="0"/>
              <a:t>세보다 나이가 많은 </a:t>
            </a:r>
            <a:r>
              <a:rPr lang="en-US" altLang="ko-KR" sz="1600" dirty="0"/>
              <a:t>U</a:t>
            </a:r>
            <a:r>
              <a:rPr lang="en-US" altLang="ko-KR" sz="1600" dirty="0" smtClean="0"/>
              <a:t>ser</a:t>
            </a:r>
            <a:r>
              <a:rPr lang="ko-KR" altLang="en-US" sz="1600" dirty="0"/>
              <a:t>는 제외시킴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5~7</a:t>
            </a:r>
            <a:r>
              <a:rPr lang="ko-KR" altLang="en-US" sz="1600" dirty="0"/>
              <a:t>세의 유치원생이 가장 많이 이용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유치원생은 한 살 차이도 발달능력 차이가 크므로 그룹을 세분화함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pPr marL="1257300" lvl="2" indent="-342900">
              <a:buFont typeface="+mj-ea"/>
              <a:buAutoNum type="circleNumDbPlain"/>
            </a:pPr>
            <a:r>
              <a:rPr lang="en-US" altLang="ko-KR" sz="1600" dirty="0">
                <a:sym typeface="Wingdings" panose="05000000000000000000" pitchFamily="2" charset="2"/>
              </a:rPr>
              <a:t>1~4</a:t>
            </a:r>
            <a:r>
              <a:rPr lang="ko-KR" altLang="en-US" sz="1600" dirty="0">
                <a:sym typeface="Wingdings" panose="05000000000000000000" pitchFamily="2" charset="2"/>
              </a:rPr>
              <a:t>세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1257300" lvl="2" indent="-342900">
              <a:buFont typeface="+mj-ea"/>
              <a:buAutoNum type="circleNumDbPlain"/>
            </a:pPr>
            <a:r>
              <a:rPr lang="en-US" altLang="ko-KR" sz="1600" dirty="0">
                <a:sym typeface="Wingdings" panose="05000000000000000000" pitchFamily="2" charset="2"/>
              </a:rPr>
              <a:t>5</a:t>
            </a:r>
            <a:r>
              <a:rPr lang="ko-KR" altLang="en-US" sz="1600" dirty="0">
                <a:sym typeface="Wingdings" panose="05000000000000000000" pitchFamily="2" charset="2"/>
              </a:rPr>
              <a:t>세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1257300" lvl="2" indent="-342900">
              <a:buFont typeface="+mj-ea"/>
              <a:buAutoNum type="circleNumDbPlain"/>
            </a:pPr>
            <a:r>
              <a:rPr lang="en-US" altLang="ko-KR" sz="1600" dirty="0">
                <a:sym typeface="Wingdings" panose="05000000000000000000" pitchFamily="2" charset="2"/>
              </a:rPr>
              <a:t>6</a:t>
            </a:r>
            <a:r>
              <a:rPr lang="ko-KR" altLang="en-US" sz="1600" dirty="0">
                <a:sym typeface="Wingdings" panose="05000000000000000000" pitchFamily="2" charset="2"/>
              </a:rPr>
              <a:t>세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1257300" lvl="2" indent="-342900">
              <a:buFont typeface="+mj-ea"/>
              <a:buAutoNum type="circleNumDbPlain"/>
            </a:pPr>
            <a:r>
              <a:rPr lang="en-US" altLang="ko-KR" sz="1600" dirty="0">
                <a:sym typeface="Wingdings" panose="05000000000000000000" pitchFamily="2" charset="2"/>
              </a:rPr>
              <a:t>7</a:t>
            </a:r>
            <a:r>
              <a:rPr lang="ko-KR" altLang="en-US" sz="1600" dirty="0">
                <a:sym typeface="Wingdings" panose="05000000000000000000" pitchFamily="2" charset="2"/>
              </a:rPr>
              <a:t>세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1257300" lvl="2" indent="-342900">
              <a:buFont typeface="+mj-ea"/>
              <a:buAutoNum type="circleNumDbPlain"/>
            </a:pPr>
            <a:r>
              <a:rPr lang="en-US" altLang="ko-KR" sz="1600" dirty="0">
                <a:sym typeface="Wingdings" panose="05000000000000000000" pitchFamily="2" charset="2"/>
              </a:rPr>
              <a:t>8~10</a:t>
            </a:r>
            <a:r>
              <a:rPr lang="ko-KR" altLang="en-US" sz="1600" dirty="0">
                <a:sym typeface="Wingdings" panose="05000000000000000000" pitchFamily="2" charset="2"/>
              </a:rPr>
              <a:t>세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130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5531405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>
                <a:solidFill>
                  <a:schemeClr val="lt1"/>
                </a:solidFill>
              </a:rPr>
              <a:t>1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. 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EDA</a:t>
            </a:r>
            <a:endParaRPr lang="en-US" altLang="ko-KR" sz="2800" b="1" dirty="0">
              <a:solidFill>
                <a:schemeClr val="lt1"/>
              </a:solidFill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197523" y="1027593"/>
            <a:ext cx="331247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6565" y="1504417"/>
            <a:ext cx="110729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ym typeface="Wingdings" panose="05000000000000000000" pitchFamily="2" charset="2"/>
              </a:rPr>
              <a:t>가족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부모 또는 성인의 계정 명의</a:t>
            </a:r>
            <a:r>
              <a:rPr lang="en-US" altLang="ko-KR" sz="1600" dirty="0">
                <a:sym typeface="Wingdings" panose="05000000000000000000" pitchFamily="2" charset="2"/>
              </a:rPr>
              <a:t>) </a:t>
            </a:r>
            <a:r>
              <a:rPr lang="ko-KR" altLang="en-US" sz="1600" dirty="0">
                <a:sym typeface="Wingdings" panose="05000000000000000000" pitchFamily="2" charset="2"/>
              </a:rPr>
              <a:t>등의 계정으로 가입을 했다고 판단되는 </a:t>
            </a:r>
            <a:r>
              <a:rPr lang="en-US" altLang="ko-KR" sz="1600" dirty="0">
                <a:sym typeface="Wingdings" panose="05000000000000000000" pitchFamily="2" charset="2"/>
              </a:rPr>
              <a:t>User</a:t>
            </a:r>
            <a:r>
              <a:rPr lang="ko-KR" altLang="en-US" sz="1600" dirty="0">
                <a:sym typeface="Wingdings" panose="05000000000000000000" pitchFamily="2" charset="2"/>
              </a:rPr>
              <a:t>가 있기에 </a:t>
            </a:r>
            <a:r>
              <a:rPr lang="en-US" altLang="ko-KR" sz="1600" dirty="0">
                <a:sym typeface="Wingdings" panose="05000000000000000000" pitchFamily="2" charset="2"/>
              </a:rPr>
              <a:t>10</a:t>
            </a:r>
            <a:r>
              <a:rPr lang="ko-KR" altLang="en-US" sz="1600" dirty="0">
                <a:sym typeface="Wingdings" panose="05000000000000000000" pitchFamily="2" charset="2"/>
              </a:rPr>
              <a:t>세를 초과하는 데이터는 삭제한 후 남</a:t>
            </a:r>
            <a:r>
              <a:rPr lang="en-US" altLang="ko-KR" sz="1600" dirty="0">
                <a:sym typeface="Wingdings" panose="05000000000000000000" pitchFamily="2" charset="2"/>
              </a:rPr>
              <a:t>/</a:t>
            </a:r>
            <a:r>
              <a:rPr lang="ko-KR" altLang="en-US" sz="1600" dirty="0">
                <a:sym typeface="Wingdings" panose="05000000000000000000" pitchFamily="2" charset="2"/>
              </a:rPr>
              <a:t>여 그룹화 진행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ym typeface="Wingdings" panose="05000000000000000000" pitchFamily="2" charset="2"/>
              </a:rPr>
              <a:t>남</a:t>
            </a:r>
            <a:r>
              <a:rPr lang="en-US" altLang="ko-KR" sz="1600" dirty="0">
                <a:sym typeface="Wingdings" panose="05000000000000000000" pitchFamily="2" charset="2"/>
              </a:rPr>
              <a:t>/</a:t>
            </a:r>
            <a:r>
              <a:rPr lang="ko-KR" altLang="en-US" sz="1600" dirty="0">
                <a:sym typeface="Wingdings" panose="05000000000000000000" pitchFamily="2" charset="2"/>
              </a:rPr>
              <a:t>여의 비율이 크지 않은 것으로 보임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691905"/>
              </p:ext>
            </p:extLst>
          </p:nvPr>
        </p:nvGraphicFramePr>
        <p:xfrm>
          <a:off x="6384152" y="4595973"/>
          <a:ext cx="2981098" cy="9144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490549">
                  <a:extLst>
                    <a:ext uri="{9D8B030D-6E8A-4147-A177-3AD203B41FA5}">
                      <a16:colId xmlns:a16="http://schemas.microsoft.com/office/drawing/2014/main" val="3218811681"/>
                    </a:ext>
                  </a:extLst>
                </a:gridCol>
                <a:gridCol w="1490549">
                  <a:extLst>
                    <a:ext uri="{9D8B030D-6E8A-4147-A177-3AD203B41FA5}">
                      <a16:colId xmlns:a16="http://schemas.microsoft.com/office/drawing/2014/main" val="16636281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>
                          <a:effectLst/>
                        </a:rPr>
                        <a:t>성별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명수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550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b="1">
                          <a:solidFill>
                            <a:schemeClr val="tx1"/>
                          </a:solidFill>
                          <a:effectLst/>
                        </a:rPr>
                        <a:t>남자</a:t>
                      </a:r>
                      <a:endParaRPr lang="en-US" altLang="ko-KR" sz="14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392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b="1">
                          <a:solidFill>
                            <a:schemeClr val="tx1"/>
                          </a:solidFill>
                          <a:effectLst/>
                        </a:rPr>
                        <a:t>여자</a:t>
                      </a:r>
                      <a:endParaRPr lang="en-US" altLang="ko-KR" sz="14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effectLst/>
                        </a:rPr>
                        <a:t>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399802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323" y="3355385"/>
            <a:ext cx="3533775" cy="23717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E58C9E6-A5ED-41E1-A621-CA9003DB3AB1}"/>
              </a:ext>
            </a:extLst>
          </p:cNvPr>
          <p:cNvSpPr/>
          <p:nvPr/>
        </p:nvSpPr>
        <p:spPr>
          <a:xfrm>
            <a:off x="273003" y="981426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/>
              <a:t>성별 그룹화 기준</a:t>
            </a:r>
            <a:endParaRPr lang="en-US" altLang="ko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6BF2BA-0FD2-40B3-87CA-29A8212DB257}"/>
              </a:ext>
            </a:extLst>
          </p:cNvPr>
          <p:cNvSpPr txBox="1"/>
          <p:nvPr/>
        </p:nvSpPr>
        <p:spPr>
          <a:xfrm>
            <a:off x="5446698" y="5948357"/>
            <a:ext cx="158459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User </a:t>
            </a:r>
            <a:r>
              <a:rPr lang="ko-KR" altLang="en-US" sz="1600" dirty="0"/>
              <a:t>성별 분포</a:t>
            </a:r>
          </a:p>
        </p:txBody>
      </p:sp>
    </p:spTree>
    <p:extLst>
      <p:ext uri="{BB962C8B-B14F-4D97-AF65-F5344CB8AC3E}">
        <p14:creationId xmlns:p14="http://schemas.microsoft.com/office/powerpoint/2010/main" val="171412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5531405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>
                <a:solidFill>
                  <a:schemeClr val="lt1"/>
                </a:solidFill>
              </a:rPr>
              <a:t>1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. 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EDA</a:t>
            </a:r>
            <a:endParaRPr lang="en-US" altLang="ko-KR" sz="2800" b="1" dirty="0">
              <a:solidFill>
                <a:schemeClr val="lt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372805"/>
              </p:ext>
            </p:extLst>
          </p:nvPr>
        </p:nvGraphicFramePr>
        <p:xfrm>
          <a:off x="6453754" y="3171154"/>
          <a:ext cx="2981098" cy="231648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490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b="1">
                          <a:effectLst/>
                        </a:rPr>
                        <a:t>향상능력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/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ko-KR" altLang="en-US" sz="1600" b="0" i="0">
                          <a:effectLst/>
                        </a:rPr>
                        <a:t>한글</a:t>
                      </a:r>
                      <a:endParaRPr lang="ko-KR" altLang="en-US" sz="16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ko-KR" sz="1600" b="0" i="0">
                          <a:effectLst/>
                        </a:rPr>
                        <a:t>7098</a:t>
                      </a:r>
                      <a:endParaRPr lang="en-US" altLang="ko-KR" sz="16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ko-KR" altLang="en-US" sz="1600" b="0" i="0">
                          <a:effectLst/>
                        </a:rPr>
                        <a:t>수학</a:t>
                      </a:r>
                      <a:endParaRPr lang="ko-KR" altLang="en-US" sz="16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ko-KR" sz="1600" b="0" i="0">
                          <a:effectLst/>
                        </a:rPr>
                        <a:t>3476</a:t>
                      </a:r>
                      <a:endParaRPr lang="en-US" altLang="ko-KR" sz="16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ko-KR" altLang="en-US" sz="1600" b="0" i="0">
                          <a:effectLst/>
                        </a:rPr>
                        <a:t>영어</a:t>
                      </a:r>
                      <a:endParaRPr lang="ko-KR" altLang="en-US" sz="16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ko-KR" sz="1600" b="0" i="0">
                          <a:effectLst/>
                        </a:rPr>
                        <a:t>2280</a:t>
                      </a:r>
                      <a:endParaRPr lang="en-US" altLang="ko-KR" sz="16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ko-KR" altLang="en-US" sz="1600" b="0" i="0">
                          <a:effectLst/>
                        </a:rPr>
                        <a:t>미술</a:t>
                      </a:r>
                      <a:endParaRPr lang="ko-KR" altLang="en-US" sz="16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ko-KR" sz="1600" b="0" i="0">
                          <a:effectLst/>
                        </a:rPr>
                        <a:t>1208</a:t>
                      </a:r>
                      <a:endParaRPr lang="en-US" altLang="ko-KR" sz="16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ko-KR" altLang="en-US" sz="1600" b="0" i="0">
                          <a:effectLst/>
                        </a:rPr>
                        <a:t>음악</a:t>
                      </a:r>
                      <a:endParaRPr lang="ko-KR" altLang="en-US" sz="16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ko-KR" sz="1600" b="0" i="0">
                          <a:effectLst/>
                        </a:rPr>
                        <a:t>381</a:t>
                      </a:r>
                      <a:endParaRPr lang="en-US" altLang="ko-KR" sz="16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ko-KR" altLang="en-US" sz="1600" b="0" i="0">
                          <a:effectLst/>
                        </a:rPr>
                        <a:t>요리</a:t>
                      </a:r>
                      <a:endParaRPr lang="ko-KR" altLang="en-US" sz="16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ko-KR" sz="1600" b="0" i="0" dirty="0">
                          <a:effectLst/>
                        </a:rPr>
                        <a:t>274</a:t>
                      </a:r>
                      <a:endParaRPr lang="en-US" altLang="ko-KR" sz="16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21459" y="2431828"/>
            <a:ext cx="3672160" cy="36000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453754" y="3450475"/>
            <a:ext cx="2981098" cy="10171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8F9C4D-33E3-4C56-9C2B-7369B961EAA6}"/>
              </a:ext>
            </a:extLst>
          </p:cNvPr>
          <p:cNvSpPr/>
          <p:nvPr/>
        </p:nvSpPr>
        <p:spPr>
          <a:xfrm>
            <a:off x="273003" y="981426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/>
              <a:t>전체 컨텐츠 분류</a:t>
            </a:r>
            <a:endParaRPr lang="en-US" altLang="ko-KR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0A7B42-41C4-4E80-99BF-FBBB45DBF50D}"/>
              </a:ext>
            </a:extLst>
          </p:cNvPr>
          <p:cNvSpPr txBox="1"/>
          <p:nvPr/>
        </p:nvSpPr>
        <p:spPr>
          <a:xfrm>
            <a:off x="206565" y="1504417"/>
            <a:ext cx="11072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ym typeface="Wingdings" panose="05000000000000000000" pitchFamily="2" charset="2"/>
              </a:rPr>
              <a:t>한국 교육의 학업 별 중요도에 따라 국어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한글</a:t>
            </a:r>
            <a:r>
              <a:rPr lang="en-US" altLang="ko-KR" sz="1600" dirty="0">
                <a:sym typeface="Wingdings" panose="05000000000000000000" pitchFamily="2" charset="2"/>
              </a:rPr>
              <a:t>), </a:t>
            </a:r>
            <a:r>
              <a:rPr lang="ko-KR" altLang="en-US" sz="1600" dirty="0">
                <a:sym typeface="Wingdings" panose="05000000000000000000" pitchFamily="2" charset="2"/>
              </a:rPr>
              <a:t>수학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영어가 많은 이용이 있을 것으로 예상되었음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ym typeface="Wingdings" panose="05000000000000000000" pitchFamily="2" charset="2"/>
              </a:rPr>
              <a:t>결과적으로 주요 과목인 국어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한글</a:t>
            </a:r>
            <a:r>
              <a:rPr lang="en-US" altLang="ko-KR" sz="1600" dirty="0">
                <a:sym typeface="Wingdings" panose="05000000000000000000" pitchFamily="2" charset="2"/>
              </a:rPr>
              <a:t>), </a:t>
            </a:r>
            <a:r>
              <a:rPr lang="ko-KR" altLang="en-US" sz="1600" dirty="0">
                <a:sym typeface="Wingdings" panose="05000000000000000000" pitchFamily="2" charset="2"/>
              </a:rPr>
              <a:t>수학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영어가 많은 </a:t>
            </a:r>
            <a:r>
              <a:rPr lang="ko-KR" altLang="en-US" sz="1600" dirty="0" err="1">
                <a:sym typeface="Wingdings" panose="05000000000000000000" pitchFamily="2" charset="2"/>
              </a:rPr>
              <a:t>이용량을</a:t>
            </a:r>
            <a:r>
              <a:rPr lang="ko-KR" altLang="en-US" sz="1600" dirty="0">
                <a:sym typeface="Wingdings" panose="05000000000000000000" pitchFamily="2" charset="2"/>
              </a:rPr>
              <a:t> 보임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681280-6631-4D48-A759-07797D65C1DC}"/>
              </a:ext>
            </a:extLst>
          </p:cNvPr>
          <p:cNvSpPr txBox="1"/>
          <p:nvPr/>
        </p:nvSpPr>
        <p:spPr>
          <a:xfrm>
            <a:off x="5229295" y="6031828"/>
            <a:ext cx="216081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컨텐츠별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이용량</a:t>
            </a:r>
            <a:r>
              <a:rPr lang="ko-KR" altLang="en-US" sz="1600" dirty="0"/>
              <a:t> 분포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5531405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>
                <a:solidFill>
                  <a:schemeClr val="lt1"/>
                </a:solidFill>
              </a:rPr>
              <a:t>1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. 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EDA</a:t>
            </a:r>
            <a:endParaRPr lang="en-US" altLang="ko-KR" sz="2800" b="1" dirty="0">
              <a:solidFill>
                <a:schemeClr val="lt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383696"/>
              </p:ext>
            </p:extLst>
          </p:nvPr>
        </p:nvGraphicFramePr>
        <p:xfrm>
          <a:off x="4653079" y="3481475"/>
          <a:ext cx="1864390" cy="18288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32195">
                  <a:extLst>
                    <a:ext uri="{9D8B030D-6E8A-4147-A177-3AD203B41FA5}">
                      <a16:colId xmlns:a16="http://schemas.microsoft.com/office/drawing/2014/main" val="1828817697"/>
                    </a:ext>
                  </a:extLst>
                </a:gridCol>
                <a:gridCol w="932195">
                  <a:extLst>
                    <a:ext uri="{9D8B030D-6E8A-4147-A177-3AD203B41FA5}">
                      <a16:colId xmlns:a16="http://schemas.microsoft.com/office/drawing/2014/main" val="1934136268"/>
                    </a:ext>
                  </a:extLst>
                </a:gridCol>
              </a:tblGrid>
              <a:tr h="2992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dirty="0">
                          <a:effectLst/>
                        </a:rPr>
                        <a:t>향상능력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개수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456951"/>
                  </a:ext>
                </a:extLst>
              </a:tr>
              <a:tr h="29921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b="1" dirty="0">
                          <a:effectLst/>
                        </a:rPr>
                        <a:t>이해력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dirty="0">
                          <a:effectLst/>
                        </a:rPr>
                        <a:t>13197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24997"/>
                  </a:ext>
                </a:extLst>
              </a:tr>
              <a:tr h="29921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b="1">
                          <a:effectLst/>
                        </a:rPr>
                        <a:t>상상력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dirty="0">
                          <a:effectLst/>
                        </a:rPr>
                        <a:t>635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95348"/>
                  </a:ext>
                </a:extLst>
              </a:tr>
              <a:tr h="29921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b="1">
                          <a:effectLst/>
                        </a:rPr>
                        <a:t>표현력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dirty="0">
                          <a:effectLst/>
                        </a:rPr>
                        <a:t>432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067500"/>
                  </a:ext>
                </a:extLst>
              </a:tr>
              <a:tr h="29921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b="1">
                          <a:effectLst/>
                        </a:rPr>
                        <a:t>집중력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dirty="0">
                          <a:effectLst/>
                        </a:rPr>
                        <a:t>274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397021"/>
                  </a:ext>
                </a:extLst>
              </a:tr>
              <a:tr h="29921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b="1">
                          <a:effectLst/>
                        </a:rPr>
                        <a:t>창의력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dirty="0">
                          <a:effectLst/>
                        </a:rPr>
                        <a:t>179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786633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48" y="2776151"/>
            <a:ext cx="3564113" cy="3239447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051638"/>
              </p:ext>
            </p:extLst>
          </p:nvPr>
        </p:nvGraphicFramePr>
        <p:xfrm>
          <a:off x="7606186" y="2489073"/>
          <a:ext cx="3132643" cy="3526525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430119">
                  <a:extLst>
                    <a:ext uri="{9D8B030D-6E8A-4147-A177-3AD203B41FA5}">
                      <a16:colId xmlns:a16="http://schemas.microsoft.com/office/drawing/2014/main" val="1828817697"/>
                    </a:ext>
                  </a:extLst>
                </a:gridCol>
                <a:gridCol w="919362">
                  <a:extLst>
                    <a:ext uri="{9D8B030D-6E8A-4147-A177-3AD203B41FA5}">
                      <a16:colId xmlns:a16="http://schemas.microsoft.com/office/drawing/2014/main" val="1934136268"/>
                    </a:ext>
                  </a:extLst>
                </a:gridCol>
                <a:gridCol w="783162">
                  <a:extLst>
                    <a:ext uri="{9D8B030D-6E8A-4147-A177-3AD203B41FA5}">
                      <a16:colId xmlns:a16="http://schemas.microsoft.com/office/drawing/2014/main" val="2198551885"/>
                    </a:ext>
                  </a:extLst>
                </a:gridCol>
              </a:tblGrid>
              <a:tr h="4785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dirty="0" err="1">
                          <a:effectLst/>
                        </a:rPr>
                        <a:t>컨텐츠분류</a:t>
                      </a:r>
                      <a:r>
                        <a:rPr lang="en-US" altLang="ko-KR" sz="1400" b="1" dirty="0">
                          <a:effectLst/>
                        </a:rPr>
                        <a:t>1</a:t>
                      </a:r>
                      <a:endParaRPr lang="ko-KR" altLang="en-US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향상능력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개수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456951"/>
                  </a:ext>
                </a:extLst>
              </a:tr>
              <a:tr h="284640">
                <a:tc>
                  <a:txBody>
                    <a:bodyPr/>
                    <a:lstStyle/>
                    <a:p>
                      <a:pPr algn="r" fontAlgn="t"/>
                      <a:r>
                        <a:rPr lang="ko-KR" altLang="en-US" sz="1400" b="1">
                          <a:effectLst/>
                        </a:rPr>
                        <a:t>한글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ko-KR" altLang="en-US" sz="1400" b="1">
                          <a:effectLst/>
                        </a:rPr>
                        <a:t>이해력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>
                          <a:effectLst/>
                        </a:rPr>
                        <a:t>7098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632311"/>
                  </a:ext>
                </a:extLst>
              </a:tr>
              <a:tr h="284640">
                <a:tc>
                  <a:txBody>
                    <a:bodyPr/>
                    <a:lstStyle/>
                    <a:p>
                      <a:pPr algn="r" fontAlgn="t"/>
                      <a:r>
                        <a:rPr lang="ko-KR" altLang="en-US" sz="1400" b="1">
                          <a:effectLst/>
                        </a:rPr>
                        <a:t>수학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ko-KR" altLang="en-US" sz="1400" b="1">
                          <a:effectLst/>
                        </a:rPr>
                        <a:t>이해력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>
                          <a:effectLst/>
                        </a:rPr>
                        <a:t>3476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24997"/>
                  </a:ext>
                </a:extLst>
              </a:tr>
              <a:tr h="284640">
                <a:tc>
                  <a:txBody>
                    <a:bodyPr/>
                    <a:lstStyle/>
                    <a:p>
                      <a:pPr algn="r" fontAlgn="t"/>
                      <a:r>
                        <a:rPr lang="ko-KR" altLang="en-US" sz="1400" b="1">
                          <a:effectLst/>
                        </a:rPr>
                        <a:t>영어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ko-KR" altLang="en-US" sz="1400" b="1">
                          <a:effectLst/>
                        </a:rPr>
                        <a:t>이해력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>
                          <a:effectLst/>
                        </a:rPr>
                        <a:t>2280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228976"/>
                  </a:ext>
                </a:extLst>
              </a:tr>
              <a:tr h="284640">
                <a:tc rowSpan="2">
                  <a:txBody>
                    <a:bodyPr/>
                    <a:lstStyle/>
                    <a:p>
                      <a:pPr algn="r" fontAlgn="t"/>
                      <a:r>
                        <a:rPr lang="ko-KR" altLang="en-US" sz="1400" b="1">
                          <a:effectLst/>
                        </a:rPr>
                        <a:t>미술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ko-KR" altLang="en-US" sz="1400" b="1">
                          <a:effectLst/>
                        </a:rPr>
                        <a:t>상상력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>
                          <a:effectLst/>
                        </a:rPr>
                        <a:t>635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95348"/>
                  </a:ext>
                </a:extLst>
              </a:tr>
              <a:tr h="284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b="1">
                          <a:effectLst/>
                        </a:rPr>
                        <a:t>표현력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>
                          <a:effectLst/>
                        </a:rPr>
                        <a:t>306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324389"/>
                  </a:ext>
                </a:extLst>
              </a:tr>
              <a:tr h="284640">
                <a:tc>
                  <a:txBody>
                    <a:bodyPr/>
                    <a:lstStyle/>
                    <a:p>
                      <a:pPr algn="r" fontAlgn="t"/>
                      <a:r>
                        <a:rPr lang="ko-KR" altLang="en-US" sz="1400" b="1">
                          <a:effectLst/>
                        </a:rPr>
                        <a:t>요리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ko-KR" altLang="en-US" sz="1400" b="1">
                          <a:effectLst/>
                        </a:rPr>
                        <a:t>집중력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>
                          <a:effectLst/>
                        </a:rPr>
                        <a:t>274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067500"/>
                  </a:ext>
                </a:extLst>
              </a:tr>
              <a:tr h="284640">
                <a:tc>
                  <a:txBody>
                    <a:bodyPr/>
                    <a:lstStyle/>
                    <a:p>
                      <a:pPr algn="r" fontAlgn="t"/>
                      <a:r>
                        <a:rPr lang="ko-KR" altLang="en-US" sz="1400" b="1">
                          <a:effectLst/>
                        </a:rPr>
                        <a:t>음악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ko-KR" altLang="en-US" sz="1400" b="1">
                          <a:effectLst/>
                        </a:rPr>
                        <a:t>이해력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>
                          <a:effectLst/>
                        </a:rPr>
                        <a:t>255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622074"/>
                  </a:ext>
                </a:extLst>
              </a:tr>
              <a:tr h="284640">
                <a:tc>
                  <a:txBody>
                    <a:bodyPr/>
                    <a:lstStyle/>
                    <a:p>
                      <a:pPr algn="r" fontAlgn="t"/>
                      <a:r>
                        <a:rPr lang="ko-KR" altLang="en-US" sz="1400" b="1">
                          <a:effectLst/>
                        </a:rPr>
                        <a:t>미술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ko-KR" altLang="en-US" sz="1400" b="1">
                          <a:effectLst/>
                        </a:rPr>
                        <a:t>창의력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>
                          <a:effectLst/>
                        </a:rPr>
                        <a:t>179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397021"/>
                  </a:ext>
                </a:extLst>
              </a:tr>
              <a:tr h="284640">
                <a:tc>
                  <a:txBody>
                    <a:bodyPr/>
                    <a:lstStyle/>
                    <a:p>
                      <a:pPr algn="r" fontAlgn="t"/>
                      <a:r>
                        <a:rPr lang="ko-KR" altLang="en-US" sz="1400" b="1">
                          <a:effectLst/>
                        </a:rPr>
                        <a:t>음악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ko-KR" altLang="en-US" sz="1400" b="1">
                          <a:effectLst/>
                        </a:rPr>
                        <a:t>표현력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>
                          <a:effectLst/>
                        </a:rPr>
                        <a:t>126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365524"/>
                  </a:ext>
                </a:extLst>
              </a:tr>
              <a:tr h="284640">
                <a:tc>
                  <a:txBody>
                    <a:bodyPr/>
                    <a:lstStyle/>
                    <a:p>
                      <a:pPr algn="r" fontAlgn="t"/>
                      <a:r>
                        <a:rPr lang="ko-KR" altLang="en-US" sz="1400" b="1">
                          <a:effectLst/>
                        </a:rPr>
                        <a:t>미술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ko-KR" altLang="en-US" sz="1400" b="1" dirty="0">
                          <a:effectLst/>
                        </a:rPr>
                        <a:t>이해력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dirty="0">
                          <a:effectLst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786633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7606186" y="2992232"/>
            <a:ext cx="3103978" cy="8714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3E8106-FCCD-40BB-9F02-7A8E70379212}"/>
              </a:ext>
            </a:extLst>
          </p:cNvPr>
          <p:cNvSpPr/>
          <p:nvPr/>
        </p:nvSpPr>
        <p:spPr>
          <a:xfrm>
            <a:off x="273003" y="981426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/>
              <a:t>전체 향상능력</a:t>
            </a:r>
            <a:endParaRPr lang="en-US" altLang="ko-K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5D8ACD-8472-441A-B63E-D4705C9E5AC4}"/>
              </a:ext>
            </a:extLst>
          </p:cNvPr>
          <p:cNvSpPr txBox="1"/>
          <p:nvPr/>
        </p:nvSpPr>
        <p:spPr>
          <a:xfrm>
            <a:off x="206565" y="1504417"/>
            <a:ext cx="11072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ym typeface="Wingdings" panose="05000000000000000000" pitchFamily="2" charset="2"/>
              </a:rPr>
              <a:t>이해력이 굉장히 많은 부분을 차지함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ym typeface="Wingdings" panose="05000000000000000000" pitchFamily="2" charset="2"/>
              </a:rPr>
              <a:t>컨텐츠 분류</a:t>
            </a:r>
            <a:r>
              <a:rPr lang="en-US" altLang="ko-KR" sz="1600" dirty="0">
                <a:sym typeface="Wingdings" panose="05000000000000000000" pitchFamily="2" charset="2"/>
              </a:rPr>
              <a:t>1</a:t>
            </a:r>
            <a:r>
              <a:rPr lang="ko-KR" altLang="en-US" sz="1600" dirty="0">
                <a:sym typeface="Wingdings" panose="05000000000000000000" pitchFamily="2" charset="2"/>
              </a:rPr>
              <a:t>별로 향상능력의 개수를 보니 </a:t>
            </a:r>
            <a:r>
              <a:rPr lang="ko-KR" altLang="en-US" sz="1600" dirty="0" err="1">
                <a:sym typeface="Wingdings" panose="05000000000000000000" pitchFamily="2" charset="2"/>
              </a:rPr>
              <a:t>이용량이</a:t>
            </a:r>
            <a:r>
              <a:rPr lang="ko-KR" altLang="en-US" sz="1600" dirty="0">
                <a:sym typeface="Wingdings" panose="05000000000000000000" pitchFamily="2" charset="2"/>
              </a:rPr>
              <a:t> 가장 많은 한글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수학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영어에 이해력이 많았음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79A795-EE3B-4714-A490-ED1AAD93BCD4}"/>
              </a:ext>
            </a:extLst>
          </p:cNvPr>
          <p:cNvSpPr txBox="1"/>
          <p:nvPr/>
        </p:nvSpPr>
        <p:spPr>
          <a:xfrm>
            <a:off x="2798996" y="6180203"/>
            <a:ext cx="237689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향상능력별 데이터 개수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1A4D9F-0E85-475C-B4C8-3D5D2D9AE8CD}"/>
              </a:ext>
            </a:extLst>
          </p:cNvPr>
          <p:cNvSpPr txBox="1"/>
          <p:nvPr/>
        </p:nvSpPr>
        <p:spPr>
          <a:xfrm>
            <a:off x="7534159" y="6180203"/>
            <a:ext cx="33669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컨텐츠 분류</a:t>
            </a:r>
            <a:r>
              <a:rPr lang="en-US" altLang="ko-KR" sz="1600" dirty="0"/>
              <a:t>1</a:t>
            </a:r>
            <a:r>
              <a:rPr lang="ko-KR" altLang="en-US" sz="1600" dirty="0"/>
              <a:t>에서의 향상능력 개수</a:t>
            </a:r>
          </a:p>
        </p:txBody>
      </p:sp>
    </p:spTree>
    <p:extLst>
      <p:ext uri="{BB962C8B-B14F-4D97-AF65-F5344CB8AC3E}">
        <p14:creationId xmlns:p14="http://schemas.microsoft.com/office/powerpoint/2010/main" val="297153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5531405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>
                <a:solidFill>
                  <a:schemeClr val="lt1"/>
                </a:solidFill>
              </a:rPr>
              <a:t>1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. 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EDA</a:t>
            </a:r>
            <a:endParaRPr lang="en-US" altLang="ko-KR" sz="2800" b="1" dirty="0">
              <a:solidFill>
                <a:schemeClr val="l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73349" y="4435790"/>
            <a:ext cx="1584594" cy="144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71762" y="3805616"/>
            <a:ext cx="1008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1~4</a:t>
            </a:r>
            <a:r>
              <a:rPr lang="ko-KR" altLang="en-US" sz="1400" dirty="0"/>
              <a:t>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32809" y="3789579"/>
            <a:ext cx="1008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</a:t>
            </a:r>
            <a:r>
              <a:rPr lang="ko-KR" altLang="en-US" sz="1400" dirty="0"/>
              <a:t>세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91578" y="3793136"/>
            <a:ext cx="1008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</a:t>
            </a:r>
            <a:r>
              <a:rPr lang="ko-KR" altLang="en-US" sz="1400" dirty="0"/>
              <a:t>세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67810" y="6385890"/>
            <a:ext cx="1008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</a:t>
            </a:r>
            <a:r>
              <a:rPr lang="ko-KR" altLang="en-US" sz="1400" dirty="0"/>
              <a:t>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60782" y="6407774"/>
            <a:ext cx="1008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8~10</a:t>
            </a:r>
            <a:r>
              <a:rPr lang="ko-KR" altLang="en-US" sz="1400" dirty="0"/>
              <a:t>세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53754" y="6385889"/>
            <a:ext cx="1008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전체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900895"/>
              </p:ext>
            </p:extLst>
          </p:nvPr>
        </p:nvGraphicFramePr>
        <p:xfrm>
          <a:off x="372291" y="1547877"/>
          <a:ext cx="2230996" cy="21945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115498">
                  <a:extLst>
                    <a:ext uri="{9D8B030D-6E8A-4147-A177-3AD203B41FA5}">
                      <a16:colId xmlns:a16="http://schemas.microsoft.com/office/drawing/2014/main" val="1828817697"/>
                    </a:ext>
                  </a:extLst>
                </a:gridCol>
                <a:gridCol w="1115498">
                  <a:extLst>
                    <a:ext uri="{9D8B030D-6E8A-4147-A177-3AD203B41FA5}">
                      <a16:colId xmlns:a16="http://schemas.microsoft.com/office/drawing/2014/main" val="1934136268"/>
                    </a:ext>
                  </a:extLst>
                </a:gridCol>
              </a:tblGrid>
              <a:tr h="2217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컨텐츠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56951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한글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24997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수학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95348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영어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067500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미술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397021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음악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786633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요리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942021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382851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5F129DBC-19A8-45C0-A8CC-645307EBE13A}"/>
              </a:ext>
            </a:extLst>
          </p:cNvPr>
          <p:cNvSpPr/>
          <p:nvPr/>
        </p:nvSpPr>
        <p:spPr>
          <a:xfrm>
            <a:off x="273003" y="981426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/>
              <a:t>나이별 컨텐츠 분류</a:t>
            </a:r>
            <a:endParaRPr lang="en-US" altLang="ko-KR" b="1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58D15844-9784-4A0A-A1E3-F7B7EE34B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661856"/>
              </p:ext>
            </p:extLst>
          </p:nvPr>
        </p:nvGraphicFramePr>
        <p:xfrm>
          <a:off x="3007117" y="1555774"/>
          <a:ext cx="2230996" cy="21945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115498">
                  <a:extLst>
                    <a:ext uri="{9D8B030D-6E8A-4147-A177-3AD203B41FA5}">
                      <a16:colId xmlns:a16="http://schemas.microsoft.com/office/drawing/2014/main" val="1828817697"/>
                    </a:ext>
                  </a:extLst>
                </a:gridCol>
                <a:gridCol w="1115498">
                  <a:extLst>
                    <a:ext uri="{9D8B030D-6E8A-4147-A177-3AD203B41FA5}">
                      <a16:colId xmlns:a16="http://schemas.microsoft.com/office/drawing/2014/main" val="1934136268"/>
                    </a:ext>
                  </a:extLst>
                </a:gridCol>
              </a:tblGrid>
              <a:tr h="2236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컨텐츠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56951"/>
                  </a:ext>
                </a:extLst>
              </a:tr>
              <a:tr h="223685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한글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1736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24997"/>
                  </a:ext>
                </a:extLst>
              </a:tr>
              <a:tr h="223685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dirty="0">
                          <a:effectLst/>
                        </a:rPr>
                        <a:t>수학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659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95348"/>
                  </a:ext>
                </a:extLst>
              </a:tr>
              <a:tr h="223685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영어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341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067500"/>
                  </a:ext>
                </a:extLst>
              </a:tr>
              <a:tr h="223685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미술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310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397021"/>
                  </a:ext>
                </a:extLst>
              </a:tr>
              <a:tr h="223685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음악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786633"/>
                  </a:ext>
                </a:extLst>
              </a:tr>
              <a:tr h="223685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요리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942021"/>
                  </a:ext>
                </a:extLst>
              </a:tr>
              <a:tr h="223685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dirty="0">
                          <a:effectLst/>
                        </a:rPr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3203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382851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7D805C42-AE3D-4589-A4E4-DF77D5C81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625059"/>
              </p:ext>
            </p:extLst>
          </p:nvPr>
        </p:nvGraphicFramePr>
        <p:xfrm>
          <a:off x="5641943" y="1547877"/>
          <a:ext cx="2230996" cy="21945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115498">
                  <a:extLst>
                    <a:ext uri="{9D8B030D-6E8A-4147-A177-3AD203B41FA5}">
                      <a16:colId xmlns:a16="http://schemas.microsoft.com/office/drawing/2014/main" val="1828817697"/>
                    </a:ext>
                  </a:extLst>
                </a:gridCol>
                <a:gridCol w="1115498">
                  <a:extLst>
                    <a:ext uri="{9D8B030D-6E8A-4147-A177-3AD203B41FA5}">
                      <a16:colId xmlns:a16="http://schemas.microsoft.com/office/drawing/2014/main" val="1934136268"/>
                    </a:ext>
                  </a:extLst>
                </a:gridCol>
              </a:tblGrid>
              <a:tr h="1654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컨텐츠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56951"/>
                  </a:ext>
                </a:extLst>
              </a:tr>
              <a:tr h="165464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dirty="0">
                          <a:effectLst/>
                        </a:rPr>
                        <a:t>한글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2764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24997"/>
                  </a:ext>
                </a:extLst>
              </a:tr>
              <a:tr h="165464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dirty="0">
                          <a:effectLst/>
                        </a:rPr>
                        <a:t>수학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95348"/>
                  </a:ext>
                </a:extLst>
              </a:tr>
              <a:tr h="165464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영어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772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067500"/>
                  </a:ext>
                </a:extLst>
              </a:tr>
              <a:tr h="165464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미술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397021"/>
                  </a:ext>
                </a:extLst>
              </a:tr>
              <a:tr h="165464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음악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786633"/>
                  </a:ext>
                </a:extLst>
              </a:tr>
              <a:tr h="165464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요리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942021"/>
                  </a:ext>
                </a:extLst>
              </a:tr>
              <a:tr h="165464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5185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382851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2EB28F7C-34EF-479A-B7A4-6BD2BDE1F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976563"/>
              </p:ext>
            </p:extLst>
          </p:nvPr>
        </p:nvGraphicFramePr>
        <p:xfrm>
          <a:off x="372291" y="4149255"/>
          <a:ext cx="2230996" cy="21945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115498">
                  <a:extLst>
                    <a:ext uri="{9D8B030D-6E8A-4147-A177-3AD203B41FA5}">
                      <a16:colId xmlns:a16="http://schemas.microsoft.com/office/drawing/2014/main" val="1828817697"/>
                    </a:ext>
                  </a:extLst>
                </a:gridCol>
                <a:gridCol w="1115498">
                  <a:extLst>
                    <a:ext uri="{9D8B030D-6E8A-4147-A177-3AD203B41FA5}">
                      <a16:colId xmlns:a16="http://schemas.microsoft.com/office/drawing/2014/main" val="1934136268"/>
                    </a:ext>
                  </a:extLst>
                </a:gridCol>
              </a:tblGrid>
              <a:tr h="1880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컨텐츠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56951"/>
                  </a:ext>
                </a:extLst>
              </a:tr>
              <a:tr h="188064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dirty="0">
                          <a:effectLst/>
                        </a:rPr>
                        <a:t>한글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1134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24997"/>
                  </a:ext>
                </a:extLst>
              </a:tr>
              <a:tr h="188064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수학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700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95348"/>
                  </a:ext>
                </a:extLst>
              </a:tr>
              <a:tr h="188064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영어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276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067500"/>
                  </a:ext>
                </a:extLst>
              </a:tr>
              <a:tr h="188064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dirty="0">
                          <a:effectLst/>
                        </a:rPr>
                        <a:t>미술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240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397021"/>
                  </a:ext>
                </a:extLst>
              </a:tr>
              <a:tr h="188064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음악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786633"/>
                  </a:ext>
                </a:extLst>
              </a:tr>
              <a:tr h="188064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요리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942021"/>
                  </a:ext>
                </a:extLst>
              </a:tr>
              <a:tr h="188064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2448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382851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4EF0BC8F-5016-4353-92B7-8B472C4CC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030892"/>
              </p:ext>
            </p:extLst>
          </p:nvPr>
        </p:nvGraphicFramePr>
        <p:xfrm>
          <a:off x="3007117" y="4155285"/>
          <a:ext cx="2230996" cy="21945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115498">
                  <a:extLst>
                    <a:ext uri="{9D8B030D-6E8A-4147-A177-3AD203B41FA5}">
                      <a16:colId xmlns:a16="http://schemas.microsoft.com/office/drawing/2014/main" val="1828817697"/>
                    </a:ext>
                  </a:extLst>
                </a:gridCol>
                <a:gridCol w="1115498">
                  <a:extLst>
                    <a:ext uri="{9D8B030D-6E8A-4147-A177-3AD203B41FA5}">
                      <a16:colId xmlns:a16="http://schemas.microsoft.com/office/drawing/2014/main" val="1934136268"/>
                    </a:ext>
                  </a:extLst>
                </a:gridCol>
              </a:tblGrid>
              <a:tr h="1585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컨텐츠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56951"/>
                  </a:ext>
                </a:extLst>
              </a:tr>
              <a:tr h="158545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한글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947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24997"/>
                  </a:ext>
                </a:extLst>
              </a:tr>
              <a:tr h="158545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dirty="0">
                          <a:effectLst/>
                        </a:rPr>
                        <a:t>수학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773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95348"/>
                  </a:ext>
                </a:extLst>
              </a:tr>
              <a:tr h="158545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영어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752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067500"/>
                  </a:ext>
                </a:extLst>
              </a:tr>
              <a:tr h="158545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미술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243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397021"/>
                  </a:ext>
                </a:extLst>
              </a:tr>
              <a:tr h="158545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음악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786633"/>
                  </a:ext>
                </a:extLst>
              </a:tr>
              <a:tr h="158545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요리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942021"/>
                  </a:ext>
                </a:extLst>
              </a:tr>
              <a:tr h="158545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2829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382851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FB643764-0292-42BA-AD22-C589BF621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687139"/>
              </p:ext>
            </p:extLst>
          </p:nvPr>
        </p:nvGraphicFramePr>
        <p:xfrm>
          <a:off x="5641943" y="4149255"/>
          <a:ext cx="2230996" cy="21945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115498">
                  <a:extLst>
                    <a:ext uri="{9D8B030D-6E8A-4147-A177-3AD203B41FA5}">
                      <a16:colId xmlns:a16="http://schemas.microsoft.com/office/drawing/2014/main" val="1828817697"/>
                    </a:ext>
                  </a:extLst>
                </a:gridCol>
                <a:gridCol w="1115498">
                  <a:extLst>
                    <a:ext uri="{9D8B030D-6E8A-4147-A177-3AD203B41FA5}">
                      <a16:colId xmlns:a16="http://schemas.microsoft.com/office/drawing/2014/main" val="1934136268"/>
                    </a:ext>
                  </a:extLst>
                </a:gridCol>
              </a:tblGrid>
              <a:tr h="2436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컨텐츠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56951"/>
                  </a:ext>
                </a:extLst>
              </a:tr>
              <a:tr h="24369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i="0" dirty="0">
                          <a:effectLst/>
                        </a:rPr>
                        <a:t>한글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dirty="0">
                          <a:effectLst/>
                        </a:rPr>
                        <a:t>7098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24997"/>
                  </a:ext>
                </a:extLst>
              </a:tr>
              <a:tr h="24369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i="0">
                          <a:effectLst/>
                        </a:rPr>
                        <a:t>수학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dirty="0">
                          <a:effectLst/>
                        </a:rPr>
                        <a:t>3476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95348"/>
                  </a:ext>
                </a:extLst>
              </a:tr>
              <a:tr h="24369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i="0" dirty="0">
                          <a:effectLst/>
                        </a:rPr>
                        <a:t>영어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dirty="0">
                          <a:effectLst/>
                        </a:rPr>
                        <a:t>2280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067500"/>
                  </a:ext>
                </a:extLst>
              </a:tr>
              <a:tr h="24369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i="0" dirty="0">
                          <a:effectLst/>
                        </a:rPr>
                        <a:t>미술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dirty="0">
                          <a:effectLst/>
                        </a:rPr>
                        <a:t>1208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397021"/>
                  </a:ext>
                </a:extLst>
              </a:tr>
              <a:tr h="24369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i="0" dirty="0">
                          <a:effectLst/>
                        </a:rPr>
                        <a:t>음악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dirty="0">
                          <a:effectLst/>
                        </a:rPr>
                        <a:t>381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786633"/>
                  </a:ext>
                </a:extLst>
              </a:tr>
              <a:tr h="24369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i="0" dirty="0">
                          <a:effectLst/>
                        </a:rPr>
                        <a:t>요리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dirty="0">
                          <a:effectLst/>
                        </a:rPr>
                        <a:t>274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942021"/>
                  </a:ext>
                </a:extLst>
              </a:tr>
              <a:tr h="24369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dirty="0">
                          <a:effectLst/>
                        </a:rPr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14717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38285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5E431FF-43AF-4457-88CF-BE8316CE27CD}"/>
              </a:ext>
            </a:extLst>
          </p:cNvPr>
          <p:cNvSpPr txBox="1"/>
          <p:nvPr/>
        </p:nvSpPr>
        <p:spPr>
          <a:xfrm>
            <a:off x="8149244" y="3204803"/>
            <a:ext cx="37454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/>
              <a:t>국어</a:t>
            </a:r>
            <a:r>
              <a:rPr lang="en-US" altLang="ko-KR" sz="1400" dirty="0"/>
              <a:t>(</a:t>
            </a:r>
            <a:r>
              <a:rPr lang="ko-KR" altLang="en-US" sz="1400" dirty="0"/>
              <a:t>한글</a:t>
            </a:r>
            <a:r>
              <a:rPr lang="en-US" altLang="ko-KR" sz="1400" dirty="0"/>
              <a:t>) </a:t>
            </a:r>
            <a:r>
              <a:rPr lang="ko-KR" altLang="en-US" sz="1400" dirty="0"/>
              <a:t>컨텐츠를 많이 이용하는 것을 볼 수 있음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/>
              <a:t>5</a:t>
            </a:r>
            <a:r>
              <a:rPr lang="ko-KR" altLang="en-US" sz="1400" dirty="0"/>
              <a:t>세 이상에서는 수학과 영어 컨텐츠의 비율이 올라감을 볼 수 있음</a:t>
            </a:r>
          </a:p>
        </p:txBody>
      </p:sp>
    </p:spTree>
    <p:extLst>
      <p:ext uri="{BB962C8B-B14F-4D97-AF65-F5344CB8AC3E}">
        <p14:creationId xmlns:p14="http://schemas.microsoft.com/office/powerpoint/2010/main" val="316717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5531405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>
                <a:solidFill>
                  <a:schemeClr val="lt1"/>
                </a:solidFill>
              </a:rPr>
              <a:t>1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. 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EDA</a:t>
            </a:r>
            <a:endParaRPr lang="en-US" altLang="ko-KR" sz="2800" b="1" dirty="0">
              <a:solidFill>
                <a:schemeClr val="l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73349" y="4435790"/>
            <a:ext cx="1584594" cy="1440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17527" y="1554710"/>
            <a:ext cx="6952184" cy="45397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CFF750-93E1-4EEB-B3C5-C5F586739BA1}"/>
              </a:ext>
            </a:extLst>
          </p:cNvPr>
          <p:cNvSpPr txBox="1"/>
          <p:nvPr/>
        </p:nvSpPr>
        <p:spPr>
          <a:xfrm>
            <a:off x="4977200" y="6236465"/>
            <a:ext cx="223283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컨텐츠</a:t>
            </a:r>
            <a:r>
              <a:rPr lang="en-US" altLang="ko-KR" sz="1600" dirty="0"/>
              <a:t>, </a:t>
            </a:r>
            <a:r>
              <a:rPr lang="ko-KR" altLang="en-US" sz="1600" dirty="0"/>
              <a:t>나이별 </a:t>
            </a:r>
            <a:r>
              <a:rPr lang="ko-KR" altLang="en-US" sz="1600" dirty="0" smtClean="0"/>
              <a:t>이용률</a:t>
            </a:r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535501-CE97-4B55-BB87-CCE8442202E9}"/>
              </a:ext>
            </a:extLst>
          </p:cNvPr>
          <p:cNvSpPr/>
          <p:nvPr/>
        </p:nvSpPr>
        <p:spPr>
          <a:xfrm>
            <a:off x="273003" y="981426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/>
              <a:t>나이별 컨텐츠 분류</a:t>
            </a:r>
            <a:endParaRPr lang="en-US" altLang="ko-KR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1623</ep:Words>
  <ep:PresentationFormat>사용자 지정</ep:PresentationFormat>
  <ep:Paragraphs>174</ep:Paragraphs>
  <ep:Slides>31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31</vt:i4>
      </vt:variant>
    </vt:vector>
  </ep:HeadingPairs>
  <ep:TitlesOfParts>
    <vt:vector size="33" baseType="lpstr">
      <vt:lpstr>한컴오피스</vt:lpstr>
      <vt:lpstr>한컴오피스</vt:lpstr>
      <vt:lpstr>슬라이드 1</vt:lpstr>
      <vt:lpstr>슬라이드 2</vt:lpstr>
      <vt:lpstr>1. EDA</vt:lpstr>
      <vt:lpstr>1. EDA</vt:lpstr>
      <vt:lpstr>1. EDA</vt:lpstr>
      <vt:lpstr>1. EDA</vt:lpstr>
      <vt:lpstr>1. EDA</vt:lpstr>
      <vt:lpstr>1. EDA</vt:lpstr>
      <vt:lpstr>1. EDA</vt:lpstr>
      <vt:lpstr>1. EDA</vt:lpstr>
      <vt:lpstr>1. EDA</vt:lpstr>
      <vt:lpstr>1. EDA</vt:lpstr>
      <vt:lpstr>1. EDA</vt:lpstr>
      <vt:lpstr>1. EDA</vt:lpstr>
      <vt:lpstr>1. EDA</vt:lpstr>
      <vt:lpstr>1. EDA</vt:lpstr>
      <vt:lpstr>2. 그룹 분석</vt:lpstr>
      <vt:lpstr>2. 그룹 분석</vt:lpstr>
      <vt:lpstr>2. 그룹 분석</vt:lpstr>
      <vt:lpstr>2. 그룹 분석</vt:lpstr>
      <vt:lpstr>2. 그룹 분석</vt:lpstr>
      <vt:lpstr>2. 그룹 분석</vt:lpstr>
      <vt:lpstr>2. 그룹 분석</vt:lpstr>
      <vt:lpstr>2. 그룹 분석</vt:lpstr>
      <vt:lpstr>2. 그룹 분석</vt:lpstr>
      <vt:lpstr>2. 그룹 분석</vt:lpstr>
      <vt:lpstr>2. 그룹 분석</vt:lpstr>
      <vt:lpstr>3. 통계 분석</vt:lpstr>
      <vt:lpstr>3. 통계 분석</vt:lpstr>
      <vt:lpstr>4. 데이터 분석 기반 신규 서비스 시나리오</vt:lpstr>
      <vt:lpstr>4. 데이터 분석 기반 신규 서비스 시나리오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2022-02-02T04:32:22.000</dcterms:created>
  <dc:creator>cs.hong</dc:creator>
  <cp:lastModifiedBy>shk97</cp:lastModifiedBy>
  <dcterms:modified xsi:type="dcterms:W3CDTF">2022-07-21T02:44:30.871</dcterms:modified>
  <cp:revision>1365</cp:revision>
  <dc:title>PowerPoint 프레젠테이션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