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85774" y="487202"/>
            <a:ext cx="11229974" cy="5330668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sz="27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연구개발 개요</a:t>
            </a:r>
            <a:endParaRPr xmlns:mc="http://schemas.openxmlformats.org/markup-compatibility/2006" xmlns:hp="http://schemas.haansoft.com/office/presentation/8.0" sz="270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lnSpc>
                <a:spcPct val="107000"/>
              </a:lnSpc>
              <a:defRPr/>
            </a:pPr>
            <a:endParaRPr xmlns:mc="http://schemas.openxmlformats.org/markup-compatibility/2006" xmlns:hp="http://schemas.haansoft.com/office/presentation/8.0" sz="270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1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KoPub돋움체 Bold"/>
                <a:ea typeface="KoPub돋움체 Bold"/>
              </a:rPr>
              <a:t> </a:t>
            </a:r>
            <a:endParaRPr xmlns:mc="http://schemas.openxmlformats.org/markup-compatibility/2006" xmlns:hp="http://schemas.haansoft.com/office/presentation/8.0" lang="ko-KR" altLang="en-US" sz="1000" b="1" i="0" strike="noStrike" mc:Ignorable="hp" hp:hslEmbossed="0">
              <a:solidFill>
                <a:srgbClr val="000000">
                  <a:alpha val="100000"/>
                </a:srgbClr>
              </a:solidFill>
              <a:latin typeface="KoPub돋움체 Bold"/>
              <a:ea typeface="KoPub돋움체 Bold"/>
            </a:endParaRPr>
          </a:p>
          <a:p>
            <a:pPr marL="299880" indent="-299880" algn="l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해당 연구는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극저온 전도냉각형 다축 자기장환경 프로브 스테이션 개발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에 대한 것으로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자성 메모리 소자의 특성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분석 연구를 통한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메모리 소자 성능 개선 및 신소자 개발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에 필수적 장비임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0" indent="0" algn="l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299880" indent="-299880" algn="l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또한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맴리스터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소자 개발과정에서 필수적인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온도의존성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분석에 유용한 수단을 제공하며, 양산단계로 진입하기 위한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웨이퍼 레벨의 검사 및 진단용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으로 활용 가능함. 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0" indent="0" algn="l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299880" indent="-299880" algn="l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기존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전력반도체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및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차량용반도체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의 경우 비교적 광범위한 온도(-50℃ ∼ 150℃) 영역에서 동작 특성 분석이 요구되었으나, 최근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우주항공산업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의 발전은 보다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가혹한 온도변화 내구성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을 요구하여 사실상 온도 실험 영역의 제한이 사라졌음. 따라서 기존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프로브스테이션의 영역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을 초월한 보다 적극적인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냉각수단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과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고온 분석 수단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이 필수적임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0" indent="0" algn="l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lang="ko-KR" altLang="en-US" sz="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marL="299880" indent="-299880" algn="l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따라서 개발 대상 장비는 필요에 따라 랩 스케일에서는 양산 연구개발용으로 활용 가능할 뿐 아니라 양산 라인에서는 웨이퍼 레벨의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물성평가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또는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맑은 고딕"/>
              </a:rPr>
              <a:t>성능향상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연구 및 결함 진단용으로 활용이 예상됨 (양산지향성 신규 연구장비)</a:t>
            </a:r>
            <a:endParaRPr lang="ko-KR" altLang="en-US" sz="21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42900" y="327659"/>
            <a:ext cx="11468100" cy="2527936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시스템 관련 키워드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lnSpc>
                <a:spcPct val="107000"/>
              </a:lnSpc>
              <a:defRPr/>
            </a:pPr>
            <a:endParaRPr xmlns:mc="http://schemas.openxmlformats.org/markup-compatibility/2006" xmlns:hp="http://schemas.haansoft.com/office/presentation/8.0" sz="120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다축자기장(multi-axis magnetic field or vector field), 전도냉각(conduction-cooled or conduction-cooling), 열스위치(heat switch), 전류도입선(or 전류인입선, current lead), 극저온 프로브 스테이션(cryogenic probe station), (다축)자기장 보정(multi-axis shim), 자기장 집속(flux focusing), 양산용 반도체 검사장비(Semiconductor inspection equipment for mass production), wafer level 검사장비(wafer inspection equipment)</a:t>
            </a:r>
            <a:endParaRPr xmlns:mc="http://schemas.openxmlformats.org/markup-compatibility/2006" xmlns:hp="http://schemas.haansoft.com/office/presentation/8.0" sz="12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sz="12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시스템을 이용한 분석 관련 키워드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lnSpc>
                <a:spcPct val="107000"/>
              </a:lnSpc>
              <a:defRPr/>
            </a:pPr>
            <a:endParaRPr xmlns:mc="http://schemas.openxmlformats.org/markup-compatibility/2006" xmlns:hp="http://schemas.haansoft.com/office/presentation/8.0" sz="1200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자기메모리(MRAM)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멤리스터(memristor)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전력반도체(power semiconductor)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우주항공(aerospace)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차량용반도체(automotive semiconductors)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심해탐사(deep sea exploration)+물성측정장비(physical property measurement system), 스핀(spin), 스핀토크(spin torque), MTJ(magnetic tunneling junction), 초전도 마그넷(superconducting magnet), 스핀분극(spin polarization), 자기이방성(magnetic anisotropy), 열-전기물성(열전물성, thermoelectric physical property), magnetic switching phase diagram, 고속 스위칭(fast switching), MRAM 상용화 공정 기술(MRAM-commercialization process technology)</a:t>
            </a:r>
            <a:endParaRPr xmlns:mc="http://schemas.openxmlformats.org/markup-compatibility/2006" xmlns:hp="http://schemas.haansoft.com/office/presentation/8.0" sz="12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4603909"/>
            <a:ext cx="3810000" cy="195866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81000" y="4168141"/>
            <a:ext cx="6096001" cy="382904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Google patent</a:t>
            </a: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</a:rPr>
              <a:t> 검색 기본 옵션</a:t>
            </a:r>
            <a:endParaRPr xmlns:mc="http://schemas.openxmlformats.org/markup-compatibility/2006" xmlns:hp="http://schemas.haansoft.com/office/presentation/8.0" lang="ko-KR" altLang="en-US" b="1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81000" y="2914650"/>
            <a:ext cx="11277600" cy="10553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Wingdings"/>
              <a:buNone/>
              <a:defRPr/>
            </a:pPr>
            <a:r>
              <a:rPr lang="ko-KR" altLang="en-US" sz="1900" b="1">
                <a:latin typeface="맑은 고딕"/>
              </a:rPr>
              <a:t>특허 키워드 검색 우선순위</a:t>
            </a:r>
            <a:endParaRPr lang="ko-KR" altLang="en-US" sz="1900" b="1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900">
                <a:latin typeface="맑은 고딕"/>
              </a:rPr>
              <a:t> </a:t>
            </a:r>
            <a:endParaRPr lang="ko-KR" altLang="en-US" sz="9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>
                <a:latin typeface="맑은 고딕"/>
              </a:rPr>
              <a:t>1.</a:t>
            </a:r>
            <a:r>
              <a:rPr lang="ko-KR" altLang="en-US" sz="1200">
                <a:latin typeface="맑은 고딕"/>
              </a:rPr>
              <a:t> 연구개요에서 기술적인 의미를 내포하는 키워드의 조합</a:t>
            </a:r>
            <a:r>
              <a:rPr lang="en-US" altLang="ko-KR" sz="1200">
                <a:latin typeface="맑은 고딕"/>
              </a:rPr>
              <a:t>(</a:t>
            </a:r>
            <a:r>
              <a:rPr lang="ko-KR" altLang="en-US" sz="1200">
                <a:latin typeface="맑은 고딕"/>
              </a:rPr>
              <a:t>파란색으로 표시</a:t>
            </a:r>
            <a:r>
              <a:rPr lang="en-US" altLang="ko-KR" sz="1200">
                <a:latin typeface="맑은 고딕"/>
              </a:rPr>
              <a:t>)</a:t>
            </a:r>
            <a:endParaRPr lang="en-US" altLang="ko-KR" sz="12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>
                <a:latin typeface="맑은 고딕"/>
              </a:rPr>
              <a:t>2.</a:t>
            </a:r>
            <a:r>
              <a:rPr lang="ko-KR" altLang="en-US" sz="1200">
                <a:latin typeface="맑은 고딕"/>
              </a:rPr>
              <a:t> 단일 키워드지만 키워드 길이 자체가 매우 긴 키워드</a:t>
            </a:r>
            <a:r>
              <a:rPr lang="en-US" altLang="ko-KR" sz="1200">
                <a:latin typeface="맑은 고딕"/>
              </a:rPr>
              <a:t>(</a:t>
            </a:r>
            <a:r>
              <a:rPr lang="ko-KR" altLang="en-US" sz="1200">
                <a:latin typeface="맑은 고딕"/>
              </a:rPr>
              <a:t>키워드 자체만으로 기술적인 의미를 내포하고 있음</a:t>
            </a:r>
            <a:r>
              <a:rPr lang="en-US" altLang="ko-KR" sz="1200">
                <a:latin typeface="맑은 고딕"/>
              </a:rPr>
              <a:t>)</a:t>
            </a:r>
            <a:endParaRPr lang="en-US" altLang="ko-KR" sz="12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>
                <a:latin typeface="맑은 고딕"/>
              </a:rPr>
              <a:t>3.</a:t>
            </a:r>
            <a:r>
              <a:rPr lang="ko-KR" altLang="en-US" sz="1200">
                <a:latin typeface="맑은 고딕"/>
              </a:rPr>
              <a:t> 다른 키워드와 함께 조합하면 검색되지 않으나 단일 키워드 검색만으로 많은 특허가 검색되는 키워드</a:t>
            </a:r>
            <a:endParaRPr lang="ko-KR" altLang="en-US" sz="12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6564" y="318034"/>
            <a:ext cx="11514948" cy="6033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맑은 고딕"/>
              </a:rPr>
              <a:t>1. </a:t>
            </a:r>
            <a:r>
              <a:rPr lang="ko-KR" altLang="en-US" sz="1200" b="1">
                <a:latin typeface="맑은 고딕"/>
              </a:rPr>
              <a:t>자기장 및 냉각 관련 키워드 </a:t>
            </a:r>
            <a:r>
              <a:rPr lang="en-US" altLang="ko-KR" sz="1200" b="1">
                <a:latin typeface="맑은 고딕"/>
              </a:rPr>
              <a:t>:</a:t>
            </a:r>
            <a:r>
              <a:rPr lang="ko-KR" altLang="en-US" sz="1200" b="1">
                <a:latin typeface="맑은 고딕"/>
              </a:rPr>
              <a:t> </a:t>
            </a:r>
            <a:endParaRPr lang="ko-KR" altLang="en-US" sz="1200">
              <a:latin typeface="맑은 고딕"/>
            </a:endParaRPr>
          </a:p>
          <a:p>
            <a:pPr>
              <a:defRPr/>
            </a:pPr>
            <a:r>
              <a:rPr lang="ko-KR" altLang="en-US" sz="800">
                <a:latin typeface="맑은 고딕"/>
              </a:rPr>
              <a:t> </a:t>
            </a:r>
            <a:endParaRPr lang="ko-KR" altLang="en-US" sz="8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다축자기장</a:t>
            </a:r>
            <a:r>
              <a:rPr lang="en-US" altLang="ko-KR" sz="1000">
                <a:latin typeface="맑은 고딕"/>
              </a:rPr>
              <a:t>(multi-axis magnetic field or vector field)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 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전도냉각</a:t>
            </a:r>
            <a:r>
              <a:rPr lang="en-US" altLang="ko-KR" sz="1000">
                <a:latin typeface="맑은 고딕"/>
              </a:rPr>
              <a:t>(conduction-cooled or conduction-cooling)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열스위치</a:t>
            </a:r>
            <a:r>
              <a:rPr lang="en-US" altLang="ko-KR" sz="1000">
                <a:latin typeface="맑은 고딕"/>
              </a:rPr>
              <a:t>(heat switch)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극저온 프로브 스테이션</a:t>
            </a:r>
            <a:r>
              <a:rPr lang="en-US" altLang="ko-KR" sz="1000">
                <a:latin typeface="맑은 고딕"/>
              </a:rPr>
              <a:t>(cryogenic probe station)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en-US" altLang="ko-KR" sz="1000">
                <a:latin typeface="맑은 고딕"/>
              </a:rPr>
              <a:t>(</a:t>
            </a:r>
            <a:r>
              <a:rPr lang="ko-KR" altLang="en-US" sz="1000">
                <a:latin typeface="맑은 고딕"/>
              </a:rPr>
              <a:t>다축</a:t>
            </a:r>
            <a:r>
              <a:rPr lang="en-US" altLang="ko-KR" sz="1000">
                <a:latin typeface="맑은 고딕"/>
              </a:rPr>
              <a:t>)</a:t>
            </a:r>
            <a:r>
              <a:rPr lang="ko-KR" altLang="en-US" sz="1000">
                <a:latin typeface="맑은 고딕"/>
              </a:rPr>
              <a:t>자기장 보정</a:t>
            </a:r>
            <a:r>
              <a:rPr lang="en-US" altLang="ko-KR" sz="1000">
                <a:latin typeface="맑은 고딕"/>
              </a:rPr>
              <a:t>(multi-axis shim)</a:t>
            </a:r>
            <a:r>
              <a:rPr lang="ko-KR" altLang="en-US" sz="1000">
                <a:latin typeface="맑은 고딕"/>
              </a:rPr>
              <a:t>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1000">
              <a:latin typeface="맑은 고딕"/>
            </a:endParaRPr>
          </a:p>
          <a:p>
            <a:pPr marL="257040" indent="-257040">
              <a:buFont typeface="Wingdings"/>
              <a:buChar char="§"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 b="1">
                <a:latin typeface="맑은 고딕"/>
              </a:rPr>
              <a:t>2. </a:t>
            </a:r>
            <a:r>
              <a:rPr lang="ko-KR" altLang="en-US" sz="1200" b="1">
                <a:latin typeface="맑은 고딕"/>
              </a:rPr>
              <a:t>전력반도체 및 반도체 검사장비 관련 키워드</a:t>
            </a:r>
            <a:r>
              <a:rPr lang="en-US" altLang="ko-KR" sz="1200" b="1">
                <a:latin typeface="맑은 고딕"/>
              </a:rPr>
              <a:t> :</a:t>
            </a:r>
            <a:r>
              <a:rPr lang="ko-KR" altLang="en-US" sz="1200" b="1">
                <a:latin typeface="맑은 고딕"/>
              </a:rPr>
              <a:t> </a:t>
            </a:r>
            <a:endParaRPr lang="ko-KR" altLang="en-US" sz="12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800">
                <a:latin typeface="맑은 고딕"/>
              </a:rPr>
              <a:t> </a:t>
            </a:r>
            <a:endParaRPr lang="ko-KR" altLang="en-US" sz="8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양산용 반도체 검사장비 (</a:t>
            </a:r>
            <a:r>
              <a:rPr lang="en-US" altLang="ko-KR" sz="1000">
                <a:latin typeface="맑은 고딕"/>
              </a:rPr>
              <a:t>s</a:t>
            </a:r>
            <a:r>
              <a:rPr lang="ko-KR" altLang="en-US" sz="1000">
                <a:latin typeface="맑은 고딕"/>
              </a:rPr>
              <a:t>emiconductor inspection equipment for mass production)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wafer level 검사장비 (wafer inspection equipment)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자기메모리 (MRAM) / 멤리스터 (memristor)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전류도입선 (or 전류인입선, current lead)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 관련 키워드</a:t>
            </a:r>
            <a:endParaRPr lang="ko-KR" altLang="en-US" sz="1000">
              <a:latin typeface="맑은 고딕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10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 b="1">
                <a:latin typeface="맑은 고딕"/>
              </a:rPr>
              <a:t>3. </a:t>
            </a:r>
            <a:r>
              <a:rPr lang="ko-KR" altLang="en-US" sz="1200" b="1">
                <a:latin typeface="맑은 고딕"/>
              </a:rPr>
              <a:t>분석 및 실험 관련 키워드 </a:t>
            </a:r>
            <a:r>
              <a:rPr lang="en-US" altLang="ko-KR" sz="1200" b="1">
                <a:latin typeface="맑은 고딕"/>
              </a:rPr>
              <a:t>:</a:t>
            </a:r>
            <a:r>
              <a:rPr lang="ko-KR" altLang="en-US" sz="1200" b="1">
                <a:latin typeface="맑은 고딕"/>
              </a:rPr>
              <a:t> </a:t>
            </a:r>
            <a:endParaRPr lang="ko-KR" altLang="en-US" sz="1200" b="1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800" b="1">
                <a:latin typeface="맑은 고딕"/>
              </a:rPr>
              <a:t> </a:t>
            </a:r>
            <a:endParaRPr lang="ko-KR" altLang="en-US" sz="8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물성측정장비 (physical property measurement system)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스핀 (spin)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스핀토크 (spin torque)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MTJ (magnetic tunneling junction)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초전도 마그넷 (superconducting magnet)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스핀분극 (spin polarization)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자기이방성 (magnetic anisotropy)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열-전기물성 (열전물성, thermoelectric physical property)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magnetic switching phase diagram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고속 스위칭 (fast switching)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endParaRPr lang="ko-KR" altLang="en-US" sz="1000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r>
              <a:rPr lang="en-US" altLang="ko-KR" sz="1200" b="1">
                <a:latin typeface="맑은 고딕"/>
              </a:rPr>
              <a:t>4.</a:t>
            </a:r>
            <a:r>
              <a:rPr lang="ko-KR" altLang="en-US" sz="1200" b="1">
                <a:latin typeface="맑은 고딕"/>
              </a:rPr>
              <a:t> 응용 분야와 관련된 키워드 :</a:t>
            </a:r>
            <a:endParaRPr lang="ko-KR" altLang="en-US" sz="1200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r>
              <a:rPr lang="ko-KR" altLang="en-US" sz="800">
                <a:latin typeface="맑은 고딕"/>
              </a:rPr>
              <a:t> </a:t>
            </a:r>
            <a:endParaRPr lang="ko-KR" altLang="en-US" sz="8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전력반도체 (power semiconductor)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우주항공 (aerospace)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차량용반도체 (automotive semiconductors)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심해탐사 (deep sea exploration)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endParaRPr lang="ko-KR" altLang="en-US" sz="1000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sz="1200" b="1">
                <a:latin typeface="맑은 고딕"/>
              </a:rPr>
              <a:t>5.</a:t>
            </a:r>
            <a:r>
              <a:rPr lang="ko-KR" altLang="en-US" sz="1200" b="1">
                <a:latin typeface="맑은 고딕"/>
              </a:rPr>
              <a:t> MRAM 상용화 및 공정 기술 관련 키워드 :</a:t>
            </a:r>
            <a:endParaRPr lang="ko-KR" altLang="en-US" sz="1200" b="1">
              <a:latin typeface="맑은 고딕"/>
            </a:endParaRPr>
          </a:p>
          <a:p>
            <a:pPr marL="0" indent="0">
              <a:buFont typeface="Wingdings"/>
              <a:buNone/>
              <a:defRPr/>
            </a:pPr>
            <a:r>
              <a:rPr lang="ko-KR" altLang="en-US" sz="800">
                <a:latin typeface="맑은 고딕"/>
              </a:rPr>
              <a:t> </a:t>
            </a:r>
            <a:endParaRPr lang="ko-KR" altLang="en-US" sz="800">
              <a:latin typeface="맑은 고딕"/>
            </a:endParaRPr>
          </a:p>
          <a:p>
            <a:pPr marL="600000" lvl="1" indent="-142800">
              <a:buFont typeface="Wingdings"/>
              <a:buChar char="§"/>
              <a:defRPr/>
            </a:pPr>
            <a:r>
              <a:rPr lang="ko-KR" altLang="en-US" sz="1000">
                <a:latin typeface="맑은 고딕"/>
              </a:rPr>
              <a:t>MRAM 상용화 공정 기술 (MRAM-commercialization process technology) </a:t>
            </a:r>
            <a:r>
              <a:rPr lang="en-US" altLang="ko-KR" sz="1000">
                <a:latin typeface="맑은 고딕"/>
              </a:rPr>
              <a:t>-</a:t>
            </a:r>
            <a:r>
              <a:rPr lang="ko-KR" altLang="en-US" sz="1000">
                <a:latin typeface="맑은 고딕"/>
              </a:rPr>
              <a:t> 시스템을 이용한 분석 관련 키워드</a:t>
            </a:r>
            <a:endParaRPr lang="ko-KR" altLang="en-US" sz="10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73856" y="296601"/>
            <a:ext cx="3393281" cy="5206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 b="1">
                <a:latin typeface="맑은 고딕"/>
              </a:rPr>
              <a:t>키워드 조합</a:t>
            </a:r>
            <a:endParaRPr lang="ko-KR" altLang="en-US" sz="2900" b="1">
              <a:latin typeface="맑은 고딕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565908" y="1190307"/>
          <a:ext cx="11089852" cy="52463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060"/>
                <a:gridCol w="3072130"/>
                <a:gridCol w="1652661"/>
              </a:tblGrid>
              <a:tr h="2585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키워드 조합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세부 옵션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데이터 개수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고속스위칭</a:t>
                      </a:r>
                      <a:r>
                        <a:rPr lang="en-US" altLang="ko-KR" sz="1300">
                          <a:latin typeface="맑은 고딕"/>
                        </a:rPr>
                        <a:t>(fast switching)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11,207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MTJ or magnetic tunnel junction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Any,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7,629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맴리스터</a:t>
                      </a:r>
                      <a:r>
                        <a:rPr lang="en-US" altLang="ko-KR" sz="1300">
                          <a:latin typeface="맑은 고딕"/>
                        </a:rPr>
                        <a:t>(memristor)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Full documents</a:t>
                      </a:r>
          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5,131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다축자기장</a:t>
                      </a:r>
                      <a:r>
                        <a:rPr lang="en-US" altLang="ko-KR" sz="1300">
                          <a:latin typeface="맑은 고딕"/>
                        </a:rPr>
                        <a:t>(vector field)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Full documents</a:t>
                      </a:r>
          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5,032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스핀</a:t>
                      </a:r>
                      <a:r>
                        <a:rPr lang="en-US" altLang="ko-KR" sz="1300">
                          <a:latin typeface="맑은 고딕"/>
                        </a:rPr>
                        <a:t>(spin) + </a:t>
                      </a:r>
                      <a:r>
                        <a:rPr lang="ko-KR" altLang="en-US" sz="1300">
                          <a:latin typeface="맑은 고딕"/>
                        </a:rPr>
                        <a:t>스핀토크</a:t>
                      </a:r>
                      <a:r>
                        <a:rPr lang="en-US" altLang="ko-KR" sz="1300">
                          <a:latin typeface="맑은 고딕"/>
                        </a:rPr>
                        <a:t>(spin torque)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4,840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자기메모리</a:t>
                      </a:r>
                      <a:r>
                        <a:rPr lang="en-US" altLang="ko-KR" sz="1300">
                          <a:latin typeface="맑은 고딕"/>
                        </a:rPr>
                        <a:t>(MRAM) + </a:t>
                      </a:r>
                      <a:r>
                        <a:rPr lang="ko-KR" altLang="en-US" sz="1300">
                          <a:latin typeface="맑은 고딕"/>
                        </a:rPr>
                        <a:t>자기 이방성</a:t>
                      </a:r>
                      <a:r>
                        <a:rPr lang="en-US" altLang="ko-KR" sz="1300">
                          <a:latin typeface="맑은 고딕"/>
                        </a:rPr>
                        <a:t>(magnetic anisotropy)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2,176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자기메모리</a:t>
                      </a:r>
                      <a:r>
                        <a:rPr lang="en-US" altLang="ko-KR" sz="1300">
                          <a:latin typeface="맑은 고딕"/>
                        </a:rPr>
                        <a:t>(MRAM) + </a:t>
                      </a:r>
                      <a:r>
                        <a:rPr lang="ko-KR" altLang="en-US" sz="1300">
                          <a:latin typeface="맑은 고딕"/>
                        </a:rPr>
                        <a:t>멤리스터</a:t>
                      </a:r>
                      <a:r>
                        <a:rPr lang="en-US" altLang="ko-KR" sz="1300">
                          <a:latin typeface="맑은 고딕"/>
                        </a:rPr>
                        <a:t>(memristor)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1,974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스핀</a:t>
                      </a:r>
                      <a:r>
                        <a:rPr lang="en-US" altLang="ko-KR" sz="1300">
                          <a:latin typeface="맑은 고딕"/>
                        </a:rPr>
                        <a:t>(spin) + </a:t>
                      </a:r>
                      <a:r>
                        <a:rPr lang="ko-KR" altLang="en-US" sz="1300">
                          <a:latin typeface="맑은 고딕"/>
                        </a:rPr>
                        <a:t>스핀토크</a:t>
                      </a:r>
                      <a:r>
                        <a:rPr lang="en-US" altLang="ko-KR" sz="1300">
                          <a:latin typeface="맑은 고딕"/>
                        </a:rPr>
                        <a:t>(spin torque) + </a:t>
                      </a:r>
                      <a:r>
                        <a:rPr lang="ko-KR" altLang="en-US" sz="1300">
                          <a:latin typeface="맑은 고딕"/>
                        </a:rPr>
                        <a:t>스핀 분극</a:t>
                      </a:r>
                      <a:r>
                        <a:rPr lang="en-US" altLang="ko-KR" sz="1300">
                          <a:latin typeface="맑은 고딕"/>
                        </a:rPr>
                        <a:t>(spin polarization)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868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열스위치</a:t>
                      </a:r>
                      <a:r>
                        <a:rPr lang="en-US" altLang="ko-KR" sz="1300">
                          <a:latin typeface="맑은 고딕"/>
                        </a:rPr>
                        <a:t>(heat switch)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741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우주항공</a:t>
                      </a:r>
                      <a:r>
                        <a:rPr lang="en-US" altLang="ko-KR" sz="1300">
                          <a:latin typeface="맑은 고딕"/>
                        </a:rPr>
                        <a:t>(aerospace) + </a:t>
                      </a:r>
                      <a:r>
                        <a:rPr lang="ko-KR" altLang="en-US" sz="1300">
                          <a:latin typeface="맑은 고딕"/>
                        </a:rPr>
                        <a:t>전력반도체</a:t>
                      </a:r>
                      <a:r>
                        <a:rPr lang="en-US" altLang="ko-KR" sz="1300">
                          <a:latin typeface="맑은 고딕"/>
                        </a:rPr>
                        <a:t>(power semiconductor)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140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>
                        <a:buFont typeface="Wingdings"/>
                        <a:buNone/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물성측정장비 (physical property measurement system) 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buFont typeface="Wingdings"/>
                        <a:buNone/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109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우주항공</a:t>
                      </a:r>
                      <a:r>
                        <a:rPr lang="en-US" altLang="ko-KR" sz="1300">
                          <a:latin typeface="맑은 고딕"/>
                        </a:rPr>
                        <a:t>(aerospace) + </a:t>
                      </a:r>
                      <a:r>
                        <a:rPr lang="ko-KR" altLang="en-US" sz="1300">
                          <a:latin typeface="맑은 고딕"/>
                        </a:rPr>
                        <a:t>고속 스위칭</a:t>
                      </a:r>
                      <a:r>
                        <a:rPr lang="en-US" altLang="ko-KR" sz="1300">
                          <a:latin typeface="맑은 고딕"/>
                        </a:rPr>
                        <a:t>(fast switching)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85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57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wafer level</a:t>
                      </a:r>
                      <a:r>
                        <a:rPr lang="ko-KR" altLang="en-US" sz="1300">
                          <a:latin typeface="맑은 고딕"/>
                        </a:rPr>
                        <a:t> 검사장비</a:t>
                      </a:r>
                      <a:r>
                        <a:rPr lang="en-US" altLang="ko-KR" sz="1300">
                          <a:latin typeface="맑은 고딕"/>
                        </a:rPr>
                        <a:t>(wafer inspection equipment)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38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85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자기 이방성</a:t>
                      </a:r>
                      <a:r>
                        <a:rPr lang="en-US" altLang="ko-KR" sz="1300">
                          <a:latin typeface="맑은 고딕"/>
                        </a:rPr>
                        <a:t>(magnetic anisotropy) + </a:t>
                      </a:r>
                      <a:r>
                        <a:rPr lang="ko-KR" altLang="en-US" sz="1300">
                          <a:latin typeface="맑은 고딕"/>
                        </a:rPr>
                        <a:t>초전도 마그넷</a:t>
                      </a:r>
                      <a:r>
                        <a:rPr lang="en-US" altLang="ko-KR" sz="1300">
                          <a:latin typeface="맑은 고딕"/>
                        </a:rPr>
                        <a:t>(superconducting magnet)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34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자기메모리</a:t>
                      </a:r>
                      <a:r>
                        <a:rPr lang="en-US" altLang="ko-KR" sz="1300">
                          <a:latin typeface="맑은 고딕"/>
                        </a:rPr>
                        <a:t>(MRAM) + </a:t>
                      </a:r>
                      <a:r>
                        <a:rPr lang="ko-KR" altLang="en-US" sz="1300">
                          <a:latin typeface="맑은 고딕"/>
                        </a:rPr>
                        <a:t>전류도입선</a:t>
                      </a:r>
                      <a:r>
                        <a:rPr lang="en-US" altLang="ko-KR" sz="1300">
                          <a:latin typeface="맑은 고딕"/>
                        </a:rPr>
                        <a:t>(current lead)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27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MTJ + </a:t>
                      </a:r>
                      <a:r>
                        <a:rPr lang="ko-KR" altLang="en-US" sz="1300">
                          <a:latin typeface="맑은 고딕"/>
                        </a:rPr>
                        <a:t>초전도 마그넷</a:t>
                      </a:r>
                      <a:r>
                        <a:rPr lang="en-US" altLang="ko-KR" sz="1300">
                          <a:latin typeface="맑은 고딕"/>
                        </a:rPr>
                        <a:t>(superconducting magnet)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11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3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열스위치</a:t>
                      </a:r>
                      <a:r>
                        <a:rPr lang="en-US" altLang="ko-KR" sz="1300">
                          <a:latin typeface="맑은 고딕"/>
                        </a:rPr>
                        <a:t>(heat switch) + </a:t>
                      </a:r>
                      <a:r>
                        <a:rPr lang="ko-KR" altLang="en-US" sz="1300">
                          <a:latin typeface="맑은 고딕"/>
                        </a:rPr>
                        <a:t>고속스위칭</a:t>
                      </a:r>
                      <a:r>
                        <a:rPr lang="en-US" altLang="ko-KR" sz="1300">
                          <a:latin typeface="맑은 고딕"/>
                        </a:rPr>
                        <a:t>(fast switching)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All, Full documents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맑은 고딕"/>
                        </a:rPr>
                        <a:t>10</a:t>
                      </a:r>
                      <a:r>
                        <a:rPr lang="ko-KR" altLang="en-US" sz="1300">
                          <a:latin typeface="맑은 고딕"/>
                        </a:rPr>
                        <a:t>건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646</ep:Words>
  <ep:PresentationFormat>화면 슬라이드 쇼(4:3)</ep:PresentationFormat>
  <ep:Paragraphs>55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2023-12-10T10:53:40.298</dcterms:created>
  <dc:creator>shk97</dc:creator>
  <cp:lastModifiedBy>HOME</cp:lastModifiedBy>
  <dcterms:modified xsi:type="dcterms:W3CDTF">2023-12-10T19:56:54.863</dcterms:modified>
  <cp:revision>142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