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65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499" y="487940"/>
            <a:ext cx="8788664" cy="601120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7296149" y="646905"/>
            <a:ext cx="2070498" cy="2084809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517590" y="1293043"/>
            <a:ext cx="1393031" cy="538319"/>
          </a:xfrm>
          <a:prstGeom prst="rect">
            <a:avLst/>
          </a:prstGeom>
          <a:noFill/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</a:rPr>
              <a:t>광학 측정 및 제어 기술</a:t>
            </a:r>
            <a:endParaRPr lang="ko-KR" altLang="en-US" sz="1400" b="1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4838700" y="487940"/>
            <a:ext cx="2190750" cy="2243774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/>
          <p:nvPr/>
        </p:nvSpPr>
        <p:spPr>
          <a:xfrm>
            <a:off x="1878805" y="646905"/>
            <a:ext cx="2841625" cy="2243774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2028164" y="3029783"/>
            <a:ext cx="2190750" cy="2104672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/>
          <p:nvPr/>
        </p:nvSpPr>
        <p:spPr>
          <a:xfrm>
            <a:off x="4554141" y="3159840"/>
            <a:ext cx="1541858" cy="1658541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/>
          <p:nvPr/>
        </p:nvSpPr>
        <p:spPr>
          <a:xfrm>
            <a:off x="6341265" y="2890680"/>
            <a:ext cx="1909767" cy="2086451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/>
          <p:nvPr/>
        </p:nvSpPr>
        <p:spPr>
          <a:xfrm>
            <a:off x="2254383" y="5197554"/>
            <a:ext cx="1547814" cy="1492171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"/>
          <p:cNvSpPr/>
          <p:nvPr/>
        </p:nvSpPr>
        <p:spPr>
          <a:xfrm>
            <a:off x="8532016" y="3029783"/>
            <a:ext cx="1971148" cy="1947348"/>
          </a:xfrm>
          <a:prstGeom prst="ellips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6487716" y="38100"/>
            <a:ext cx="183356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기계 구조 및 운동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1182290" y="211931"/>
            <a:ext cx="139303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에너지 및 물리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861352" y="6151406"/>
            <a:ext cx="139303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물질 전이 및 이온 공급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Calibri"/>
            </a:endParaRPr>
          </a:p>
        </p:txBody>
      </p:sp>
      <p:sp>
        <p:nvSpPr>
          <p:cNvPr id="17" name=""/>
          <p:cNvSpPr/>
          <p:nvPr/>
        </p:nvSpPr>
        <p:spPr>
          <a:xfrm>
            <a:off x="9110133" y="5134455"/>
            <a:ext cx="139303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자기장 및 초전도체 효율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Calibri"/>
            </a:endParaRPr>
          </a:p>
        </p:txBody>
      </p:sp>
      <p:sp>
        <p:nvSpPr>
          <p:cNvPr id="18" name=""/>
          <p:cNvSpPr/>
          <p:nvPr/>
        </p:nvSpPr>
        <p:spPr>
          <a:xfrm>
            <a:off x="6947296" y="5134455"/>
            <a:ext cx="139303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광학 측정 및 제어기술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4702969" y="4977131"/>
            <a:ext cx="1393031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상태 및 양 측정 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08562" y="3159840"/>
            <a:ext cx="1719602" cy="53831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dash"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과학 및 연구장비 열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온도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Calibri"/>
              </a:rPr>
              <a:t> 측정 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637" y="1119098"/>
            <a:ext cx="5619362" cy="4619804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461125" y="1962150"/>
          <a:ext cx="5118735" cy="32957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64130"/>
                <a:gridCol w="2554605"/>
              </a:tblGrid>
              <a:tr h="36208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5934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전기 및 전자공학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Voltage, Power, Electromagnetic, Frequency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84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물리학 및 열역학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Wave, Pressure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84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플라즈마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Plasma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84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기계공학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Surface, Pipe, Housing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39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기타 공학 설계과정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Generating, Injection, Supply, Locate, Water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/>
              <a:t>에너지 및 물리  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461125" y="2493777"/>
          <a:ext cx="5118735" cy="23757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02255"/>
                <a:gridCol w="2316480"/>
              </a:tblGrid>
              <a:tr h="2742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2008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기계 구조 및 운동 시스템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Hole, Lower, Coil, Fixing, Support, Attached, Rotating, Direction, Vaccum, Plate, Coupled, Multiple, Fixed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873" y="996870"/>
            <a:ext cx="5086504" cy="519449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기계 구조 및 운동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096000" y="2404057"/>
          <a:ext cx="5623560" cy="22315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83255"/>
                <a:gridCol w="2440305"/>
              </a:tblGrid>
              <a:tr h="4622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4622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광학 및 광전자 기술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Light, Optical, Source, Transmission, Beam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8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측정 및 제어 기술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Measuring, Control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0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각도 및 위치 조절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Angle, Change, Target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8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기타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According, Embodiment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145" y="1127050"/>
            <a:ext cx="4904690" cy="447689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광학 측정 및 제어 기술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869779" y="1911667"/>
          <a:ext cx="5709285" cy="34023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54680"/>
                <a:gridCol w="2554605"/>
              </a:tblGrid>
              <a:tr h="321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321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과학 및 연구 장비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Invention, Microscope, Electron, Specimen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83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열 및 온도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Temperature, Heat, Thermal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18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유체 및 액체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Liquid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18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장치 및 부착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Holder, Mounted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83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측정 및 운영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Measure, Operation, Comprising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418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유형 및 구분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669" y="1097601"/>
            <a:ext cx="5032535" cy="466279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과학 및 연구 장비 열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온도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측정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454323" y="2693670"/>
          <a:ext cx="5125537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005"/>
                <a:gridCol w="3561532"/>
              </a:tblGrid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위치 및 상태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Out, Postion, Where, After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양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 / 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수량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Amount, Number, Two, Each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생성 및 분석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Generated, Analysis, Containing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비교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Than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8640" y="1302722"/>
            <a:ext cx="4074438" cy="425255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상태 및 양 측정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028248" y="2284095"/>
          <a:ext cx="5318759" cy="2114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6405"/>
                <a:gridCol w="3602354"/>
              </a:tblGrid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목적 및 해결책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Purpose, Obtain, Solution, Preparing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양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 수량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Low, High, Large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제조 및 비율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Comprises, Manufacturing, Ratio, Steps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품질 향상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Improve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761" y="1346199"/>
            <a:ext cx="4188759" cy="381772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최적의 해결책을 위한 제조 및 품질 향상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885544" y="2233612"/>
          <a:ext cx="5694317" cy="23907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1487"/>
                <a:gridCol w="3592830"/>
              </a:tblGrid>
              <a:tr h="321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3219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전류 및 전자 기기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Current, Electrical, Resistance, Efficiency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8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자기장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Magnetic, Magnet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28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초전도체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Superconductive, Superconducting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1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분포 및 증가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Distribution, Increase, Applying, Providing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1137" y="1222168"/>
            <a:ext cx="4723756" cy="441366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자기장 및 초전도체 효율 향상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891272" y="2157525"/>
          <a:ext cx="5666423" cy="2205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62014"/>
                <a:gridCol w="3704409"/>
              </a:tblGrid>
              <a:tr h="170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관련 단어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물질 이동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Tranfer, Supplied, Positioned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이온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질량 및 레이어와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Mass, Layer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재료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Material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계획 및 상태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Predetermined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446" y="1173888"/>
            <a:ext cx="4793575" cy="409368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76637" y="436561"/>
            <a:ext cx="11103222" cy="51720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물질 전이 및 이온 공급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297</ep:Words>
  <ep:PresentationFormat>화면 슬라이드 쇼(4:3)</ep:PresentationFormat>
  <ep:Paragraphs>16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2023-11-28T16:55:36.715</dcterms:created>
  <dc:creator>HOME</dc:creator>
  <cp:lastModifiedBy>HOME</cp:lastModifiedBy>
  <dcterms:modified xsi:type="dcterms:W3CDTF">2023-11-29T04:30:22.409</dcterms:modified>
  <cp:revision>73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