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434" y="2246604"/>
            <a:ext cx="5555565" cy="423591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9274" y="382511"/>
            <a:ext cx="10961310" cy="615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맑은 고딕"/>
              </a:rPr>
              <a:t>LDA Topic modeling</a:t>
            </a:r>
            <a:endParaRPr lang="en-US" altLang="ko-KR" sz="3500" b="1">
              <a:latin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068916" y="1780573"/>
            <a:ext cx="5027084" cy="4660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Coherence score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3744988" y="2453821"/>
            <a:ext cx="362856" cy="302381"/>
          </a:xfrm>
          <a:prstGeom prst="ellipse">
            <a:avLst/>
          </a:prstGeom>
          <a:noFill/>
          <a:ln w="38100"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1354968" y="2494569"/>
            <a:ext cx="2313215" cy="3896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최적의 토픽 수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262309" y="2393273"/>
            <a:ext cx="5767920" cy="16434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사용 데이터</a:t>
            </a:r>
            <a:endParaRPr lang="ko-KR" altLang="en-US" b="1"/>
          </a:p>
          <a:p>
            <a:pPr>
              <a:defRPr/>
            </a:pPr>
            <a:r>
              <a:rPr lang="en-US" altLang="ko-KR" sz="800"/>
              <a:t> </a:t>
            </a:r>
            <a:endParaRPr lang="en-US" altLang="ko-KR" sz="800"/>
          </a:p>
          <a:p>
            <a:pPr marL="714240" lvl="1" indent="-257040">
              <a:buFont typeface="Wingdings"/>
              <a:buChar char="§"/>
              <a:defRPr/>
            </a:pPr>
            <a:r>
              <a:rPr lang="en-US" altLang="ko-KR"/>
              <a:t>MRAM + Semiconductor - 160</a:t>
            </a:r>
            <a:r>
              <a:rPr lang="ko-KR" altLang="en-US"/>
              <a:t>개 데이터세트</a:t>
            </a:r>
            <a:endParaRPr lang="ko-KR" altLang="en-US"/>
          </a:p>
          <a:p>
            <a:pPr marL="714240" lvl="1" indent="-257040">
              <a:buFont typeface="Wingdings"/>
              <a:buChar char="§"/>
              <a:defRPr/>
            </a:pPr>
            <a:endParaRPr lang="ko-KR" altLang="en-US"/>
          </a:p>
          <a:p>
            <a:pPr marL="714240" lvl="1" indent="-257040">
              <a:buFont typeface="Wingdings"/>
              <a:buChar char="§"/>
              <a:defRPr/>
            </a:pPr>
            <a:endParaRPr lang="ko-KR" altLang="en-US"/>
          </a:p>
          <a:p>
            <a:pPr marL="0" lvl="0" indent="0">
              <a:buFont typeface="Wingdings"/>
              <a:buNone/>
              <a:defRPr/>
            </a:pPr>
            <a:r>
              <a:rPr lang="ko-KR" altLang="en-US" sz="2000" b="1"/>
              <a:t>최적의 토픽 수</a:t>
            </a:r>
            <a:r>
              <a:rPr lang="ko-KR" altLang="en-US"/>
              <a:t> </a:t>
            </a:r>
            <a:r>
              <a:rPr lang="en-US" altLang="ko-KR"/>
              <a:t>: 6</a:t>
            </a:r>
            <a:r>
              <a:rPr lang="ko-KR" altLang="en-US"/>
              <a:t>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74" y="382511"/>
            <a:ext cx="10961310" cy="387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1 :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절연 소재 및 제조 과정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(Insulating Material &amp; Manufacturing Process)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95300" y="925247"/>
          <a:ext cx="11201400" cy="9029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5855"/>
                <a:gridCol w="1116330"/>
                <a:gridCol w="1116330"/>
                <a:gridCol w="1116330"/>
                <a:gridCol w="1125855"/>
                <a:gridCol w="1125855"/>
                <a:gridCol w="756496"/>
                <a:gridCol w="1476164"/>
                <a:gridCol w="809413"/>
                <a:gridCol w="1432772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insulating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element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material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bottom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dielectric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barrier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area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ferromagnetic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surface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manufacturing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절연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요소 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재료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바닥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유전체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경계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영역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강자성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표면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제조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0.012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0.011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0.011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0.011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0.010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0.009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0.007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0.007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0.007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0.006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495300" y="1935955"/>
            <a:ext cx="11201400" cy="624364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>
              <a:buFont typeface="Wingdings"/>
              <a:buChar char="§"/>
              <a:defRPr/>
            </a:pPr>
            <a:r>
              <a:rPr lang="en-US" altLang="ko-KR" sz="1500">
                <a:latin typeface="맑은 고딕"/>
              </a:rPr>
              <a:t>Topic 1</a:t>
            </a:r>
            <a:r>
              <a:rPr lang="ko-KR" altLang="en-US" sz="1500">
                <a:latin typeface="맑은 고딕"/>
              </a:rPr>
              <a:t>은 박막 및 회로 구조에서 바닥 부분에 위치한 절연 소재와 소재의 제조 과정에 관한 키워드로 구성되어 있음</a:t>
            </a:r>
            <a:endParaRPr lang="ko-KR" altLang="en-US" sz="15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500">
                <a:latin typeface="맑은 고딕"/>
              </a:rPr>
              <a:t> </a:t>
            </a:r>
            <a:endParaRPr lang="ko-KR" altLang="en-US" sz="500">
              <a:latin typeface="맑은 고딕"/>
            </a:endParaRPr>
          </a:p>
          <a:p>
            <a:pPr marL="214200" indent="-214200">
              <a:buFont typeface="Wingdings"/>
              <a:buChar char="§"/>
              <a:defRPr/>
            </a:pPr>
            <a:r>
              <a:rPr lang="en-US" altLang="ko-KR" sz="1500">
                <a:latin typeface="맑은 고딕"/>
              </a:rPr>
              <a:t>insulating, dielectric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-</a:t>
            </a:r>
            <a:r>
              <a:rPr lang="ko-KR" altLang="en-US" sz="1500">
                <a:latin typeface="맑은 고딕"/>
              </a:rPr>
              <a:t> 절연소재</a:t>
            </a:r>
            <a:r>
              <a:rPr lang="en-US" altLang="ko-KR" sz="1500">
                <a:latin typeface="맑은 고딕"/>
              </a:rPr>
              <a:t>,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element, material - </a:t>
            </a:r>
            <a:r>
              <a:rPr lang="ko-KR" altLang="en-US" sz="1500">
                <a:latin typeface="맑은 고딕"/>
              </a:rPr>
              <a:t>소재</a:t>
            </a:r>
            <a:r>
              <a:rPr lang="en-US" altLang="ko-KR" sz="1500">
                <a:latin typeface="맑은 고딕"/>
              </a:rPr>
              <a:t>,</a:t>
            </a:r>
            <a:r>
              <a:rPr lang="ko-KR" altLang="en-US" sz="1500">
                <a:latin typeface="맑은 고딕"/>
              </a:rPr>
              <a:t> 성분</a:t>
            </a:r>
            <a:r>
              <a:rPr lang="en-US" altLang="ko-KR" sz="1500">
                <a:latin typeface="맑은 고딕"/>
              </a:rPr>
              <a:t>,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bottom,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area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- </a:t>
            </a:r>
            <a:r>
              <a:rPr lang="ko-KR" altLang="en-US" sz="1500">
                <a:latin typeface="맑은 고딕"/>
              </a:rPr>
              <a:t>위치</a:t>
            </a:r>
            <a:r>
              <a:rPr lang="en-US" altLang="ko-KR" sz="1500">
                <a:latin typeface="맑은 고딕"/>
              </a:rPr>
              <a:t>,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barrier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-</a:t>
            </a:r>
            <a:r>
              <a:rPr lang="ko-KR" altLang="en-US" sz="1500">
                <a:latin typeface="맑은 고딕"/>
              </a:rPr>
              <a:t> 경계</a:t>
            </a:r>
            <a:r>
              <a:rPr lang="en-US" altLang="ko-KR" sz="1500">
                <a:latin typeface="맑은 고딕"/>
              </a:rPr>
              <a:t>,</a:t>
            </a:r>
            <a:r>
              <a:rPr lang="ko-KR" altLang="en-US" sz="1500">
                <a:latin typeface="맑은 고딕"/>
              </a:rPr>
              <a:t> </a:t>
            </a:r>
            <a:r>
              <a:rPr lang="en-US" altLang="ko-KR" sz="1500">
                <a:latin typeface="맑은 고딕"/>
              </a:rPr>
              <a:t>ferromagnetic - </a:t>
            </a:r>
            <a:r>
              <a:rPr lang="ko-KR" altLang="en-US" sz="1500">
                <a:latin typeface="맑은 고딕"/>
              </a:rPr>
              <a:t>자성 소재 </a:t>
            </a:r>
            <a:endParaRPr lang="ko-KR" altLang="en-US" sz="1500">
              <a:latin typeface="맑은 고딕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95299" y="3362325"/>
          <a:ext cx="11201400" cy="9029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25313"/>
                <a:gridCol w="1809538"/>
                <a:gridCol w="819997"/>
                <a:gridCol w="819996"/>
                <a:gridCol w="1125855"/>
                <a:gridCol w="1125855"/>
                <a:gridCol w="1116330"/>
                <a:gridCol w="1116330"/>
                <a:gridCol w="1116330"/>
                <a:gridCol w="1125855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dielectric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magnetoresistive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suface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stop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upper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electrical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bottom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etch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insulating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source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유전체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자기저항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표면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정지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상부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전기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바닥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에칭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절연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원천</a:t>
                      </a:r>
                      <a:r>
                        <a:rPr lang="en-US" altLang="ko-KR" sz="1400">
                          <a:latin typeface="맑은 고딕"/>
                        </a:rPr>
                        <a:t>,</a:t>
                      </a:r>
                      <a:r>
                        <a:rPr lang="ko-KR" altLang="en-US" sz="1400">
                          <a:latin typeface="맑은 고딕"/>
                        </a:rPr>
                        <a:t> 출처</a:t>
                      </a:r>
                      <a:endParaRPr lang="ko-KR" altLang="en-US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0.020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0.014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0.013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0.011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0.009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0.009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0.009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0.008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0.008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0.008</a:t>
                      </a:r>
                      <a:endParaRPr lang="en-US" altLang="ko-KR" sz="14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479273" y="2813766"/>
            <a:ext cx="10961310" cy="3942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2 :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유전체 표면 및 에칭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(Dielectric &amp; Etching)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95300" y="4445265"/>
            <a:ext cx="11201400" cy="620130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는 유전체 표면과 에칭 과정과 관련된 키워드로 구성되어 있음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dielectric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유전체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전기가 잘 안통하는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etch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에칭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(etching), magnetoresistive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자기저항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79274" y="382511"/>
            <a:ext cx="10961310" cy="387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3 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자기저항 구조체 및 데이터 저장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(Magnetoresistive Structures &amp; Data Storage)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95300" y="925247"/>
          <a:ext cx="11204121" cy="9029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8521"/>
                <a:gridCol w="1067949"/>
                <a:gridCol w="909197"/>
                <a:gridCol w="1105747"/>
                <a:gridCol w="799283"/>
                <a:gridCol w="1128576"/>
                <a:gridCol w="1116330"/>
                <a:gridCol w="1116330"/>
                <a:gridCol w="1116330"/>
                <a:gridCol w="1125855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magnetoresistive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structures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data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dielectric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chip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alignment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different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material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shield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storage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자기저항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구조체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데이터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유전체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칩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정렬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다양한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소재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차폐체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저장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95299" y="3362325"/>
          <a:ext cx="11201400" cy="9029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51229"/>
                <a:gridCol w="782955"/>
                <a:gridCol w="1772496"/>
                <a:gridCol w="968163"/>
                <a:gridCol w="1125855"/>
                <a:gridCol w="1125855"/>
                <a:gridCol w="1116330"/>
                <a:gridCol w="1116330"/>
                <a:gridCol w="1116330"/>
                <a:gridCol w="1125855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material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stack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magnetoresistive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spacer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form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reference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upper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sidewall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coupled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transistor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소재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쌓다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자기저항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스페이서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형태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참조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상부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측벽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결합된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트랜지스터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0.014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0.014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0.012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479273" y="2813766"/>
            <a:ext cx="10961310" cy="3942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4 :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소재 스택 및 스페이서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(Material Stack &amp; Spacer)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95300" y="1924038"/>
            <a:ext cx="11201400" cy="617232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는 자기저항을 가지는 구조체와 데이터 저장에 관련된 키워드로 구성되어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magnetoresistive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자기저항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structures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구조체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data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데이터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dielectric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유전체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전기가 잘 통하지 않는 물질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95300" y="4445265"/>
            <a:ext cx="11201400" cy="848730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4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다양한 소재에서 쌓인 스택과 스페이서를 통해 자기저항을 가지는 트랜지스터와 관련된 키워드로 구성되어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material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소재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stack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쌓다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magnetoresistive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자기저항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spacer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스페이서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(게이트 단자의 사면을 Side Wall 형태로 둘러싼 절연막)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79274" y="382511"/>
            <a:ext cx="10961310" cy="387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5 :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회로 전압 및 전류 특성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(Circuit Voltage &amp; Current Characteristics)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95300" y="925247"/>
          <a:ext cx="11198679" cy="9029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5855"/>
                <a:gridCol w="1116330"/>
                <a:gridCol w="1116330"/>
                <a:gridCol w="925830"/>
                <a:gridCol w="1316355"/>
                <a:gridCol w="1123134"/>
                <a:gridCol w="1116330"/>
                <a:gridCol w="1116330"/>
                <a:gridCol w="1116330"/>
                <a:gridCol w="1125855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voltage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current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area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circuit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plurality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integrated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material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structures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process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bottom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전압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전류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영역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회로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다수의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통합된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소재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구조체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공정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바닥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0.012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0.012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0.006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0.006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0.006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95299" y="3780432"/>
          <a:ext cx="11201398" cy="9029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5444"/>
                <a:gridCol w="1092896"/>
                <a:gridCol w="800341"/>
                <a:gridCol w="925829"/>
                <a:gridCol w="1252855"/>
                <a:gridCol w="1549188"/>
                <a:gridCol w="1116330"/>
                <a:gridCol w="1116330"/>
                <a:gridCol w="1116330"/>
                <a:gridCol w="1125855"/>
              </a:tblGrid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transistor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data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type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current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connected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magnetization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material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reference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high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</a:rPr>
                        <a:t>write</a:t>
                      </a:r>
                      <a:endParaRPr xmlns:mc="http://schemas.openxmlformats.org/markup-compatibility/2006" xmlns:hp="http://schemas.haansoft.com/office/presentation/8.0" kumimoji="0" lang="en-US" altLang="ko-KR" sz="14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>
                        <a:alpha val="100000"/>
                      </a:srgbClr>
                    </a:solidFill>
                  </a:tcPr>
                </a:tc>
              </a:tr>
              <a:tr h="1504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트랜지스터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데이터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유형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전류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연결된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자화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소재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참조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높은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기록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0.013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0.010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0.007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479274" y="3231873"/>
            <a:ext cx="11580434" cy="395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6 :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트랜지스터 데이터 유형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자화 특성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(Transistor Types &amp; Magnetization Characteristics)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95300" y="1924038"/>
            <a:ext cx="11201400" cy="845832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는 회로의 전압과 전류 특성에 대한 키워드로 구성되어 있음 특히 다수의 구조체를 통합하여 형성된 회로의 특성을 설명하고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voltage, current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전류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전압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circuit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회로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plurality, integrated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다수의 통합된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structures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구조체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95299" y="4863372"/>
            <a:ext cx="11201400" cy="621123"/>
          </a:xfrm>
          <a:prstGeom prst="rect">
            <a:avLst/>
          </a:prstGeom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Topic 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트랜지스터의 다양한 데이터 유형과 자화 특성에 관한 키워드로 구성되어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transistor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트랜지스터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data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데이터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magnetization -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자화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자계 중에 놓여진 물체가 자성을 띄는 것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456</ep:Words>
  <ep:PresentationFormat>화면 슬라이드 쇼(4:3)</ep:PresentationFormat>
  <ep:Paragraphs>31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2023-12-05T04:39:10.455</dcterms:created>
  <dc:creator>HOME</dc:creator>
  <cp:lastModifiedBy>HOME</cp:lastModifiedBy>
  <dcterms:modified xsi:type="dcterms:W3CDTF">2023-12-05T16:29:26.541</dcterms:modified>
  <cp:revision>173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