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notesMasterIdLst>
    <p:notesMasterId r:id="rId14"/>
  </p:notesMasterIdLst>
  <p:handoutMasterIdLst>
    <p:handoutMasterId r:id="rId15"/>
  </p:handoutMasterIdLst>
  <p:sldIdLst>
    <p:sldId id="326" r:id="rId2"/>
    <p:sldId id="259" r:id="rId3"/>
    <p:sldId id="340" r:id="rId4"/>
    <p:sldId id="349" r:id="rId5"/>
    <p:sldId id="350" r:id="rId6"/>
    <p:sldId id="351" r:id="rId7"/>
    <p:sldId id="352" r:id="rId8"/>
    <p:sldId id="356" r:id="rId9"/>
    <p:sldId id="353" r:id="rId10"/>
    <p:sldId id="354" r:id="rId11"/>
    <p:sldId id="355" r:id="rId12"/>
    <p:sldId id="34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5" autoAdjust="0"/>
    <p:restoredTop sz="96167" autoAdjust="0"/>
  </p:normalViewPr>
  <p:slideViewPr>
    <p:cSldViewPr snapToGrid="0">
      <p:cViewPr varScale="1">
        <p:scale>
          <a:sx n="111" d="100"/>
          <a:sy n="111" d="100"/>
        </p:scale>
        <p:origin x="870" y="102"/>
      </p:cViewPr>
      <p:guideLst>
        <p:guide orient="horz" pos="2158"/>
        <p:guide pos="3839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04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3F2224D-1184-45AE-8BA6-1991448FAB4A}" type="datetime1">
              <a:rPr lang="ko-KR" altLang="en-US"/>
              <a:pPr lvl="0">
                <a:defRPr/>
              </a:pPr>
              <a:t>2022-05-31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E7E0067-DAD4-47D5-9E01-EB118C352F0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86B575A-33D8-471D-8367-A965AB842AA0}" type="datetime1">
              <a:rPr lang="ko-KR" altLang="en-US"/>
              <a:pPr lvl="0">
                <a:defRPr/>
              </a:pPr>
              <a:t>2022-05-31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984702A0-409D-4B63-B3B2-61BA02D306D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84702A0-409D-4B63-B3B2-61BA02D306DE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0693EFD2-6203-4D1B-B823-CD2EABCBC50C}"/>
              </a:ext>
            </a:extLst>
          </p:cNvPr>
          <p:cNvSpPr/>
          <p:nvPr userDrawn="1"/>
        </p:nvSpPr>
        <p:spPr>
          <a:xfrm>
            <a:off x="-1042369" y="4572000"/>
            <a:ext cx="16847702" cy="1557877"/>
          </a:xfrm>
          <a:custGeom>
            <a:avLst/>
            <a:gdLst>
              <a:gd name="connsiteX0" fmla="*/ 336516 w 16847702"/>
              <a:gd name="connsiteY0" fmla="*/ 0 h 1557877"/>
              <a:gd name="connsiteX1" fmla="*/ 336516 w 16847702"/>
              <a:gd name="connsiteY1" fmla="*/ 336884 h 1557877"/>
              <a:gd name="connsiteX2" fmla="*/ 3833695 w 16847702"/>
              <a:gd name="connsiteY2" fmla="*/ 1556084 h 1557877"/>
              <a:gd name="connsiteX3" fmla="*/ 10170327 w 16847702"/>
              <a:gd name="connsiteY3" fmla="*/ 625642 h 1557877"/>
              <a:gd name="connsiteX4" fmla="*/ 16266327 w 16847702"/>
              <a:gd name="connsiteY4" fmla="*/ 1299411 h 1557877"/>
              <a:gd name="connsiteX5" fmla="*/ 16250285 w 16847702"/>
              <a:gd name="connsiteY5" fmla="*/ 1411705 h 1557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7702" h="1557877">
                <a:moveTo>
                  <a:pt x="336516" y="0"/>
                </a:moveTo>
                <a:cubicBezTo>
                  <a:pt x="45084" y="38768"/>
                  <a:pt x="-246347" y="77537"/>
                  <a:pt x="336516" y="336884"/>
                </a:cubicBezTo>
                <a:cubicBezTo>
                  <a:pt x="919379" y="596231"/>
                  <a:pt x="2194727" y="1507958"/>
                  <a:pt x="3833695" y="1556084"/>
                </a:cubicBezTo>
                <a:cubicBezTo>
                  <a:pt x="5472663" y="1604210"/>
                  <a:pt x="8098222" y="668421"/>
                  <a:pt x="10170327" y="625642"/>
                </a:cubicBezTo>
                <a:cubicBezTo>
                  <a:pt x="12242432" y="582863"/>
                  <a:pt x="15253001" y="1168401"/>
                  <a:pt x="16266327" y="1299411"/>
                </a:cubicBezTo>
                <a:cubicBezTo>
                  <a:pt x="17279653" y="1430421"/>
                  <a:pt x="16764969" y="1421063"/>
                  <a:pt x="16250285" y="1411705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A2069-4677-4D76-9A19-FFB9CE4F1B24}"/>
              </a:ext>
            </a:extLst>
          </p:cNvPr>
          <p:cNvSpPr/>
          <p:nvPr userDrawn="1"/>
        </p:nvSpPr>
        <p:spPr>
          <a:xfrm>
            <a:off x="819150" y="732840"/>
            <a:ext cx="381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EDA243-4FEA-44FA-A9A5-E3B042ADCE6E}"/>
              </a:ext>
            </a:extLst>
          </p:cNvPr>
          <p:cNvSpPr/>
          <p:nvPr userDrawn="1"/>
        </p:nvSpPr>
        <p:spPr>
          <a:xfrm>
            <a:off x="1230106" y="732840"/>
            <a:ext cx="381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747818-C376-4E82-921B-A2A3E364B72A}"/>
              </a:ext>
            </a:extLst>
          </p:cNvPr>
          <p:cNvSpPr/>
          <p:nvPr userDrawn="1"/>
        </p:nvSpPr>
        <p:spPr>
          <a:xfrm>
            <a:off x="1641062" y="732840"/>
            <a:ext cx="381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2F6539-7E1D-45B9-B1BB-84633D186680}"/>
              </a:ext>
            </a:extLst>
          </p:cNvPr>
          <p:cNvSpPr/>
          <p:nvPr userDrawn="1"/>
        </p:nvSpPr>
        <p:spPr>
          <a:xfrm>
            <a:off x="2052019" y="732840"/>
            <a:ext cx="381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10AA1C7D-0A22-4C64-AABD-6B3C946956C5}"/>
              </a:ext>
            </a:extLst>
          </p:cNvPr>
          <p:cNvSpPr/>
          <p:nvPr userDrawn="1"/>
        </p:nvSpPr>
        <p:spPr>
          <a:xfrm flipH="1">
            <a:off x="3078480" y="3429000"/>
            <a:ext cx="9113520" cy="3429000"/>
          </a:xfrm>
          <a:prstGeom prst="rtTriangle">
            <a:avLst/>
          </a:prstGeom>
          <a:solidFill>
            <a:srgbClr val="0F1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47B17EAF-09D7-4806-80A7-D5AA83BA83A4}"/>
              </a:ext>
            </a:extLst>
          </p:cNvPr>
          <p:cNvSpPr/>
          <p:nvPr userDrawn="1"/>
        </p:nvSpPr>
        <p:spPr>
          <a:xfrm>
            <a:off x="0" y="4994031"/>
            <a:ext cx="9113520" cy="1863969"/>
          </a:xfrm>
          <a:prstGeom prst="rtTriangle">
            <a:avLst/>
          </a:prstGeom>
          <a:gradFill>
            <a:gsLst>
              <a:gs pos="0">
                <a:srgbClr val="A7E0E1"/>
              </a:gs>
              <a:gs pos="100000">
                <a:srgbClr val="73CCC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47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0693EFD2-6203-4D1B-B823-CD2EABCBC50C}"/>
              </a:ext>
            </a:extLst>
          </p:cNvPr>
          <p:cNvSpPr/>
          <p:nvPr userDrawn="1"/>
        </p:nvSpPr>
        <p:spPr>
          <a:xfrm>
            <a:off x="-1042369" y="4572000"/>
            <a:ext cx="16847702" cy="1557877"/>
          </a:xfrm>
          <a:custGeom>
            <a:avLst/>
            <a:gdLst>
              <a:gd name="connsiteX0" fmla="*/ 336516 w 16847702"/>
              <a:gd name="connsiteY0" fmla="*/ 0 h 1557877"/>
              <a:gd name="connsiteX1" fmla="*/ 336516 w 16847702"/>
              <a:gd name="connsiteY1" fmla="*/ 336884 h 1557877"/>
              <a:gd name="connsiteX2" fmla="*/ 3833695 w 16847702"/>
              <a:gd name="connsiteY2" fmla="*/ 1556084 h 1557877"/>
              <a:gd name="connsiteX3" fmla="*/ 10170327 w 16847702"/>
              <a:gd name="connsiteY3" fmla="*/ 625642 h 1557877"/>
              <a:gd name="connsiteX4" fmla="*/ 16266327 w 16847702"/>
              <a:gd name="connsiteY4" fmla="*/ 1299411 h 1557877"/>
              <a:gd name="connsiteX5" fmla="*/ 16250285 w 16847702"/>
              <a:gd name="connsiteY5" fmla="*/ 1411705 h 1557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7702" h="1557877">
                <a:moveTo>
                  <a:pt x="336516" y="0"/>
                </a:moveTo>
                <a:cubicBezTo>
                  <a:pt x="45084" y="38768"/>
                  <a:pt x="-246347" y="77537"/>
                  <a:pt x="336516" y="336884"/>
                </a:cubicBezTo>
                <a:cubicBezTo>
                  <a:pt x="919379" y="596231"/>
                  <a:pt x="2194727" y="1507958"/>
                  <a:pt x="3833695" y="1556084"/>
                </a:cubicBezTo>
                <a:cubicBezTo>
                  <a:pt x="5472663" y="1604210"/>
                  <a:pt x="8098222" y="668421"/>
                  <a:pt x="10170327" y="625642"/>
                </a:cubicBezTo>
                <a:cubicBezTo>
                  <a:pt x="12242432" y="582863"/>
                  <a:pt x="15253001" y="1168401"/>
                  <a:pt x="16266327" y="1299411"/>
                </a:cubicBezTo>
                <a:cubicBezTo>
                  <a:pt x="17279653" y="1430421"/>
                  <a:pt x="16764969" y="1421063"/>
                  <a:pt x="16250285" y="1411705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A2069-4677-4D76-9A19-FFB9CE4F1B24}"/>
              </a:ext>
            </a:extLst>
          </p:cNvPr>
          <p:cNvSpPr/>
          <p:nvPr userDrawn="1"/>
        </p:nvSpPr>
        <p:spPr>
          <a:xfrm>
            <a:off x="819150" y="732840"/>
            <a:ext cx="381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EDA243-4FEA-44FA-A9A5-E3B042ADCE6E}"/>
              </a:ext>
            </a:extLst>
          </p:cNvPr>
          <p:cNvSpPr/>
          <p:nvPr userDrawn="1"/>
        </p:nvSpPr>
        <p:spPr>
          <a:xfrm>
            <a:off x="1230106" y="732840"/>
            <a:ext cx="381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747818-C376-4E82-921B-A2A3E364B72A}"/>
              </a:ext>
            </a:extLst>
          </p:cNvPr>
          <p:cNvSpPr/>
          <p:nvPr userDrawn="1"/>
        </p:nvSpPr>
        <p:spPr>
          <a:xfrm>
            <a:off x="1641062" y="732840"/>
            <a:ext cx="381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2F6539-7E1D-45B9-B1BB-84633D186680}"/>
              </a:ext>
            </a:extLst>
          </p:cNvPr>
          <p:cNvSpPr/>
          <p:nvPr userDrawn="1"/>
        </p:nvSpPr>
        <p:spPr>
          <a:xfrm>
            <a:off x="2052019" y="732840"/>
            <a:ext cx="381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10AA1C7D-0A22-4C64-AABD-6B3C946956C5}"/>
              </a:ext>
            </a:extLst>
          </p:cNvPr>
          <p:cNvSpPr/>
          <p:nvPr userDrawn="1"/>
        </p:nvSpPr>
        <p:spPr>
          <a:xfrm flipH="1">
            <a:off x="3078480" y="3429000"/>
            <a:ext cx="9113520" cy="3429000"/>
          </a:xfrm>
          <a:prstGeom prst="rtTriangle">
            <a:avLst/>
          </a:prstGeom>
          <a:solidFill>
            <a:srgbClr val="1A1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47B17EAF-09D7-4806-80A7-D5AA83BA83A4}"/>
              </a:ext>
            </a:extLst>
          </p:cNvPr>
          <p:cNvSpPr/>
          <p:nvPr userDrawn="1"/>
        </p:nvSpPr>
        <p:spPr>
          <a:xfrm>
            <a:off x="0" y="4994031"/>
            <a:ext cx="9113520" cy="1863969"/>
          </a:xfrm>
          <a:prstGeom prst="rtTriangle">
            <a:avLst/>
          </a:prstGeom>
          <a:solidFill>
            <a:srgbClr val="B4C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54B3C63-A78E-43DB-A551-B7BBCA150517}"/>
              </a:ext>
            </a:extLst>
          </p:cNvPr>
          <p:cNvSpPr/>
          <p:nvPr userDrawn="1"/>
        </p:nvSpPr>
        <p:spPr>
          <a:xfrm>
            <a:off x="-1995493" y="178292"/>
            <a:ext cx="718458" cy="1750521"/>
          </a:xfrm>
          <a:prstGeom prst="rect">
            <a:avLst/>
          </a:prstGeom>
          <a:solidFill>
            <a:srgbClr val="1A1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FBB172-2ACB-4D00-83FC-684BC1135774}"/>
              </a:ext>
            </a:extLst>
          </p:cNvPr>
          <p:cNvSpPr/>
          <p:nvPr userDrawn="1"/>
        </p:nvSpPr>
        <p:spPr>
          <a:xfrm>
            <a:off x="-847508" y="178291"/>
            <a:ext cx="718458" cy="1750521"/>
          </a:xfrm>
          <a:prstGeom prst="rect">
            <a:avLst/>
          </a:prstGeom>
          <a:solidFill>
            <a:srgbClr val="B4C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595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0693EFD2-6203-4D1B-B823-CD2EABCBC50C}"/>
              </a:ext>
            </a:extLst>
          </p:cNvPr>
          <p:cNvSpPr/>
          <p:nvPr userDrawn="1"/>
        </p:nvSpPr>
        <p:spPr>
          <a:xfrm>
            <a:off x="-1042369" y="4572000"/>
            <a:ext cx="16847702" cy="1557877"/>
          </a:xfrm>
          <a:custGeom>
            <a:avLst/>
            <a:gdLst>
              <a:gd name="connsiteX0" fmla="*/ 336516 w 16847702"/>
              <a:gd name="connsiteY0" fmla="*/ 0 h 1557877"/>
              <a:gd name="connsiteX1" fmla="*/ 336516 w 16847702"/>
              <a:gd name="connsiteY1" fmla="*/ 336884 h 1557877"/>
              <a:gd name="connsiteX2" fmla="*/ 3833695 w 16847702"/>
              <a:gd name="connsiteY2" fmla="*/ 1556084 h 1557877"/>
              <a:gd name="connsiteX3" fmla="*/ 10170327 w 16847702"/>
              <a:gd name="connsiteY3" fmla="*/ 625642 h 1557877"/>
              <a:gd name="connsiteX4" fmla="*/ 16266327 w 16847702"/>
              <a:gd name="connsiteY4" fmla="*/ 1299411 h 1557877"/>
              <a:gd name="connsiteX5" fmla="*/ 16250285 w 16847702"/>
              <a:gd name="connsiteY5" fmla="*/ 1411705 h 1557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7702" h="1557877">
                <a:moveTo>
                  <a:pt x="336516" y="0"/>
                </a:moveTo>
                <a:cubicBezTo>
                  <a:pt x="45084" y="38768"/>
                  <a:pt x="-246347" y="77537"/>
                  <a:pt x="336516" y="336884"/>
                </a:cubicBezTo>
                <a:cubicBezTo>
                  <a:pt x="919379" y="596231"/>
                  <a:pt x="2194727" y="1507958"/>
                  <a:pt x="3833695" y="1556084"/>
                </a:cubicBezTo>
                <a:cubicBezTo>
                  <a:pt x="5472663" y="1604210"/>
                  <a:pt x="8098222" y="668421"/>
                  <a:pt x="10170327" y="625642"/>
                </a:cubicBezTo>
                <a:cubicBezTo>
                  <a:pt x="12242432" y="582863"/>
                  <a:pt x="15253001" y="1168401"/>
                  <a:pt x="16266327" y="1299411"/>
                </a:cubicBezTo>
                <a:cubicBezTo>
                  <a:pt x="17279653" y="1430421"/>
                  <a:pt x="16764969" y="1421063"/>
                  <a:pt x="16250285" y="1411705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9BA2069-4677-4D76-9A19-FFB9CE4F1B24}"/>
              </a:ext>
            </a:extLst>
          </p:cNvPr>
          <p:cNvSpPr/>
          <p:nvPr userDrawn="1"/>
        </p:nvSpPr>
        <p:spPr>
          <a:xfrm>
            <a:off x="819150" y="732840"/>
            <a:ext cx="381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EDA243-4FEA-44FA-A9A5-E3B042ADCE6E}"/>
              </a:ext>
            </a:extLst>
          </p:cNvPr>
          <p:cNvSpPr/>
          <p:nvPr userDrawn="1"/>
        </p:nvSpPr>
        <p:spPr>
          <a:xfrm>
            <a:off x="1230106" y="732840"/>
            <a:ext cx="381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747818-C376-4E82-921B-A2A3E364B72A}"/>
              </a:ext>
            </a:extLst>
          </p:cNvPr>
          <p:cNvSpPr/>
          <p:nvPr userDrawn="1"/>
        </p:nvSpPr>
        <p:spPr>
          <a:xfrm>
            <a:off x="1641062" y="732840"/>
            <a:ext cx="381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2F6539-7E1D-45B9-B1BB-84633D186680}"/>
              </a:ext>
            </a:extLst>
          </p:cNvPr>
          <p:cNvSpPr/>
          <p:nvPr userDrawn="1"/>
        </p:nvSpPr>
        <p:spPr>
          <a:xfrm>
            <a:off x="2052019" y="732840"/>
            <a:ext cx="381000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각 삼각형 18">
            <a:extLst>
              <a:ext uri="{FF2B5EF4-FFF2-40B4-BE49-F238E27FC236}">
                <a16:creationId xmlns:a16="http://schemas.microsoft.com/office/drawing/2014/main" id="{10AA1C7D-0A22-4C64-AABD-6B3C946956C5}"/>
              </a:ext>
            </a:extLst>
          </p:cNvPr>
          <p:cNvSpPr/>
          <p:nvPr userDrawn="1"/>
        </p:nvSpPr>
        <p:spPr>
          <a:xfrm flipH="1">
            <a:off x="3078480" y="3429000"/>
            <a:ext cx="9113520" cy="3429000"/>
          </a:xfrm>
          <a:prstGeom prst="rtTriangle">
            <a:avLst/>
          </a:prstGeom>
          <a:solidFill>
            <a:srgbClr val="C7C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각 삼각형 19">
            <a:extLst>
              <a:ext uri="{FF2B5EF4-FFF2-40B4-BE49-F238E27FC236}">
                <a16:creationId xmlns:a16="http://schemas.microsoft.com/office/drawing/2014/main" id="{47B17EAF-09D7-4806-80A7-D5AA83BA83A4}"/>
              </a:ext>
            </a:extLst>
          </p:cNvPr>
          <p:cNvSpPr/>
          <p:nvPr userDrawn="1"/>
        </p:nvSpPr>
        <p:spPr>
          <a:xfrm>
            <a:off x="0" y="4994031"/>
            <a:ext cx="9113520" cy="1863969"/>
          </a:xfrm>
          <a:prstGeom prst="rtTriangle">
            <a:avLst/>
          </a:prstGeom>
          <a:solidFill>
            <a:srgbClr val="0178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6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 userDrawn="1"/>
        </p:nvSpPr>
        <p:spPr>
          <a:xfrm rot="5400000" flipH="1">
            <a:off x="-1090249" y="3212119"/>
            <a:ext cx="4736125" cy="2555632"/>
          </a:xfrm>
          <a:prstGeom prst="rtTriangle">
            <a:avLst/>
          </a:prstGeom>
          <a:solidFill>
            <a:srgbClr val="0F1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직각 삼각형 5"/>
          <p:cNvSpPr/>
          <p:nvPr userDrawn="1"/>
        </p:nvSpPr>
        <p:spPr>
          <a:xfrm rot="5400000">
            <a:off x="-1287341" y="1277818"/>
            <a:ext cx="4149970" cy="1594337"/>
          </a:xfrm>
          <a:prstGeom prst="rtTriangle">
            <a:avLst/>
          </a:prstGeom>
          <a:gradFill>
            <a:gsLst>
              <a:gs pos="0">
                <a:srgbClr val="A7E0E1"/>
              </a:gs>
              <a:gs pos="100000">
                <a:srgbClr val="73CCC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소제목" preserve="1" userDrawn="1">
  <p:cSld name="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1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직각 삼각형 1"/>
          <p:cNvSpPr/>
          <p:nvPr userDrawn="1"/>
        </p:nvSpPr>
        <p:spPr>
          <a:xfrm flipV="1">
            <a:off x="0" y="-19050"/>
            <a:ext cx="2555631" cy="6858000"/>
          </a:xfrm>
          <a:prstGeom prst="rtTriangle">
            <a:avLst/>
          </a:prstGeom>
          <a:solidFill>
            <a:srgbClr val="9BD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본문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738361"/>
          </a:xfrm>
          <a:prstGeom prst="rect">
            <a:avLst/>
          </a:prstGeom>
          <a:solidFill>
            <a:srgbClr val="0F1642"/>
          </a:solidFill>
          <a:ln>
            <a:noFill/>
          </a:ln>
          <a:effectLst>
            <a:outerShdw blurRad="50800" dist="381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직각 삼각형 3"/>
          <p:cNvSpPr/>
          <p:nvPr userDrawn="1"/>
        </p:nvSpPr>
        <p:spPr>
          <a:xfrm rot="10800000">
            <a:off x="8065476" y="-1"/>
            <a:ext cx="4126523" cy="738360"/>
          </a:xfrm>
          <a:prstGeom prst="rtTriangle">
            <a:avLst/>
          </a:prstGeom>
          <a:solidFill>
            <a:srgbClr val="73CC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74320" y="172164"/>
            <a:ext cx="5532120" cy="461666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KoPubWorld돋움체 Bold"/>
                <a:ea typeface="KoPubWorld돋움체 Bold"/>
                <a:cs typeface="KoPubWorld돋움체 Bold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304702" y="6482838"/>
            <a:ext cx="621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fld id="{C10F0811-F307-44F9-A192-63EBA736051C}" type="slidenum">
              <a:rPr lang="ko-KR" altLang="en-US" sz="1100">
                <a:solidFill>
                  <a:srgbClr val="000000"/>
                </a:solidFill>
                <a:latin typeface="KoPubWorld돋움체 Light"/>
                <a:ea typeface="KoPubWorld돋움체 Light"/>
                <a:cs typeface="Poppins SemiBold"/>
              </a:rPr>
              <a:pPr algn="ctr">
                <a:defRPr/>
              </a:pPr>
              <a:t>‹#›</a:t>
            </a:fld>
            <a:endParaRPr lang="ko-KR" altLang="en-US">
              <a:solidFill>
                <a:srgbClr val="000000"/>
              </a:solidFill>
              <a:latin typeface="KoPubWorld돋움체 Light"/>
              <a:ea typeface="KoPubWorld돋움체 Light"/>
              <a:cs typeface="Poppins SemiBold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1489202" y="6715873"/>
            <a:ext cx="252000" cy="0"/>
          </a:xfrm>
          <a:prstGeom prst="line">
            <a:avLst/>
          </a:prstGeom>
          <a:ln w="63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2F9D10B-3EF0-4AED-86CF-012882F857D7}"/>
              </a:ext>
            </a:extLst>
          </p:cNvPr>
          <p:cNvSpPr/>
          <p:nvPr userDrawn="1"/>
        </p:nvSpPr>
        <p:spPr>
          <a:xfrm>
            <a:off x="0" y="3165231"/>
            <a:ext cx="12192000" cy="3692769"/>
          </a:xfrm>
          <a:prstGeom prst="rect">
            <a:avLst/>
          </a:prstGeom>
          <a:solidFill>
            <a:srgbClr val="9BD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57377A2-783C-44E2-AA38-8A0E8A3B885A}"/>
              </a:ext>
            </a:extLst>
          </p:cNvPr>
          <p:cNvSpPr/>
          <p:nvPr userDrawn="1"/>
        </p:nvSpPr>
        <p:spPr>
          <a:xfrm>
            <a:off x="0" y="0"/>
            <a:ext cx="12192000" cy="5638800"/>
          </a:xfrm>
          <a:prstGeom prst="rect">
            <a:avLst/>
          </a:prstGeom>
          <a:solidFill>
            <a:srgbClr val="0F1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8E9938BE-CEC8-4D31-8B9A-8155B56FE011}"/>
              </a:ext>
            </a:extLst>
          </p:cNvPr>
          <p:cNvSpPr/>
          <p:nvPr userDrawn="1"/>
        </p:nvSpPr>
        <p:spPr>
          <a:xfrm flipV="1">
            <a:off x="0" y="5638800"/>
            <a:ext cx="12192000" cy="1219200"/>
          </a:xfrm>
          <a:prstGeom prst="rtTriangle">
            <a:avLst/>
          </a:prstGeom>
          <a:solidFill>
            <a:srgbClr val="0F16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09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316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69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900381" y="123907"/>
            <a:ext cx="1131896" cy="1020057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0" y="1809976"/>
            <a:ext cx="12192002" cy="1252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800">
                <a:latin typeface="한컴 윤체 B"/>
                <a:ea typeface="한컴 윤체 B"/>
                <a:cs typeface="Times New Roman"/>
              </a:rPr>
              <a:t>Boston house price</a:t>
            </a:r>
          </a:p>
          <a:p>
            <a:pPr algn="ctr">
              <a:defRPr/>
            </a:pPr>
            <a:r>
              <a:rPr lang="en-US" altLang="ko-KR">
                <a:solidFill>
                  <a:srgbClr val="808080"/>
                </a:solidFill>
                <a:latin typeface="Times New Roman"/>
                <a:ea typeface="KoPubWorld돋움체 Medium"/>
                <a:cs typeface="Times New Roman"/>
              </a:rPr>
              <a:t>Dataprocess Language Final Presentation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788219" y="5528597"/>
            <a:ext cx="2222500" cy="451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endParaRPr lang="en-US" altLang="ko-KR" sz="2400" i="0">
              <a:solidFill>
                <a:schemeClr val="lt1"/>
              </a:solidFill>
              <a:latin typeface="돋움"/>
              <a:ea typeface="돋움"/>
              <a:cs typeface="KoPubWorld돋움체 Medium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950861" y="3942154"/>
            <a:ext cx="8290278" cy="523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900" b="1" spc="-150">
                <a:solidFill>
                  <a:srgbClr val="181818"/>
                </a:solidFill>
                <a:latin typeface="Noto Sans KR Medium"/>
                <a:ea typeface="Noto Sans KR Medium"/>
              </a:rPr>
              <a:t>서울과학기술대학교 데이터사이언스 학과 </a:t>
            </a:r>
            <a:r>
              <a:rPr lang="en-US" altLang="ko-KR" sz="1900" b="1" spc="-150">
                <a:solidFill>
                  <a:srgbClr val="181818"/>
                </a:solidFill>
                <a:latin typeface="Noto Sans KR Medium"/>
                <a:ea typeface="Noto Sans KR Medium"/>
              </a:rPr>
              <a:t>:</a:t>
            </a:r>
            <a:r>
              <a:rPr lang="ko-KR" altLang="en-US" sz="1900" b="1" spc="-150">
                <a:solidFill>
                  <a:srgbClr val="181818"/>
                </a:solidFill>
                <a:latin typeface="Noto Sans KR Medium"/>
                <a:ea typeface="Noto Sans KR Medium"/>
              </a:rPr>
              <a:t> 박효림</a:t>
            </a:r>
            <a:r>
              <a:rPr lang="en-US" altLang="ko-KR" sz="1900" b="1" spc="-150">
                <a:solidFill>
                  <a:srgbClr val="181818"/>
                </a:solidFill>
                <a:latin typeface="Noto Sans KR Medium"/>
                <a:ea typeface="Noto Sans KR Medium"/>
              </a:rPr>
              <a:t>,</a:t>
            </a:r>
            <a:r>
              <a:rPr lang="ko-KR" altLang="en-US" sz="1900" b="1" spc="-150">
                <a:solidFill>
                  <a:srgbClr val="181818"/>
                </a:solidFill>
                <a:latin typeface="Noto Sans KR Medium"/>
                <a:ea typeface="Noto Sans KR Medium"/>
              </a:rPr>
              <a:t> 김신호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600" b="1"/>
              <a:t>4. Regression Model Evaluation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0403" y="900798"/>
            <a:ext cx="11503270" cy="1402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720" indent="-34272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ü"/>
              <a:defRPr/>
            </a:pPr>
            <a:r>
              <a:rPr kumimoji="0" lang="en-US" altLang="ko-KR" sz="2400" b="0" i="0" u="none" strike="noStrike" kern="1200" cap="none" spc="0" normalizeH="0" baseline="0" dirty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Random Forest </a:t>
            </a:r>
            <a:r>
              <a:rPr kumimoji="0" lang="en-US" altLang="ko-KR" sz="2400" b="0" i="0" u="none" strike="noStrike" kern="1200" cap="none" spc="0" normalizeH="0" baseline="0" dirty="0" smtClean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Regression</a:t>
            </a:r>
            <a:endParaRPr kumimoji="0" lang="en-US" altLang="ko-KR" sz="2400" b="0" i="0" u="none" strike="noStrike" kern="1200" cap="none" spc="0" normalizeH="0" baseline="0" dirty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342720" indent="-34272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ü"/>
              <a:defRPr/>
            </a:pPr>
            <a:endParaRPr kumimoji="0" lang="en-US" altLang="ko-KR" sz="2400" b="0" i="0" u="none" strike="noStrike" kern="1200" cap="none" spc="0" normalizeH="0" baseline="0" dirty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None/>
              <a:defRPr/>
            </a:pPr>
            <a:endParaRPr kumimoji="0" lang="ko-KR" altLang="en-US" sz="300" b="0" i="0" u="none" strike="noStrike" kern="1200" cap="none" spc="0" normalizeH="0" baseline="0" dirty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799920" lvl="1" indent="-34272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§"/>
              <a:defRPr/>
            </a:pPr>
            <a:r>
              <a:rPr kumimoji="0" lang="ko-KR" altLang="en-US" sz="1600" b="0" i="0" u="none" strike="noStrike" kern="1200" cap="none" spc="0" normalizeH="0" baseline="0" dirty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최적의 </a:t>
            </a:r>
            <a:r>
              <a:rPr kumimoji="0" lang="ko-KR" altLang="en-US" sz="1600" b="0" i="0" u="none" strike="noStrike" kern="1200" cap="none" spc="0" normalizeH="0" baseline="0" dirty="0" err="1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하이퍼파라미터</a:t>
            </a:r>
            <a:r>
              <a:rPr kumimoji="0" lang="ko-KR" altLang="en-US" sz="1600" b="0" i="0" u="none" strike="noStrike" kern="1200" cap="none" spc="0" normalizeH="0" baseline="0" dirty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추정 </a:t>
            </a:r>
            <a:r>
              <a:rPr kumimoji="0" lang="en-US" altLang="ko-KR" sz="1600" b="0" i="0" u="none" strike="noStrike" kern="1200" cap="none" spc="0" normalizeH="0" baseline="0" dirty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:</a:t>
            </a:r>
            <a:r>
              <a:rPr kumimoji="0" lang="ko-KR" altLang="en-US" sz="1600" b="0" i="0" u="none" strike="noStrike" kern="1200" cap="none" spc="0" normalizeH="0" baseline="0" dirty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kumimoji="0" lang="en-US" altLang="ko-KR" sz="1600" b="0" i="0" u="none" strike="noStrike" kern="1200" cap="none" spc="0" normalizeH="0" baseline="0" dirty="0" err="1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GridSearchCV</a:t>
            </a:r>
            <a:endParaRPr kumimoji="0" lang="en-US" altLang="ko-KR" sz="1600" b="0" i="0" u="none" strike="noStrike" kern="1200" cap="none" spc="0" normalizeH="0" baseline="0" dirty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799920" lvl="1" indent="-34272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§"/>
              <a:defRPr/>
            </a:pPr>
            <a:r>
              <a:rPr kumimoji="0" lang="en-US" altLang="ko-KR" sz="300" b="0" i="0" u="none" strike="noStrike" kern="1200" cap="none" spc="0" normalizeH="0" baseline="0" dirty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</a:t>
            </a:r>
          </a:p>
          <a:p>
            <a:pPr marL="1257120" lvl="2" indent="-34272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  <a:defRPr/>
            </a:pPr>
            <a:r>
              <a:rPr kumimoji="0" lang="en-US" altLang="ko-KR" sz="1600" b="0" i="0" u="none" strike="noStrike" kern="1200" cap="none" spc="0" normalizeH="0" baseline="0" dirty="0" err="1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max_depth</a:t>
            </a:r>
            <a:r>
              <a:rPr kumimoji="0" lang="en-US" altLang="ko-KR" sz="1600" b="0" i="0" u="none" strike="noStrike" kern="1200" cap="none" spc="0" normalizeH="0" baseline="0" dirty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: 10, </a:t>
            </a:r>
            <a:r>
              <a:rPr kumimoji="0" lang="en-US" altLang="ko-KR" sz="1600" b="0" i="0" u="none" strike="noStrike" kern="1200" cap="none" spc="0" normalizeH="0" baseline="0" dirty="0" err="1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max_features</a:t>
            </a:r>
            <a:r>
              <a:rPr kumimoji="0" lang="en-US" altLang="ko-KR" sz="1600" b="0" i="0" u="none" strike="noStrike" kern="1200" cap="none" spc="0" normalizeH="0" baseline="0" dirty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: 2, </a:t>
            </a:r>
            <a:r>
              <a:rPr kumimoji="0" lang="en-US" altLang="ko-KR" sz="1600" b="0" i="0" u="none" strike="noStrike" kern="1200" cap="none" spc="0" normalizeH="0" baseline="0" dirty="0" err="1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min_sample_leaf</a:t>
            </a:r>
            <a:r>
              <a:rPr kumimoji="0" lang="en-US" altLang="ko-KR" sz="1600" b="0" i="0" u="none" strike="noStrike" kern="1200" cap="none" spc="0" normalizeH="0" baseline="0" dirty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: 4, </a:t>
            </a:r>
            <a:r>
              <a:rPr kumimoji="0" lang="en-US" altLang="ko-KR" sz="1600" b="0" i="0" u="none" strike="noStrike" kern="1200" cap="none" spc="0" normalizeH="0" baseline="0" dirty="0" err="1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min_samples_split</a:t>
            </a:r>
            <a:r>
              <a:rPr kumimoji="0" lang="en-US" altLang="ko-KR" sz="1600" b="0" i="0" u="none" strike="noStrike" kern="1200" cap="none" spc="0" normalizeH="0" baseline="0" dirty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: 4, </a:t>
            </a:r>
            <a:r>
              <a:rPr kumimoji="0" lang="en-US" altLang="ko-KR" sz="1600" b="0" i="0" u="none" strike="noStrike" kern="1200" cap="none" spc="0" normalizeH="0" baseline="0" dirty="0" err="1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n_estimators</a:t>
            </a:r>
            <a:r>
              <a:rPr kumimoji="0" lang="en-US" altLang="ko-KR" sz="1600" b="0" i="0" u="none" strike="noStrike" kern="1200" cap="none" spc="0" normalizeH="0" baseline="0" dirty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: 30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0341" y="2676650"/>
            <a:ext cx="2972142" cy="2100257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64054" y="2515352"/>
            <a:ext cx="3758515" cy="23509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8" name="표 5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490766"/>
                  </p:ext>
                </p:extLst>
              </p:nvPr>
            </p:nvGraphicFramePr>
            <p:xfrm>
              <a:off x="3328135" y="2777565"/>
              <a:ext cx="3240704" cy="1691135"/>
            </p:xfrm>
            <a:graphic>
              <a:graphicData uri="http://schemas.openxmlformats.org/drawingml/2006/table">
                <a:tbl>
                  <a:tblPr firstRow="1" bandRow="1">
                    <a:tableStyleId>{01A66EDD-3DAB-4C5B-A090-DC80EC1FD486}</a:tableStyleId>
                  </a:tblPr>
                  <a:tblGrid>
                    <a:gridCol w="109076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3509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702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446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92331"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Evaluation</a:t>
                          </a: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train_set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test_set</a:t>
                          </a:r>
                        </a:p>
                      </a:txBody>
                      <a:tcPr>
                        <a:lnR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diff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92331"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1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KoPubWorld돋움체 Medium"/>
                                        <a:cs typeface="KoPubWorld돋움체 Medium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KoPubWorld돋움체 Medium"/>
                                        <a:cs typeface="KoPubWorld돋움체 Medium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ko-KR" sz="11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KoPubWorld돋움체 Medium"/>
                                        <a:cs typeface="KoPubWorld돋움체 Medium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100" dirty="0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dirty="0"/>
                            <a:t>0.92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0.84</a:t>
                          </a:r>
                        </a:p>
                      </a:txBody>
                      <a:tcPr>
                        <a:lnR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0.08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6800"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dirty="0" smtClean="0"/>
                            <a:t>Adjusted</a:t>
                          </a:r>
                          <a:r>
                            <a:rPr lang="en-US" altLang="ko-KR" sz="11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1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KoPubWorld돋움체 Medium"/>
                                      <a:cs typeface="KoPubWorld돋움체 Medium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1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KoPubWorld돋움체 Medium"/>
                                      <a:cs typeface="KoPubWorld돋움체 Medium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ko-KR" sz="11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KoPubWorld돋움체 Medium"/>
                                      <a:cs typeface="KoPubWorld돋움체 Medium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altLang="ko-KR" sz="1100" dirty="0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dirty="0"/>
                            <a:t>0.91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dirty="0"/>
                            <a:t>0.83</a:t>
                          </a:r>
                        </a:p>
                      </a:txBody>
                      <a:tcPr>
                        <a:lnR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0.08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92331"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MAE</a:t>
                          </a: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1.45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dirty="0"/>
                            <a:t>1.95</a:t>
                          </a:r>
                        </a:p>
                      </a:txBody>
                      <a:tcPr>
                        <a:lnR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-0.50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63671"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MSE</a:t>
                          </a: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4.33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dirty="0"/>
                            <a:t>7.21</a:t>
                          </a:r>
                        </a:p>
                      </a:txBody>
                      <a:tcPr>
                        <a:lnR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-2.88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63671"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dirty="0"/>
                            <a:t>RMSE</a:t>
                          </a: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2.08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dirty="0"/>
                            <a:t>2.68</a:t>
                          </a:r>
                        </a:p>
                      </a:txBody>
                      <a:tcPr>
                        <a:lnR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-6.0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8" name="표 5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490766"/>
                  </p:ext>
                </p:extLst>
              </p:nvPr>
            </p:nvGraphicFramePr>
            <p:xfrm>
              <a:off x="3328135" y="2777565"/>
              <a:ext cx="3240704" cy="1691135"/>
            </p:xfrm>
            <a:graphic>
              <a:graphicData uri="http://schemas.openxmlformats.org/drawingml/2006/table">
                <a:tbl>
                  <a:tblPr firstRow="1" bandRow="1">
                    <a:tableStyleId>{01A66EDD-3DAB-4C5B-A090-DC80EC1FD486}</a:tableStyleId>
                  </a:tblPr>
                  <a:tblGrid>
                    <a:gridCol w="109076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3509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702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446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92331"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Evaluation</a:t>
                          </a: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train_set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test_set</a:t>
                          </a:r>
                        </a:p>
                      </a:txBody>
                      <a:tcPr>
                        <a:lnR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diff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9233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L>
                        <a:blipFill>
                          <a:blip r:embed="rId4"/>
                          <a:stretch>
                            <a:fillRect t="-102083" r="-199441" b="-3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dirty="0"/>
                            <a:t>0.92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0.84</a:t>
                          </a:r>
                        </a:p>
                      </a:txBody>
                      <a:tcPr>
                        <a:lnR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0.08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6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L>
                        <a:blipFill>
                          <a:blip r:embed="rId4"/>
                          <a:stretch>
                            <a:fillRect t="-202083" r="-199441" b="-2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dirty="0"/>
                            <a:t>0.91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dirty="0"/>
                            <a:t>0.83</a:t>
                          </a:r>
                        </a:p>
                      </a:txBody>
                      <a:tcPr>
                        <a:lnR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0.08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92331"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MAE</a:t>
                          </a: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1.45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dirty="0"/>
                            <a:t>1.95</a:t>
                          </a:r>
                        </a:p>
                      </a:txBody>
                      <a:tcPr>
                        <a:lnR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-0.50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63671"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MSE</a:t>
                          </a: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4.33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dirty="0"/>
                            <a:t>7.21</a:t>
                          </a:r>
                        </a:p>
                      </a:txBody>
                      <a:tcPr>
                        <a:lnR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-2.88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63671"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dirty="0"/>
                            <a:t>RMSE</a:t>
                          </a: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2.08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dirty="0"/>
                            <a:t>2.68</a:t>
                          </a:r>
                        </a:p>
                      </a:txBody>
                      <a:tcPr>
                        <a:lnR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-6.0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9" name="TextBox 58"/>
          <p:cNvSpPr txBox="1"/>
          <p:nvPr/>
        </p:nvSpPr>
        <p:spPr>
          <a:xfrm>
            <a:off x="233112" y="5393155"/>
            <a:ext cx="11535276" cy="958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720" indent="-34272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§"/>
              <a:defRPr/>
            </a:pPr>
            <a:r>
              <a:rPr lang="ko-KR" altLang="en-US" sz="160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랜덤 포레스트 회귀 모델은 결정 계수가 </a:t>
            </a:r>
            <a:r>
              <a:rPr lang="en-US" altLang="ko-KR" sz="160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0.84</a:t>
            </a:r>
            <a:r>
              <a:rPr lang="ko-KR" altLang="en-US" sz="160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로 이전의 회귀 모델과 비교할 경우 성능이 가장 우수하게 나타남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None/>
              <a:defRPr/>
            </a:pPr>
            <a:endParaRPr lang="ko-KR" altLang="en-US" sz="300">
              <a:solidFill>
                <a:schemeClr val="dk1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342720" indent="-34272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§"/>
              <a:defRPr/>
            </a:pPr>
            <a:endParaRPr kumimoji="0" lang="en-US" altLang="ko-KR" sz="300" b="0" i="0" u="none" strike="noStrike" kern="1200" cap="none" spc="0" normalizeH="0" baseline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342720" indent="-342720" algn="l">
              <a:buClr>
                <a:schemeClr val="tx1"/>
              </a:buClr>
              <a:buFont typeface="Wingdings"/>
              <a:buChar char="§"/>
              <a:defRPr/>
            </a:pPr>
            <a:r>
              <a:rPr lang="ko-KR" altLang="en-US" sz="160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모델의 변수 중요도를 확인한 결과 </a:t>
            </a:r>
            <a:r>
              <a:rPr lang="en-US" altLang="ko-KR" sz="160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LSTAT, RM</a:t>
            </a:r>
            <a:r>
              <a:rPr lang="ko-KR" altLang="en-US" sz="160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의 중요도가 가장 높게 나타남</a:t>
            </a:r>
          </a:p>
          <a:p>
            <a:pPr marL="0" indent="0" algn="l">
              <a:buClr>
                <a:schemeClr val="tx1"/>
              </a:buClr>
              <a:buFont typeface="Wingdings"/>
              <a:buNone/>
              <a:defRPr/>
            </a:pPr>
            <a:endParaRPr lang="ko-KR" altLang="en-US" sz="300">
              <a:solidFill>
                <a:schemeClr val="dk1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342720" indent="-342720" algn="l">
              <a:buClr>
                <a:schemeClr val="tx1"/>
              </a:buClr>
              <a:buFont typeface="Wingdings"/>
              <a:buChar char="§"/>
              <a:defRPr/>
            </a:pPr>
            <a:r>
              <a:rPr lang="ko-KR" altLang="en-US" sz="160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상위 </a:t>
            </a:r>
            <a:r>
              <a:rPr lang="en-US" altLang="ko-KR" sz="160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2</a:t>
            </a:r>
            <a:r>
              <a:rPr lang="ko-KR" altLang="en-US" sz="160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개의 변수를 제외한 나머지 변수들의 중요도는 유사하게 나타남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600" b="1"/>
              <a:t>5. Conclusion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0403" y="1015097"/>
            <a:ext cx="11503270" cy="1840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720" indent="-34272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ü"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목적</a:t>
            </a:r>
          </a:p>
          <a:p>
            <a:pPr marL="342720" indent="-34272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ü"/>
              <a:defRPr/>
            </a:pPr>
            <a:endParaRPr kumimoji="0" lang="ko-KR" altLang="en-US" sz="1400" b="0" i="0" u="none" strike="noStrike" kern="1200" cap="none" spc="0" normalizeH="0" baseline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685680" lvl="1" indent="-228480" algn="l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 sz="1400">
                <a:latin typeface="KoPubWorld돋움체 Medium"/>
                <a:ea typeface="KoPubWorld돋움체 Medium"/>
                <a:cs typeface="KoPubWorld돋움체 Medium"/>
              </a:rPr>
              <a:t>Boston house prices은 보스턴의 교외 및 마을의 정보를 설명</a:t>
            </a:r>
          </a:p>
          <a:p>
            <a:pPr marL="685680" lvl="1" indent="-228480" algn="l">
              <a:buClr>
                <a:schemeClr val="tx1"/>
              </a:buClr>
              <a:buFont typeface="Arial"/>
              <a:buChar char="•"/>
              <a:defRPr/>
            </a:pPr>
            <a:endParaRPr lang="ko-KR" altLang="en-US" sz="100">
              <a:latin typeface="KoPubWorld돋움체 Medium"/>
              <a:ea typeface="KoPubWorld돋움체 Medium"/>
              <a:cs typeface="KoPubWorld돋움체 Medium"/>
            </a:endParaRPr>
          </a:p>
          <a:p>
            <a:pPr marL="685680" lvl="1" indent="-228480" algn="l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 sz="100">
                <a:latin typeface="KoPubWorld돋움체 Medium"/>
                <a:ea typeface="KoPubWorld돋움체 Medium"/>
                <a:cs typeface="KoPubWorld돋움체 Medium"/>
              </a:rPr>
              <a:t> </a:t>
            </a:r>
          </a:p>
          <a:p>
            <a:pPr marL="685680" lvl="1" indent="-228480" algn="l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 sz="1400">
                <a:latin typeface="KoPubWorld돋움체 Medium"/>
                <a:ea typeface="KoPubWorld돋움체 Medium"/>
                <a:cs typeface="KoPubWorld돋움체 Medium"/>
              </a:rPr>
              <a:t>주어진 독립 변수들을 다양하게 조합해보고 머신러닝의 대표적 지도학습인 회귀</a:t>
            </a:r>
            <a:r>
              <a:rPr lang="en-US" altLang="ko-KR" sz="1400">
                <a:latin typeface="KoPubWorld돋움체 Medium"/>
                <a:ea typeface="KoPubWorld돋움체 Medium"/>
                <a:cs typeface="KoPubWorld돋움체 Medium"/>
              </a:rPr>
              <a:t>(Regression)</a:t>
            </a:r>
            <a:r>
              <a:rPr lang="ko-KR" altLang="en-US" sz="1400">
                <a:latin typeface="KoPubWorld돋움체 Medium"/>
                <a:ea typeface="KoPubWorld돋움체 Medium"/>
                <a:cs typeface="KoPubWorld돋움체 Medium"/>
              </a:rPr>
              <a:t>분석 사용하여 효과적인 예측을 수행하고자 함</a:t>
            </a:r>
          </a:p>
          <a:p>
            <a:pPr marL="685680" lvl="1" indent="-228480" algn="l">
              <a:buClr>
                <a:schemeClr val="tx1"/>
              </a:buClr>
              <a:buFont typeface="Arial"/>
              <a:buChar char="•"/>
              <a:defRPr/>
            </a:pPr>
            <a:endParaRPr lang="ko-KR" altLang="en-US" sz="100">
              <a:latin typeface="KoPubWorld돋움체 Medium"/>
              <a:ea typeface="KoPubWorld돋움체 Medium"/>
              <a:cs typeface="KoPubWorld돋움체 Medium"/>
            </a:endParaRPr>
          </a:p>
          <a:p>
            <a:pPr marL="685680" lvl="1" indent="-228480" algn="l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 sz="1400">
                <a:latin typeface="KoPubWorld돋움체 Medium"/>
                <a:ea typeface="KoPubWorld돋움체 Medium"/>
                <a:cs typeface="KoPubWorld돋움체 Medium"/>
              </a:rPr>
              <a:t>다중 선형회귀분석</a:t>
            </a:r>
            <a:r>
              <a:rPr lang="en-US" altLang="ko-KR" sz="1400">
                <a:latin typeface="KoPubWorld돋움체 Medium"/>
                <a:ea typeface="KoPubWorld돋움체 Medium"/>
                <a:cs typeface="KoPubWorld돋움체 Medium"/>
              </a:rPr>
              <a:t>,</a:t>
            </a:r>
            <a:r>
              <a:rPr lang="ko-KR" altLang="en-US" sz="1400"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lang="en-US" altLang="ko-KR" sz="1400">
                <a:latin typeface="KoPubWorld돋움체 Medium"/>
                <a:ea typeface="KoPubWorld돋움체 Medium"/>
                <a:cs typeface="KoPubWorld돋움체 Medium"/>
              </a:rPr>
              <a:t>Lasso</a:t>
            </a:r>
            <a:r>
              <a:rPr lang="ko-KR" altLang="en-US" sz="1400">
                <a:latin typeface="KoPubWorld돋움체 Medium"/>
                <a:ea typeface="KoPubWorld돋움체 Medium"/>
                <a:cs typeface="KoPubWorld돋움체 Medium"/>
              </a:rPr>
              <a:t> 회귀분석</a:t>
            </a:r>
            <a:r>
              <a:rPr lang="en-US" altLang="ko-KR" sz="1400">
                <a:latin typeface="KoPubWorld돋움체 Medium"/>
                <a:ea typeface="KoPubWorld돋움체 Medium"/>
                <a:cs typeface="KoPubWorld돋움체 Medium"/>
              </a:rPr>
              <a:t>,</a:t>
            </a:r>
            <a:r>
              <a:rPr lang="ko-KR" altLang="en-US" sz="1400"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lang="en-US" altLang="ko-KR" sz="1400">
                <a:latin typeface="KoPubWorld돋움체 Medium"/>
                <a:ea typeface="KoPubWorld돋움체 Medium"/>
                <a:cs typeface="KoPubWorld돋움체 Medium"/>
              </a:rPr>
              <a:t>Ridge</a:t>
            </a:r>
            <a:r>
              <a:rPr lang="ko-KR" altLang="en-US" sz="1400">
                <a:latin typeface="KoPubWorld돋움체 Medium"/>
                <a:ea typeface="KoPubWorld돋움체 Medium"/>
                <a:cs typeface="KoPubWorld돋움체 Medium"/>
              </a:rPr>
              <a:t> 회귀분석</a:t>
            </a:r>
            <a:r>
              <a:rPr lang="en-US" altLang="ko-KR" sz="1400">
                <a:latin typeface="KoPubWorld돋움체 Medium"/>
                <a:ea typeface="KoPubWorld돋움체 Medium"/>
                <a:cs typeface="KoPubWorld돋움체 Medium"/>
              </a:rPr>
              <a:t>,</a:t>
            </a:r>
            <a:r>
              <a:rPr lang="ko-KR" altLang="en-US" sz="1400"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lang="en-US" altLang="ko-KR" sz="1400">
                <a:latin typeface="KoPubWorld돋움체 Medium"/>
                <a:ea typeface="KoPubWorld돋움체 Medium"/>
                <a:cs typeface="KoPubWorld돋움체 Medium"/>
              </a:rPr>
              <a:t>Random Forest Regressor</a:t>
            </a:r>
            <a:r>
              <a:rPr lang="ko-KR" altLang="en-US" sz="1400">
                <a:latin typeface="KoPubWorld돋움체 Medium"/>
                <a:ea typeface="KoPubWorld돋움체 Medium"/>
                <a:cs typeface="KoPubWorld돋움체 Medium"/>
              </a:rPr>
              <a:t> 모델을 사용해보고 예측 성능을 평가하여 효율적인 회귀모델을 구축 </a:t>
            </a:r>
          </a:p>
          <a:p>
            <a:pPr marL="457200" lvl="1" indent="0" algn="l">
              <a:buClr>
                <a:schemeClr val="tx1"/>
              </a:buClr>
              <a:buFont typeface="Arial"/>
              <a:buNone/>
              <a:defRPr/>
            </a:pPr>
            <a:endParaRPr kumimoji="0" lang="ko-KR" altLang="en-US" sz="1400" b="0" i="0" u="none" strike="noStrike" kern="1200" cap="none" spc="0" normalizeH="0" baseline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00402" y="2950679"/>
            <a:ext cx="11503270" cy="3343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720" indent="-34272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ü"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결론</a:t>
            </a:r>
          </a:p>
          <a:p>
            <a:pPr marL="342720" indent="-34272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ü"/>
              <a:defRPr/>
            </a:pPr>
            <a:endParaRPr kumimoji="0" lang="ko-KR" altLang="en-US" sz="1400" b="0" i="0" u="none" strike="noStrike" kern="1200" cap="none" spc="0" normalizeH="0" baseline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342720" indent="-34272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ü"/>
              <a:defRPr/>
            </a:pPr>
            <a:endParaRPr kumimoji="0" lang="ko-KR" altLang="en-US" sz="100" b="0" i="0" u="none" strike="noStrike" kern="1200" cap="none" spc="0" normalizeH="0" baseline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799920" lvl="1" indent="-34272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§"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모델 비교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/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평가</a:t>
            </a:r>
          </a:p>
          <a:p>
            <a:pPr marL="799920" lvl="1" indent="-34272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§"/>
              <a:defRPr/>
            </a:pPr>
            <a:endParaRPr kumimoji="0" lang="ko-KR" altLang="en-US" sz="300" b="0" i="0" u="none" strike="noStrike" kern="1200" cap="none" spc="0" normalizeH="0" baseline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1257120" lvl="2" indent="-34272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다중 선형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,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Lasso,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Ridge,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랜덤포레스트 회귀 모두 결정 계수가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0.7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이상으로 예측 변수에 대한 종속 변수의 결과를 잘 예측함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.</a:t>
            </a:r>
          </a:p>
          <a:p>
            <a:pPr marL="1257120" lvl="2" indent="-34272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  <a:defRPr/>
            </a:pPr>
            <a:endParaRPr kumimoji="0" lang="ko-KR" altLang="en-US" sz="300" b="0" i="0" u="none" strike="noStrike" kern="1200" cap="none" spc="0" normalizeH="0" baseline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799920" lvl="1" indent="-34272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ü"/>
              <a:defRPr/>
            </a:pPr>
            <a:r>
              <a:rPr kumimoji="0" lang="ko-KR" altLang="en-US" sz="1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</a:t>
            </a:r>
          </a:p>
          <a:p>
            <a:pPr marL="1257120" lvl="2" indent="-34272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다중 선형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,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Lasso,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Ridge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모델의 경우 결정 계수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(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조정된 결정 계수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)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값은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0.7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로 비교적 비슷했으나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,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Lasso 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모델이 다른 두 모델과 비교하여 과적합을 많이 줄여 안전성이 가장 높은 모델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(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오차가 가장 적음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)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로 파악됨</a:t>
            </a:r>
          </a:p>
          <a:p>
            <a:pPr marL="1257120" lvl="2" indent="-34272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  <a:defRPr/>
            </a:pPr>
            <a:endParaRPr kumimoji="0" lang="ko-KR" altLang="en-US" sz="100" b="0" i="0" u="none" strike="noStrike" kern="1200" cap="none" spc="0" normalizeH="0" baseline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1257120" lvl="2" indent="-34272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  <a:defRPr/>
            </a:pPr>
            <a:endParaRPr kumimoji="0" lang="ko-KR" altLang="en-US" sz="100" b="0" i="0" u="none" strike="noStrike" kern="1200" cap="none" spc="0" normalizeH="0" baseline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1257120" lvl="2" indent="-34272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앞서 비교한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3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가지 모델과 랜덤 포레스트 회귀 모델의 비교 결과 결정 계수가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0.84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로 랜덤 포레스트 회귀 모델이 성능이 가장 우수한 모델로 파악됨</a:t>
            </a:r>
          </a:p>
          <a:p>
            <a:pPr marL="1257120" lvl="2" indent="-34272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  <a:defRPr/>
            </a:pPr>
            <a:endParaRPr kumimoji="0" lang="en-US" altLang="ko-KR" sz="1400" b="0" i="0" u="none" strike="noStrike" kern="1200" cap="none" spc="0" normalizeH="0" baseline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799920" lvl="1" indent="-34272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§"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모델 결과 해석</a:t>
            </a:r>
          </a:p>
          <a:p>
            <a:pPr marL="457200" lvl="1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None/>
              <a:defRPr/>
            </a:pPr>
            <a:endParaRPr kumimoji="0" lang="ko-KR" altLang="en-US" sz="300" b="0" i="0" u="none" strike="noStrike" kern="1200" cap="none" spc="0" normalizeH="0" baseline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799920" lvl="1" indent="-34272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§"/>
              <a:defRPr/>
            </a:pPr>
            <a:r>
              <a:rPr kumimoji="0" lang="ko-KR" altLang="en-US" sz="1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</a:t>
            </a:r>
          </a:p>
          <a:p>
            <a:pPr marL="1257120" lvl="2" indent="-34272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랜덤 포레스트 모델을 통해 변수 중요도를 파악한 결과 주택 가격에 가장 영향을 많이 주는 변수는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LSTAT(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하위계층 비율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),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RM(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방의 개수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)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로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EDA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에서도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LSTAT, RM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변수가 종속 변수와 가장 많은 상관성을 보여줌 </a:t>
            </a:r>
          </a:p>
          <a:p>
            <a:pPr marL="914400" lvl="2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/>
            </a:pPr>
            <a:endParaRPr kumimoji="0" lang="ko-KR" altLang="en-US" sz="300" b="0" i="0" u="none" strike="noStrike" kern="1200" cap="none" spc="0" normalizeH="0" baseline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914400" lvl="2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Arial"/>
              <a:buNone/>
              <a:defRPr/>
            </a:pPr>
            <a:endParaRPr kumimoji="0" lang="ko-KR" altLang="en-US" sz="100" b="0" i="0" u="none" strike="noStrike" kern="1200" cap="none" spc="0" normalizeH="0" baseline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1257120" lvl="2" indent="-34272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그 다음으로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CRIM(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범죄율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),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PTRATIO(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학생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/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교사 비율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),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TAX(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재산세율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), INDUS(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토지비율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), NOX(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일산화질소 지수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)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순으로 나타나고 있으며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,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결국 주택가격은 주택 인근의 사회현상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(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범죄율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)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이나 인프라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(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학생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/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교사 비율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)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의 영향도 복합적으로 작용하는 것을 의미 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271587" y="2622708"/>
            <a:ext cx="9648825" cy="1612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000">
                <a:latin typeface="한컴 윤체 B"/>
                <a:ea typeface="한컴 윤체 B"/>
                <a:cs typeface="KoPubWorld돋움체 Medium"/>
              </a:rPr>
              <a:t>Thank You!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022471" y="3382427"/>
            <a:ext cx="1069729" cy="597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400" b="1">
                <a:latin typeface="KoPubWorld돋움체 Medium"/>
                <a:ea typeface="KoPubWorld돋움체 Medium"/>
                <a:cs typeface="KoPubWorld돋움체 Medium"/>
              </a:rPr>
              <a:t>01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325139" y="3382427"/>
            <a:ext cx="1069730" cy="597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400" b="1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02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27808" y="3382427"/>
            <a:ext cx="1069729" cy="597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400" b="1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03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30476" y="3382427"/>
            <a:ext cx="1069730" cy="597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400" b="1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04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233146" y="3382427"/>
            <a:ext cx="1069729" cy="597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400" b="1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05</a:t>
            </a:r>
          </a:p>
        </p:txBody>
      </p:sp>
      <p:cxnSp>
        <p:nvCxnSpPr>
          <p:cNvPr id="20" name="직선 연결선 19"/>
          <p:cNvCxnSpPr/>
          <p:nvPr/>
        </p:nvCxnSpPr>
        <p:spPr>
          <a:xfrm>
            <a:off x="1151912" y="4125974"/>
            <a:ext cx="810846" cy="0"/>
          </a:xfrm>
          <a:prstGeom prst="line">
            <a:avLst/>
          </a:prstGeom>
          <a:ln w="38100">
            <a:solidFill>
              <a:srgbClr val="0F16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454581" y="4125974"/>
            <a:ext cx="810846" cy="0"/>
          </a:xfrm>
          <a:prstGeom prst="line">
            <a:avLst/>
          </a:prstGeom>
          <a:noFill/>
          <a:ln w="38100" cap="flat" cmpd="sng" algn="ctr">
            <a:solidFill>
              <a:srgbClr val="0F1642">
                <a:alpha val="100000"/>
              </a:srgbClr>
            </a:solidFill>
            <a:prstDash val="solid"/>
            <a:miter/>
          </a:ln>
        </p:spPr>
      </p:cxnSp>
      <p:cxnSp>
        <p:nvCxnSpPr>
          <p:cNvPr id="22" name="직선 연결선 21"/>
          <p:cNvCxnSpPr/>
          <p:nvPr/>
        </p:nvCxnSpPr>
        <p:spPr>
          <a:xfrm>
            <a:off x="5757249" y="4125974"/>
            <a:ext cx="810846" cy="0"/>
          </a:xfrm>
          <a:prstGeom prst="line">
            <a:avLst/>
          </a:prstGeom>
          <a:noFill/>
          <a:ln w="38100" cap="flat" cmpd="sng" algn="ctr">
            <a:solidFill>
              <a:srgbClr val="0F1642">
                <a:alpha val="100000"/>
              </a:srgbClr>
            </a:solidFill>
            <a:prstDash val="solid"/>
            <a:miter/>
          </a:ln>
        </p:spPr>
      </p:cxnSp>
      <p:cxnSp>
        <p:nvCxnSpPr>
          <p:cNvPr id="23" name="직선 연결선 22"/>
          <p:cNvCxnSpPr/>
          <p:nvPr/>
        </p:nvCxnSpPr>
        <p:spPr>
          <a:xfrm>
            <a:off x="8059917" y="4125974"/>
            <a:ext cx="810846" cy="0"/>
          </a:xfrm>
          <a:prstGeom prst="line">
            <a:avLst/>
          </a:prstGeom>
          <a:noFill/>
          <a:ln w="38100" cap="flat" cmpd="sng" algn="ctr">
            <a:solidFill>
              <a:srgbClr val="0F1642">
                <a:alpha val="100000"/>
              </a:srgbClr>
            </a:solidFill>
            <a:prstDash val="solid"/>
            <a:miter/>
          </a:ln>
        </p:spPr>
      </p:cxnSp>
      <p:cxnSp>
        <p:nvCxnSpPr>
          <p:cNvPr id="24" name="직선 연결선 23"/>
          <p:cNvCxnSpPr/>
          <p:nvPr/>
        </p:nvCxnSpPr>
        <p:spPr>
          <a:xfrm>
            <a:off x="10362587" y="4125974"/>
            <a:ext cx="810846" cy="0"/>
          </a:xfrm>
          <a:prstGeom prst="line">
            <a:avLst/>
          </a:prstGeom>
          <a:noFill/>
          <a:ln w="38100" cap="flat" cmpd="sng" algn="ctr">
            <a:solidFill>
              <a:srgbClr val="0F1642">
                <a:alpha val="100000"/>
              </a:srgbClr>
            </a:solidFill>
            <a:prstDash val="solid"/>
            <a:miter/>
          </a:ln>
        </p:spPr>
      </p:cxnSp>
      <p:sp>
        <p:nvSpPr>
          <p:cNvPr id="25" name="TextBox 24"/>
          <p:cNvSpPr txBox="1"/>
          <p:nvPr/>
        </p:nvSpPr>
        <p:spPr>
          <a:xfrm>
            <a:off x="1524000" y="1108028"/>
            <a:ext cx="9144000" cy="909367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spcBef>
                <a:spcPts val="0"/>
              </a:spcBef>
              <a:defRPr/>
            </a:pPr>
            <a:r>
              <a:rPr lang="en-US" altLang="ko-KR" sz="5400" b="1" spc="100">
                <a:solidFill>
                  <a:srgbClr val="0F1642"/>
                </a:solidFill>
                <a:latin typeface="한컴 윤체 B"/>
                <a:ea typeface="한컴 윤체 B"/>
                <a:cs typeface="Times New Roman"/>
              </a:rPr>
              <a:t>CONTENTS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66241" y="4187777"/>
            <a:ext cx="1737278" cy="414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 b="1">
                <a:latin typeface="KoPubWorld돋움체 Medium"/>
                <a:ea typeface="KoPubWorld돋움체 Medium"/>
                <a:cs typeface="KoPubWorld돋움체 Medium"/>
              </a:rPr>
              <a:t>Conclusion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35872" y="4187777"/>
            <a:ext cx="2120256" cy="410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100" b="1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Preprocessing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91015" y="4178008"/>
            <a:ext cx="2783269" cy="725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100" b="1">
                <a:latin typeface="KoPubWorld돋움체 Medium"/>
                <a:ea typeface="KoPubWorld돋움체 Medium"/>
                <a:cs typeface="KoPubWorld돋움체 Medium"/>
              </a:rPr>
              <a:t>Regression</a:t>
            </a:r>
          </a:p>
          <a:p>
            <a:pPr algn="ctr">
              <a:defRPr/>
            </a:pPr>
            <a:r>
              <a:rPr lang="en-US" altLang="ko-KR" sz="2100" b="1">
                <a:latin typeface="KoPubWorld돋움체 Medium"/>
                <a:ea typeface="KoPubWorld돋움체 Medium"/>
                <a:cs typeface="KoPubWorld돋움체 Medium"/>
              </a:rPr>
              <a:t>Model Evaluation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83954" y="4187777"/>
            <a:ext cx="1777165" cy="414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100" b="1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EDA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8634" y="4187777"/>
            <a:ext cx="2157413" cy="409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>
              <a:buClr>
                <a:srgbClr val="000000"/>
              </a:buClr>
              <a:buFont typeface="Wingdings"/>
              <a:buNone/>
              <a:defRPr/>
            </a:pPr>
            <a:r>
              <a:rPr kumimoji="0" lang="en-US" altLang="ko-KR" sz="2100" b="1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Dataset Info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600" b="1"/>
              <a:t>1. Dataset Info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0403" y="1015098"/>
            <a:ext cx="11503270" cy="17166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720" indent="-342720" algn="l">
              <a:buClr>
                <a:schemeClr val="tx1"/>
              </a:buClr>
              <a:buFont typeface="Wingdings"/>
              <a:buChar char="ü"/>
              <a:defRPr/>
            </a:pPr>
            <a:r>
              <a:rPr lang="en-US" altLang="ko-KR" sz="2400" dirty="0">
                <a:latin typeface="KoPubWorld돋움체 Medium"/>
                <a:ea typeface="KoPubWorld돋움체 Medium"/>
                <a:cs typeface="KoPubWorld돋움체 Medium"/>
              </a:rPr>
              <a:t>Boston house prices</a:t>
            </a:r>
          </a:p>
          <a:p>
            <a:pPr marL="0" indent="0" algn="l">
              <a:buClr>
                <a:schemeClr val="tx1"/>
              </a:buClr>
              <a:buFont typeface="Wingdings"/>
              <a:buNone/>
              <a:defRPr/>
            </a:pPr>
            <a:endParaRPr lang="ko-KR" altLang="en-US" sz="1000" dirty="0">
              <a:latin typeface="KoPubWorld돋움체 Medium"/>
              <a:ea typeface="KoPubWorld돋움체 Medium"/>
              <a:cs typeface="KoPubWorld돋움체 Medium"/>
            </a:endParaRPr>
          </a:p>
          <a:p>
            <a:pPr marL="685680" lvl="1" indent="-228480" algn="l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 sz="1600" dirty="0">
                <a:latin typeface="KoPubWorld돋움체 Medium"/>
                <a:ea typeface="KoPubWorld돋움체 Medium"/>
                <a:cs typeface="KoPubWorld돋움체 Medium"/>
              </a:rPr>
              <a:t>Boston </a:t>
            </a:r>
            <a:r>
              <a:rPr lang="ko-KR" altLang="en-US" sz="1600" dirty="0" err="1">
                <a:latin typeface="KoPubWorld돋움체 Medium"/>
                <a:ea typeface="KoPubWorld돋움체 Medium"/>
                <a:cs typeface="KoPubWorld돋움체 Medium"/>
              </a:rPr>
              <a:t>house</a:t>
            </a:r>
            <a:r>
              <a:rPr lang="ko-KR" altLang="en-US" sz="1600" dirty="0"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lang="ko-KR" altLang="en-US" sz="1600" dirty="0" err="1">
                <a:latin typeface="KoPubWorld돋움체 Medium"/>
                <a:ea typeface="KoPubWorld돋움체 Medium"/>
                <a:cs typeface="KoPubWorld돋움체 Medium"/>
              </a:rPr>
              <a:t>prices은</a:t>
            </a:r>
            <a:r>
              <a:rPr lang="ko-KR" altLang="en-US" sz="1600" dirty="0">
                <a:latin typeface="KoPubWorld돋움체 Medium"/>
                <a:ea typeface="KoPubWorld돋움체 Medium"/>
                <a:cs typeface="KoPubWorld돋움체 Medium"/>
              </a:rPr>
              <a:t> 보스턴의 교외 및 마을의 정보를 설명</a:t>
            </a:r>
          </a:p>
          <a:p>
            <a:pPr marL="457200" lvl="1" indent="0" algn="l">
              <a:buClr>
                <a:schemeClr val="tx1"/>
              </a:buClr>
              <a:buFont typeface="Arial"/>
              <a:buNone/>
              <a:defRPr/>
            </a:pPr>
            <a:r>
              <a:rPr lang="ko-KR" altLang="en-US" sz="300" dirty="0">
                <a:latin typeface="KoPubWorld돋움체 Medium"/>
                <a:ea typeface="KoPubWorld돋움체 Medium"/>
                <a:cs typeface="KoPubWorld돋움체 Medium"/>
              </a:rPr>
              <a:t> </a:t>
            </a:r>
          </a:p>
          <a:p>
            <a:pPr marL="685680" lvl="1" indent="-228480" algn="l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 sz="1600" dirty="0" err="1">
                <a:latin typeface="KoPubWorld돋움체 Medium"/>
                <a:ea typeface="KoPubWorld돋움체 Medium"/>
                <a:cs typeface="KoPubWorld돋움체 Medium"/>
              </a:rPr>
              <a:t>Dataset은</a:t>
            </a:r>
            <a:r>
              <a:rPr lang="ko-KR" altLang="en-US" sz="1600" dirty="0">
                <a:latin typeface="KoPubWorld돋움체 Medium"/>
                <a:ea typeface="KoPubWorld돋움체 Medium"/>
                <a:cs typeface="KoPubWorld돋움체 Medium"/>
              </a:rPr>
              <a:t> 1970년 Boston </a:t>
            </a:r>
            <a:r>
              <a:rPr lang="ko-KR" altLang="en-US" sz="1600" dirty="0" err="1">
                <a:latin typeface="KoPubWorld돋움체 Medium"/>
                <a:ea typeface="KoPubWorld돋움체 Medium"/>
                <a:cs typeface="KoPubWorld돋움체 Medium"/>
              </a:rPr>
              <a:t>standard</a:t>
            </a:r>
            <a:r>
              <a:rPr lang="ko-KR" altLang="en-US" sz="1600" dirty="0"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lang="ko-KR" altLang="en-US" sz="1600" dirty="0" err="1">
                <a:latin typeface="KoPubWorld돋움체 Medium"/>
                <a:ea typeface="KoPubWorld돋움체 Medium"/>
                <a:cs typeface="KoPubWorld돋움체 Medium"/>
              </a:rPr>
              <a:t>metropolitan</a:t>
            </a:r>
            <a:r>
              <a:rPr lang="ko-KR" altLang="en-US" sz="1600" dirty="0"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lang="ko-KR" altLang="en-US" sz="1600" dirty="0" err="1">
                <a:latin typeface="KoPubWorld돋움체 Medium"/>
                <a:ea typeface="KoPubWorld돋움체 Medium"/>
                <a:cs typeface="KoPubWorld돋움체 Medium"/>
              </a:rPr>
              <a:t>statistical</a:t>
            </a:r>
            <a:r>
              <a:rPr lang="ko-KR" altLang="en-US" sz="1600" dirty="0"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lang="ko-KR" altLang="en-US" sz="1600" dirty="0" err="1">
                <a:latin typeface="KoPubWorld돋움체 Medium"/>
                <a:ea typeface="KoPubWorld돋움체 Medium"/>
                <a:cs typeface="KoPubWorld돋움체 Medium"/>
              </a:rPr>
              <a:t>area</a:t>
            </a:r>
            <a:r>
              <a:rPr lang="ko-KR" altLang="en-US" sz="1600" dirty="0">
                <a:latin typeface="KoPubWorld돋움체 Medium"/>
                <a:ea typeface="KoPubWorld돋움체 Medium"/>
                <a:cs typeface="KoPubWorld돋움체 Medium"/>
              </a:rPr>
              <a:t>(SMSA)에서 가져옴</a:t>
            </a:r>
          </a:p>
          <a:p>
            <a:pPr marL="685680" lvl="1" indent="-228480" algn="l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 sz="300" dirty="0">
                <a:latin typeface="KoPubWorld돋움체 Medium"/>
                <a:ea typeface="KoPubWorld돋움체 Medium"/>
                <a:cs typeface="KoPubWorld돋움체 Medium"/>
              </a:rPr>
              <a:t> </a:t>
            </a:r>
          </a:p>
          <a:p>
            <a:pPr marL="685680" lvl="1" indent="-228480" algn="l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 sz="1600" dirty="0">
                <a:latin typeface="KoPubWorld돋움체 Medium"/>
                <a:ea typeface="KoPubWorld돋움체 Medium"/>
                <a:cs typeface="KoPubWorld돋움체 Medium"/>
              </a:rPr>
              <a:t>총 1</a:t>
            </a:r>
            <a:r>
              <a:rPr lang="en-US" altLang="ko-KR" sz="1600" dirty="0">
                <a:latin typeface="KoPubWorld돋움체 Medium"/>
                <a:ea typeface="KoPubWorld돋움체 Medium"/>
                <a:cs typeface="KoPubWorld돋움체 Medium"/>
              </a:rPr>
              <a:t>4</a:t>
            </a:r>
            <a:r>
              <a:rPr lang="ko-KR" altLang="en-US" sz="1600" dirty="0">
                <a:latin typeface="KoPubWorld돋움체 Medium"/>
                <a:ea typeface="KoPubWorld돋움체 Medium"/>
                <a:cs typeface="KoPubWorld돋움체 Medium"/>
              </a:rPr>
              <a:t>개의 속성(</a:t>
            </a:r>
            <a:r>
              <a:rPr lang="ko-KR" altLang="en-US" sz="1600" dirty="0" err="1">
                <a:latin typeface="KoPubWorld돋움체 Medium"/>
                <a:ea typeface="KoPubWorld돋움체 Medium"/>
                <a:cs typeface="KoPubWorld돋움체 Medium"/>
              </a:rPr>
              <a:t>Attribute</a:t>
            </a:r>
            <a:r>
              <a:rPr lang="ko-KR" altLang="en-US" sz="1600" dirty="0">
                <a:latin typeface="KoPubWorld돋움체 Medium"/>
                <a:ea typeface="KoPubWorld돋움체 Medium"/>
                <a:cs typeface="KoPubWorld돋움체 Medium"/>
              </a:rPr>
              <a:t>)으로 구성</a:t>
            </a:r>
            <a:r>
              <a:rPr lang="en-US" altLang="ko-KR" sz="1600" dirty="0">
                <a:latin typeface="KoPubWorld돋움체 Medium"/>
                <a:ea typeface="KoPubWorld돋움체 Medium"/>
                <a:cs typeface="KoPubWorld돋움체 Medium"/>
              </a:rPr>
              <a:t>(</a:t>
            </a:r>
            <a:r>
              <a:rPr lang="ko-KR" altLang="en-US" sz="1600" dirty="0">
                <a:latin typeface="KoPubWorld돋움체 Medium"/>
                <a:ea typeface="KoPubWorld돋움체 Medium"/>
                <a:cs typeface="KoPubWorld돋움체 Medium"/>
              </a:rPr>
              <a:t>설명 변수 </a:t>
            </a:r>
            <a:r>
              <a:rPr lang="en-US" altLang="ko-KR" sz="1600" dirty="0">
                <a:latin typeface="KoPubWorld돋움체 Medium"/>
                <a:ea typeface="KoPubWorld돋움체 Medium"/>
                <a:cs typeface="KoPubWorld돋움체 Medium"/>
              </a:rPr>
              <a:t>: 13</a:t>
            </a:r>
            <a:r>
              <a:rPr lang="ko-KR" altLang="en-US" sz="1600" dirty="0">
                <a:latin typeface="KoPubWorld돋움체 Medium"/>
                <a:ea typeface="KoPubWorld돋움체 Medium"/>
                <a:cs typeface="KoPubWorld돋움체 Medium"/>
              </a:rPr>
              <a:t>개</a:t>
            </a:r>
            <a:r>
              <a:rPr lang="en-US" altLang="ko-KR" sz="1600" dirty="0">
                <a:latin typeface="KoPubWorld돋움체 Medium"/>
                <a:ea typeface="KoPubWorld돋움체 Medium"/>
                <a:cs typeface="KoPubWorld돋움체 Medium"/>
              </a:rPr>
              <a:t>,</a:t>
            </a:r>
            <a:r>
              <a:rPr lang="ko-KR" altLang="en-US" sz="1600" dirty="0">
                <a:latin typeface="KoPubWorld돋움체 Medium"/>
                <a:ea typeface="KoPubWorld돋움체 Medium"/>
                <a:cs typeface="KoPubWorld돋움체 Medium"/>
              </a:rPr>
              <a:t> 종속 변수 </a:t>
            </a:r>
            <a:r>
              <a:rPr lang="en-US" altLang="ko-KR" sz="1600" dirty="0">
                <a:latin typeface="KoPubWorld돋움체 Medium"/>
                <a:ea typeface="KoPubWorld돋움체 Medium"/>
                <a:cs typeface="KoPubWorld돋움체 Medium"/>
              </a:rPr>
              <a:t>:</a:t>
            </a:r>
            <a:r>
              <a:rPr lang="ko-KR" altLang="en-US" sz="1600" dirty="0"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lang="en-US" altLang="ko-KR" sz="1600" dirty="0">
                <a:latin typeface="KoPubWorld돋움체 Medium"/>
                <a:ea typeface="KoPubWorld돋움체 Medium"/>
                <a:cs typeface="KoPubWorld돋움체 Medium"/>
              </a:rPr>
              <a:t>1</a:t>
            </a:r>
            <a:r>
              <a:rPr lang="ko-KR" altLang="en-US" sz="1600" dirty="0">
                <a:latin typeface="KoPubWorld돋움체 Medium"/>
                <a:ea typeface="KoPubWorld돋움체 Medium"/>
                <a:cs typeface="KoPubWorld돋움체 Medium"/>
              </a:rPr>
              <a:t>개</a:t>
            </a:r>
            <a:r>
              <a:rPr lang="en-US" altLang="ko-KR" sz="1600" dirty="0">
                <a:latin typeface="KoPubWorld돋움체 Medium"/>
                <a:ea typeface="KoPubWorld돋움체 Medium"/>
                <a:cs typeface="KoPubWorld돋움체 Medium"/>
              </a:rPr>
              <a:t>)</a:t>
            </a:r>
          </a:p>
          <a:p>
            <a:pPr marL="685680" lvl="1" indent="-228480" algn="l">
              <a:buClr>
                <a:schemeClr val="tx1"/>
              </a:buClr>
              <a:buFont typeface="Arial"/>
              <a:buChar char="•"/>
              <a:defRPr/>
            </a:pPr>
            <a:endParaRPr lang="ko-KR" altLang="en-US" sz="300" dirty="0">
              <a:latin typeface="KoPubWorld돋움체 Medium"/>
              <a:ea typeface="KoPubWorld돋움체 Medium"/>
              <a:cs typeface="KoPubWorld돋움체 Medium"/>
            </a:endParaRPr>
          </a:p>
          <a:p>
            <a:pPr marL="685680" lvl="1" indent="-228480" algn="l"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 sz="1600" dirty="0">
                <a:latin typeface="KoPubWorld돋움체 Medium"/>
                <a:ea typeface="KoPubWorld돋움체 Medium"/>
                <a:cs typeface="KoPubWorld돋움체 Medium"/>
              </a:rPr>
              <a:t>속성별 데이터 개수 </a:t>
            </a:r>
            <a:r>
              <a:rPr lang="en-US" altLang="ko-KR" sz="1600" dirty="0">
                <a:latin typeface="KoPubWorld돋움체 Medium"/>
                <a:ea typeface="KoPubWorld돋움체 Medium"/>
                <a:cs typeface="KoPubWorld돋움체 Medium"/>
              </a:rPr>
              <a:t>:</a:t>
            </a:r>
            <a:r>
              <a:rPr lang="ko-KR" altLang="en-US" sz="1600" dirty="0"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lang="en-US" altLang="ko-KR" sz="1600" dirty="0">
                <a:latin typeface="KoPubWorld돋움체 Medium"/>
                <a:ea typeface="KoPubWorld돋움체 Medium"/>
                <a:cs typeface="KoPubWorld돋움체 Medium"/>
              </a:rPr>
              <a:t>506</a:t>
            </a:r>
            <a:r>
              <a:rPr lang="ko-KR" altLang="en-US" sz="1600" dirty="0">
                <a:latin typeface="KoPubWorld돋움체 Medium"/>
                <a:ea typeface="KoPubWorld돋움체 Medium"/>
                <a:cs typeface="KoPubWorld돋움체 Medium"/>
              </a:rPr>
              <a:t>개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54821" y="3362388"/>
            <a:ext cx="4371975" cy="29956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600" b="1"/>
              <a:t>2. EDA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0403" y="900798"/>
            <a:ext cx="11503270" cy="449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720" indent="-342720" algn="l">
              <a:buClr>
                <a:schemeClr val="tx1"/>
              </a:buClr>
              <a:buFont typeface="Wingdings"/>
              <a:buChar char="ü"/>
              <a:defRPr/>
            </a:pPr>
            <a:r>
              <a:rPr lang="ko-KR" altLang="en-US" sz="2400">
                <a:latin typeface="KoPubWorld돋움체 Medium"/>
                <a:ea typeface="KoPubWorld돋움체 Medium"/>
                <a:cs typeface="KoPubWorld돋움체 Medium"/>
              </a:rPr>
              <a:t>데이터 정보 확인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497417" y="1509907"/>
          <a:ext cx="4619204" cy="5192883"/>
        </p:xfrm>
        <a:graphic>
          <a:graphicData uri="http://schemas.openxmlformats.org/drawingml/2006/table">
            <a:tbl>
              <a:tblPr firstRow="1" bandRow="1">
                <a:tableStyleId>{206F615A-370F-48FF-96DE-FFA2584FB0C5}</a:tableStyleId>
              </a:tblPr>
              <a:tblGrid>
                <a:gridCol w="54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18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00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/>
                        <a:t>No.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/>
                        <a:t>Column</a:t>
                      </a:r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/>
                        <a:t>Count</a:t>
                      </a:r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/>
                        <a:t>Null</a:t>
                      </a:r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/>
                        <a:t>Number </a:t>
                      </a:r>
                    </a:p>
                    <a:p>
                      <a:pPr algn="ctr">
                        <a:defRPr/>
                      </a:pPr>
                      <a:r>
                        <a:rPr lang="en-US" altLang="ko-KR" sz="1300"/>
                        <a:t>of null</a:t>
                      </a:r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1300"/>
                        <a:t>Dtype</a:t>
                      </a:r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4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300"/>
                        <a:t>1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300"/>
                        <a:t>CRIM</a:t>
                      </a:r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14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300"/>
                    </a:p>
                    <a:p>
                      <a:pPr algn="ctr">
                        <a:defRPr/>
                      </a:pPr>
                      <a:endParaRPr lang="en-US" altLang="ko-KR" sz="1300"/>
                    </a:p>
                    <a:p>
                      <a:pPr algn="ctr">
                        <a:defRPr/>
                      </a:pPr>
                      <a:endParaRPr lang="en-US" altLang="ko-KR" sz="1300"/>
                    </a:p>
                    <a:p>
                      <a:pPr algn="ctr">
                        <a:defRPr/>
                      </a:pPr>
                      <a:endParaRPr lang="en-US" altLang="ko-KR" sz="1300"/>
                    </a:p>
                    <a:p>
                      <a:pPr algn="ctr">
                        <a:defRPr/>
                      </a:pPr>
                      <a:endParaRPr lang="en-US" altLang="ko-KR" sz="1300"/>
                    </a:p>
                    <a:p>
                      <a:pPr algn="ctr">
                        <a:defRPr/>
                      </a:pPr>
                      <a:endParaRPr lang="en-US" altLang="ko-KR" sz="1300"/>
                    </a:p>
                    <a:p>
                      <a:pPr algn="ctr">
                        <a:defRPr/>
                      </a:pPr>
                      <a:endParaRPr lang="en-US" altLang="ko-KR" sz="1300"/>
                    </a:p>
                    <a:p>
                      <a:pPr algn="ctr">
                        <a:defRPr/>
                      </a:pPr>
                      <a:endParaRPr lang="en-US" altLang="ko-KR" sz="1300"/>
                    </a:p>
                    <a:p>
                      <a:pPr algn="ctr">
                        <a:defRPr/>
                      </a:pPr>
                      <a:endParaRPr lang="en-US" altLang="ko-KR" sz="1300"/>
                    </a:p>
                    <a:p>
                      <a:pPr algn="ctr">
                        <a:defRPr/>
                      </a:pPr>
                      <a:endParaRPr lang="en-US" altLang="ko-KR" sz="1300"/>
                    </a:p>
                    <a:p>
                      <a:pPr algn="ctr">
                        <a:defRPr/>
                      </a:pPr>
                      <a:endParaRPr lang="en-US" altLang="ko-KR" sz="1300"/>
                    </a:p>
                    <a:p>
                      <a:pPr algn="ctr">
                        <a:defRPr/>
                      </a:pPr>
                      <a:r>
                        <a:rPr lang="en-US" altLang="ko-KR" sz="1300"/>
                        <a:t>506</a:t>
                      </a:r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rowSpan="14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300"/>
                    </a:p>
                    <a:p>
                      <a:pPr algn="ctr">
                        <a:defRPr/>
                      </a:pPr>
                      <a:endParaRPr lang="en-US" altLang="ko-KR" sz="1300"/>
                    </a:p>
                    <a:p>
                      <a:pPr algn="ctr">
                        <a:defRPr/>
                      </a:pPr>
                      <a:endParaRPr lang="en-US" altLang="ko-KR" sz="1300"/>
                    </a:p>
                    <a:p>
                      <a:pPr algn="ctr">
                        <a:defRPr/>
                      </a:pPr>
                      <a:endParaRPr lang="en-US" altLang="ko-KR" sz="1300"/>
                    </a:p>
                    <a:p>
                      <a:pPr algn="ctr">
                        <a:defRPr/>
                      </a:pPr>
                      <a:endParaRPr lang="en-US" altLang="ko-KR" sz="1300"/>
                    </a:p>
                    <a:p>
                      <a:pPr algn="ctr">
                        <a:defRPr/>
                      </a:pPr>
                      <a:endParaRPr lang="en-US" altLang="ko-KR" sz="1300"/>
                    </a:p>
                    <a:p>
                      <a:pPr algn="ctr">
                        <a:defRPr/>
                      </a:pPr>
                      <a:endParaRPr lang="en-US" altLang="ko-KR" sz="1300"/>
                    </a:p>
                    <a:p>
                      <a:pPr algn="ctr">
                        <a:defRPr/>
                      </a:pPr>
                      <a:endParaRPr lang="en-US" altLang="ko-KR" sz="1300"/>
                    </a:p>
                    <a:p>
                      <a:pPr algn="ctr">
                        <a:defRPr/>
                      </a:pPr>
                      <a:endParaRPr lang="en-US" altLang="ko-KR" sz="1300"/>
                    </a:p>
                    <a:p>
                      <a:pPr algn="ctr">
                        <a:defRPr/>
                      </a:pPr>
                      <a:endParaRPr lang="en-US" altLang="ko-KR" sz="1300"/>
                    </a:p>
                    <a:p>
                      <a:pPr algn="ctr">
                        <a:defRPr/>
                      </a:pPr>
                      <a:endParaRPr lang="en-US" altLang="ko-KR" sz="1300"/>
                    </a:p>
                    <a:p>
                      <a:pPr algn="ctr">
                        <a:defRPr/>
                      </a:pPr>
                      <a:r>
                        <a:rPr lang="en-US" altLang="ko-KR" sz="1300"/>
                        <a:t>non-null</a:t>
                      </a:r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rowSpan="14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300"/>
                    </a:p>
                    <a:p>
                      <a:pPr algn="ctr">
                        <a:defRPr/>
                      </a:pPr>
                      <a:endParaRPr lang="en-US" altLang="ko-KR" sz="1300"/>
                    </a:p>
                    <a:p>
                      <a:pPr algn="ctr">
                        <a:defRPr/>
                      </a:pPr>
                      <a:endParaRPr lang="en-US" altLang="ko-KR" sz="1300"/>
                    </a:p>
                    <a:p>
                      <a:pPr algn="ctr">
                        <a:defRPr/>
                      </a:pPr>
                      <a:endParaRPr lang="en-US" altLang="ko-KR" sz="1300"/>
                    </a:p>
                    <a:p>
                      <a:pPr algn="ctr">
                        <a:defRPr/>
                      </a:pPr>
                      <a:endParaRPr lang="en-US" altLang="ko-KR" sz="1300"/>
                    </a:p>
                    <a:p>
                      <a:pPr algn="ctr">
                        <a:defRPr/>
                      </a:pPr>
                      <a:endParaRPr lang="en-US" altLang="ko-KR" sz="1300"/>
                    </a:p>
                    <a:p>
                      <a:pPr algn="ctr">
                        <a:defRPr/>
                      </a:pPr>
                      <a:endParaRPr lang="en-US" altLang="ko-KR" sz="1300"/>
                    </a:p>
                    <a:p>
                      <a:pPr algn="ctr">
                        <a:defRPr/>
                      </a:pPr>
                      <a:endParaRPr lang="en-US" altLang="ko-KR" sz="1300"/>
                    </a:p>
                    <a:p>
                      <a:pPr algn="ctr">
                        <a:defRPr/>
                      </a:pPr>
                      <a:endParaRPr lang="en-US" altLang="ko-KR" sz="1300"/>
                    </a:p>
                    <a:p>
                      <a:pPr algn="ctr">
                        <a:defRPr/>
                      </a:pPr>
                      <a:endParaRPr lang="en-US" altLang="ko-KR" sz="1300"/>
                    </a:p>
                    <a:p>
                      <a:pPr algn="ctr">
                        <a:defRPr/>
                      </a:pPr>
                      <a:endParaRPr lang="en-US" altLang="ko-KR" sz="1300"/>
                    </a:p>
                    <a:p>
                      <a:pPr algn="ctr">
                        <a:defRPr/>
                      </a:pPr>
                      <a:r>
                        <a:rPr lang="en-US" altLang="ko-KR" sz="1300"/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rowSpan="14">
                  <a:txBody>
                    <a:bodyPr/>
                    <a:lstStyle/>
                    <a:p>
                      <a:pPr algn="ctr">
                        <a:defRPr/>
                      </a:pPr>
                      <a:endParaRPr lang="en-US" altLang="ko-KR" sz="1300"/>
                    </a:p>
                    <a:p>
                      <a:pPr algn="ctr">
                        <a:defRPr/>
                      </a:pPr>
                      <a:endParaRPr lang="en-US" altLang="ko-KR" sz="1300"/>
                    </a:p>
                    <a:p>
                      <a:pPr algn="ctr">
                        <a:defRPr/>
                      </a:pPr>
                      <a:endParaRPr lang="en-US" altLang="ko-KR" sz="1300"/>
                    </a:p>
                    <a:p>
                      <a:pPr algn="ctr">
                        <a:defRPr/>
                      </a:pPr>
                      <a:endParaRPr lang="en-US" altLang="ko-KR" sz="1300"/>
                    </a:p>
                    <a:p>
                      <a:pPr algn="ctr">
                        <a:defRPr/>
                      </a:pPr>
                      <a:endParaRPr lang="en-US" altLang="ko-KR" sz="1300"/>
                    </a:p>
                    <a:p>
                      <a:pPr algn="ctr">
                        <a:defRPr/>
                      </a:pPr>
                      <a:endParaRPr lang="en-US" altLang="ko-KR" sz="1300"/>
                    </a:p>
                    <a:p>
                      <a:pPr algn="ctr">
                        <a:defRPr/>
                      </a:pPr>
                      <a:endParaRPr lang="en-US" altLang="ko-KR" sz="1300"/>
                    </a:p>
                    <a:p>
                      <a:pPr algn="ctr">
                        <a:defRPr/>
                      </a:pPr>
                      <a:endParaRPr lang="en-US" altLang="ko-KR" sz="1300"/>
                    </a:p>
                    <a:p>
                      <a:pPr algn="ctr">
                        <a:defRPr/>
                      </a:pPr>
                      <a:endParaRPr lang="en-US" altLang="ko-KR" sz="1300"/>
                    </a:p>
                    <a:p>
                      <a:pPr algn="ctr">
                        <a:defRPr/>
                      </a:pPr>
                      <a:endParaRPr lang="en-US" altLang="ko-KR" sz="1300"/>
                    </a:p>
                    <a:p>
                      <a:pPr algn="ctr">
                        <a:defRPr/>
                      </a:pPr>
                      <a:endParaRPr lang="en-US" altLang="ko-KR" sz="1300"/>
                    </a:p>
                    <a:p>
                      <a:pPr algn="ctr">
                        <a:defRPr/>
                      </a:pPr>
                      <a:r>
                        <a:rPr lang="en-US" altLang="ko-KR" sz="1300"/>
                        <a:t>float64</a:t>
                      </a:r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07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300"/>
                        <a:t>2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300"/>
                        <a:t>ZN</a:t>
                      </a:r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07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300"/>
                        <a:t>3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300"/>
                        <a:t>INDUS</a:t>
                      </a:r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07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300"/>
                        <a:t>4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300"/>
                        <a:t>CHAS</a:t>
                      </a:r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07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300"/>
                        <a:t>5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300"/>
                        <a:t>NOX</a:t>
                      </a:r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07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300"/>
                        <a:t>6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300"/>
                        <a:t>RM</a:t>
                      </a:r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07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300"/>
                        <a:t>7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300"/>
                        <a:t>AGE</a:t>
                      </a:r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07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300"/>
                        <a:t>8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300"/>
                        <a:t>DIS</a:t>
                      </a:r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07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300"/>
                        <a:t>9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300"/>
                        <a:t>RAD</a:t>
                      </a:r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07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300"/>
                        <a:t>10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300"/>
                        <a:t>TAX</a:t>
                      </a:r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007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300"/>
                        <a:t>11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300"/>
                        <a:t>PTRATIO</a:t>
                      </a:r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007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300"/>
                        <a:t>12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300"/>
                        <a:t>B</a:t>
                      </a:r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300"/>
                        <a:t>13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300"/>
                        <a:t>LSTAT</a:t>
                      </a:r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300"/>
                        <a:t>14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altLang="ko-KR" sz="1300"/>
                        <a:t>MEDV</a:t>
                      </a:r>
                    </a:p>
                  </a:txBody>
                  <a:tcPr>
                    <a:lnL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en-US" alt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93542" y="1477094"/>
            <a:ext cx="6081620" cy="306074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559592" y="4713371"/>
            <a:ext cx="6083470" cy="1352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720" indent="-342720" algn="l">
              <a:buClr>
                <a:schemeClr val="tx1"/>
              </a:buClr>
              <a:buFont typeface="Wingdings"/>
              <a:buChar char="§"/>
              <a:defRPr/>
            </a:pPr>
            <a:r>
              <a:rPr lang="en-US" altLang="ko-KR" sz="160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CRIM, ZN, B</a:t>
            </a:r>
            <a:r>
              <a:rPr lang="ko-KR" altLang="en-US" sz="160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열의 데이터가 일부 값에 심하게 분포되어 있는 경향을 보여줌</a:t>
            </a:r>
          </a:p>
          <a:p>
            <a:pPr marL="342720" indent="-342720" algn="l">
              <a:buClr>
                <a:schemeClr val="tx1"/>
              </a:buClr>
              <a:buFont typeface="Wingdings"/>
              <a:buChar char="§"/>
              <a:defRPr/>
            </a:pPr>
            <a:endParaRPr lang="ko-KR" altLang="en-US" sz="300">
              <a:solidFill>
                <a:schemeClr val="dk1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342720" indent="-342720" algn="l">
              <a:buClr>
                <a:schemeClr val="tx1"/>
              </a:buClr>
              <a:buFont typeface="Wingdings"/>
              <a:buChar char="§"/>
              <a:defRPr/>
            </a:pPr>
            <a:r>
              <a:rPr lang="en-US" altLang="ko-KR" sz="160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MEDV</a:t>
            </a:r>
            <a:r>
              <a:rPr lang="ko-KR" altLang="en-US" sz="160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는 정규 분포를 가지고 있으며 </a:t>
            </a:r>
            <a:r>
              <a:rPr lang="en-US" altLang="ko-KR" sz="160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CHAS(</a:t>
            </a:r>
            <a:r>
              <a:rPr lang="ko-KR" altLang="en-US" sz="160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이산 변수</a:t>
            </a:r>
            <a:r>
              <a:rPr lang="en-US" altLang="ko-KR" sz="160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)</a:t>
            </a:r>
            <a:r>
              <a:rPr lang="ko-KR" altLang="en-US" sz="160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를 제외한 다른 변수들은 정규 분포 또는 </a:t>
            </a:r>
            <a:r>
              <a:rPr lang="en-US" altLang="ko-KR" sz="160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Bimodal</a:t>
            </a:r>
            <a:r>
              <a:rPr lang="ko-KR" altLang="en-US" sz="1600">
                <a:solidFill>
                  <a:schemeClr val="dk1"/>
                </a:solidFill>
                <a:latin typeface="KoPubWorld돋움체 Medium"/>
                <a:ea typeface="KoPubWorld돋움체 Medium"/>
                <a:cs typeface="KoPubWorld돋움체 Medium"/>
              </a:rPr>
              <a:t>분포를 가지고 있음</a:t>
            </a:r>
          </a:p>
          <a:p>
            <a:pPr marL="342720" indent="-342720" algn="l">
              <a:buClr>
                <a:schemeClr val="tx1"/>
              </a:buClr>
              <a:buFont typeface="Wingdings"/>
              <a:buChar char="§"/>
              <a:defRPr/>
            </a:pPr>
            <a:endParaRPr lang="en-US" altLang="ko-KR" sz="1600">
              <a:solidFill>
                <a:srgbClr val="808080"/>
              </a:solidFill>
              <a:latin typeface="KoPubWorld돋움체 Medium"/>
              <a:ea typeface="KoPubWorld돋움체 Medium"/>
              <a:cs typeface="KoPubWorld돋움체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600" b="1"/>
              <a:t>2. EDA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0403" y="900798"/>
            <a:ext cx="11503270" cy="449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720" indent="-342720" algn="l">
              <a:buClr>
                <a:schemeClr val="tx1"/>
              </a:buClr>
              <a:buFont typeface="Wingdings"/>
              <a:buChar char="ü"/>
              <a:defRPr/>
            </a:pPr>
            <a:r>
              <a:rPr lang="ko-KR" altLang="en-US" sz="2400">
                <a:latin typeface="KoPubWorld돋움체 Medium"/>
                <a:ea typeface="KoPubWorld돋움체 Medium"/>
                <a:cs typeface="KoPubWorld돋움체 Medium"/>
              </a:rPr>
              <a:t>이상치 확인 </a:t>
            </a:r>
            <a:r>
              <a:rPr lang="en-US" altLang="ko-KR" sz="2400">
                <a:latin typeface="KoPubWorld돋움체 Medium"/>
                <a:ea typeface="KoPubWorld돋움체 Medium"/>
                <a:cs typeface="KoPubWorld돋움체 Medium"/>
              </a:rPr>
              <a:t>/</a:t>
            </a:r>
            <a:r>
              <a:rPr lang="ko-KR" altLang="en-US" sz="2400">
                <a:latin typeface="KoPubWorld돋움체 Medium"/>
                <a:ea typeface="KoPubWorld돋움체 Medium"/>
                <a:cs typeface="KoPubWorld돋움체 Medium"/>
              </a:rPr>
              <a:t> 제거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7584" y="2147762"/>
            <a:ext cx="5416130" cy="2778041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09648" y="2146257"/>
            <a:ext cx="5555609" cy="277603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23611" y="1714500"/>
            <a:ext cx="5228724" cy="445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>
                <a:latin typeface="KoPubWorld돋움체 Medium"/>
                <a:ea typeface="KoPubWorld돋움체 Medium"/>
                <a:cs typeface="KoPubWorld돋움체 Medium"/>
              </a:rPr>
              <a:t>제거 전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85734" y="1706479"/>
            <a:ext cx="5228724" cy="445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제거 후</a:t>
            </a:r>
          </a:p>
        </p:txBody>
      </p:sp>
      <p:sp>
        <p:nvSpPr>
          <p:cNvPr id="34" name="순서도: 처리 33"/>
          <p:cNvSpPr/>
          <p:nvPr/>
        </p:nvSpPr>
        <p:spPr>
          <a:xfrm>
            <a:off x="6096000" y="2095500"/>
            <a:ext cx="734428" cy="1403684"/>
          </a:xfrm>
          <a:prstGeom prst="flowChartProcess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35" name="순서도: 처리 34"/>
          <p:cNvSpPr/>
          <p:nvPr/>
        </p:nvSpPr>
        <p:spPr>
          <a:xfrm>
            <a:off x="6880057" y="2095500"/>
            <a:ext cx="734428" cy="1403684"/>
          </a:xfrm>
          <a:prstGeom prst="flowChartProcess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" name="순서도: 처리 35"/>
          <p:cNvSpPr/>
          <p:nvPr/>
        </p:nvSpPr>
        <p:spPr>
          <a:xfrm>
            <a:off x="9252785" y="3553326"/>
            <a:ext cx="734428" cy="1403684"/>
          </a:xfrm>
          <a:prstGeom prst="flowChartProcess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3559" y="5469355"/>
            <a:ext cx="11124197" cy="672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720" indent="-34272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§"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CRIM, ZN, CHAS, RM, DIS, PTRATIO, B, LSTAT, MEDV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예측변수에 이상치 존재</a:t>
            </a:r>
          </a:p>
          <a:p>
            <a:pPr marL="342720" indent="-34272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§"/>
              <a:defRPr/>
            </a:pPr>
            <a:endParaRPr kumimoji="0" lang="ko-KR" altLang="en-US" sz="300" b="0" i="0" u="none" strike="noStrike" kern="1200" cap="none" spc="0" normalizeH="0" baseline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None/>
              <a:defRPr/>
            </a:pPr>
            <a:endParaRPr kumimoji="0" lang="en-US" altLang="ko-KR" sz="300" b="0" i="0" u="none" strike="noStrike" kern="1200" cap="none" spc="0" normalizeH="0" baseline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342720" indent="-34272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§"/>
              <a:defRPr/>
            </a:pPr>
            <a:r>
              <a:rPr kumimoji="0" lang="en-US" altLang="ko-KR" sz="16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CRIM, ZN, B : </a:t>
            </a:r>
            <a:r>
              <a:rPr kumimoji="0" lang="ko-KR" altLang="en-US" sz="16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해당 데이터 값은 이상치가 아닌 데이터 셋에 존재하는 대다수 값임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600" b="1"/>
              <a:t>2. EDA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0403" y="900798"/>
            <a:ext cx="11503270" cy="449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720" indent="-342720" algn="l">
              <a:buClr>
                <a:schemeClr val="tx1"/>
              </a:buClr>
              <a:buFont typeface="Wingdings"/>
              <a:buChar char="ü"/>
              <a:defRPr/>
            </a:pPr>
            <a:r>
              <a:rPr lang="ko-KR" altLang="en-US" sz="2400">
                <a:latin typeface="KoPubWorld돋움체 Medium"/>
                <a:ea typeface="KoPubWorld돋움체 Medium"/>
                <a:cs typeface="KoPubWorld돋움체 Medium"/>
              </a:rPr>
              <a:t>데이터 상관관계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44717" y="5469355"/>
            <a:ext cx="10472487" cy="910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720" indent="-342720" algn="l">
              <a:buClr>
                <a:schemeClr val="tx1"/>
              </a:buClr>
              <a:buFont typeface="Wingdings"/>
              <a:buChar char="§"/>
              <a:defRPr/>
            </a:pPr>
            <a:r>
              <a:rPr lang="ko-KR" altLang="en-US" sz="1600">
                <a:latin typeface="KoPubWorld돋움체 Medium"/>
                <a:ea typeface="KoPubWorld돋움체 Medium"/>
                <a:cs typeface="KoPubWorld돋움체 Medium"/>
              </a:rPr>
              <a:t>상관관계 </a:t>
            </a:r>
            <a:r>
              <a:rPr lang="en-US" altLang="ko-KR" sz="1600">
                <a:latin typeface="KoPubWorld돋움체 Medium"/>
                <a:ea typeface="KoPubWorld돋움체 Medium"/>
                <a:cs typeface="KoPubWorld돋움체 Medium"/>
              </a:rPr>
              <a:t>matrix</a:t>
            </a:r>
            <a:r>
              <a:rPr lang="ko-KR" altLang="en-US" sz="1600">
                <a:latin typeface="KoPubWorld돋움체 Medium"/>
                <a:ea typeface="KoPubWorld돋움체 Medium"/>
                <a:cs typeface="KoPubWorld돋움체 Medium"/>
              </a:rPr>
              <a:t>에서는 </a:t>
            </a:r>
            <a:r>
              <a:rPr lang="en-US" altLang="ko-KR" sz="1600">
                <a:latin typeface="KoPubWorld돋움체 Medium"/>
                <a:ea typeface="KoPubWorld돋움체 Medium"/>
                <a:cs typeface="KoPubWorld돋움체 Medium"/>
              </a:rPr>
              <a:t>LSTAT, RM</a:t>
            </a:r>
            <a:r>
              <a:rPr lang="ko-KR" altLang="en-US" sz="1600">
                <a:latin typeface="KoPubWorld돋움체 Medium"/>
                <a:ea typeface="KoPubWorld돋움체 Medium"/>
                <a:cs typeface="KoPubWorld돋움체 Medium"/>
              </a:rPr>
              <a:t>가 매우 높은 상관성을 보임</a:t>
            </a:r>
          </a:p>
          <a:p>
            <a:pPr marL="342720" indent="-342720" algn="l">
              <a:buClr>
                <a:schemeClr val="tx1"/>
              </a:buClr>
              <a:buFont typeface="Wingdings"/>
              <a:buChar char="§"/>
              <a:defRPr/>
            </a:pPr>
            <a:endParaRPr lang="en-US" altLang="ko-KR" sz="300">
              <a:latin typeface="KoPubWorld돋움체 Medium"/>
              <a:ea typeface="KoPubWorld돋움체 Medium"/>
              <a:cs typeface="KoPubWorld돋움체 Medium"/>
            </a:endParaRPr>
          </a:p>
          <a:p>
            <a:pPr marL="342720" indent="-342720" algn="l">
              <a:buClr>
                <a:schemeClr val="tx1"/>
              </a:buClr>
              <a:buFont typeface="Wingdings"/>
              <a:buChar char="§"/>
              <a:defRPr/>
            </a:pPr>
            <a:r>
              <a:rPr lang="en-US" altLang="ko-KR" sz="1600">
                <a:latin typeface="KoPubWorld돋움체 Medium"/>
                <a:ea typeface="KoPubWorld돋움체 Medium"/>
                <a:cs typeface="KoPubWorld돋움체 Medium"/>
              </a:rPr>
              <a:t>INDUS, TAX, CRIM, NOX, PTRATIO</a:t>
            </a:r>
            <a:r>
              <a:rPr lang="ko-KR" altLang="en-US" sz="1600">
                <a:latin typeface="KoPubWorld돋움체 Medium"/>
                <a:ea typeface="KoPubWorld돋움체 Medium"/>
                <a:cs typeface="KoPubWorld돋움체 Medium"/>
              </a:rPr>
              <a:t> 열도 예측 변수로 사용하기 좋은 성능 척도인 </a:t>
            </a:r>
            <a:r>
              <a:rPr lang="en-US" altLang="ko-KR" sz="1600">
                <a:latin typeface="KoPubWorld돋움체 Medium"/>
                <a:ea typeface="KoPubWorld돋움체 Medium"/>
                <a:cs typeface="KoPubWorld돋움체 Medium"/>
              </a:rPr>
              <a:t>0.5</a:t>
            </a:r>
            <a:r>
              <a:rPr lang="ko-KR" altLang="en-US" sz="1600">
                <a:latin typeface="KoPubWorld돋움체 Medium"/>
                <a:ea typeface="KoPubWorld돋움체 Medium"/>
                <a:cs typeface="KoPubWorld돋움체 Medium"/>
              </a:rPr>
              <a:t>이상의</a:t>
            </a:r>
            <a:r>
              <a:rPr lang="en-US" altLang="ko-KR" sz="1600"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lang="ko-KR" altLang="en-US" sz="1600">
                <a:latin typeface="KoPubWorld돋움체 Medium"/>
                <a:ea typeface="KoPubWorld돋움체 Medium"/>
                <a:cs typeface="KoPubWorld돋움체 Medium"/>
              </a:rPr>
              <a:t>상관점수를 가짐</a:t>
            </a:r>
          </a:p>
          <a:p>
            <a:pPr marL="342720" indent="-342720" algn="l">
              <a:buClr>
                <a:schemeClr val="tx1"/>
              </a:buClr>
              <a:buFont typeface="Wingdings"/>
              <a:buChar char="§"/>
              <a:defRPr/>
            </a:pPr>
            <a:endParaRPr lang="en-US" altLang="ko-KR" sz="300">
              <a:latin typeface="KoPubWorld돋움체 Medium"/>
              <a:ea typeface="KoPubWorld돋움체 Medium"/>
              <a:cs typeface="KoPubWorld돋움체 Medium"/>
            </a:endParaRPr>
          </a:p>
          <a:p>
            <a:pPr marL="342720" indent="-342720" algn="l">
              <a:buClr>
                <a:schemeClr val="tx1"/>
              </a:buClr>
              <a:buFont typeface="Wingdings"/>
              <a:buChar char="§"/>
              <a:defRPr/>
            </a:pPr>
            <a:r>
              <a:rPr lang="ko-KR" altLang="en-US" sz="1600">
                <a:latin typeface="KoPubWorld돋움체 Medium"/>
                <a:ea typeface="KoPubWorld돋움체 Medium"/>
                <a:cs typeface="KoPubWorld돋움체 Medium"/>
              </a:rPr>
              <a:t>모델 생성 시 종속변수와 상관점수가 높은 </a:t>
            </a:r>
            <a:r>
              <a:rPr lang="en-US" altLang="ko-KR" sz="1600">
                <a:latin typeface="KoPubWorld돋움체 Medium"/>
                <a:ea typeface="KoPubWorld돋움체 Medium"/>
                <a:cs typeface="KoPubWorld돋움체 Medium"/>
              </a:rPr>
              <a:t>LSTAT, RM, INDUS, TAX, NOX, PTRATIO</a:t>
            </a:r>
            <a:r>
              <a:rPr lang="ko-KR" altLang="en-US" sz="1600">
                <a:latin typeface="KoPubWorld돋움체 Medium"/>
                <a:ea typeface="KoPubWorld돋움체 Medium"/>
                <a:cs typeface="KoPubWorld돋움체 Medium"/>
              </a:rPr>
              <a:t> 예측 변수들을 사용  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8411" y="1943726"/>
            <a:ext cx="4773521" cy="336157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42363" y="1963403"/>
            <a:ext cx="5581650" cy="3362325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852236" y="1584158"/>
            <a:ext cx="4551949" cy="452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>
                <a:latin typeface="KoPubWorld돋움체 Medium"/>
                <a:ea typeface="KoPubWorld돋움체 Medium"/>
                <a:cs typeface="KoPubWorld돋움체 Medium"/>
              </a:rPr>
              <a:t>heatmap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96000" y="1528512"/>
            <a:ext cx="5484396" cy="452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regplot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600" b="1"/>
              <a:t>3. Preprocessing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9387" y="1125253"/>
            <a:ext cx="11503270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720" indent="-34272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ü"/>
              <a:defRPr/>
            </a:pPr>
            <a:r>
              <a:rPr kumimoji="0" lang="ko-KR" altLang="en-US" sz="2400" b="0" i="0" u="none" strike="noStrike" kern="1200" cap="none" spc="0" normalizeH="0" baseline="0" dirty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모델 학습 전 데이터 전처리</a:t>
            </a:r>
          </a:p>
          <a:p>
            <a:pPr marL="342720" indent="-34272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ü"/>
              <a:defRPr/>
            </a:pPr>
            <a:endParaRPr kumimoji="0" lang="ko-KR" altLang="en-US" sz="2400" b="0" i="0" u="none" strike="noStrike" kern="1200" cap="none" spc="0" normalizeH="0" baseline="0" dirty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342720" indent="-342720">
              <a:spcBef>
                <a:spcPct val="0"/>
              </a:spcBef>
              <a:buClr>
                <a:schemeClr val="tx1"/>
              </a:buClr>
              <a:buFont typeface="Wingdings"/>
              <a:buChar char="§"/>
              <a:defRPr/>
            </a:pPr>
            <a:r>
              <a:rPr kumimoji="0" lang="ko-KR" altLang="en-US" sz="1600" b="0" i="0" u="none" strike="noStrike" kern="1200" cap="none" spc="0" normalizeH="0" baseline="0" dirty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예측 변수 선택 </a:t>
            </a:r>
            <a:r>
              <a:rPr kumimoji="0" lang="en-US" altLang="ko-KR" sz="1600" b="0" i="0" u="none" strike="noStrike" kern="1200" cap="none" spc="0" normalizeH="0" baseline="0" dirty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:</a:t>
            </a:r>
            <a:r>
              <a:rPr kumimoji="0" lang="ko-KR" altLang="en-US" sz="1600" b="0" i="0" u="none" strike="noStrike" kern="1200" cap="none" spc="0" normalizeH="0" baseline="0" dirty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'LSTAT</a:t>
            </a:r>
            <a:r>
              <a:rPr kumimoji="0" lang="en-US" altLang="ko-KR" sz="1600" b="0" i="0" u="none" strike="noStrike" kern="1200" cap="none" spc="0" normalizeH="0" baseline="0" dirty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', 'RM', 'INDUS', 'TAX', 'CRIM', 'NOX', </a:t>
            </a:r>
            <a:r>
              <a:rPr lang="en-US" altLang="ko-KR" sz="1600" dirty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'PTRATIO</a:t>
            </a:r>
            <a:r>
              <a:rPr lang="en-US" altLang="ko-KR" sz="1600" dirty="0" smtClean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'</a:t>
            </a:r>
            <a:endParaRPr kumimoji="0" lang="en-US" altLang="ko-KR" sz="1600" b="0" i="0" u="none" strike="noStrike" kern="1200" cap="none" spc="0" normalizeH="0" baseline="0" dirty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342720" indent="-34272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§"/>
              <a:defRPr/>
            </a:pPr>
            <a:endParaRPr kumimoji="0" lang="en-US" altLang="ko-KR" sz="300" b="0" i="0" u="none" strike="noStrike" kern="1200" cap="none" spc="0" normalizeH="0" baseline="0" dirty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799920" lvl="1" indent="-34272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AutoNum type="circleNumDbPlain"/>
              <a:defRPr/>
            </a:pPr>
            <a:r>
              <a:rPr kumimoji="0" lang="en-US" altLang="ko-KR" sz="1600" b="0" i="0" u="none" strike="noStrike" kern="1200" cap="none" spc="0" normalizeH="0" baseline="0" dirty="0" err="1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train_test_split</a:t>
            </a:r>
            <a:endParaRPr kumimoji="0" lang="en-US" altLang="ko-KR" sz="1600" b="0" i="0" u="none" strike="noStrike" kern="1200" cap="none" spc="0" normalizeH="0" baseline="0" dirty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512700" lvl="1" indent="-5550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AutoNum type="circleNumDbPlain"/>
              <a:defRPr/>
            </a:pPr>
            <a:endParaRPr kumimoji="0" lang="en-US" altLang="ko-KR" sz="300" b="0" i="0" u="none" strike="noStrike" kern="1200" cap="none" spc="0" normalizeH="0" baseline="0" dirty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1257120" lvl="2" indent="-34272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ü"/>
              <a:defRPr/>
            </a:pPr>
            <a:r>
              <a:rPr kumimoji="0" lang="en-US" altLang="ko-KR" sz="1600" b="0" i="0" u="none" strike="noStrike" kern="1200" cap="none" spc="0" normalizeH="0" baseline="0" dirty="0" err="1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test_size</a:t>
            </a:r>
            <a:r>
              <a:rPr kumimoji="0" lang="en-US" altLang="ko-KR" sz="1600" b="0" i="0" u="none" strike="noStrike" kern="1200" cap="none" spc="0" normalizeH="0" baseline="0" dirty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= 0.3</a:t>
            </a:r>
          </a:p>
          <a:p>
            <a:pPr marL="1257120" lvl="2" indent="-34272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ü"/>
              <a:defRPr/>
            </a:pPr>
            <a:r>
              <a:rPr kumimoji="0" lang="en-US" altLang="ko-KR" sz="1600" b="0" i="0" u="none" strike="noStrike" kern="1200" cap="none" spc="0" normalizeH="0" baseline="0" dirty="0" err="1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train_size</a:t>
            </a:r>
            <a:r>
              <a:rPr kumimoji="0" lang="en-US" altLang="ko-KR" sz="1600" b="0" i="0" u="none" strike="noStrike" kern="1200" cap="none" spc="0" normalizeH="0" baseline="0" dirty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= 0.7</a:t>
            </a:r>
          </a:p>
          <a:p>
            <a:pPr marL="1257120" lvl="2" indent="-34272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AutoNum type="circleNumDbPlain"/>
              <a:defRPr/>
            </a:pPr>
            <a:endParaRPr kumimoji="0" lang="en-US" altLang="ko-KR" sz="1600" b="0" i="0" u="none" strike="noStrike" kern="1200" cap="none" spc="0" normalizeH="0" baseline="0" dirty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799920" lvl="1" indent="-34272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AutoNum type="circleNumDbPlain"/>
              <a:defRPr/>
            </a:pPr>
            <a:r>
              <a:rPr kumimoji="0" lang="ko-KR" altLang="en-US" sz="1600" b="0" i="0" u="none" strike="noStrike" kern="1200" cap="none" spc="0" normalizeH="0" baseline="0" dirty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예측 변수에 대한 데이터 정규화 사용</a:t>
            </a:r>
          </a:p>
          <a:p>
            <a:pPr marL="799920" lvl="1" indent="-34272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ü"/>
              <a:defRPr/>
            </a:pPr>
            <a:endParaRPr kumimoji="0" lang="ko-KR" altLang="en-US" sz="300" b="0" i="0" u="none" strike="noStrike" kern="1200" cap="none" spc="0" normalizeH="0" baseline="0" dirty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1257120" lvl="2" indent="-34272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ü"/>
              <a:defRPr/>
            </a:pPr>
            <a:r>
              <a:rPr kumimoji="0" lang="en-US" altLang="ko-KR" sz="1600" b="0" i="0" u="none" strike="noStrike" kern="1200" cap="none" spc="0" normalizeH="0" baseline="0" dirty="0" err="1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MinMaxScaler</a:t>
            </a:r>
            <a:r>
              <a:rPr kumimoji="0" lang="ko-KR" altLang="en-US" sz="1600" b="0" i="0" u="none" strike="noStrike" kern="1200" cap="none" spc="0" normalizeH="0" baseline="0" dirty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사용</a:t>
            </a:r>
          </a:p>
          <a:p>
            <a:pPr marL="1257120" lvl="2" indent="-34272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ü"/>
              <a:defRPr/>
            </a:pPr>
            <a:endParaRPr kumimoji="0" lang="ko-KR" altLang="en-US" sz="1600" b="0" i="0" u="none" strike="noStrike" kern="1200" cap="none" spc="0" normalizeH="0" baseline="0" dirty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799920" lvl="1" indent="-342720" algn="l" defTabSz="914400">
              <a:buClr>
                <a:schemeClr val="tx1"/>
              </a:buClr>
              <a:buAutoNum type="circleNumDbPlain" startAt="3"/>
              <a:defRPr/>
            </a:pPr>
            <a:r>
              <a:rPr kumimoji="0" lang="ko-KR" altLang="en-US" sz="1600" b="0" i="0" u="none" strike="noStrike" kern="1200" cap="none" spc="0" normalizeH="0" baseline="0" dirty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모델 학습</a:t>
            </a:r>
          </a:p>
          <a:p>
            <a:pPr marL="799920" lvl="1" indent="-342720" algn="l" defTabSz="914400">
              <a:buClr>
                <a:schemeClr val="tx1"/>
              </a:buClr>
              <a:buAutoNum type="circleNumDbPlain" startAt="3"/>
              <a:defRPr/>
            </a:pPr>
            <a:endParaRPr kumimoji="0" lang="ko-KR" altLang="en-US" sz="300" b="0" i="0" u="none" strike="noStrike" kern="1200" cap="none" spc="0" normalizeH="0" baseline="0" dirty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1257120" lvl="2" indent="-342720" algn="l" defTabSz="914400">
              <a:buClr>
                <a:schemeClr val="tx1"/>
              </a:buClr>
              <a:buFont typeface="Wingdings"/>
              <a:buChar char="ü"/>
              <a:defRPr/>
            </a:pPr>
            <a:r>
              <a:rPr kumimoji="0" lang="en-US" altLang="ko-KR" sz="1600" b="0" i="0" u="none" strike="noStrike" kern="1200" cap="none" spc="0" normalizeH="0" baseline="0" dirty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Multiple Linear Regression, Lasso Regression, Ridge Regression, Random Forest </a:t>
            </a:r>
            <a:r>
              <a:rPr kumimoji="0" lang="en-US" altLang="ko-KR" sz="1600" b="0" i="0" u="none" strike="noStrike" kern="1200" cap="none" spc="0" normalizeH="0" baseline="0" dirty="0" err="1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Regressor</a:t>
            </a:r>
            <a:endParaRPr kumimoji="0" lang="en-US" altLang="ko-KR" sz="1600" b="0" i="0" u="none" strike="noStrike" kern="1200" cap="none" spc="0" normalizeH="0" baseline="0" dirty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799920" lvl="1" indent="-342720" algn="l" defTabSz="914400">
              <a:buClr>
                <a:schemeClr val="tx1"/>
              </a:buClr>
              <a:buAutoNum type="circleNumDbPlain" startAt="3"/>
              <a:defRPr/>
            </a:pPr>
            <a:endParaRPr kumimoji="0" lang="en-US" altLang="ko-KR" sz="1600" b="0" i="0" u="none" strike="noStrike" kern="1200" cap="none" spc="0" normalizeH="0" baseline="0" dirty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799920" lvl="1" indent="-342720" algn="l" defTabSz="914400">
              <a:buClr>
                <a:schemeClr val="tx1"/>
              </a:buClr>
              <a:buAutoNum type="circleNumDbPlain" startAt="3"/>
              <a:defRPr/>
            </a:pPr>
            <a:r>
              <a:rPr kumimoji="0" lang="ko-KR" altLang="en-US" sz="1600" b="0" i="0" u="none" strike="noStrike" kern="1200" cap="none" spc="0" normalizeH="0" baseline="0" dirty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모델 성능 평가 및 비교</a:t>
            </a:r>
          </a:p>
          <a:p>
            <a:pPr marL="685680" lvl="1" indent="-22848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ü"/>
              <a:defRPr/>
            </a:pPr>
            <a:endParaRPr kumimoji="0" lang="ko-KR" altLang="en-US" sz="1600" b="0" i="0" u="none" strike="noStrike" kern="1200" cap="none" spc="0" normalizeH="0" baseline="0" dirty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1257120" lvl="2" indent="-34272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Arial"/>
              <a:buChar char="•"/>
              <a:defRPr/>
            </a:pPr>
            <a:endParaRPr kumimoji="0" lang="ko-KR" altLang="en-US" sz="1600" b="0" i="0" u="none" strike="noStrike" kern="1200" cap="none" spc="0" normalizeH="0" baseline="0" dirty="0">
              <a:solidFill>
                <a:srgbClr val="000000"/>
              </a:solidFill>
              <a:latin typeface="KoPubWorld돋움체 Medium"/>
              <a:ea typeface="KoPubWorld돋움체 Medium"/>
              <a:cs typeface="KoPubWorld돋움체 Medium"/>
            </a:endParaRPr>
          </a:p>
          <a:p>
            <a:pPr marL="342720" indent="-34272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ü"/>
              <a:defRPr/>
            </a:pPr>
            <a:r>
              <a:rPr kumimoji="0" lang="en-US" altLang="ko-KR" sz="300" b="0" i="0" u="none" strike="noStrike" kern="1200" cap="none" spc="0" normalizeH="0" baseline="0" dirty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600" b="1"/>
              <a:t>3. Preprocessing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59387" y="1125253"/>
                <a:ext cx="11503270" cy="55861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720" indent="-342720">
                  <a:spcBef>
                    <a:spcPct val="0"/>
                  </a:spcBef>
                  <a:buClr>
                    <a:schemeClr val="tx1"/>
                  </a:buClr>
                  <a:buFont typeface="Wingdings"/>
                  <a:buChar char="ü"/>
                  <a:defRPr/>
                </a:pPr>
                <a:r>
                  <a:rPr lang="ko-KR" altLang="en-US" sz="2400" dirty="0" smtClean="0">
                    <a:solidFill>
                      <a:srgbClr val="000000"/>
                    </a:solidFill>
                    <a:latin typeface="KoPubWorld돋움체 Medium"/>
                    <a:ea typeface="KoPubWorld돋움체 Medium"/>
                    <a:cs typeface="KoPubWorld돋움체 Medium"/>
                  </a:rPr>
                  <a:t>모델 평가 지표</a:t>
                </a:r>
              </a:p>
              <a:p>
                <a:pPr marL="342720" indent="-342720">
                  <a:spcBef>
                    <a:spcPct val="0"/>
                  </a:spcBef>
                  <a:buClr>
                    <a:schemeClr val="tx1"/>
                  </a:buClr>
                  <a:buFont typeface="Wingdings"/>
                  <a:buChar char="ü"/>
                  <a:defRPr/>
                </a:pPr>
                <a:endParaRPr lang="ko-KR" altLang="en-US" sz="2400" dirty="0">
                  <a:solidFill>
                    <a:srgbClr val="000000"/>
                  </a:solidFill>
                  <a:latin typeface="KoPubWorld돋움체 Medium"/>
                  <a:ea typeface="KoPubWorld돋움체 Medium"/>
                  <a:cs typeface="KoPubWorld돋움체 Medium"/>
                </a:endParaRPr>
              </a:p>
              <a:p>
                <a:pPr marL="342720" indent="-342720">
                  <a:spcBef>
                    <a:spcPct val="0"/>
                  </a:spcBef>
                  <a:buClr>
                    <a:schemeClr val="tx1"/>
                  </a:buClr>
                  <a:buFont typeface="Wingdings"/>
                  <a:buChar char="§"/>
                  <a:defRPr/>
                </a:pPr>
                <a:r>
                  <a:rPr lang="en-US" altLang="ko-KR" sz="1600" dirty="0">
                    <a:solidFill>
                      <a:srgbClr val="000000"/>
                    </a:solidFill>
                    <a:latin typeface="KoPubWorld돋움체 Medium"/>
                    <a:ea typeface="KoPubWorld돋움체 Medium"/>
                    <a:cs typeface="KoPubWorld돋움체 Medium"/>
                  </a:rPr>
                  <a:t>Regression 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KoPubWorld돋움체 Medium"/>
                    <a:ea typeface="KoPubWorld돋움체 Medium"/>
                    <a:cs typeface="KoPubWorld돋움체 Medium"/>
                  </a:rPr>
                  <a:t>모델 평가 지표 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KoPubWorld돋움체 Medium"/>
                    <a:ea typeface="KoPubWorld돋움체 Medium"/>
                    <a:cs typeface="KoPubWorld돋움체 Medium"/>
                  </a:rPr>
                  <a:t>: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KoPubWorld돋움체 Medium"/>
                    <a:ea typeface="KoPubWorld돋움체 Medium"/>
                    <a:cs typeface="KoPubWorld돋움체 Medium"/>
                  </a:rPr>
                  <a:t> 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KoPubWorld돋움체 Medium"/>
                    <a:ea typeface="KoPubWorld돋움체 Medium"/>
                    <a:cs typeface="KoPubWorld돋움체 Medium"/>
                  </a:rPr>
                  <a:t>‘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돋움체 Medium"/>
                            <a:cs typeface="KoPubWorld돋움체 Medium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돋움체 Medium"/>
                            <a:cs typeface="KoPubWorld돋움체 Medium"/>
                          </a:rPr>
                          <m:t>𝑅</m:t>
                        </m:r>
                      </m:e>
                      <m:sup>
                        <m: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돋움체 Medium"/>
                            <a:cs typeface="KoPubWorld돋움체 Medium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600" dirty="0">
                    <a:solidFill>
                      <a:srgbClr val="000000"/>
                    </a:solidFill>
                    <a:latin typeface="KoPubWorld돋움체 Medium"/>
                    <a:ea typeface="KoPubWorld돋움체 Medium"/>
                    <a:cs typeface="KoPubWorld돋움체 Medium"/>
                  </a:rPr>
                  <a:t>', ‘Adjusted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돋움체 Medium"/>
                            <a:cs typeface="KoPubWorld돋움체 Medium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돋움체 Medium"/>
                            <a:cs typeface="KoPubWorld돋움체 Medium"/>
                          </a:rPr>
                          <m:t>𝑅</m:t>
                        </m:r>
                      </m:e>
                      <m:sup>
                        <m: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돋움체 Medium"/>
                            <a:cs typeface="KoPubWorld돋움체 Medium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600" dirty="0">
                    <a:solidFill>
                      <a:srgbClr val="000000"/>
                    </a:solidFill>
                    <a:latin typeface="KoPubWorld돋움체 Medium"/>
                    <a:ea typeface="KoPubWorld돋움체 Medium"/>
                    <a:cs typeface="KoPubWorld돋움체 Medium"/>
                  </a:rPr>
                  <a:t>', ‘MAE', ‘MSE', ‘RMSE</a:t>
                </a:r>
                <a:r>
                  <a:rPr lang="en-US" altLang="ko-KR" sz="1600" dirty="0" smtClean="0">
                    <a:solidFill>
                      <a:srgbClr val="000000"/>
                    </a:solidFill>
                    <a:latin typeface="KoPubWorld돋움체 Medium"/>
                    <a:ea typeface="KoPubWorld돋움체 Medium"/>
                    <a:cs typeface="KoPubWorld돋움체 Medium"/>
                  </a:rPr>
                  <a:t>'</a:t>
                </a:r>
                <a:endParaRPr lang="en-US" altLang="ko-KR" sz="1600" dirty="0">
                  <a:solidFill>
                    <a:srgbClr val="000000"/>
                  </a:solidFill>
                  <a:latin typeface="KoPubWorld돋움체 Medium"/>
                  <a:ea typeface="KoPubWorld돋움체 Medium"/>
                  <a:cs typeface="KoPubWorld돋움체 Medium"/>
                </a:endParaRPr>
              </a:p>
              <a:p>
                <a:pPr marL="342720" indent="-342720">
                  <a:spcBef>
                    <a:spcPct val="0"/>
                  </a:spcBef>
                  <a:buClr>
                    <a:schemeClr val="tx1"/>
                  </a:buClr>
                  <a:buFont typeface="Wingdings"/>
                  <a:buChar char="§"/>
                  <a:defRPr/>
                </a:pPr>
                <a:endParaRPr lang="en-US" altLang="ko-KR" sz="300" dirty="0">
                  <a:solidFill>
                    <a:srgbClr val="000000"/>
                  </a:solidFill>
                  <a:latin typeface="KoPubWorld돋움체 Medium"/>
                  <a:ea typeface="KoPubWorld돋움체 Medium"/>
                  <a:cs typeface="KoPubWorld돋움체 Medium"/>
                </a:endParaRPr>
              </a:p>
              <a:p>
                <a:pPr marL="799920" lvl="1" indent="-342720">
                  <a:spcBef>
                    <a:spcPct val="0"/>
                  </a:spcBef>
                  <a:buClr>
                    <a:schemeClr val="tx1"/>
                  </a:buClr>
                  <a:buAutoNum type="circleNumDbPlain"/>
                  <a:defRPr/>
                </a:pPr>
                <a:r>
                  <a:rPr lang="en-US" altLang="ko-KR" sz="1600" dirty="0">
                    <a:solidFill>
                      <a:srgbClr val="000000"/>
                    </a:solidFill>
                    <a:latin typeface="KoPubWorld돋움체 Medium"/>
                    <a:ea typeface="KoPubWorld돋움체 Medium"/>
                    <a:cs typeface="KoPubWorld돋움체 Medium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돋움체 Medium"/>
                            <a:cs typeface="KoPubWorld돋움체 Medium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돋움체 Medium"/>
                            <a:cs typeface="KoPubWorld돋움체 Medium"/>
                          </a:rPr>
                          <m:t>𝑅</m:t>
                        </m:r>
                      </m:e>
                      <m:sup>
                        <m: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돋움체 Medium"/>
                            <a:cs typeface="KoPubWorld돋움체 Medium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600" dirty="0">
                  <a:solidFill>
                    <a:srgbClr val="000000"/>
                  </a:solidFill>
                  <a:latin typeface="KoPubWorld돋움체 Medium"/>
                  <a:ea typeface="KoPubWorld돋움체 Medium"/>
                  <a:cs typeface="KoPubWorld돋움체 Medium"/>
                </a:endParaRPr>
              </a:p>
              <a:p>
                <a:pPr marL="512700" lvl="1" indent="-55500">
                  <a:spcBef>
                    <a:spcPct val="0"/>
                  </a:spcBef>
                  <a:buClr>
                    <a:schemeClr val="tx1"/>
                  </a:buClr>
                  <a:buAutoNum type="circleNumDbPlain"/>
                  <a:defRPr/>
                </a:pPr>
                <a:endParaRPr lang="en-US" altLang="ko-KR" sz="300" dirty="0">
                  <a:solidFill>
                    <a:srgbClr val="000000"/>
                  </a:solidFill>
                  <a:latin typeface="KoPubWorld돋움체 Medium"/>
                  <a:ea typeface="KoPubWorld돋움체 Medium"/>
                  <a:cs typeface="KoPubWorld돋움체 Medium"/>
                </a:endParaRPr>
              </a:p>
              <a:p>
                <a:pPr marL="1257120" lvl="2" indent="-342720">
                  <a:spcBef>
                    <a:spcPct val="0"/>
                  </a:spcBef>
                  <a:buClr>
                    <a:schemeClr val="tx1"/>
                  </a:buClr>
                  <a:buFont typeface="Wingdings"/>
                  <a:buChar char="ü"/>
                  <a:defRPr/>
                </a:pPr>
                <a:r>
                  <a:rPr lang="ko-KR" altLang="en-US" sz="1600" dirty="0" smtClean="0">
                    <a:solidFill>
                      <a:srgbClr val="000000"/>
                    </a:solidFill>
                    <a:latin typeface="KoPubWorld돋움체 Medium"/>
                    <a:ea typeface="KoPubWorld돋움체 Medium"/>
                    <a:cs typeface="KoPubWorld돋움체 Medium"/>
                  </a:rPr>
                  <a:t>데이터들의 분포가 얼마나 곡선</a:t>
                </a:r>
                <a:r>
                  <a:rPr lang="en-US" altLang="ko-KR" sz="1600" dirty="0" smtClean="0">
                    <a:solidFill>
                      <a:srgbClr val="000000"/>
                    </a:solidFill>
                    <a:latin typeface="KoPubWorld돋움체 Medium"/>
                    <a:ea typeface="KoPubWorld돋움체 Medium"/>
                    <a:cs typeface="KoPubWorld돋움체 Medium"/>
                  </a:rPr>
                  <a:t>, </a:t>
                </a:r>
                <a:r>
                  <a:rPr lang="ko-KR" altLang="en-US" sz="1600" dirty="0" smtClean="0">
                    <a:solidFill>
                      <a:srgbClr val="000000"/>
                    </a:solidFill>
                    <a:latin typeface="KoPubWorld돋움체 Medium"/>
                    <a:ea typeface="KoPubWorld돋움체 Medium"/>
                    <a:cs typeface="KoPubWorld돋움체 Medium"/>
                  </a:rPr>
                  <a:t>또는 선에 잘 맞는지 보여줌</a:t>
                </a:r>
                <a:endParaRPr lang="en-US" altLang="ko-KR" sz="1600" dirty="0" smtClean="0">
                  <a:solidFill>
                    <a:srgbClr val="000000"/>
                  </a:solidFill>
                  <a:latin typeface="KoPubWorld돋움체 Medium"/>
                  <a:ea typeface="KoPubWorld돋움체 Medium"/>
                  <a:cs typeface="KoPubWorld돋움체 Medium"/>
                </a:endParaRPr>
              </a:p>
              <a:p>
                <a:pPr marL="1257120" lvl="2" indent="-342720">
                  <a:spcBef>
                    <a:spcPct val="0"/>
                  </a:spcBef>
                  <a:buClr>
                    <a:schemeClr val="tx1"/>
                  </a:buClr>
                  <a:buFont typeface="Wingdings"/>
                  <a:buChar char="ü"/>
                  <a:defRPr/>
                </a:pPr>
                <a:r>
                  <a:rPr lang="ko-KR" altLang="en-US" sz="1600" dirty="0" smtClean="0">
                    <a:solidFill>
                      <a:srgbClr val="000000"/>
                    </a:solidFill>
                    <a:latin typeface="KoPubWorld돋움체 Medium"/>
                    <a:ea typeface="KoPubWorld돋움체 Medium"/>
                    <a:cs typeface="KoPubWorld돋움체 Medium"/>
                  </a:rPr>
                  <a:t>알맞지 않은 독립변수가 추가될 수록 </a:t>
                </a:r>
                <a:r>
                  <a:rPr lang="ko-KR" altLang="en-US" sz="1600" dirty="0" err="1" smtClean="0">
                    <a:solidFill>
                      <a:srgbClr val="000000"/>
                    </a:solidFill>
                    <a:latin typeface="KoPubWorld돋움체 Medium"/>
                    <a:ea typeface="KoPubWorld돋움체 Medium"/>
                    <a:cs typeface="KoPubWorld돋움체 Medium"/>
                  </a:rPr>
                  <a:t>과적합</a:t>
                </a:r>
                <a:r>
                  <a:rPr lang="en-US" altLang="ko-KR" sz="1600" dirty="0" smtClean="0">
                    <a:solidFill>
                      <a:srgbClr val="000000"/>
                    </a:solidFill>
                    <a:latin typeface="KoPubWorld돋움체 Medium"/>
                    <a:ea typeface="KoPubWorld돋움체 Medium"/>
                    <a:cs typeface="KoPubWorld돋움체 Medium"/>
                  </a:rPr>
                  <a:t>(Overfitting)</a:t>
                </a:r>
                <a:r>
                  <a:rPr lang="ko-KR" altLang="en-US" sz="1600" dirty="0" smtClean="0">
                    <a:solidFill>
                      <a:srgbClr val="000000"/>
                    </a:solidFill>
                    <a:latin typeface="KoPubWorld돋움체 Medium"/>
                    <a:ea typeface="KoPubWorld돋움체 Medium"/>
                    <a:cs typeface="KoPubWorld돋움체 Medium"/>
                  </a:rPr>
                  <a:t>에 빠지기 쉬움</a:t>
                </a:r>
                <a:endParaRPr lang="en-US" altLang="ko-KR" sz="1600" dirty="0">
                  <a:solidFill>
                    <a:srgbClr val="000000"/>
                  </a:solidFill>
                  <a:latin typeface="KoPubWorld돋움체 Medium"/>
                  <a:ea typeface="KoPubWorld돋움체 Medium"/>
                  <a:cs typeface="KoPubWorld돋움체 Medium"/>
                </a:endParaRPr>
              </a:p>
              <a:p>
                <a:pPr marL="1257120" lvl="2" indent="-342720">
                  <a:spcBef>
                    <a:spcPct val="0"/>
                  </a:spcBef>
                  <a:buClr>
                    <a:schemeClr val="tx1"/>
                  </a:buClr>
                  <a:buAutoNum type="circleNumDbPlain"/>
                  <a:defRPr/>
                </a:pPr>
                <a:endParaRPr lang="en-US" altLang="ko-KR" sz="1600" dirty="0">
                  <a:solidFill>
                    <a:srgbClr val="000000"/>
                  </a:solidFill>
                  <a:latin typeface="KoPubWorld돋움체 Medium"/>
                  <a:ea typeface="KoPubWorld돋움체 Medium"/>
                  <a:cs typeface="KoPubWorld돋움체 Medium"/>
                </a:endParaRPr>
              </a:p>
              <a:p>
                <a:pPr marL="799920" lvl="1" indent="-342720">
                  <a:spcBef>
                    <a:spcPct val="0"/>
                  </a:spcBef>
                  <a:buClr>
                    <a:schemeClr val="tx1"/>
                  </a:buClr>
                  <a:buAutoNum type="circleNumDbPlain"/>
                  <a:defRPr/>
                </a:pPr>
                <a:r>
                  <a:rPr lang="en-US" altLang="ko-KR" sz="1600" dirty="0">
                    <a:solidFill>
                      <a:srgbClr val="000000"/>
                    </a:solidFill>
                    <a:latin typeface="KoPubWorld돋움체 Medium"/>
                    <a:ea typeface="KoPubWorld돋움체 Medium"/>
                    <a:cs typeface="KoPubWorld돋움체 Medium"/>
                  </a:rPr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돋움체 Medium"/>
                            <a:cs typeface="KoPubWorld돋움체 Medium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돋움체 Medium"/>
                            <a:cs typeface="KoPubWorld돋움체 Medium"/>
                          </a:rPr>
                          <m:t>𝑅</m:t>
                        </m:r>
                      </m:e>
                      <m:sup>
                        <m: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돋움체 Medium"/>
                            <a:cs typeface="KoPubWorld돋움체 Medium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sz="1600" dirty="0">
                  <a:solidFill>
                    <a:srgbClr val="000000"/>
                  </a:solidFill>
                  <a:latin typeface="KoPubWorld돋움체 Medium"/>
                  <a:ea typeface="KoPubWorld돋움체 Medium"/>
                  <a:cs typeface="KoPubWorld돋움체 Medium"/>
                </a:endParaRPr>
              </a:p>
              <a:p>
                <a:pPr marL="799920" lvl="1" indent="-342720">
                  <a:spcBef>
                    <a:spcPct val="0"/>
                  </a:spcBef>
                  <a:buClr>
                    <a:schemeClr val="tx1"/>
                  </a:buClr>
                  <a:buFont typeface="Wingdings"/>
                  <a:buChar char="ü"/>
                  <a:defRPr/>
                </a:pPr>
                <a:endParaRPr lang="ko-KR" altLang="en-US" sz="300" dirty="0">
                  <a:solidFill>
                    <a:srgbClr val="000000"/>
                  </a:solidFill>
                  <a:latin typeface="KoPubWorld돋움체 Medium"/>
                  <a:ea typeface="KoPubWorld돋움체 Medium"/>
                  <a:cs typeface="KoPubWorld돋움체 Medium"/>
                </a:endParaRPr>
              </a:p>
              <a:p>
                <a:pPr marL="1257120" lvl="2" indent="-342720">
                  <a:spcBef>
                    <a:spcPct val="0"/>
                  </a:spcBef>
                  <a:buClr>
                    <a:schemeClr val="tx1"/>
                  </a:buClr>
                  <a:buFont typeface="Wingdings"/>
                  <a:buChar char="ü"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돋움체 Medium"/>
                            <a:cs typeface="KoPubWorld돋움체 Medium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돋움체 Medium"/>
                            <a:cs typeface="KoPubWorld돋움체 Medium"/>
                          </a:rPr>
                          <m:t>𝑅</m:t>
                        </m:r>
                      </m:e>
                      <m:sup>
                        <m:r>
                          <a:rPr lang="en-US" altLang="ko-KR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돋움체 Medium"/>
                            <a:cs typeface="KoPubWorld돋움체 Medium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600" dirty="0" smtClean="0">
                    <a:solidFill>
                      <a:srgbClr val="000000"/>
                    </a:solidFill>
                    <a:latin typeface="KoPubWorld돋움체 Medium"/>
                    <a:ea typeface="KoPubWorld돋움체 Medium"/>
                    <a:cs typeface="KoPubWorld돋움체 Medium"/>
                  </a:rPr>
                  <a:t>의 </a:t>
                </a:r>
                <a:r>
                  <a:rPr lang="ko-KR" altLang="en-US" sz="1600" dirty="0" err="1" smtClean="0">
                    <a:solidFill>
                      <a:srgbClr val="000000"/>
                    </a:solidFill>
                    <a:latin typeface="KoPubWorld돋움체 Medium"/>
                    <a:ea typeface="KoPubWorld돋움체 Medium"/>
                    <a:cs typeface="KoPubWorld돋움체 Medium"/>
                  </a:rPr>
                  <a:t>과적합</a:t>
                </a:r>
                <a:r>
                  <a:rPr lang="ko-KR" altLang="en-US" sz="1600" dirty="0" smtClean="0">
                    <a:solidFill>
                      <a:srgbClr val="000000"/>
                    </a:solidFill>
                    <a:latin typeface="KoPubWorld돋움체 Medium"/>
                    <a:ea typeface="KoPubWorld돋움체 Medium"/>
                    <a:cs typeface="KoPubWorld돋움체 Medium"/>
                  </a:rPr>
                  <a:t> 문제를 해결하기 위해 고안되었음</a:t>
                </a:r>
                <a:endParaRPr lang="ko-KR" altLang="en-US" sz="1600" dirty="0">
                  <a:solidFill>
                    <a:srgbClr val="000000"/>
                  </a:solidFill>
                  <a:latin typeface="KoPubWorld돋움체 Medium"/>
                  <a:ea typeface="KoPubWorld돋움체 Medium"/>
                  <a:cs typeface="KoPubWorld돋움체 Medium"/>
                </a:endParaRPr>
              </a:p>
              <a:p>
                <a:pPr marL="1257120" lvl="2" indent="-342720">
                  <a:spcBef>
                    <a:spcPct val="0"/>
                  </a:spcBef>
                  <a:buClr>
                    <a:schemeClr val="tx1"/>
                  </a:buClr>
                  <a:buFont typeface="Wingdings"/>
                  <a:buChar char="ü"/>
                  <a:defRPr/>
                </a:pPr>
                <a:endParaRPr lang="ko-KR" altLang="en-US" sz="1600" dirty="0">
                  <a:solidFill>
                    <a:srgbClr val="000000"/>
                  </a:solidFill>
                  <a:latin typeface="KoPubWorld돋움체 Medium"/>
                  <a:ea typeface="KoPubWorld돋움체 Medium"/>
                  <a:cs typeface="KoPubWorld돋움체 Medium"/>
                </a:endParaRPr>
              </a:p>
              <a:p>
                <a:pPr marL="799920" lvl="1" indent="-342720">
                  <a:buClr>
                    <a:schemeClr val="tx1"/>
                  </a:buClr>
                  <a:buAutoNum type="circleNumDbPlain" startAt="3"/>
                  <a:defRPr/>
                </a:pPr>
                <a:r>
                  <a:rPr lang="en-US" altLang="ko-KR" sz="1600" dirty="0">
                    <a:solidFill>
                      <a:srgbClr val="000000"/>
                    </a:solidFill>
                    <a:latin typeface="KoPubWorld돋움체 Medium"/>
                    <a:ea typeface="KoPubWorld돋움체 Medium"/>
                    <a:cs typeface="KoPubWorld돋움체 Medium"/>
                  </a:rPr>
                  <a:t>MAE</a:t>
                </a:r>
                <a:endParaRPr lang="ko-KR" altLang="en-US" sz="1600" dirty="0">
                  <a:solidFill>
                    <a:srgbClr val="000000"/>
                  </a:solidFill>
                  <a:latin typeface="KoPubWorld돋움체 Medium"/>
                  <a:ea typeface="KoPubWorld돋움체 Medium"/>
                  <a:cs typeface="KoPubWorld돋움체 Medium"/>
                </a:endParaRPr>
              </a:p>
              <a:p>
                <a:pPr marL="799920" lvl="1" indent="-342720">
                  <a:buClr>
                    <a:schemeClr val="tx1"/>
                  </a:buClr>
                  <a:buAutoNum type="circleNumDbPlain" startAt="3"/>
                  <a:defRPr/>
                </a:pPr>
                <a:endParaRPr lang="ko-KR" altLang="en-US" sz="300" dirty="0">
                  <a:solidFill>
                    <a:srgbClr val="000000"/>
                  </a:solidFill>
                  <a:latin typeface="KoPubWorld돋움체 Medium"/>
                  <a:ea typeface="KoPubWorld돋움체 Medium"/>
                  <a:cs typeface="KoPubWorld돋움체 Medium"/>
                </a:endParaRPr>
              </a:p>
              <a:p>
                <a:pPr marL="1257120" lvl="2" indent="-342720">
                  <a:buClr>
                    <a:schemeClr val="tx1"/>
                  </a:buClr>
                  <a:buFont typeface="Wingdings"/>
                  <a:buChar char="ü"/>
                  <a:defRPr/>
                </a:pPr>
                <a:r>
                  <a:rPr lang="ko-KR" altLang="en-US" sz="1600" dirty="0" err="1">
                    <a:solidFill>
                      <a:srgbClr val="000000"/>
                    </a:solidFill>
                    <a:latin typeface="KoPubWorld돋움체 Medium"/>
                    <a:ea typeface="KoPubWorld돋움체 Medium"/>
                    <a:cs typeface="KoPubWorld돋움체 Medium"/>
                  </a:rPr>
                  <a:t>실제값과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KoPubWorld돋움체 Medium"/>
                    <a:ea typeface="KoPubWorld돋움체 Medium"/>
                    <a:cs typeface="KoPubWorld돋움체 Medium"/>
                  </a:rPr>
                  <a:t> </a:t>
                </a:r>
                <a:r>
                  <a:rPr lang="ko-KR" altLang="en-US" sz="1600" dirty="0" err="1">
                    <a:solidFill>
                      <a:srgbClr val="000000"/>
                    </a:solidFill>
                    <a:latin typeface="KoPubWorld돋움체 Medium"/>
                    <a:ea typeface="KoPubWorld돋움체 Medium"/>
                    <a:cs typeface="KoPubWorld돋움체 Medium"/>
                  </a:rPr>
                  <a:t>예측값의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KoPubWorld돋움체 Medium"/>
                    <a:ea typeface="KoPubWorld돋움체 Medium"/>
                    <a:cs typeface="KoPubWorld돋움체 Medium"/>
                  </a:rPr>
                  <a:t> 차이인 오차들의 절댓값 평균</a:t>
                </a:r>
                <a:endParaRPr lang="en-US" altLang="ko-KR" sz="1600" dirty="0">
                  <a:solidFill>
                    <a:srgbClr val="000000"/>
                  </a:solidFill>
                  <a:latin typeface="KoPubWorld돋움체 Medium"/>
                  <a:ea typeface="KoPubWorld돋움체 Medium"/>
                  <a:cs typeface="KoPubWorld돋움체 Medium"/>
                </a:endParaRPr>
              </a:p>
              <a:p>
                <a:pPr marL="799920" lvl="1" indent="-342720">
                  <a:buClr>
                    <a:schemeClr val="tx1"/>
                  </a:buClr>
                  <a:buAutoNum type="circleNumDbPlain" startAt="3"/>
                  <a:defRPr/>
                </a:pPr>
                <a:endParaRPr lang="en-US" altLang="ko-KR" sz="1600" dirty="0">
                  <a:solidFill>
                    <a:srgbClr val="000000"/>
                  </a:solidFill>
                  <a:latin typeface="KoPubWorld돋움체 Medium"/>
                  <a:ea typeface="KoPubWorld돋움체 Medium"/>
                  <a:cs typeface="KoPubWorld돋움체 Medium"/>
                </a:endParaRPr>
              </a:p>
              <a:p>
                <a:pPr marL="799920" lvl="1" indent="-342720">
                  <a:buClr>
                    <a:schemeClr val="tx1"/>
                  </a:buClr>
                  <a:buAutoNum type="circleNumDbPlain" startAt="3"/>
                  <a:defRPr/>
                </a:pPr>
                <a:r>
                  <a:rPr lang="en-US" altLang="ko-KR" sz="1600" dirty="0">
                    <a:solidFill>
                      <a:srgbClr val="000000"/>
                    </a:solidFill>
                    <a:latin typeface="KoPubWorld돋움체 Medium"/>
                    <a:ea typeface="KoPubWorld돋움체 Medium"/>
                    <a:cs typeface="KoPubWorld돋움체 Medium"/>
                  </a:rPr>
                  <a:t>MSE</a:t>
                </a:r>
                <a:endParaRPr lang="ko-KR" altLang="en-US" sz="1600" dirty="0">
                  <a:solidFill>
                    <a:srgbClr val="000000"/>
                  </a:solidFill>
                  <a:latin typeface="KoPubWorld돋움체 Medium"/>
                  <a:ea typeface="KoPubWorld돋움체 Medium"/>
                  <a:cs typeface="KoPubWorld돋움체 Medium"/>
                </a:endParaRPr>
              </a:p>
              <a:p>
                <a:pPr marL="799920" lvl="1" indent="-342720">
                  <a:buClr>
                    <a:schemeClr val="tx1"/>
                  </a:buClr>
                  <a:buAutoNum type="circleNumDbPlain" startAt="3"/>
                  <a:defRPr/>
                </a:pPr>
                <a:endParaRPr lang="ko-KR" altLang="en-US" sz="300" dirty="0">
                  <a:solidFill>
                    <a:srgbClr val="000000"/>
                  </a:solidFill>
                  <a:latin typeface="KoPubWorld돋움체 Medium"/>
                  <a:ea typeface="KoPubWorld돋움체 Medium"/>
                  <a:cs typeface="KoPubWorld돋움체 Medium"/>
                </a:endParaRPr>
              </a:p>
              <a:p>
                <a:pPr marL="1257120" lvl="2" indent="-342720">
                  <a:buClr>
                    <a:schemeClr val="tx1"/>
                  </a:buClr>
                  <a:buFont typeface="Wingdings"/>
                  <a:buChar char="ü"/>
                  <a:defRPr/>
                </a:pPr>
                <a:r>
                  <a:rPr lang="ko-KR" altLang="en-US" sz="1600" dirty="0" err="1">
                    <a:solidFill>
                      <a:srgbClr val="000000"/>
                    </a:solidFill>
                    <a:latin typeface="KoPubWorld돋움체 Medium"/>
                    <a:ea typeface="KoPubWorld돋움체 Medium"/>
                    <a:cs typeface="KoPubWorld돋움체 Medium"/>
                  </a:rPr>
                  <a:t>예측값과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KoPubWorld돋움체 Medium"/>
                    <a:ea typeface="KoPubWorld돋움체 Medium"/>
                    <a:cs typeface="KoPubWorld돋움체 Medium"/>
                  </a:rPr>
                  <a:t> </a:t>
                </a:r>
                <a:r>
                  <a:rPr lang="ko-KR" altLang="en-US" sz="1600" dirty="0" err="1">
                    <a:solidFill>
                      <a:srgbClr val="000000"/>
                    </a:solidFill>
                    <a:latin typeface="KoPubWorld돋움체 Medium"/>
                    <a:ea typeface="KoPubWorld돋움체 Medium"/>
                    <a:cs typeface="KoPubWorld돋움체 Medium"/>
                  </a:rPr>
                  <a:t>실제값의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KoPubWorld돋움체 Medium"/>
                    <a:ea typeface="KoPubWorld돋움체 Medium"/>
                    <a:cs typeface="KoPubWorld돋움체 Medium"/>
                  </a:rPr>
                  <a:t> 차이인 오차들의 제곱 평균으로 정의</a:t>
                </a:r>
                <a:endParaRPr lang="en-US" altLang="ko-KR" sz="1600" dirty="0">
                  <a:solidFill>
                    <a:srgbClr val="000000"/>
                  </a:solidFill>
                  <a:latin typeface="KoPubWorld돋움체 Medium"/>
                  <a:ea typeface="KoPubWorld돋움체 Medium"/>
                  <a:cs typeface="KoPubWorld돋움체 Medium"/>
                </a:endParaRPr>
              </a:p>
              <a:p>
                <a:pPr marL="1257120" lvl="2" indent="-342720">
                  <a:buClr>
                    <a:schemeClr val="tx1"/>
                  </a:buClr>
                  <a:buFont typeface="Wingdings"/>
                  <a:buChar char="ü"/>
                  <a:defRPr/>
                </a:pPr>
                <a:r>
                  <a:rPr lang="ko-KR" altLang="en-US" sz="1600" dirty="0">
                    <a:solidFill>
                      <a:srgbClr val="000000"/>
                    </a:solidFill>
                    <a:latin typeface="KoPubWorld돋움체 Medium"/>
                    <a:ea typeface="KoPubWorld돋움체 Medium"/>
                    <a:cs typeface="KoPubWorld돋움체 Medium"/>
                  </a:rPr>
                  <a:t>제곱을 하기 때문에 특이치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KoPubWorld돋움체 Medium"/>
                    <a:ea typeface="KoPubWorld돋움체 Medium"/>
                    <a:cs typeface="KoPubWorld돋움체 Medium"/>
                  </a:rPr>
                  <a:t>(Outlier)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KoPubWorld돋움체 Medium"/>
                    <a:ea typeface="KoPubWorld돋움체 Medium"/>
                    <a:cs typeface="KoPubWorld돋움체 Medium"/>
                  </a:rPr>
                  <a:t>에 민감</a:t>
                </a:r>
                <a:endParaRPr lang="en-US" altLang="ko-KR" sz="1600" dirty="0">
                  <a:solidFill>
                    <a:srgbClr val="000000"/>
                  </a:solidFill>
                  <a:latin typeface="KoPubWorld돋움체 Medium"/>
                  <a:ea typeface="KoPubWorld돋움체 Medium"/>
                  <a:cs typeface="KoPubWorld돋움체 Medium"/>
                </a:endParaRPr>
              </a:p>
              <a:p>
                <a:pPr marL="1257120" lvl="2" indent="-342720">
                  <a:buClr>
                    <a:schemeClr val="tx1"/>
                  </a:buClr>
                  <a:buFont typeface="Wingdings"/>
                  <a:buChar char="ü"/>
                  <a:defRPr/>
                </a:pPr>
                <a:endParaRPr lang="en-US" altLang="ko-KR" sz="1600" dirty="0">
                  <a:solidFill>
                    <a:srgbClr val="000000"/>
                  </a:solidFill>
                  <a:latin typeface="KoPubWorld돋움체 Medium"/>
                  <a:ea typeface="KoPubWorld돋움체 Medium"/>
                  <a:cs typeface="KoPubWorld돋움체 Medium"/>
                </a:endParaRPr>
              </a:p>
              <a:p>
                <a:pPr marL="799920" lvl="1" indent="-342720">
                  <a:buClr>
                    <a:schemeClr val="tx1"/>
                  </a:buClr>
                  <a:buAutoNum type="circleNumDbPlain" startAt="3"/>
                  <a:defRPr/>
                </a:pPr>
                <a:r>
                  <a:rPr lang="en-US" altLang="ko-KR" sz="1600" dirty="0">
                    <a:solidFill>
                      <a:srgbClr val="000000"/>
                    </a:solidFill>
                    <a:latin typeface="KoPubWorld돋움체 Medium"/>
                    <a:ea typeface="KoPubWorld돋움체 Medium"/>
                    <a:cs typeface="KoPubWorld돋움체 Medium"/>
                  </a:rPr>
                  <a:t>RMSE</a:t>
                </a:r>
                <a:endParaRPr lang="ko-KR" altLang="en-US" sz="1600" dirty="0">
                  <a:solidFill>
                    <a:srgbClr val="000000"/>
                  </a:solidFill>
                  <a:latin typeface="KoPubWorld돋움체 Medium"/>
                  <a:ea typeface="KoPubWorld돋움체 Medium"/>
                  <a:cs typeface="KoPubWorld돋움체 Medium"/>
                </a:endParaRPr>
              </a:p>
              <a:p>
                <a:pPr marL="799920" lvl="1" indent="-342720">
                  <a:buClr>
                    <a:schemeClr val="tx1"/>
                  </a:buClr>
                  <a:buAutoNum type="circleNumDbPlain" startAt="3"/>
                  <a:defRPr/>
                </a:pPr>
                <a:endParaRPr lang="ko-KR" altLang="en-US" sz="300" dirty="0">
                  <a:solidFill>
                    <a:srgbClr val="000000"/>
                  </a:solidFill>
                  <a:latin typeface="KoPubWorld돋움체 Medium"/>
                  <a:ea typeface="KoPubWorld돋움체 Medium"/>
                  <a:cs typeface="KoPubWorld돋움체 Medium"/>
                </a:endParaRPr>
              </a:p>
              <a:p>
                <a:pPr marL="1257120" lvl="2" indent="-342720">
                  <a:buClr>
                    <a:schemeClr val="tx1"/>
                  </a:buClr>
                  <a:buFont typeface="Wingdings"/>
                  <a:buChar char="ü"/>
                  <a:defRPr/>
                </a:pPr>
                <a:r>
                  <a:rPr lang="en-US" altLang="ko-KR" sz="1600" dirty="0">
                    <a:solidFill>
                      <a:srgbClr val="000000"/>
                    </a:solidFill>
                    <a:latin typeface="KoPubWorld돋움체 Medium"/>
                    <a:ea typeface="KoPubWorld돋움체 Medium"/>
                    <a:cs typeface="KoPubWorld돋움체 Medium"/>
                  </a:rPr>
                  <a:t>MSE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KoPubWorld돋움체 Medium"/>
                    <a:ea typeface="KoPubWorld돋움체 Medium"/>
                    <a:cs typeface="KoPubWorld돋움체 Medium"/>
                  </a:rPr>
                  <a:t>에 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KoPubWorld돋움체 Medium"/>
                    <a:ea typeface="KoPubWorld돋움체 Medium"/>
                    <a:cs typeface="KoPubWorld돋움체 Medium"/>
                  </a:rPr>
                  <a:t>root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KoPubWorld돋움체 Medium"/>
                    <a:ea typeface="KoPubWorld돋움체 Medium"/>
                    <a:cs typeface="KoPubWorld돋움체 Medium"/>
                  </a:rPr>
                  <a:t>를 씌운 </a:t>
                </a:r>
                <a:r>
                  <a:rPr lang="ko-KR" altLang="en-US" sz="1600" dirty="0" smtClean="0">
                    <a:solidFill>
                      <a:srgbClr val="000000"/>
                    </a:solidFill>
                    <a:latin typeface="KoPubWorld돋움체 Medium"/>
                    <a:ea typeface="KoPubWorld돋움체 Medium"/>
                    <a:cs typeface="KoPubWorld돋움체 Medium"/>
                  </a:rPr>
                  <a:t>값</a:t>
                </a:r>
                <a:endParaRPr lang="en-US" altLang="ko-KR" sz="1600" dirty="0" smtClean="0">
                  <a:solidFill>
                    <a:srgbClr val="000000"/>
                  </a:solidFill>
                  <a:latin typeface="KoPubWorld돋움체 Medium"/>
                  <a:ea typeface="KoPubWorld돋움체 Medium"/>
                  <a:cs typeface="KoPubWorld돋움체 Medium"/>
                </a:endParaRPr>
              </a:p>
              <a:p>
                <a:pPr marL="1257120" lvl="2" indent="-342720">
                  <a:buClr>
                    <a:schemeClr val="tx1"/>
                  </a:buClr>
                  <a:buFont typeface="Wingdings"/>
                  <a:buChar char="ü"/>
                  <a:defRPr/>
                </a:pPr>
                <a:r>
                  <a:rPr lang="ko-KR" altLang="en-US" sz="1600" dirty="0" smtClean="0">
                    <a:solidFill>
                      <a:srgbClr val="000000"/>
                    </a:solidFill>
                    <a:latin typeface="KoPubWorld돋움체 Medium"/>
                    <a:ea typeface="KoPubWorld돋움체 Medium"/>
                    <a:cs typeface="KoPubWorld돋움체 Medium"/>
                  </a:rPr>
                  <a:t>오류 지표를 실제 값과 유사한 단위로 다시 변환하기에 해석이 다소 용이</a:t>
                </a:r>
                <a:endParaRPr kumimoji="0" lang="en-US" altLang="ko-KR" sz="300" b="0" i="0" u="none" strike="noStrike" kern="1200" cap="none" spc="0" normalizeH="0" baseline="0" dirty="0">
                  <a:solidFill>
                    <a:srgbClr val="000000"/>
                  </a:solidFill>
                  <a:latin typeface="KoPubWorld돋움체 Medium"/>
                  <a:ea typeface="KoPubWorld돋움체 Medium"/>
                  <a:cs typeface="KoPubWorld돋움체 Medium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87" y="1125253"/>
                <a:ext cx="11503270" cy="5586145"/>
              </a:xfrm>
              <a:prstGeom prst="rect">
                <a:avLst/>
              </a:prstGeom>
              <a:blipFill>
                <a:blip r:embed="rId2"/>
                <a:stretch>
                  <a:fillRect l="-742" t="-8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790318" y="2213574"/>
                <a:ext cx="2426305" cy="469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KoPubWorld돋움체 Medium"/>
                              <a:cs typeface="KoPubWorld돋움체 Medium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KoPubWorld돋움체 Medium"/>
                              <a:cs typeface="KoPubWorld돋움체 Medium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KoPubWorld돋움체 Medium"/>
                              <a:cs typeface="KoPubWorld돋움체 Medium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KoPubWorld돋움체 Medium"/>
                          <a:cs typeface="KoPubWorld돋움체 Medium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,(0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 smtClean="0">
                  <a:latin typeface="KoPubWorld돋움체 Medium"/>
                  <a:ea typeface="KoPubWorld돋움체 Medium"/>
                  <a:cs typeface="KoPubWorld돋움체 Medium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318" y="2213574"/>
                <a:ext cx="2426305" cy="4690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8790318" y="3249718"/>
                <a:ext cx="2413096" cy="3448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KoPubWorld돋움체 Medium"/>
                            <a:cs typeface="KoPubWorld돋움체 Medium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KoPubWorld돋움체 Medium"/>
                            <a:cs typeface="KoPubWorld돋움체 Medium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KoPubWorld돋움체 Medium"/>
                            <a:cs typeface="KoPubWorld돋움체 Medium"/>
                          </a:rPr>
                          <m:t>𝑎𝑑𝑗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KoPubWorld돋움체 Medium"/>
                            <a:cs typeface="KoPubWorld돋움체 Medium"/>
                          </a:rPr>
                          <m:t>2</m:t>
                        </m:r>
                      </m:sup>
                    </m:sSubSup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KoPubWorld돋움체 Medium"/>
                        <a:cs typeface="KoPubWorld돋움체 Medium"/>
                      </a:rPr>
                      <m:t>=</m:t>
                    </m:r>
                    <m:f>
                      <m:f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,(</m:t>
                    </m:r>
                    <m:sSubSup>
                      <m:sSub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400" dirty="0" smtClean="0">
                    <a:latin typeface="KoPubWorld돋움체 Medium"/>
                    <a:ea typeface="KoPubWorld돋움체 Medium"/>
                    <a:cs typeface="KoPubWorld돋움체 Medium"/>
                  </a:rPr>
                  <a:t>)</a:t>
                </a:r>
                <a:endParaRPr lang="ko-KR" altLang="en-US" sz="1400" dirty="0" smtClean="0">
                  <a:latin typeface="KoPubWorld돋움체 Medium"/>
                  <a:ea typeface="KoPubWorld돋움체 Medium"/>
                  <a:cs typeface="KoPubWorld돋움체 Medium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318" y="3249718"/>
                <a:ext cx="2413096" cy="344838"/>
              </a:xfrm>
              <a:prstGeom prst="rect">
                <a:avLst/>
              </a:prstGeom>
              <a:blipFill>
                <a:blip r:embed="rId4"/>
                <a:stretch>
                  <a:fillRect l="-2525" r="-3535" b="-175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790318" y="3918325"/>
                <a:ext cx="1771767" cy="588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sz="1400" dirty="0" smtClean="0">
                  <a:latin typeface="KoPubWorld돋움체 Medium"/>
                  <a:ea typeface="KoPubWorld돋움체 Medium"/>
                  <a:cs typeface="KoPubWorld돋움체 Medium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318" y="3918325"/>
                <a:ext cx="1771767" cy="5881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8790318" y="4830268"/>
                <a:ext cx="1723228" cy="588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sz="1400" dirty="0" smtClean="0">
                  <a:latin typeface="KoPubWorld돋움체 Medium"/>
                  <a:ea typeface="KoPubWorld돋움체 Medium"/>
                  <a:cs typeface="KoPubWorld돋움체 Medium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318" y="4830268"/>
                <a:ext cx="1723228" cy="5881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8790318" y="5742211"/>
                <a:ext cx="2049664" cy="838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m:rPr>
                              <m:nor/>
                            </m:rPr>
                            <a:rPr lang="ko-KR" altLang="en-US" sz="1400" dirty="0">
                              <a:latin typeface="KoPubWorld돋움체 Medium"/>
                              <a:ea typeface="KoPubWorld돋움체 Medium"/>
                              <a:cs typeface="KoPubWorld돋움체 Medium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ko-KR" altLang="en-US" sz="1400" dirty="0" smtClean="0">
                  <a:latin typeface="KoPubWorld돋움체 Medium"/>
                  <a:ea typeface="KoPubWorld돋움체 Medium"/>
                  <a:cs typeface="KoPubWorld돋움체 Medium"/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318" y="5742211"/>
                <a:ext cx="2049664" cy="8381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/>
          <p:cNvSpPr/>
          <p:nvPr/>
        </p:nvSpPr>
        <p:spPr>
          <a:xfrm>
            <a:off x="8660921" y="1871933"/>
            <a:ext cx="2631056" cy="48394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06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2600" b="1"/>
              <a:t>4. Regression Model Evaluation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0403" y="900798"/>
            <a:ext cx="11503270" cy="449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720" indent="-34272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Font typeface="Wingdings"/>
              <a:buChar char="ü"/>
              <a:defRPr/>
            </a:pPr>
            <a:r>
              <a:rPr kumimoji="0" lang="en-US" altLang="ko-KR" sz="2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Multiple Linear Regression(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성능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(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모델의 오차가 적은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)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순서 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: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①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,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②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,</a:t>
            </a:r>
            <a:r>
              <a:rPr kumimoji="0" lang="ko-KR" altLang="en-US" sz="2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 ③</a:t>
            </a:r>
            <a:r>
              <a:rPr kumimoji="0" lang="en-US" altLang="ko-KR" sz="2400" b="0" i="0" u="none" strike="noStrike" kern="1200" cap="none" spc="0" normalizeH="0" baseline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46431" y="1843336"/>
            <a:ext cx="3238503" cy="335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>
                <a:latin typeface="KoPubWorld돋움체 Medium"/>
                <a:ea typeface="KoPubWorld돋움체 Medium"/>
                <a:cs typeface="KoPubWorld돋움체 Medium"/>
              </a:rPr>
              <a:t>③ </a:t>
            </a:r>
            <a:r>
              <a:rPr lang="en-US" altLang="ko-KR" sz="1600">
                <a:latin typeface="KoPubWorld돋움체 Medium"/>
                <a:ea typeface="KoPubWorld돋움체 Medium"/>
                <a:cs typeface="KoPubWorld돋움체 Medium"/>
              </a:rPr>
              <a:t>Multiple Linear Regression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28022" y="1843336"/>
            <a:ext cx="3173930" cy="335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0" normalizeH="0" baseline="0" dirty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① </a:t>
            </a:r>
            <a:r>
              <a:rPr kumimoji="0" lang="en-US" altLang="ko-KR" sz="1600" b="0" i="0" u="none" strike="noStrike" kern="1200" cap="none" spc="0" normalizeH="0" baseline="0" dirty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Lasso Regression(alpha : 0.1)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048445" y="1843336"/>
            <a:ext cx="3216117" cy="335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0" i="0" u="none" strike="noStrike" kern="1200" cap="none" spc="0" normalizeH="0" baseline="0" dirty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② </a:t>
            </a:r>
            <a:r>
              <a:rPr kumimoji="0" lang="en-US" altLang="ko-KR" sz="1600" b="0" i="0" u="none" strike="noStrike" kern="1200" cap="none" spc="0" normalizeH="0" baseline="0" dirty="0"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rPr>
              <a:t>Ridge Regression(alpha = 0.1)</a:t>
            </a: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4238" y="2247400"/>
            <a:ext cx="3262312" cy="2362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0" name="표 4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313811"/>
                  </p:ext>
                </p:extLst>
              </p:nvPr>
            </p:nvGraphicFramePr>
            <p:xfrm>
              <a:off x="628314" y="4588320"/>
              <a:ext cx="3240704" cy="1678505"/>
            </p:xfrm>
            <a:graphic>
              <a:graphicData uri="http://schemas.openxmlformats.org/drawingml/2006/table">
                <a:tbl>
                  <a:tblPr firstRow="1" bandRow="1">
                    <a:tableStyleId>{01A66EDD-3DAB-4C5B-A090-DC80EC1FD486}</a:tableStyleId>
                  </a:tblPr>
                  <a:tblGrid>
                    <a:gridCol w="109076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3509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702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446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91465"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Evaluation</a:t>
                          </a: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train_set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test_set</a:t>
                          </a:r>
                        </a:p>
                      </a:txBody>
                      <a:tcPr>
                        <a:lnR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defRPr/>
                          </a:pPr>
                          <a:r>
                            <a:rPr lang="en-US" altLang="ko-KR" sz="1100" dirty="0"/>
                            <a:t>error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91465"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1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KoPubWorld돋움체 Medium"/>
                                        <a:cs typeface="KoPubWorld돋움체 Medium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KoPubWorld돋움체 Medium"/>
                                        <a:cs typeface="KoPubWorld돋움체 Medium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ko-KR" sz="11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KoPubWorld돋움체 Medium"/>
                                        <a:cs typeface="KoPubWorld돋움체 Medium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100" dirty="0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0.78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0.70</a:t>
                          </a:r>
                        </a:p>
                      </a:txBody>
                      <a:tcPr>
                        <a:lnR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0.08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5950"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dirty="0" smtClean="0"/>
                            <a:t>Adjusted</a:t>
                          </a:r>
                          <a:r>
                            <a:rPr lang="en-US" altLang="ko-KR" sz="1100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1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KoPubWorld돋움체 Medium"/>
                                      <a:cs typeface="KoPubWorld돋움체 Medium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1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KoPubWorld돋움체 Medium"/>
                                      <a:cs typeface="KoPubWorld돋움체 Medium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ko-KR" sz="11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KoPubWorld돋움체 Medium"/>
                                      <a:cs typeface="KoPubWorld돋움체 Medium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altLang="ko-KR" sz="1100" dirty="0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dirty="0"/>
                            <a:t>0.78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0.69</a:t>
                          </a:r>
                        </a:p>
                      </a:txBody>
                      <a:tcPr>
                        <a:lnR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0.09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91465"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MAE</a:t>
                          </a: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dirty="0"/>
                            <a:t>2.65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2.75</a:t>
                          </a:r>
                        </a:p>
                      </a:txBody>
                      <a:tcPr>
                        <a:lnR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-0.10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45732"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MSE</a:t>
                          </a: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dirty="0"/>
                            <a:t>11.28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dirty="0"/>
                            <a:t>13.49</a:t>
                          </a:r>
                        </a:p>
                      </a:txBody>
                      <a:tcPr>
                        <a:lnR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-2.21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31445"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dirty="0"/>
                            <a:t>RMSE</a:t>
                          </a: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3.36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dirty="0"/>
                            <a:t>3.67</a:t>
                          </a:r>
                        </a:p>
                      </a:txBody>
                      <a:tcPr>
                        <a:lnR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-0.31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0" name="표 4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313811"/>
                  </p:ext>
                </p:extLst>
              </p:nvPr>
            </p:nvGraphicFramePr>
            <p:xfrm>
              <a:off x="628314" y="4588320"/>
              <a:ext cx="3240704" cy="1678505"/>
            </p:xfrm>
            <a:graphic>
              <a:graphicData uri="http://schemas.openxmlformats.org/drawingml/2006/table">
                <a:tbl>
                  <a:tblPr firstRow="1" bandRow="1">
                    <a:tableStyleId>{01A66EDD-3DAB-4C5B-A090-DC80EC1FD486}</a:tableStyleId>
                  </a:tblPr>
                  <a:tblGrid>
                    <a:gridCol w="109076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3509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702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446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91465"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Evaluation</a:t>
                          </a: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train_set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test_set</a:t>
                          </a:r>
                        </a:p>
                      </a:txBody>
                      <a:tcPr>
                        <a:lnR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defRPr/>
                          </a:pPr>
                          <a:r>
                            <a:rPr lang="en-US" altLang="ko-KR" sz="1100" dirty="0"/>
                            <a:t>error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914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L>
                        <a:blipFill>
                          <a:blip r:embed="rId3"/>
                          <a:stretch>
                            <a:fillRect t="-102083" r="-198883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0.78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0.70</a:t>
                          </a:r>
                        </a:p>
                      </a:txBody>
                      <a:tcPr>
                        <a:lnR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0.08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595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L>
                        <a:blipFill>
                          <a:blip r:embed="rId3"/>
                          <a:stretch>
                            <a:fillRect t="-206383" r="-19888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dirty="0"/>
                            <a:t>0.78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0.69</a:t>
                          </a:r>
                        </a:p>
                      </a:txBody>
                      <a:tcPr>
                        <a:lnR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0.09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91465"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MAE</a:t>
                          </a: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dirty="0"/>
                            <a:t>2.65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2.75</a:t>
                          </a:r>
                        </a:p>
                      </a:txBody>
                      <a:tcPr>
                        <a:lnR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-0.10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MSE</a:t>
                          </a: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dirty="0"/>
                            <a:t>11.28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dirty="0"/>
                            <a:t>13.49</a:t>
                          </a:r>
                        </a:p>
                      </a:txBody>
                      <a:tcPr>
                        <a:lnR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-2.21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dirty="0"/>
                            <a:t>RMSE</a:t>
                          </a: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3.36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dirty="0"/>
                            <a:t>3.67</a:t>
                          </a:r>
                        </a:p>
                      </a:txBody>
                      <a:tcPr>
                        <a:lnR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-0.31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66698" y="2247900"/>
            <a:ext cx="3257550" cy="2362200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888201" y="2247900"/>
            <a:ext cx="3333750" cy="2362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4" name="표 5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4103686"/>
                  </p:ext>
                </p:extLst>
              </p:nvPr>
            </p:nvGraphicFramePr>
            <p:xfrm>
              <a:off x="8112191" y="4588320"/>
              <a:ext cx="3240704" cy="1678505"/>
            </p:xfrm>
            <a:graphic>
              <a:graphicData uri="http://schemas.openxmlformats.org/drawingml/2006/table">
                <a:tbl>
                  <a:tblPr firstRow="1" bandRow="1">
                    <a:tableStyleId>{01A66EDD-3DAB-4C5B-A090-DC80EC1FD486}</a:tableStyleId>
                  </a:tblPr>
                  <a:tblGrid>
                    <a:gridCol w="109076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3509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702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446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91465"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Evaluation</a:t>
                          </a: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train_set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test_set</a:t>
                          </a:r>
                        </a:p>
                      </a:txBody>
                      <a:tcPr>
                        <a:lnR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diff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91465"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1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KoPubWorld돋움체 Medium"/>
                                        <a:cs typeface="KoPubWorld돋움체 Medium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KoPubWorld돋움체 Medium"/>
                                        <a:cs typeface="KoPubWorld돋움체 Medium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ko-KR" sz="11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KoPubWorld돋움체 Medium"/>
                                        <a:cs typeface="KoPubWorld돋움체 Medium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100" dirty="0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0.78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0.7</a:t>
                          </a:r>
                        </a:p>
                      </a:txBody>
                      <a:tcPr>
                        <a:lnR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0.08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5950"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dirty="0" smtClean="0"/>
                            <a:t>Adjusted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1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KoPubWorld돋움체 Medium"/>
                                      <a:cs typeface="KoPubWorld돋움체 Medium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1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KoPubWorld돋움체 Medium"/>
                                      <a:cs typeface="KoPubWorld돋움체 Medium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ko-KR" sz="11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KoPubWorld돋움체 Medium"/>
                                      <a:cs typeface="KoPubWorld돋움체 Medium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altLang="ko-KR" sz="1100" dirty="0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0.78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0.69</a:t>
                          </a:r>
                        </a:p>
                      </a:txBody>
                      <a:tcPr>
                        <a:lnR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0.09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91465"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dirty="0"/>
                            <a:t>MAE</a:t>
                          </a: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2.65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2.74</a:t>
                          </a:r>
                        </a:p>
                      </a:txBody>
                      <a:tcPr>
                        <a:lnR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0.09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45732"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dirty="0"/>
                            <a:t>MSE</a:t>
                          </a: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11.28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13.45</a:t>
                          </a:r>
                        </a:p>
                      </a:txBody>
                      <a:tcPr>
                        <a:lnR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-2.17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31445"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dirty="0"/>
                            <a:t>RMSE</a:t>
                          </a: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3.36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dirty="0"/>
                            <a:t>3.67</a:t>
                          </a:r>
                        </a:p>
                      </a:txBody>
                      <a:tcPr>
                        <a:lnR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-0.31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4" name="표 5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4103686"/>
                  </p:ext>
                </p:extLst>
              </p:nvPr>
            </p:nvGraphicFramePr>
            <p:xfrm>
              <a:off x="8112191" y="4588320"/>
              <a:ext cx="3240704" cy="1678505"/>
            </p:xfrm>
            <a:graphic>
              <a:graphicData uri="http://schemas.openxmlformats.org/drawingml/2006/table">
                <a:tbl>
                  <a:tblPr firstRow="1" bandRow="1">
                    <a:tableStyleId>{01A66EDD-3DAB-4C5B-A090-DC80EC1FD486}</a:tableStyleId>
                  </a:tblPr>
                  <a:tblGrid>
                    <a:gridCol w="109076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3509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702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446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91465"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Evaluation</a:t>
                          </a: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train_set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test_set</a:t>
                          </a:r>
                        </a:p>
                      </a:txBody>
                      <a:tcPr>
                        <a:lnR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diff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914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L>
                        <a:blipFill>
                          <a:blip r:embed="rId6"/>
                          <a:stretch>
                            <a:fillRect t="-102083" r="-199441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0.78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0.7</a:t>
                          </a:r>
                        </a:p>
                      </a:txBody>
                      <a:tcPr>
                        <a:lnR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0.08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595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L>
                        <a:blipFill>
                          <a:blip r:embed="rId6"/>
                          <a:stretch>
                            <a:fillRect t="-206383" r="-19944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0.78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0.69</a:t>
                          </a:r>
                        </a:p>
                      </a:txBody>
                      <a:tcPr>
                        <a:lnR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0.09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91465"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dirty="0"/>
                            <a:t>MAE</a:t>
                          </a: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2.65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2.74</a:t>
                          </a:r>
                        </a:p>
                      </a:txBody>
                      <a:tcPr>
                        <a:lnR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0.09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dirty="0"/>
                            <a:t>MSE</a:t>
                          </a: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11.28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13.45</a:t>
                          </a:r>
                        </a:p>
                      </a:txBody>
                      <a:tcPr>
                        <a:lnR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-2.17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dirty="0"/>
                            <a:t>RMSE</a:t>
                          </a: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3.36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dirty="0"/>
                            <a:t>3.67</a:t>
                          </a:r>
                        </a:p>
                      </a:txBody>
                      <a:tcPr>
                        <a:lnR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-0.31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5" name="표 5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7504788"/>
                  </p:ext>
                </p:extLst>
              </p:nvPr>
            </p:nvGraphicFramePr>
            <p:xfrm>
              <a:off x="4428022" y="4601354"/>
              <a:ext cx="3240704" cy="1678505"/>
            </p:xfrm>
            <a:graphic>
              <a:graphicData uri="http://schemas.openxmlformats.org/drawingml/2006/table">
                <a:tbl>
                  <a:tblPr firstRow="1" bandRow="1">
                    <a:tableStyleId>{01A66EDD-3DAB-4C5B-A090-DC80EC1FD486}</a:tableStyleId>
                  </a:tblPr>
                  <a:tblGrid>
                    <a:gridCol w="109076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3509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702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446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91465"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Evaluation</a:t>
                          </a: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train_set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test_set</a:t>
                          </a:r>
                        </a:p>
                      </a:txBody>
                      <a:tcPr>
                        <a:lnR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diff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91465">
                    <a:tc>
                      <a:txBody>
                        <a:bodyPr/>
                        <a:lstStyle/>
                        <a:p>
                          <a:pPr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1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KoPubWorld돋움체 Medium"/>
                                        <a:cs typeface="KoPubWorld돋움체 Medium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KoPubWorld돋움체 Medium"/>
                                        <a:cs typeface="KoPubWorld돋움체 Medium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altLang="ko-KR" sz="11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KoPubWorld돋움체 Medium"/>
                                        <a:cs typeface="KoPubWorld돋움체 Medium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100" dirty="0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dirty="0"/>
                            <a:t>0.78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0.72</a:t>
                          </a:r>
                        </a:p>
                      </a:txBody>
                      <a:tcPr>
                        <a:lnR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0.06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5950"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dirty="0" smtClean="0"/>
                            <a:t>Adjusted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1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KoPubWorld돋움체 Medium"/>
                                      <a:cs typeface="KoPubWorld돋움체 Medium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1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KoPubWorld돋움체 Medium"/>
                                      <a:cs typeface="KoPubWorld돋움체 Medium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ko-KR" sz="11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KoPubWorld돋움체 Medium"/>
                                      <a:cs typeface="KoPubWorld돋움체 Medium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altLang="ko-KR" sz="1100" dirty="0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dirty="0"/>
                            <a:t>0.77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0.70</a:t>
                          </a:r>
                        </a:p>
                      </a:txBody>
                      <a:tcPr>
                        <a:lnR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0.07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91465"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MAE</a:t>
                          </a: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dirty="0"/>
                            <a:t>2.68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dirty="0"/>
                            <a:t>2.7</a:t>
                          </a:r>
                        </a:p>
                      </a:txBody>
                      <a:tcPr>
                        <a:lnR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-0.02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45732"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MSE</a:t>
                          </a: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11.48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dirty="0"/>
                            <a:t>12.84</a:t>
                          </a:r>
                        </a:p>
                      </a:txBody>
                      <a:tcPr>
                        <a:lnR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31445"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dirty="0"/>
                            <a:t>RMSE</a:t>
                          </a: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3.39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dirty="0"/>
                            <a:t>3.58</a:t>
                          </a:r>
                        </a:p>
                      </a:txBody>
                      <a:tcPr>
                        <a:lnR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0.19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5" name="표 5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7504788"/>
                  </p:ext>
                </p:extLst>
              </p:nvPr>
            </p:nvGraphicFramePr>
            <p:xfrm>
              <a:off x="4428022" y="4601354"/>
              <a:ext cx="3240704" cy="1678505"/>
            </p:xfrm>
            <a:graphic>
              <a:graphicData uri="http://schemas.openxmlformats.org/drawingml/2006/table">
                <a:tbl>
                  <a:tblPr firstRow="1" bandRow="1">
                    <a:tableStyleId>{01A66EDD-3DAB-4C5B-A090-DC80EC1FD486}</a:tableStyleId>
                  </a:tblPr>
                  <a:tblGrid>
                    <a:gridCol w="109076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3509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7022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446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91465"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Evaluation</a:t>
                          </a: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train_set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test_set</a:t>
                          </a:r>
                        </a:p>
                      </a:txBody>
                      <a:tcPr>
                        <a:lnR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diff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9146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L>
                        <a:blipFill>
                          <a:blip r:embed="rId7"/>
                          <a:stretch>
                            <a:fillRect t="-102083" r="-199441" b="-3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dirty="0"/>
                            <a:t>0.78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0.72</a:t>
                          </a:r>
                        </a:p>
                      </a:txBody>
                      <a:tcPr>
                        <a:lnR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0.06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595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L>
                        <a:blipFill>
                          <a:blip r:embed="rId7"/>
                          <a:stretch>
                            <a:fillRect t="-206383" r="-19944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dirty="0"/>
                            <a:t>0.77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0.70</a:t>
                          </a:r>
                        </a:p>
                      </a:txBody>
                      <a:tcPr>
                        <a:lnR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0.07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91465"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MAE</a:t>
                          </a: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dirty="0"/>
                            <a:t>2.68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dirty="0"/>
                            <a:t>2.7</a:t>
                          </a:r>
                        </a:p>
                      </a:txBody>
                      <a:tcPr>
                        <a:lnR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-0.02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MSE</a:t>
                          </a: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11.48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dirty="0"/>
                            <a:t>12.84</a:t>
                          </a:r>
                        </a:p>
                      </a:txBody>
                      <a:tcPr>
                        <a:lnR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dirty="0"/>
                            <a:t>RMSE</a:t>
                          </a:r>
                        </a:p>
                      </a:txBody>
                      <a:tcPr>
                        <a:lnL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/>
                            <a:t>3.39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dirty="0"/>
                            <a:t>3.58</a:t>
                          </a:r>
                        </a:p>
                      </a:txBody>
                      <a:tcPr>
                        <a:lnR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defRPr/>
                          </a:pPr>
                          <a:r>
                            <a:rPr lang="en-US" altLang="ko-KR" sz="1100" b="1" dirty="0">
                              <a:solidFill>
                                <a:srgbClr val="FF0000"/>
                              </a:solidFill>
                            </a:rPr>
                            <a:t>0.19</a:t>
                          </a:r>
                        </a:p>
                      </a:txBody>
                      <a:tcPr>
                        <a:lnL w="9525" cap="flat" cmpd="sng" algn="ctr">
                          <a:solidFill>
                            <a:schemeClr val="lt1"/>
                          </a:solidFill>
                          <a:prstDash val="solid"/>
                          <a:round/>
                          <a:headEnd w="med" len="med"/>
                          <a:tailEnd w="med" len="med"/>
                        </a:lnL>
                        <a:lnR w="9525" cap="flat" cmpd="sng" algn="ctr">
                          <a:noFill/>
                          <a:prstDash val="solid"/>
                          <a:round/>
                          <a:headEnd w="med" len="med"/>
                          <a:tailEnd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KoPubWorld돋움체 Medium"/>
            <a:ea typeface="KoPubWorld돋움체 Medium"/>
            <a:cs typeface="KoPubWorld돋움체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822</Words>
  <Application>Microsoft Office PowerPoint</Application>
  <PresentationFormat>와이드스크린</PresentationFormat>
  <Paragraphs>329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5" baseType="lpstr">
      <vt:lpstr>KoPubWorld돋움체 Bold</vt:lpstr>
      <vt:lpstr>KoPubWorld돋움체 Light</vt:lpstr>
      <vt:lpstr>KoPubWorld돋움체 Medium</vt:lpstr>
      <vt:lpstr>Noto Sans KR Medium</vt:lpstr>
      <vt:lpstr>Poppins SemiBold</vt:lpstr>
      <vt:lpstr>돋움</vt:lpstr>
      <vt:lpstr>한컴 윤체 B</vt:lpstr>
      <vt:lpstr>Arial</vt:lpstr>
      <vt:lpstr>Cambria Math</vt:lpstr>
      <vt:lpstr>Times New Roman</vt:lpstr>
      <vt:lpstr>Wingdings</vt:lpstr>
      <vt:lpstr>맑은 고딕</vt:lpstr>
      <vt:lpstr>Office 테마</vt:lpstr>
      <vt:lpstr>PowerPoint 프레젠테이션</vt:lpstr>
      <vt:lpstr>PowerPoint 프레젠테이션</vt:lpstr>
      <vt:lpstr>1. Dataset Info</vt:lpstr>
      <vt:lpstr>2. EDA</vt:lpstr>
      <vt:lpstr>2. EDA</vt:lpstr>
      <vt:lpstr>2. EDA</vt:lpstr>
      <vt:lpstr>3. Preprocessing</vt:lpstr>
      <vt:lpstr>3. Preprocessing</vt:lpstr>
      <vt:lpstr>4. Regression Model Evaluation</vt:lpstr>
      <vt:lpstr>4. Regression Model Evaluation</vt:lpstr>
      <vt:lpstr>5. Conclusion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cs.hong</dc:creator>
  <cp:lastModifiedBy>user</cp:lastModifiedBy>
  <cp:revision>1254</cp:revision>
  <dcterms:created xsi:type="dcterms:W3CDTF">2022-02-02T04:32:22Z</dcterms:created>
  <dcterms:modified xsi:type="dcterms:W3CDTF">2022-05-30T16:27:26Z</dcterms:modified>
  <cp:version/>
</cp:coreProperties>
</file>