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51" r:id="rId1"/>
  </p:sldMasterIdLst>
  <p:notesMasterIdLst>
    <p:notesMasterId r:id="rId2"/>
  </p:notesMasterIdLst>
  <p:handoutMasterIdLst>
    <p:handoutMasterId r:id="rId3"/>
  </p:handoutMasterIdLst>
  <p:sldIdLst>
    <p:sldId id="326" r:id="rId4"/>
    <p:sldId id="259" r:id="rId5"/>
    <p:sldId id="340" r:id="rId6"/>
    <p:sldId id="346" r:id="rId7"/>
    <p:sldId id="341" r:id="rId8"/>
    <p:sldId id="347" r:id="rId9"/>
    <p:sldId id="348" r:id="rId10"/>
    <p:sldId id="342" r:id="rId11"/>
    <p:sldId id="343" r:id="rId12"/>
    <p:sldId id="344" r:id="rId13"/>
    <p:sldId id="34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0125" autoAdjust="0"/>
    <p:restoredTop sz="89842" autoAdjust="0"/>
  </p:normalViewPr>
  <p:slideViewPr>
    <p:cSldViewPr snapToGrid="0">
      <p:cViewPr varScale="1">
        <p:scale>
          <a:sx n="100" d="100"/>
          <a:sy n="100" d="100"/>
        </p:scale>
        <p:origin x="1550" y="773"/>
      </p:cViewPr>
      <p:guideLst>
        <p:guide orient="horz" pos="2158"/>
        <p:guide pos="3839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042" y="84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A3F2224D-1184-45AE-8BA6-1991448FAB4A}" type="datetime1">
              <a:rPr lang="ko-KR" altLang="en-US"/>
              <a:pPr lvl="0">
                <a:defRPr/>
              </a:pPr>
              <a:t>2022-05-24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E7E0067-DAD4-47D5-9E01-EB118C352F0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86B575A-33D8-471D-8367-A965AB842AA0}" type="datetime1">
              <a:rPr lang="ko-KR" altLang="en-US"/>
              <a:pPr lvl="0">
                <a:defRPr/>
              </a:pPr>
              <a:t>2022-05-24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984702A0-409D-4B63-B3B2-61BA02D306DE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84702A0-409D-4B63-B3B2-61BA02D306DE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84702A0-409D-4B63-B3B2-61BA02D306DE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0693EFD2-6203-4D1B-B823-CD2EABCBC50C}"/>
              </a:ext>
            </a:extLst>
          </p:cNvPr>
          <p:cNvSpPr/>
          <p:nvPr userDrawn="1"/>
        </p:nvSpPr>
        <p:spPr>
          <a:xfrm>
            <a:off x="-1042369" y="4572000"/>
            <a:ext cx="16847702" cy="1557877"/>
          </a:xfrm>
          <a:custGeom>
            <a:avLst/>
            <a:gdLst>
              <a:gd name="connsiteX0" fmla="*/ 336516 w 16847702"/>
              <a:gd name="connsiteY0" fmla="*/ 0 h 1557877"/>
              <a:gd name="connsiteX1" fmla="*/ 336516 w 16847702"/>
              <a:gd name="connsiteY1" fmla="*/ 336884 h 1557877"/>
              <a:gd name="connsiteX2" fmla="*/ 3833695 w 16847702"/>
              <a:gd name="connsiteY2" fmla="*/ 1556084 h 1557877"/>
              <a:gd name="connsiteX3" fmla="*/ 10170327 w 16847702"/>
              <a:gd name="connsiteY3" fmla="*/ 625642 h 1557877"/>
              <a:gd name="connsiteX4" fmla="*/ 16266327 w 16847702"/>
              <a:gd name="connsiteY4" fmla="*/ 1299411 h 1557877"/>
              <a:gd name="connsiteX5" fmla="*/ 16250285 w 16847702"/>
              <a:gd name="connsiteY5" fmla="*/ 1411705 h 1557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7702" h="1557877">
                <a:moveTo>
                  <a:pt x="336516" y="0"/>
                </a:moveTo>
                <a:cubicBezTo>
                  <a:pt x="45084" y="38768"/>
                  <a:pt x="-246347" y="77537"/>
                  <a:pt x="336516" y="336884"/>
                </a:cubicBezTo>
                <a:cubicBezTo>
                  <a:pt x="919379" y="596231"/>
                  <a:pt x="2194727" y="1507958"/>
                  <a:pt x="3833695" y="1556084"/>
                </a:cubicBezTo>
                <a:cubicBezTo>
                  <a:pt x="5472663" y="1604210"/>
                  <a:pt x="8098222" y="668421"/>
                  <a:pt x="10170327" y="625642"/>
                </a:cubicBezTo>
                <a:cubicBezTo>
                  <a:pt x="12242432" y="582863"/>
                  <a:pt x="15253001" y="1168401"/>
                  <a:pt x="16266327" y="1299411"/>
                </a:cubicBezTo>
                <a:cubicBezTo>
                  <a:pt x="17279653" y="1430421"/>
                  <a:pt x="16764969" y="1421063"/>
                  <a:pt x="16250285" y="1411705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BA2069-4677-4D76-9A19-FFB9CE4F1B24}"/>
              </a:ext>
            </a:extLst>
          </p:cNvPr>
          <p:cNvSpPr/>
          <p:nvPr userDrawn="1"/>
        </p:nvSpPr>
        <p:spPr>
          <a:xfrm>
            <a:off x="819150" y="732840"/>
            <a:ext cx="381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EDA243-4FEA-44FA-A9A5-E3B042ADCE6E}"/>
              </a:ext>
            </a:extLst>
          </p:cNvPr>
          <p:cNvSpPr/>
          <p:nvPr userDrawn="1"/>
        </p:nvSpPr>
        <p:spPr>
          <a:xfrm>
            <a:off x="1230106" y="732840"/>
            <a:ext cx="381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6747818-C376-4E82-921B-A2A3E364B72A}"/>
              </a:ext>
            </a:extLst>
          </p:cNvPr>
          <p:cNvSpPr/>
          <p:nvPr userDrawn="1"/>
        </p:nvSpPr>
        <p:spPr>
          <a:xfrm>
            <a:off x="1641062" y="732840"/>
            <a:ext cx="381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72F6539-7E1D-45B9-B1BB-84633D186680}"/>
              </a:ext>
            </a:extLst>
          </p:cNvPr>
          <p:cNvSpPr/>
          <p:nvPr userDrawn="1"/>
        </p:nvSpPr>
        <p:spPr>
          <a:xfrm>
            <a:off x="2052019" y="732840"/>
            <a:ext cx="381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각 삼각형 18">
            <a:extLst>
              <a:ext uri="{FF2B5EF4-FFF2-40B4-BE49-F238E27FC236}">
                <a16:creationId xmlns:a16="http://schemas.microsoft.com/office/drawing/2014/main" id="{10AA1C7D-0A22-4C64-AABD-6B3C946956C5}"/>
              </a:ext>
            </a:extLst>
          </p:cNvPr>
          <p:cNvSpPr/>
          <p:nvPr userDrawn="1"/>
        </p:nvSpPr>
        <p:spPr>
          <a:xfrm flipH="1">
            <a:off x="3078480" y="3429000"/>
            <a:ext cx="9113520" cy="3429000"/>
          </a:xfrm>
          <a:prstGeom prst="rtTriangle">
            <a:avLst/>
          </a:prstGeom>
          <a:solidFill>
            <a:srgbClr val="0F1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>
            <a:extLst>
              <a:ext uri="{FF2B5EF4-FFF2-40B4-BE49-F238E27FC236}">
                <a16:creationId xmlns:a16="http://schemas.microsoft.com/office/drawing/2014/main" id="{47B17EAF-09D7-4806-80A7-D5AA83BA83A4}"/>
              </a:ext>
            </a:extLst>
          </p:cNvPr>
          <p:cNvSpPr/>
          <p:nvPr userDrawn="1"/>
        </p:nvSpPr>
        <p:spPr>
          <a:xfrm>
            <a:off x="0" y="4994031"/>
            <a:ext cx="9113520" cy="1863969"/>
          </a:xfrm>
          <a:prstGeom prst="rtTriangle">
            <a:avLst/>
          </a:prstGeom>
          <a:gradFill>
            <a:gsLst>
              <a:gs pos="0">
                <a:srgbClr val="A7E0E1"/>
              </a:gs>
              <a:gs pos="100000">
                <a:srgbClr val="73CCC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479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0693EFD2-6203-4D1B-B823-CD2EABCBC50C}"/>
              </a:ext>
            </a:extLst>
          </p:cNvPr>
          <p:cNvSpPr/>
          <p:nvPr userDrawn="1"/>
        </p:nvSpPr>
        <p:spPr>
          <a:xfrm>
            <a:off x="-1042369" y="4572000"/>
            <a:ext cx="16847702" cy="1557877"/>
          </a:xfrm>
          <a:custGeom>
            <a:avLst/>
            <a:gdLst>
              <a:gd name="connsiteX0" fmla="*/ 336516 w 16847702"/>
              <a:gd name="connsiteY0" fmla="*/ 0 h 1557877"/>
              <a:gd name="connsiteX1" fmla="*/ 336516 w 16847702"/>
              <a:gd name="connsiteY1" fmla="*/ 336884 h 1557877"/>
              <a:gd name="connsiteX2" fmla="*/ 3833695 w 16847702"/>
              <a:gd name="connsiteY2" fmla="*/ 1556084 h 1557877"/>
              <a:gd name="connsiteX3" fmla="*/ 10170327 w 16847702"/>
              <a:gd name="connsiteY3" fmla="*/ 625642 h 1557877"/>
              <a:gd name="connsiteX4" fmla="*/ 16266327 w 16847702"/>
              <a:gd name="connsiteY4" fmla="*/ 1299411 h 1557877"/>
              <a:gd name="connsiteX5" fmla="*/ 16250285 w 16847702"/>
              <a:gd name="connsiteY5" fmla="*/ 1411705 h 1557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7702" h="1557877">
                <a:moveTo>
                  <a:pt x="336516" y="0"/>
                </a:moveTo>
                <a:cubicBezTo>
                  <a:pt x="45084" y="38768"/>
                  <a:pt x="-246347" y="77537"/>
                  <a:pt x="336516" y="336884"/>
                </a:cubicBezTo>
                <a:cubicBezTo>
                  <a:pt x="919379" y="596231"/>
                  <a:pt x="2194727" y="1507958"/>
                  <a:pt x="3833695" y="1556084"/>
                </a:cubicBezTo>
                <a:cubicBezTo>
                  <a:pt x="5472663" y="1604210"/>
                  <a:pt x="8098222" y="668421"/>
                  <a:pt x="10170327" y="625642"/>
                </a:cubicBezTo>
                <a:cubicBezTo>
                  <a:pt x="12242432" y="582863"/>
                  <a:pt x="15253001" y="1168401"/>
                  <a:pt x="16266327" y="1299411"/>
                </a:cubicBezTo>
                <a:cubicBezTo>
                  <a:pt x="17279653" y="1430421"/>
                  <a:pt x="16764969" y="1421063"/>
                  <a:pt x="16250285" y="1411705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BA2069-4677-4D76-9A19-FFB9CE4F1B24}"/>
              </a:ext>
            </a:extLst>
          </p:cNvPr>
          <p:cNvSpPr/>
          <p:nvPr userDrawn="1"/>
        </p:nvSpPr>
        <p:spPr>
          <a:xfrm>
            <a:off x="819150" y="732840"/>
            <a:ext cx="381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EDA243-4FEA-44FA-A9A5-E3B042ADCE6E}"/>
              </a:ext>
            </a:extLst>
          </p:cNvPr>
          <p:cNvSpPr/>
          <p:nvPr userDrawn="1"/>
        </p:nvSpPr>
        <p:spPr>
          <a:xfrm>
            <a:off x="1230106" y="732840"/>
            <a:ext cx="381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6747818-C376-4E82-921B-A2A3E364B72A}"/>
              </a:ext>
            </a:extLst>
          </p:cNvPr>
          <p:cNvSpPr/>
          <p:nvPr userDrawn="1"/>
        </p:nvSpPr>
        <p:spPr>
          <a:xfrm>
            <a:off x="1641062" y="732840"/>
            <a:ext cx="381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72F6539-7E1D-45B9-B1BB-84633D186680}"/>
              </a:ext>
            </a:extLst>
          </p:cNvPr>
          <p:cNvSpPr/>
          <p:nvPr userDrawn="1"/>
        </p:nvSpPr>
        <p:spPr>
          <a:xfrm>
            <a:off x="2052019" y="732840"/>
            <a:ext cx="381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각 삼각형 18">
            <a:extLst>
              <a:ext uri="{FF2B5EF4-FFF2-40B4-BE49-F238E27FC236}">
                <a16:creationId xmlns:a16="http://schemas.microsoft.com/office/drawing/2014/main" id="{10AA1C7D-0A22-4C64-AABD-6B3C946956C5}"/>
              </a:ext>
            </a:extLst>
          </p:cNvPr>
          <p:cNvSpPr/>
          <p:nvPr userDrawn="1"/>
        </p:nvSpPr>
        <p:spPr>
          <a:xfrm flipH="1">
            <a:off x="3078480" y="3429000"/>
            <a:ext cx="9113520" cy="3429000"/>
          </a:xfrm>
          <a:prstGeom prst="rtTriangle">
            <a:avLst/>
          </a:prstGeom>
          <a:solidFill>
            <a:srgbClr val="1A1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>
            <a:extLst>
              <a:ext uri="{FF2B5EF4-FFF2-40B4-BE49-F238E27FC236}">
                <a16:creationId xmlns:a16="http://schemas.microsoft.com/office/drawing/2014/main" id="{47B17EAF-09D7-4806-80A7-D5AA83BA83A4}"/>
              </a:ext>
            </a:extLst>
          </p:cNvPr>
          <p:cNvSpPr/>
          <p:nvPr userDrawn="1"/>
        </p:nvSpPr>
        <p:spPr>
          <a:xfrm>
            <a:off x="0" y="4994031"/>
            <a:ext cx="9113520" cy="1863969"/>
          </a:xfrm>
          <a:prstGeom prst="rtTriangle">
            <a:avLst/>
          </a:prstGeom>
          <a:solidFill>
            <a:srgbClr val="B4C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54B3C63-A78E-43DB-A551-B7BBCA150517}"/>
              </a:ext>
            </a:extLst>
          </p:cNvPr>
          <p:cNvSpPr/>
          <p:nvPr userDrawn="1"/>
        </p:nvSpPr>
        <p:spPr>
          <a:xfrm>
            <a:off x="-1995493" y="178292"/>
            <a:ext cx="718458" cy="1750521"/>
          </a:xfrm>
          <a:prstGeom prst="rect">
            <a:avLst/>
          </a:prstGeom>
          <a:solidFill>
            <a:srgbClr val="1A1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8FBB172-2ACB-4D00-83FC-684BC1135774}"/>
              </a:ext>
            </a:extLst>
          </p:cNvPr>
          <p:cNvSpPr/>
          <p:nvPr userDrawn="1"/>
        </p:nvSpPr>
        <p:spPr>
          <a:xfrm>
            <a:off x="-847508" y="178291"/>
            <a:ext cx="718458" cy="1750521"/>
          </a:xfrm>
          <a:prstGeom prst="rect">
            <a:avLst/>
          </a:prstGeom>
          <a:solidFill>
            <a:srgbClr val="B4C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595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0693EFD2-6203-4D1B-B823-CD2EABCBC50C}"/>
              </a:ext>
            </a:extLst>
          </p:cNvPr>
          <p:cNvSpPr/>
          <p:nvPr userDrawn="1"/>
        </p:nvSpPr>
        <p:spPr>
          <a:xfrm>
            <a:off x="-1042369" y="4572000"/>
            <a:ext cx="16847702" cy="1557877"/>
          </a:xfrm>
          <a:custGeom>
            <a:avLst/>
            <a:gdLst>
              <a:gd name="connsiteX0" fmla="*/ 336516 w 16847702"/>
              <a:gd name="connsiteY0" fmla="*/ 0 h 1557877"/>
              <a:gd name="connsiteX1" fmla="*/ 336516 w 16847702"/>
              <a:gd name="connsiteY1" fmla="*/ 336884 h 1557877"/>
              <a:gd name="connsiteX2" fmla="*/ 3833695 w 16847702"/>
              <a:gd name="connsiteY2" fmla="*/ 1556084 h 1557877"/>
              <a:gd name="connsiteX3" fmla="*/ 10170327 w 16847702"/>
              <a:gd name="connsiteY3" fmla="*/ 625642 h 1557877"/>
              <a:gd name="connsiteX4" fmla="*/ 16266327 w 16847702"/>
              <a:gd name="connsiteY4" fmla="*/ 1299411 h 1557877"/>
              <a:gd name="connsiteX5" fmla="*/ 16250285 w 16847702"/>
              <a:gd name="connsiteY5" fmla="*/ 1411705 h 1557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7702" h="1557877">
                <a:moveTo>
                  <a:pt x="336516" y="0"/>
                </a:moveTo>
                <a:cubicBezTo>
                  <a:pt x="45084" y="38768"/>
                  <a:pt x="-246347" y="77537"/>
                  <a:pt x="336516" y="336884"/>
                </a:cubicBezTo>
                <a:cubicBezTo>
                  <a:pt x="919379" y="596231"/>
                  <a:pt x="2194727" y="1507958"/>
                  <a:pt x="3833695" y="1556084"/>
                </a:cubicBezTo>
                <a:cubicBezTo>
                  <a:pt x="5472663" y="1604210"/>
                  <a:pt x="8098222" y="668421"/>
                  <a:pt x="10170327" y="625642"/>
                </a:cubicBezTo>
                <a:cubicBezTo>
                  <a:pt x="12242432" y="582863"/>
                  <a:pt x="15253001" y="1168401"/>
                  <a:pt x="16266327" y="1299411"/>
                </a:cubicBezTo>
                <a:cubicBezTo>
                  <a:pt x="17279653" y="1430421"/>
                  <a:pt x="16764969" y="1421063"/>
                  <a:pt x="16250285" y="1411705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BA2069-4677-4D76-9A19-FFB9CE4F1B24}"/>
              </a:ext>
            </a:extLst>
          </p:cNvPr>
          <p:cNvSpPr/>
          <p:nvPr userDrawn="1"/>
        </p:nvSpPr>
        <p:spPr>
          <a:xfrm>
            <a:off x="819150" y="732840"/>
            <a:ext cx="381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EDA243-4FEA-44FA-A9A5-E3B042ADCE6E}"/>
              </a:ext>
            </a:extLst>
          </p:cNvPr>
          <p:cNvSpPr/>
          <p:nvPr userDrawn="1"/>
        </p:nvSpPr>
        <p:spPr>
          <a:xfrm>
            <a:off x="1230106" y="732840"/>
            <a:ext cx="381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6747818-C376-4E82-921B-A2A3E364B72A}"/>
              </a:ext>
            </a:extLst>
          </p:cNvPr>
          <p:cNvSpPr/>
          <p:nvPr userDrawn="1"/>
        </p:nvSpPr>
        <p:spPr>
          <a:xfrm>
            <a:off x="1641062" y="732840"/>
            <a:ext cx="381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72F6539-7E1D-45B9-B1BB-84633D186680}"/>
              </a:ext>
            </a:extLst>
          </p:cNvPr>
          <p:cNvSpPr/>
          <p:nvPr userDrawn="1"/>
        </p:nvSpPr>
        <p:spPr>
          <a:xfrm>
            <a:off x="2052019" y="732840"/>
            <a:ext cx="381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각 삼각형 18">
            <a:extLst>
              <a:ext uri="{FF2B5EF4-FFF2-40B4-BE49-F238E27FC236}">
                <a16:creationId xmlns:a16="http://schemas.microsoft.com/office/drawing/2014/main" id="{10AA1C7D-0A22-4C64-AABD-6B3C946956C5}"/>
              </a:ext>
            </a:extLst>
          </p:cNvPr>
          <p:cNvSpPr/>
          <p:nvPr userDrawn="1"/>
        </p:nvSpPr>
        <p:spPr>
          <a:xfrm flipH="1">
            <a:off x="3078480" y="3429000"/>
            <a:ext cx="9113520" cy="3429000"/>
          </a:xfrm>
          <a:prstGeom prst="rtTriangle">
            <a:avLst/>
          </a:prstGeom>
          <a:solidFill>
            <a:srgbClr val="C7CA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>
            <a:extLst>
              <a:ext uri="{FF2B5EF4-FFF2-40B4-BE49-F238E27FC236}">
                <a16:creationId xmlns:a16="http://schemas.microsoft.com/office/drawing/2014/main" id="{47B17EAF-09D7-4806-80A7-D5AA83BA83A4}"/>
              </a:ext>
            </a:extLst>
          </p:cNvPr>
          <p:cNvSpPr/>
          <p:nvPr userDrawn="1"/>
        </p:nvSpPr>
        <p:spPr>
          <a:xfrm>
            <a:off x="0" y="4994031"/>
            <a:ext cx="9113520" cy="1863969"/>
          </a:xfrm>
          <a:prstGeom prst="rtTriangle">
            <a:avLst/>
          </a:prstGeom>
          <a:solidFill>
            <a:srgbClr val="017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68522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/>
          <p:cNvSpPr/>
          <p:nvPr userDrawn="1"/>
        </p:nvSpPr>
        <p:spPr>
          <a:xfrm rot="5400000" flipH="1">
            <a:off x="-1090249" y="3212119"/>
            <a:ext cx="4736125" cy="2555632"/>
          </a:xfrm>
          <a:prstGeom prst="rtTriangle">
            <a:avLst/>
          </a:prstGeom>
          <a:solidFill>
            <a:srgbClr val="0f1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각 삼각형 5"/>
          <p:cNvSpPr/>
          <p:nvPr userDrawn="1"/>
        </p:nvSpPr>
        <p:spPr>
          <a:xfrm rot="5400000">
            <a:off x="-1287341" y="1277818"/>
            <a:ext cx="4149970" cy="1594337"/>
          </a:xfrm>
          <a:prstGeom prst="rtTriangle">
            <a:avLst/>
          </a:prstGeom>
          <a:gradFill>
            <a:gsLst>
              <a:gs pos="0">
                <a:srgbClr val="a7e0e1"/>
              </a:gs>
              <a:gs pos="100000">
                <a:srgbClr val="73ccc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소제목" preserve="1" userDrawn="1">
  <p:cSld name="소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f1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직각 삼각형 1"/>
          <p:cNvSpPr/>
          <p:nvPr userDrawn="1"/>
        </p:nvSpPr>
        <p:spPr>
          <a:xfrm flipV="1">
            <a:off x="0" y="-19050"/>
            <a:ext cx="2555631" cy="6858000"/>
          </a:xfrm>
          <a:prstGeom prst="rtTriangle">
            <a:avLst/>
          </a:prstGeom>
          <a:solidFill>
            <a:srgbClr val="9bd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본문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738361"/>
          </a:xfrm>
          <a:prstGeom prst="rect">
            <a:avLst/>
          </a:prstGeom>
          <a:solidFill>
            <a:srgbClr val="0f1642"/>
          </a:solidFill>
          <a:ln>
            <a:noFill/>
          </a:ln>
          <a:effectLst>
            <a:outerShdw blurRad="50800" dist="38100" dir="2700000" algn="tl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각 삼각형 3"/>
          <p:cNvSpPr/>
          <p:nvPr userDrawn="1"/>
        </p:nvSpPr>
        <p:spPr>
          <a:xfrm rot="10800000">
            <a:off x="8065476" y="-1"/>
            <a:ext cx="4126523" cy="738360"/>
          </a:xfrm>
          <a:prstGeom prst="rtTriangle">
            <a:avLst/>
          </a:prstGeom>
          <a:solidFill>
            <a:srgbClr val="73c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 idx="0"/>
          </p:nvPr>
        </p:nvSpPr>
        <p:spPr>
          <a:xfrm>
            <a:off x="274320" y="172164"/>
            <a:ext cx="5532120" cy="461666"/>
          </a:xfrm>
          <a:prstGeom prst="rect">
            <a:avLst/>
          </a:prstGeom>
        </p:spPr>
        <p:txBody>
          <a:bodyPr anchor="ctr"/>
          <a:lstStyle>
            <a:lvl1pPr>
              <a:defRPr xmlns:mc="http://schemas.openxmlformats.org/markup-compatibility/2006" xmlns:hp="http://schemas.haansoft.com/office/presentation/8.0" sz="2000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KoPubWorld돋움체 Bold"/>
                <a:ea typeface="KoPubWorld돋움체 Bold"/>
                <a:cs typeface="KoPubWorld돋움체 Bold"/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11304702" y="6482838"/>
            <a:ext cx="621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fld id="{C10F0811-F307-44F9-A192-63EBA736051C}" type="slidenum">
              <a:rPr lang="ko-KR" altLang="en-US" sz="1100">
                <a:solidFill>
                  <a:srgbClr val="000000"/>
                </a:solidFill>
                <a:latin typeface="KoPubWorld돋움체 Light"/>
                <a:ea typeface="KoPubWorld돋움체 Light"/>
                <a:cs typeface="Poppins SemiBold"/>
              </a:rPr>
              <a:pPr algn="ctr">
                <a:defRPr/>
              </a:pPr>
              <a:t>‹#›</a:t>
            </a:fld>
            <a:endParaRPr lang="ko-KR" altLang="en-US">
              <a:solidFill>
                <a:srgbClr val="000000"/>
              </a:solidFill>
              <a:latin typeface="KoPubWorld돋움체 Light"/>
              <a:ea typeface="KoPubWorld돋움체 Light"/>
              <a:cs typeface="Poppins SemiBold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1489202" y="6715873"/>
            <a:ext cx="252000" cy="0"/>
          </a:xfrm>
          <a:prstGeom prst="line">
            <a:avLst/>
          </a:prstGeom>
          <a:ln w="63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2F9D10B-3EF0-4AED-86CF-012882F857D7}"/>
              </a:ext>
            </a:extLst>
          </p:cNvPr>
          <p:cNvSpPr/>
          <p:nvPr userDrawn="1"/>
        </p:nvSpPr>
        <p:spPr>
          <a:xfrm>
            <a:off x="0" y="3165231"/>
            <a:ext cx="12192000" cy="3692769"/>
          </a:xfrm>
          <a:prstGeom prst="rect">
            <a:avLst/>
          </a:prstGeom>
          <a:solidFill>
            <a:srgbClr val="9BD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57377A2-783C-44E2-AA38-8A0E8A3B885A}"/>
              </a:ext>
            </a:extLst>
          </p:cNvPr>
          <p:cNvSpPr/>
          <p:nvPr userDrawn="1"/>
        </p:nvSpPr>
        <p:spPr>
          <a:xfrm>
            <a:off x="0" y="0"/>
            <a:ext cx="12192000" cy="5638800"/>
          </a:xfrm>
          <a:prstGeom prst="rect">
            <a:avLst/>
          </a:prstGeom>
          <a:solidFill>
            <a:srgbClr val="0F1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8E9938BE-CEC8-4D31-8B9A-8155B56FE011}"/>
              </a:ext>
            </a:extLst>
          </p:cNvPr>
          <p:cNvSpPr/>
          <p:nvPr userDrawn="1"/>
        </p:nvSpPr>
        <p:spPr>
          <a:xfrm flipV="1">
            <a:off x="0" y="5638800"/>
            <a:ext cx="12192000" cy="1219200"/>
          </a:xfrm>
          <a:prstGeom prst="rtTriangle">
            <a:avLst/>
          </a:prstGeom>
          <a:solidFill>
            <a:srgbClr val="0F1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093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231605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769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2.png"  /><Relationship Id="rId4" Type="http://schemas.openxmlformats.org/officeDocument/2006/relationships/image" Target="../media/image6.png"  /><Relationship Id="rId5" Type="http://schemas.openxmlformats.org/officeDocument/2006/relationships/image" Target="../media/image10.png"  /><Relationship Id="rId6" Type="http://schemas.openxmlformats.org/officeDocument/2006/relationships/image" Target="../media/image3.png"  /><Relationship Id="rId7" Type="http://schemas.openxmlformats.org/officeDocument/2006/relationships/image" Target="../media/image7.png"  /><Relationship Id="rId8" Type="http://schemas.openxmlformats.org/officeDocument/2006/relationships/image" Target="../media/image1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900381" y="123907"/>
            <a:ext cx="1131896" cy="1020057"/>
          </a:xfrm>
          <a:prstGeom prst="rect">
            <a:avLst/>
          </a:prstGeom>
        </p:spPr>
      </p:pic>
      <p:sp>
        <p:nvSpPr>
          <p:cNvPr id="52" name=""/>
          <p:cNvSpPr txBox="1"/>
          <p:nvPr/>
        </p:nvSpPr>
        <p:spPr>
          <a:xfrm>
            <a:off x="0" y="1809976"/>
            <a:ext cx="12192002" cy="125248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5800">
                <a:latin typeface="한컴 윤체 B"/>
                <a:ea typeface="한컴 윤체 B"/>
                <a:cs typeface="Times New Roman"/>
              </a:rPr>
              <a:t>Stroke Dataset</a:t>
            </a:r>
            <a:endParaRPr lang="en-US" altLang="ko-KR" sz="5800">
              <a:latin typeface="Times New Roman"/>
              <a:ea typeface="KoPubWorld돋움체 Medium"/>
              <a:cs typeface="Times New Roman"/>
            </a:endParaRPr>
          </a:p>
          <a:p>
            <a:pPr algn="ctr">
              <a:defRPr/>
            </a:pPr>
            <a:r>
              <a:rPr lang="en-US" altLang="ko-KR">
                <a:solidFill>
                  <a:srgbClr val="808080"/>
                </a:solidFill>
                <a:latin typeface="Times New Roman"/>
                <a:ea typeface="KoPubWorld돋움체 Medium"/>
                <a:cs typeface="Times New Roman"/>
              </a:rPr>
              <a:t>Datamining Final Presentation</a:t>
            </a:r>
            <a:endParaRPr lang="en-US" altLang="ko-KR">
              <a:solidFill>
                <a:srgbClr val="808080"/>
              </a:solidFill>
              <a:latin typeface="Times New Roman"/>
              <a:ea typeface="KoPubWorld돋움체 Medium"/>
              <a:cs typeface="Times New Roman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9788219" y="5528597"/>
            <a:ext cx="2222500" cy="45119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l">
              <a:defRPr/>
            </a:pPr>
            <a:endParaRPr lang="en-US" altLang="ko-KR" sz="2400" i="0">
              <a:solidFill>
                <a:schemeClr val="lt1"/>
              </a:solidFill>
              <a:latin typeface="돋움"/>
              <a:ea typeface="돋움"/>
              <a:cs typeface="KoPubWorld돋움체 Medium"/>
            </a:endParaRPr>
          </a:p>
        </p:txBody>
      </p:sp>
      <p:sp>
        <p:nvSpPr>
          <p:cNvPr id="54" name=""/>
          <p:cNvSpPr txBox="1"/>
          <p:nvPr/>
        </p:nvSpPr>
        <p:spPr>
          <a:xfrm>
            <a:off x="1950861" y="3942154"/>
            <a:ext cx="8290278" cy="5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900" b="1" spc="-150">
                <a:solidFill>
                  <a:srgbClr val="181818"/>
                </a:solidFill>
                <a:latin typeface="Noto Sans KR Medium"/>
                <a:ea typeface="Noto Sans KR Medium"/>
              </a:rPr>
              <a:t>서울과학기술대학교 데이터사이언스 학과 김신호</a:t>
            </a:r>
            <a:endParaRPr lang="ko-KR" altLang="en-US" sz="1900" b="1" spc="-150">
              <a:solidFill>
                <a:srgbClr val="181818"/>
              </a:solidFill>
              <a:latin typeface="Noto Sans KR Medium"/>
              <a:ea typeface="Noto Sans KR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74320" y="172164"/>
            <a:ext cx="5967549" cy="461666"/>
          </a:xfrm>
        </p:spPr>
        <p:txBody>
          <a:bodyPr/>
          <a:lstStyle/>
          <a:p>
            <a:pPr lvl="0">
              <a:defRPr/>
            </a:pPr>
            <a:r>
              <a:rPr lang="en-US" altLang="ko-KR" sz="2600" b="1"/>
              <a:t>6. Conclusion</a:t>
            </a:r>
            <a:endParaRPr lang="en-US" altLang="ko-KR" sz="2600" b="1"/>
          </a:p>
        </p:txBody>
      </p:sp>
      <p:sp>
        <p:nvSpPr>
          <p:cNvPr id="3" name=""/>
          <p:cNvSpPr txBox="1"/>
          <p:nvPr/>
        </p:nvSpPr>
        <p:spPr>
          <a:xfrm>
            <a:off x="263769" y="1132329"/>
            <a:ext cx="2466730" cy="44691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l">
              <a:defRPr/>
            </a:pPr>
            <a:r>
              <a:rPr lang="ko-KR" altLang="en-US" sz="2400">
                <a:latin typeface="KoPubWorld돋움체 Medium"/>
                <a:ea typeface="KoPubWorld돋움체 Medium"/>
                <a:cs typeface="KoPubWorld돋움체 Medium"/>
              </a:rPr>
              <a:t>모델</a:t>
            </a:r>
            <a:endParaRPr lang="ko-KR" altLang="en-US" sz="2400">
              <a:latin typeface="KoPubWorld돋움체 Medium"/>
              <a:ea typeface="KoPubWorld돋움체 Medium"/>
              <a:cs typeface="KoPubWorld돋움체 Medium"/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249114" y="3945867"/>
            <a:ext cx="2466730" cy="447893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해석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390768" y="1933406"/>
            <a:ext cx="1851270" cy="26496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1200">
                <a:latin typeface="KoPubWorld돋움체 Medium"/>
                <a:ea typeface="KoPubWorld돋움체 Medium"/>
                <a:cs typeface="KoPubWorld돋움체 Medium"/>
              </a:rPr>
              <a:t>Logistic Regression</a:t>
            </a:r>
            <a:endParaRPr lang="en-US" altLang="ko-KR" sz="1200">
              <a:latin typeface="KoPubWorld돋움체 Medium"/>
              <a:ea typeface="KoPubWorld돋움체 Medium"/>
              <a:cs typeface="KoPubWorld돋움체 Medium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4505080" y="1933406"/>
            <a:ext cx="1851270" cy="26496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Decision Tree Classifier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8615351" y="1962713"/>
            <a:ext cx="1851270" cy="26496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Random Forest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1341" y="2337382"/>
            <a:ext cx="1470123" cy="1030465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653696" y="2303563"/>
            <a:ext cx="1554038" cy="1052167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772499" y="2265076"/>
            <a:ext cx="1536974" cy="1056322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149675" y="2768075"/>
            <a:ext cx="1715789" cy="496675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239973" y="2762310"/>
            <a:ext cx="1706158" cy="511847"/>
          </a:xfrm>
          <a:prstGeom prst="rect">
            <a:avLst/>
          </a:prstGeom>
        </p:spPr>
      </p:pic>
      <p:pic>
        <p:nvPicPr>
          <p:cNvPr id="16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0391899" y="2816050"/>
            <a:ext cx="1599717" cy="448049"/>
          </a:xfrm>
          <a:prstGeom prst="rect">
            <a:avLst/>
          </a:prstGeom>
        </p:spPr>
      </p:pic>
      <p:sp>
        <p:nvSpPr>
          <p:cNvPr id="17" name=""/>
          <p:cNvSpPr txBox="1"/>
          <p:nvPr/>
        </p:nvSpPr>
        <p:spPr>
          <a:xfrm>
            <a:off x="346807" y="3574637"/>
            <a:ext cx="11620501" cy="27155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l">
              <a:defRPr/>
            </a:pPr>
            <a:r>
              <a:rPr lang="ko-KR" altLang="en-US" sz="1200">
                <a:latin typeface="KoPubWorld돋움체 Medium"/>
                <a:ea typeface="KoPubWorld돋움체 Medium"/>
                <a:cs typeface="KoPubWorld돋움체 Medium"/>
              </a:rPr>
              <a:t>→ 모델의 관점에서 동일한 </a:t>
            </a:r>
            <a:r>
              <a:rPr lang="en-US" altLang="ko-KR" sz="1200">
                <a:latin typeface="KoPubWorld돋움체 Medium"/>
                <a:ea typeface="KoPubWorld돋움체 Medium"/>
                <a:cs typeface="KoPubWorld돋움체 Medium"/>
              </a:rPr>
              <a:t>3,760</a:t>
            </a:r>
            <a:r>
              <a:rPr lang="ko-KR" altLang="en-US" sz="1200">
                <a:latin typeface="KoPubWorld돋움체 Medium"/>
                <a:ea typeface="KoPubWorld돋움체 Medium"/>
                <a:cs typeface="KoPubWorld돋움체 Medium"/>
              </a:rPr>
              <a:t>개의 </a:t>
            </a:r>
            <a:r>
              <a:rPr lang="en-US" altLang="ko-KR" sz="1200">
                <a:latin typeface="KoPubWorld돋움체 Medium"/>
                <a:ea typeface="KoPubWorld돋움체 Medium"/>
                <a:cs typeface="KoPubWorld돋움체 Medium"/>
              </a:rPr>
              <a:t>test_set</a:t>
            </a:r>
            <a:r>
              <a:rPr lang="ko-KR" altLang="en-US" sz="1200">
                <a:latin typeface="KoPubWorld돋움체 Medium"/>
                <a:ea typeface="KoPubWorld돋움체 Medium"/>
                <a:cs typeface="KoPubWorld돋움체 Medium"/>
              </a:rPr>
              <a:t>으로 분류를 진행한 결과</a:t>
            </a:r>
            <a:r>
              <a:rPr lang="en-US" altLang="ko-KR" sz="1200">
                <a:latin typeface="KoPubWorld돋움체 Medium"/>
                <a:ea typeface="KoPubWorld돋움체 Medium"/>
                <a:cs typeface="KoPubWorld돋움체 Medium"/>
              </a:rPr>
              <a:t> </a:t>
            </a:r>
            <a:r>
              <a:rPr lang="ko-KR" altLang="en-US" sz="1200">
                <a:latin typeface="KoPubWorld돋움체 Medium"/>
                <a:ea typeface="KoPubWorld돋움체 Medium"/>
                <a:cs typeface="KoPubWorld돋움체 Medium"/>
              </a:rPr>
              <a:t>① </a:t>
            </a:r>
            <a:r>
              <a:rPr lang="en-US" altLang="ko-KR" sz="1200">
                <a:latin typeface="KoPubWorld돋움체 Medium"/>
                <a:ea typeface="KoPubWorld돋움체 Medium"/>
                <a:cs typeface="KoPubWorld돋움체 Medium"/>
              </a:rPr>
              <a:t>Random Forest, </a:t>
            </a:r>
            <a:r>
              <a:rPr lang="ko-KR" altLang="en-US" sz="1200">
                <a:latin typeface="KoPubWorld돋움체 Medium"/>
                <a:ea typeface="KoPubWorld돋움체 Medium"/>
                <a:cs typeface="KoPubWorld돋움체 Medium"/>
              </a:rPr>
              <a:t>② </a:t>
            </a:r>
            <a:r>
              <a:rPr lang="en-US" altLang="ko-KR" sz="1200">
                <a:latin typeface="KoPubWorld돋움체 Medium"/>
                <a:ea typeface="KoPubWorld돋움체 Medium"/>
                <a:cs typeface="KoPubWorld돋움체 Medium"/>
              </a:rPr>
              <a:t>Decision Tree Classifier, </a:t>
            </a:r>
            <a:r>
              <a:rPr lang="ko-KR" altLang="en-US" sz="1200">
                <a:latin typeface="KoPubWorld돋움체 Medium"/>
                <a:ea typeface="KoPubWorld돋움체 Medium"/>
                <a:cs typeface="KoPubWorld돋움체 Medium"/>
              </a:rPr>
              <a:t>③ </a:t>
            </a:r>
            <a:r>
              <a:rPr lang="en-US" altLang="ko-KR" sz="1200">
                <a:latin typeface="KoPubWorld돋움체 Medium"/>
                <a:ea typeface="KoPubWorld돋움체 Medium"/>
                <a:cs typeface="KoPubWorld돋움체 Medium"/>
              </a:rPr>
              <a:t>Logistic Regression</a:t>
            </a:r>
            <a:r>
              <a:rPr lang="ko-KR" altLang="en-US" sz="1200">
                <a:latin typeface="KoPubWorld돋움체 Medium"/>
                <a:ea typeface="KoPubWorld돋움체 Medium"/>
                <a:cs typeface="KoPubWorld돋움체 Medium"/>
              </a:rPr>
              <a:t> 순서로 성능이 우수</a:t>
            </a:r>
            <a:endParaRPr lang="ko-KR" altLang="en-US" sz="1200">
              <a:latin typeface="KoPubWorld돋움체 Medium"/>
              <a:ea typeface="KoPubWorld돋움체 Medium"/>
              <a:cs typeface="KoPubWorld돋움체 Medium"/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386861" y="4535196"/>
            <a:ext cx="10917116" cy="227327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defTabSz="914400">
              <a:buClr>
                <a:srgbClr val="000000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※ 모델별 변수 중요도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0" indent="0" defTabSz="914400">
              <a:buClr>
                <a:srgbClr val="000000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171360" indent="-171360" defTabSz="914400">
              <a:buClr>
                <a:srgbClr val="000000"/>
              </a:buClr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Logistic Regression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: 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age(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나이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), hypertension(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고혈압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),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avg_glucose_level(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혈액의 평균 포도당 수치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),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smoking_status(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흡연 여부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171360" indent="-171360" defTabSz="914400">
              <a:buClr>
                <a:srgbClr val="000000"/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300" b="0" i="0" u="none" strike="noStrike" kern="1200" cap="none" spc="0" normalizeH="0" baseline="0" mc:Ignorable="hp" hp:hslEmbossed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171360" indent="-171360" defTabSz="914400">
              <a:buClr>
                <a:srgbClr val="000000"/>
              </a:buClr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Decision Tree Classifier :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age(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나이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),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bmi(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체질량 지수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),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avg_glucose_level(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혈액의 평균 포도당 수치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),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smoking_status(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흡연 여부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171360" indent="-171360" defTabSz="914400">
              <a:buClr>
                <a:srgbClr val="000000"/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300" b="0" i="0" u="none" strike="noStrike" kern="1200" cap="none" spc="0" normalizeH="0" baseline="0" mc:Ignorable="hp" hp:hslEmbossed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171360" indent="-171360" defTabSz="914400">
              <a:buClr>
                <a:srgbClr val="000000"/>
              </a:buClr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Random Forest : age(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나이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),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bmi(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체질량 지수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),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avg_glucose_level(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혈액의 평균 포도당 수치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),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smoking_status(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흡연 여부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171360" indent="-171360" defTabSz="914400">
              <a:buClr>
                <a:srgbClr val="000000"/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0" indent="0" defTabSz="914400">
              <a:buClr>
                <a:srgbClr val="000000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→ 모델에서 공통적으로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age,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avg_glucose_level,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bmi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가 중요한 변수로 도출되었으며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 나이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 포도당 수치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 체질량 지수와 같이 생활습관과 관련된 변수들이 뇌졸증 발생 여부와 밀접하게 관련됨을 확인하였으며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 이외에도 공통으로 확인된 생활습관 변수로는 흡연 여부가 존재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0" indent="0" defTabSz="914400">
              <a:buClr>
                <a:srgbClr val="000000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 </a:t>
            </a:r>
            <a:endParaRPr xmlns:mc="http://schemas.openxmlformats.org/markup-compatibility/2006" xmlns:hp="http://schemas.haansoft.com/office/presentation/8.0" kumimoji="0" lang="ko-KR" altLang="en-US" sz="300" b="0" i="0" u="none" strike="noStrike" kern="1200" cap="none" spc="0" normalizeH="0" baseline="0" mc:Ignorable="hp" hp:hslEmbossed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0" indent="0" defTabSz="914400">
              <a:buClr>
                <a:srgbClr val="000000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→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EDA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에서는 지병과 관련된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hypertension(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고혈압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),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heart_disease(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심장병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의 변수가 중요 변수로 선택되었으나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 해당 데이터 셋에서는 상대적으로 뇌졸증과 큰 관련성이 없음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0" indent="0" defTabSz="914400">
              <a:buClr>
                <a:srgbClr val="000000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 </a:t>
            </a:r>
            <a:endParaRPr xmlns:mc="http://schemas.openxmlformats.org/markup-compatibility/2006" xmlns:hp="http://schemas.haansoft.com/office/presentation/8.0" kumimoji="0" lang="ko-KR" altLang="en-US" sz="300" b="0" i="0" u="none" strike="noStrike" kern="1200" cap="none" spc="0" normalizeH="0" baseline="0" mc:Ignorable="hp" hp:hslEmbossed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0" indent="0" defTabSz="914400">
              <a:buClr>
                <a:srgbClr val="000000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→ 결론적으로 뇌졸증 발생 여부의 경우 환자가 가지고 있는 지병의 영향보다는 생활습관이나 자연현상과 요인들이 밀접한 관련성이 있음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제목 6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7" name=""/>
          <p:cNvSpPr txBox="1"/>
          <p:nvPr/>
        </p:nvSpPr>
        <p:spPr>
          <a:xfrm>
            <a:off x="1271587" y="2622708"/>
            <a:ext cx="9648825" cy="1612583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10000">
                <a:latin typeface="한컴 윤체 B"/>
                <a:ea typeface="한컴 윤체 B"/>
                <a:cs typeface="KoPubWorld돋움체 Medium"/>
              </a:rPr>
              <a:t>Thank You!</a:t>
            </a:r>
            <a:endParaRPr lang="en-US" altLang="ko-KR" sz="10000">
              <a:latin typeface="한컴 윤체 B"/>
              <a:ea typeface="한컴 윤체 B"/>
              <a:cs typeface="KoPubWorld돋움체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5" name=""/>
          <p:cNvSpPr txBox="1"/>
          <p:nvPr/>
        </p:nvSpPr>
        <p:spPr>
          <a:xfrm>
            <a:off x="1022471" y="3382427"/>
            <a:ext cx="1069729" cy="59711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3400" b="1">
                <a:latin typeface="KoPubWorld돋움체 Medium"/>
                <a:ea typeface="KoPubWorld돋움체 Medium"/>
                <a:cs typeface="KoPubWorld돋움체 Medium"/>
              </a:rPr>
              <a:t>01</a:t>
            </a:r>
            <a:endParaRPr lang="en-US" altLang="ko-KR" sz="3400" b="1">
              <a:latin typeface="KoPubWorld돋움체 Medium"/>
              <a:ea typeface="KoPubWorld돋움체 Medium"/>
              <a:cs typeface="KoPubWorld돋움체 Medium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3325139" y="3382427"/>
            <a:ext cx="1069730" cy="59711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02</a:t>
            </a:r>
            <a:endParaRPr xmlns:mc="http://schemas.openxmlformats.org/markup-compatibility/2006" xmlns:hp="http://schemas.haansoft.com/office/presentation/8.0" kumimoji="0" lang="en-US" altLang="ko-KR" sz="3400" b="1" i="0" u="none" strike="noStrike" kern="1200" cap="none" spc="0" normalizeH="0" baseline="0" mc:Ignorable="hp" hp:hslEmbossed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5627808" y="3382427"/>
            <a:ext cx="1069729" cy="59711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03</a:t>
            </a:r>
            <a:endParaRPr xmlns:mc="http://schemas.openxmlformats.org/markup-compatibility/2006" xmlns:hp="http://schemas.haansoft.com/office/presentation/8.0" kumimoji="0" lang="en-US" altLang="ko-KR" sz="3400" b="1" i="0" u="none" strike="noStrike" kern="1200" cap="none" spc="0" normalizeH="0" baseline="0" mc:Ignorable="hp" hp:hslEmbossed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7930476" y="3382427"/>
            <a:ext cx="1069730" cy="59711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04</a:t>
            </a:r>
            <a:endParaRPr xmlns:mc="http://schemas.openxmlformats.org/markup-compatibility/2006" xmlns:hp="http://schemas.haansoft.com/office/presentation/8.0" kumimoji="0" lang="en-US" altLang="ko-KR" sz="3400" b="1" i="0" u="none" strike="noStrike" kern="1200" cap="none" spc="0" normalizeH="0" baseline="0" mc:Ignorable="hp" hp:hslEmbossed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10233146" y="3382427"/>
            <a:ext cx="1069729" cy="59711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05</a:t>
            </a:r>
            <a:endParaRPr xmlns:mc="http://schemas.openxmlformats.org/markup-compatibility/2006" xmlns:hp="http://schemas.haansoft.com/office/presentation/8.0" kumimoji="0" lang="en-US" altLang="ko-KR" sz="3400" b="1" i="0" u="none" strike="noStrike" kern="1200" cap="none" spc="0" normalizeH="0" baseline="0" mc:Ignorable="hp" hp:hslEmbossed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</p:txBody>
      </p:sp>
      <p:cxnSp>
        <p:nvCxnSpPr>
          <p:cNvPr id="20" name=""/>
          <p:cNvCxnSpPr/>
          <p:nvPr/>
        </p:nvCxnSpPr>
        <p:spPr>
          <a:xfrm>
            <a:off x="1151912" y="4125974"/>
            <a:ext cx="810846" cy="0"/>
          </a:xfrm>
          <a:prstGeom prst="line">
            <a:avLst/>
          </a:prstGeom>
          <a:ln w="38100">
            <a:solidFill>
              <a:srgbClr val="0f16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"/>
          <p:cNvCxnSpPr/>
          <p:nvPr/>
        </p:nvCxnSpPr>
        <p:spPr>
          <a:xfrm>
            <a:off x="3454581" y="4125974"/>
            <a:ext cx="810846" cy="0"/>
          </a:xfrm>
          <a:prstGeom prst="line">
            <a:avLst/>
          </a:prstGeom>
          <a:noFill/>
          <a:ln w="38100" cap="flat" cmpd="sng" algn="ctr">
            <a:solidFill>
              <a:srgbClr val="0f1642">
                <a:alpha val="100000"/>
              </a:srgbClr>
            </a:solidFill>
            <a:prstDash val="solid"/>
            <a:miter/>
          </a:ln>
        </p:spPr>
      </p:cxnSp>
      <p:cxnSp>
        <p:nvCxnSpPr>
          <p:cNvPr id="22" name=""/>
          <p:cNvCxnSpPr/>
          <p:nvPr/>
        </p:nvCxnSpPr>
        <p:spPr>
          <a:xfrm>
            <a:off x="5757249" y="4125974"/>
            <a:ext cx="810846" cy="0"/>
          </a:xfrm>
          <a:prstGeom prst="line">
            <a:avLst/>
          </a:prstGeom>
          <a:noFill/>
          <a:ln w="38100" cap="flat" cmpd="sng" algn="ctr">
            <a:solidFill>
              <a:srgbClr val="0f1642">
                <a:alpha val="100000"/>
              </a:srgbClr>
            </a:solidFill>
            <a:prstDash val="solid"/>
            <a:miter/>
          </a:ln>
        </p:spPr>
      </p:cxnSp>
      <p:cxnSp>
        <p:nvCxnSpPr>
          <p:cNvPr id="23" name=""/>
          <p:cNvCxnSpPr/>
          <p:nvPr/>
        </p:nvCxnSpPr>
        <p:spPr>
          <a:xfrm>
            <a:off x="8059917" y="4125974"/>
            <a:ext cx="810846" cy="0"/>
          </a:xfrm>
          <a:prstGeom prst="line">
            <a:avLst/>
          </a:prstGeom>
          <a:noFill/>
          <a:ln w="38100" cap="flat" cmpd="sng" algn="ctr">
            <a:solidFill>
              <a:srgbClr val="0f1642">
                <a:alpha val="100000"/>
              </a:srgbClr>
            </a:solidFill>
            <a:prstDash val="solid"/>
            <a:miter/>
          </a:ln>
        </p:spPr>
      </p:cxnSp>
      <p:cxnSp>
        <p:nvCxnSpPr>
          <p:cNvPr id="24" name=""/>
          <p:cNvCxnSpPr/>
          <p:nvPr/>
        </p:nvCxnSpPr>
        <p:spPr>
          <a:xfrm>
            <a:off x="10362587" y="4125974"/>
            <a:ext cx="810846" cy="0"/>
          </a:xfrm>
          <a:prstGeom prst="line">
            <a:avLst/>
          </a:prstGeom>
          <a:noFill/>
          <a:ln w="38100" cap="flat" cmpd="sng" algn="ctr">
            <a:solidFill>
              <a:srgbClr val="0f1642">
                <a:alpha val="100000"/>
              </a:srgbClr>
            </a:solidFill>
            <a:prstDash val="solid"/>
            <a:miter/>
          </a:ln>
        </p:spPr>
      </p:cxnSp>
      <p:sp>
        <p:nvSpPr>
          <p:cNvPr id="25" name=""/>
          <p:cNvSpPr txBox="1"/>
          <p:nvPr/>
        </p:nvSpPr>
        <p:spPr>
          <a:xfrm>
            <a:off x="1524000" y="1108028"/>
            <a:ext cx="9144000" cy="90936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algn="ctr">
              <a:spcBef>
                <a:spcPts val="0"/>
              </a:spcBef>
              <a:defRPr/>
            </a:pPr>
            <a:r>
              <a:rPr lang="en-US" altLang="ko-KR" sz="5400" b="1" spc="100">
                <a:solidFill>
                  <a:srgbClr val="0f1642"/>
                </a:solidFill>
                <a:latin typeface="한컴 윤체 B"/>
                <a:ea typeface="한컴 윤체 B"/>
                <a:cs typeface="Times New Roman"/>
              </a:rPr>
              <a:t>CONTENTS</a:t>
            </a:r>
            <a:endParaRPr lang="en-US" altLang="ko-KR" sz="5400" b="1" spc="100">
              <a:solidFill>
                <a:srgbClr val="0f1642"/>
              </a:solidFill>
              <a:latin typeface="한컴 윤체 B"/>
              <a:ea typeface="한컴 윤체 B"/>
              <a:cs typeface="Times New Roman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9866241" y="4222091"/>
            <a:ext cx="1737278" cy="41467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100" b="1">
                <a:latin typeface="KoPubWorld돋움체 Medium"/>
                <a:ea typeface="KoPubWorld돋움체 Medium"/>
                <a:cs typeface="KoPubWorld돋움체 Medium"/>
              </a:rPr>
              <a:t>Conclusion</a:t>
            </a:r>
            <a:endParaRPr lang="en-US" altLang="ko-KR" sz="2100" b="1">
              <a:latin typeface="KoPubWorld돋움체 Medium"/>
              <a:ea typeface="KoPubWorld돋움체 Medium"/>
              <a:cs typeface="KoPubWorld돋움체 Medium"/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5236365" y="4226854"/>
            <a:ext cx="1978603" cy="72424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Decision Tree</a:t>
            </a:r>
            <a:endPara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Classifier</a:t>
            </a:r>
            <a:endPara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7420975" y="4250666"/>
            <a:ext cx="2153152" cy="72900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100" b="1">
                <a:latin typeface="KoPubWorld돋움체 Medium"/>
                <a:ea typeface="KoPubWorld돋움체 Medium"/>
                <a:cs typeface="KoPubWorld돋움체 Medium"/>
              </a:rPr>
              <a:t>Random</a:t>
            </a:r>
            <a:endParaRPr lang="en-US" altLang="ko-KR" sz="2100" b="1">
              <a:latin typeface="KoPubWorld돋움체 Medium"/>
              <a:ea typeface="KoPubWorld돋움체 Medium"/>
              <a:cs typeface="KoPubWorld돋움체 Medium"/>
            </a:endParaRPr>
          </a:p>
          <a:p>
            <a:pPr algn="ctr">
              <a:defRPr/>
            </a:pPr>
            <a:r>
              <a:rPr lang="en-US" altLang="ko-KR" sz="2100" b="1">
                <a:latin typeface="KoPubWorld돋움체 Medium"/>
                <a:ea typeface="KoPubWorld돋움체 Medium"/>
                <a:cs typeface="KoPubWorld돋움체 Medium"/>
              </a:rPr>
              <a:t>Forest</a:t>
            </a:r>
            <a:endParaRPr lang="en-US" altLang="ko-KR" sz="2100" b="1">
              <a:latin typeface="KoPubWorld돋움체 Medium"/>
              <a:ea typeface="KoPubWorld돋움체 Medium"/>
              <a:cs typeface="KoPubWorld돋움체 Medium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2983954" y="4222091"/>
            <a:ext cx="1777165" cy="72900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Logistic Regression</a:t>
            </a:r>
            <a:endPara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528634" y="4448175"/>
            <a:ext cx="2157413" cy="40991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>
              <a:buClr>
                <a:srgbClr val="000000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Dataset Info</a:t>
            </a:r>
            <a:endPara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600" b="1"/>
              <a:t>1. Dataset Info</a:t>
            </a:r>
            <a:endParaRPr lang="en-US" altLang="ko-KR" sz="2600" b="1"/>
          </a:p>
        </p:txBody>
      </p:sp>
      <p:sp>
        <p:nvSpPr>
          <p:cNvPr id="18" name="사각형: 둥근 모서리 70"/>
          <p:cNvSpPr/>
          <p:nvPr/>
        </p:nvSpPr>
        <p:spPr>
          <a:xfrm>
            <a:off x="436836" y="1161794"/>
            <a:ext cx="3421652" cy="588724"/>
          </a:xfrm>
          <a:prstGeom prst="roundRect">
            <a:avLst>
              <a:gd name="adj" fmla="val 50000"/>
            </a:avLst>
          </a:prstGeom>
          <a:solidFill>
            <a:srgbClr val="3e60a0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ffffff"/>
                </a:solidFill>
                <a:ea typeface="KoPubWorld돋움체 Light"/>
              </a:rPr>
              <a:t>Stroke Dataset</a:t>
            </a:r>
            <a:endPara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<a:solidFill>
                <a:srgbClr val="ffffff"/>
              </a:solidFill>
              <a:ea typeface="KoPubWorld돋움체 Light"/>
            </a:endParaRPr>
          </a:p>
        </p:txBody>
      </p:sp>
      <p:sp>
        <p:nvSpPr>
          <p:cNvPr id="19" name=""/>
          <p:cNvSpPr/>
          <p:nvPr/>
        </p:nvSpPr>
        <p:spPr>
          <a:xfrm>
            <a:off x="339772" y="1934902"/>
            <a:ext cx="11594671" cy="1048155"/>
          </a:xfrm>
          <a:prstGeom prst="roundRect">
            <a:avLst>
              <a:gd name="adj" fmla="val 16667"/>
            </a:avLst>
          </a:prstGeom>
          <a:solidFill>
            <a:srgbClr val="c0cde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vert="horz" wrap="square" lIns="91440" tIns="45720" rIns="91440" bIns="45720" anchor="ctr"/>
          <a:lstStyle/>
          <a:p>
            <a:pPr marL="280737" indent="-280737" algn="l" defTabSz="914400">
              <a:spcBef>
                <a:spcPts val="0"/>
              </a:spcBef>
              <a:buClr>
                <a:schemeClr val="dk1"/>
              </a:buClr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ln w="6350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Stroke Dataset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ln w="6350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은 성별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ln w="6350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ln w="6350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 연령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ln w="6350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ln w="6350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 다양한 질병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ln w="6350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ln w="6350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 흡연 상태와 같은 입력 매개변수를 기반으로 환자가 뇌졸증에 걸릴 가능성이 있는지를 예측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ln w="6350" cap="flat" cmpd="sng" algn="ctr">
                <a:solidFill>
                  <a:srgbClr val="000000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000000"/>
              </a:solidFill>
              <a:latin typeface="Poppins Light"/>
              <a:ea typeface="Noto Sans KR Light"/>
              <a:cs typeface="Poppins Light"/>
            </a:endParaRPr>
          </a:p>
          <a:p>
            <a:pPr marL="0" indent="0" algn="l" defTabSz="914400">
              <a:spcBef>
                <a:spcPts val="0"/>
              </a:spcBef>
              <a:buClr>
                <a:schemeClr val="dk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300" b="0" i="0" u="none" strike="noStrike" kern="1200" cap="none" spc="0" normalizeH="0" baseline="0" mc:Ignorable="hp" hp:hslEmbossed="0">
              <a:ln w="6350" cap="flat" cmpd="sng" algn="ctr">
                <a:solidFill>
                  <a:srgbClr val="000000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000000"/>
              </a:solidFill>
              <a:latin typeface="Poppins Light"/>
              <a:ea typeface="Noto Sans KR Light"/>
              <a:cs typeface="Poppins Light"/>
            </a:endParaRPr>
          </a:p>
          <a:p>
            <a:pPr marL="228480" indent="-22848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ln w="6350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데이터의 각 행은 환자에 대한 관련 정보를 제공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ln w="6350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(4,908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ln w="6350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개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ln w="6350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ln w="6350" cap="flat" cmpd="sng" algn="ctr">
                <a:solidFill>
                  <a:srgbClr val="000000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000000"/>
              </a:solidFill>
              <a:latin typeface="Poppins Light"/>
              <a:ea typeface="Noto Sans KR Light"/>
              <a:cs typeface="Poppins Light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300" b="0" i="0" u="none" strike="noStrike" kern="1200" cap="none" spc="0" normalizeH="0" baseline="0" mc:Ignorable="hp" hp:hslEmbossed="0">
              <a:ln w="6350" cap="flat" cmpd="sng" algn="ctr">
                <a:solidFill>
                  <a:srgbClr val="000000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000000"/>
              </a:solidFill>
              <a:latin typeface="Poppins Light"/>
              <a:ea typeface="Noto Sans KR Light"/>
              <a:cs typeface="Poppins Light"/>
            </a:endParaRPr>
          </a:p>
          <a:p>
            <a:pPr marL="228480" indent="-22848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ln w="6350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총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ln w="6350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12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ln w="6350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개의 속성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ln w="6350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(Attribute)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ln w="6350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으로 구성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ln w="6350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ln w="6350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설명 변수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ln w="6350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ln w="6350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ln w="6350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11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ln w="6350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개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ln w="6350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ln w="6350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 종속 변수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ln w="6350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ln w="6350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ln w="6350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ln w="6350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개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ln w="6350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ln w="6350" cap="flat" cmpd="sng" algn="ctr">
                <a:solidFill>
                  <a:srgbClr val="000000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000000"/>
              </a:solidFill>
              <a:latin typeface="Poppins Light"/>
              <a:ea typeface="Noto Sans KR Light"/>
              <a:cs typeface="Poppins Light"/>
            </a:endParaRPr>
          </a:p>
        </p:txBody>
      </p:sp>
      <p:sp>
        <p:nvSpPr>
          <p:cNvPr id="20" name="사각형: 둥근 모서리 70"/>
          <p:cNvSpPr/>
          <p:nvPr/>
        </p:nvSpPr>
        <p:spPr>
          <a:xfrm>
            <a:off x="436835" y="4057394"/>
            <a:ext cx="3421652" cy="588724"/>
          </a:xfrm>
          <a:prstGeom prst="roundRect">
            <a:avLst>
              <a:gd name="adj" fmla="val 50000"/>
            </a:avLst>
          </a:prstGeom>
          <a:solidFill>
            <a:srgbClr val="3e60a0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ffffff"/>
                </a:solidFill>
                <a:ea typeface="KoPubWorld돋움체 Light"/>
              </a:rPr>
              <a:t>Preprocessing</a:t>
            </a:r>
            <a:endPara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<a:solidFill>
                <a:srgbClr val="ffffff"/>
              </a:solidFill>
              <a:ea typeface="KoPubWorld돋움체 Light"/>
            </a:endParaRPr>
          </a:p>
        </p:txBody>
      </p:sp>
      <p:sp>
        <p:nvSpPr>
          <p:cNvPr id="21" name=""/>
          <p:cNvSpPr/>
          <p:nvPr/>
        </p:nvSpPr>
        <p:spPr>
          <a:xfrm>
            <a:off x="339772" y="4840028"/>
            <a:ext cx="11594671" cy="1404857"/>
          </a:xfrm>
          <a:prstGeom prst="roundRect">
            <a:avLst>
              <a:gd name="adj" fmla="val 16667"/>
            </a:avLst>
          </a:prstGeom>
          <a:solidFill>
            <a:srgbClr val="c0cde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vert="horz" wrap="square" lIns="91440" tIns="45720" rIns="91440" bIns="45720" anchor="ctr"/>
          <a:p>
            <a:pPr marL="299880" indent="-29988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ln w="6350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불필요한 설명 변수 제거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ln w="6350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ln w="6350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 식별자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ln w="6350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(id), 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ln w="6350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결혼 여부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ln w="6350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(ever_married), 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ln w="6350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직업 형태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ln w="6350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(work_type), 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ln w="6350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주거 형태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ln w="6350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(residence_type)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ln w="6350" cap="flat" cmpd="sng" algn="ctr">
                <a:solidFill>
                  <a:srgbClr val="000000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000000"/>
              </a:solidFill>
              <a:latin typeface="Poppins Light"/>
              <a:ea typeface="Noto Sans KR Light"/>
              <a:cs typeface="Poppins Light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" b="0" i="0" u="none" strike="noStrike" kern="1200" cap="none" spc="0" normalizeH="0" baseline="0" mc:Ignorable="hp" hp:hslEmbossed="0">
                <a:ln w="6350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 </a:t>
            </a:r>
            <a:endParaRPr xmlns:mc="http://schemas.openxmlformats.org/markup-compatibility/2006" xmlns:hp="http://schemas.haansoft.com/office/presentation/8.0" kumimoji="0" lang="ko-KR" altLang="en-US" sz="300" b="0" i="0" u="none" strike="noStrike" kern="1200" cap="none" spc="0" normalizeH="0" baseline="0" mc:Ignorable="hp" hp:hslEmbossed="0">
              <a:ln w="6350" cap="flat" cmpd="sng" algn="ctr">
                <a:solidFill>
                  <a:srgbClr val="000000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000000"/>
              </a:solidFill>
              <a:latin typeface="Poppins Light"/>
              <a:ea typeface="Noto Sans KR Light"/>
              <a:cs typeface="Poppins Light"/>
            </a:endParaRPr>
          </a:p>
          <a:p>
            <a:pPr marL="299880" indent="-29988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ln w="6350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일부 범주형 변수에 대한 원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ln w="6350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ln w="6350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핫 인코딩 적용 → 흡연 상태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ln w="6350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(smoking_statue), 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ln w="6350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성별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ln w="6350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(gender)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ln w="6350" cap="flat" cmpd="sng" algn="ctr">
                <a:solidFill>
                  <a:srgbClr val="000000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000000"/>
              </a:solidFill>
              <a:latin typeface="Poppins Light"/>
              <a:ea typeface="Noto Sans KR Light"/>
              <a:cs typeface="Poppins Light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300" b="0" i="0" u="none" strike="noStrike" kern="1200" cap="none" spc="0" normalizeH="0" baseline="0" mc:Ignorable="hp" hp:hslEmbossed="0">
              <a:ln w="6350" cap="flat" cmpd="sng" algn="ctr">
                <a:solidFill>
                  <a:srgbClr val="000000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000000"/>
              </a:solidFill>
              <a:latin typeface="Poppins Light"/>
              <a:ea typeface="Noto Sans KR Light"/>
              <a:cs typeface="Poppins Light"/>
            </a:endParaRPr>
          </a:p>
          <a:p>
            <a:pPr marL="299880" indent="-29988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ln w="6350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train_x_data, train_y_data, test_x_data, test_y_data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ln w="6350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 분리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ln w="6350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(6:4)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ln w="6350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ln w="6350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(x_train : 5,638, y_train : 5,638, x_test : 3,760, y_test : 3,760)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ln w="6350" cap="flat" cmpd="sng" algn="ctr">
                <a:solidFill>
                  <a:srgbClr val="000000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000000"/>
              </a:solidFill>
              <a:latin typeface="Poppins Light"/>
              <a:ea typeface="Noto Sans KR Light"/>
              <a:cs typeface="Poppins Light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300" b="0" i="0" u="none" strike="noStrike" kern="1200" cap="none" spc="0" normalizeH="0" baseline="0" mc:Ignorable="hp" hp:hslEmbossed="0">
              <a:ln w="6350" cap="flat" cmpd="sng" algn="ctr">
                <a:solidFill>
                  <a:srgbClr val="000000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000000"/>
              </a:solidFill>
              <a:latin typeface="Poppins Light"/>
              <a:ea typeface="Noto Sans KR Light"/>
              <a:cs typeface="Poppins Light"/>
            </a:endParaRPr>
          </a:p>
          <a:p>
            <a:pPr marL="299880" indent="-29988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ln w="6350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종속 변수에서 뇌졸증을 앓는 사람들의 데이터가 매우 적음 → 오버샘플링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ln w="6350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(Oversampling) 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ln w="6350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적용 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ln w="6350" cap="flat" cmpd="sng" algn="ctr">
                <a:solidFill>
                  <a:srgbClr val="000000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000000"/>
              </a:solidFill>
              <a:latin typeface="Poppins Light"/>
              <a:ea typeface="Noto Sans KR Light"/>
              <a:cs typeface="Poppins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600" b="1"/>
              <a:t>2. Logistic Regression</a:t>
            </a:r>
            <a:endParaRPr lang="en-US" altLang="ko-KR" sz="2600" b="1"/>
          </a:p>
        </p:txBody>
      </p:sp>
      <p:grpSp>
        <p:nvGrpSpPr>
          <p:cNvPr id="32" name=""/>
          <p:cNvGrpSpPr/>
          <p:nvPr/>
        </p:nvGrpSpPr>
        <p:grpSpPr>
          <a:xfrm rot="0">
            <a:off x="219939" y="1619343"/>
            <a:ext cx="5275240" cy="3619311"/>
            <a:chOff x="523008" y="1452912"/>
            <a:chExt cx="5093399" cy="3446129"/>
          </a:xfrm>
        </p:grpSpPr>
        <p:pic>
          <p:nvPicPr>
            <p:cNvPr id="27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523008" y="1452912"/>
              <a:ext cx="5093399" cy="3446129"/>
            </a:xfrm>
            <a:prstGeom prst="rect">
              <a:avLst/>
            </a:prstGeom>
          </p:spPr>
        </p:pic>
        <p:sp>
          <p:nvSpPr>
            <p:cNvPr id="29" name=""/>
            <p:cNvSpPr txBox="1"/>
            <p:nvPr/>
          </p:nvSpPr>
          <p:spPr>
            <a:xfrm>
              <a:off x="3435147" y="4207695"/>
              <a:ext cx="2000249" cy="3449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algn="r">
                <a:defRPr/>
              </a:pPr>
              <a:r>
                <a:rPr lang="en-US" altLang="ko-KR">
                  <a:latin typeface="KoPubWorld돋움체 Medium"/>
                  <a:ea typeface="KoPubWorld돋움체 Medium"/>
                  <a:cs typeface="KoPubWorld돋움체 Medium"/>
                </a:rPr>
                <a:t>AUC :</a:t>
              </a:r>
              <a:r>
                <a:rPr lang="ko-KR" altLang="en-US">
                  <a:latin typeface="KoPubWorld돋움체 Medium"/>
                  <a:ea typeface="KoPubWorld돋움체 Medium"/>
                  <a:cs typeface="KoPubWorld돋움체 Medium"/>
                </a:rPr>
                <a:t> </a:t>
              </a:r>
              <a:r>
                <a:rPr lang="en-US" altLang="ko-KR">
                  <a:latin typeface="KoPubWorld돋움체 Medium"/>
                  <a:ea typeface="KoPubWorld돋움체 Medium"/>
                  <a:cs typeface="KoPubWorld돋움체 Medium"/>
                </a:rPr>
                <a:t>0.84</a:t>
              </a:r>
              <a:endParaRPr lang="en-US" altLang="ko-KR">
                <a:latin typeface="KoPubWorld돋움체 Medium"/>
                <a:ea typeface="KoPubWorld돋움체 Medium"/>
                <a:cs typeface="KoPubWorld돋움체 Medium"/>
              </a:endParaRPr>
            </a:p>
          </p:txBody>
        </p:sp>
      </p:grpSp>
      <p:sp>
        <p:nvSpPr>
          <p:cNvPr id="30" name=""/>
          <p:cNvSpPr txBox="1"/>
          <p:nvPr/>
        </p:nvSpPr>
        <p:spPr>
          <a:xfrm>
            <a:off x="5775612" y="1043517"/>
            <a:ext cx="5723660" cy="3974253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>
              <a:buClr>
                <a:schemeClr val="tx1"/>
              </a:buClr>
              <a:buFont typeface="Wingdings"/>
              <a:buNone/>
              <a:defRPr/>
            </a:pPr>
            <a:r>
              <a:rPr lang="en-US" altLang="ko-KR" sz="1900">
                <a:latin typeface="KoPubWorld돋움체 Medium"/>
                <a:ea typeface="KoPubWorld돋움체 Medium"/>
                <a:cs typeface="KoPubWorld돋움체 Medium"/>
              </a:rPr>
              <a:t>Confusion Matrix</a:t>
            </a:r>
            <a:endParaRPr lang="en-US" altLang="ko-KR" sz="1900">
              <a:latin typeface="KoPubWorld돋움체 Medium"/>
              <a:ea typeface="KoPubWorld돋움체 Medium"/>
              <a:cs typeface="KoPubWorld돋움체 Medium"/>
            </a:endParaRPr>
          </a:p>
          <a:p>
            <a:pPr marL="351500" indent="-351500" algn="l">
              <a:buClr>
                <a:schemeClr val="tx1"/>
              </a:buClr>
              <a:buFont typeface="Wingdings"/>
              <a:buAutoNum type="arabicParenR"/>
              <a:defRPr/>
            </a:pPr>
            <a:endParaRPr lang="ko-KR" altLang="en-US" sz="1900">
              <a:highlight>
                <a:srgbClr val="ffff00"/>
              </a:highlight>
              <a:latin typeface="KoPubWorld돋움체 Medium"/>
              <a:ea typeface="KoPubWorld돋움체 Medium"/>
              <a:cs typeface="KoPubWorld돋움체 Medium"/>
            </a:endParaRPr>
          </a:p>
          <a:p>
            <a:pPr marL="351500" indent="-351500" algn="l">
              <a:buClr>
                <a:schemeClr val="tx1"/>
              </a:buClr>
              <a:buFont typeface="Wingdings"/>
              <a:buAutoNum type="arabicParenR"/>
              <a:defRPr/>
            </a:pPr>
            <a:endParaRPr lang="ko-KR" altLang="en-US" sz="1900">
              <a:highlight>
                <a:srgbClr val="ffff00"/>
              </a:highlight>
              <a:latin typeface="KoPubWorld돋움체 Medium"/>
              <a:ea typeface="KoPubWorld돋움체 Medium"/>
              <a:cs typeface="KoPubWorld돋움체 Medium"/>
            </a:endParaRPr>
          </a:p>
          <a:p>
            <a:pPr marL="351500" indent="-351500" algn="l">
              <a:buClr>
                <a:schemeClr val="tx1"/>
              </a:buClr>
              <a:buFont typeface="Wingdings"/>
              <a:buAutoNum type="arabicParenR"/>
              <a:defRPr/>
            </a:pPr>
            <a:endParaRPr lang="ko-KR" altLang="en-US" sz="1900">
              <a:highlight>
                <a:srgbClr val="ffff00"/>
              </a:highlight>
              <a:latin typeface="KoPubWorld돋움체 Medium"/>
              <a:ea typeface="KoPubWorld돋움체 Medium"/>
              <a:cs typeface="KoPubWorld돋움체 Medium"/>
            </a:endParaRPr>
          </a:p>
          <a:p>
            <a:pPr marL="351500" indent="-351500" algn="l">
              <a:buClr>
                <a:schemeClr val="tx1"/>
              </a:buClr>
              <a:buFont typeface="Wingdings"/>
              <a:buAutoNum type="arabicParenR"/>
              <a:defRPr/>
            </a:pPr>
            <a:endParaRPr lang="ko-KR" altLang="en-US" sz="1900">
              <a:highlight>
                <a:srgbClr val="ffff00"/>
              </a:highlight>
              <a:latin typeface="KoPubWorld돋움체 Medium"/>
              <a:ea typeface="KoPubWorld돋움체 Medium"/>
              <a:cs typeface="KoPubWorld돋움체 Medium"/>
            </a:endParaRPr>
          </a:p>
          <a:p>
            <a:pPr marL="351500" indent="-351500" algn="l">
              <a:buClr>
                <a:schemeClr val="tx1"/>
              </a:buClr>
              <a:buFont typeface="Wingdings"/>
              <a:buAutoNum type="arabicParenR"/>
              <a:defRPr/>
            </a:pPr>
            <a:endParaRPr lang="ko-KR" altLang="en-US" sz="1900">
              <a:highlight>
                <a:srgbClr val="ffff00"/>
              </a:highlight>
              <a:latin typeface="KoPubWorld돋움체 Medium"/>
              <a:ea typeface="KoPubWorld돋움체 Medium"/>
              <a:cs typeface="KoPubWorld돋움체 Medium"/>
            </a:endParaRPr>
          </a:p>
          <a:p>
            <a:pPr marL="351500" indent="-351500" algn="l">
              <a:buClr>
                <a:schemeClr val="tx1"/>
              </a:buClr>
              <a:buFont typeface="Wingdings"/>
              <a:buAutoNum type="arabicParenR"/>
              <a:defRPr/>
            </a:pPr>
            <a:endParaRPr lang="ko-KR" altLang="en-US" sz="1900">
              <a:highlight>
                <a:srgbClr val="ffff00"/>
              </a:highlight>
              <a:latin typeface="KoPubWorld돋움체 Medium"/>
              <a:ea typeface="KoPubWorld돋움체 Medium"/>
              <a:cs typeface="KoPubWorld돋움체 Medium"/>
            </a:endParaRPr>
          </a:p>
          <a:p>
            <a:pPr marL="0" indent="0" algn="l">
              <a:buClr>
                <a:schemeClr val="tx1"/>
              </a:buClr>
              <a:buFont typeface="Wingdings"/>
              <a:buNone/>
              <a:defRPr/>
            </a:pPr>
            <a:endParaRPr lang="ko-KR" altLang="en-US" sz="1900">
              <a:highlight>
                <a:srgbClr val="ffff00"/>
              </a:highlight>
              <a:latin typeface="KoPubWorld돋움체 Medium"/>
              <a:ea typeface="KoPubWorld돋움체 Medium"/>
              <a:cs typeface="KoPubWorld돋움체 Medium"/>
            </a:endParaRPr>
          </a:p>
          <a:p>
            <a:pPr marL="351500" indent="-351500" algn="l">
              <a:buClr>
                <a:schemeClr val="tx1"/>
              </a:buClr>
              <a:buFont typeface="Wingdings"/>
              <a:buAutoNum type="arabicParenR"/>
              <a:defRPr/>
            </a:pPr>
            <a:r>
              <a:rPr lang="ko-KR" altLang="en-US" sz="1600">
                <a:highlight>
                  <a:srgbClr val="ffff00"/>
                </a:highlight>
                <a:latin typeface="KoPubWorld돋움체 Medium"/>
                <a:ea typeface="KoPubWorld돋움체 Medium"/>
                <a:cs typeface="KoPubWorld돋움체 Medium"/>
              </a:rPr>
              <a:t>재현율</a:t>
            </a:r>
            <a:r>
              <a:rPr lang="en-US" altLang="ko-KR" sz="1600">
                <a:highlight>
                  <a:srgbClr val="ffff00"/>
                </a:highlight>
                <a:latin typeface="KoPubWorld돋움체 Medium"/>
                <a:ea typeface="KoPubWorld돋움체 Medium"/>
                <a:cs typeface="KoPubWorld돋움체 Medium"/>
              </a:rPr>
              <a:t>(Recall) : 0.90</a:t>
            </a:r>
            <a:r>
              <a:rPr lang="en-US" altLang="ko-KR" sz="1600">
                <a:latin typeface="KoPubWorld돋움체 Medium"/>
                <a:ea typeface="KoPubWorld돋움체 Medium"/>
                <a:cs typeface="KoPubWorld돋움체 Medium"/>
              </a:rPr>
              <a:t> </a:t>
            </a:r>
            <a:endParaRPr lang="en-US" altLang="ko-KR" sz="1600">
              <a:latin typeface="KoPubWorld돋움체 Medium"/>
              <a:ea typeface="KoPubWorld돋움체 Medium"/>
              <a:cs typeface="KoPubWorld돋움체 Medium"/>
            </a:endParaRPr>
          </a:p>
          <a:p>
            <a:pPr marL="351500" indent="-351500" algn="l">
              <a:buClr>
                <a:schemeClr val="tx1"/>
              </a:buClr>
              <a:buFont typeface="Wingdings"/>
              <a:buAutoNum type="arabicParenR"/>
              <a:defRPr/>
            </a:pPr>
            <a:endParaRPr lang="ko-KR" altLang="en-US" sz="500">
              <a:highlight>
                <a:srgbClr val="ffff00"/>
              </a:highlight>
              <a:latin typeface="KoPubWorld돋움체 Medium"/>
              <a:ea typeface="KoPubWorld돋움체 Medium"/>
              <a:cs typeface="KoPubWorld돋움체 Medium"/>
            </a:endParaRPr>
          </a:p>
          <a:p>
            <a:pPr marL="351500" indent="-351500" algn="l">
              <a:buClr>
                <a:schemeClr val="tx1"/>
              </a:buClr>
              <a:buFont typeface="Wingdings"/>
              <a:buAutoNum type="arabicParenR"/>
              <a:defRPr/>
            </a:pPr>
            <a:r>
              <a:rPr lang="ko-KR" altLang="en-US" sz="1600">
                <a:latin typeface="KoPubWorld돋움체 Medium"/>
                <a:ea typeface="KoPubWorld돋움체 Medium"/>
                <a:cs typeface="KoPubWorld돋움체 Medium"/>
              </a:rPr>
              <a:t>정밀도</a:t>
            </a:r>
            <a:r>
              <a:rPr lang="en-US" altLang="ko-KR" sz="1600">
                <a:latin typeface="KoPubWorld돋움체 Medium"/>
                <a:ea typeface="KoPubWorld돋움체 Medium"/>
                <a:cs typeface="KoPubWorld돋움체 Medium"/>
              </a:rPr>
              <a:t>(Precision) : 0.69</a:t>
            </a:r>
            <a:endParaRPr lang="en-US" altLang="ko-KR" sz="1600">
              <a:latin typeface="KoPubWorld돋움체 Medium"/>
              <a:ea typeface="KoPubWorld돋움체 Medium"/>
              <a:cs typeface="KoPubWorld돋움체 Medium"/>
            </a:endParaRPr>
          </a:p>
          <a:p>
            <a:pPr marL="351500" indent="-351500" algn="l">
              <a:buClr>
                <a:schemeClr val="tx1"/>
              </a:buClr>
              <a:buFont typeface="Wingdings"/>
              <a:buAutoNum type="arabicParenR"/>
              <a:defRPr/>
            </a:pPr>
            <a:endParaRPr lang="en-US" altLang="ko-KR" sz="800">
              <a:latin typeface="KoPubWorld돋움체 Medium"/>
              <a:ea typeface="KoPubWorld돋움체 Medium"/>
              <a:cs typeface="KoPubWorld돋움체 Medium"/>
            </a:endParaRPr>
          </a:p>
          <a:p>
            <a:pPr marL="351500" indent="-351500" algn="l">
              <a:buClr>
                <a:schemeClr val="tx1"/>
              </a:buClr>
              <a:buFont typeface="Wingdings"/>
              <a:buAutoNum type="arabicParenR"/>
              <a:defRPr/>
            </a:pPr>
            <a:r>
              <a:rPr lang="ko-KR" altLang="en-US" sz="1600">
                <a:latin typeface="KoPubWorld돋움체 Medium"/>
                <a:ea typeface="KoPubWorld돋움체 Medium"/>
                <a:cs typeface="KoPubWorld돋움체 Medium"/>
              </a:rPr>
              <a:t>특이도</a:t>
            </a:r>
            <a:r>
              <a:rPr lang="en-US" altLang="ko-KR" sz="1600">
                <a:latin typeface="KoPubWorld돋움체 Medium"/>
                <a:ea typeface="KoPubWorld돋움체 Medium"/>
                <a:cs typeface="KoPubWorld돋움체 Medium"/>
              </a:rPr>
              <a:t>(Specificity) : 0.6</a:t>
            </a:r>
            <a:endParaRPr lang="en-US" altLang="ko-KR" sz="1600">
              <a:latin typeface="KoPubWorld돋움체 Medium"/>
              <a:ea typeface="KoPubWorld돋움체 Medium"/>
              <a:cs typeface="KoPubWorld돋움체 Medium"/>
            </a:endParaRPr>
          </a:p>
          <a:p>
            <a:pPr marL="148000" indent="-148000" algn="l">
              <a:buClr>
                <a:schemeClr val="tx1"/>
              </a:buClr>
              <a:buFont typeface="Wingdings"/>
              <a:buAutoNum type="arabicParenR"/>
              <a:defRPr/>
            </a:pPr>
            <a:endParaRPr lang="en-US" altLang="ko-KR" sz="500">
              <a:latin typeface="KoPubWorld돋움체 Medium"/>
              <a:ea typeface="KoPubWorld돋움체 Medium"/>
              <a:cs typeface="KoPubWorld돋움체 Medium"/>
            </a:endParaRPr>
          </a:p>
          <a:p>
            <a:pPr marL="351500" indent="-351500" algn="l">
              <a:buClr>
                <a:schemeClr val="tx1"/>
              </a:buClr>
              <a:buFont typeface="Wingdings"/>
              <a:buAutoNum type="arabicParenR"/>
              <a:defRPr/>
            </a:pPr>
            <a:r>
              <a:rPr lang="en-US" altLang="ko-KR" sz="1600">
                <a:latin typeface="KoPubWorld돋움체 Medium"/>
                <a:ea typeface="KoPubWorld돋움체 Medium"/>
                <a:cs typeface="KoPubWorld돋움체 Medium"/>
              </a:rPr>
              <a:t>F1-score : 0.78</a:t>
            </a:r>
            <a:endParaRPr lang="en-US" altLang="ko-KR" sz="1600">
              <a:latin typeface="KoPubWorld돋움체 Medium"/>
              <a:ea typeface="KoPubWorld돋움체 Medium"/>
              <a:cs typeface="KoPubWorld돋움체 Medium"/>
            </a:endParaRPr>
          </a:p>
          <a:p>
            <a:pPr marL="148000" indent="-148000" algn="l">
              <a:buClr>
                <a:schemeClr val="tx1"/>
              </a:buClr>
              <a:buFont typeface="Wingdings"/>
              <a:buAutoNum type="arabicParenR"/>
              <a:defRPr/>
            </a:pPr>
            <a:endParaRPr lang="en-US" altLang="ko-KR" sz="500">
              <a:latin typeface="KoPubWorld돋움체 Medium"/>
              <a:ea typeface="KoPubWorld돋움체 Medium"/>
              <a:cs typeface="KoPubWorld돋움체 Medium"/>
            </a:endParaRPr>
          </a:p>
          <a:p>
            <a:pPr marL="351500" indent="-351500" algn="l">
              <a:buClr>
                <a:schemeClr val="tx1"/>
              </a:buClr>
              <a:buFont typeface="Wingdings"/>
              <a:buAutoNum type="arabicParenR"/>
              <a:defRPr/>
            </a:pPr>
            <a:r>
              <a:rPr lang="ko-KR" altLang="en-US" sz="1600">
                <a:highlight>
                  <a:srgbClr val="ffff00"/>
                </a:highlight>
                <a:latin typeface="KoPubWorld돋움체 Medium"/>
                <a:ea typeface="KoPubWorld돋움체 Medium"/>
                <a:cs typeface="KoPubWorld돋움체 Medium"/>
              </a:rPr>
              <a:t>정확도</a:t>
            </a:r>
            <a:r>
              <a:rPr lang="en-US" altLang="ko-KR" sz="1600">
                <a:highlight>
                  <a:srgbClr val="ffff00"/>
                </a:highlight>
                <a:latin typeface="KoPubWorld돋움체 Medium"/>
                <a:ea typeface="KoPubWorld돋움체 Medium"/>
                <a:cs typeface="KoPubWorld돋움체 Medium"/>
              </a:rPr>
              <a:t>(Accuarcy) : 0.75</a:t>
            </a:r>
            <a:endParaRPr lang="en-US" altLang="ko-KR" sz="1600">
              <a:latin typeface="KoPubWorld돋움체 Medium"/>
              <a:ea typeface="KoPubWorld돋움체 Medium"/>
              <a:cs typeface="KoPubWorld돋움체 Medium"/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346362" y="1043517"/>
            <a:ext cx="5524500" cy="372937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1900">
                <a:latin typeface="KoPubWorld돋움체 Medium"/>
                <a:ea typeface="KoPubWorld돋움체 Medium"/>
                <a:cs typeface="KoPubWorld돋움체 Medium"/>
              </a:rPr>
              <a:t>ROC curve</a:t>
            </a:r>
            <a:endParaRPr lang="en-US" altLang="ko-KR" sz="1900">
              <a:latin typeface="KoPubWorld돋움체 Medium"/>
              <a:ea typeface="KoPubWorld돋움체 Medium"/>
              <a:cs typeface="KoPubWorld돋움체 Medium"/>
            </a:endParaRPr>
          </a:p>
        </p:txBody>
      </p:sp>
      <p:pic>
        <p:nvPicPr>
          <p:cNvPr id="3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40136" y="1669040"/>
            <a:ext cx="5174987" cy="1498022"/>
          </a:xfrm>
          <a:prstGeom prst="rect">
            <a:avLst/>
          </a:prstGeom>
        </p:spPr>
      </p:pic>
      <p:sp>
        <p:nvSpPr>
          <p:cNvPr id="36" name=""/>
          <p:cNvSpPr txBox="1"/>
          <p:nvPr/>
        </p:nvSpPr>
        <p:spPr>
          <a:xfrm>
            <a:off x="493568" y="5487363"/>
            <a:ext cx="11040341" cy="110203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42760" indent="-242760" algn="l">
              <a:buClr>
                <a:schemeClr val="tx1"/>
              </a:buClr>
              <a:buFont typeface="Wingdings"/>
              <a:buChar char="§"/>
              <a:defRPr/>
            </a:pPr>
            <a:r>
              <a:rPr lang="en-US" altLang="ko-KR" sz="1700">
                <a:latin typeface="KoPubWorld돋움체 Medium"/>
                <a:ea typeface="KoPubWorld돋움체 Medium"/>
                <a:cs typeface="KoPubWorld돋움체 Medium"/>
              </a:rPr>
              <a:t>ROC curve</a:t>
            </a:r>
            <a:r>
              <a:rPr lang="ko-KR" altLang="en-US" sz="1700">
                <a:latin typeface="KoPubWorld돋움체 Medium"/>
                <a:ea typeface="KoPubWorld돋움체 Medium"/>
                <a:cs typeface="KoPubWorld돋움체 Medium"/>
              </a:rPr>
              <a:t>의 </a:t>
            </a:r>
            <a:r>
              <a:rPr lang="en-US" altLang="ko-KR" sz="1700">
                <a:latin typeface="KoPubWorld돋움체 Medium"/>
                <a:ea typeface="KoPubWorld돋움체 Medium"/>
                <a:cs typeface="KoPubWorld돋움체 Medium"/>
              </a:rPr>
              <a:t>AUC</a:t>
            </a:r>
            <a:r>
              <a:rPr lang="ko-KR" altLang="en-US" sz="1700">
                <a:latin typeface="KoPubWorld돋움체 Medium"/>
                <a:ea typeface="KoPubWorld돋움체 Medium"/>
                <a:cs typeface="KoPubWorld돋움체 Medium"/>
              </a:rPr>
              <a:t> 면적인 </a:t>
            </a:r>
            <a:r>
              <a:rPr lang="en-US" altLang="ko-KR" sz="1700">
                <a:latin typeface="KoPubWorld돋움체 Medium"/>
                <a:ea typeface="KoPubWorld돋움체 Medium"/>
                <a:cs typeface="KoPubWorld돋움체 Medium"/>
              </a:rPr>
              <a:t>0.84</a:t>
            </a:r>
            <a:r>
              <a:rPr lang="ko-KR" altLang="en-US" sz="1700">
                <a:latin typeface="KoPubWorld돋움체 Medium"/>
                <a:ea typeface="KoPubWorld돋움체 Medium"/>
                <a:cs typeface="KoPubWorld돋움체 Medium"/>
              </a:rPr>
              <a:t>로 준수한 분류 성능을 가짐</a:t>
            </a:r>
            <a:endParaRPr lang="ko-KR" altLang="en-US" sz="1700">
              <a:latin typeface="KoPubWorld돋움체 Medium"/>
              <a:ea typeface="KoPubWorld돋움체 Medium"/>
              <a:cs typeface="KoPubWorld돋움체 Medium"/>
            </a:endParaRPr>
          </a:p>
          <a:p>
            <a:pPr marL="0" indent="0" algn="l">
              <a:buClr>
                <a:schemeClr val="tx1"/>
              </a:buClr>
              <a:buFont typeface="Wingdings"/>
              <a:buNone/>
              <a:defRPr/>
            </a:pPr>
            <a:endParaRPr lang="ko-KR" altLang="en-US" sz="800">
              <a:latin typeface="KoPubWorld돋움체 Medium"/>
              <a:ea typeface="KoPubWorld돋움체 Medium"/>
              <a:cs typeface="KoPubWorld돋움체 Medium"/>
            </a:endParaRPr>
          </a:p>
          <a:p>
            <a:pPr marL="242760" indent="-242760" algn="l">
              <a:buClr>
                <a:schemeClr val="tx1"/>
              </a:buClr>
              <a:buFont typeface="Wingdings"/>
              <a:buChar char="§"/>
              <a:defRPr/>
            </a:pPr>
            <a:r>
              <a:rPr lang="en-US" altLang="ko-KR" sz="1700">
                <a:latin typeface="KoPubWorld돋움체 Medium"/>
                <a:ea typeface="KoPubWorld돋움체 Medium"/>
                <a:cs typeface="KoPubWorld돋움체 Medium"/>
              </a:rPr>
              <a:t>Stroke dataset</a:t>
            </a:r>
            <a:r>
              <a:rPr lang="ko-KR" altLang="en-US" sz="1700">
                <a:latin typeface="KoPubWorld돋움체 Medium"/>
                <a:ea typeface="KoPubWorld돋움체 Medium"/>
                <a:cs typeface="KoPubWorld돋움체 Medium"/>
              </a:rPr>
              <a:t>의 경우 정상 사람과 뇌졸증 환자를 정확하게 구별하는 것이</a:t>
            </a:r>
            <a:r>
              <a:rPr lang="en-US" altLang="ko-KR" sz="1700">
                <a:latin typeface="KoPubWorld돋움체 Medium"/>
                <a:ea typeface="KoPubWorld돋움체 Medium"/>
                <a:cs typeface="KoPubWorld돋움체 Medium"/>
              </a:rPr>
              <a:t> </a:t>
            </a:r>
            <a:r>
              <a:rPr lang="ko-KR" altLang="en-US" sz="1700">
                <a:latin typeface="KoPubWorld돋움체 Medium"/>
                <a:ea typeface="KoPubWorld돋움체 Medium"/>
                <a:cs typeface="KoPubWorld돋움체 Medium"/>
              </a:rPr>
              <a:t>중요 → 재현율 고려</a:t>
            </a:r>
            <a:endParaRPr lang="ko-KR" altLang="en-US" sz="1700">
              <a:latin typeface="KoPubWorld돋움체 Medium"/>
              <a:ea typeface="KoPubWorld돋움체 Medium"/>
              <a:cs typeface="KoPubWorld돋움체 Medium"/>
            </a:endParaRPr>
          </a:p>
          <a:p>
            <a:pPr marL="0" indent="0" algn="l">
              <a:buClr>
                <a:schemeClr val="tx1"/>
              </a:buClr>
              <a:buFont typeface="Wingdings"/>
              <a:buNone/>
              <a:defRPr/>
            </a:pPr>
            <a:endParaRPr lang="ko-KR" altLang="en-US" sz="800">
              <a:latin typeface="KoPubWorld돋움체 Medium"/>
              <a:ea typeface="KoPubWorld돋움체 Medium"/>
              <a:cs typeface="KoPubWorld돋움체 Medium"/>
            </a:endParaRPr>
          </a:p>
          <a:p>
            <a:pPr marL="242760" indent="-242760" algn="l">
              <a:buClr>
                <a:schemeClr val="tx1"/>
              </a:buClr>
              <a:buFont typeface="Wingdings"/>
              <a:buChar char="§"/>
              <a:defRPr/>
            </a:pPr>
            <a:r>
              <a:rPr lang="ko-KR" altLang="en-US" sz="1700">
                <a:latin typeface="KoPubWorld돋움체 Medium"/>
                <a:ea typeface="KoPubWorld돋움체 Medium"/>
                <a:cs typeface="KoPubWorld돋움체 Medium"/>
              </a:rPr>
              <a:t>따라서 </a:t>
            </a:r>
            <a:r>
              <a:rPr lang="en-US" altLang="ko-KR" sz="1700">
                <a:latin typeface="KoPubWorld돋움체 Medium"/>
                <a:ea typeface="KoPubWorld돋움체 Medium"/>
                <a:cs typeface="KoPubWorld돋움체 Medium"/>
              </a:rPr>
              <a:t>AUC</a:t>
            </a:r>
            <a:r>
              <a:rPr lang="ko-KR" altLang="en-US" sz="1700">
                <a:latin typeface="KoPubWorld돋움체 Medium"/>
                <a:ea typeface="KoPubWorld돋움체 Medium"/>
                <a:cs typeface="KoPubWorld돋움체 Medium"/>
              </a:rPr>
              <a:t> 면적과 </a:t>
            </a:r>
            <a:r>
              <a:rPr lang="en-US" altLang="ko-KR" sz="1700">
                <a:latin typeface="KoPubWorld돋움체 Medium"/>
                <a:ea typeface="KoPubWorld돋움체 Medium"/>
                <a:cs typeface="KoPubWorld돋움체 Medium"/>
              </a:rPr>
              <a:t>Confusion Matrix</a:t>
            </a:r>
            <a:r>
              <a:rPr lang="ko-KR" altLang="en-US" sz="1700">
                <a:latin typeface="KoPubWorld돋움체 Medium"/>
                <a:ea typeface="KoPubWorld돋움체 Medium"/>
                <a:cs typeface="KoPubWorld돋움체 Medium"/>
              </a:rPr>
              <a:t>의 성능을 고려하였을 때 모델을 통한 해석이 유의미하다고 판단 </a:t>
            </a:r>
            <a:endParaRPr lang="ko-KR" altLang="en-US" sz="1700">
              <a:latin typeface="KoPubWorld돋움체 Medium"/>
              <a:ea typeface="KoPubWorld돋움체 Medium"/>
              <a:cs typeface="KoPubWorld돋움체 Medium"/>
            </a:endParaRPr>
          </a:p>
        </p:txBody>
      </p:sp>
      <p:sp>
        <p:nvSpPr>
          <p:cNvPr id="37" name=""/>
          <p:cNvSpPr txBox="1"/>
          <p:nvPr/>
        </p:nvSpPr>
        <p:spPr>
          <a:xfrm>
            <a:off x="4113068" y="3727835"/>
            <a:ext cx="1212273" cy="77212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>
              <a:defRPr/>
            </a:pPr>
            <a:r>
              <a:rPr lang="en-US" altLang="ko-KR" sz="900">
                <a:latin typeface="KoPubWorld돋움체 Medium"/>
                <a:ea typeface="KoPubWorld돋움체 Medium"/>
                <a:cs typeface="KoPubWorld돋움체 Medium"/>
              </a:rPr>
              <a:t>0.9 ~ 1</a:t>
            </a:r>
            <a:r>
              <a:rPr lang="ko-KR" altLang="en-US" sz="900">
                <a:latin typeface="KoPubWorld돋움체 Medium"/>
                <a:ea typeface="KoPubWorld돋움체 Medium"/>
                <a:cs typeface="KoPubWorld돋움체 Medium"/>
              </a:rPr>
              <a:t> </a:t>
            </a:r>
            <a:r>
              <a:rPr lang="en-US" altLang="ko-KR" sz="900">
                <a:latin typeface="KoPubWorld돋움체 Medium"/>
                <a:ea typeface="KoPubWorld돋움체 Medium"/>
                <a:cs typeface="KoPubWorld돋움체 Medium"/>
              </a:rPr>
              <a:t>=</a:t>
            </a:r>
            <a:r>
              <a:rPr lang="ko-KR" altLang="en-US" sz="900">
                <a:latin typeface="KoPubWorld돋움체 Medium"/>
                <a:ea typeface="KoPubWorld돋움체 Medium"/>
                <a:cs typeface="KoPubWorld돋움체 Medium"/>
              </a:rPr>
              <a:t> </a:t>
            </a:r>
            <a:r>
              <a:rPr lang="en-US" altLang="ko-KR" sz="900">
                <a:latin typeface="KoPubWorld돋움체 Medium"/>
                <a:ea typeface="KoPubWorld돋움체 Medium"/>
                <a:cs typeface="KoPubWorld돋움체 Medium"/>
              </a:rPr>
              <a:t>Excellent</a:t>
            </a:r>
            <a:endParaRPr lang="en-US" altLang="ko-KR" sz="900">
              <a:latin typeface="KoPubWorld돋움체 Medium"/>
              <a:ea typeface="KoPubWorld돋움체 Medium"/>
              <a:cs typeface="KoPubWorld돋움체 Medium"/>
            </a:endParaRPr>
          </a:p>
          <a:p>
            <a:pPr>
              <a:defRPr/>
            </a:pPr>
            <a:r>
              <a:rPr lang="en-US" altLang="ko-KR" sz="900">
                <a:latin typeface="KoPubWorld돋움체 Medium"/>
                <a:ea typeface="KoPubWorld돋움체 Medium"/>
                <a:cs typeface="KoPubWorld돋움체 Medium"/>
              </a:rPr>
              <a:t>0.8 ~ 0.9 = Good</a:t>
            </a:r>
            <a:endParaRPr lang="en-US" altLang="ko-KR" sz="900">
              <a:latin typeface="KoPubWorld돋움체 Medium"/>
              <a:ea typeface="KoPubWorld돋움체 Medium"/>
              <a:cs typeface="KoPubWorld돋움체 Medium"/>
            </a:endParaRPr>
          </a:p>
          <a:p>
            <a:pPr>
              <a:defRPr/>
            </a:pPr>
            <a:r>
              <a:rPr lang="en-US" altLang="ko-KR" sz="900">
                <a:latin typeface="KoPubWorld돋움체 Medium"/>
                <a:ea typeface="KoPubWorld돋움체 Medium"/>
                <a:cs typeface="KoPubWorld돋움체 Medium"/>
              </a:rPr>
              <a:t>0.7 ~ 0.8 = Fair</a:t>
            </a:r>
            <a:endParaRPr lang="en-US" altLang="ko-KR" sz="900">
              <a:latin typeface="KoPubWorld돋움체 Medium"/>
              <a:ea typeface="KoPubWorld돋움체 Medium"/>
              <a:cs typeface="KoPubWorld돋움체 Medium"/>
            </a:endParaRPr>
          </a:p>
          <a:p>
            <a:pPr>
              <a:defRPr/>
            </a:pPr>
            <a:r>
              <a:rPr lang="en-US" altLang="ko-KR" sz="900">
                <a:latin typeface="KoPubWorld돋움체 Medium"/>
                <a:ea typeface="KoPubWorld돋움체 Medium"/>
                <a:cs typeface="KoPubWorld돋움체 Medium"/>
              </a:rPr>
              <a:t>0.6 ~ 0.7 = Poor</a:t>
            </a:r>
            <a:endParaRPr lang="en-US" altLang="ko-KR" sz="900">
              <a:latin typeface="KoPubWorld돋움체 Medium"/>
              <a:ea typeface="KoPubWorld돋움체 Medium"/>
              <a:cs typeface="KoPubWorld돋움체 Medium"/>
            </a:endParaRPr>
          </a:p>
          <a:p>
            <a:pPr>
              <a:defRPr/>
            </a:pPr>
            <a:r>
              <a:rPr lang="en-US" altLang="ko-KR" sz="900">
                <a:latin typeface="KoPubWorld돋움체 Medium"/>
                <a:ea typeface="KoPubWorld돋움체 Medium"/>
                <a:cs typeface="KoPubWorld돋움체 Medium"/>
              </a:rPr>
              <a:t>0.5 ~ 0.6 = Fail</a:t>
            </a:r>
            <a:endParaRPr lang="en-US" altLang="ko-KR" sz="900">
              <a:latin typeface="KoPubWorld돋움체 Medium"/>
              <a:ea typeface="KoPubWorld돋움체 Medium"/>
              <a:cs typeface="KoPubWorld돋움체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600" b="1"/>
              <a:t>3. Logistic Regression</a:t>
            </a:r>
            <a:endParaRPr lang="en-US" altLang="ko-KR" sz="2600" b="1"/>
          </a:p>
        </p:txBody>
      </p:sp>
      <p:sp>
        <p:nvSpPr>
          <p:cNvPr id="64" name=""/>
          <p:cNvSpPr txBox="1"/>
          <p:nvPr/>
        </p:nvSpPr>
        <p:spPr>
          <a:xfrm>
            <a:off x="186531" y="854822"/>
            <a:ext cx="11814968" cy="44819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l">
              <a:buClr>
                <a:schemeClr val="tx1"/>
              </a:buClr>
              <a:buFont typeface="Wingdings"/>
              <a:buNone/>
              <a:defRPr/>
            </a:pPr>
            <a:r>
              <a:rPr lang="en-US" altLang="ko-KR" sz="2400">
                <a:latin typeface="KoPubWorld돋움체 Medium"/>
                <a:ea typeface="KoPubWorld돋움체 Medium"/>
                <a:cs typeface="KoPubWorld돋움체 Medium"/>
              </a:rPr>
              <a:t>Stats Model </a:t>
            </a:r>
            <a:r>
              <a:rPr lang="ko-KR" altLang="en-US" sz="2400">
                <a:latin typeface="KoPubWorld돋움체 Medium"/>
                <a:ea typeface="KoPubWorld돋움체 Medium"/>
                <a:cs typeface="KoPubWorld돋움체 Medium"/>
              </a:rPr>
              <a:t>→ </a:t>
            </a:r>
            <a:r>
              <a:rPr lang="en-US" altLang="ko-KR" sz="2400">
                <a:latin typeface="KoPubWorld돋움체 Medium"/>
                <a:ea typeface="KoPubWorld돋움체 Medium"/>
                <a:cs typeface="KoPubWorld돋움체 Medium"/>
              </a:rPr>
              <a:t>Logit( )</a:t>
            </a:r>
            <a:endParaRPr lang="ko-KR" altLang="en-US" sz="2400">
              <a:latin typeface="KoPubWorld돋움체 Medium"/>
              <a:ea typeface="KoPubWorld돋움체 Medium"/>
              <a:cs typeface="KoPubWorld돋움체 Medium"/>
            </a:endParaRPr>
          </a:p>
        </p:txBody>
      </p:sp>
      <p:pic>
        <p:nvPicPr>
          <p:cNvPr id="8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2844" y="1606477"/>
            <a:ext cx="4625987" cy="4467658"/>
          </a:xfrm>
          <a:prstGeom prst="rect">
            <a:avLst/>
          </a:prstGeom>
        </p:spPr>
      </p:pic>
      <p:pic>
        <p:nvPicPr>
          <p:cNvPr id="8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017167" y="1697402"/>
            <a:ext cx="2190022" cy="1944828"/>
          </a:xfrm>
          <a:prstGeom prst="rect">
            <a:avLst/>
          </a:prstGeom>
        </p:spPr>
      </p:pic>
      <p:sp>
        <p:nvSpPr>
          <p:cNvPr id="86" name=""/>
          <p:cNvSpPr txBox="1"/>
          <p:nvPr/>
        </p:nvSpPr>
        <p:spPr>
          <a:xfrm>
            <a:off x="6204236" y="1684290"/>
            <a:ext cx="5987764" cy="442885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171360" indent="-171360" algn="l">
              <a:buClr>
                <a:schemeClr val="tx1"/>
              </a:buClr>
              <a:buFont typeface="Wingdings"/>
              <a:buChar char="§"/>
              <a:defRPr/>
            </a:pPr>
            <a:r>
              <a:rPr lang="en-US" altLang="ko-KR" sz="1200">
                <a:latin typeface="KoPubWorld돋움체 Medium"/>
                <a:ea typeface="KoPubWorld돋움체 Medium"/>
                <a:cs typeface="KoPubWorld돋움체 Medium"/>
              </a:rPr>
              <a:t>odds ratio &gt; 1 : </a:t>
            </a:r>
            <a:r>
              <a:rPr lang="ko-KR" altLang="en-US" sz="1200">
                <a:latin typeface="KoPubWorld돋움체 Medium"/>
                <a:ea typeface="KoPubWorld돋움체 Medium"/>
                <a:cs typeface="KoPubWorld돋움체 Medium"/>
              </a:rPr>
              <a:t>나이</a:t>
            </a:r>
            <a:r>
              <a:rPr lang="en-US" altLang="ko-KR" sz="1200">
                <a:latin typeface="KoPubWorld돋움체 Medium"/>
                <a:ea typeface="KoPubWorld돋움체 Medium"/>
                <a:cs typeface="KoPubWorld돋움체 Medium"/>
              </a:rPr>
              <a:t>,</a:t>
            </a:r>
            <a:r>
              <a:rPr lang="ko-KR" altLang="en-US" sz="1200">
                <a:latin typeface="KoPubWorld돋움체 Medium"/>
                <a:ea typeface="KoPubWorld돋움체 Medium"/>
                <a:cs typeface="KoPubWorld돋움체 Medium"/>
              </a:rPr>
              <a:t> 고혈압</a:t>
            </a:r>
            <a:r>
              <a:rPr lang="en-US" altLang="ko-KR" sz="1200">
                <a:latin typeface="KoPubWorld돋움체 Medium"/>
                <a:ea typeface="KoPubWorld돋움체 Medium"/>
                <a:cs typeface="KoPubWorld돋움체 Medium"/>
              </a:rPr>
              <a:t>,</a:t>
            </a:r>
            <a:r>
              <a:rPr lang="ko-KR" altLang="en-US" sz="1200">
                <a:latin typeface="KoPubWorld돋움체 Medium"/>
                <a:ea typeface="KoPubWorld돋움체 Medium"/>
                <a:cs typeface="KoPubWorld돋움체 Medium"/>
              </a:rPr>
              <a:t> 혈액의 평균 포도당 수치</a:t>
            </a:r>
            <a:endParaRPr lang="ko-KR" altLang="en-US" sz="1200">
              <a:latin typeface="KoPubWorld돋움체 Medium"/>
              <a:ea typeface="KoPubWorld돋움체 Medium"/>
              <a:cs typeface="KoPubWorld돋움체 Medium"/>
            </a:endParaRPr>
          </a:p>
          <a:p>
            <a:pPr marL="171360" indent="-171360" algn="l">
              <a:buClr>
                <a:schemeClr val="tx1"/>
              </a:buClr>
              <a:buFont typeface="Wingdings"/>
              <a:buChar char="§"/>
              <a:defRPr/>
            </a:pPr>
            <a:endParaRPr lang="ko-KR" altLang="en-US" sz="1200">
              <a:latin typeface="KoPubWorld돋움체 Medium"/>
              <a:ea typeface="KoPubWorld돋움체 Medium"/>
              <a:cs typeface="KoPubWorld돋움체 Medium"/>
            </a:endParaRPr>
          </a:p>
          <a:p>
            <a:pPr algn="l">
              <a:defRPr/>
            </a:pPr>
            <a:r>
              <a:rPr lang="en-US" altLang="ko-KR" sz="1200">
                <a:latin typeface="KoPubWorld돋움체 Medium"/>
                <a:ea typeface="KoPubWorld돋움체 Medium"/>
                <a:cs typeface="KoPubWorld돋움체 Medium"/>
              </a:rPr>
              <a:t>age(</a:t>
            </a:r>
            <a:r>
              <a:rPr lang="ko-KR" altLang="en-US" sz="1200">
                <a:latin typeface="KoPubWorld돋움체 Medium"/>
                <a:ea typeface="KoPubWorld돋움체 Medium"/>
                <a:cs typeface="KoPubWorld돋움체 Medium"/>
              </a:rPr>
              <a:t>나이</a:t>
            </a:r>
            <a:r>
              <a:rPr lang="en-US" altLang="ko-KR" sz="1200">
                <a:latin typeface="KoPubWorld돋움체 Medium"/>
                <a:ea typeface="KoPubWorld돋움체 Medium"/>
                <a:cs typeface="KoPubWorld돋움체 Medium"/>
              </a:rPr>
              <a:t>)</a:t>
            </a:r>
            <a:r>
              <a:rPr lang="ko-KR" altLang="en-US" sz="1200">
                <a:latin typeface="KoPubWorld돋움체 Medium"/>
                <a:ea typeface="KoPubWorld돋움체 Medium"/>
                <a:cs typeface="KoPubWorld돋움체 Medium"/>
              </a:rPr>
              <a:t> </a:t>
            </a:r>
            <a:r>
              <a:rPr lang="en-US" altLang="ko-KR" sz="1200">
                <a:latin typeface="KoPubWorld돋움체 Medium"/>
                <a:ea typeface="KoPubWorld돋움체 Medium"/>
                <a:cs typeface="KoPubWorld돋움체 Medium"/>
              </a:rPr>
              <a:t>:</a:t>
            </a:r>
            <a:r>
              <a:rPr lang="ko-KR" altLang="en-US" sz="1200">
                <a:latin typeface="KoPubWorld돋움체 Medium"/>
                <a:ea typeface="KoPubWorld돋움체 Medium"/>
                <a:cs typeface="KoPubWorld돋움체 Medium"/>
              </a:rPr>
              <a:t> 나이가 한 단위 증가할수록 뇌졸증 발생확률 </a:t>
            </a:r>
            <a:r>
              <a:rPr lang="ko-KR" altLang="en-US" sz="1200" b="1">
                <a:solidFill>
                  <a:srgbClr val="ff0000"/>
                </a:solidFill>
                <a:latin typeface="KoPubWorld돋움체 Medium"/>
                <a:ea typeface="KoPubWorld돋움체 Medium"/>
                <a:cs typeface="KoPubWorld돋움체 Medium"/>
              </a:rPr>
              <a:t>약 </a:t>
            </a:r>
            <a:r>
              <a:rPr lang="en-US" altLang="ko-KR" sz="1200" b="1">
                <a:solidFill>
                  <a:srgbClr val="ff0000"/>
                </a:solidFill>
                <a:latin typeface="KoPubWorld돋움체 Medium"/>
                <a:ea typeface="KoPubWorld돋움체 Medium"/>
                <a:cs typeface="KoPubWorld돋움체 Medium"/>
              </a:rPr>
              <a:t>13.6</a:t>
            </a:r>
            <a:r>
              <a:rPr lang="ko-KR" altLang="en-US" sz="1200" b="1">
                <a:solidFill>
                  <a:srgbClr val="ff0000"/>
                </a:solidFill>
                <a:latin typeface="KoPubWorld돋움체 Medium"/>
                <a:ea typeface="KoPubWorld돋움체 Medium"/>
                <a:cs typeface="KoPubWorld돋움체 Medium"/>
              </a:rPr>
              <a:t>배 증가</a:t>
            </a:r>
            <a:endParaRPr lang="ko-KR" altLang="en-US" sz="1200" b="1">
              <a:solidFill>
                <a:srgbClr val="ff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algn="l">
              <a:defRPr/>
            </a:pPr>
            <a:r>
              <a:rPr lang="ko-KR" altLang="en-US" sz="300" b="1">
                <a:solidFill>
                  <a:srgbClr val="ff0000"/>
                </a:solidFill>
                <a:latin typeface="KoPubWorld돋움체 Medium"/>
                <a:ea typeface="KoPubWorld돋움체 Medium"/>
                <a:cs typeface="KoPubWorld돋움체 Medium"/>
              </a:rPr>
              <a:t> </a:t>
            </a:r>
            <a:endParaRPr lang="ko-KR" altLang="en-US" sz="300" b="1">
              <a:solidFill>
                <a:srgbClr val="ff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algn="l">
              <a:defRPr/>
            </a:pPr>
            <a:r>
              <a:rPr lang="en-US" altLang="ko-KR" sz="1200" b="0">
                <a:solidFill>
                  <a:schemeClr val="dk1"/>
                </a:solidFill>
                <a:latin typeface="KoPubWorld돋움체 Medium"/>
                <a:ea typeface="KoPubWorld돋움체 Medium"/>
                <a:cs typeface="KoPubWorld돋움체 Medium"/>
              </a:rPr>
              <a:t>hypertension(</a:t>
            </a:r>
            <a:r>
              <a:rPr lang="ko-KR" altLang="en-US" sz="1200" b="0">
                <a:solidFill>
                  <a:schemeClr val="dk1"/>
                </a:solidFill>
                <a:latin typeface="KoPubWorld돋움체 Medium"/>
                <a:ea typeface="KoPubWorld돋움체 Medium"/>
                <a:cs typeface="KoPubWorld돋움체 Medium"/>
              </a:rPr>
              <a:t>고혈압</a:t>
            </a:r>
            <a:r>
              <a:rPr lang="en-US" altLang="ko-KR" sz="1200" b="0">
                <a:solidFill>
                  <a:schemeClr val="dk1"/>
                </a:solidFill>
                <a:latin typeface="KoPubWorld돋움체 Medium"/>
                <a:ea typeface="KoPubWorld돋움체 Medium"/>
                <a:cs typeface="KoPubWorld돋움체 Medium"/>
              </a:rPr>
              <a:t>)</a:t>
            </a:r>
            <a:r>
              <a:rPr lang="ko-KR" altLang="en-US" sz="1200" b="0">
                <a:solidFill>
                  <a:schemeClr val="dk1"/>
                </a:solidFill>
                <a:latin typeface="KoPubWorld돋움체 Medium"/>
                <a:ea typeface="KoPubWorld돋움체 Medium"/>
                <a:cs typeface="KoPubWorld돋움체 Medium"/>
              </a:rPr>
              <a:t> </a:t>
            </a:r>
            <a:r>
              <a:rPr lang="en-US" altLang="ko-KR" sz="1200" b="0">
                <a:solidFill>
                  <a:schemeClr val="dk1"/>
                </a:solidFill>
                <a:latin typeface="KoPubWorld돋움체 Medium"/>
                <a:ea typeface="KoPubWorld돋움체 Medium"/>
                <a:cs typeface="KoPubWorld돋움체 Medium"/>
              </a:rPr>
              <a:t>:</a:t>
            </a:r>
            <a:r>
              <a:rPr lang="ko-KR" altLang="en-US" sz="1200" b="0">
                <a:solidFill>
                  <a:schemeClr val="dk1"/>
                </a:solidFill>
                <a:latin typeface="KoPubWorld돋움체 Medium"/>
                <a:ea typeface="KoPubWorld돋움체 Medium"/>
                <a:cs typeface="KoPubWorld돋움체 Medium"/>
              </a:rPr>
              <a:t> 고혈압을 가진 환자가 아닌환자에 비해 상대적으로 뇌졸증 발생 확률이 </a:t>
            </a:r>
            <a:r>
              <a:rPr lang="ko-KR" altLang="en-US" sz="1200" b="1">
                <a:solidFill>
                  <a:srgbClr val="ff0000"/>
                </a:solidFill>
                <a:latin typeface="KoPubWorld돋움체 Medium"/>
                <a:ea typeface="KoPubWorld돋움체 Medium"/>
                <a:cs typeface="KoPubWorld돋움체 Medium"/>
              </a:rPr>
              <a:t>약 </a:t>
            </a:r>
            <a:r>
              <a:rPr lang="en-US" altLang="ko-KR" sz="1200" b="1">
                <a:solidFill>
                  <a:srgbClr val="ff0000"/>
                </a:solidFill>
                <a:latin typeface="KoPubWorld돋움체 Medium"/>
                <a:ea typeface="KoPubWorld돋움체 Medium"/>
                <a:cs typeface="KoPubWorld돋움체 Medium"/>
              </a:rPr>
              <a:t>1.2</a:t>
            </a:r>
            <a:r>
              <a:rPr lang="ko-KR" altLang="en-US" sz="1200" b="1">
                <a:solidFill>
                  <a:srgbClr val="ff0000"/>
                </a:solidFill>
                <a:latin typeface="KoPubWorld돋움체 Medium"/>
                <a:ea typeface="KoPubWorld돋움체 Medium"/>
                <a:cs typeface="KoPubWorld돋움체 Medium"/>
              </a:rPr>
              <a:t>배 증가</a:t>
            </a:r>
            <a:endParaRPr lang="ko-KR" altLang="en-US" sz="1200" b="1">
              <a:solidFill>
                <a:srgbClr val="ff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algn="l">
              <a:defRPr/>
            </a:pPr>
            <a:r>
              <a:rPr lang="ko-KR" altLang="en-US" sz="300" b="1">
                <a:solidFill>
                  <a:srgbClr val="ff0000"/>
                </a:solidFill>
                <a:latin typeface="KoPubWorld돋움체 Medium"/>
                <a:ea typeface="KoPubWorld돋움체 Medium"/>
                <a:cs typeface="KoPubWorld돋움체 Medium"/>
              </a:rPr>
              <a:t> </a:t>
            </a:r>
            <a:endParaRPr lang="ko-KR" altLang="en-US" sz="300" b="1">
              <a:solidFill>
                <a:srgbClr val="ff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algn="l">
              <a:defRPr/>
            </a:pPr>
            <a:r>
              <a:rPr lang="en-US" altLang="ko-KR" sz="1200">
                <a:latin typeface="KoPubWorld돋움체 Medium"/>
                <a:ea typeface="KoPubWorld돋움체 Medium"/>
                <a:cs typeface="KoPubWorld돋움체 Medium"/>
              </a:rPr>
              <a:t>avg_glucose_level(</a:t>
            </a:r>
            <a:r>
              <a:rPr lang="ko-KR" altLang="en-US" sz="1200">
                <a:latin typeface="KoPubWorld돋움체 Medium"/>
                <a:ea typeface="KoPubWorld돋움체 Medium"/>
                <a:cs typeface="KoPubWorld돋움체 Medium"/>
              </a:rPr>
              <a:t>혈액의 평균 포도당 수치</a:t>
            </a:r>
            <a:r>
              <a:rPr lang="en-US" altLang="ko-KR" sz="1200">
                <a:latin typeface="KoPubWorld돋움체 Medium"/>
                <a:ea typeface="KoPubWorld돋움체 Medium"/>
                <a:cs typeface="KoPubWorld돋움체 Medium"/>
              </a:rPr>
              <a:t>)</a:t>
            </a:r>
            <a:r>
              <a:rPr lang="ko-KR" altLang="en-US" sz="1200">
                <a:latin typeface="KoPubWorld돋움체 Medium"/>
                <a:ea typeface="KoPubWorld돋움체 Medium"/>
                <a:cs typeface="KoPubWorld돋움체 Medium"/>
              </a:rPr>
              <a:t> </a:t>
            </a:r>
            <a:r>
              <a:rPr lang="en-US" altLang="ko-KR" sz="1200">
                <a:latin typeface="KoPubWorld돋움체 Medium"/>
                <a:ea typeface="KoPubWorld돋움체 Medium"/>
                <a:cs typeface="KoPubWorld돋움체 Medium"/>
              </a:rPr>
              <a:t>:</a:t>
            </a:r>
            <a:r>
              <a:rPr lang="ko-KR" altLang="en-US" sz="1200">
                <a:latin typeface="KoPubWorld돋움체 Medium"/>
                <a:ea typeface="KoPubWorld돋움체 Medium"/>
                <a:cs typeface="KoPubWorld돋움체 Medium"/>
              </a:rPr>
              <a:t> 포도당 수치가</a:t>
            </a:r>
            <a:r>
              <a:rPr lang="en-US" altLang="ko-KR" sz="1200">
                <a:latin typeface="KoPubWorld돋움체 Medium"/>
                <a:ea typeface="KoPubWorld돋움체 Medium"/>
                <a:cs typeface="KoPubWorld돋움체 Medium"/>
              </a:rPr>
              <a:t> </a:t>
            </a:r>
            <a:r>
              <a:rPr lang="ko-KR" altLang="en-US" sz="1200">
                <a:latin typeface="KoPubWorld돋움체 Medium"/>
                <a:ea typeface="KoPubWorld돋움체 Medium"/>
                <a:cs typeface="KoPubWorld돋움체 Medium"/>
              </a:rPr>
              <a:t>한 단위 증가할수록 뇌졸증 발생확률 </a:t>
            </a:r>
            <a:r>
              <a:rPr lang="ko-KR" altLang="en-US" sz="1200" b="1">
                <a:solidFill>
                  <a:srgbClr val="ff0000"/>
                </a:solidFill>
                <a:latin typeface="KoPubWorld돋움체 Medium"/>
                <a:ea typeface="KoPubWorld돋움체 Medium"/>
                <a:cs typeface="KoPubWorld돋움체 Medium"/>
              </a:rPr>
              <a:t>약 </a:t>
            </a:r>
            <a:r>
              <a:rPr lang="en-US" altLang="ko-KR" sz="1200" b="1">
                <a:solidFill>
                  <a:srgbClr val="ff0000"/>
                </a:solidFill>
                <a:latin typeface="KoPubWorld돋움체 Medium"/>
                <a:ea typeface="KoPubWorld돋움체 Medium"/>
                <a:cs typeface="KoPubWorld돋움체 Medium"/>
              </a:rPr>
              <a:t>1.1</a:t>
            </a:r>
            <a:r>
              <a:rPr lang="ko-KR" altLang="en-US" sz="1200" b="1">
                <a:solidFill>
                  <a:srgbClr val="ff0000"/>
                </a:solidFill>
                <a:latin typeface="KoPubWorld돋움체 Medium"/>
                <a:ea typeface="KoPubWorld돋움체 Medium"/>
                <a:cs typeface="KoPubWorld돋움체 Medium"/>
              </a:rPr>
              <a:t>배 증가</a:t>
            </a:r>
            <a:endParaRPr lang="ko-KR" altLang="en-US" sz="1200" b="1">
              <a:solidFill>
                <a:srgbClr val="ff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algn="l">
              <a:defRPr/>
            </a:pPr>
            <a:endParaRPr lang="en-US" altLang="ko-KR" sz="1200">
              <a:latin typeface="KoPubWorld돋움체 Medium"/>
              <a:ea typeface="KoPubWorld돋움체 Medium"/>
              <a:cs typeface="KoPubWorld돋움체 Medium"/>
            </a:endParaRPr>
          </a:p>
          <a:p>
            <a:pPr algn="l">
              <a:defRPr/>
            </a:pPr>
            <a:endParaRPr lang="en-US" altLang="ko-KR" sz="1200">
              <a:latin typeface="KoPubWorld돋움체 Medium"/>
              <a:ea typeface="KoPubWorld돋움체 Medium"/>
              <a:cs typeface="KoPubWorld돋움체 Medium"/>
            </a:endParaRPr>
          </a:p>
          <a:p>
            <a:pPr marL="171360" indent="-171360" algn="l">
              <a:buClr>
                <a:schemeClr val="tx1"/>
              </a:buClr>
              <a:buFont typeface="Wingdings"/>
              <a:buChar char="§"/>
              <a:defRPr/>
            </a:pPr>
            <a:r>
              <a:rPr lang="en-US" altLang="ko-KR" sz="1200">
                <a:latin typeface="KoPubWorld돋움체 Medium"/>
                <a:ea typeface="KoPubWorld돋움체 Medium"/>
                <a:cs typeface="KoPubWorld돋움체 Medium"/>
              </a:rPr>
              <a:t>odds ratio &lt; 1 :</a:t>
            </a:r>
            <a:r>
              <a:rPr lang="ko-KR" altLang="en-US" sz="1200">
                <a:latin typeface="KoPubWorld돋움체 Medium"/>
                <a:ea typeface="KoPubWorld돋움체 Medium"/>
                <a:cs typeface="KoPubWorld돋움체 Medium"/>
              </a:rPr>
              <a:t> 체질량 지수</a:t>
            </a:r>
            <a:r>
              <a:rPr lang="en-US" altLang="ko-KR" sz="1200">
                <a:latin typeface="KoPubWorld돋움체 Medium"/>
                <a:ea typeface="KoPubWorld돋움체 Medium"/>
                <a:cs typeface="KoPubWorld돋움체 Medium"/>
              </a:rPr>
              <a:t>,</a:t>
            </a:r>
            <a:r>
              <a:rPr lang="ko-KR" altLang="en-US" sz="1200">
                <a:latin typeface="KoPubWorld돋움체 Medium"/>
                <a:ea typeface="KoPubWorld돋움체 Medium"/>
                <a:cs typeface="KoPubWorld돋움체 Medium"/>
              </a:rPr>
              <a:t> 성별</a:t>
            </a:r>
            <a:r>
              <a:rPr lang="en-US" altLang="ko-KR" sz="1200">
                <a:latin typeface="KoPubWorld돋움체 Medium"/>
                <a:ea typeface="KoPubWorld돋움체 Medium"/>
                <a:cs typeface="KoPubWorld돋움체 Medium"/>
              </a:rPr>
              <a:t>,</a:t>
            </a:r>
            <a:r>
              <a:rPr lang="ko-KR" altLang="en-US" sz="1200">
                <a:latin typeface="KoPubWorld돋움체 Medium"/>
                <a:ea typeface="KoPubWorld돋움체 Medium"/>
                <a:cs typeface="KoPubWorld돋움체 Medium"/>
              </a:rPr>
              <a:t> 흡연상태</a:t>
            </a:r>
            <a:r>
              <a:rPr lang="en-US" altLang="ko-KR" sz="1200">
                <a:latin typeface="KoPubWorld돋움체 Medium"/>
                <a:ea typeface="KoPubWorld돋움체 Medium"/>
                <a:cs typeface="KoPubWorld돋움체 Medium"/>
              </a:rPr>
              <a:t>(</a:t>
            </a:r>
            <a:r>
              <a:rPr lang="ko-KR" altLang="en-US" sz="1200">
                <a:latin typeface="KoPubWorld돋움체 Medium"/>
                <a:ea typeface="KoPubWorld돋움체 Medium"/>
                <a:cs typeface="KoPubWorld돋움체 Medium"/>
              </a:rPr>
              <a:t>비흡연자</a:t>
            </a:r>
            <a:r>
              <a:rPr lang="en-US" altLang="ko-KR" sz="1200">
                <a:latin typeface="KoPubWorld돋움체 Medium"/>
                <a:ea typeface="KoPubWorld돋움체 Medium"/>
                <a:cs typeface="KoPubWorld돋움체 Medium"/>
              </a:rPr>
              <a:t>,</a:t>
            </a:r>
            <a:r>
              <a:rPr lang="ko-KR" altLang="en-US" sz="1200">
                <a:latin typeface="KoPubWorld돋움체 Medium"/>
                <a:ea typeface="KoPubWorld돋움체 Medium"/>
                <a:cs typeface="KoPubWorld돋움체 Medium"/>
              </a:rPr>
              <a:t> 흡연자</a:t>
            </a:r>
            <a:r>
              <a:rPr lang="en-US" altLang="ko-KR" sz="1200">
                <a:latin typeface="KoPubWorld돋움체 Medium"/>
                <a:ea typeface="KoPubWorld돋움체 Medium"/>
                <a:cs typeface="KoPubWorld돋움체 Medium"/>
              </a:rPr>
              <a:t>,</a:t>
            </a:r>
            <a:r>
              <a:rPr lang="ko-KR" altLang="en-US" sz="1200">
                <a:latin typeface="KoPubWorld돋움체 Medium"/>
                <a:ea typeface="KoPubWorld돋움체 Medium"/>
                <a:cs typeface="KoPubWorld돋움체 Medium"/>
              </a:rPr>
              <a:t> 주기적 흡연자</a:t>
            </a:r>
            <a:r>
              <a:rPr lang="en-US" altLang="ko-KR" sz="1200">
                <a:latin typeface="KoPubWorld돋움체 Medium"/>
                <a:ea typeface="KoPubWorld돋움체 Medium"/>
                <a:cs typeface="KoPubWorld돋움체 Medium"/>
              </a:rPr>
              <a:t>)</a:t>
            </a:r>
            <a:endParaRPr lang="en-US" altLang="ko-KR" sz="1200">
              <a:latin typeface="KoPubWorld돋움체 Medium"/>
              <a:ea typeface="KoPubWorld돋움체 Medium"/>
              <a:cs typeface="KoPubWorld돋움체 Medium"/>
            </a:endParaRPr>
          </a:p>
          <a:p>
            <a:pPr marL="171360" indent="-171360" algn="l">
              <a:buClr>
                <a:schemeClr val="tx1"/>
              </a:buClr>
              <a:buFont typeface="Wingdings"/>
              <a:buChar char="§"/>
              <a:defRPr/>
            </a:pPr>
            <a:endParaRPr lang="en-US" altLang="ko-KR" sz="1200">
              <a:latin typeface="KoPubWorld돋움체 Medium"/>
              <a:ea typeface="KoPubWorld돋움체 Medium"/>
              <a:cs typeface="KoPubWorld돋움체 Medium"/>
            </a:endParaRPr>
          </a:p>
          <a:p>
            <a:pPr marL="0" indent="0" algn="l">
              <a:buClr>
                <a:schemeClr val="tx1"/>
              </a:buClr>
              <a:buFont typeface="Wingdings"/>
              <a:buNone/>
              <a:defRPr/>
            </a:pPr>
            <a:r>
              <a:rPr lang="en-US" altLang="ko-KR" sz="1200">
                <a:latin typeface="KoPubWorld돋움체 Medium"/>
                <a:ea typeface="KoPubWorld돋움체 Medium"/>
                <a:cs typeface="KoPubWorld돋움체 Medium"/>
              </a:rPr>
              <a:t>bmi(</a:t>
            </a:r>
            <a:r>
              <a:rPr lang="ko-KR" altLang="en-US" sz="1200">
                <a:latin typeface="KoPubWorld돋움체 Medium"/>
                <a:ea typeface="KoPubWorld돋움체 Medium"/>
                <a:cs typeface="KoPubWorld돋움체 Medium"/>
              </a:rPr>
              <a:t>체질량 지수</a:t>
            </a:r>
            <a:r>
              <a:rPr lang="en-US" altLang="ko-KR" sz="1200">
                <a:latin typeface="KoPubWorld돋움체 Medium"/>
                <a:ea typeface="KoPubWorld돋움체 Medium"/>
                <a:cs typeface="KoPubWorld돋움체 Medium"/>
              </a:rPr>
              <a:t>)</a:t>
            </a:r>
            <a:r>
              <a:rPr lang="ko-KR" altLang="en-US" sz="1200">
                <a:latin typeface="KoPubWorld돋움체 Medium"/>
                <a:ea typeface="KoPubWorld돋움체 Medium"/>
                <a:cs typeface="KoPubWorld돋움체 Medium"/>
              </a:rPr>
              <a:t> </a:t>
            </a:r>
            <a:r>
              <a:rPr lang="en-US" altLang="ko-KR" sz="1200">
                <a:latin typeface="KoPubWorld돋움체 Medium"/>
                <a:ea typeface="KoPubWorld돋움체 Medium"/>
                <a:cs typeface="KoPubWorld돋움체 Medium"/>
              </a:rPr>
              <a:t>:</a:t>
            </a:r>
            <a:r>
              <a:rPr lang="ko-KR" altLang="en-US" sz="1200">
                <a:latin typeface="KoPubWorld돋움체 Medium"/>
                <a:ea typeface="KoPubWorld돋움체 Medium"/>
                <a:cs typeface="KoPubWorld돋움체 Medium"/>
              </a:rPr>
              <a:t> 체질량 지수가 한 단위 증가할수록 뇌졸증 확률이 </a:t>
            </a:r>
            <a:r>
              <a:rPr lang="en-US" altLang="ko-KR" sz="1200" b="1">
                <a:solidFill>
                  <a:srgbClr val="ff0000"/>
                </a:solidFill>
                <a:latin typeface="KoPubWorld돋움체 Medium"/>
                <a:ea typeface="KoPubWorld돋움체 Medium"/>
                <a:cs typeface="KoPubWorld돋움체 Medium"/>
              </a:rPr>
              <a:t>0.08</a:t>
            </a:r>
            <a:r>
              <a:rPr lang="ko-KR" altLang="en-US" sz="1200" b="1">
                <a:solidFill>
                  <a:srgbClr val="ff0000"/>
                </a:solidFill>
                <a:latin typeface="KoPubWorld돋움체 Medium"/>
                <a:ea typeface="KoPubWorld돋움체 Medium"/>
                <a:cs typeface="KoPubWorld돋움체 Medium"/>
              </a:rPr>
              <a:t>배 감소</a:t>
            </a:r>
            <a:endParaRPr lang="ko-KR" altLang="en-US" sz="1200" b="1">
              <a:solidFill>
                <a:srgbClr val="ff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0" indent="0" algn="l">
              <a:buClr>
                <a:schemeClr val="tx1"/>
              </a:buClr>
              <a:buFont typeface="Wingdings"/>
              <a:buNone/>
              <a:defRPr/>
            </a:pPr>
            <a:r>
              <a:rPr lang="ko-KR" altLang="en-US" sz="300">
                <a:solidFill>
                  <a:schemeClr val="dk1"/>
                </a:solidFill>
                <a:highlight>
                  <a:srgbClr val="ffff00"/>
                </a:highlight>
                <a:latin typeface="KoPubWorld돋움체 Medium"/>
                <a:ea typeface="KoPubWorld돋움체 Medium"/>
                <a:cs typeface="KoPubWorld돋움체 Medium"/>
              </a:rPr>
              <a:t> </a:t>
            </a:r>
            <a:endParaRPr lang="ko-KR" altLang="en-US" sz="300">
              <a:solidFill>
                <a:schemeClr val="dk1"/>
              </a:solidFill>
              <a:highlight>
                <a:srgbClr val="ffff00"/>
              </a:highlight>
              <a:latin typeface="KoPubWorld돋움체 Medium"/>
              <a:ea typeface="KoPubWorld돋움체 Medium"/>
              <a:cs typeface="KoPubWorld돋움체 Medium"/>
            </a:endParaRPr>
          </a:p>
          <a:p>
            <a:pPr marL="0" indent="0" algn="l">
              <a:buClr>
                <a:schemeClr val="tx1"/>
              </a:buClr>
              <a:buFont typeface="Wingdings"/>
              <a:buNone/>
              <a:defRPr/>
            </a:pPr>
            <a:r>
              <a:rPr lang="en-US" altLang="ko-KR" sz="1200">
                <a:solidFill>
                  <a:schemeClr val="dk1"/>
                </a:solidFill>
                <a:latin typeface="KoPubWorld돋움체 Medium"/>
                <a:ea typeface="KoPubWorld돋움체 Medium"/>
                <a:cs typeface="KoPubWorld돋움체 Medium"/>
              </a:rPr>
              <a:t>smoking_status(</a:t>
            </a:r>
            <a:r>
              <a:rPr lang="ko-KR" altLang="en-US" sz="1200">
                <a:solidFill>
                  <a:schemeClr val="dk1"/>
                </a:solidFill>
                <a:latin typeface="KoPubWorld돋움체 Medium"/>
                <a:ea typeface="KoPubWorld돋움체 Medium"/>
                <a:cs typeface="KoPubWorld돋움체 Medium"/>
              </a:rPr>
              <a:t>흡연 상태</a:t>
            </a:r>
            <a:r>
              <a:rPr lang="en-US" altLang="ko-KR" sz="1200">
                <a:solidFill>
                  <a:schemeClr val="dk1"/>
                </a:solidFill>
                <a:latin typeface="KoPubWorld돋움체 Medium"/>
                <a:ea typeface="KoPubWorld돋움체 Medium"/>
                <a:cs typeface="KoPubWorld돋움체 Medium"/>
              </a:rPr>
              <a:t>)</a:t>
            </a:r>
            <a:r>
              <a:rPr lang="ko-KR" altLang="en-US" sz="1200">
                <a:solidFill>
                  <a:schemeClr val="dk1"/>
                </a:solidFill>
                <a:latin typeface="KoPubWorld돋움체 Medium"/>
                <a:ea typeface="KoPubWorld돋움체 Medium"/>
                <a:cs typeface="KoPubWorld돋움체 Medium"/>
              </a:rPr>
              <a:t> </a:t>
            </a:r>
            <a:r>
              <a:rPr lang="en-US" altLang="ko-KR" sz="1200">
                <a:solidFill>
                  <a:schemeClr val="dk1"/>
                </a:solidFill>
                <a:latin typeface="KoPubWorld돋움체 Medium"/>
                <a:ea typeface="KoPubWorld돋움체 Medium"/>
                <a:cs typeface="KoPubWorld돋움체 Medium"/>
              </a:rPr>
              <a:t>:</a:t>
            </a:r>
            <a:r>
              <a:rPr lang="ko-KR" altLang="en-US" sz="1200">
                <a:solidFill>
                  <a:schemeClr val="dk1"/>
                </a:solidFill>
                <a:latin typeface="KoPubWorld돋움체 Medium"/>
                <a:ea typeface="KoPubWorld돋움체 Medium"/>
                <a:cs typeface="KoPubWorld돋움체 Medium"/>
              </a:rPr>
              <a:t> 비흡연자</a:t>
            </a:r>
            <a:r>
              <a:rPr lang="en-US" altLang="ko-KR" sz="1200">
                <a:solidFill>
                  <a:schemeClr val="dk1"/>
                </a:solidFill>
                <a:latin typeface="KoPubWorld돋움체 Medium"/>
                <a:ea typeface="KoPubWorld돋움체 Medium"/>
                <a:cs typeface="KoPubWorld돋움체 Medium"/>
              </a:rPr>
              <a:t>(</a:t>
            </a:r>
            <a:r>
              <a:rPr lang="en-US" altLang="ko-KR" sz="1200" b="1">
                <a:solidFill>
                  <a:srgbClr val="ff0000"/>
                </a:solidFill>
                <a:latin typeface="KoPubWorld돋움체 Medium"/>
                <a:ea typeface="KoPubWorld돋움체 Medium"/>
                <a:cs typeface="KoPubWorld돋움체 Medium"/>
              </a:rPr>
              <a:t>0.7</a:t>
            </a:r>
            <a:r>
              <a:rPr lang="ko-KR" altLang="en-US" sz="1200" b="1">
                <a:solidFill>
                  <a:srgbClr val="ff0000"/>
                </a:solidFill>
                <a:latin typeface="KoPubWorld돋움체 Medium"/>
                <a:ea typeface="KoPubWorld돋움체 Medium"/>
                <a:cs typeface="KoPubWorld돋움체 Medium"/>
              </a:rPr>
              <a:t>배 감소</a:t>
            </a:r>
            <a:r>
              <a:rPr lang="en-US" altLang="ko-KR" sz="1200">
                <a:solidFill>
                  <a:schemeClr val="dk1"/>
                </a:solidFill>
                <a:latin typeface="KoPubWorld돋움체 Medium"/>
                <a:ea typeface="KoPubWorld돋움체 Medium"/>
                <a:cs typeface="KoPubWorld돋움체 Medium"/>
              </a:rPr>
              <a:t>),</a:t>
            </a:r>
            <a:r>
              <a:rPr lang="ko-KR" altLang="en-US" sz="1200">
                <a:solidFill>
                  <a:schemeClr val="dk1"/>
                </a:solidFill>
                <a:latin typeface="KoPubWorld돋움체 Medium"/>
                <a:ea typeface="KoPubWorld돋움체 Medium"/>
                <a:cs typeface="KoPubWorld돋움체 Medium"/>
              </a:rPr>
              <a:t> 주기적 흡연자</a:t>
            </a:r>
            <a:r>
              <a:rPr lang="en-US" altLang="ko-KR" sz="1200">
                <a:solidFill>
                  <a:schemeClr val="dk1"/>
                </a:solidFill>
                <a:latin typeface="KoPubWorld돋움체 Medium"/>
                <a:ea typeface="KoPubWorld돋움체 Medium"/>
                <a:cs typeface="KoPubWorld돋움체 Medium"/>
              </a:rPr>
              <a:t>(</a:t>
            </a:r>
            <a:r>
              <a:rPr lang="en-US" altLang="ko-KR" sz="1200" b="1">
                <a:solidFill>
                  <a:srgbClr val="ff0000"/>
                </a:solidFill>
                <a:latin typeface="KoPubWorld돋움체 Medium"/>
                <a:ea typeface="KoPubWorld돋움체 Medium"/>
                <a:cs typeface="KoPubWorld돋움체 Medium"/>
              </a:rPr>
              <a:t>0.68</a:t>
            </a:r>
            <a:r>
              <a:rPr lang="ko-KR" altLang="en-US" sz="1200" b="1">
                <a:solidFill>
                  <a:srgbClr val="ff0000"/>
                </a:solidFill>
                <a:latin typeface="KoPubWorld돋움체 Medium"/>
                <a:ea typeface="KoPubWorld돋움체 Medium"/>
                <a:cs typeface="KoPubWorld돋움체 Medium"/>
              </a:rPr>
              <a:t>배 감소</a:t>
            </a:r>
            <a:r>
              <a:rPr lang="en-US" altLang="ko-KR" sz="1200">
                <a:solidFill>
                  <a:schemeClr val="dk1"/>
                </a:solidFill>
                <a:latin typeface="KoPubWorld돋움체 Medium"/>
                <a:ea typeface="KoPubWorld돋움체 Medium"/>
                <a:cs typeface="KoPubWorld돋움체 Medium"/>
              </a:rPr>
              <a:t>),</a:t>
            </a:r>
            <a:r>
              <a:rPr lang="ko-KR" altLang="en-US" sz="1200">
                <a:solidFill>
                  <a:schemeClr val="dk1"/>
                </a:solidFill>
                <a:latin typeface="KoPubWorld돋움체 Medium"/>
                <a:ea typeface="KoPubWorld돋움체 Medium"/>
                <a:cs typeface="KoPubWorld돋움체 Medium"/>
              </a:rPr>
              <a:t> 흡연자</a:t>
            </a:r>
            <a:r>
              <a:rPr lang="en-US" altLang="ko-KR" sz="1200">
                <a:solidFill>
                  <a:schemeClr val="dk1"/>
                </a:solidFill>
                <a:latin typeface="KoPubWorld돋움체 Medium"/>
                <a:ea typeface="KoPubWorld돋움체 Medium"/>
                <a:cs typeface="KoPubWorld돋움체 Medium"/>
              </a:rPr>
              <a:t>(</a:t>
            </a:r>
            <a:r>
              <a:rPr lang="en-US" altLang="ko-KR" sz="1200" b="1">
                <a:solidFill>
                  <a:srgbClr val="ff0000"/>
                </a:solidFill>
                <a:latin typeface="KoPubWorld돋움체 Medium"/>
                <a:ea typeface="KoPubWorld돋움체 Medium"/>
                <a:cs typeface="KoPubWorld돋움체 Medium"/>
              </a:rPr>
              <a:t>0.37</a:t>
            </a:r>
            <a:r>
              <a:rPr lang="ko-KR" altLang="en-US" sz="1200" b="1">
                <a:solidFill>
                  <a:srgbClr val="ff0000"/>
                </a:solidFill>
                <a:latin typeface="KoPubWorld돋움체 Medium"/>
                <a:ea typeface="KoPubWorld돋움체 Medium"/>
                <a:cs typeface="KoPubWorld돋움체 Medium"/>
              </a:rPr>
              <a:t>배 감소</a:t>
            </a:r>
            <a:r>
              <a:rPr lang="en-US" altLang="ko-KR" sz="1200">
                <a:solidFill>
                  <a:schemeClr val="dk1"/>
                </a:solidFill>
                <a:latin typeface="KoPubWorld돋움체 Medium"/>
                <a:ea typeface="KoPubWorld돋움체 Medium"/>
                <a:cs typeface="KoPubWorld돋움체 Medium"/>
              </a:rPr>
              <a:t>)</a:t>
            </a:r>
            <a:endParaRPr lang="en-US" altLang="ko-KR" sz="1200">
              <a:solidFill>
                <a:schemeClr val="dk1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0" indent="0" algn="l">
              <a:buClr>
                <a:schemeClr val="tx1"/>
              </a:buClr>
              <a:buFont typeface="Wingdings"/>
              <a:buNone/>
              <a:defRPr/>
            </a:pPr>
            <a:endParaRPr lang="en-US" altLang="ko-KR" sz="1200">
              <a:solidFill>
                <a:schemeClr val="dk1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0" indent="0" algn="l">
              <a:buClr>
                <a:schemeClr val="tx1"/>
              </a:buClr>
              <a:buFont typeface="Wingdings"/>
              <a:buNone/>
              <a:defRPr/>
            </a:pPr>
            <a:r>
              <a:rPr lang="en-US" altLang="ko-KR" sz="1200">
                <a:solidFill>
                  <a:schemeClr val="dk1"/>
                </a:solidFill>
                <a:latin typeface="KoPubWorld돋움체 Medium"/>
                <a:ea typeface="KoPubWorld돋움체 Medium"/>
                <a:cs typeface="KoPubWorld돋움체 Medium"/>
              </a:rPr>
              <a:t>gender(</a:t>
            </a:r>
            <a:r>
              <a:rPr lang="ko-KR" altLang="en-US" sz="1200">
                <a:solidFill>
                  <a:schemeClr val="dk1"/>
                </a:solidFill>
                <a:latin typeface="KoPubWorld돋움체 Medium"/>
                <a:ea typeface="KoPubWorld돋움체 Medium"/>
                <a:cs typeface="KoPubWorld돋움체 Medium"/>
              </a:rPr>
              <a:t>성별</a:t>
            </a:r>
            <a:r>
              <a:rPr lang="en-US" altLang="ko-KR" sz="1200">
                <a:solidFill>
                  <a:schemeClr val="dk1"/>
                </a:solidFill>
                <a:latin typeface="KoPubWorld돋움체 Medium"/>
                <a:ea typeface="KoPubWorld돋움체 Medium"/>
                <a:cs typeface="KoPubWorld돋움체 Medium"/>
              </a:rPr>
              <a:t>, </a:t>
            </a:r>
            <a:r>
              <a:rPr lang="ko-KR" altLang="en-US" sz="1200">
                <a:solidFill>
                  <a:schemeClr val="dk1"/>
                </a:solidFill>
                <a:latin typeface="KoPubWorld돋움체 Medium"/>
                <a:ea typeface="KoPubWorld돋움체 Medium"/>
                <a:cs typeface="KoPubWorld돋움체 Medium"/>
              </a:rPr>
              <a:t>기준 </a:t>
            </a:r>
            <a:r>
              <a:rPr lang="en-US" altLang="ko-KR" sz="1200">
                <a:solidFill>
                  <a:schemeClr val="dk1"/>
                </a:solidFill>
                <a:latin typeface="KoPubWorld돋움체 Medium"/>
                <a:ea typeface="KoPubWorld돋움체 Medium"/>
                <a:cs typeface="KoPubWorld돋움체 Medium"/>
              </a:rPr>
              <a:t>Male) : Male</a:t>
            </a:r>
            <a:r>
              <a:rPr lang="ko-KR" altLang="en-US" sz="1200">
                <a:solidFill>
                  <a:schemeClr val="dk1"/>
                </a:solidFill>
                <a:latin typeface="KoPubWorld돋움체 Medium"/>
                <a:ea typeface="KoPubWorld돋움체 Medium"/>
                <a:cs typeface="KoPubWorld돋움체 Medium"/>
              </a:rPr>
              <a:t>에 비해 </a:t>
            </a:r>
            <a:r>
              <a:rPr lang="en-US" altLang="ko-KR" sz="1200">
                <a:solidFill>
                  <a:schemeClr val="dk1"/>
                </a:solidFill>
                <a:latin typeface="KoPubWorld돋움체 Medium"/>
                <a:ea typeface="KoPubWorld돋움체 Medium"/>
                <a:cs typeface="KoPubWorld돋움체 Medium"/>
              </a:rPr>
              <a:t>Female</a:t>
            </a:r>
            <a:r>
              <a:rPr lang="ko-KR" altLang="en-US" sz="1200">
                <a:solidFill>
                  <a:schemeClr val="dk1"/>
                </a:solidFill>
                <a:latin typeface="KoPubWorld돋움체 Medium"/>
                <a:ea typeface="KoPubWorld돋움체 Medium"/>
                <a:cs typeface="KoPubWorld돋움체 Medium"/>
              </a:rPr>
              <a:t>일 경우 뇌졸증 발생확률 </a:t>
            </a:r>
            <a:r>
              <a:rPr lang="en-US" altLang="ko-KR" sz="1200" b="1">
                <a:solidFill>
                  <a:srgbClr val="ff0000"/>
                </a:solidFill>
                <a:latin typeface="KoPubWorld돋움체 Medium"/>
                <a:ea typeface="KoPubWorld돋움체 Medium"/>
                <a:cs typeface="KoPubWorld돋움체 Medium"/>
              </a:rPr>
              <a:t>0.2</a:t>
            </a:r>
            <a:r>
              <a:rPr lang="ko-KR" altLang="en-US" sz="1200" b="1">
                <a:solidFill>
                  <a:srgbClr val="ff0000"/>
                </a:solidFill>
                <a:latin typeface="KoPubWorld돋움체 Medium"/>
                <a:ea typeface="KoPubWorld돋움체 Medium"/>
                <a:cs typeface="KoPubWorld돋움체 Medium"/>
              </a:rPr>
              <a:t>배 감소</a:t>
            </a:r>
            <a:endParaRPr lang="ko-KR" altLang="en-US" sz="1200" b="1">
              <a:solidFill>
                <a:srgbClr val="ff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0" indent="0" algn="l">
              <a:buClr>
                <a:schemeClr val="tx1"/>
              </a:buClr>
              <a:buFont typeface="Wingdings"/>
              <a:buNone/>
              <a:defRPr/>
            </a:pPr>
            <a:endParaRPr lang="ko-KR" altLang="en-US" sz="1200" b="1">
              <a:solidFill>
                <a:srgbClr val="ff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0" indent="0" algn="l">
              <a:buClr>
                <a:schemeClr val="tx1"/>
              </a:buClr>
              <a:buFont typeface="Wingdings"/>
              <a:buNone/>
              <a:defRPr/>
            </a:pPr>
            <a:r>
              <a:rPr lang="en-US" altLang="ko-KR" sz="1200" b="1">
                <a:solidFill>
                  <a:srgbClr val="ff0000"/>
                </a:solidFill>
                <a:latin typeface="KoPubWorld돋움체 Medium"/>
                <a:ea typeface="KoPubWorld돋움체 Medium"/>
                <a:cs typeface="KoPubWorld돋움체 Medium"/>
              </a:rPr>
              <a:t>================================================================</a:t>
            </a:r>
            <a:endParaRPr lang="en-US" altLang="ko-KR" sz="1200" b="1">
              <a:solidFill>
                <a:srgbClr val="ff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0" indent="0" algn="l">
              <a:buClr>
                <a:schemeClr val="tx1"/>
              </a:buClr>
              <a:buFont typeface="Wingdings"/>
              <a:buNone/>
              <a:defRPr/>
            </a:pPr>
            <a:endParaRPr lang="ko-KR" altLang="en-US" sz="1200" b="1">
              <a:solidFill>
                <a:srgbClr val="ff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0" indent="0" algn="l">
              <a:buClr>
                <a:schemeClr val="tx1"/>
              </a:buClr>
              <a:buFont typeface="Wingdings"/>
              <a:buNone/>
              <a:defRPr/>
            </a:pPr>
            <a:r>
              <a:rPr lang="ko-KR" altLang="en-US" sz="1200" b="1">
                <a:solidFill>
                  <a:srgbClr val="ff0000"/>
                </a:solidFill>
                <a:latin typeface="KoPubWorld돋움체 Medium"/>
                <a:ea typeface="KoPubWorld돋움체 Medium"/>
                <a:cs typeface="KoPubWorld돋움체 Medium"/>
              </a:rPr>
              <a:t>※ </a:t>
            </a:r>
            <a:r>
              <a:rPr lang="ko-KR" altLang="en-US" sz="1200" b="0">
                <a:solidFill>
                  <a:schemeClr val="dk1"/>
                </a:solidFill>
                <a:latin typeface="KoPubWorld돋움체 Medium"/>
                <a:ea typeface="KoPubWorld돋움체 Medium"/>
                <a:cs typeface="KoPubWorld돋움체 Medium"/>
              </a:rPr>
              <a:t>성별 </a:t>
            </a:r>
            <a:r>
              <a:rPr lang="en-US" altLang="ko-KR" sz="1200" b="0">
                <a:solidFill>
                  <a:schemeClr val="dk1"/>
                </a:solidFill>
                <a:latin typeface="KoPubWorld돋움체 Medium"/>
                <a:ea typeface="KoPubWorld돋움체 Medium"/>
                <a:cs typeface="KoPubWorld돋움체 Medium"/>
              </a:rPr>
              <a:t>:</a:t>
            </a:r>
            <a:r>
              <a:rPr lang="ko-KR" altLang="en-US" sz="1200" b="0">
                <a:solidFill>
                  <a:schemeClr val="dk1"/>
                </a:solidFill>
                <a:latin typeface="KoPubWorld돋움체 Medium"/>
                <a:ea typeface="KoPubWorld돋움체 Medium"/>
                <a:cs typeface="KoPubWorld돋움체 Medium"/>
              </a:rPr>
              <a:t> 남자</a:t>
            </a:r>
            <a:r>
              <a:rPr lang="en-US" altLang="ko-KR" sz="1200" b="0">
                <a:solidFill>
                  <a:schemeClr val="dk1"/>
                </a:solidFill>
                <a:latin typeface="KoPubWorld돋움체 Medium"/>
                <a:ea typeface="KoPubWorld돋움체 Medium"/>
                <a:cs typeface="KoPubWorld돋움체 Medium"/>
              </a:rPr>
              <a:t>,</a:t>
            </a:r>
            <a:r>
              <a:rPr lang="ko-KR" altLang="en-US" sz="1200" b="0">
                <a:solidFill>
                  <a:schemeClr val="dk1"/>
                </a:solidFill>
                <a:latin typeface="KoPubWorld돋움체 Medium"/>
                <a:ea typeface="KoPubWorld돋움체 Medium"/>
                <a:cs typeface="KoPubWorld돋움체 Medium"/>
              </a:rPr>
              <a:t> 나이 </a:t>
            </a:r>
            <a:r>
              <a:rPr lang="en-US" altLang="ko-KR" sz="1200" b="0">
                <a:solidFill>
                  <a:schemeClr val="dk1"/>
                </a:solidFill>
                <a:latin typeface="KoPubWorld돋움체 Medium"/>
                <a:ea typeface="KoPubWorld돋움체 Medium"/>
                <a:cs typeface="KoPubWorld돋움체 Medium"/>
              </a:rPr>
              <a:t>:</a:t>
            </a:r>
            <a:r>
              <a:rPr lang="ko-KR" altLang="en-US" sz="1200" b="0">
                <a:solidFill>
                  <a:schemeClr val="dk1"/>
                </a:solidFill>
                <a:latin typeface="KoPubWorld돋움체 Medium"/>
                <a:ea typeface="KoPubWorld돋움체 Medium"/>
                <a:cs typeface="KoPubWorld돋움체 Medium"/>
              </a:rPr>
              <a:t> ↑</a:t>
            </a:r>
            <a:r>
              <a:rPr lang="en-US" altLang="ko-KR" sz="1200" b="0">
                <a:solidFill>
                  <a:schemeClr val="dk1"/>
                </a:solidFill>
                <a:latin typeface="KoPubWorld돋움체 Medium"/>
                <a:ea typeface="KoPubWorld돋움체 Medium"/>
                <a:cs typeface="KoPubWorld돋움체 Medium"/>
              </a:rPr>
              <a:t>,</a:t>
            </a:r>
            <a:r>
              <a:rPr lang="ko-KR" altLang="en-US" sz="1200" b="0">
                <a:solidFill>
                  <a:schemeClr val="dk1"/>
                </a:solidFill>
                <a:latin typeface="KoPubWorld돋움체 Medium"/>
                <a:ea typeface="KoPubWorld돋움체 Medium"/>
                <a:cs typeface="KoPubWorld돋움체 Medium"/>
              </a:rPr>
              <a:t> 체질량 지수 </a:t>
            </a:r>
            <a:r>
              <a:rPr lang="en-US" altLang="ko-KR" sz="1200" b="0">
                <a:solidFill>
                  <a:schemeClr val="dk1"/>
                </a:solidFill>
                <a:latin typeface="KoPubWorld돋움체 Medium"/>
                <a:ea typeface="KoPubWorld돋움체 Medium"/>
                <a:cs typeface="KoPubWorld돋움체 Medium"/>
              </a:rPr>
              <a:t>:</a:t>
            </a:r>
            <a:r>
              <a:rPr lang="ko-KR" altLang="en-US" sz="1200" b="0">
                <a:solidFill>
                  <a:schemeClr val="dk1"/>
                </a:solidFill>
                <a:latin typeface="KoPubWorld돋움체 Medium"/>
                <a:ea typeface="KoPubWorld돋움체 Medium"/>
                <a:cs typeface="KoPubWorld돋움체 Medium"/>
              </a:rPr>
              <a:t> 비만</a:t>
            </a:r>
            <a:r>
              <a:rPr lang="en-US" altLang="ko-KR" sz="1200" b="0">
                <a:solidFill>
                  <a:schemeClr val="dk1"/>
                </a:solidFill>
                <a:latin typeface="KoPubWorld돋움체 Medium"/>
                <a:ea typeface="KoPubWorld돋움체 Medium"/>
                <a:cs typeface="KoPubWorld돋움체 Medium"/>
              </a:rPr>
              <a:t>,</a:t>
            </a:r>
            <a:r>
              <a:rPr lang="ko-KR" altLang="en-US" sz="1200" b="0">
                <a:solidFill>
                  <a:schemeClr val="dk1"/>
                </a:solidFill>
                <a:latin typeface="KoPubWorld돋움체 Medium"/>
                <a:ea typeface="KoPubWorld돋움체 Medium"/>
                <a:cs typeface="KoPubWorld돋움체 Medium"/>
              </a:rPr>
              <a:t> 고혈압 </a:t>
            </a:r>
            <a:r>
              <a:rPr lang="en-US" altLang="ko-KR" sz="1200" b="0">
                <a:solidFill>
                  <a:schemeClr val="dk1"/>
                </a:solidFill>
                <a:latin typeface="KoPubWorld돋움체 Medium"/>
                <a:ea typeface="KoPubWorld돋움체 Medium"/>
                <a:cs typeface="KoPubWorld돋움체 Medium"/>
              </a:rPr>
              <a:t>:</a:t>
            </a:r>
            <a:r>
              <a:rPr lang="ko-KR" altLang="en-US" sz="1200" b="0">
                <a:solidFill>
                  <a:schemeClr val="dk1"/>
                </a:solidFill>
                <a:latin typeface="KoPubWorld돋움체 Medium"/>
                <a:ea typeface="KoPubWorld돋움체 Medium"/>
                <a:cs typeface="KoPubWorld돋움체 Medium"/>
              </a:rPr>
              <a:t> ○</a:t>
            </a:r>
            <a:r>
              <a:rPr lang="en-US" altLang="ko-KR" sz="1200" b="0">
                <a:solidFill>
                  <a:schemeClr val="dk1"/>
                </a:solidFill>
                <a:latin typeface="KoPubWorld돋움체 Medium"/>
                <a:ea typeface="KoPubWorld돋움체 Medium"/>
                <a:cs typeface="KoPubWorld돋움체 Medium"/>
              </a:rPr>
              <a:t>,</a:t>
            </a:r>
            <a:r>
              <a:rPr lang="ko-KR" altLang="en-US" sz="1200" b="0">
                <a:solidFill>
                  <a:schemeClr val="dk1"/>
                </a:solidFill>
                <a:latin typeface="KoPubWorld돋움체 Medium"/>
                <a:ea typeface="KoPubWorld돋움체 Medium"/>
                <a:cs typeface="KoPubWorld돋움체 Medium"/>
              </a:rPr>
              <a:t> 당뇨병 </a:t>
            </a:r>
            <a:r>
              <a:rPr lang="en-US" altLang="ko-KR" sz="1200" b="0">
                <a:solidFill>
                  <a:schemeClr val="dk1"/>
                </a:solidFill>
                <a:latin typeface="KoPubWorld돋움체 Medium"/>
                <a:ea typeface="KoPubWorld돋움체 Medium"/>
                <a:cs typeface="KoPubWorld돋움체 Medium"/>
              </a:rPr>
              <a:t>:</a:t>
            </a:r>
            <a:r>
              <a:rPr lang="ko-KR" altLang="en-US" sz="1200" b="0">
                <a:solidFill>
                  <a:schemeClr val="dk1"/>
                </a:solidFill>
                <a:latin typeface="KoPubWorld돋움체 Medium"/>
                <a:ea typeface="KoPubWorld돋움체 Medium"/>
                <a:cs typeface="KoPubWorld돋움체 Medium"/>
              </a:rPr>
              <a:t> ○</a:t>
            </a:r>
            <a:r>
              <a:rPr lang="en-US" altLang="ko-KR" sz="1200" b="0">
                <a:solidFill>
                  <a:schemeClr val="dk1"/>
                </a:solidFill>
                <a:latin typeface="KoPubWorld돋움체 Medium"/>
                <a:ea typeface="KoPubWorld돋움체 Medium"/>
                <a:cs typeface="KoPubWorld돋움체 Medium"/>
              </a:rPr>
              <a:t>,</a:t>
            </a:r>
            <a:r>
              <a:rPr lang="ko-KR" altLang="en-US" sz="1200" b="0">
                <a:solidFill>
                  <a:schemeClr val="dk1"/>
                </a:solidFill>
                <a:latin typeface="KoPubWorld돋움체 Medium"/>
                <a:ea typeface="KoPubWorld돋움체 Medium"/>
                <a:cs typeface="KoPubWorld돋움체 Medium"/>
              </a:rPr>
              <a:t> 흡연 상태 </a:t>
            </a:r>
            <a:r>
              <a:rPr lang="en-US" altLang="ko-KR" sz="1200" b="0">
                <a:solidFill>
                  <a:schemeClr val="dk1"/>
                </a:solidFill>
                <a:latin typeface="KoPubWorld돋움체 Medium"/>
                <a:ea typeface="KoPubWorld돋움체 Medium"/>
                <a:cs typeface="KoPubWorld돋움체 Medium"/>
              </a:rPr>
              <a:t>:</a:t>
            </a:r>
            <a:r>
              <a:rPr lang="ko-KR" altLang="en-US" sz="1200" b="0">
                <a:solidFill>
                  <a:schemeClr val="dk1"/>
                </a:solidFill>
                <a:latin typeface="KoPubWorld돋움체 Medium"/>
                <a:ea typeface="KoPubWorld돋움체 Medium"/>
                <a:cs typeface="KoPubWorld돋움체 Medium"/>
              </a:rPr>
              <a:t> 흡연자 </a:t>
            </a:r>
            <a:endParaRPr lang="ko-KR" altLang="en-US" sz="1200" b="0">
              <a:solidFill>
                <a:schemeClr val="dk1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0" indent="0" algn="l">
              <a:buClr>
                <a:schemeClr val="tx1"/>
              </a:buClr>
              <a:buFont typeface="Wingdings"/>
              <a:buNone/>
              <a:defRPr/>
            </a:pPr>
            <a:r>
              <a:rPr lang="ko-KR" altLang="en-US" sz="1200" b="0">
                <a:solidFill>
                  <a:schemeClr val="dk1"/>
                </a:solidFill>
                <a:latin typeface="KoPubWorld돋움체 Medium"/>
                <a:ea typeface="KoPubWorld돋움체 Medium"/>
                <a:cs typeface="KoPubWorld돋움체 Medium"/>
              </a:rPr>
              <a:t>→ </a:t>
            </a:r>
            <a:r>
              <a:rPr lang="ko-KR" altLang="en-US" sz="1200" b="0">
                <a:solidFill>
                  <a:schemeClr val="dk1"/>
                </a:solidFill>
                <a:highlight>
                  <a:srgbClr val="ffff00"/>
                </a:highlight>
                <a:latin typeface="KoPubWorld돋움체 Medium"/>
                <a:ea typeface="KoPubWorld돋움체 Medium"/>
                <a:cs typeface="KoPubWorld돋움체 Medium"/>
              </a:rPr>
              <a:t>뇌졸증 발생 확률이 가장 높음</a:t>
            </a:r>
            <a:endParaRPr lang="ko-KR" altLang="en-US" sz="1200" b="0">
              <a:solidFill>
                <a:schemeClr val="dk1"/>
              </a:solidFill>
              <a:highlight>
                <a:srgbClr val="ffff00"/>
              </a:highlight>
              <a:latin typeface="KoPubWorld돋움체 Medium"/>
              <a:ea typeface="KoPubWorld돋움체 Medium"/>
              <a:cs typeface="KoPubWorld돋움체 Medium"/>
            </a:endParaRPr>
          </a:p>
          <a:p>
            <a:pPr marL="0" indent="0" algn="l">
              <a:buClr>
                <a:schemeClr val="tx1"/>
              </a:buClr>
              <a:buFont typeface="Wingdings"/>
              <a:buNone/>
              <a:defRPr/>
            </a:pPr>
            <a:r>
              <a:rPr lang="ko-KR" altLang="en-US" sz="1200" b="0">
                <a:solidFill>
                  <a:schemeClr val="dk1"/>
                </a:solidFill>
                <a:latin typeface="KoPubWorld돋움체 Medium"/>
                <a:ea typeface="KoPubWorld돋움체 Medium"/>
                <a:cs typeface="KoPubWorld돋움체 Medium"/>
              </a:rPr>
              <a:t>※ 성별 </a:t>
            </a:r>
            <a:r>
              <a:rPr lang="en-US" altLang="ko-KR" sz="1200" b="0">
                <a:solidFill>
                  <a:schemeClr val="dk1"/>
                </a:solidFill>
                <a:latin typeface="KoPubWorld돋움체 Medium"/>
                <a:ea typeface="KoPubWorld돋움체 Medium"/>
                <a:cs typeface="KoPubWorld돋움체 Medium"/>
              </a:rPr>
              <a:t>:</a:t>
            </a:r>
            <a:r>
              <a:rPr lang="ko-KR" altLang="en-US" sz="1200" b="0">
                <a:solidFill>
                  <a:schemeClr val="dk1"/>
                </a:solidFill>
                <a:latin typeface="KoPubWorld돋움체 Medium"/>
                <a:ea typeface="KoPubWorld돋움체 Medium"/>
                <a:cs typeface="KoPubWorld돋움체 Medium"/>
              </a:rPr>
              <a:t> 여자</a:t>
            </a:r>
            <a:r>
              <a:rPr lang="en-US" altLang="ko-KR" sz="1200" b="0">
                <a:solidFill>
                  <a:schemeClr val="dk1"/>
                </a:solidFill>
                <a:latin typeface="KoPubWorld돋움체 Medium"/>
                <a:ea typeface="KoPubWorld돋움체 Medium"/>
                <a:cs typeface="KoPubWorld돋움체 Medium"/>
              </a:rPr>
              <a:t>,</a:t>
            </a:r>
            <a:r>
              <a:rPr lang="ko-KR" altLang="en-US" sz="1200" b="0">
                <a:solidFill>
                  <a:schemeClr val="dk1"/>
                </a:solidFill>
                <a:latin typeface="KoPubWorld돋움체 Medium"/>
                <a:ea typeface="KoPubWorld돋움체 Medium"/>
                <a:cs typeface="KoPubWorld돋움체 Medium"/>
              </a:rPr>
              <a:t> 나이 </a:t>
            </a:r>
            <a:r>
              <a:rPr lang="en-US" altLang="ko-KR" sz="1200" b="0">
                <a:solidFill>
                  <a:schemeClr val="dk1"/>
                </a:solidFill>
                <a:latin typeface="KoPubWorld돋움체 Medium"/>
                <a:ea typeface="KoPubWorld돋움체 Medium"/>
                <a:cs typeface="KoPubWorld돋움체 Medium"/>
              </a:rPr>
              <a:t>:</a:t>
            </a:r>
            <a:r>
              <a:rPr lang="ko-KR" altLang="en-US" sz="1200" b="0">
                <a:solidFill>
                  <a:schemeClr val="dk1"/>
                </a:solidFill>
                <a:latin typeface="KoPubWorld돋움체 Medium"/>
                <a:ea typeface="KoPubWorld돋움체 Medium"/>
                <a:cs typeface="KoPubWorld돋움체 Medium"/>
              </a:rPr>
              <a:t> ↓</a:t>
            </a:r>
            <a:r>
              <a:rPr lang="en-US" altLang="ko-KR" sz="1200" b="0">
                <a:solidFill>
                  <a:schemeClr val="dk1"/>
                </a:solidFill>
                <a:latin typeface="KoPubWorld돋움체 Medium"/>
                <a:ea typeface="KoPubWorld돋움체 Medium"/>
                <a:cs typeface="KoPubWorld돋움체 Medium"/>
              </a:rPr>
              <a:t>,</a:t>
            </a:r>
            <a:r>
              <a:rPr lang="ko-KR" altLang="en-US" sz="1200" b="0">
                <a:solidFill>
                  <a:schemeClr val="dk1"/>
                </a:solidFill>
                <a:latin typeface="KoPubWorld돋움체 Medium"/>
                <a:ea typeface="KoPubWorld돋움체 Medium"/>
                <a:cs typeface="KoPubWorld돋움체 Medium"/>
              </a:rPr>
              <a:t> 체질량 지수 </a:t>
            </a:r>
            <a:r>
              <a:rPr lang="en-US" altLang="ko-KR" sz="1200" b="0">
                <a:solidFill>
                  <a:schemeClr val="dk1"/>
                </a:solidFill>
                <a:latin typeface="KoPubWorld돋움체 Medium"/>
                <a:ea typeface="KoPubWorld돋움체 Medium"/>
                <a:cs typeface="KoPubWorld돋움체 Medium"/>
              </a:rPr>
              <a:t>:</a:t>
            </a:r>
            <a:r>
              <a:rPr lang="ko-KR" altLang="en-US" sz="1200" b="0">
                <a:solidFill>
                  <a:schemeClr val="dk1"/>
                </a:solidFill>
                <a:latin typeface="KoPubWorld돋움체 Medium"/>
                <a:ea typeface="KoPubWorld돋움체 Medium"/>
                <a:cs typeface="KoPubWorld돋움체 Medium"/>
              </a:rPr>
              <a:t> 정상</a:t>
            </a:r>
            <a:r>
              <a:rPr lang="en-US" altLang="ko-KR" sz="1200" b="0">
                <a:solidFill>
                  <a:schemeClr val="dk1"/>
                </a:solidFill>
                <a:latin typeface="KoPubWorld돋움체 Medium"/>
                <a:ea typeface="KoPubWorld돋움체 Medium"/>
                <a:cs typeface="KoPubWorld돋움체 Medium"/>
              </a:rPr>
              <a:t>,</a:t>
            </a:r>
            <a:r>
              <a:rPr lang="ko-KR" altLang="en-US" sz="1200" b="0">
                <a:solidFill>
                  <a:schemeClr val="dk1"/>
                </a:solidFill>
                <a:latin typeface="KoPubWorld돋움체 Medium"/>
                <a:ea typeface="KoPubWorld돋움체 Medium"/>
                <a:cs typeface="KoPubWorld돋움체 Medium"/>
              </a:rPr>
              <a:t> 고혈압 </a:t>
            </a:r>
            <a:r>
              <a:rPr lang="en-US" altLang="ko-KR" sz="1200" b="0">
                <a:solidFill>
                  <a:schemeClr val="dk1"/>
                </a:solidFill>
                <a:latin typeface="KoPubWorld돋움체 Medium"/>
                <a:ea typeface="KoPubWorld돋움체 Medium"/>
                <a:cs typeface="KoPubWorld돋움체 Medium"/>
              </a:rPr>
              <a:t>:</a:t>
            </a:r>
            <a:r>
              <a:rPr lang="ko-KR" altLang="en-US" sz="1200" b="0">
                <a:solidFill>
                  <a:schemeClr val="dk1"/>
                </a:solidFill>
                <a:latin typeface="KoPubWorld돋움체 Medium"/>
                <a:ea typeface="KoPubWorld돋움체 Medium"/>
                <a:cs typeface="KoPubWorld돋움체 Medium"/>
              </a:rPr>
              <a:t> ×</a:t>
            </a:r>
            <a:r>
              <a:rPr lang="en-US" altLang="ko-KR" sz="1200" b="0">
                <a:solidFill>
                  <a:schemeClr val="dk1"/>
                </a:solidFill>
                <a:latin typeface="KoPubWorld돋움체 Medium"/>
                <a:ea typeface="KoPubWorld돋움체 Medium"/>
                <a:cs typeface="KoPubWorld돋움체 Medium"/>
              </a:rPr>
              <a:t>,</a:t>
            </a:r>
            <a:r>
              <a:rPr lang="ko-KR" altLang="en-US" sz="1200" b="0">
                <a:solidFill>
                  <a:schemeClr val="dk1"/>
                </a:solidFill>
                <a:latin typeface="KoPubWorld돋움체 Medium"/>
                <a:ea typeface="KoPubWorld돋움체 Medium"/>
                <a:cs typeface="KoPubWorld돋움체 Medium"/>
              </a:rPr>
              <a:t> 당뇨병 </a:t>
            </a:r>
            <a:r>
              <a:rPr lang="en-US" altLang="ko-KR" sz="1200" b="0">
                <a:solidFill>
                  <a:schemeClr val="dk1"/>
                </a:solidFill>
                <a:latin typeface="KoPubWorld돋움체 Medium"/>
                <a:ea typeface="KoPubWorld돋움체 Medium"/>
                <a:cs typeface="KoPubWorld돋움체 Medium"/>
              </a:rPr>
              <a:t>:</a:t>
            </a:r>
            <a:r>
              <a:rPr lang="ko-KR" altLang="en-US" sz="1200" b="0">
                <a:solidFill>
                  <a:schemeClr val="dk1"/>
                </a:solidFill>
                <a:latin typeface="KoPubWorld돋움체 Medium"/>
                <a:ea typeface="KoPubWorld돋움체 Medium"/>
                <a:cs typeface="KoPubWorld돋움체 Medium"/>
              </a:rPr>
              <a:t> ×</a:t>
            </a:r>
            <a:r>
              <a:rPr lang="en-US" altLang="ko-KR" sz="1200" b="0">
                <a:solidFill>
                  <a:schemeClr val="dk1"/>
                </a:solidFill>
                <a:latin typeface="KoPubWorld돋움체 Medium"/>
                <a:ea typeface="KoPubWorld돋움체 Medium"/>
                <a:cs typeface="KoPubWorld돋움체 Medium"/>
              </a:rPr>
              <a:t>,</a:t>
            </a:r>
            <a:r>
              <a:rPr lang="ko-KR" altLang="en-US" sz="1200" b="0">
                <a:solidFill>
                  <a:schemeClr val="dk1"/>
                </a:solidFill>
                <a:latin typeface="KoPubWorld돋움체 Medium"/>
                <a:ea typeface="KoPubWorld돋움체 Medium"/>
                <a:cs typeface="KoPubWorld돋움체 Medium"/>
              </a:rPr>
              <a:t> 흡연 상태 </a:t>
            </a:r>
            <a:r>
              <a:rPr lang="en-US" altLang="ko-KR" sz="1200" b="0">
                <a:solidFill>
                  <a:schemeClr val="dk1"/>
                </a:solidFill>
                <a:latin typeface="KoPubWorld돋움체 Medium"/>
                <a:ea typeface="KoPubWorld돋움체 Medium"/>
                <a:cs typeface="KoPubWorld돋움체 Medium"/>
              </a:rPr>
              <a:t>:</a:t>
            </a:r>
            <a:r>
              <a:rPr lang="ko-KR" altLang="en-US" sz="1200" b="0">
                <a:solidFill>
                  <a:schemeClr val="dk1"/>
                </a:solidFill>
                <a:latin typeface="KoPubWorld돋움체 Medium"/>
                <a:ea typeface="KoPubWorld돋움체 Medium"/>
                <a:cs typeface="KoPubWorld돋움체 Medium"/>
              </a:rPr>
              <a:t> 비흡연자 </a:t>
            </a:r>
            <a:endParaRPr lang="ko-KR" altLang="en-US" sz="1200" b="0">
              <a:solidFill>
                <a:schemeClr val="dk1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0" indent="0" algn="l">
              <a:buClr>
                <a:schemeClr val="tx1"/>
              </a:buClr>
              <a:buFont typeface="Wingdings"/>
              <a:buNone/>
              <a:defRPr/>
            </a:pPr>
            <a:r>
              <a:rPr lang="ko-KR" altLang="en-US" sz="1200" b="0">
                <a:solidFill>
                  <a:schemeClr val="dk1"/>
                </a:solidFill>
                <a:latin typeface="KoPubWorld돋움체 Medium"/>
                <a:ea typeface="KoPubWorld돋움체 Medium"/>
                <a:cs typeface="KoPubWorld돋움체 Medium"/>
              </a:rPr>
              <a:t>→ </a:t>
            </a:r>
            <a:r>
              <a:rPr lang="ko-KR" altLang="en-US" sz="1200" b="0">
                <a:solidFill>
                  <a:schemeClr val="dk1"/>
                </a:solidFill>
                <a:highlight>
                  <a:srgbClr val="ffff00"/>
                </a:highlight>
                <a:latin typeface="KoPubWorld돋움체 Medium"/>
                <a:ea typeface="KoPubWorld돋움체 Medium"/>
                <a:cs typeface="KoPubWorld돋움체 Medium"/>
              </a:rPr>
              <a:t>뇌졸증 발생 확률이 가장 낮음</a:t>
            </a:r>
            <a:endParaRPr lang="ko-KR" altLang="en-US" sz="1200" b="0">
              <a:solidFill>
                <a:schemeClr val="dk1"/>
              </a:solidFill>
              <a:highlight>
                <a:srgbClr val="ffff00"/>
              </a:highlight>
              <a:latin typeface="KoPubWorld돋움체 Medium"/>
              <a:ea typeface="KoPubWorld돋움체 Medium"/>
              <a:cs typeface="KoPubWorld돋움체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9681" y="1726181"/>
            <a:ext cx="5152732" cy="348867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600" b="1"/>
              <a:t>4. Decision Tree Classifier</a:t>
            </a:r>
            <a:endParaRPr lang="en-US" altLang="ko-KR" sz="2600" b="1"/>
          </a:p>
        </p:txBody>
      </p:sp>
      <p:sp>
        <p:nvSpPr>
          <p:cNvPr id="24" name=""/>
          <p:cNvSpPr txBox="1"/>
          <p:nvPr/>
        </p:nvSpPr>
        <p:spPr>
          <a:xfrm>
            <a:off x="5775612" y="1043517"/>
            <a:ext cx="5723660" cy="3974253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Confusion Matrix</a:t>
            </a:r>
            <a:endPara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351500" indent="-3515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AutoNum type="arabicParenR"/>
              <a:defRPr/>
            </a:pPr>
            <a:endPara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<a:solidFill>
                <a:srgbClr val="000000"/>
              </a:solidFill>
              <a:highlight>
                <a:srgbClr val="ffff00"/>
              </a:highlight>
              <a:latin typeface="KoPubWorld돋움체 Medium"/>
              <a:ea typeface="KoPubWorld돋움체 Medium"/>
              <a:cs typeface="KoPubWorld돋움체 Medium"/>
            </a:endParaRPr>
          </a:p>
          <a:p>
            <a:pPr marL="351500" indent="-3515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AutoNum type="arabicParenR"/>
              <a:defRPr/>
            </a:pPr>
            <a:endPara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<a:solidFill>
                <a:srgbClr val="000000"/>
              </a:solidFill>
              <a:highlight>
                <a:srgbClr val="ffff00"/>
              </a:highlight>
              <a:latin typeface="KoPubWorld돋움체 Medium"/>
              <a:ea typeface="KoPubWorld돋움체 Medium"/>
              <a:cs typeface="KoPubWorld돋움체 Medium"/>
            </a:endParaRPr>
          </a:p>
          <a:p>
            <a:pPr marL="351500" indent="-3515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AutoNum type="arabicParenR"/>
              <a:defRPr/>
            </a:pPr>
            <a:endPara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<a:solidFill>
                <a:srgbClr val="000000"/>
              </a:solidFill>
              <a:highlight>
                <a:srgbClr val="ffff00"/>
              </a:highlight>
              <a:latin typeface="KoPubWorld돋움체 Medium"/>
              <a:ea typeface="KoPubWorld돋움체 Medium"/>
              <a:cs typeface="KoPubWorld돋움체 Medium"/>
            </a:endParaRPr>
          </a:p>
          <a:p>
            <a:pPr marL="351500" indent="-3515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AutoNum type="arabicParenR"/>
              <a:defRPr/>
            </a:pPr>
            <a:endPara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<a:solidFill>
                <a:srgbClr val="000000"/>
              </a:solidFill>
              <a:highlight>
                <a:srgbClr val="ffff00"/>
              </a:highlight>
              <a:latin typeface="KoPubWorld돋움체 Medium"/>
              <a:ea typeface="KoPubWorld돋움체 Medium"/>
              <a:cs typeface="KoPubWorld돋움체 Medium"/>
            </a:endParaRPr>
          </a:p>
          <a:p>
            <a:pPr marL="351500" indent="-3515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AutoNum type="arabicParenR"/>
              <a:defRPr/>
            </a:pPr>
            <a:endPara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<a:solidFill>
                <a:srgbClr val="000000"/>
              </a:solidFill>
              <a:highlight>
                <a:srgbClr val="ffff00"/>
              </a:highlight>
              <a:latin typeface="KoPubWorld돋움체 Medium"/>
              <a:ea typeface="KoPubWorld돋움체 Medium"/>
              <a:cs typeface="KoPubWorld돋움체 Medium"/>
            </a:endParaRPr>
          </a:p>
          <a:p>
            <a:pPr marL="351500" indent="-3515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AutoNum type="arabicParenR"/>
              <a:defRPr/>
            </a:pPr>
            <a:endPara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<a:solidFill>
                <a:srgbClr val="000000"/>
              </a:solidFill>
              <a:highlight>
                <a:srgbClr val="ffff00"/>
              </a:highlight>
              <a:latin typeface="KoPubWorld돋움체 Medium"/>
              <a:ea typeface="KoPubWorld돋움체 Medium"/>
              <a:cs typeface="KoPubWorld돋움체 Medium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<a:solidFill>
                <a:srgbClr val="000000"/>
              </a:solidFill>
              <a:highlight>
                <a:srgbClr val="ffff00"/>
              </a:highlight>
              <a:latin typeface="KoPubWorld돋움체 Medium"/>
              <a:ea typeface="KoPubWorld돋움체 Medium"/>
              <a:cs typeface="KoPubWorld돋움체 Medium"/>
            </a:endParaRPr>
          </a:p>
          <a:p>
            <a:pPr marL="351500" indent="-3515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AutoNum type="arabicParenR"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highlight>
                  <a:srgbClr val="ffff00"/>
                </a:highlight>
                <a:latin typeface="KoPubWorld돋움체 Medium"/>
                <a:ea typeface="KoPubWorld돋움체 Medium"/>
                <a:cs typeface="KoPubWorld돋움체 Medium"/>
              </a:rPr>
              <a:t>재현율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highlight>
                  <a:srgbClr val="ffff00"/>
                </a:highlight>
                <a:latin typeface="KoPubWorld돋움체 Medium"/>
                <a:ea typeface="KoPubWorld돋움체 Medium"/>
                <a:cs typeface="KoPubWorld돋움체 Medium"/>
              </a:rPr>
              <a:t>(Recall) : 0.99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 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351500" indent="-3515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AutoNum type="arabicParenR"/>
              <a:defRPr/>
            </a:pPr>
            <a:endParaRPr xmlns:mc="http://schemas.openxmlformats.org/markup-compatibility/2006" xmlns:hp="http://schemas.haansoft.com/office/presentation/8.0" kumimoji="0" lang="ko-KR" altLang="en-US" sz="500" b="0" i="0" u="none" strike="noStrike" kern="1200" cap="none" spc="0" normalizeH="0" baseline="0" mc:Ignorable="hp" hp:hslEmbossed="0">
              <a:solidFill>
                <a:srgbClr val="000000"/>
              </a:solidFill>
              <a:highlight>
                <a:srgbClr val="ffff00"/>
              </a:highlight>
              <a:latin typeface="KoPubWorld돋움체 Medium"/>
              <a:ea typeface="KoPubWorld돋움체 Medium"/>
              <a:cs typeface="KoPubWorld돋움체 Medium"/>
            </a:endParaRPr>
          </a:p>
          <a:p>
            <a:pPr marL="351500" indent="-3515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AutoNum type="arabicParenR"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정밀도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(Precision) : 0.93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351500" indent="-3515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AutoNum type="arabicParenR"/>
              <a:defRPr/>
            </a:pPr>
            <a:endPara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351500" indent="-3515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AutoNum type="arabicParenR"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특이도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(Specificity) : 0.93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148000" indent="-1480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AutoNum type="arabicParenR"/>
              <a:defRPr/>
            </a:pPr>
            <a:endParaRPr xmlns:mc="http://schemas.openxmlformats.org/markup-compatibility/2006" xmlns:hp="http://schemas.haansoft.com/office/presentation/8.0" kumimoji="0" lang="en-US" altLang="ko-KR" sz="500" b="0" i="0" u="none" strike="noStrike" kern="1200" cap="none" spc="0" normalizeH="0" baseline="0" mc:Ignorable="hp" hp:hslEmbossed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351500" indent="-3515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AutoNum type="arabicParenR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F1-score : 0.96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148000" indent="-1480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AutoNum type="arabicParenR"/>
              <a:defRPr/>
            </a:pPr>
            <a:endParaRPr xmlns:mc="http://schemas.openxmlformats.org/markup-compatibility/2006" xmlns:hp="http://schemas.haansoft.com/office/presentation/8.0" kumimoji="0" lang="en-US" altLang="ko-KR" sz="500" b="0" i="0" u="none" strike="noStrike" kern="1200" cap="none" spc="0" normalizeH="0" baseline="0" mc:Ignorable="hp" hp:hslEmbossed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351500" indent="-3515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AutoNum type="arabicParenR"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highlight>
                  <a:srgbClr val="ffff00"/>
                </a:highlight>
                <a:latin typeface="KoPubWorld돋움체 Medium"/>
                <a:ea typeface="KoPubWorld돋움체 Medium"/>
                <a:cs typeface="KoPubWorld돋움체 Medium"/>
              </a:rPr>
              <a:t>정확도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highlight>
                  <a:srgbClr val="ffff00"/>
                </a:highlight>
                <a:latin typeface="KoPubWorld돋움체 Medium"/>
                <a:ea typeface="KoPubWorld돋움체 Medium"/>
                <a:cs typeface="KoPubWorld돋움체 Medium"/>
              </a:rPr>
              <a:t>(Accuarcy) : 0.96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highlight>
                <a:srgbClr val="ffff00"/>
              </a:highlight>
              <a:latin typeface="KoPubWorld돋움체 Medium"/>
              <a:ea typeface="KoPubWorld돋움체 Medium"/>
              <a:cs typeface="KoPubWorld돋움체 Medium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346362" y="1043517"/>
            <a:ext cx="5524500" cy="372937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ROC curve</a:t>
            </a:r>
            <a:endPara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3236046" y="4512568"/>
            <a:ext cx="2071661" cy="362327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AUC :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0.97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4113068" y="3727835"/>
            <a:ext cx="1212273" cy="77212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0.9 ~ 1</a:t>
            </a: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=</a:t>
            </a: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Excellent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0.8 ~ 0.9 = Good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0.7 ~ 0.8 = Fair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0.6 ~ 0.7 = Poor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0.5 ~ 0.6 = Fail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493568" y="5487363"/>
            <a:ext cx="11040341" cy="110203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42760" indent="-24276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ROC curve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의 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AUC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 면적이 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0.97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로 매우 우수한 분류 성능을 가짐</a:t>
            </a:r>
            <a:endPara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800" b="0" i="0" u="none" strike="noStrike" kern="1200" cap="none" spc="0" normalizeH="0" baseline="0" mc:Ignorable="hp" hp:hslEmbossed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242760" indent="-24276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재현율이 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0.99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로 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positive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와 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negative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 분류 성능 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에 수렴</a:t>
            </a:r>
            <a:endPara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800" b="0" i="0" u="none" strike="noStrike" kern="1200" cap="none" spc="0" normalizeH="0" baseline="0" mc:Ignorable="hp" hp:hslEmbossed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242760" indent="-24276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따라서 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AUC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 면적과 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Confusion Matrix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의 성능을 고려하였을 때 모델을 통한 해석이 매우 유의미하다고 판단 </a:t>
            </a:r>
            <a:endPara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73139" y="1707234"/>
            <a:ext cx="5174927" cy="15524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600" b="1"/>
              <a:t>4. Decision Tree</a:t>
            </a:r>
            <a:r>
              <a:rPr lang="ko-KR" altLang="en-US" sz="2600" b="1"/>
              <a:t> </a:t>
            </a:r>
            <a:r>
              <a:rPr lang="en-US" altLang="ko-KR" sz="2600" b="1"/>
              <a:t>Classifier</a:t>
            </a:r>
            <a:endParaRPr lang="en-US" altLang="ko-KR" sz="2600" b="1"/>
          </a:p>
        </p:txBody>
      </p:sp>
      <p:sp>
        <p:nvSpPr>
          <p:cNvPr id="36" name=""/>
          <p:cNvSpPr txBox="1"/>
          <p:nvPr/>
        </p:nvSpPr>
        <p:spPr>
          <a:xfrm>
            <a:off x="6204237" y="1371674"/>
            <a:ext cx="5987764" cy="488434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Decision Tree Classification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 분류 기준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entropy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171360" indent="-17136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171360" indent="-17136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재귀적 분귀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(Recursive partioning) :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age(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변수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),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bmi(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체질량 지수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),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avg_glucose_level(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혈액의 평균 포도당 수치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),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smoking_status(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흡연상태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171360" indent="-17136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171360" indent="-17136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Decision Tree Classification 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규칙 순서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277500" indent="-2775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AutoNum type="arabicParenR"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루트 노트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highlight>
                  <a:srgbClr val="ff843a"/>
                </a:highlight>
                <a:latin typeface="KoPubWorld돋움체 Medium"/>
                <a:ea typeface="KoPubWorld돋움체 Medium"/>
                <a:cs typeface="KoPubWorld돋움체 Medium"/>
              </a:rPr>
              <a:t>age(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highlight>
                  <a:srgbClr val="ff843a"/>
                </a:highlight>
                <a:latin typeface="KoPubWorld돋움체 Medium"/>
                <a:ea typeface="KoPubWorld돋움체 Medium"/>
                <a:cs typeface="KoPubWorld돋움체 Medium"/>
              </a:rPr>
              <a:t>나이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highlight>
                  <a:srgbClr val="ff843a"/>
                </a:highlight>
                <a:latin typeface="KoPubWorld돋움체 Medium"/>
                <a:ea typeface="KoPubWorld돋움체 Medium"/>
                <a:cs typeface="KoPubWorld돋움체 Medium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highlight>
                <a:srgbClr val="ff843a"/>
              </a:highlight>
              <a:latin typeface="KoPubWorld돋움체 Medium"/>
              <a:ea typeface="KoPubWorld돋움체 Medium"/>
              <a:cs typeface="KoPubWorld돋움체 Medium"/>
            </a:endParaRPr>
          </a:p>
          <a:p>
            <a:pPr marL="277500" indent="-2775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AutoNum type="arabicParenR"/>
              <a:defRPr/>
            </a:pPr>
            <a:endParaRPr xmlns:mc="http://schemas.openxmlformats.org/markup-compatibility/2006" xmlns:hp="http://schemas.haansoft.com/office/presentation/8.0" kumimoji="0" lang="en-US" altLang="ko-KR" sz="300" b="0" i="0" u="none" strike="noStrike" kern="1200" cap="none" spc="0" normalizeH="0" baseline="0" mc:Ignorable="hp" hp:hslEmbossed="0">
              <a:solidFill>
                <a:srgbClr val="000000"/>
              </a:solidFill>
              <a:highlight>
                <a:srgbClr val="ff843a"/>
              </a:highlight>
              <a:latin typeface="KoPubWorld돋움체 Medium"/>
              <a:ea typeface="KoPubWorld돋움체 Medium"/>
              <a:cs typeface="KoPubWorld돋움체 Medium"/>
            </a:endParaRPr>
          </a:p>
          <a:p>
            <a:pPr marL="277500" indent="-2775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AutoNum type="arabicParenR"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Depth = 1 :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highlight>
                  <a:srgbClr val="ffff00"/>
                </a:highlight>
                <a:latin typeface="KoPubWorld돋움체 Medium"/>
                <a:ea typeface="KoPubWorld돋움체 Medium"/>
                <a:cs typeface="KoPubWorld돋움체 Medium"/>
              </a:rPr>
              <a:t>bmi(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highlight>
                  <a:srgbClr val="ffff00"/>
                </a:highlight>
                <a:latin typeface="KoPubWorld돋움체 Medium"/>
                <a:ea typeface="KoPubWorld돋움체 Medium"/>
                <a:cs typeface="KoPubWorld돋움체 Medium"/>
              </a:rPr>
              <a:t>체질량 지수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highlight>
                  <a:srgbClr val="ffff00"/>
                </a:highlight>
                <a:latin typeface="KoPubWorld돋움체 Medium"/>
                <a:ea typeface="KoPubWorld돋움체 Medium"/>
                <a:cs typeface="KoPubWorld돋움체 Medium"/>
              </a:rPr>
              <a:t>)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highlight>
                  <a:srgbClr val="ff843a"/>
                </a:highlight>
                <a:latin typeface="KoPubWorld돋움체 Medium"/>
                <a:ea typeface="KoPubWorld돋움체 Medium"/>
                <a:cs typeface="KoPubWorld돋움체 Medium"/>
              </a:rPr>
              <a:t>age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highlight>
                <a:srgbClr val="ff843a"/>
              </a:highlight>
              <a:latin typeface="KoPubWorld돋움체 Medium"/>
              <a:ea typeface="KoPubWorld돋움체 Medium"/>
              <a:cs typeface="KoPubWorld돋움체 Medium"/>
            </a:endParaRPr>
          </a:p>
          <a:p>
            <a:pPr marL="277500" indent="-2775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AutoNum type="arabicParenR"/>
              <a:defRPr/>
            </a:pPr>
            <a:endParaRPr xmlns:mc="http://schemas.openxmlformats.org/markup-compatibility/2006" xmlns:hp="http://schemas.haansoft.com/office/presentation/8.0" kumimoji="0" lang="en-US" altLang="ko-KR" sz="300" b="0" i="0" u="none" strike="noStrike" kern="1200" cap="none" spc="0" normalizeH="0" baseline="0" mc:Ignorable="hp" hp:hslEmbossed="0">
              <a:solidFill>
                <a:srgbClr val="000000"/>
              </a:solidFill>
              <a:highlight>
                <a:srgbClr val="ff843a"/>
              </a:highlight>
              <a:latin typeface="KoPubWorld돋움체 Medium"/>
              <a:ea typeface="KoPubWorld돋움체 Medium"/>
              <a:cs typeface="KoPubWorld돋움체 Medium"/>
            </a:endParaRPr>
          </a:p>
          <a:p>
            <a:pPr marL="277500" indent="-2775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AutoNum type="arabicParenR"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Depth = 2 :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highlight>
                  <a:srgbClr val="c49dd6"/>
                </a:highlight>
                <a:latin typeface="KoPubWorld돋움체 Medium"/>
                <a:ea typeface="KoPubWorld돋움체 Medium"/>
                <a:cs typeface="KoPubWorld돋움체 Medium"/>
              </a:rPr>
              <a:t>avg_glucose_level,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highlight>
                  <a:srgbClr val="ffff00"/>
                </a:highlight>
                <a:latin typeface="KoPubWorld돋움체 Medium"/>
                <a:ea typeface="KoPubWorld돋움체 Medium"/>
                <a:cs typeface="KoPubWorld돋움체 Medium"/>
              </a:rPr>
              <a:t>bmi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highlight>
                <a:srgbClr val="ffff00"/>
              </a:highlight>
              <a:latin typeface="KoPubWorld돋움체 Medium"/>
              <a:ea typeface="KoPubWorld돋움체 Medium"/>
              <a:cs typeface="KoPubWorld돋움체 Medium"/>
            </a:endParaRPr>
          </a:p>
          <a:p>
            <a:pPr marL="277500" indent="-2775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AutoNum type="arabicParenR"/>
              <a:defRPr/>
            </a:pPr>
            <a:endParaRPr xmlns:mc="http://schemas.openxmlformats.org/markup-compatibility/2006" xmlns:hp="http://schemas.haansoft.com/office/presentation/8.0" kumimoji="0" lang="en-US" altLang="ko-KR" sz="300" b="0" i="0" u="none" strike="noStrike" kern="1200" cap="none" spc="0" normalizeH="0" baseline="0" mc:Ignorable="hp" hp:hslEmbossed="0">
              <a:solidFill>
                <a:srgbClr val="000000"/>
              </a:solidFill>
              <a:highlight>
                <a:srgbClr val="ffff00"/>
              </a:highlight>
              <a:latin typeface="KoPubWorld돋움체 Medium"/>
              <a:ea typeface="KoPubWorld돋움체 Medium"/>
              <a:cs typeface="KoPubWorld돋움체 Medium"/>
            </a:endParaRPr>
          </a:p>
          <a:p>
            <a:pPr marL="277500" indent="-2775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AutoNum type="arabicParenR"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Depth = 3 :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highlight>
                  <a:srgbClr val="ff843a"/>
                </a:highlight>
                <a:latin typeface="KoPubWorld돋움체 Medium"/>
                <a:ea typeface="KoPubWorld돋움체 Medium"/>
                <a:cs typeface="KoPubWorld돋움체 Medium"/>
              </a:rPr>
              <a:t>age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,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highlight>
                  <a:srgbClr val="c49dd6"/>
                </a:highlight>
                <a:latin typeface="KoPubWorld돋움체 Medium"/>
                <a:ea typeface="KoPubWorld돋움체 Medium"/>
                <a:cs typeface="KoPubWorld돋움체 Medium"/>
              </a:rPr>
              <a:t>avg_glucose_level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, 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277500" indent="-2775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AutoNum type="arabicParenR"/>
              <a:defRPr/>
            </a:pPr>
            <a:endParaRPr xmlns:mc="http://schemas.openxmlformats.org/markup-compatibility/2006" xmlns:hp="http://schemas.haansoft.com/office/presentation/8.0" kumimoji="0" lang="en-US" altLang="ko-KR" sz="300" b="0" i="0" u="none" strike="noStrike" kern="1200" cap="none" spc="0" normalizeH="0" baseline="0" mc:Ignorable="hp" hp:hslEmbossed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277500" indent="-2775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AutoNum type="arabicParenR"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highlight>
                  <a:srgbClr val="ecd174"/>
                </a:highlight>
                <a:latin typeface="KoPubWorld돋움체 Medium"/>
                <a:ea typeface="KoPubWorld돋움체 Medium"/>
                <a:cs typeface="KoPubWorld돋움체 Medium"/>
              </a:rPr>
              <a:t>smoking_status_never_smoked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highlight>
                <a:srgbClr val="ecd174"/>
              </a:highlight>
              <a:latin typeface="KoPubWorld돋움체 Medium"/>
              <a:ea typeface="KoPubWorld돋움체 Medium"/>
              <a:cs typeface="KoPubWorld돋움체 Medium"/>
            </a:endParaRPr>
          </a:p>
          <a:p>
            <a:pPr marL="277500" indent="-2775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AutoNum type="arabicParenR"/>
              <a:defRPr/>
            </a:pPr>
            <a:endParaRPr xmlns:mc="http://schemas.openxmlformats.org/markup-compatibility/2006" xmlns:hp="http://schemas.haansoft.com/office/presentation/8.0" kumimoji="0" lang="en-US" altLang="ko-KR" sz="300" b="0" i="0" u="none" strike="noStrike" kern="1200" cap="none" spc="0" normalizeH="0" baseline="0" mc:Ignorable="hp" hp:hslEmbossed="0">
              <a:solidFill>
                <a:srgbClr val="000000"/>
              </a:solidFill>
              <a:highlight>
                <a:srgbClr val="ecd174"/>
              </a:highlight>
              <a:latin typeface="KoPubWorld돋움체 Medium"/>
              <a:ea typeface="KoPubWorld돋움체 Medium"/>
              <a:cs typeface="KoPubWorld돋움체 Medium"/>
            </a:endParaRPr>
          </a:p>
          <a:p>
            <a:pPr marL="277500" indent="-2775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AutoNum type="arabicParenR"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Depth = 4 :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highlight>
                  <a:srgbClr val="ff843a"/>
                </a:highlight>
                <a:latin typeface="KoPubWorld돋움체 Medium"/>
                <a:ea typeface="KoPubWorld돋움체 Medium"/>
                <a:cs typeface="KoPubWorld돋움체 Medium"/>
              </a:rPr>
              <a:t>age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,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highlight>
                  <a:srgbClr val="ffff00"/>
                </a:highlight>
                <a:latin typeface="KoPubWorld돋움체 Medium"/>
                <a:ea typeface="KoPubWorld돋움체 Medium"/>
                <a:cs typeface="KoPubWorld돋움체 Medium"/>
              </a:rPr>
              <a:t>bmi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,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highlight>
                  <a:srgbClr val="ecd174"/>
                </a:highlight>
                <a:latin typeface="KoPubWorld돋움체 Medium"/>
                <a:ea typeface="KoPubWorld돋움체 Medium"/>
                <a:cs typeface="KoPubWorld돋움체 Medium"/>
              </a:rPr>
              <a:t>smoking_status_nver_smoked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,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highlight>
                  <a:srgbClr val="c49dd6"/>
                </a:highlight>
                <a:latin typeface="KoPubWorld돋움체 Medium"/>
                <a:ea typeface="KoPubWorld돋움체 Medium"/>
                <a:cs typeface="KoPubWorld돋움체 Medium"/>
              </a:rPr>
              <a:t>avg_glucose_level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0" indent="0" algn="l" defTabSz="914400">
              <a:buClr>
                <a:schemeClr val="tx1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→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Decision Tree Classifier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 모델에서는 중요도가 높은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age, bmi, avg_glucose_level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의 변수가 규칙 노드를 생성하는데 있어 대부분을 차지하고 있으며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 뇌졸증 환자를 분류하는데 있어 해당 변수들이 매우 중요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277500" indent="-277500" algn="l" defTabSz="914400">
              <a:buClr>
                <a:schemeClr val="tx1"/>
              </a:buClr>
              <a:buAutoNum type="circleNumDbPlain"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</p:txBody>
      </p:sp>
      <p:pic>
        <p:nvPicPr>
          <p:cNvPr id="4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96651" y="1516612"/>
            <a:ext cx="2797085" cy="2095622"/>
          </a:xfrm>
          <a:prstGeom prst="rect">
            <a:avLst/>
          </a:prstGeom>
        </p:spPr>
      </p:pic>
      <p:pic>
        <p:nvPicPr>
          <p:cNvPr id="4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2577" y="3927230"/>
            <a:ext cx="6055441" cy="18507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600" b="1"/>
              <a:t>5. Random Forest</a:t>
            </a:r>
            <a:endParaRPr lang="en-US" altLang="ko-KR" sz="2600" b="1"/>
          </a:p>
        </p:txBody>
      </p:sp>
      <p:sp>
        <p:nvSpPr>
          <p:cNvPr id="24" name=""/>
          <p:cNvSpPr txBox="1"/>
          <p:nvPr/>
        </p:nvSpPr>
        <p:spPr>
          <a:xfrm>
            <a:off x="5775612" y="1043517"/>
            <a:ext cx="5723660" cy="3974253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Confusion Matrix</a:t>
            </a:r>
            <a:endPara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351500" indent="-3515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AutoNum type="arabicParenR"/>
              <a:defRPr/>
            </a:pPr>
            <a:endPara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<a:solidFill>
                <a:srgbClr val="000000"/>
              </a:solidFill>
              <a:highlight>
                <a:srgbClr val="ffff00"/>
              </a:highlight>
              <a:latin typeface="KoPubWorld돋움체 Medium"/>
              <a:ea typeface="KoPubWorld돋움체 Medium"/>
              <a:cs typeface="KoPubWorld돋움체 Medium"/>
            </a:endParaRPr>
          </a:p>
          <a:p>
            <a:pPr marL="351500" indent="-3515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AutoNum type="arabicParenR"/>
              <a:defRPr/>
            </a:pPr>
            <a:endPara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<a:solidFill>
                <a:srgbClr val="000000"/>
              </a:solidFill>
              <a:highlight>
                <a:srgbClr val="ffff00"/>
              </a:highlight>
              <a:latin typeface="KoPubWorld돋움체 Medium"/>
              <a:ea typeface="KoPubWorld돋움체 Medium"/>
              <a:cs typeface="KoPubWorld돋움체 Medium"/>
            </a:endParaRPr>
          </a:p>
          <a:p>
            <a:pPr marL="351500" indent="-3515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AutoNum type="arabicParenR"/>
              <a:defRPr/>
            </a:pPr>
            <a:endPara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<a:solidFill>
                <a:srgbClr val="000000"/>
              </a:solidFill>
              <a:highlight>
                <a:srgbClr val="ffff00"/>
              </a:highlight>
              <a:latin typeface="KoPubWorld돋움체 Medium"/>
              <a:ea typeface="KoPubWorld돋움체 Medium"/>
              <a:cs typeface="KoPubWorld돋움체 Medium"/>
            </a:endParaRPr>
          </a:p>
          <a:p>
            <a:pPr marL="351500" indent="-3515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AutoNum type="arabicParenR"/>
              <a:defRPr/>
            </a:pPr>
            <a:endPara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<a:solidFill>
                <a:srgbClr val="000000"/>
              </a:solidFill>
              <a:highlight>
                <a:srgbClr val="ffff00"/>
              </a:highlight>
              <a:latin typeface="KoPubWorld돋움체 Medium"/>
              <a:ea typeface="KoPubWorld돋움체 Medium"/>
              <a:cs typeface="KoPubWorld돋움체 Medium"/>
            </a:endParaRPr>
          </a:p>
          <a:p>
            <a:pPr marL="351500" indent="-3515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AutoNum type="arabicParenR"/>
              <a:defRPr/>
            </a:pPr>
            <a:endPara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<a:solidFill>
                <a:srgbClr val="000000"/>
              </a:solidFill>
              <a:highlight>
                <a:srgbClr val="ffff00"/>
              </a:highlight>
              <a:latin typeface="KoPubWorld돋움체 Medium"/>
              <a:ea typeface="KoPubWorld돋움체 Medium"/>
              <a:cs typeface="KoPubWorld돋움체 Medium"/>
            </a:endParaRPr>
          </a:p>
          <a:p>
            <a:pPr marL="351500" indent="-3515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AutoNum type="arabicParenR"/>
              <a:defRPr/>
            </a:pPr>
            <a:endPara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<a:solidFill>
                <a:srgbClr val="000000"/>
              </a:solidFill>
              <a:highlight>
                <a:srgbClr val="ffff00"/>
              </a:highlight>
              <a:latin typeface="KoPubWorld돋움체 Medium"/>
              <a:ea typeface="KoPubWorld돋움체 Medium"/>
              <a:cs typeface="KoPubWorld돋움체 Medium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900" b="0" i="0" u="none" strike="noStrike" kern="1200" cap="none" spc="0" normalizeH="0" baseline="0" mc:Ignorable="hp" hp:hslEmbossed="0">
              <a:solidFill>
                <a:srgbClr val="000000"/>
              </a:solidFill>
              <a:highlight>
                <a:srgbClr val="ffff00"/>
              </a:highlight>
              <a:latin typeface="KoPubWorld돋움체 Medium"/>
              <a:ea typeface="KoPubWorld돋움체 Medium"/>
              <a:cs typeface="KoPubWorld돋움체 Medium"/>
            </a:endParaRPr>
          </a:p>
          <a:p>
            <a:pPr marL="351500" indent="-3515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AutoNum type="arabicParenR"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highlight>
                  <a:srgbClr val="ffff00"/>
                </a:highlight>
                <a:latin typeface="KoPubWorld돋움체 Medium"/>
                <a:ea typeface="KoPubWorld돋움체 Medium"/>
                <a:cs typeface="KoPubWorld돋움체 Medium"/>
              </a:rPr>
              <a:t>재현율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highlight>
                  <a:srgbClr val="ffff00"/>
                </a:highlight>
                <a:latin typeface="KoPubWorld돋움체 Medium"/>
                <a:ea typeface="KoPubWorld돋움체 Medium"/>
                <a:cs typeface="KoPubWorld돋움체 Medium"/>
              </a:rPr>
              <a:t>(Recall) : 1.0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 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351500" indent="-3515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AutoNum type="arabicParenR"/>
              <a:defRPr/>
            </a:pPr>
            <a:endParaRPr xmlns:mc="http://schemas.openxmlformats.org/markup-compatibility/2006" xmlns:hp="http://schemas.haansoft.com/office/presentation/8.0" kumimoji="0" lang="ko-KR" altLang="en-US" sz="500" b="0" i="0" u="none" strike="noStrike" kern="1200" cap="none" spc="0" normalizeH="0" baseline="0" mc:Ignorable="hp" hp:hslEmbossed="0">
              <a:solidFill>
                <a:srgbClr val="000000"/>
              </a:solidFill>
              <a:highlight>
                <a:srgbClr val="ffff00"/>
              </a:highlight>
              <a:latin typeface="KoPubWorld돋움체 Medium"/>
              <a:ea typeface="KoPubWorld돋움체 Medium"/>
              <a:cs typeface="KoPubWorld돋움체 Medium"/>
            </a:endParaRPr>
          </a:p>
          <a:p>
            <a:pPr marL="351500" indent="-3515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AutoNum type="arabicParenR"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정밀도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(Precision) : 0.97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351500" indent="-3515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AutoNum type="arabicParenR"/>
              <a:defRPr/>
            </a:pPr>
            <a:endPara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351500" indent="-3515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AutoNum type="arabicParenR"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특이도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(Specificity) : 0.97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148000" indent="-1480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AutoNum type="arabicParenR"/>
              <a:defRPr/>
            </a:pPr>
            <a:endParaRPr xmlns:mc="http://schemas.openxmlformats.org/markup-compatibility/2006" xmlns:hp="http://schemas.haansoft.com/office/presentation/8.0" kumimoji="0" lang="en-US" altLang="ko-KR" sz="500" b="0" i="0" u="none" strike="noStrike" kern="1200" cap="none" spc="0" normalizeH="0" baseline="0" mc:Ignorable="hp" hp:hslEmbossed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351500" indent="-3515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AutoNum type="arabicParenR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F1-score : 0.98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148000" indent="-1480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AutoNum type="arabicParenR"/>
              <a:defRPr/>
            </a:pPr>
            <a:endParaRPr xmlns:mc="http://schemas.openxmlformats.org/markup-compatibility/2006" xmlns:hp="http://schemas.haansoft.com/office/presentation/8.0" kumimoji="0" lang="en-US" altLang="ko-KR" sz="500" b="0" i="0" u="none" strike="noStrike" kern="1200" cap="none" spc="0" normalizeH="0" baseline="0" mc:Ignorable="hp" hp:hslEmbossed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351500" indent="-3515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AutoNum type="arabicParenR"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highlight>
                  <a:srgbClr val="ffff00"/>
                </a:highlight>
                <a:latin typeface="KoPubWorld돋움체 Medium"/>
                <a:ea typeface="KoPubWorld돋움체 Medium"/>
                <a:cs typeface="KoPubWorld돋움체 Medium"/>
              </a:rPr>
              <a:t>정확도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highlight>
                  <a:srgbClr val="ffff00"/>
                </a:highlight>
                <a:latin typeface="KoPubWorld돋움체 Medium"/>
                <a:ea typeface="KoPubWorld돋움체 Medium"/>
                <a:cs typeface="KoPubWorld돋움체 Medium"/>
              </a:rPr>
              <a:t>(Accuarcy) : 0.98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highlight>
                <a:srgbClr val="ffff00"/>
              </a:highlight>
              <a:latin typeface="KoPubWorld돋움체 Medium"/>
              <a:ea typeface="KoPubWorld돋움체 Medium"/>
              <a:cs typeface="KoPubWorld돋움체 Medium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346362" y="1043517"/>
            <a:ext cx="5524500" cy="372937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ROC curve</a:t>
            </a:r>
            <a:endParaRPr xmlns:mc="http://schemas.openxmlformats.org/markup-compatibility/2006" xmlns:hp="http://schemas.haansoft.com/office/presentation/8.0" kumimoji="0" lang="en-US" altLang="ko-KR" sz="1900" b="0" i="0" u="none" strike="noStrike" kern="1200" cap="none" spc="0" normalizeH="0" baseline="0" mc:Ignorable="hp" hp:hslEmbossed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</p:txBody>
      </p:sp>
      <p:pic>
        <p:nvPicPr>
          <p:cNvPr id="2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9160" y="1703346"/>
            <a:ext cx="5275379" cy="3625629"/>
          </a:xfrm>
          <a:prstGeom prst="rect">
            <a:avLst/>
          </a:prstGeom>
        </p:spPr>
      </p:pic>
      <p:pic>
        <p:nvPicPr>
          <p:cNvPr id="3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91212" y="1736307"/>
            <a:ext cx="5174927" cy="1449395"/>
          </a:xfrm>
          <a:prstGeom prst="rect">
            <a:avLst/>
          </a:prstGeom>
        </p:spPr>
      </p:pic>
      <p:sp>
        <p:nvSpPr>
          <p:cNvPr id="31" name=""/>
          <p:cNvSpPr txBox="1"/>
          <p:nvPr/>
        </p:nvSpPr>
        <p:spPr>
          <a:xfrm>
            <a:off x="3271138" y="4567712"/>
            <a:ext cx="2071661" cy="364333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AUC :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1.0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4122593" y="3727835"/>
            <a:ext cx="1212273" cy="77212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0.9 ~ 1</a:t>
            </a: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=</a:t>
            </a: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Excellent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0.8 ~ 0.9 = Good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0.7 ~ 0.8 = Fair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0.6 ~ 0.7 = Poor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0.5 ~ 0.6 = Fail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493568" y="5487363"/>
            <a:ext cx="11040341" cy="110203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42760" indent="-24276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ROC curve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의 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AUC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 면적인 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1.0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으로 완벽한 분류 성능을 가짐</a:t>
            </a:r>
            <a:endPara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800" b="0" i="0" u="none" strike="noStrike" kern="1200" cap="none" spc="0" normalizeH="0" baseline="0" mc:Ignorable="hp" hp:hslEmbossed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242760" indent="-24276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재현율에서 완벽한 성능을 보이며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F1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스코어에서도 높은 수치로 나타나며 정확도 수치도 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에 수렴 </a:t>
            </a:r>
            <a:endPara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800" b="0" i="0" u="none" strike="noStrike" kern="1200" cap="none" spc="0" normalizeH="0" baseline="0" mc:Ignorable="hp" hp:hslEmbossed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242760" indent="-24276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따라서 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AUC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 면적과 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Confusion Matrix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의 성능을 고려하였을 때 모델을 통한 해석이 상당히 유의미하다고 판단 </a:t>
            </a:r>
            <a:endPara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74320" y="172164"/>
            <a:ext cx="5967549" cy="461666"/>
          </a:xfrm>
        </p:spPr>
        <p:txBody>
          <a:bodyPr/>
          <a:lstStyle/>
          <a:p>
            <a:pPr lvl="0">
              <a:defRPr/>
            </a:pPr>
            <a:r>
              <a:rPr lang="en-US" altLang="ko-KR" sz="2600" b="1"/>
              <a:t>5. Random Forest</a:t>
            </a:r>
            <a:endParaRPr lang="en-US" altLang="ko-KR" sz="2600" b="1"/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2595" y="4282020"/>
            <a:ext cx="5039352" cy="2373699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5715000" y="1238119"/>
            <a:ext cx="6203330" cy="534175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해석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-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228480" indent="-228480" algn="l" defTabSz="914400">
              <a:buClr>
                <a:schemeClr val="tx1"/>
              </a:buClr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Random Forest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 모델의 변수 중요도에서 ①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age(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나이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),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 ②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avg_glucose_level(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혈액의 평균 포도당 수치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),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 ③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bmi(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체질량 지수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가 가장 높은 비중을 차지 → 뇌졸증 주된 발생 원인으로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“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나이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”,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“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당뇨의 수치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”,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“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체질량 지수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”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이며 보통 생활습관과 자연현상에 관련된 변수임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228480" indent="-228480" algn="l" defTabSz="914400">
              <a:buClr>
                <a:schemeClr val="tx1"/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228480" indent="-228480" algn="l" defTabSz="914400">
              <a:buClr>
                <a:schemeClr val="tx1"/>
              </a:buClr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상위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3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개의 변수를 제외한 나머지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6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개 변수들의 중요도는 비슷함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228480" indent="-228480" algn="l" defTabSz="914400">
              <a:buClr>
                <a:schemeClr val="tx1"/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228480" indent="-228480" algn="l" defTabSz="914400">
              <a:buClr>
                <a:schemeClr val="tx1"/>
              </a:buClr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hypertension(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고혈압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과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heart_disease(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심장병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 와 같은 지병과 관련된 변수들이 생활습관 관련된 변수보다 상대적으로 뇌졸증 발생여부와 관련된 비중이 적음→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EDA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에서는 중요도가 높은 변수로 나타남 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228480" indent="-228480" algn="l" defTabSz="914400">
              <a:buClr>
                <a:schemeClr val="tx1"/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228480" indent="-228480" algn="l" defTabSz="914400">
              <a:buClr>
                <a:schemeClr val="tx1"/>
              </a:buClr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smoking_status(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흡연 여부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에 대해서는 비흡연자일 경우 흡연자와 주기적 흡연자에 비해 상대적으로 뇌졸증 발생여부와 관련된 비중이 높음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228480" indent="-228480" algn="l" defTabSz="914400">
              <a:buClr>
                <a:schemeClr val="tx1"/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228480" indent="-228480" algn="l" defTabSz="914400">
              <a:buClr>
                <a:schemeClr val="tx1"/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0" indent="0" algn="l" defTabSz="914400">
              <a:buClr>
                <a:schemeClr val="tx1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→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Random Forest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 모델에서 변수의 중요도를 살펴본 결과 주로 나이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 포도당 수치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 체질량 지수와 같이 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highlight>
                  <a:srgbClr val="ffff00"/>
                </a:highlight>
                <a:latin typeface="KoPubWorld돋움체 Medium"/>
                <a:ea typeface="KoPubWorld돋움체 Medium"/>
                <a:cs typeface="KoPubWorld돋움체 Medium"/>
              </a:rPr>
              <a:t>생활습관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highlight>
                  <a:srgbClr val="ffff00"/>
                </a:highlight>
                <a:latin typeface="KoPubWorld돋움체 Medium"/>
                <a:ea typeface="KoPubWorld돋움체 Medium"/>
                <a:cs typeface="KoPubWorld돋움체 Medium"/>
              </a:rPr>
              <a:t>자연현상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과 관련된 변수들이 뇌졸증의 주된 발생 원인으로 나타났고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highlight>
                  <a:srgbClr val="ffff00"/>
                </a:highlight>
                <a:latin typeface="KoPubWorld돋움체 Medium"/>
                <a:ea typeface="KoPubWorld돋움체 Medium"/>
                <a:cs typeface="KoPubWorld돋움체 Medium"/>
              </a:rPr>
              <a:t>지병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과 관련된 고혈압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 심장병의 경우 뇌졸증 발생여부와 관련된 비중이 적음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228480" indent="-228480" algn="l" defTabSz="914400">
              <a:buClr>
                <a:schemeClr val="tx1"/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228480" indent="-228480" algn="l" defTabSz="914400">
              <a:buClr>
                <a:schemeClr val="tx1"/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0906" y="1138739"/>
            <a:ext cx="5023184" cy="2871586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230605" y="782052"/>
            <a:ext cx="5238751" cy="38761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l">
              <a:defRPr/>
            </a:pPr>
            <a:r>
              <a:rPr lang="en-US" altLang="ko-KR" sz="2000">
                <a:latin typeface="KoPubWorld돋움체 Medium"/>
                <a:ea typeface="KoPubWorld돋움체 Medium"/>
                <a:cs typeface="KoPubWorld돋움체 Medium"/>
              </a:rPr>
              <a:t>Variable Importance</a:t>
            </a:r>
            <a:endParaRPr lang="en-US" altLang="ko-KR" sz="2000">
              <a:latin typeface="KoPubWorld돋움체 Medium"/>
              <a:ea typeface="KoPubWorld돋움체 Medium"/>
              <a:cs typeface="KoPubWorld돋움체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>
            <a:lumMod val="60000"/>
            <a:lumOff val="4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400" dirty="0" smtClean="0">
            <a:latin typeface="KoPubWorld돋움체 Medium"/>
            <a:ea typeface="KoPubWorld돋움체 Medium"/>
            <a:cs typeface="KoPubWorld돋움체 Medium"/>
          </a:defRPr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827</ep:Words>
  <ep:PresentationFormat>와이드스크린</ep:PresentationFormat>
  <ep:Paragraphs>131</ep:Paragraphs>
  <ep:Slides>11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Office 테마</vt:lpstr>
      <vt:lpstr>슬라이드 1</vt:lpstr>
      <vt:lpstr>슬라이드 2</vt:lpstr>
      <vt:lpstr>1. Dataset Info</vt:lpstr>
      <vt:lpstr>2. Logistic Regression</vt:lpstr>
      <vt:lpstr>3. Logistic Regression</vt:lpstr>
      <vt:lpstr>4. Decision Tree Classifier</vt:lpstr>
      <vt:lpstr>4. Decision Tree Classifier</vt:lpstr>
      <vt:lpstr>5. Random Forest</vt:lpstr>
      <vt:lpstr>5. Random Forest</vt:lpstr>
      <vt:lpstr>6. Conclusion</vt:lpstr>
      <vt:lpstr>슬라이드 11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2022-02-02T04:32:22.000</dcterms:created>
  <dc:creator>cs.hong</dc:creator>
  <cp:lastModifiedBy>shk97</cp:lastModifiedBy>
  <dcterms:modified xsi:type="dcterms:W3CDTF">2022-05-24T05:28:37.127</dcterms:modified>
  <cp:revision>968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