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57" r:id="rId1"/>
  </p:sldMasterIdLst>
  <p:notesMasterIdLst>
    <p:notesMasterId r:id="rId2"/>
  </p:notesMasterIdLst>
  <p:sldIdLst>
    <p:sldId id="256" r:id="rId3"/>
    <p:sldId id="437" r:id="rId4"/>
    <p:sldId id="426" r:id="rId5"/>
    <p:sldId id="351" r:id="rId6"/>
    <p:sldId id="427" r:id="rId7"/>
    <p:sldId id="417" r:id="rId8"/>
    <p:sldId id="425" r:id="rId9"/>
    <p:sldId id="423" r:id="rId10"/>
    <p:sldId id="433" r:id="rId11"/>
    <p:sldId id="428" r:id="rId12"/>
    <p:sldId id="431" r:id="rId13"/>
    <p:sldId id="430" r:id="rId14"/>
    <p:sldId id="429" r:id="rId15"/>
    <p:sldId id="432" r:id="rId16"/>
    <p:sldId id="434" r:id="rId17"/>
    <p:sldId id="435" r:id="rId18"/>
    <p:sldId id="418" r:id="rId19"/>
    <p:sldId id="436" r:id="rId20"/>
    <p:sldId id="43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7805" autoAdjust="0"/>
    <p:restoredTop sz="91702" autoAdjust="0"/>
  </p:normalViewPr>
  <p:slideViewPr>
    <p:cSldViewPr snapToGrid="0">
      <p:cViewPr varScale="1">
        <p:scale>
          <a:sx n="100" d="100"/>
          <a:sy n="100" d="100"/>
        </p:scale>
        <p:origin x="3486" y="1662"/>
      </p:cViewPr>
      <p:guideLst>
        <p:guide orient="horz" pos="2149"/>
        <p:guide pos="3839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200" d="100"/>
        <a:sy n="200" d="100"/>
      </p:scale>
      <p:origin x="0" y="-24804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KoPubWorld돋움체 Light"/>
                <a:ea typeface="KoPubWorld돋움체 Light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KoPubWorld돋움체 Light"/>
                <a:ea typeface="KoPubWorld돋움체 Light"/>
              </a:defRPr>
            </a:lvl1pPr>
          </a:lstStyle>
          <a:p>
            <a:pPr lvl="0">
              <a:defRPr/>
            </a:pPr>
            <a:fld id="{9F841019-9F18-413F-B26E-0F558C84ABD5}" type="datetime1">
              <a:rPr lang="ko-KR" altLang="en-US"/>
              <a:pPr lvl="0">
                <a:defRPr/>
              </a:pPr>
              <a:t>2022-05-10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KoPubWorld돋움체 Light"/>
                <a:ea typeface="KoPubWorld돋움체 Light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KoPubWorld돋움체 Light"/>
                <a:ea typeface="KoPubWorld돋움체 Light"/>
              </a:defRPr>
            </a:lvl1pPr>
          </a:lstStyle>
          <a:p>
            <a:pPr lvl="0">
              <a:defRPr/>
            </a:pPr>
            <a:fld id="{BD583F59-9E60-4ADF-A2BF-D60AC9F9208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KoPubWorld돋움체 Light"/>
        <a:ea typeface="KoPubWorld돋움체 Light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oPubWorld돋움체 Light"/>
        <a:ea typeface="KoPubWorld돋움체 Light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oPubWorld돋움체 Light"/>
        <a:ea typeface="KoPubWorld돋움체 Light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oPubWorld돋움체 Light"/>
        <a:ea typeface="KoPubWorld돋움체 Light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oPubWorld돋움체 Light"/>
        <a:ea typeface="KoPubWorld돋움체 Light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583F59-9E60-4ADF-A2BF-D60AC9F9208C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583F59-9E60-4ADF-A2BF-D60AC9F9208C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583F59-9E60-4ADF-A2BF-D60AC9F9208C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583F59-9E60-4ADF-A2BF-D60AC9F9208C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98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슬라이드2안">
    <p:bg>
      <p:bgPr>
        <a:solidFill>
          <a:schemeClr val="bg1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F0D78DEB-082A-42F3-B445-2490FFA32A4D}"/>
              </a:ext>
            </a:extLst>
          </p:cNvPr>
          <p:cNvSpPr/>
          <p:nvPr userDrawn="1"/>
        </p:nvSpPr>
        <p:spPr>
          <a:xfrm>
            <a:off x="3007103" y="-1196882"/>
            <a:ext cx="2700000" cy="27000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World돋움체 Light" panose="00000300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A5A25ED-39BC-4947-BACC-0145249C860D}"/>
              </a:ext>
            </a:extLst>
          </p:cNvPr>
          <p:cNvSpPr/>
          <p:nvPr userDrawn="1"/>
        </p:nvSpPr>
        <p:spPr>
          <a:xfrm>
            <a:off x="3097103" y="-1106882"/>
            <a:ext cx="2520000" cy="25200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World돋움체 Light" panose="000003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1EBCDF0-2BA1-43CD-A398-58EBDEB6B18D}"/>
              </a:ext>
            </a:extLst>
          </p:cNvPr>
          <p:cNvSpPr/>
          <p:nvPr userDrawn="1"/>
        </p:nvSpPr>
        <p:spPr>
          <a:xfrm>
            <a:off x="3277103" y="-926882"/>
            <a:ext cx="2160000" cy="21600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World돋움체 Light" panose="00000300000000000000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DC38B95-5FA2-4712-B0A8-27547AC6DFB6}"/>
              </a:ext>
            </a:extLst>
          </p:cNvPr>
          <p:cNvSpPr/>
          <p:nvPr userDrawn="1"/>
        </p:nvSpPr>
        <p:spPr>
          <a:xfrm>
            <a:off x="3367103" y="-836882"/>
            <a:ext cx="1980000" cy="19800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World돋움체 Light" panose="00000300000000000000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664DEB4-7704-4C46-8958-3C3E16737526}"/>
              </a:ext>
            </a:extLst>
          </p:cNvPr>
          <p:cNvCxnSpPr>
            <a:cxnSpLocks/>
          </p:cNvCxnSpPr>
          <p:nvPr userDrawn="1"/>
        </p:nvCxnSpPr>
        <p:spPr>
          <a:xfrm flipH="1">
            <a:off x="9853801" y="368207"/>
            <a:ext cx="1774208" cy="855372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CB8B780-EF6E-4015-9A9F-09379F9F5419}"/>
              </a:ext>
            </a:extLst>
          </p:cNvPr>
          <p:cNvCxnSpPr>
            <a:cxnSpLocks/>
          </p:cNvCxnSpPr>
          <p:nvPr userDrawn="1"/>
        </p:nvCxnSpPr>
        <p:spPr>
          <a:xfrm flipH="1">
            <a:off x="9853801" y="421027"/>
            <a:ext cx="1774208" cy="855372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C6349CD-5711-4846-AD97-1475C95D7BF0}"/>
              </a:ext>
            </a:extLst>
          </p:cNvPr>
          <p:cNvCxnSpPr>
            <a:cxnSpLocks/>
          </p:cNvCxnSpPr>
          <p:nvPr userDrawn="1"/>
        </p:nvCxnSpPr>
        <p:spPr>
          <a:xfrm flipH="1">
            <a:off x="9853801" y="473847"/>
            <a:ext cx="1774208" cy="855372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CECF957-DFCF-4565-96A7-DFF31F164F15}"/>
              </a:ext>
            </a:extLst>
          </p:cNvPr>
          <p:cNvCxnSpPr>
            <a:cxnSpLocks/>
          </p:cNvCxnSpPr>
          <p:nvPr userDrawn="1"/>
        </p:nvCxnSpPr>
        <p:spPr>
          <a:xfrm flipH="1">
            <a:off x="9853801" y="526667"/>
            <a:ext cx="1774208" cy="855372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3CE21C4-3A14-499C-A84B-5348AAC80895}"/>
              </a:ext>
            </a:extLst>
          </p:cNvPr>
          <p:cNvCxnSpPr>
            <a:cxnSpLocks/>
          </p:cNvCxnSpPr>
          <p:nvPr userDrawn="1"/>
        </p:nvCxnSpPr>
        <p:spPr>
          <a:xfrm flipH="1">
            <a:off x="9853801" y="632307"/>
            <a:ext cx="1774208" cy="855372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4A68277-971F-46D1-803A-52140C229221}"/>
              </a:ext>
            </a:extLst>
          </p:cNvPr>
          <p:cNvCxnSpPr>
            <a:cxnSpLocks/>
          </p:cNvCxnSpPr>
          <p:nvPr userDrawn="1"/>
        </p:nvCxnSpPr>
        <p:spPr>
          <a:xfrm flipH="1">
            <a:off x="9853801" y="685127"/>
            <a:ext cx="1774208" cy="855372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69F9A5D-7513-4F9B-9F72-F6727CFFE736}"/>
              </a:ext>
            </a:extLst>
          </p:cNvPr>
          <p:cNvCxnSpPr>
            <a:cxnSpLocks/>
          </p:cNvCxnSpPr>
          <p:nvPr userDrawn="1"/>
        </p:nvCxnSpPr>
        <p:spPr>
          <a:xfrm flipH="1">
            <a:off x="9853801" y="737947"/>
            <a:ext cx="1774208" cy="855372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55BBD15-DEF8-4402-AB89-E38161EC4B70}"/>
              </a:ext>
            </a:extLst>
          </p:cNvPr>
          <p:cNvCxnSpPr>
            <a:cxnSpLocks/>
          </p:cNvCxnSpPr>
          <p:nvPr userDrawn="1"/>
        </p:nvCxnSpPr>
        <p:spPr>
          <a:xfrm flipH="1">
            <a:off x="9853801" y="790767"/>
            <a:ext cx="1774208" cy="855372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CCC7176-2BAC-4AC5-950D-ADCD52B39966}"/>
              </a:ext>
            </a:extLst>
          </p:cNvPr>
          <p:cNvCxnSpPr>
            <a:cxnSpLocks/>
          </p:cNvCxnSpPr>
          <p:nvPr userDrawn="1"/>
        </p:nvCxnSpPr>
        <p:spPr>
          <a:xfrm flipH="1">
            <a:off x="9853801" y="843587"/>
            <a:ext cx="1774208" cy="855372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4ABE274-A2CD-460B-B4F5-CBF83250EE82}"/>
              </a:ext>
            </a:extLst>
          </p:cNvPr>
          <p:cNvCxnSpPr>
            <a:cxnSpLocks/>
          </p:cNvCxnSpPr>
          <p:nvPr userDrawn="1"/>
        </p:nvCxnSpPr>
        <p:spPr>
          <a:xfrm flipH="1">
            <a:off x="9853801" y="896407"/>
            <a:ext cx="1774208" cy="855372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8112E2F-75DD-468A-A6CB-C592DE9BC3CE}"/>
              </a:ext>
            </a:extLst>
          </p:cNvPr>
          <p:cNvCxnSpPr>
            <a:cxnSpLocks/>
          </p:cNvCxnSpPr>
          <p:nvPr userDrawn="1"/>
        </p:nvCxnSpPr>
        <p:spPr>
          <a:xfrm flipH="1">
            <a:off x="9853801" y="579487"/>
            <a:ext cx="1774208" cy="855372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F24280E-53E2-40C1-AABB-CEF2759CE19C}"/>
              </a:ext>
            </a:extLst>
          </p:cNvPr>
          <p:cNvCxnSpPr>
            <a:cxnSpLocks/>
          </p:cNvCxnSpPr>
          <p:nvPr userDrawn="1"/>
        </p:nvCxnSpPr>
        <p:spPr>
          <a:xfrm flipH="1">
            <a:off x="9853801" y="949232"/>
            <a:ext cx="1774208" cy="855372"/>
          </a:xfrm>
          <a:prstGeom prst="line">
            <a:avLst/>
          </a:prstGeom>
          <a:ln>
            <a:solidFill>
              <a:schemeClr val="bg1">
                <a:alpha val="6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2F117C4-16E2-4E99-9CD3-4D286675C709}"/>
              </a:ext>
            </a:extLst>
          </p:cNvPr>
          <p:cNvSpPr/>
          <p:nvPr userDrawn="1"/>
        </p:nvSpPr>
        <p:spPr>
          <a:xfrm rot="594752">
            <a:off x="6914328" y="1829295"/>
            <a:ext cx="3493827" cy="3493827"/>
          </a:xfrm>
          <a:prstGeom prst="rect">
            <a:avLst/>
          </a:prstGeom>
          <a:solidFill>
            <a:srgbClr val="3E60A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FA9C93-C311-4921-B213-FF0509C43B22}"/>
              </a:ext>
            </a:extLst>
          </p:cNvPr>
          <p:cNvSpPr/>
          <p:nvPr userDrawn="1"/>
        </p:nvSpPr>
        <p:spPr>
          <a:xfrm rot="19800000">
            <a:off x="10003035" y="1188796"/>
            <a:ext cx="876701" cy="876701"/>
          </a:xfrm>
          <a:prstGeom prst="rect">
            <a:avLst/>
          </a:prstGeom>
          <a:solidFill>
            <a:srgbClr val="3E60A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5129D9-D8DB-4634-B94A-4607BDAD0405}"/>
              </a:ext>
            </a:extLst>
          </p:cNvPr>
          <p:cNvSpPr/>
          <p:nvPr userDrawn="1"/>
        </p:nvSpPr>
        <p:spPr>
          <a:xfrm rot="19800000">
            <a:off x="9758819" y="5067389"/>
            <a:ext cx="624810" cy="624810"/>
          </a:xfrm>
          <a:prstGeom prst="rect">
            <a:avLst/>
          </a:prstGeom>
          <a:solidFill>
            <a:srgbClr val="3E60A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5FF80F9-A6B3-4CF6-824C-70B4ED8CEFEB}"/>
              </a:ext>
            </a:extLst>
          </p:cNvPr>
          <p:cNvSpPr/>
          <p:nvPr userDrawn="1"/>
        </p:nvSpPr>
        <p:spPr>
          <a:xfrm rot="19800000">
            <a:off x="6097432" y="4118482"/>
            <a:ext cx="684122" cy="684122"/>
          </a:xfrm>
          <a:prstGeom prst="rect">
            <a:avLst/>
          </a:prstGeom>
          <a:solidFill>
            <a:srgbClr val="3E60A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F8FB63-31FD-4646-B56A-6D9664D09321}"/>
              </a:ext>
            </a:extLst>
          </p:cNvPr>
          <p:cNvSpPr/>
          <p:nvPr userDrawn="1"/>
        </p:nvSpPr>
        <p:spPr>
          <a:xfrm rot="20124736">
            <a:off x="7145290" y="1767522"/>
            <a:ext cx="3148785" cy="3148785"/>
          </a:xfrm>
          <a:prstGeom prst="rect">
            <a:avLst/>
          </a:prstGeom>
          <a:gradFill>
            <a:gsLst>
              <a:gs pos="0">
                <a:srgbClr val="304B7C">
                  <a:alpha val="12000"/>
                </a:srgbClr>
              </a:gs>
              <a:gs pos="100000">
                <a:srgbClr val="3E60A0">
                  <a:alpha val="12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47D6C58-62B5-4F1E-A1C4-45E97F6DE80A}"/>
              </a:ext>
            </a:extLst>
          </p:cNvPr>
          <p:cNvSpPr/>
          <p:nvPr userDrawn="1"/>
        </p:nvSpPr>
        <p:spPr>
          <a:xfrm rot="2317105">
            <a:off x="7728849" y="2497865"/>
            <a:ext cx="1998345" cy="1998345"/>
          </a:xfrm>
          <a:prstGeom prst="rect">
            <a:avLst/>
          </a:prstGeom>
          <a:solidFill>
            <a:srgbClr val="3E60A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DBE0300-6FE3-4AF9-BD50-5B03D3E3B71B}"/>
              </a:ext>
            </a:extLst>
          </p:cNvPr>
          <p:cNvSpPr/>
          <p:nvPr userDrawn="1"/>
        </p:nvSpPr>
        <p:spPr>
          <a:xfrm rot="298295">
            <a:off x="7960678" y="2729536"/>
            <a:ext cx="1668199" cy="1668199"/>
          </a:xfrm>
          <a:prstGeom prst="rect">
            <a:avLst/>
          </a:prstGeom>
          <a:solidFill>
            <a:srgbClr val="3E60A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686433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슬라이드" preserve="1" userDrawn="1">
  <p:cSld name="목차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 rot="594752">
            <a:off x="2897861" y="2230466"/>
            <a:ext cx="3493827" cy="3493827"/>
          </a:xfrm>
          <a:prstGeom prst="rect">
            <a:avLst/>
          </a:prstGeom>
          <a:solidFill>
            <a:srgbClr val="3e60a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직사각형 74"/>
          <p:cNvSpPr/>
          <p:nvPr userDrawn="1"/>
        </p:nvSpPr>
        <p:spPr>
          <a:xfrm rot="20124736">
            <a:off x="1900190" y="1767522"/>
            <a:ext cx="3148785" cy="3148785"/>
          </a:xfrm>
          <a:prstGeom prst="rect">
            <a:avLst/>
          </a:prstGeom>
          <a:gradFill>
            <a:gsLst>
              <a:gs pos="0">
                <a:srgbClr val="304b7c">
                  <a:alpha val="12000"/>
                </a:srgbClr>
              </a:gs>
              <a:gs pos="100000">
                <a:srgbClr val="3e60a0">
                  <a:alpha val="12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6" name="직사각형 75"/>
          <p:cNvSpPr/>
          <p:nvPr userDrawn="1"/>
        </p:nvSpPr>
        <p:spPr>
          <a:xfrm rot="19800000">
            <a:off x="4906001" y="1101711"/>
            <a:ext cx="876701" cy="876701"/>
          </a:xfrm>
          <a:prstGeom prst="rect">
            <a:avLst/>
          </a:prstGeom>
          <a:solidFill>
            <a:srgbClr val="3e60a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7" name="직사각형 76"/>
          <p:cNvSpPr/>
          <p:nvPr userDrawn="1"/>
        </p:nvSpPr>
        <p:spPr>
          <a:xfrm rot="19800000">
            <a:off x="4661785" y="4980304"/>
            <a:ext cx="624810" cy="624810"/>
          </a:xfrm>
          <a:prstGeom prst="rect">
            <a:avLst/>
          </a:prstGeom>
          <a:solidFill>
            <a:srgbClr val="3e60a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직사각형 77"/>
          <p:cNvSpPr/>
          <p:nvPr userDrawn="1"/>
        </p:nvSpPr>
        <p:spPr>
          <a:xfrm rot="19800000">
            <a:off x="1000398" y="4031397"/>
            <a:ext cx="684122" cy="684122"/>
          </a:xfrm>
          <a:prstGeom prst="rect">
            <a:avLst/>
          </a:prstGeom>
          <a:solidFill>
            <a:srgbClr val="3e60a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DD0B914-E166-4365-8331-1152D135A7BE}"/>
              </a:ext>
            </a:extLst>
          </p:cNvPr>
          <p:cNvGrpSpPr/>
          <p:nvPr userDrawn="1"/>
        </p:nvGrpSpPr>
        <p:grpSpPr>
          <a:xfrm>
            <a:off x="3704848" y="1101711"/>
            <a:ext cx="4782304" cy="4503403"/>
            <a:chOff x="3704848" y="1101711"/>
            <a:chExt cx="4782304" cy="450340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13ACEFA-80F5-4064-9481-7A5CED6C03FE}"/>
                </a:ext>
              </a:extLst>
            </p:cNvPr>
            <p:cNvSpPr/>
            <p:nvPr userDrawn="1"/>
          </p:nvSpPr>
          <p:spPr>
            <a:xfrm rot="594752">
              <a:off x="4521744" y="1742210"/>
              <a:ext cx="3493827" cy="3493827"/>
            </a:xfrm>
            <a:prstGeom prst="rect">
              <a:avLst/>
            </a:prstGeom>
            <a:solidFill>
              <a:srgbClr val="3E60A0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EE1F55E-622C-4A37-81B3-ECBB31A22286}"/>
                </a:ext>
              </a:extLst>
            </p:cNvPr>
            <p:cNvSpPr/>
            <p:nvPr userDrawn="1"/>
          </p:nvSpPr>
          <p:spPr>
            <a:xfrm rot="19800000">
              <a:off x="7610451" y="1101711"/>
              <a:ext cx="876701" cy="876701"/>
            </a:xfrm>
            <a:prstGeom prst="rect">
              <a:avLst/>
            </a:prstGeom>
            <a:solidFill>
              <a:srgbClr val="3E60A0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39B4C6D-D84C-4FA9-B0A6-B5BC78AFC958}"/>
                </a:ext>
              </a:extLst>
            </p:cNvPr>
            <p:cNvSpPr/>
            <p:nvPr userDrawn="1"/>
          </p:nvSpPr>
          <p:spPr>
            <a:xfrm rot="19800000">
              <a:off x="7366235" y="4980304"/>
              <a:ext cx="624810" cy="624810"/>
            </a:xfrm>
            <a:prstGeom prst="rect">
              <a:avLst/>
            </a:prstGeom>
            <a:solidFill>
              <a:srgbClr val="3E60A0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5A2D499-14F0-4BE7-82AC-CAA8254E8730}"/>
                </a:ext>
              </a:extLst>
            </p:cNvPr>
            <p:cNvSpPr/>
            <p:nvPr userDrawn="1"/>
          </p:nvSpPr>
          <p:spPr>
            <a:xfrm rot="19800000">
              <a:off x="3704848" y="4031397"/>
              <a:ext cx="684122" cy="684122"/>
            </a:xfrm>
            <a:prstGeom prst="rect">
              <a:avLst/>
            </a:prstGeom>
            <a:solidFill>
              <a:srgbClr val="3E60A0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8314B9D-78AF-44E2-9467-7383CAD1708F}"/>
                </a:ext>
              </a:extLst>
            </p:cNvPr>
            <p:cNvSpPr/>
            <p:nvPr userDrawn="1"/>
          </p:nvSpPr>
          <p:spPr>
            <a:xfrm rot="20124736">
              <a:off x="4770390" y="1767522"/>
              <a:ext cx="3148785" cy="3148785"/>
            </a:xfrm>
            <a:prstGeom prst="rect">
              <a:avLst/>
            </a:prstGeom>
            <a:gradFill>
              <a:gsLst>
                <a:gs pos="0">
                  <a:srgbClr val="304B7C">
                    <a:alpha val="12000"/>
                  </a:srgbClr>
                </a:gs>
                <a:gs pos="100000">
                  <a:srgbClr val="3E60A0">
                    <a:alpha val="12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170496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본문슬라이드" preserve="1" userDrawn="1">
  <p:cSld name="본문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411382" y="6591265"/>
            <a:ext cx="621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fld id="{C10F0811-F307-44F9-A192-63EBA736051C}" type="slidenum">
              <a:rPr lang="ko-KR" altLang="en-US" sz="1100">
                <a:solidFill>
                  <a:srgbClr val="404040"/>
                </a:solidFill>
                <a:latin typeface="KoPubWorld돋움체 Light"/>
                <a:ea typeface="KoPubWorld돋움체 Light"/>
                <a:cs typeface="Poppins SemiBold"/>
              </a:rPr>
              <a:pPr algn="r">
                <a:defRPr/>
              </a:pPr>
              <a:t>‹#›</a:t>
            </a:fld>
            <a:endParaRPr lang="ko-KR" altLang="en-US">
              <a:solidFill>
                <a:srgbClr val="404040"/>
              </a:solidFill>
              <a:latin typeface="KoPubWorld돋움체 Light"/>
              <a:ea typeface="KoPubWorld돋움체 Light"/>
              <a:cs typeface="Poppins SemiBold"/>
            </a:endParaRPr>
          </a:p>
        </p:txBody>
      </p:sp>
      <p:sp>
        <p:nvSpPr>
          <p:cNvPr id="13" name="자유형: 도형 12"/>
          <p:cNvSpPr/>
          <p:nvPr userDrawn="1"/>
        </p:nvSpPr>
        <p:spPr>
          <a:xfrm>
            <a:off x="0" y="298450"/>
            <a:ext cx="5816600" cy="576000"/>
          </a:xfrm>
          <a:custGeom>
            <a:avLst/>
            <a:gdLst>
              <a:gd name="connsiteX0" fmla="*/ 0 w 5816600"/>
              <a:gd name="connsiteY0" fmla="*/ 0 h 576000"/>
              <a:gd name="connsiteX1" fmla="*/ 5816600 w 5816600"/>
              <a:gd name="connsiteY1" fmla="*/ 0 h 576000"/>
              <a:gd name="connsiteX2" fmla="*/ 5548651 w 5816600"/>
              <a:gd name="connsiteY2" fmla="*/ 576000 h 576000"/>
              <a:gd name="connsiteX3" fmla="*/ 0 w 5816600"/>
              <a:gd name="connsiteY3" fmla="*/ 576000 h 576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6600" h="576000">
                <a:moveTo>
                  <a:pt x="0" y="0"/>
                </a:moveTo>
                <a:lnTo>
                  <a:pt x="5816600" y="0"/>
                </a:lnTo>
                <a:lnTo>
                  <a:pt x="5548651" y="576000"/>
                </a:lnTo>
                <a:lnTo>
                  <a:pt x="0" y="576000"/>
                </a:lnTo>
                <a:close/>
              </a:path>
            </a:pathLst>
          </a:custGeom>
          <a:solidFill>
            <a:srgbClr val="3e6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자유형: 도형 11"/>
          <p:cNvSpPr/>
          <p:nvPr userDrawn="1"/>
        </p:nvSpPr>
        <p:spPr>
          <a:xfrm>
            <a:off x="0" y="213932"/>
            <a:ext cx="5740400" cy="576000"/>
          </a:xfrm>
          <a:custGeom>
            <a:avLst/>
            <a:gdLst>
              <a:gd name="connsiteX0" fmla="*/ 0 w 5740400"/>
              <a:gd name="connsiteY0" fmla="*/ 0 h 576000"/>
              <a:gd name="connsiteX1" fmla="*/ 5740400 w 5740400"/>
              <a:gd name="connsiteY1" fmla="*/ 0 h 576000"/>
              <a:gd name="connsiteX2" fmla="*/ 5472451 w 5740400"/>
              <a:gd name="connsiteY2" fmla="*/ 576000 h 576000"/>
              <a:gd name="connsiteX3" fmla="*/ 0 w 5740400"/>
              <a:gd name="connsiteY3" fmla="*/ 576000 h 576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0400" h="576000">
                <a:moveTo>
                  <a:pt x="0" y="0"/>
                </a:moveTo>
                <a:lnTo>
                  <a:pt x="5740400" y="0"/>
                </a:lnTo>
                <a:lnTo>
                  <a:pt x="5472451" y="576000"/>
                </a:lnTo>
                <a:lnTo>
                  <a:pt x="0" y="57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50176" y="303850"/>
            <a:ext cx="5183908" cy="38212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spc="-150">
                <a:solidFill>
                  <a:srgbClr val="404040"/>
                </a:solidFill>
                <a:latin typeface="KoPubWorld돋움체 Bold"/>
                <a:ea typeface="KoPubWorld돋움체 Bold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en-US" alt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67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8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49D0D0B-6152-4092-9249-2F00214D56DF}"/>
              </a:ext>
            </a:extLst>
          </p:cNvPr>
          <p:cNvSpPr/>
          <p:nvPr userDrawn="1"/>
        </p:nvSpPr>
        <p:spPr>
          <a:xfrm>
            <a:off x="0" y="5620466"/>
            <a:ext cx="7047067" cy="1237534"/>
          </a:xfrm>
          <a:prstGeom prst="rtTriangle">
            <a:avLst/>
          </a:prstGeom>
          <a:solidFill>
            <a:srgbClr val="3E60A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C0A0C1B5-CF6C-4CA6-96CE-2A48D8ABC39B}"/>
              </a:ext>
            </a:extLst>
          </p:cNvPr>
          <p:cNvSpPr/>
          <p:nvPr userDrawn="1"/>
        </p:nvSpPr>
        <p:spPr>
          <a:xfrm flipH="1">
            <a:off x="48126" y="5885160"/>
            <a:ext cx="12143874" cy="972839"/>
          </a:xfrm>
          <a:prstGeom prst="rtTriangle">
            <a:avLst/>
          </a:prstGeom>
          <a:solidFill>
            <a:srgbClr val="3E60A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64D69952-8F64-4496-B242-C415B9F400AF}"/>
              </a:ext>
            </a:extLst>
          </p:cNvPr>
          <p:cNvSpPr/>
          <p:nvPr userDrawn="1"/>
        </p:nvSpPr>
        <p:spPr>
          <a:xfrm flipH="1">
            <a:off x="4606376" y="5128890"/>
            <a:ext cx="7585624" cy="1729110"/>
          </a:xfrm>
          <a:prstGeom prst="rtTriangle">
            <a:avLst/>
          </a:prstGeom>
          <a:solidFill>
            <a:srgbClr val="3E60A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AC7A6360-948E-4F66-9F26-A40566DA9AB1}"/>
              </a:ext>
            </a:extLst>
          </p:cNvPr>
          <p:cNvSpPr/>
          <p:nvPr userDrawn="1"/>
        </p:nvSpPr>
        <p:spPr>
          <a:xfrm flipV="1">
            <a:off x="0" y="0"/>
            <a:ext cx="12192000" cy="770021"/>
          </a:xfrm>
          <a:prstGeom prst="rtTriangle">
            <a:avLst/>
          </a:prstGeom>
          <a:solidFill>
            <a:srgbClr val="3E60A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E82A1BF4-3BD5-4831-AEE7-276927D2053F}"/>
              </a:ext>
            </a:extLst>
          </p:cNvPr>
          <p:cNvSpPr/>
          <p:nvPr userDrawn="1"/>
        </p:nvSpPr>
        <p:spPr>
          <a:xfrm flipV="1">
            <a:off x="0" y="0"/>
            <a:ext cx="5747657" cy="1505666"/>
          </a:xfrm>
          <a:prstGeom prst="rtTriangle">
            <a:avLst/>
          </a:prstGeom>
          <a:solidFill>
            <a:srgbClr val="3E60A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09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2" r:id="rId4"/>
    <p:sldLayoutId id="2147483651" r:id="rId5"/>
    <p:sldLayoutId id="2147483653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Relationship Id="rId5" Type="http://schemas.openxmlformats.org/officeDocument/2006/relationships/image" Target="../media/image2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5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5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1976212"/>
            <a:ext cx="12192000" cy="1765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5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Stroke Dataset </a:t>
            </a:r>
            <a:endParaRPr lang="en-US" altLang="ko-KR" sz="550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defRPr/>
            </a:pPr>
            <a:r>
              <a:rPr lang="en-US" altLang="ko-KR" sz="2000" spc="-150">
                <a:solidFill>
                  <a:srgbClr val="808080"/>
                </a:solidFill>
              </a:rPr>
              <a:t>Datamining Middle Presentation</a:t>
            </a:r>
            <a:r>
              <a:rPr lang="en-US" altLang="ko-KR" sz="5500" spc="-150">
                <a:solidFill>
                  <a:srgbClr val="808080"/>
                </a:solidFill>
              </a:rPr>
              <a:t> </a:t>
            </a:r>
            <a:endParaRPr lang="en-US" altLang="ko-KR" sz="5500" spc="-150">
              <a:solidFill>
                <a:srgbClr val="80808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84305" y="582856"/>
            <a:ext cx="1228299" cy="2153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/>
                <a:ea typeface="Noto Sans CJK KR Light"/>
              </a:defRPr>
            </a:lvl1pPr>
          </a:lstStyle>
          <a:p>
            <a:pPr algn="r">
              <a:defRPr/>
            </a:pPr>
            <a:r>
              <a:rPr lang="en-US" altLang="ko-KR" sz="900">
                <a:latin typeface="KoPubWorld돋움체 Light"/>
                <a:ea typeface="KoPubWorld돋움체 Light"/>
              </a:rPr>
              <a:t>2022-05-10</a:t>
            </a:r>
            <a:endParaRPr lang="en-US" altLang="ko-KR" sz="900">
              <a:latin typeface="KoPubWorld돋움체 Light"/>
              <a:ea typeface="KoPubWorld돋움체 Light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3964740" y="3293459"/>
            <a:ext cx="1080000" cy="1080000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ea typeface="KoPubWorld돋움체 Light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2660261" y="3293459"/>
            <a:ext cx="1080000" cy="1080000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ea typeface="KoPubWorld돋움체 Light"/>
            </a:endParaRPr>
          </a:p>
        </p:txBody>
      </p:sp>
      <p:pic>
        <p:nvPicPr>
          <p:cNvPr id="102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30051" y="5272265"/>
            <a:ext cx="1131896" cy="1020057"/>
          </a:xfrm>
          <a:prstGeom prst="rect">
            <a:avLst/>
          </a:prstGeom>
        </p:spPr>
      </p:pic>
      <p:sp>
        <p:nvSpPr>
          <p:cNvPr id="1032" name=""/>
          <p:cNvSpPr txBox="1"/>
          <p:nvPr/>
        </p:nvSpPr>
        <p:spPr>
          <a:xfrm>
            <a:off x="1950861" y="4469694"/>
            <a:ext cx="8290278" cy="56712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lnSpc>
                <a:spcPct val="150000"/>
              </a:lnSpc>
              <a:defRPr/>
            </a:pPr>
            <a:r>
              <a:rPr lang="ko-KR" altLang="en-US" sz="2100" b="1" spc="-150">
                <a:solidFill>
                  <a:srgbClr val="181818"/>
                </a:solidFill>
                <a:latin typeface="Noto Sans KR Medium"/>
                <a:ea typeface="Noto Sans KR Medium"/>
              </a:rPr>
              <a:t>서울과학기술대학교 데이터사이언스 학과 김신호</a:t>
            </a:r>
            <a:endParaRPr lang="ko-KR" altLang="en-US" sz="2100" b="1" spc="-150">
              <a:solidFill>
                <a:srgbClr val="181818"/>
              </a:solidFill>
              <a:latin typeface="Noto Sans KR Medium"/>
              <a:ea typeface="Noto Sans KR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 EDA - Numerical data boxplot  ( 3 / 5 )</a:t>
            </a:r>
            <a:endParaRPr lang="en-US" altLang="ko-KR"/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37339" y="1724746"/>
            <a:ext cx="3900841" cy="2768021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6670" y="1733313"/>
            <a:ext cx="3840987" cy="2729383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91510" y="1680687"/>
            <a:ext cx="4008979" cy="2862106"/>
          </a:xfrm>
          <a:prstGeom prst="rect">
            <a:avLst/>
          </a:prstGeom>
        </p:spPr>
      </p:pic>
      <p:sp>
        <p:nvSpPr>
          <p:cNvPr id="26" name=""/>
          <p:cNvSpPr/>
          <p:nvPr/>
        </p:nvSpPr>
        <p:spPr>
          <a:xfrm>
            <a:off x="330994" y="5564982"/>
            <a:ext cx="11530012" cy="1045368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oppins Light"/>
              <a:ea typeface="Noto Sans KR Light"/>
              <a:cs typeface="Poppins Light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426607" y="5766326"/>
            <a:ext cx="10956132" cy="64209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14200" indent="-214200" algn="l" defTabSz="914400">
              <a:lnSpc>
                <a:spcPct val="150000"/>
              </a:lnSpc>
              <a:spcBef>
                <a:spcPts val="0"/>
              </a:spcBef>
              <a:buClr>
                <a:srgbClr val="181818"/>
              </a:buClr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최소값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 제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사분위 수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(Q1,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 하위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25%), 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제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사분위 수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(Q2,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50%), 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제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사분위 수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(Q3,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 상위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25%),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 최대값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ln w="6350">
                <a:solidFill>
                  <a:srgbClr val="000000"/>
                </a:solidFill>
              </a:ln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214200" indent="-214200" algn="l" defTabSz="914400">
              <a:lnSpc>
                <a:spcPct val="150000"/>
              </a:lnSpc>
              <a:spcBef>
                <a:spcPts val="0"/>
              </a:spcBef>
              <a:buClr>
                <a:srgbClr val="181818"/>
              </a:buClr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age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의 경우에는 이상치가 존재하지 않으나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 ‘bmi’, ‘avg_glucose_level’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의 경우 이상치가 다수 존재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ln w="6350">
                <a:solidFill>
                  <a:srgbClr val="000000"/>
                </a:solidFill>
              </a:ln>
              <a:solidFill>
                <a:srgbClr val="181818"/>
              </a:solidFill>
              <a:latin typeface="Noto Sans KR Medium"/>
              <a:ea typeface="Noto Sans KR Medium"/>
            </a:endParaRPr>
          </a:p>
        </p:txBody>
      </p:sp>
      <p:cxnSp>
        <p:nvCxnSpPr>
          <p:cNvPr id="28" name=""/>
          <p:cNvCxnSpPr/>
          <p:nvPr/>
        </p:nvCxnSpPr>
        <p:spPr>
          <a:xfrm>
            <a:off x="2495946" y="3002756"/>
            <a:ext cx="381000" cy="0"/>
          </a:xfrm>
          <a:prstGeom prst="straightConnector1">
            <a:avLst/>
          </a:prstGeom>
          <a:ln>
            <a:solidFill>
              <a:srgbClr val="18181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"/>
          <p:cNvSpPr txBox="1"/>
          <p:nvPr/>
        </p:nvSpPr>
        <p:spPr>
          <a:xfrm>
            <a:off x="2815430" y="2876550"/>
            <a:ext cx="616098" cy="2457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700">
                <a:solidFill>
                  <a:schemeClr val="dk1"/>
                </a:solidFill>
                <a:latin typeface="Noto Sans KR Medium"/>
                <a:ea typeface="Noto Sans KR Medium"/>
              </a:rPr>
              <a:t>Q2</a:t>
            </a:r>
            <a:r>
              <a:rPr lang="ko-KR" altLang="en-US" sz="700">
                <a:solidFill>
                  <a:schemeClr val="dk1"/>
                </a:solidFill>
                <a:latin typeface="Noto Sans KR Medium"/>
                <a:ea typeface="Noto Sans KR Medium"/>
              </a:rPr>
              <a:t> 중앙값</a:t>
            </a:r>
            <a:endParaRPr lang="ko-KR" altLang="en-US" sz="700">
              <a:solidFill>
                <a:schemeClr val="dk1"/>
              </a:solidFill>
              <a:latin typeface="Noto Sans KR Medium"/>
              <a:ea typeface="Noto Sans KR Medium"/>
            </a:endParaRPr>
          </a:p>
        </p:txBody>
      </p:sp>
      <p:cxnSp>
        <p:nvCxnSpPr>
          <p:cNvPr id="30" name=""/>
          <p:cNvCxnSpPr/>
          <p:nvPr/>
        </p:nvCxnSpPr>
        <p:spPr>
          <a:xfrm>
            <a:off x="2376544" y="4129427"/>
            <a:ext cx="381000" cy="0"/>
          </a:xfrm>
          <a:prstGeom prst="straightConnector1">
            <a:avLst/>
          </a:prstGeom>
          <a:noFill/>
          <a:ln w="6350" cap="flat" cmpd="sng" algn="ctr">
            <a:solidFill>
              <a:srgbClr val="181818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31" name=""/>
          <p:cNvSpPr txBox="1"/>
          <p:nvPr/>
        </p:nvSpPr>
        <p:spPr>
          <a:xfrm>
            <a:off x="2717799" y="4008664"/>
            <a:ext cx="609296" cy="24710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Noto Sans KR Medium"/>
                <a:ea typeface="Noto Sans KR Medium"/>
              </a:rPr>
              <a:t>min</a:t>
            </a: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Noto Sans KR Medium"/>
                <a:ea typeface="Noto Sans KR Medium"/>
              </a:rPr>
              <a:t> 최소값</a:t>
            </a:r>
            <a:endPara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<a:solidFill>
                <a:srgbClr val="000000"/>
              </a:solidFill>
              <a:latin typeface="Noto Sans KR Medium"/>
              <a:ea typeface="Noto Sans KR Medium"/>
            </a:endParaRPr>
          </a:p>
        </p:txBody>
      </p:sp>
      <p:cxnSp>
        <p:nvCxnSpPr>
          <p:cNvPr id="32" name=""/>
          <p:cNvCxnSpPr/>
          <p:nvPr/>
        </p:nvCxnSpPr>
        <p:spPr>
          <a:xfrm>
            <a:off x="2495946" y="3493293"/>
            <a:ext cx="381000" cy="0"/>
          </a:xfrm>
          <a:prstGeom prst="straightConnector1">
            <a:avLst/>
          </a:prstGeom>
          <a:noFill/>
          <a:ln w="6350" cap="flat" cmpd="sng" algn="ctr">
            <a:solidFill>
              <a:srgbClr val="181818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33" name=""/>
          <p:cNvSpPr txBox="1"/>
          <p:nvPr/>
        </p:nvSpPr>
        <p:spPr>
          <a:xfrm>
            <a:off x="2815430" y="3367087"/>
            <a:ext cx="616098" cy="25050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Noto Sans KR Medium"/>
                <a:ea typeface="Noto Sans KR Medium"/>
              </a:rPr>
              <a:t>Q1</a:t>
            </a:r>
            <a:endParaRPr xmlns:mc="http://schemas.openxmlformats.org/markup-compatibility/2006" xmlns:hp="http://schemas.haansoft.com/office/presentation/8.0" kumimoji="0" lang="en-US" altLang="ko-KR" sz="700" b="0" i="0" u="none" strike="noStrike" kern="1200" cap="none" spc="0" normalizeH="0" baseline="0" mc:Ignorable="hp" hp:hslEmbossed="0">
              <a:solidFill>
                <a:srgbClr val="000000"/>
              </a:solidFill>
              <a:latin typeface="Noto Sans KR Medium"/>
              <a:ea typeface="Noto Sans KR Medium"/>
            </a:endParaRPr>
          </a:p>
        </p:txBody>
      </p:sp>
      <p:cxnSp>
        <p:nvCxnSpPr>
          <p:cNvPr id="34" name=""/>
          <p:cNvCxnSpPr/>
          <p:nvPr/>
        </p:nvCxnSpPr>
        <p:spPr>
          <a:xfrm>
            <a:off x="2495946" y="2594768"/>
            <a:ext cx="381000" cy="0"/>
          </a:xfrm>
          <a:prstGeom prst="straightConnector1">
            <a:avLst/>
          </a:prstGeom>
          <a:noFill/>
          <a:ln w="6350" cap="flat" cmpd="sng" algn="ctr">
            <a:solidFill>
              <a:srgbClr val="181818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35" name=""/>
          <p:cNvSpPr txBox="1"/>
          <p:nvPr/>
        </p:nvSpPr>
        <p:spPr>
          <a:xfrm>
            <a:off x="2815430" y="2468562"/>
            <a:ext cx="616098" cy="24415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Noto Sans KR Medium"/>
                <a:ea typeface="Noto Sans KR Medium"/>
              </a:rPr>
              <a:t>Q3</a:t>
            </a: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Noto Sans KR Medium"/>
                <a:ea typeface="Noto Sans KR Medium"/>
              </a:rPr>
              <a:t> </a:t>
            </a:r>
            <a:endParaRPr xmlns:mc="http://schemas.openxmlformats.org/markup-compatibility/2006" xmlns:hp="http://schemas.haansoft.com/office/presentation/8.0" kumimoji="0" lang="en-US" altLang="ko-KR" sz="700" b="0" i="0" u="none" strike="noStrike" kern="1200" cap="none" spc="0" normalizeH="0" baseline="0" mc:Ignorable="hp" hp:hslEmbossed="0">
              <a:solidFill>
                <a:srgbClr val="000000"/>
              </a:solidFill>
              <a:latin typeface="Noto Sans KR Medium"/>
              <a:ea typeface="Noto Sans KR Medium"/>
            </a:endParaRPr>
          </a:p>
        </p:txBody>
      </p:sp>
      <p:cxnSp>
        <p:nvCxnSpPr>
          <p:cNvPr id="36" name=""/>
          <p:cNvCxnSpPr/>
          <p:nvPr/>
        </p:nvCxnSpPr>
        <p:spPr>
          <a:xfrm>
            <a:off x="2376544" y="2070439"/>
            <a:ext cx="381000" cy="0"/>
          </a:xfrm>
          <a:prstGeom prst="straightConnector1">
            <a:avLst/>
          </a:prstGeom>
          <a:noFill/>
          <a:ln w="6350" cap="flat" cmpd="sng" algn="ctr">
            <a:solidFill>
              <a:srgbClr val="181818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37" name=""/>
          <p:cNvSpPr txBox="1"/>
          <p:nvPr/>
        </p:nvSpPr>
        <p:spPr>
          <a:xfrm>
            <a:off x="2717799" y="1949676"/>
            <a:ext cx="672796" cy="24869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Noto Sans KR Medium"/>
                <a:ea typeface="Noto Sans KR Medium"/>
              </a:rPr>
              <a:t>max</a:t>
            </a: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Noto Sans KR Medium"/>
                <a:ea typeface="Noto Sans KR Medium"/>
              </a:rPr>
              <a:t> 최대값</a:t>
            </a:r>
            <a:endPara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<a:solidFill>
                <a:srgbClr val="000000"/>
              </a:solidFill>
              <a:latin typeface="Noto Sans KR Medium"/>
              <a:ea typeface="Noto Sans KR Medium"/>
            </a:endParaRPr>
          </a:p>
        </p:txBody>
      </p:sp>
      <p:sp>
        <p:nvSpPr>
          <p:cNvPr id="38" name=""/>
          <p:cNvSpPr/>
          <p:nvPr/>
        </p:nvSpPr>
        <p:spPr>
          <a:xfrm>
            <a:off x="6105525" y="2022475"/>
            <a:ext cx="142874" cy="1322916"/>
          </a:xfrm>
          <a:prstGeom prst="rect">
            <a:avLst/>
          </a:prstGeom>
          <a:noFill/>
          <a:ln w="12700" cap="flat" cmpd="sng" algn="ctr">
            <a:solidFill>
              <a:srgbClr val="181818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cxnSp>
        <p:nvCxnSpPr>
          <p:cNvPr id="41" name=""/>
          <p:cNvCxnSpPr/>
          <p:nvPr/>
        </p:nvCxnSpPr>
        <p:spPr>
          <a:xfrm>
            <a:off x="6246679" y="2433374"/>
            <a:ext cx="381000" cy="0"/>
          </a:xfrm>
          <a:prstGeom prst="straightConnector1">
            <a:avLst/>
          </a:prstGeom>
          <a:noFill/>
          <a:ln w="6350" cap="flat" cmpd="sng" algn="ctr">
            <a:solidFill>
              <a:srgbClr val="181818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42" name=""/>
          <p:cNvSpPr txBox="1"/>
          <p:nvPr/>
        </p:nvSpPr>
        <p:spPr>
          <a:xfrm>
            <a:off x="6410324" y="2315859"/>
            <a:ext cx="1135439" cy="24446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Noto Sans KR Medium"/>
                <a:ea typeface="Noto Sans KR Medium"/>
              </a:rPr>
              <a:t>이상치</a:t>
            </a:r>
            <a:r>
              <a:rPr xmlns:mc="http://schemas.openxmlformats.org/markup-compatibility/2006" xmlns:hp="http://schemas.haansoft.com/office/presentation/8.0" kumimoji="0" lang="en-US" altLang="ko-KR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Noto Sans KR Medium"/>
                <a:ea typeface="Noto Sans KR Medium"/>
              </a:rPr>
              <a:t>(Outlier)</a:t>
            </a:r>
            <a:endParaRPr xmlns:mc="http://schemas.openxmlformats.org/markup-compatibility/2006" xmlns:hp="http://schemas.haansoft.com/office/presentation/8.0" kumimoji="0" lang="en-US" altLang="ko-KR" sz="700" b="0" i="0" u="none" strike="noStrike" kern="1200" cap="none" spc="0" normalizeH="0" baseline="0" mc:Ignorable="hp" hp:hslEmbossed="0">
              <a:solidFill>
                <a:srgbClr val="000000"/>
              </a:solidFill>
              <a:latin typeface="Noto Sans KR Medium"/>
              <a:ea typeface="Noto Sans KR Medium"/>
            </a:endParaRPr>
          </a:p>
        </p:txBody>
      </p:sp>
      <p:sp>
        <p:nvSpPr>
          <p:cNvPr id="43" name=""/>
          <p:cNvSpPr/>
          <p:nvPr/>
        </p:nvSpPr>
        <p:spPr>
          <a:xfrm>
            <a:off x="10072689" y="2055811"/>
            <a:ext cx="134936" cy="1060978"/>
          </a:xfrm>
          <a:prstGeom prst="rect">
            <a:avLst/>
          </a:prstGeom>
          <a:noFill/>
          <a:ln w="12700" cap="flat" cmpd="sng" algn="ctr">
            <a:solidFill>
              <a:srgbClr val="181818">
                <a:alpha val="100000"/>
              </a:srgbClr>
            </a:solidFill>
            <a:prstDash val="solid"/>
            <a:miter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oppins Light"/>
              <a:ea typeface="Noto Sans KR Light"/>
              <a:cs typeface="Poppins Light"/>
            </a:endParaRPr>
          </a:p>
        </p:txBody>
      </p:sp>
      <p:cxnSp>
        <p:nvCxnSpPr>
          <p:cNvPr id="44" name=""/>
          <p:cNvCxnSpPr/>
          <p:nvPr/>
        </p:nvCxnSpPr>
        <p:spPr>
          <a:xfrm>
            <a:off x="10223367" y="2371462"/>
            <a:ext cx="381000" cy="0"/>
          </a:xfrm>
          <a:prstGeom prst="straightConnector1">
            <a:avLst/>
          </a:prstGeom>
          <a:noFill/>
          <a:ln w="6350" cap="flat" cmpd="sng" algn="ctr">
            <a:solidFill>
              <a:srgbClr val="181818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45" name=""/>
          <p:cNvSpPr txBox="1"/>
          <p:nvPr/>
        </p:nvSpPr>
        <p:spPr>
          <a:xfrm>
            <a:off x="10387013" y="2253947"/>
            <a:ext cx="1135439" cy="24446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Noto Sans KR Medium"/>
                <a:ea typeface="Noto Sans KR Medium"/>
              </a:rPr>
              <a:t>이상치</a:t>
            </a:r>
            <a:r>
              <a:rPr xmlns:mc="http://schemas.openxmlformats.org/markup-compatibility/2006" xmlns:hp="http://schemas.haansoft.com/office/presentation/8.0" kumimoji="0" lang="en-US" altLang="ko-KR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Noto Sans KR Medium"/>
                <a:ea typeface="Noto Sans KR Medium"/>
              </a:rPr>
              <a:t>(Outlier)</a:t>
            </a:r>
            <a:endParaRPr xmlns:mc="http://schemas.openxmlformats.org/markup-compatibility/2006" xmlns:hp="http://schemas.haansoft.com/office/presentation/8.0" kumimoji="0" lang="en-US" altLang="ko-KR" sz="700" b="0" i="0" u="none" strike="noStrike" kern="1200" cap="none" spc="0" normalizeH="0" baseline="0" mc:Ignorable="hp" hp:hslEmbossed="0">
              <a:solidFill>
                <a:srgbClr val="000000"/>
              </a:solidFill>
              <a:latin typeface="Noto Sans KR Medium"/>
              <a:ea typeface="Noto Sans KR Medium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428623" y="4540827"/>
            <a:ext cx="10953752" cy="41026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＊박스플롯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(Boxplot)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이란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?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 수치 데이터를 표현하는 또 다른 방식이며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 상자 수염 그림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(Box-and-Whisker Plot)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으로도 불림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181818"/>
              </a:solidFill>
              <a:latin typeface="Noto Sans KR Medium"/>
              <a:ea typeface="Noto Sans KR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 EDA - Numerical data Scatterplot ( 4 / 5 )</a:t>
            </a:r>
            <a:endParaRPr lang="en-US" altLang="ko-KR"/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47569" y="1577532"/>
            <a:ext cx="5407081" cy="3156126"/>
          </a:xfrm>
          <a:prstGeom prst="rect">
            <a:avLst/>
          </a:prstGeom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8482" y="1623306"/>
            <a:ext cx="5357812" cy="3152775"/>
          </a:xfrm>
          <a:prstGeom prst="rect">
            <a:avLst/>
          </a:prstGeom>
        </p:spPr>
      </p:pic>
      <p:sp>
        <p:nvSpPr>
          <p:cNvPr id="48" name=""/>
          <p:cNvSpPr/>
          <p:nvPr/>
        </p:nvSpPr>
        <p:spPr>
          <a:xfrm>
            <a:off x="3127375" y="1881187"/>
            <a:ext cx="2538015" cy="1547812"/>
          </a:xfrm>
          <a:prstGeom prst="ellipse">
            <a:avLst/>
          </a:prstGeom>
          <a:solidFill>
            <a:srgbClr val="cea61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50" name=""/>
          <p:cNvSpPr/>
          <p:nvPr/>
        </p:nvSpPr>
        <p:spPr>
          <a:xfrm>
            <a:off x="330994" y="4964907"/>
            <a:ext cx="11530012" cy="1569243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oppins Light"/>
              <a:ea typeface="Noto Sans KR Light"/>
              <a:cs typeface="Poppins Light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385331" y="5072588"/>
            <a:ext cx="11363111" cy="136440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14200" indent="-214200" algn="l" defTabSz="914400">
              <a:lnSpc>
                <a:spcPct val="150000"/>
              </a:lnSpc>
              <a:spcBef>
                <a:spcPts val="0"/>
              </a:spcBef>
              <a:buClr>
                <a:srgbClr val="181818"/>
              </a:buClr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Age-Avg_glucose_level : 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나이가 증가함에 따라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Avg_glucose_level &gt; 130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보다 큰 데이터들이 다수 분포되어 있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ff0000"/>
                </a:solidFill>
                <a:latin typeface="Noto Sans KR Medium"/>
                <a:ea typeface="Noto Sans KR Medium"/>
              </a:rPr>
              <a:t>음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ln w="6350">
                <a:solidFill>
                  <a:srgbClr val="000000"/>
                </a:solidFill>
              </a:ln>
              <a:solidFill>
                <a:srgbClr val="ff0000"/>
              </a:solidFill>
              <a:latin typeface="Noto Sans KR Medium"/>
              <a:ea typeface="Noto Sans KR Medium"/>
            </a:endParaRPr>
          </a:p>
          <a:p>
            <a:pPr marL="0" indent="0" algn="l" defTabSz="914400">
              <a:lnSpc>
                <a:spcPct val="150000"/>
              </a:lnSpc>
              <a:spcBef>
                <a:spcPts val="0"/>
              </a:spcBef>
              <a:buClr>
                <a:srgbClr val="181818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chemeClr val="dk1"/>
                </a:solidFill>
                <a:latin typeface="Noto Sans KR Medium"/>
                <a:ea typeface="Noto Sans KR Medium"/>
              </a:rPr>
              <a:t>&gt;&gt;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chemeClr val="dk1"/>
                </a:solidFill>
                <a:latin typeface="Noto Sans KR Medium"/>
                <a:ea typeface="Noto Sans KR Medium"/>
              </a:rPr>
              <a:t> 나이가 많아질수록 혈당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chemeClr val="dk1"/>
                </a:solidFill>
                <a:latin typeface="Noto Sans KR Medium"/>
                <a:ea typeface="Noto Sans KR Medium"/>
              </a:rPr>
              <a:t>(Avg_glucose_level)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chemeClr val="dk1"/>
                </a:solidFill>
                <a:latin typeface="Noto Sans KR Medium"/>
                <a:ea typeface="Noto Sans KR Medium"/>
              </a:rPr>
              <a:t>이 높아져 당뇨병의 발생위험 가능성↑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chemeClr val="dk1"/>
                </a:solidFill>
                <a:latin typeface="Noto Sans KR Medium"/>
                <a:ea typeface="Noto Sans KR Medium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chemeClr val="dk1"/>
                </a:solidFill>
                <a:latin typeface="Noto Sans KR Medium"/>
                <a:ea typeface="Noto Sans KR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chemeClr val="dk1"/>
                </a:solidFill>
                <a:latin typeface="Noto Sans KR Medium"/>
                <a:ea typeface="Noto Sans KR Medium"/>
              </a:rPr>
              <a:t>but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chemeClr val="dk1"/>
                </a:solidFill>
                <a:latin typeface="Noto Sans KR Medium"/>
                <a:ea typeface="Noto Sans KR Medium"/>
              </a:rPr>
              <a:t> 대다수 사람들은 정상 범위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chemeClr val="dk1"/>
                </a:solidFill>
                <a:latin typeface="Noto Sans KR Medium"/>
                <a:ea typeface="Noto Sans KR Medium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ln w="6350">
                <a:solidFill>
                  <a:srgbClr val="000000"/>
                </a:solidFill>
              </a:ln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0" indent="0" algn="l" defTabSz="914400">
              <a:lnSpc>
                <a:spcPct val="150000"/>
              </a:lnSpc>
              <a:spcBef>
                <a:spcPts val="0"/>
              </a:spcBef>
              <a:buClr>
                <a:srgbClr val="181818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chemeClr val="dk1"/>
                </a:solidFill>
                <a:latin typeface="Noto Sans KR Medium"/>
                <a:ea typeface="Noto Sans KR Medium"/>
              </a:rPr>
              <a:t> </a:t>
            </a:r>
            <a:endPara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<a:ln w="6350">
                <a:solidFill>
                  <a:srgbClr val="000000"/>
                </a:solidFill>
              </a:ln>
              <a:solidFill>
                <a:schemeClr val="dk1"/>
              </a:solidFill>
              <a:latin typeface="Noto Sans KR Medium"/>
              <a:ea typeface="Noto Sans KR Medium"/>
            </a:endParaRPr>
          </a:p>
          <a:p>
            <a:pPr marL="214200" indent="-214200" algn="l" defTabSz="914400">
              <a:lnSpc>
                <a:spcPct val="150000"/>
              </a:lnSpc>
              <a:spcBef>
                <a:spcPts val="0"/>
              </a:spcBef>
              <a:buClr>
                <a:srgbClr val="181818"/>
              </a:buClr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Age-Bmi : 0~15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세 사이에는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bmi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 지수가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25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이하에 다수 분포되어 있으나 그 이후부터는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25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이상 대다수 분포되어 있음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ln w="6350">
                <a:solidFill>
                  <a:srgbClr val="000000"/>
                </a:solidFill>
              </a:ln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0" indent="0" algn="l" defTabSz="914400">
              <a:lnSpc>
                <a:spcPct val="150000"/>
              </a:lnSpc>
              <a:spcBef>
                <a:spcPts val="0"/>
              </a:spcBef>
              <a:buClr>
                <a:srgbClr val="181818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&gt;&gt;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0~15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세 사이는 비만이 적으나 그 이후부터는 비만인 사람의 비율이 아닌사람보다 월등히 높음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ln w="6350">
                <a:solidFill>
                  <a:srgbClr val="000000"/>
                </a:solidFill>
              </a:ln>
              <a:solidFill>
                <a:srgbClr val="181818"/>
              </a:solidFill>
              <a:latin typeface="Noto Sans KR Medium"/>
              <a:ea typeface="Noto Sans KR Medium"/>
            </a:endParaRPr>
          </a:p>
        </p:txBody>
      </p:sp>
      <p:sp>
        <p:nvSpPr>
          <p:cNvPr id="58" name=""/>
          <p:cNvSpPr/>
          <p:nvPr/>
        </p:nvSpPr>
        <p:spPr>
          <a:xfrm>
            <a:off x="904478" y="2101452"/>
            <a:ext cx="2168922" cy="1327547"/>
          </a:xfrm>
          <a:prstGeom prst="ellipse">
            <a:avLst/>
          </a:prstGeom>
          <a:solidFill>
            <a:srgbClr val="baff1a">
              <a:alpha val="298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oppins Light"/>
              <a:ea typeface="Noto Sans KR Light"/>
              <a:cs typeface="Poppins Light"/>
            </a:endParaRPr>
          </a:p>
        </p:txBody>
      </p:sp>
      <p:cxnSp>
        <p:nvCxnSpPr>
          <p:cNvPr id="60" name=""/>
          <p:cNvCxnSpPr/>
          <p:nvPr/>
        </p:nvCxnSpPr>
        <p:spPr>
          <a:xfrm rot="16200000" flipH="1" flipV="1">
            <a:off x="5775340" y="3149585"/>
            <a:ext cx="2806700" cy="29"/>
          </a:xfrm>
          <a:prstGeom prst="line">
            <a:avLst/>
          </a:prstGeom>
          <a:ln w="12700">
            <a:solidFill>
              <a:srgbClr val="18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"/>
          <p:cNvSpPr txBox="1"/>
          <p:nvPr/>
        </p:nvSpPr>
        <p:spPr>
          <a:xfrm>
            <a:off x="6335591" y="3042139"/>
            <a:ext cx="776653" cy="36590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vert="horz" wrap="square" lIns="91440" tIns="45720" rIns="91440" bIns="45720" anchor="t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age&lt;15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181818"/>
              </a:solidFill>
              <a:latin typeface="Noto Sans KR Medium"/>
              <a:ea typeface="Noto Sans KR Medium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6766412" y="1326173"/>
            <a:ext cx="776653" cy="367372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vert="horz" wrap="square" lIns="91440" tIns="45720" rIns="91440" bIns="45720" anchor="t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age=15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181818"/>
              </a:solidFill>
              <a:latin typeface="Noto Sans KR Medium"/>
              <a:ea typeface="Noto Sans KR Medium"/>
            </a:endParaRPr>
          </a:p>
        </p:txBody>
      </p:sp>
      <p:sp>
        <p:nvSpPr>
          <p:cNvPr id="66" name=""/>
          <p:cNvSpPr/>
          <p:nvPr/>
        </p:nvSpPr>
        <p:spPr>
          <a:xfrm>
            <a:off x="7266844" y="4075967"/>
            <a:ext cx="3971192" cy="380999"/>
          </a:xfrm>
          <a:prstGeom prst="roundRect">
            <a:avLst>
              <a:gd name="adj" fmla="val 16667"/>
            </a:avLst>
          </a:prstGeom>
          <a:solidFill>
            <a:srgbClr val="ff0000">
              <a:alpha val="298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oppins Light"/>
              <a:ea typeface="Noto Sans KR Light"/>
              <a:cs typeface="Poppins Light"/>
            </a:endParaRPr>
          </a:p>
        </p:txBody>
      </p:sp>
      <p:sp>
        <p:nvSpPr>
          <p:cNvPr id="67" name=""/>
          <p:cNvSpPr/>
          <p:nvPr/>
        </p:nvSpPr>
        <p:spPr>
          <a:xfrm>
            <a:off x="7266844" y="3524250"/>
            <a:ext cx="3971192" cy="380999"/>
          </a:xfrm>
          <a:prstGeom prst="roundRect">
            <a:avLst>
              <a:gd name="adj" fmla="val 16667"/>
            </a:avLst>
          </a:prstGeom>
          <a:solidFill>
            <a:srgbClr val="0000ff">
              <a:alpha val="298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oppins Light"/>
              <a:ea typeface="Noto Sans KR Light"/>
              <a:cs typeface="Poppins Light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8828944" y="3551363"/>
            <a:ext cx="776653" cy="31388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91440" tIns="45720" rIns="91440" bIns="45720" anchor="t">
            <a:spAutoFit/>
          </a:bodyPr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1000" b="1">
                <a:solidFill>
                  <a:srgbClr val="181818"/>
                </a:solidFill>
                <a:latin typeface="Noto Sans KR Medium"/>
                <a:ea typeface="Noto Sans KR Medium"/>
              </a:rPr>
              <a:t>bmi&gt;25</a:t>
            </a:r>
            <a:endParaRPr lang="en-US" altLang="ko-KR" sz="1000" b="1">
              <a:solidFill>
                <a:srgbClr val="181818"/>
              </a:solidFill>
              <a:latin typeface="Noto Sans KR Medium"/>
              <a:ea typeface="Noto Sans KR Medium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8828943" y="4114067"/>
            <a:ext cx="776653" cy="313153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vert="horz" wrap="square" lIns="91440" tIns="45720" rIns="91440" bIns="45720" anchor="t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bmi&lt;25</a:t>
            </a:r>
            <a:endParaRPr xmlns:mc="http://schemas.openxmlformats.org/markup-compatibility/2006" xmlns:hp="http://schemas.haansoft.com/office/presentation/8.0" kumimoji="0" lang="en-US" altLang="ko-KR" sz="1000" b="1" i="0" u="none" strike="noStrike" kern="1200" cap="none" spc="0" normalizeH="0" baseline="0" mc:Ignorable="hp" hp:hslEmbossed="0">
              <a:solidFill>
                <a:srgbClr val="181818"/>
              </a:solidFill>
              <a:latin typeface="Noto Sans KR Medium"/>
              <a:ea typeface="Noto Sans KR Medium"/>
            </a:endParaRPr>
          </a:p>
        </p:txBody>
      </p:sp>
      <p:sp>
        <p:nvSpPr>
          <p:cNvPr id="68" name=""/>
          <p:cNvSpPr/>
          <p:nvPr/>
        </p:nvSpPr>
        <p:spPr>
          <a:xfrm>
            <a:off x="6298866" y="3524250"/>
            <a:ext cx="810083" cy="380999"/>
          </a:xfrm>
          <a:prstGeom prst="roundRect">
            <a:avLst>
              <a:gd name="adj" fmla="val 16667"/>
            </a:avLst>
          </a:prstGeom>
          <a:solidFill>
            <a:srgbClr val="ecd174">
              <a:alpha val="298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oppins Light"/>
              <a:ea typeface="Noto Sans KR Light"/>
              <a:cs typeface="Poppins Light"/>
            </a:endParaRPr>
          </a:p>
        </p:txBody>
      </p:sp>
      <p:sp>
        <p:nvSpPr>
          <p:cNvPr id="69" name=""/>
          <p:cNvSpPr/>
          <p:nvPr/>
        </p:nvSpPr>
        <p:spPr>
          <a:xfrm>
            <a:off x="6298866" y="4075967"/>
            <a:ext cx="810083" cy="380999"/>
          </a:xfrm>
          <a:prstGeom prst="roundRect">
            <a:avLst>
              <a:gd name="adj" fmla="val 16667"/>
            </a:avLst>
          </a:prstGeom>
          <a:solidFill>
            <a:srgbClr val="bfa100">
              <a:alpha val="298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oppins Light"/>
              <a:ea typeface="Noto Sans KR Light"/>
              <a:cs typeface="Poppins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 EDA - Correlation heatmap ( 5 / 5</a:t>
            </a:r>
            <a:r>
              <a:rPr lang="ko-KR" altLang="en-US"/>
              <a:t> 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4" name=""/>
          <p:cNvSpPr txBox="1"/>
          <p:nvPr/>
        </p:nvSpPr>
        <p:spPr>
          <a:xfrm>
            <a:off x="953028" y="1362778"/>
            <a:ext cx="2809875" cy="42671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lnSpc>
                <a:spcPct val="150000"/>
              </a:lnSpc>
              <a:defRPr/>
            </a:pPr>
            <a:r>
              <a:rPr lang="ko-KR" altLang="en-US" sz="1500" spc="-150">
                <a:solidFill>
                  <a:srgbClr val="181818"/>
                </a:solidFill>
                <a:latin typeface="Noto Sans KR Medium"/>
                <a:ea typeface="Noto Sans KR Medium"/>
              </a:rPr>
              <a:t>전체</a:t>
            </a:r>
            <a:endParaRPr lang="ko-KR" altLang="en-US" sz="1500" spc="-150">
              <a:solidFill>
                <a:srgbClr val="181818"/>
              </a:solidFill>
              <a:latin typeface="Noto Sans KR Medium"/>
              <a:ea typeface="Noto Sans KR Medium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4815593" y="1362778"/>
            <a:ext cx="2809875" cy="42672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algn="ctr" defTabSz="9144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500">
                <a:solidFill>
                  <a:srgbClr val="181818"/>
                </a:solidFill>
                <a:latin typeface="Noto Sans KR Medium"/>
                <a:ea typeface="Noto Sans KR Medium"/>
              </a:rPr>
              <a:t>y = 0</a:t>
            </a:r>
            <a:endParaRPr lang="en-US" altLang="ko-KR" sz="1500">
              <a:solidFill>
                <a:srgbClr val="181818"/>
              </a:solidFill>
              <a:latin typeface="Noto Sans KR Medium"/>
              <a:ea typeface="Noto Sans KR Medium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8886646" y="1362778"/>
            <a:ext cx="2809875" cy="42672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algn="ctr" defTabSz="9144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ko-KR" sz="1500">
                <a:solidFill>
                  <a:srgbClr val="181818"/>
                </a:solidFill>
                <a:latin typeface="Noto Sans KR Medium"/>
                <a:ea typeface="Noto Sans KR Medium"/>
              </a:rPr>
              <a:t>y = 1</a:t>
            </a:r>
            <a:endParaRPr lang="en-US" altLang="ko-KR" sz="1500">
              <a:solidFill>
                <a:srgbClr val="181818"/>
              </a:solidFill>
              <a:latin typeface="Noto Sans KR Medium"/>
              <a:ea typeface="Noto Sans KR Medium"/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8600" y="1918141"/>
            <a:ext cx="4049795" cy="3021717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73324" y="2015273"/>
            <a:ext cx="3693000" cy="2827453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056737" y="2017575"/>
            <a:ext cx="3877325" cy="2822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100"/>
              <a:t>3. EDA - Categorical features count plot  ( 1 / 3 )</a:t>
            </a:r>
            <a:endParaRPr lang="en-US" altLang="ko-KR" sz="2100"/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7650" y="1695450"/>
            <a:ext cx="5848350" cy="1440795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728787"/>
            <a:ext cx="5895975" cy="1434350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6146" y="3925660"/>
            <a:ext cx="5869854" cy="1415628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00" y="3905250"/>
            <a:ext cx="5864875" cy="1460848"/>
          </a:xfrm>
          <a:prstGeom prst="rect">
            <a:avLst/>
          </a:prstGeom>
        </p:spPr>
      </p:pic>
      <p:sp>
        <p:nvSpPr>
          <p:cNvPr id="25" name=""/>
          <p:cNvSpPr/>
          <p:nvPr/>
        </p:nvSpPr>
        <p:spPr>
          <a:xfrm>
            <a:off x="507886" y="3165109"/>
            <a:ext cx="2528886" cy="521492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Poppins Light"/>
                <a:ea typeface="Noto Sans KR Light"/>
                <a:cs typeface="Poppins Light"/>
              </a:rPr>
              <a:t>Male : 2115, 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Poppins Light"/>
                <a:ea typeface="Noto Sans KR Light"/>
                <a:cs typeface="Poppins Light"/>
              </a:rPr>
              <a:t>Female : 2994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Poppins Light"/>
                <a:ea typeface="Noto Sans KR Light"/>
                <a:cs typeface="Poppins Light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dk1"/>
              </a:solidFill>
              <a:latin typeface="Poppins Light"/>
              <a:ea typeface="Noto Sans KR Light"/>
              <a:cs typeface="Poppins Light"/>
            </a:endParaRPr>
          </a:p>
        </p:txBody>
      </p:sp>
      <p:sp>
        <p:nvSpPr>
          <p:cNvPr id="29" name=""/>
          <p:cNvSpPr/>
          <p:nvPr/>
        </p:nvSpPr>
        <p:spPr>
          <a:xfrm>
            <a:off x="3468461" y="3165109"/>
            <a:ext cx="2528886" cy="521492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Poppins Light"/>
                <a:ea typeface="Noto Sans KR Light"/>
                <a:cs typeface="Poppins Light"/>
              </a:rPr>
              <a:t>0 : 4661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Poppins Light"/>
                <a:ea typeface="Noto Sans KR Light"/>
                <a:cs typeface="Poppins Light"/>
              </a:rPr>
              <a:t>, 1 : 498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dk1"/>
              </a:solidFill>
              <a:latin typeface="Poppins Light"/>
              <a:ea typeface="Noto Sans KR Light"/>
              <a:cs typeface="Poppins Light"/>
            </a:endParaRPr>
          </a:p>
        </p:txBody>
      </p:sp>
      <p:sp>
        <p:nvSpPr>
          <p:cNvPr id="31" name=""/>
          <p:cNvSpPr/>
          <p:nvPr/>
        </p:nvSpPr>
        <p:spPr>
          <a:xfrm>
            <a:off x="6429036" y="3165109"/>
            <a:ext cx="2528886" cy="521492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Poppins Light"/>
                <a:ea typeface="Noto Sans KR Light"/>
                <a:cs typeface="Poppins Light"/>
              </a:rPr>
              <a:t>0 : 4833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Poppins Light"/>
                <a:ea typeface="Noto Sans KR Light"/>
                <a:cs typeface="Poppins Light"/>
              </a:rPr>
              <a:t>, 1 : 276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dk1"/>
              </a:solidFill>
              <a:latin typeface="Poppins Light"/>
              <a:ea typeface="Noto Sans KR Light"/>
              <a:cs typeface="Poppins Light"/>
            </a:endParaRPr>
          </a:p>
        </p:txBody>
      </p:sp>
      <p:sp>
        <p:nvSpPr>
          <p:cNvPr id="33" name=""/>
          <p:cNvSpPr/>
          <p:nvPr/>
        </p:nvSpPr>
        <p:spPr>
          <a:xfrm>
            <a:off x="9389611" y="3165109"/>
            <a:ext cx="2528886" cy="521492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Poppins Light"/>
                <a:ea typeface="Noto Sans KR Light"/>
                <a:cs typeface="Poppins Light"/>
              </a:rPr>
              <a:t>Yes : 3353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Poppins Light"/>
                <a:ea typeface="Noto Sans KR Light"/>
                <a:cs typeface="Poppins Light"/>
              </a:rPr>
              <a:t>, No : 1756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dk1"/>
              </a:solidFill>
              <a:latin typeface="Poppins Light"/>
              <a:ea typeface="Noto Sans KR Light"/>
              <a:cs typeface="Poppins Light"/>
            </a:endParaRPr>
          </a:p>
        </p:txBody>
      </p:sp>
      <p:sp>
        <p:nvSpPr>
          <p:cNvPr id="35" name=""/>
          <p:cNvSpPr/>
          <p:nvPr/>
        </p:nvSpPr>
        <p:spPr>
          <a:xfrm>
            <a:off x="506868" y="5363085"/>
            <a:ext cx="2528886" cy="1309470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Poppins Light"/>
                <a:ea typeface="Noto Sans KR Light"/>
                <a:cs typeface="Poppins Light"/>
              </a:rPr>
              <a:t>Private : 2924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ff"/>
              </a:solidFill>
              <a:latin typeface="Poppins Light"/>
              <a:ea typeface="Noto Sans KR Light"/>
              <a:cs typeface="Poppins Light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Poppins Light"/>
                <a:ea typeface="Noto Sans KR Light"/>
                <a:cs typeface="Poppins Light"/>
              </a:rPr>
              <a:t>Self-employed : 819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dk1"/>
              </a:solidFill>
              <a:latin typeface="Poppins Light"/>
              <a:ea typeface="Noto Sans KR Light"/>
              <a:cs typeface="Poppins Light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Poppins Light"/>
                <a:ea typeface="Noto Sans KR Light"/>
                <a:cs typeface="Poppins Light"/>
              </a:rPr>
              <a:t>Children : 687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dk1"/>
              </a:solidFill>
              <a:latin typeface="Poppins Light"/>
              <a:ea typeface="Noto Sans KR Light"/>
              <a:cs typeface="Poppins Light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Poppins Light"/>
                <a:ea typeface="Noto Sans KR Light"/>
                <a:cs typeface="Poppins Light"/>
              </a:rPr>
              <a:t>Govt_job : 657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dk1"/>
              </a:solidFill>
              <a:latin typeface="Poppins Light"/>
              <a:ea typeface="Noto Sans KR Light"/>
              <a:cs typeface="Poppins Light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Poppins Light"/>
                <a:ea typeface="Noto Sans KR Light"/>
                <a:cs typeface="Poppins Light"/>
              </a:rPr>
              <a:t>Never_worked : 22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dk1"/>
              </a:solidFill>
              <a:latin typeface="Poppins Light"/>
              <a:ea typeface="Noto Sans KR Light"/>
              <a:cs typeface="Poppins Light"/>
            </a:endParaRPr>
          </a:p>
        </p:txBody>
      </p:sp>
      <p:sp>
        <p:nvSpPr>
          <p:cNvPr id="37" name=""/>
          <p:cNvSpPr/>
          <p:nvPr/>
        </p:nvSpPr>
        <p:spPr>
          <a:xfrm>
            <a:off x="3456442" y="5363085"/>
            <a:ext cx="2528886" cy="521492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Poppins Light"/>
                <a:ea typeface="Noto Sans KR Light"/>
                <a:cs typeface="Poppins Light"/>
              </a:rPr>
              <a:t>Urban : 2596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Poppins Light"/>
                <a:ea typeface="Noto Sans KR Light"/>
                <a:cs typeface="Poppins Light"/>
              </a:rPr>
              <a:t>, Rural : 2513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dk1"/>
              </a:solidFill>
              <a:latin typeface="Poppins Light"/>
              <a:ea typeface="Noto Sans KR Light"/>
              <a:cs typeface="Poppins Light"/>
            </a:endParaRPr>
          </a:p>
        </p:txBody>
      </p:sp>
      <p:sp>
        <p:nvSpPr>
          <p:cNvPr id="39" name=""/>
          <p:cNvSpPr/>
          <p:nvPr/>
        </p:nvSpPr>
        <p:spPr>
          <a:xfrm>
            <a:off x="6406017" y="5363086"/>
            <a:ext cx="2528886" cy="1300811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Poppins Light"/>
                <a:ea typeface="Noto Sans KR Light"/>
                <a:cs typeface="Poppins Light"/>
              </a:rPr>
              <a:t>Never_smoked : 1892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ff"/>
              </a:solidFill>
              <a:latin typeface="Poppins Light"/>
              <a:ea typeface="Noto Sans KR Light"/>
              <a:cs typeface="Poppins Light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Poppins Light"/>
                <a:ea typeface="Noto Sans KR Light"/>
                <a:cs typeface="Poppins Light"/>
              </a:rPr>
              <a:t>Unknown : 1544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dk1"/>
              </a:solidFill>
              <a:latin typeface="Poppins Light"/>
              <a:ea typeface="Noto Sans KR Light"/>
              <a:cs typeface="Poppins Light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Poppins Light"/>
                <a:ea typeface="Noto Sans KR Light"/>
                <a:cs typeface="Poppins Light"/>
              </a:rPr>
              <a:t>Formerly_smoked : 884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dk1"/>
              </a:solidFill>
              <a:latin typeface="Poppins Light"/>
              <a:ea typeface="Noto Sans KR Light"/>
              <a:cs typeface="Poppins Light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Poppins Light"/>
                <a:ea typeface="Noto Sans KR Light"/>
                <a:cs typeface="Poppins Light"/>
              </a:rPr>
              <a:t>Smokes : 789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dk1"/>
              </a:solidFill>
              <a:latin typeface="Poppins Light"/>
              <a:ea typeface="Noto Sans KR Light"/>
              <a:cs typeface="Poppins Light"/>
            </a:endParaRPr>
          </a:p>
        </p:txBody>
      </p:sp>
      <p:sp>
        <p:nvSpPr>
          <p:cNvPr id="41" name=""/>
          <p:cNvSpPr/>
          <p:nvPr/>
        </p:nvSpPr>
        <p:spPr>
          <a:xfrm>
            <a:off x="9355592" y="5363085"/>
            <a:ext cx="2528886" cy="521492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Poppins Light"/>
                <a:ea typeface="Noto Sans KR Light"/>
                <a:cs typeface="Poppins Light"/>
              </a:rPr>
              <a:t>0 : 4860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chemeClr val="dk1"/>
                </a:solidFill>
                <a:latin typeface="Poppins Light"/>
                <a:ea typeface="Noto Sans KR Light"/>
                <a:cs typeface="Poppins Light"/>
              </a:rPr>
              <a:t>, 1 : 249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chemeClr val="dk1"/>
              </a:solidFill>
              <a:latin typeface="Poppins Light"/>
              <a:ea typeface="Noto Sans KR Light"/>
              <a:cs typeface="Poppins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100"/>
              <a:t>3. EDA - Categorical features use hue ( 2 / 3 )</a:t>
            </a:r>
            <a:endParaRPr lang="en-US" altLang="ko-KR" sz="2100"/>
          </a:p>
        </p:txBody>
      </p:sp>
      <p:sp>
        <p:nvSpPr>
          <p:cNvPr id="32" name=""/>
          <p:cNvSpPr/>
          <p:nvPr/>
        </p:nvSpPr>
        <p:spPr>
          <a:xfrm>
            <a:off x="507886" y="3165109"/>
            <a:ext cx="2528886" cy="521492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Male - 0:1922, 1:89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Poppins Light"/>
              <a:ea typeface="Noto Sans KR Light"/>
              <a:cs typeface="Poppins Light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highlight>
                  <a:srgbClr val="ffff00"/>
                </a:highlight>
                <a:latin typeface="Poppins Light"/>
                <a:ea typeface="Noto Sans KR Light"/>
                <a:cs typeface="Poppins Light"/>
              </a:rPr>
              <a:t>Female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 - 0:2777,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Poppins Light"/>
                <a:ea typeface="Noto Sans KR Light"/>
                <a:cs typeface="Poppins Light"/>
              </a:rPr>
              <a:t>1:120 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Poppins Light"/>
              <a:ea typeface="Noto Sans KR Light"/>
              <a:cs typeface="Poppins Light"/>
            </a:endParaRPr>
          </a:p>
        </p:txBody>
      </p:sp>
      <p:sp>
        <p:nvSpPr>
          <p:cNvPr id="33" name=""/>
          <p:cNvSpPr/>
          <p:nvPr/>
        </p:nvSpPr>
        <p:spPr>
          <a:xfrm>
            <a:off x="3468461" y="3165109"/>
            <a:ext cx="2528886" cy="521492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chemeClr val="dk1"/>
                </a:solidFill>
                <a:highlight>
                  <a:srgbClr val="ffff00"/>
                </a:highlight>
                <a:latin typeface="Poppins Light"/>
                <a:ea typeface="Noto Sans KR Light"/>
                <a:cs typeface="Poppins Light"/>
              </a:rPr>
              <a:t>0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Poppins Light"/>
                <a:ea typeface="Noto Sans KR Light"/>
                <a:cs typeface="Poppins Light"/>
              </a:rPr>
              <a:t> - 0:4308,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Poppins Light"/>
                <a:ea typeface="Noto Sans KR Light"/>
                <a:cs typeface="Poppins Light"/>
              </a:rPr>
              <a:t>1:149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Poppins Light"/>
              <a:ea typeface="Noto Sans KR Light"/>
              <a:cs typeface="Poppins Light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chemeClr val="dk1"/>
                </a:solidFill>
                <a:latin typeface="Poppins Light"/>
                <a:ea typeface="Noto Sans KR Light"/>
                <a:cs typeface="Poppins Light"/>
              </a:rPr>
              <a:t>1 - 0:391, 1:60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chemeClr val="dk1"/>
              </a:solidFill>
              <a:latin typeface="Poppins Light"/>
              <a:ea typeface="Noto Sans KR Light"/>
              <a:cs typeface="Poppins Light"/>
            </a:endParaRPr>
          </a:p>
        </p:txBody>
      </p:sp>
      <p:sp>
        <p:nvSpPr>
          <p:cNvPr id="34" name=""/>
          <p:cNvSpPr/>
          <p:nvPr/>
        </p:nvSpPr>
        <p:spPr>
          <a:xfrm>
            <a:off x="6429036" y="3165109"/>
            <a:ext cx="2528886" cy="521492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highlight>
                  <a:srgbClr val="ffff00"/>
                </a:highlight>
                <a:latin typeface="Poppins Light"/>
                <a:ea typeface="Noto Sans KR Light"/>
                <a:cs typeface="Poppins Light"/>
              </a:rPr>
              <a:t>0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 - 0:4496,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Poppins Light"/>
                <a:ea typeface="Noto Sans KR Light"/>
                <a:cs typeface="Poppins Light"/>
              </a:rPr>
              <a:t>1:169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Poppins Light"/>
              <a:ea typeface="Noto Sans KR Light"/>
              <a:cs typeface="Poppins Light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1 - 0:203, 1:40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Poppins Light"/>
              <a:ea typeface="Noto Sans KR Light"/>
              <a:cs typeface="Poppins Light"/>
            </a:endParaRPr>
          </a:p>
        </p:txBody>
      </p:sp>
      <p:sp>
        <p:nvSpPr>
          <p:cNvPr id="35" name=""/>
          <p:cNvSpPr/>
          <p:nvPr/>
        </p:nvSpPr>
        <p:spPr>
          <a:xfrm>
            <a:off x="9389611" y="3165109"/>
            <a:ext cx="2528886" cy="521492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highlight>
                  <a:srgbClr val="ffff00"/>
                </a:highlight>
                <a:latin typeface="Poppins Light"/>
                <a:ea typeface="Noto Sans KR Light"/>
                <a:cs typeface="Poppins Light"/>
              </a:rPr>
              <a:t>Yes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 - 0:3018,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Poppins Light"/>
                <a:ea typeface="Noto Sans KR Light"/>
                <a:cs typeface="Poppins Light"/>
              </a:rPr>
              <a:t>1:186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Poppins Light"/>
              <a:ea typeface="Noto Sans KR Light"/>
              <a:cs typeface="Poppins Light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No - 0:1681, 1:23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Poppins Light"/>
              <a:ea typeface="Noto Sans KR Light"/>
              <a:cs typeface="Poppins Light"/>
            </a:endParaRPr>
          </a:p>
        </p:txBody>
      </p:sp>
      <p:sp>
        <p:nvSpPr>
          <p:cNvPr id="36" name=""/>
          <p:cNvSpPr/>
          <p:nvPr/>
        </p:nvSpPr>
        <p:spPr>
          <a:xfrm>
            <a:off x="506868" y="5363085"/>
            <a:ext cx="2528886" cy="1309470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highlight>
                  <a:srgbClr val="ffff00"/>
                </a:highlight>
                <a:latin typeface="Poppins Light"/>
                <a:ea typeface="Noto Sans KR Light"/>
                <a:cs typeface="Poppins Light"/>
              </a:rPr>
              <a:t>Private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 - 0:2683,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Poppins Light"/>
                <a:ea typeface="Noto Sans KR Light"/>
                <a:cs typeface="Poppins Light"/>
              </a:rPr>
              <a:t>1:127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Poppins Light"/>
              <a:ea typeface="Noto Sans KR Light"/>
              <a:cs typeface="Poppins 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Self-employed - 0:722, 1:53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Poppins Light"/>
              <a:ea typeface="Noto Sans KR Light"/>
              <a:cs typeface="Poppins 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Govt_job - 0:602, 1:28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Poppins Light"/>
              <a:ea typeface="Noto Sans KR Light"/>
              <a:cs typeface="Poppins 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Children - 0:670, 1:1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Poppins Light"/>
              <a:ea typeface="Noto Sans KR Light"/>
              <a:cs typeface="Poppins 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Never_worked - 0:22, 1:0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Poppins Light"/>
              <a:ea typeface="Noto Sans KR Light"/>
              <a:cs typeface="Poppins Light"/>
            </a:endParaRPr>
          </a:p>
        </p:txBody>
      </p:sp>
      <p:sp>
        <p:nvSpPr>
          <p:cNvPr id="37" name=""/>
          <p:cNvSpPr/>
          <p:nvPr/>
        </p:nvSpPr>
        <p:spPr>
          <a:xfrm>
            <a:off x="3456442" y="5363085"/>
            <a:ext cx="2528886" cy="521492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highlight>
                  <a:srgbClr val="ffff00"/>
                </a:highlight>
                <a:latin typeface="Poppins Light"/>
                <a:ea typeface="Noto Sans KR Light"/>
                <a:cs typeface="Poppins Light"/>
              </a:rPr>
              <a:t>Urban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 - 0:2381,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Poppins Light"/>
                <a:ea typeface="Noto Sans KR Light"/>
                <a:cs typeface="Poppins Light"/>
              </a:rPr>
              <a:t>1:109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Poppins Light"/>
              <a:ea typeface="Noto Sans KR Light"/>
              <a:cs typeface="Poppins Light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Rural - 0:2318, 1:100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Poppins Light"/>
              <a:ea typeface="Noto Sans KR Light"/>
              <a:cs typeface="Poppins Light"/>
            </a:endParaRPr>
          </a:p>
        </p:txBody>
      </p:sp>
      <p:sp>
        <p:nvSpPr>
          <p:cNvPr id="38" name=""/>
          <p:cNvSpPr/>
          <p:nvPr/>
        </p:nvSpPr>
        <p:spPr>
          <a:xfrm>
            <a:off x="6731453" y="5363086"/>
            <a:ext cx="4814888" cy="1070623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formely_smoked - 0:779, 1:57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Poppins Light"/>
              <a:ea typeface="Noto Sans KR Light"/>
              <a:cs typeface="Poppins 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00"/>
                </a:solidFill>
                <a:highlight>
                  <a:srgbClr val="ffff00"/>
                </a:highlight>
                <a:latin typeface="Poppins Light"/>
                <a:ea typeface="Noto Sans KR Light"/>
                <a:cs typeface="Poppins Light"/>
              </a:rPr>
              <a:t>never_smoked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 - 0:1768, </a:t>
            </a:r>
            <a:r>
              <a: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  <a:solidFill>
                  <a:srgbClr val="0000ff"/>
                </a:solidFill>
                <a:latin typeface="Poppins Light"/>
                <a:ea typeface="Noto Sans KR Light"/>
                <a:cs typeface="Poppins Light"/>
              </a:rPr>
              <a:t>1:84</a:t>
            </a:r>
            <a:endParaRPr xmlns:mc="http://schemas.openxmlformats.org/markup-compatibility/2006" xmlns:hp="http://schemas.haansoft.com/office/presentation/8.0" kumimoji="0" lang="en-US" altLang="ko-KR" sz="1200" b="1" i="0" u="none" strike="noStrike" kern="1200" cap="none" spc="0" normalizeH="0" baseline="0" mc:Ignorable="hp" hp:hslEmbossed="0">
              <a:solidFill>
                <a:srgbClr val="0000ff"/>
              </a:solidFill>
              <a:latin typeface="Poppins Light"/>
              <a:ea typeface="Noto Sans KR Light"/>
              <a:cs typeface="Poppins 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smokes - 0:698, 1:39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Poppins Light"/>
              <a:ea typeface="Noto Sans KR Light"/>
              <a:cs typeface="Poppins Light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Unknown - 0:1454, 1:29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000000"/>
              </a:solidFill>
              <a:latin typeface="Poppins Light"/>
              <a:ea typeface="Noto Sans KR Light"/>
              <a:cs typeface="Poppins Light"/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7313" y="1611312"/>
            <a:ext cx="5910111" cy="1431925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62686" y="1727993"/>
            <a:ext cx="5676232" cy="1379147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1607" y="3898901"/>
            <a:ext cx="5857080" cy="1386130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711282" y="3865562"/>
            <a:ext cx="2976562" cy="1476375"/>
          </a:xfrm>
          <a:prstGeom prst="rect">
            <a:avLst/>
          </a:prstGeom>
        </p:spPr>
      </p:pic>
      <p:sp>
        <p:nvSpPr>
          <p:cNvPr id="44" name=""/>
          <p:cNvSpPr txBox="1"/>
          <p:nvPr/>
        </p:nvSpPr>
        <p:spPr>
          <a:xfrm>
            <a:off x="3758407" y="1055687"/>
            <a:ext cx="4897437" cy="59023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2200" b="1">
                <a:solidFill>
                  <a:srgbClr val="181818"/>
                </a:solidFill>
                <a:latin typeface="Noto Sans KR Medium"/>
                <a:ea typeface="Noto Sans KR Medium"/>
              </a:rPr>
              <a:t>hue : Stroke</a:t>
            </a:r>
            <a:endParaRPr lang="en-US" altLang="ko-KR" sz="2200" b="1">
              <a:solidFill>
                <a:srgbClr val="181818"/>
              </a:solidFill>
              <a:latin typeface="Noto Sans KR Medium"/>
              <a:ea typeface="Noto Sans KR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100"/>
              <a:t>3. EDA - Categorical features violin plot ( 3 / 3 )</a:t>
            </a:r>
            <a:endParaRPr lang="en-US" altLang="ko-KR" sz="2100"/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2469" y="1600664"/>
            <a:ext cx="6822383" cy="3190276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49683" y="1511879"/>
            <a:ext cx="5365172" cy="3719940"/>
          </a:xfrm>
          <a:prstGeom prst="rect">
            <a:avLst/>
          </a:prstGeom>
        </p:spPr>
      </p:pic>
      <p:sp>
        <p:nvSpPr>
          <p:cNvPr id="29" name=""/>
          <p:cNvSpPr txBox="1"/>
          <p:nvPr/>
        </p:nvSpPr>
        <p:spPr>
          <a:xfrm>
            <a:off x="428623" y="5248851"/>
            <a:ext cx="10953752" cy="4150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＊바이올린 플롯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(Violin plot)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이란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?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 데이터의 분포와 범위를 한눈에 보기 쉽게 바이올린 형태처럼 나타내는 그래프 형식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181818"/>
              </a:solidFill>
              <a:latin typeface="Noto Sans KR Medium"/>
              <a:ea typeface="Noto Sans KR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 EDA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결측치 시각화 </a:t>
            </a:r>
            <a:r>
              <a:rPr lang="en-US" altLang="ko-KR"/>
              <a:t>(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586165"/>
            <a:ext cx="5222077" cy="2789063"/>
          </a:xfrm>
          <a:prstGeom prst="rect">
            <a:avLst/>
          </a:prstGeom>
        </p:spPr>
      </p:pic>
      <p:sp>
        <p:nvSpPr>
          <p:cNvPr id="4" name="사각형: 둥근 모서리 70"/>
          <p:cNvSpPr/>
          <p:nvPr/>
        </p:nvSpPr>
        <p:spPr>
          <a:xfrm>
            <a:off x="361077" y="1082858"/>
            <a:ext cx="5584998" cy="698391"/>
          </a:xfrm>
          <a:prstGeom prst="roundRect">
            <a:avLst>
              <a:gd name="adj" fmla="val 50000"/>
            </a:avLst>
          </a:prstGeom>
          <a:solidFill>
            <a:srgbClr val="3e60a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ffffff"/>
                </a:solidFill>
                <a:ea typeface="KoPubWorld돋움체 Light"/>
              </a:rPr>
              <a:t>결측치 처리 전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ffffff"/>
              </a:solidFill>
              <a:ea typeface="KoPubWorld돋움체 Light"/>
            </a:endParaRPr>
          </a:p>
        </p:txBody>
      </p:sp>
      <p:sp>
        <p:nvSpPr>
          <p:cNvPr id="7" name="사각형: 둥근 모서리 70"/>
          <p:cNvSpPr/>
          <p:nvPr/>
        </p:nvSpPr>
        <p:spPr>
          <a:xfrm>
            <a:off x="358671" y="2116363"/>
            <a:ext cx="3130101" cy="501998"/>
          </a:xfrm>
          <a:prstGeom prst="roundRect">
            <a:avLst>
              <a:gd name="adj" fmla="val 50000"/>
            </a:avLst>
          </a:prstGeom>
          <a:solidFill>
            <a:srgbClr val="3e60a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ffffff"/>
                </a:solidFill>
                <a:ea typeface="KoPubWorld돋움체 Light"/>
              </a:rPr>
              <a:t>Missingno.matrix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ffffff"/>
              </a:solidFill>
              <a:ea typeface="KoPubWorld돋움체 Light"/>
            </a:endParaRPr>
          </a:p>
        </p:txBody>
      </p:sp>
      <p:sp>
        <p:nvSpPr>
          <p:cNvPr id="13" name="사각형: 둥근 모서리 70"/>
          <p:cNvSpPr/>
          <p:nvPr/>
        </p:nvSpPr>
        <p:spPr>
          <a:xfrm>
            <a:off x="6510840" y="2190208"/>
            <a:ext cx="3130101" cy="501998"/>
          </a:xfrm>
          <a:prstGeom prst="roundRect">
            <a:avLst>
              <a:gd name="adj" fmla="val 50000"/>
            </a:avLst>
          </a:prstGeom>
          <a:solidFill>
            <a:srgbClr val="3e60a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ffffff"/>
                </a:solidFill>
                <a:ea typeface="KoPubWorld돋움체 Light"/>
              </a:rPr>
              <a:t>Missingno.bar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ffffff"/>
              </a:solidFill>
              <a:ea typeface="KoPubWorld돋움체 Light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62676" y="3031331"/>
            <a:ext cx="4835978" cy="2319667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3852069" y="3047999"/>
            <a:ext cx="500062" cy="2293937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0000ff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17" name=""/>
          <p:cNvSpPr/>
          <p:nvPr/>
        </p:nvSpPr>
        <p:spPr>
          <a:xfrm>
            <a:off x="9657557" y="3025773"/>
            <a:ext cx="452436" cy="2127250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  <a:miter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oppins Light"/>
              <a:ea typeface="Noto Sans KR Light"/>
              <a:cs typeface="Poppins Light"/>
            </a:endParaRPr>
          </a:p>
        </p:txBody>
      </p:sp>
      <p:sp>
        <p:nvSpPr>
          <p:cNvPr id="18" name=""/>
          <p:cNvSpPr/>
          <p:nvPr/>
        </p:nvSpPr>
        <p:spPr>
          <a:xfrm>
            <a:off x="330994" y="5557044"/>
            <a:ext cx="11530012" cy="1045368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oppins Light"/>
              <a:ea typeface="Noto Sans KR Light"/>
              <a:cs typeface="Poppins Light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426607" y="5632976"/>
            <a:ext cx="11265693" cy="90879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14200" indent="-21420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bmi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 변수에 존재하는 결측치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(-201)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를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Missingno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 패키지 함수를 통해 시각화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ln w="6350">
                <a:solidFill>
                  <a:srgbClr val="000000"/>
                </a:solidFill>
              </a:ln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214200" indent="-21420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Missingno.matrix : 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결측치가 존재하면 노이즈를 통해 시각화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ln w="6350">
                <a:solidFill>
                  <a:srgbClr val="000000"/>
                </a:solidFill>
              </a:ln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214200" indent="-21420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Missingno.bar :  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결측치가 존재하면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bar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를 통해 시각화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ln w="6350">
                <a:solidFill>
                  <a:srgbClr val="000000"/>
                </a:solidFill>
              </a:ln>
              <a:solidFill>
                <a:srgbClr val="181818"/>
              </a:solidFill>
              <a:latin typeface="Noto Sans KR Medium"/>
              <a:ea typeface="Noto Sans KR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 EDA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결측치 시각화 </a:t>
            </a:r>
            <a:r>
              <a:rPr lang="en-US" altLang="ko-KR"/>
              <a:t>(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/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 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4" name="사각형: 둥근 모서리 70"/>
          <p:cNvSpPr/>
          <p:nvPr/>
        </p:nvSpPr>
        <p:spPr>
          <a:xfrm>
            <a:off x="361077" y="1082858"/>
            <a:ext cx="5584998" cy="698391"/>
          </a:xfrm>
          <a:prstGeom prst="roundRect">
            <a:avLst>
              <a:gd name="adj" fmla="val 50000"/>
            </a:avLst>
          </a:prstGeom>
          <a:solidFill>
            <a:srgbClr val="3e60a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ffffff"/>
                </a:solidFill>
                <a:ea typeface="KoPubWorld돋움체 Light"/>
              </a:rPr>
              <a:t>결측치 처리 후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ffffff"/>
              </a:solidFill>
              <a:ea typeface="KoPubWorld돋움체 Light"/>
            </a:endParaRPr>
          </a:p>
        </p:txBody>
      </p:sp>
      <p:sp>
        <p:nvSpPr>
          <p:cNvPr id="7" name="사각형: 둥근 모서리 70"/>
          <p:cNvSpPr/>
          <p:nvPr/>
        </p:nvSpPr>
        <p:spPr>
          <a:xfrm>
            <a:off x="358671" y="2116363"/>
            <a:ext cx="3130101" cy="501998"/>
          </a:xfrm>
          <a:prstGeom prst="roundRect">
            <a:avLst>
              <a:gd name="adj" fmla="val 50000"/>
            </a:avLst>
          </a:prstGeom>
          <a:solidFill>
            <a:srgbClr val="3e60a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ffffff"/>
                </a:solidFill>
                <a:ea typeface="KoPubWorld돋움체 Light"/>
              </a:rPr>
              <a:t>Missingno.matrix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ffffff"/>
              </a:solidFill>
              <a:ea typeface="KoPubWorld돋움체 Light"/>
            </a:endParaRPr>
          </a:p>
        </p:txBody>
      </p:sp>
      <p:sp>
        <p:nvSpPr>
          <p:cNvPr id="13" name="사각형: 둥근 모서리 70"/>
          <p:cNvSpPr/>
          <p:nvPr/>
        </p:nvSpPr>
        <p:spPr>
          <a:xfrm>
            <a:off x="6510840" y="2190208"/>
            <a:ext cx="3130101" cy="501998"/>
          </a:xfrm>
          <a:prstGeom prst="roundRect">
            <a:avLst>
              <a:gd name="adj" fmla="val 50000"/>
            </a:avLst>
          </a:prstGeom>
          <a:solidFill>
            <a:srgbClr val="3e60a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ffffff"/>
                </a:solidFill>
                <a:ea typeface="KoPubWorld돋움체 Light"/>
              </a:rPr>
              <a:t>Missingno.bar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ffffff"/>
              </a:solidFill>
              <a:ea typeface="KoPubWorld돋움체 Light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093" y="2774155"/>
            <a:ext cx="5059246" cy="2497419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86486" y="3016250"/>
            <a:ext cx="4775943" cy="2337318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330994" y="5557044"/>
            <a:ext cx="11530012" cy="807242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oppins Light"/>
              <a:ea typeface="Noto Sans KR Light"/>
              <a:cs typeface="Poppins Light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426607" y="5632976"/>
            <a:ext cx="11265693" cy="64209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14200" indent="-21420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.dropna( )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 함수를 사용하여 결측치를 제거 후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Missingno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의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Matrix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Bar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를 재확인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ln w="6350">
                <a:solidFill>
                  <a:srgbClr val="000000"/>
                </a:solidFill>
              </a:ln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214200" indent="-21420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전체 데이터 개수가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5110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 →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4908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로 감소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ln w="6350">
                <a:solidFill>
                  <a:srgbClr val="000000"/>
                </a:solidFill>
              </a:ln>
              <a:solidFill>
                <a:srgbClr val="181818"/>
              </a:solidFill>
              <a:latin typeface="Noto Sans KR Medium"/>
              <a:ea typeface="Noto Sans KR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4. Conclusion</a:t>
            </a: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360107" y="1669257"/>
            <a:ext cx="11530012" cy="4683918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oppins Light"/>
              <a:ea typeface="Noto Sans KR Light"/>
              <a:cs typeface="Poppins Light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595419" y="2111784"/>
            <a:ext cx="11001162" cy="37251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57040" indent="-257040" algn="l" defTabSz="914400">
              <a:lnSpc>
                <a:spcPct val="150000"/>
              </a:lnSpc>
              <a:spcBef>
                <a:spcPts val="0"/>
              </a:spcBef>
              <a:buClr>
                <a:srgbClr val="181818"/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Stroke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Dataset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은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성별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 연령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 다양한 질병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 흡연 상태와 같은 입력 매개변수를 기반으로 환자가 뇌졸증에 걸릴 가능성이 있는지를 예측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ln w="6350">
                <a:solidFill>
                  <a:srgbClr val="000000"/>
                </a:solidFill>
              </a:ln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128520" indent="-128520" algn="l" defTabSz="914400">
              <a:lnSpc>
                <a:spcPct val="150000"/>
              </a:lnSpc>
              <a:spcBef>
                <a:spcPts val="0"/>
              </a:spcBef>
              <a:buClr>
                <a:srgbClr val="181818"/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500" b="0" i="0" u="none" strike="noStrike" kern="1200" cap="none" spc="0" normalizeH="0" baseline="0" mc:Ignorable="hp" hp:hslEmbossed="0">
              <a:ln w="6350">
                <a:solidFill>
                  <a:srgbClr val="000000"/>
                </a:solidFill>
              </a:ln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257040" indent="-257040" algn="l" defTabSz="914400">
              <a:lnSpc>
                <a:spcPct val="150000"/>
              </a:lnSpc>
              <a:spcBef>
                <a:spcPts val="0"/>
              </a:spcBef>
              <a:buClr>
                <a:srgbClr val="181818"/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연속형 변수와 명목형 변수로 나누어 함수와 시각화 기법을 통해 관계를 파악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ln w="6350">
                <a:solidFill>
                  <a:srgbClr val="000000"/>
                </a:solidFill>
              </a:ln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128520" indent="-128520" algn="l" defTabSz="914400">
              <a:lnSpc>
                <a:spcPct val="150000"/>
              </a:lnSpc>
              <a:spcBef>
                <a:spcPts val="0"/>
              </a:spcBef>
              <a:buClr>
                <a:srgbClr val="181818"/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500" b="0" i="0" u="none" strike="noStrike" kern="1200" cap="none" spc="0" normalizeH="0" baseline="0" mc:Ignorable="hp" hp:hslEmbossed="0">
              <a:ln w="6350">
                <a:solidFill>
                  <a:srgbClr val="000000"/>
                </a:solidFill>
              </a:ln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257040" indent="-257040" algn="l" defTabSz="914400">
              <a:lnSpc>
                <a:spcPct val="150000"/>
              </a:lnSpc>
              <a:spcBef>
                <a:spcPts val="0"/>
              </a:spcBef>
              <a:buClr>
                <a:srgbClr val="181818"/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결측치를 시각화하여 결측치 제거 전과 제거 후를 비교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ln w="6350">
                <a:solidFill>
                  <a:srgbClr val="000000"/>
                </a:solidFill>
              </a:ln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214200" indent="-21420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Font typeface="Wingdings"/>
              <a:buChar char="ü"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ln w="6350">
                <a:solidFill>
                  <a:srgbClr val="000000"/>
                </a:solidFill>
              </a:ln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214200" indent="-21420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독립변수와 뇌졸증과 관련된 유의미한 관계를 파악하는데는 한계가 존재 </a:t>
            </a:r>
            <a:endParaRPr xmlns:mc="http://schemas.openxmlformats.org/markup-compatibility/2006" xmlns:hp="http://schemas.haansoft.com/office/presentation/8.0" kumimoji="0" lang="ko-KR" altLang="en-US" sz="1400" i="0" u="none" strike="noStrike" kern="1200" cap="none" spc="0" normalizeH="0" baseline="0" mc:Ignorable="hp" hp:hslEmbossed="0">
              <a:ln w="6350">
                <a:solidFill>
                  <a:srgbClr val="000000"/>
                </a:solidFill>
              </a:ln>
              <a:solidFill>
                <a:srgbClr val="67530e"/>
              </a:solidFill>
              <a:highlight>
                <a:srgbClr val="ffff00"/>
              </a:highlight>
              <a:latin typeface="Noto Sans KR Medium"/>
              <a:ea typeface="Noto Sans KR Medium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→ 연구에서 진행한 분석방법 뿐 아니라 다른 방식으로 지속적으로 접근하여 분석</a:t>
            </a:r>
            <a:endParaRPr xmlns:mc="http://schemas.openxmlformats.org/markup-compatibility/2006" xmlns:hp="http://schemas.haansoft.com/office/presentation/8.0" kumimoji="0" lang="ko-KR" altLang="en-US" sz="1400" i="0" u="none" strike="noStrike" kern="1200" cap="none" spc="0" normalizeH="0" baseline="0" mc:Ignorable="hp" hp:hslEmbossed="0">
              <a:ln w="6350">
                <a:solidFill>
                  <a:srgbClr val="000000"/>
                </a:solidFill>
              </a:ln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 </a:t>
            </a:r>
            <a:endParaRPr xmlns:mc="http://schemas.openxmlformats.org/markup-compatibility/2006" xmlns:hp="http://schemas.haansoft.com/office/presentation/8.0" kumimoji="0" lang="ko-KR" altLang="en-US" sz="900" i="0" u="none" strike="noStrike" kern="1200" cap="none" spc="0" normalizeH="0" baseline="0" mc:Ignorable="hp" hp:hslEmbossed="0">
              <a:ln w="6350">
                <a:solidFill>
                  <a:srgbClr val="000000"/>
                </a:solidFill>
              </a:ln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214200" indent="-21420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종속 변수에서 뇌졸증을 앓는 사람들의 데이터가 매우 적으며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 이는 </a:t>
            </a:r>
            <a:r>
              <a:rPr xmlns:mc="http://schemas.openxmlformats.org/markup-compatibility/2006" xmlns:hp="http://schemas.haansoft.com/office/presentation/8.0" kumimoji="0" lang="ko-KR" altLang="en-US" sz="140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67530e"/>
                </a:solidFill>
                <a:highlight>
                  <a:srgbClr val="ffff00"/>
                </a:highlight>
                <a:latin typeface="Noto Sans KR Medium"/>
                <a:ea typeface="Noto Sans KR Medium"/>
              </a:rPr>
              <a:t>데이터 세트의 불균형을 의미</a:t>
            </a:r>
            <a:endParaRPr xmlns:mc="http://schemas.openxmlformats.org/markup-compatibility/2006" xmlns:hp="http://schemas.haansoft.com/office/presentation/8.0" kumimoji="0" lang="ko-KR" altLang="en-US" sz="1400" i="0" u="none" strike="noStrike" kern="1200" cap="none" spc="0" normalizeH="0" baseline="0" mc:Ignorable="hp" hp:hslEmbossed="0">
              <a:ln w="6350">
                <a:solidFill>
                  <a:srgbClr val="000000"/>
                </a:solidFill>
              </a:ln>
              <a:solidFill>
                <a:srgbClr val="67530e"/>
              </a:solidFill>
              <a:highlight>
                <a:srgbClr val="ffff00"/>
              </a:highlight>
              <a:latin typeface="Noto Sans KR Medium"/>
              <a:ea typeface="Noto Sans KR Medium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→ </a:t>
            </a:r>
            <a:r>
              <a:rPr xmlns:mc="http://schemas.openxmlformats.org/markup-compatibility/2006" xmlns:hp="http://schemas.haansoft.com/office/presentation/8.0" kumimoji="0" lang="ko-KR" altLang="en-US" sz="140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데이터 샘플링이 필요할 것으로 사료됨</a:t>
            </a:r>
            <a:endParaRPr xmlns:mc="http://schemas.openxmlformats.org/markup-compatibility/2006" xmlns:hp="http://schemas.haansoft.com/office/presentation/8.0" kumimoji="0" lang="ko-KR" altLang="en-US" sz="1400" i="0" u="none" strike="noStrike" kern="1200" cap="none" spc="0" normalizeH="0" baseline="0" mc:Ignorable="hp" hp:hslEmbossed="0">
              <a:ln w="6350">
                <a:solidFill>
                  <a:srgbClr val="000000"/>
                </a:solidFill>
              </a:ln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i="0" u="none" strike="noStrike" kern="1200" cap="none" spc="0" normalizeH="0" baseline="0" mc:Ignorable="hp" hp:hslEmbossed="0">
              <a:ln w="6350">
                <a:solidFill>
                  <a:srgbClr val="000000"/>
                </a:solidFill>
              </a:ln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199920" indent="-199920" algn="l" defTabSz="914400">
              <a:lnSpc>
                <a:spcPct val="150000"/>
              </a:lnSpc>
              <a:spcBef>
                <a:spcPts val="0"/>
              </a:spcBef>
              <a:buClr>
                <a:srgbClr val="181818"/>
              </a:buClr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ko-KR" altLang="en-US" sz="140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분류</a:t>
            </a:r>
            <a:r>
              <a:rPr xmlns:mc="http://schemas.openxmlformats.org/markup-compatibility/2006" xmlns:hp="http://schemas.haansoft.com/office/presentation/8.0" kumimoji="0" lang="en-US" altLang="ko-KR" sz="140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(Classification)</a:t>
            </a:r>
            <a:r>
              <a:rPr xmlns:mc="http://schemas.openxmlformats.org/markup-compatibility/2006" xmlns:hp="http://schemas.haansoft.com/office/presentation/8.0" kumimoji="0" lang="ko-KR" altLang="en-US" sz="140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을 위한 다양한 모델을 적용해보고 통계적 검정을 통해 성능을 비교하고 가장 효과적인 모델을 추정 후 분석 진행</a:t>
            </a:r>
            <a:endParaRPr xmlns:mc="http://schemas.openxmlformats.org/markup-compatibility/2006" xmlns:hp="http://schemas.haansoft.com/office/presentation/8.0" kumimoji="0" lang="ko-KR" altLang="en-US" sz="1400" i="0" u="none" strike="noStrike" kern="1200" cap="none" spc="0" normalizeH="0" baseline="0" mc:Ignorable="hp" hp:hslEmbossed="0">
              <a:ln w="6350">
                <a:solidFill>
                  <a:srgbClr val="000000"/>
                </a:solidFill>
              </a:ln>
              <a:solidFill>
                <a:srgbClr val="181818"/>
              </a:solidFill>
              <a:latin typeface="Noto Sans KR Medium"/>
              <a:ea typeface="Noto Sans KR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"/>
          <p:cNvSpPr txBox="1"/>
          <p:nvPr/>
        </p:nvSpPr>
        <p:spPr>
          <a:xfrm>
            <a:off x="2506940" y="2631178"/>
            <a:ext cx="7178120" cy="159601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6600" b="1">
                <a:solidFill>
                  <a:srgbClr val="181818"/>
                </a:solidFill>
                <a:latin typeface="Noto Sans KR Medium"/>
                <a:ea typeface="Noto Sans KR Medium"/>
              </a:rPr>
              <a:t>THANK YOU!</a:t>
            </a:r>
            <a:endParaRPr lang="en-US" altLang="ko-KR" sz="6600" b="1">
              <a:solidFill>
                <a:srgbClr val="181818"/>
              </a:solidFill>
              <a:latin typeface="Noto Sans KR Medium"/>
              <a:ea typeface="Noto Sans KR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텍스트 개체 틀 3"/>
          <p:cNvSpPr txBox="1"/>
          <p:nvPr/>
        </p:nvSpPr>
        <p:spPr>
          <a:xfrm>
            <a:off x="2337573" y="3223032"/>
            <a:ext cx="2355554" cy="37753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600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/>
                <a:ea typeface="나눔고딕 ExtraBold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4000" b="1">
                <a:solidFill>
                  <a:srgbClr val="404040"/>
                </a:solidFill>
                <a:latin typeface="KoPubWorld돋움체 Bold"/>
                <a:ea typeface="KoPubWorld돋움체 Bold"/>
                <a:cs typeface="+mn-cs"/>
              </a:rPr>
              <a:t>Contents</a:t>
            </a:r>
            <a:endParaRPr lang="en-US" altLang="ko-KR" sz="4000" b="1">
              <a:solidFill>
                <a:srgbClr val="404040"/>
              </a:solidFill>
              <a:latin typeface="KoPubWorld돋움체 Bold"/>
              <a:ea typeface="KoPubWorld돋움체 Bold"/>
              <a:cs typeface="+mn-cs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6096000" y="1526251"/>
            <a:ext cx="5824734" cy="936844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35278" indent="-35278">
              <a:spcBef>
                <a:spcPts val="0"/>
              </a:spcBef>
              <a:buClr>
                <a:srgbClr val="181818"/>
              </a:buClr>
              <a:buFont typeface="Wingdings"/>
              <a:buAutoNum type="circleNumDbPlain"/>
              <a:defRPr/>
            </a:pPr>
            <a:r>
              <a:rPr lang="ko-KR" altLang="en-US" sz="2700">
                <a:solidFill>
                  <a:srgbClr val="181818"/>
                </a:solidFill>
                <a:latin typeface="Noto Sans KR Medium"/>
                <a:ea typeface="Noto Sans KR Medium"/>
              </a:rPr>
              <a:t>  </a:t>
            </a:r>
            <a:r>
              <a:rPr lang="en-US" altLang="ko-KR" sz="2700">
                <a:solidFill>
                  <a:srgbClr val="181818"/>
                </a:solidFill>
                <a:latin typeface="Noto Sans KR Medium"/>
                <a:ea typeface="Noto Sans KR Medium"/>
              </a:rPr>
              <a:t>Dataset Description</a:t>
            </a:r>
            <a:endParaRPr lang="en-US" altLang="ko-KR" sz="2700"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499500" indent="-499500">
              <a:spcBef>
                <a:spcPts val="0"/>
              </a:spcBef>
              <a:buClr>
                <a:srgbClr val="181818"/>
              </a:buClr>
              <a:buFont typeface="Wingdings"/>
              <a:buAutoNum type="circleNumDbPlain"/>
              <a:defRPr/>
            </a:pPr>
            <a:endParaRPr lang="en-US" altLang="ko-KR" sz="2700"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499500" indent="-499500">
              <a:spcBef>
                <a:spcPts val="0"/>
              </a:spcBef>
              <a:buClr>
                <a:srgbClr val="181818"/>
              </a:buClr>
              <a:buFont typeface="Wingdings"/>
              <a:buAutoNum type="circleNumDbPlain"/>
              <a:defRPr/>
            </a:pPr>
            <a:r>
              <a:rPr lang="en-US" altLang="ko-KR" sz="2700">
                <a:solidFill>
                  <a:srgbClr val="181818"/>
                </a:solidFill>
                <a:latin typeface="Noto Sans KR Medium"/>
                <a:ea typeface="Noto Sans KR Medium"/>
              </a:rPr>
              <a:t>Attribute - Stroke Dataset</a:t>
            </a:r>
            <a:endParaRPr lang="en-US" altLang="ko-KR" sz="2700"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499500" indent="-499500">
              <a:spcBef>
                <a:spcPts val="0"/>
              </a:spcBef>
              <a:buClr>
                <a:srgbClr val="181818"/>
              </a:buClr>
              <a:buFont typeface="Wingdings"/>
              <a:buAutoNum type="circleNumDbPlain"/>
              <a:defRPr/>
            </a:pPr>
            <a:endParaRPr lang="en-US" altLang="ko-KR" sz="2700"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499500" indent="-499500">
              <a:spcBef>
                <a:spcPts val="0"/>
              </a:spcBef>
              <a:buClr>
                <a:srgbClr val="181818"/>
              </a:buClr>
              <a:buFont typeface="Wingdings"/>
              <a:buAutoNum type="circleNumDbPlain"/>
              <a:defRPr/>
            </a:pPr>
            <a:r>
              <a:rPr lang="en-US" altLang="ko-KR" sz="2700">
                <a:solidFill>
                  <a:srgbClr val="181818"/>
                </a:solidFill>
                <a:latin typeface="Noto Sans KR Medium"/>
                <a:ea typeface="Noto Sans KR Medium"/>
              </a:rPr>
              <a:t>EDA(Exploratory Data Analysis)</a:t>
            </a:r>
            <a:endParaRPr lang="en-US" altLang="ko-KR" sz="2700"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499500" indent="-499500">
              <a:spcBef>
                <a:spcPts val="0"/>
              </a:spcBef>
              <a:buClr>
                <a:srgbClr val="181818"/>
              </a:buClr>
              <a:buFont typeface="Wingdings"/>
              <a:buAutoNum type="circleNumDbPlain"/>
              <a:defRPr/>
            </a:pPr>
            <a:endParaRPr lang="ko-KR" altLang="en-US" sz="1000"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457200" lvl="1" indent="0">
              <a:spcBef>
                <a:spcPts val="0"/>
              </a:spcBef>
              <a:buClr>
                <a:srgbClr val="181818"/>
              </a:buClr>
              <a:buFont typeface="Wingdings"/>
              <a:buNone/>
              <a:defRPr/>
            </a:pPr>
            <a:r>
              <a:rPr lang="en-US" altLang="ko-KR" sz="1900">
                <a:solidFill>
                  <a:srgbClr val="181818"/>
                </a:solidFill>
                <a:latin typeface="Noto Sans KR Medium"/>
                <a:ea typeface="Noto Sans KR Medium"/>
              </a:rPr>
              <a:t>1) Numerical Data</a:t>
            </a:r>
            <a:endParaRPr lang="en-US" altLang="ko-KR" sz="1900"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457200" lvl="1" indent="0">
              <a:spcBef>
                <a:spcPts val="0"/>
              </a:spcBef>
              <a:buClr>
                <a:srgbClr val="181818"/>
              </a:buClr>
              <a:buFont typeface="Wingdings"/>
              <a:buNone/>
              <a:defRPr/>
            </a:pPr>
            <a:r>
              <a:rPr lang="en-US" altLang="ko-KR" sz="800">
                <a:solidFill>
                  <a:srgbClr val="181818"/>
                </a:solidFill>
                <a:latin typeface="Noto Sans KR Medium"/>
                <a:ea typeface="Noto Sans KR Medium"/>
              </a:rPr>
              <a:t> </a:t>
            </a:r>
            <a:endParaRPr lang="en-US" altLang="ko-KR" sz="800"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457200" lvl="1" indent="0">
              <a:spcBef>
                <a:spcPts val="0"/>
              </a:spcBef>
              <a:buClr>
                <a:srgbClr val="181818"/>
              </a:buClr>
              <a:buFont typeface="Wingdings"/>
              <a:buNone/>
              <a:defRPr/>
            </a:pPr>
            <a:r>
              <a:rPr lang="en-US" altLang="ko-KR" sz="1900">
                <a:solidFill>
                  <a:srgbClr val="181818"/>
                </a:solidFill>
                <a:latin typeface="Noto Sans KR Medium"/>
                <a:ea typeface="Noto Sans KR Medium"/>
              </a:rPr>
              <a:t>2)</a:t>
            </a:r>
            <a:r>
              <a:rPr lang="ko-KR" altLang="en-US" sz="1900">
                <a:solidFill>
                  <a:srgbClr val="181818"/>
                </a:solidFill>
                <a:latin typeface="Noto Sans KR Medium"/>
                <a:ea typeface="Noto Sans KR Medium"/>
              </a:rPr>
              <a:t> </a:t>
            </a:r>
            <a:r>
              <a:rPr lang="en-US" altLang="ko-KR" sz="1900">
                <a:solidFill>
                  <a:srgbClr val="181818"/>
                </a:solidFill>
                <a:latin typeface="Noto Sans KR Medium"/>
                <a:ea typeface="Noto Sans KR Medium"/>
              </a:rPr>
              <a:t>Categorical Data</a:t>
            </a:r>
            <a:endParaRPr lang="en-US" altLang="ko-KR" sz="1900"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845700" lvl="1" indent="-388500">
              <a:spcBef>
                <a:spcPts val="0"/>
              </a:spcBef>
              <a:buClr>
                <a:srgbClr val="181818"/>
              </a:buClr>
              <a:buFont typeface="Wingdings"/>
              <a:buAutoNum type="arabicParenR"/>
              <a:defRPr/>
            </a:pPr>
            <a:endParaRPr lang="en-US" altLang="ko-KR" sz="800"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457200" lvl="1" indent="0">
              <a:spcBef>
                <a:spcPts val="0"/>
              </a:spcBef>
              <a:buClr>
                <a:srgbClr val="181818"/>
              </a:buClr>
              <a:buFont typeface="Wingdings"/>
              <a:buNone/>
              <a:defRPr/>
            </a:pPr>
            <a:r>
              <a:rPr lang="en-US" altLang="ko-KR" sz="1900">
                <a:solidFill>
                  <a:srgbClr val="181818"/>
                </a:solidFill>
                <a:latin typeface="Noto Sans KR Medium"/>
                <a:ea typeface="Noto Sans KR Medium"/>
              </a:rPr>
              <a:t>3)</a:t>
            </a:r>
            <a:r>
              <a:rPr lang="ko-KR" altLang="en-US" sz="1900">
                <a:solidFill>
                  <a:srgbClr val="181818"/>
                </a:solidFill>
                <a:latin typeface="Noto Sans KR Medium"/>
                <a:ea typeface="Noto Sans KR Medium"/>
              </a:rPr>
              <a:t> </a:t>
            </a:r>
            <a:r>
              <a:rPr lang="en-US" altLang="ko-KR" sz="1900">
                <a:solidFill>
                  <a:srgbClr val="181818"/>
                </a:solidFill>
                <a:latin typeface="Noto Sans KR Medium"/>
                <a:ea typeface="Noto Sans KR Medium"/>
              </a:rPr>
              <a:t>Missing value visualization</a:t>
            </a:r>
            <a:endParaRPr lang="en-US" altLang="ko-KR" sz="1900"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457200" lvl="1" indent="0">
              <a:spcBef>
                <a:spcPts val="0"/>
              </a:spcBef>
              <a:buClr>
                <a:srgbClr val="181818"/>
              </a:buClr>
              <a:buFont typeface="Wingdings"/>
              <a:buNone/>
              <a:defRPr/>
            </a:pPr>
            <a:endParaRPr lang="en-US" altLang="ko-KR" sz="1900"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25138" lvl="1" indent="0">
              <a:spcBef>
                <a:spcPts val="0"/>
              </a:spcBef>
              <a:buClr>
                <a:srgbClr val="181818"/>
              </a:buClr>
              <a:buFont typeface="Wingdings"/>
              <a:buNone/>
              <a:defRPr/>
            </a:pPr>
            <a:r>
              <a:rPr lang="ko-KR" altLang="en-US" sz="2700">
                <a:solidFill>
                  <a:srgbClr val="181818"/>
                </a:solidFill>
                <a:latin typeface="Noto Sans KR Medium"/>
                <a:ea typeface="Noto Sans KR Medium"/>
              </a:rPr>
              <a:t>④ </a:t>
            </a:r>
            <a:r>
              <a:rPr lang="en-US" altLang="ko-KR" sz="2700">
                <a:solidFill>
                  <a:srgbClr val="181818"/>
                </a:solidFill>
                <a:latin typeface="Noto Sans KR Medium"/>
                <a:ea typeface="Noto Sans KR Medium"/>
              </a:rPr>
              <a:t>Conclusion</a:t>
            </a:r>
            <a:r>
              <a:rPr lang="ko-KR" altLang="en-US" sz="2700">
                <a:solidFill>
                  <a:srgbClr val="181818"/>
                </a:solidFill>
                <a:latin typeface="Noto Sans KR Medium"/>
                <a:ea typeface="Noto Sans KR Medium"/>
              </a:rPr>
              <a:t> </a:t>
            </a:r>
            <a:endParaRPr lang="ko-KR" altLang="en-US" sz="1900"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457200" lvl="1" indent="0">
              <a:spcBef>
                <a:spcPts val="0"/>
              </a:spcBef>
              <a:buClr>
                <a:srgbClr val="181818"/>
              </a:buClr>
              <a:buFont typeface="Wingdings"/>
              <a:buNone/>
              <a:defRPr/>
            </a:pPr>
            <a:endParaRPr lang="ko-KR" altLang="en-US" sz="2100"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-38144" lvl="1" indent="0">
              <a:spcBef>
                <a:spcPts val="0"/>
              </a:spcBef>
              <a:buClr>
                <a:srgbClr val="181818"/>
              </a:buClr>
              <a:buFont typeface="Wingdings"/>
              <a:buNone/>
              <a:defRPr/>
            </a:pPr>
            <a:r>
              <a:rPr lang="ko-KR" altLang="en-US" sz="2700">
                <a:solidFill>
                  <a:srgbClr val="181818"/>
                </a:solidFill>
                <a:latin typeface="Noto Sans KR Medium"/>
                <a:ea typeface="Noto Sans KR Medium"/>
              </a:rPr>
              <a:t>④ </a:t>
            </a:r>
            <a:r>
              <a:rPr lang="en-US" altLang="ko-KR" sz="2700">
                <a:solidFill>
                  <a:srgbClr val="181818"/>
                </a:solidFill>
                <a:latin typeface="Noto Sans KR Medium"/>
                <a:ea typeface="Noto Sans KR Medium"/>
              </a:rPr>
              <a:t>Conclusion</a:t>
            </a:r>
            <a:endParaRPr lang="en-US" altLang="ko-KR" sz="2700"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457200" lvl="1" indent="0">
              <a:spcBef>
                <a:spcPts val="0"/>
              </a:spcBef>
              <a:buClr>
                <a:srgbClr val="181818"/>
              </a:buClr>
              <a:buFont typeface="Wingdings"/>
              <a:buNone/>
              <a:defRPr/>
            </a:pPr>
            <a:endParaRPr lang="en-US" altLang="ko-KR" sz="2700">
              <a:solidFill>
                <a:srgbClr val="181818"/>
              </a:solidFill>
              <a:latin typeface="Noto Sans KR Medium"/>
              <a:ea typeface="Noto Sans KR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lvl="0">
              <a:defRPr/>
            </a:pPr>
            <a:r>
              <a:rPr lang="en-US" altLang="ko-KR" spc="0">
                <a:solidFill>
                  <a:srgbClr val="404040"/>
                </a:solidFill>
              </a:rPr>
              <a:t>1. Dataset Description</a:t>
            </a:r>
            <a:endParaRPr lang="en-US" altLang="ko-KR" spc="0">
              <a:solidFill>
                <a:srgbClr val="404040"/>
              </a:solidFill>
            </a:endParaRPr>
          </a:p>
        </p:txBody>
      </p:sp>
      <p:sp>
        <p:nvSpPr>
          <p:cNvPr id="100" name="사각형: 둥근 모서리 70"/>
          <p:cNvSpPr/>
          <p:nvPr/>
        </p:nvSpPr>
        <p:spPr>
          <a:xfrm>
            <a:off x="396355" y="1380869"/>
            <a:ext cx="6222002" cy="945912"/>
          </a:xfrm>
          <a:prstGeom prst="roundRect">
            <a:avLst>
              <a:gd name="adj" fmla="val 50000"/>
            </a:avLst>
          </a:prstGeom>
          <a:solidFill>
            <a:srgbClr val="3e60a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ffffff"/>
                </a:solidFill>
                <a:ea typeface="KoPubWorld돋움체 Light"/>
              </a:rPr>
              <a:t>Description-Stroke Dataset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rgbClr val="ffffff"/>
              </a:solidFill>
              <a:ea typeface="KoPubWorld돋움체 Light"/>
            </a:endParaRPr>
          </a:p>
        </p:txBody>
      </p:sp>
      <p:sp>
        <p:nvSpPr>
          <p:cNvPr id="101" name=""/>
          <p:cNvSpPr/>
          <p:nvPr/>
        </p:nvSpPr>
        <p:spPr>
          <a:xfrm>
            <a:off x="298664" y="2644514"/>
            <a:ext cx="11594671" cy="3676820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vert="horz" wrap="square" lIns="91440" tIns="45720" rIns="91440" bIns="45720" anchor="ctr"/>
          <a:p>
            <a:pPr marL="228480" indent="-22848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세계보건기구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(WHO)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에 따르면 뇌졸증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(Stroke)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은 전 세계사망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원인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위이며 전체 사망의 약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11%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를 차지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ln w="6350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000000"/>
              </a:solidFill>
              <a:latin typeface="Poppins Light"/>
              <a:ea typeface="Noto Sans KR Light"/>
              <a:cs typeface="Poppins Light"/>
            </a:endParaRPr>
          </a:p>
          <a:p>
            <a:pPr marL="228480" indent="-22848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ln w="6350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000000"/>
              </a:solidFill>
              <a:latin typeface="Poppins Light"/>
              <a:ea typeface="Noto Sans KR Light"/>
              <a:cs typeface="Poppins Light"/>
            </a:endParaRPr>
          </a:p>
          <a:p>
            <a:pPr marL="228480" indent="-22848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Stroke Dataset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은 성별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 연령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 다양한 질병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 흡연 상태와 같은 입력 매개변수를 기반으로 환자가 뇌졸증에 걸릴 가능성이 있는지를 예측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ln w="6350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000000"/>
              </a:solidFill>
              <a:latin typeface="Poppins Light"/>
              <a:ea typeface="Noto Sans KR Light"/>
              <a:cs typeface="Poppins Light"/>
            </a:endParaRPr>
          </a:p>
          <a:p>
            <a:pPr marL="228480" indent="-22848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ln w="6350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000000"/>
              </a:solidFill>
              <a:latin typeface="Poppins Light"/>
              <a:ea typeface="Noto Sans KR Light"/>
              <a:cs typeface="Poppins Light"/>
            </a:endParaRPr>
          </a:p>
          <a:p>
            <a:pPr marL="228480" indent="-22848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총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12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개의 속성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(Attribute)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으로 구성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ln w="6350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000000"/>
              </a:solidFill>
              <a:latin typeface="Poppins Light"/>
              <a:ea typeface="Noto Sans KR Light"/>
              <a:cs typeface="Poppins Light"/>
            </a:endParaRPr>
          </a:p>
          <a:p>
            <a:pPr marL="228480" indent="-22848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ln w="6350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000000"/>
              </a:solidFill>
              <a:latin typeface="Poppins Light"/>
              <a:ea typeface="Noto Sans KR Light"/>
              <a:cs typeface="Poppins Light"/>
            </a:endParaRPr>
          </a:p>
          <a:p>
            <a:pPr marL="228480" indent="-22848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데이터의 각 행은 환자에 대한 관련 정보를 제공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ln w="6350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000000"/>
              </a:solidFill>
              <a:latin typeface="Poppins Light"/>
              <a:ea typeface="Noto Sans KR Light"/>
              <a:cs typeface="Poppins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vert="horz" wrap="square" lIns="91440" tIns="45720" rIns="91440" bIns="45720" anchor="ctr"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en-US" altLang="ko-KR" spc="0">
                <a:solidFill>
                  <a:srgbClr val="404040"/>
                </a:solidFill>
              </a:rPr>
              <a:t>Attribute - Stoke Dataset</a:t>
            </a:r>
            <a:r>
              <a:rPr lang="en-US" altLang="ko-KR"/>
              <a:t>  ( 1 / 2 )</a:t>
            </a:r>
            <a:endParaRPr lang="en-US" altLang="ko-KR"/>
          </a:p>
        </p:txBody>
      </p:sp>
      <p:sp>
        <p:nvSpPr>
          <p:cNvPr id="71" name="사각형: 둥근 모서리 70"/>
          <p:cNvSpPr/>
          <p:nvPr/>
        </p:nvSpPr>
        <p:spPr>
          <a:xfrm>
            <a:off x="6481771" y="1266214"/>
            <a:ext cx="3029360" cy="557857"/>
          </a:xfrm>
          <a:prstGeom prst="roundRect">
            <a:avLst>
              <a:gd name="adj" fmla="val 50000"/>
            </a:avLst>
          </a:prstGeom>
          <a:solidFill>
            <a:srgbClr val="3e6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100" b="1">
                <a:ea typeface="KoPubWorld돋움체 Light"/>
              </a:rPr>
              <a:t>Stroke</a:t>
            </a:r>
            <a:r>
              <a:rPr lang="ko-KR" altLang="en-US" sz="2100" b="1">
                <a:ea typeface="KoPubWorld돋움체 Light"/>
              </a:rPr>
              <a:t>란</a:t>
            </a:r>
            <a:r>
              <a:rPr lang="en-US" altLang="ko-KR" sz="2100" b="1">
                <a:ea typeface="KoPubWorld돋움체 Light"/>
              </a:rPr>
              <a:t>?</a:t>
            </a:r>
            <a:endParaRPr lang="en-US" altLang="ko-KR" sz="2100" b="1">
              <a:ea typeface="KoPubWorld돋움체 Light"/>
            </a:endParaRPr>
          </a:p>
        </p:txBody>
      </p:sp>
      <p:pic>
        <p:nvPicPr>
          <p:cNvPr id="8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9789" y="2163841"/>
            <a:ext cx="3576462" cy="3375660"/>
          </a:xfrm>
          <a:prstGeom prst="rect">
            <a:avLst/>
          </a:prstGeom>
        </p:spPr>
      </p:pic>
      <p:sp>
        <p:nvSpPr>
          <p:cNvPr id="88" name=""/>
          <p:cNvSpPr/>
          <p:nvPr/>
        </p:nvSpPr>
        <p:spPr>
          <a:xfrm>
            <a:off x="4262866" y="1965152"/>
            <a:ext cx="7467171" cy="2168696"/>
          </a:xfrm>
          <a:prstGeom prst="roundRect">
            <a:avLst>
              <a:gd name="adj" fmla="val 16667"/>
            </a:avLst>
          </a:prstGeom>
          <a:solidFill>
            <a:srgbClr val="c0c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p>
            <a:pPr marL="228480" indent="-228480">
              <a:spcBef>
                <a:spcPts val="0"/>
              </a:spcBef>
              <a:buClr>
                <a:schemeClr val="dk1"/>
              </a:buClr>
              <a:buFont typeface="Wingdings"/>
              <a:buChar char="§"/>
              <a:defRPr/>
            </a:pPr>
            <a:r>
              <a:rPr lang="ko-KR" altLang="en-US" sz="1500">
                <a:ln w="6350" cap="flat" cmpd="sng" algn="ctr">
                  <a:solidFill>
                    <a:schemeClr val="tx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dk1"/>
                </a:solidFill>
              </a:rPr>
              <a:t>우리말로 뇌졸증으로 뇌에 혈액을 공급하는 </a:t>
            </a:r>
            <a:r>
              <a:rPr lang="ko-KR" altLang="en-US" sz="1500">
                <a:ln w="6350" cap="flat" cmpd="sng" algn="ctr">
                  <a:solidFill>
                    <a:schemeClr val="tx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dk1"/>
                </a:solidFill>
                <a:highlight>
                  <a:srgbClr val="ffff00"/>
                </a:highlight>
              </a:rPr>
              <a:t>혈관이 막히거나 터져서</a:t>
            </a:r>
            <a:r>
              <a:rPr lang="ko-KR" altLang="en-US" sz="1500">
                <a:ln w="6350" cap="flat" cmpd="sng" algn="ctr">
                  <a:solidFill>
                    <a:schemeClr val="tx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dk1"/>
                </a:solidFill>
              </a:rPr>
              <a:t> 뇌 손상이 오고 그에 따른 신체장애가 나타나는 질환</a:t>
            </a:r>
            <a:endParaRPr lang="ko-KR" altLang="en-US" sz="1500">
              <a:ln w="6350" cap="flat" cmpd="sng" algn="ctr">
                <a:solidFill>
                  <a:schemeClr val="tx1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dk1"/>
              </a:solidFill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Font typeface="Wingdings"/>
              <a:buNone/>
              <a:defRPr/>
            </a:pPr>
            <a:endParaRPr lang="ko-KR" altLang="en-US" sz="800">
              <a:ln w="6350" cap="flat" cmpd="sng" algn="ctr">
                <a:solidFill>
                  <a:schemeClr val="tx1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dk1"/>
              </a:solidFill>
            </a:endParaRPr>
          </a:p>
          <a:p>
            <a:pPr marL="228480" indent="-228480">
              <a:spcBef>
                <a:spcPts val="0"/>
              </a:spcBef>
              <a:buClr>
                <a:schemeClr val="dk1"/>
              </a:buClr>
              <a:buFont typeface="Wingdings"/>
              <a:buChar char="§"/>
              <a:defRPr/>
            </a:pPr>
            <a:r>
              <a:rPr lang="ko-KR" altLang="en-US" sz="1500">
                <a:ln w="6350" cap="flat" cmpd="sng" algn="ctr">
                  <a:solidFill>
                    <a:schemeClr val="tx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dk1"/>
                </a:solidFill>
              </a:rPr>
              <a:t>뇌졸증 증상의 반복으로 인해 뇌가 손상받게 되면 </a:t>
            </a:r>
            <a:r>
              <a:rPr lang="ko-KR" altLang="en-US" sz="1500">
                <a:ln w="6350" cap="flat" cmpd="sng" algn="ctr">
                  <a:solidFill>
                    <a:schemeClr val="tx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dk1"/>
                </a:solidFill>
                <a:highlight>
                  <a:srgbClr val="ffff00"/>
                </a:highlight>
              </a:rPr>
              <a:t>치매</a:t>
            </a:r>
            <a:r>
              <a:rPr lang="ko-KR" altLang="en-US" sz="1500">
                <a:ln w="6350" cap="flat" cmpd="sng" algn="ctr">
                  <a:solidFill>
                    <a:schemeClr val="tx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dk1"/>
                </a:solidFill>
              </a:rPr>
              <a:t>로 이어질 수도 있음 </a:t>
            </a:r>
            <a:endParaRPr lang="ko-KR" altLang="en-US" sz="1500">
              <a:ln w="6350" cap="flat" cmpd="sng" algn="ctr">
                <a:solidFill>
                  <a:schemeClr val="tx1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dk1"/>
              </a:solidFill>
            </a:endParaRPr>
          </a:p>
          <a:p>
            <a:pPr marL="228480" indent="-228480">
              <a:spcBef>
                <a:spcPts val="0"/>
              </a:spcBef>
              <a:buClr>
                <a:schemeClr val="dk1"/>
              </a:buClr>
              <a:buFont typeface="Wingdings"/>
              <a:buChar char="§"/>
              <a:defRPr/>
            </a:pPr>
            <a:endParaRPr lang="ko-KR" altLang="en-US" sz="800">
              <a:ln w="6350" cap="flat" cmpd="sng" algn="ctr">
                <a:solidFill>
                  <a:schemeClr val="tx1"/>
                </a:solidFill>
                <a:prstDash val="solid"/>
                <a:round/>
                <a:headEnd w="med" len="med"/>
                <a:tailEnd w="med" len="med"/>
              </a:ln>
              <a:solidFill>
                <a:schemeClr val="dk1"/>
              </a:solidFill>
            </a:endParaRPr>
          </a:p>
          <a:p>
            <a:pPr marL="228480" indent="-228480">
              <a:spcBef>
                <a:spcPts val="0"/>
              </a:spcBef>
              <a:buClr>
                <a:schemeClr val="dk1"/>
              </a:buClr>
              <a:buFont typeface="Wingdings"/>
              <a:buChar char="§"/>
              <a:defRPr/>
            </a:pPr>
            <a:r>
              <a:rPr lang="ko-KR" altLang="en-US" sz="1500">
                <a:ln w="6350" cap="flat" cmpd="sng" algn="ctr">
                  <a:solidFill>
                    <a:schemeClr val="tx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dk1"/>
                </a:solidFill>
              </a:rPr>
              <a:t>치료가 늦어지면 뇌 손상이 광범위해져 혈관이 열리더라도 증상 호전이 어려움</a:t>
            </a:r>
            <a:endParaRPr lang="en-US" altLang="ko-KR" sz="1500">
              <a:ln w="6350">
                <a:solidFill>
                  <a:schemeClr val="tx1"/>
                </a:solidFill>
              </a:ln>
              <a:solidFill>
                <a:schemeClr val="dk1"/>
              </a:solidFill>
            </a:endParaRPr>
          </a:p>
        </p:txBody>
      </p:sp>
      <p:sp>
        <p:nvSpPr>
          <p:cNvPr id="92" name="사각형: 둥근 모서리 70"/>
          <p:cNvSpPr/>
          <p:nvPr/>
        </p:nvSpPr>
        <p:spPr>
          <a:xfrm>
            <a:off x="4630349" y="4392795"/>
            <a:ext cx="3029360" cy="557857"/>
          </a:xfrm>
          <a:prstGeom prst="roundRect">
            <a:avLst>
              <a:gd name="adj" fmla="val 50000"/>
            </a:avLst>
          </a:prstGeom>
          <a:solidFill>
            <a:srgbClr val="3e60a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ffffff"/>
                </a:solidFill>
                <a:ea typeface="KoPubWorld돋움체 Light"/>
              </a:rPr>
              <a:t>위험인자</a:t>
            </a:r>
            <a:endPara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<a:solidFill>
                <a:srgbClr val="ffffff"/>
              </a:solidFill>
              <a:ea typeface="KoPubWorld돋움체 Light"/>
            </a:endParaRPr>
          </a:p>
        </p:txBody>
      </p:sp>
      <p:sp>
        <p:nvSpPr>
          <p:cNvPr id="94" name=""/>
          <p:cNvSpPr/>
          <p:nvPr/>
        </p:nvSpPr>
        <p:spPr>
          <a:xfrm>
            <a:off x="4262866" y="5129834"/>
            <a:ext cx="3764327" cy="1001884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vert="horz" wrap="square" lIns="91440" tIns="45720" rIns="91440" bIns="45720" anchor="ctr"/>
          <a:p>
            <a:pPr marL="0" indent="0" algn="l" defTabSz="914400">
              <a:spcBef>
                <a:spcPts val="0"/>
              </a:spcBef>
              <a:buClr>
                <a:schemeClr val="dk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highlight>
                  <a:srgbClr val="ffff00"/>
                </a:highlight>
                <a:latin typeface="Poppins Light"/>
                <a:ea typeface="Noto Sans KR Light"/>
                <a:cs typeface="Poppins Light"/>
              </a:rPr>
              <a:t>고혈압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 당뇨병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highlight>
                  <a:srgbClr val="ffff00"/>
                </a:highlight>
                <a:latin typeface="Poppins Light"/>
                <a:ea typeface="Noto Sans KR Light"/>
                <a:cs typeface="Poppins Light"/>
              </a:rPr>
              <a:t>심장병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 일과성 허혈증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 뇌졸증의 과거력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 고지혈증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6350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000000"/>
              </a:solidFill>
              <a:latin typeface="Poppins Light"/>
              <a:ea typeface="Noto Sans KR Light"/>
              <a:cs typeface="Poppins Light"/>
            </a:endParaRPr>
          </a:p>
        </p:txBody>
      </p:sp>
      <p:sp>
        <p:nvSpPr>
          <p:cNvPr id="96" name=""/>
          <p:cNvSpPr/>
          <p:nvPr/>
        </p:nvSpPr>
        <p:spPr>
          <a:xfrm>
            <a:off x="8165734" y="5129834"/>
            <a:ext cx="3764327" cy="1002005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vert="horz" wrap="square" lIns="91440" tIns="45720" rIns="91440" bIns="45720" anchor="ctr"/>
          <a:p>
            <a:pPr marL="0" indent="0" algn="l" defTabSz="914400">
              <a:spcBef>
                <a:spcPts val="0"/>
              </a:spcBef>
              <a:buClr>
                <a:schemeClr val="dk1"/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highlight>
                  <a:srgbClr val="ffff00"/>
                </a:highlight>
                <a:latin typeface="Poppins Light"/>
                <a:ea typeface="Noto Sans KR Light"/>
                <a:cs typeface="Poppins Light"/>
              </a:rPr>
              <a:t>흡연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 과음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 운동부족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highlight>
                  <a:srgbClr val="ffff00"/>
                </a:highlight>
                <a:latin typeface="Poppins Light"/>
                <a:ea typeface="Noto Sans KR Light"/>
                <a:cs typeface="Poppins Light"/>
              </a:rPr>
              <a:t>비만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6350" cap="flat" cmpd="sng" algn="ctr">
                  <a:solidFill>
                    <a:srgbClr val="000000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rgbClr val="000000"/>
                </a:solidFill>
                <a:latin typeface="Poppins Light"/>
                <a:ea typeface="Noto Sans KR Light"/>
                <a:cs typeface="Poppins Light"/>
              </a:rPr>
              <a:t> 과도한 스트레스 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6350" cap="flat" cmpd="sng" algn="ctr">
                <a:solidFill>
                  <a:srgbClr val="000000"/>
                </a:solidFill>
                <a:prstDash val="solid"/>
                <a:round/>
                <a:headEnd w="med" len="med"/>
                <a:tailEnd w="med" len="med"/>
              </a:ln>
              <a:solidFill>
                <a:srgbClr val="000000"/>
              </a:solidFill>
              <a:latin typeface="Poppins Light"/>
              <a:ea typeface="Noto Sans KR Light"/>
              <a:cs typeface="Poppins Light"/>
            </a:endParaRPr>
          </a:p>
        </p:txBody>
      </p:sp>
      <p:sp>
        <p:nvSpPr>
          <p:cNvPr id="99" name="사각형: 둥근 모서리 70"/>
          <p:cNvSpPr/>
          <p:nvPr/>
        </p:nvSpPr>
        <p:spPr>
          <a:xfrm>
            <a:off x="8533218" y="4392795"/>
            <a:ext cx="3029360" cy="557857"/>
          </a:xfrm>
          <a:prstGeom prst="roundRect">
            <a:avLst>
              <a:gd name="adj" fmla="val 50000"/>
            </a:avLst>
          </a:prstGeom>
          <a:solidFill>
            <a:srgbClr val="3e60a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ffffff"/>
                </a:solidFill>
                <a:ea typeface="KoPubWorld돋움체 Light"/>
              </a:rPr>
              <a:t>생활습관</a:t>
            </a:r>
            <a:endPara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<a:solidFill>
                <a:srgbClr val="ffffff"/>
              </a:solidFill>
              <a:ea typeface="KoPubWorld돋움체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en-US" altLang="ko-KR" spc="0">
                <a:solidFill>
                  <a:srgbClr val="404040"/>
                </a:solidFill>
              </a:rPr>
              <a:t>Attribute - Stoke Dataset</a:t>
            </a:r>
            <a:r>
              <a:rPr lang="en-US" altLang="ko-KR"/>
              <a:t>  ( 2 / 2 )</a:t>
            </a:r>
            <a:endParaRPr lang="en-US" altLang="ko-KR"/>
          </a:p>
        </p:txBody>
      </p:sp>
      <p:graphicFrame>
        <p:nvGraphicFramePr>
          <p:cNvPr id="12" name=""/>
          <p:cNvGraphicFramePr>
            <a:graphicFrameLocks noGrp="1"/>
          </p:cNvGraphicFramePr>
          <p:nvPr/>
        </p:nvGraphicFramePr>
        <p:xfrm>
          <a:off x="391477" y="1216735"/>
          <a:ext cx="11409045" cy="48974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97205"/>
                <a:gridCol w="2345055"/>
                <a:gridCol w="4697730"/>
                <a:gridCol w="3869055"/>
              </a:tblGrid>
              <a:tr h="29940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lt1"/>
                          </a:solidFill>
                        </a:rPr>
                        <a:t>No.</a:t>
                      </a:r>
                      <a:endParaRPr lang="en-US" altLang="ko-KR" sz="16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lt1"/>
                          </a:solidFill>
                        </a:rPr>
                        <a:t>Columns</a:t>
                      </a:r>
                      <a:endParaRPr lang="en-US" altLang="ko-KR" sz="16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lang="en-US" altLang="ko-KR" sz="16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lt1"/>
                          </a:solidFill>
                        </a:rPr>
                        <a:t>Etc</a:t>
                      </a:r>
                      <a:endParaRPr lang="en-US" altLang="ko-KR" sz="16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374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/>
                        <a:t>1</a:t>
                      </a:r>
                      <a:endParaRPr lang="en-US" altLang="ko-KR" sz="1200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/>
                        <a:t>id(</a:t>
                      </a:r>
                      <a:r>
                        <a:rPr lang="ko-KR" altLang="en-US" sz="1200"/>
                        <a:t>고유식별번호</a:t>
                      </a:r>
                      <a:r>
                        <a:rPr lang="en-US" altLang="ko-KR" sz="1200"/>
                        <a:t>)</a:t>
                      </a:r>
                      <a:endParaRPr lang="en-US" altLang="ko-KR" sz="12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/>
                        <a:t>환자별 고유 식별번호를 의미</a:t>
                      </a:r>
                      <a:endParaRPr lang="ko-KR" altLang="en-US" sz="12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1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200"/>
                    </a:p>
                    <a:p>
                      <a:pPr>
                        <a:defRPr/>
                      </a:pPr>
                      <a:endParaRPr lang="ko-KR" altLang="en-US" sz="1200"/>
                    </a:p>
                    <a:p>
                      <a:pPr>
                        <a:defRPr/>
                      </a:pPr>
                      <a:endParaRPr lang="ko-KR" altLang="en-US" sz="1200"/>
                    </a:p>
                    <a:p>
                      <a:pPr>
                        <a:defRPr/>
                      </a:pPr>
                      <a:endParaRPr lang="ko-KR" altLang="en-US" sz="1200"/>
                    </a:p>
                    <a:p>
                      <a:pPr>
                        <a:defRPr/>
                      </a:pPr>
                      <a:r>
                        <a:rPr lang="ko-KR" altLang="en-US" sz="1200"/>
                        <a:t>① </a:t>
                      </a:r>
                      <a:r>
                        <a:rPr lang="ko-KR" altLang="en-US" sz="1200">
                          <a:solidFill>
                            <a:srgbClr val="ff0000"/>
                          </a:solidFill>
                        </a:rPr>
                        <a:t>뇌졸증 환자의 약 </a:t>
                      </a: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70%</a:t>
                      </a:r>
                      <a:r>
                        <a:rPr lang="ko-KR" altLang="en-US" sz="1200">
                          <a:solidFill>
                            <a:srgbClr val="ff0000"/>
                          </a:solidFill>
                        </a:rPr>
                        <a:t>는 고혈압有</a:t>
                      </a:r>
                      <a:endParaRPr lang="ko-KR" altLang="en-US" sz="12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200"/>
                        <a:t>② 동맥경화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증</a:t>
                      </a:r>
                      <a:r>
                        <a:rPr lang="en-US" altLang="ko-KR" sz="1200"/>
                        <a:t>)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: </a:t>
                      </a:r>
                      <a:r>
                        <a:rPr lang="ko-KR" altLang="en-US" sz="1200"/>
                        <a:t>동맥의 탄력성이 감소하고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동맥벽 내면에 기름끼가 끼고 이상조직이 증식하여 동맥벽의 폭이 좁아지는 현상</a:t>
                      </a:r>
                      <a:endParaRPr lang="ko-KR" altLang="en-US" sz="1200"/>
                    </a:p>
                    <a:p>
                      <a:pPr>
                        <a:defRPr/>
                      </a:pPr>
                      <a:endParaRPr lang="ko-KR" altLang="en-US" sz="1200"/>
                    </a:p>
                    <a:p>
                      <a:pPr>
                        <a:defRPr/>
                      </a:pPr>
                      <a:endParaRPr lang="ko-KR" altLang="en-US" sz="1200"/>
                    </a:p>
                    <a:p>
                      <a:pPr>
                        <a:defRPr/>
                      </a:pPr>
                      <a:endParaRPr lang="ko-KR" altLang="en-US" sz="1200"/>
                    </a:p>
                    <a:p>
                      <a:pPr>
                        <a:defRPr/>
                      </a:pPr>
                      <a:endParaRPr lang="ko-KR" altLang="en-US" sz="1200"/>
                    </a:p>
                    <a:p>
                      <a:pPr>
                        <a:defRPr/>
                      </a:pPr>
                      <a:endParaRPr lang="ko-KR" altLang="en-US" sz="1200"/>
                    </a:p>
                    <a:p>
                      <a:pPr>
                        <a:defRPr/>
                      </a:pPr>
                      <a:endParaRPr lang="ko-KR" altLang="en-US" sz="1200"/>
                    </a:p>
                    <a:p>
                      <a:pPr>
                        <a:defRPr/>
                      </a:pPr>
                      <a:endParaRPr lang="ko-KR" altLang="en-US" sz="1200"/>
                    </a:p>
                    <a:p>
                      <a:pPr>
                        <a:defRPr/>
                      </a:pPr>
                      <a:r>
                        <a:rPr lang="ko-KR" altLang="en-US" sz="1200"/>
                        <a:t>③ 혈전 </a:t>
                      </a:r>
                      <a:r>
                        <a:rPr lang="en-US" altLang="ko-KR" sz="1200"/>
                        <a:t>:</a:t>
                      </a:r>
                      <a:r>
                        <a:rPr lang="ko-KR" altLang="en-US" sz="1200"/>
                        <a:t> 몸 전체를 순환하는 혈액 일부가 혈관 내에서 응고된 형태</a:t>
                      </a:r>
                      <a:endParaRPr lang="ko-KR" altLang="en-US" sz="1200"/>
                    </a:p>
                    <a:p>
                      <a:pPr>
                        <a:defRPr/>
                      </a:pPr>
                      <a:r>
                        <a:rPr lang="ko-KR" altLang="en-US" sz="1200"/>
                        <a:t>④ 혈액의 포도당 평균 기준</a:t>
                      </a:r>
                      <a:r>
                        <a:rPr lang="en-US" altLang="ko-KR" sz="1200"/>
                        <a:t>:</a:t>
                      </a:r>
                      <a:endParaRPr lang="en-US" altLang="ko-KR" sz="1200"/>
                    </a:p>
                    <a:p>
                      <a:pPr>
                        <a:defRPr/>
                      </a:pPr>
                      <a:r>
                        <a:rPr lang="ko-KR" altLang="en-US" sz="1200"/>
                        <a:t>공복기준 </a:t>
                      </a: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 정상</a:t>
                      </a:r>
                      <a:r>
                        <a:rPr lang="en-US" altLang="ko-KR" sz="1200"/>
                        <a:t>:70~99mg/dL, </a:t>
                      </a:r>
                      <a:r>
                        <a:rPr lang="ko-KR" altLang="en-US" sz="1200"/>
                        <a:t>공복혈당장애</a:t>
                      </a:r>
                      <a:r>
                        <a:rPr lang="en-US" altLang="ko-KR" sz="1200"/>
                        <a:t>:100~125mg/dL, </a:t>
                      </a:r>
                      <a:r>
                        <a:rPr lang="ko-KR" altLang="en-US" sz="1200"/>
                        <a:t>당뇨병</a:t>
                      </a:r>
                      <a:r>
                        <a:rPr lang="en-US" altLang="ko-KR" sz="1200"/>
                        <a:t>:126mg/dL</a:t>
                      </a:r>
                      <a:r>
                        <a:rPr lang="ko-KR" altLang="en-US" sz="1200"/>
                        <a:t>이상</a:t>
                      </a:r>
                      <a:endParaRPr lang="ko-KR" altLang="en-US" sz="1200"/>
                    </a:p>
                    <a:p>
                      <a:pPr>
                        <a:defRPr/>
                      </a:pPr>
                      <a:r>
                        <a:rPr lang="ko-KR" altLang="en-US" sz="1200"/>
                        <a:t>식후기준 </a:t>
                      </a: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 정상</a:t>
                      </a:r>
                      <a:r>
                        <a:rPr lang="en-US" altLang="ko-KR" sz="1200"/>
                        <a:t>:140mg/dL</a:t>
                      </a:r>
                      <a:r>
                        <a:rPr lang="ko-KR" altLang="en-US" sz="1200"/>
                        <a:t>미만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내당능장애</a:t>
                      </a:r>
                      <a:r>
                        <a:rPr lang="en-US" altLang="ko-KR" sz="1200"/>
                        <a:t>:140~199mg/dL, </a:t>
                      </a:r>
                      <a:r>
                        <a:rPr lang="ko-KR" altLang="en-US" sz="1200"/>
                        <a:t>당뇨병</a:t>
                      </a:r>
                      <a:r>
                        <a:rPr lang="en-US" altLang="ko-KR" sz="1200"/>
                        <a:t>:200mg/dL</a:t>
                      </a:r>
                      <a:r>
                        <a:rPr lang="ko-KR" altLang="en-US" sz="1200"/>
                        <a:t>이상</a:t>
                      </a:r>
                      <a:endParaRPr lang="ko-KR" altLang="en-US" sz="1200"/>
                    </a:p>
                    <a:p>
                      <a:pPr>
                        <a:defRPr/>
                      </a:pPr>
                      <a:endParaRPr lang="ko-KR" altLang="en-US" sz="12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BlToT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lToTr>
                    <a:noFill/>
                  </a:tcPr>
                </a:tc>
              </a:tr>
              <a:tr h="28158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/>
                        <a:t>2</a:t>
                      </a:r>
                      <a:endParaRPr lang="en-US" altLang="ko-KR" sz="1200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/>
                        <a:t>gender(</a:t>
                      </a:r>
                      <a:r>
                        <a:rPr lang="ko-KR" altLang="en-US" sz="1200"/>
                        <a:t>성별</a:t>
                      </a:r>
                      <a:r>
                        <a:rPr lang="en-US" altLang="ko-KR" sz="1200"/>
                        <a:t>)</a:t>
                      </a:r>
                      <a:endParaRPr lang="en-US" altLang="ko-KR" sz="12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/>
                        <a:t>환자의 성별을 나타냄</a:t>
                      </a:r>
                      <a:endParaRPr lang="en-US" altLang="ko-KR" sz="12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4630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/>
                        <a:t>3</a:t>
                      </a:r>
                      <a:endParaRPr lang="en-US" altLang="ko-KR" sz="1200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/>
                        <a:t>age(</a:t>
                      </a:r>
                      <a:r>
                        <a:rPr lang="ko-KR" altLang="en-US" sz="1200"/>
                        <a:t>나이</a:t>
                      </a:r>
                      <a:r>
                        <a:rPr lang="en-US" altLang="ko-KR" sz="1200"/>
                        <a:t>)</a:t>
                      </a:r>
                      <a:endParaRPr lang="en-US" altLang="ko-KR" sz="12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/>
                        <a:t>환자의 나이를 나타냄</a:t>
                      </a:r>
                      <a:endParaRPr lang="ko-KR" altLang="en-US" sz="12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BlToT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lToTr>
                    <a:noFill/>
                  </a:tcPr>
                </a:tc>
              </a:tr>
              <a:tr h="42073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/>
                        <a:t>4</a:t>
                      </a:r>
                      <a:endParaRPr lang="en-US" altLang="ko-KR" sz="1200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hypertension(</a:t>
                      </a:r>
                      <a:r>
                        <a:rPr lang="ko-KR" altLang="en-US" sz="1200">
                          <a:solidFill>
                            <a:srgbClr val="ff0000"/>
                          </a:solidFill>
                        </a:rPr>
                        <a:t>고혈압</a:t>
                      </a: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12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고혈압이 있으면 동맥경화가 가속화 되기 쉬워 고혈압이 존재하면 뇌졸증에  걸릴 확률이 정상인보다 </a:t>
                      </a:r>
                      <a:r>
                        <a:rPr lang="en-US" altLang="ko-KR" sz="1200">
                          <a:solidFill>
                            <a:schemeClr val="dk1"/>
                          </a:solidFill>
                        </a:rPr>
                        <a:t>4~5</a:t>
                      </a:r>
                      <a:r>
                        <a:rPr lang="ko-KR" altLang="en-US" sz="1200">
                          <a:solidFill>
                            <a:schemeClr val="dk1"/>
                          </a:solidFill>
                        </a:rPr>
                        <a:t>배 증가</a:t>
                      </a:r>
                      <a:endParaRPr lang="ko-KR" altLang="en-US" sz="12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166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/>
                        <a:t>5</a:t>
                      </a:r>
                      <a:endParaRPr lang="en-US" altLang="ko-KR" sz="1200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heart_disease(</a:t>
                      </a:r>
                      <a:r>
                        <a:rPr lang="ko-KR" altLang="en-US" sz="1200">
                          <a:solidFill>
                            <a:srgbClr val="ff0000"/>
                          </a:solidFill>
                        </a:rPr>
                        <a:t>심장병</a:t>
                      </a: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12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spc="0">
                          <a:solidFill>
                            <a:schemeClr val="dk1"/>
                          </a:solidFill>
                        </a:rPr>
                        <a:t>심장질환이 있으면 심장에 혈전이 생겨 혈관속으로 흘러 다니다가 뇌혈관을 막게되어 뇌졸증을 발생시킴</a:t>
                      </a:r>
                      <a:endParaRPr lang="ko-KR" altLang="en-US" sz="1200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533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/>
                        <a:t>6</a:t>
                      </a:r>
                      <a:endParaRPr lang="en-US" altLang="ko-KR" sz="1200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/>
                        <a:t>ever_married(</a:t>
                      </a:r>
                      <a:r>
                        <a:rPr lang="ko-KR" altLang="en-US" sz="1200"/>
                        <a:t>결혼 여부</a:t>
                      </a:r>
                      <a:r>
                        <a:rPr lang="en-US" altLang="ko-KR" sz="1200"/>
                        <a:t>)</a:t>
                      </a:r>
                      <a:endParaRPr lang="en-US" altLang="ko-KR" sz="12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spc="0">
                          <a:solidFill>
                            <a:schemeClr val="dk1"/>
                          </a:solidFill>
                        </a:rPr>
                        <a:t>환자의 결혼여부</a:t>
                      </a:r>
                      <a:endParaRPr lang="ko-KR" altLang="en-US" sz="1200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452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/>
                        <a:t>7</a:t>
                      </a:r>
                      <a:endParaRPr lang="en-US" altLang="ko-KR" sz="1200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/>
                        <a:t>work_type(</a:t>
                      </a:r>
                      <a:r>
                        <a:rPr lang="ko-KR" altLang="en-US" sz="1200"/>
                        <a:t>업무 형태</a:t>
                      </a:r>
                      <a:r>
                        <a:rPr lang="en-US" altLang="ko-KR" sz="1200"/>
                        <a:t>)</a:t>
                      </a:r>
                      <a:endParaRPr lang="en-US" altLang="ko-KR" sz="12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spc="0">
                          <a:solidFill>
                            <a:schemeClr val="dk1"/>
                          </a:solidFill>
                        </a:rPr>
                        <a:t>환자의 업무형태</a:t>
                      </a:r>
                      <a:endParaRPr lang="ko-KR" altLang="en-US" sz="1200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295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/>
                        <a:t>8</a:t>
                      </a:r>
                      <a:endParaRPr lang="en-US" altLang="ko-KR" sz="1200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/>
                        <a:t>Residence_type(</a:t>
                      </a:r>
                      <a:r>
                        <a:rPr lang="ko-KR" altLang="en-US" sz="1200"/>
                        <a:t>주거 형태</a:t>
                      </a:r>
                      <a:r>
                        <a:rPr lang="en-US" altLang="ko-KR" sz="1200"/>
                        <a:t>)</a:t>
                      </a:r>
                      <a:endParaRPr lang="en-US" altLang="ko-KR" sz="12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spc="0">
                          <a:solidFill>
                            <a:schemeClr val="dk1"/>
                          </a:solidFill>
                        </a:rPr>
                        <a:t>환자의 주거형태</a:t>
                      </a:r>
                      <a:endParaRPr lang="ko-KR" altLang="en-US" sz="1200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377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/>
                        <a:t>9</a:t>
                      </a:r>
                      <a:endParaRPr lang="en-US" altLang="ko-KR" sz="1200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avg_glucose_level(</a:t>
                      </a:r>
                      <a:r>
                        <a:rPr lang="ko-KR" altLang="en-US" sz="1200">
                          <a:solidFill>
                            <a:srgbClr val="ff0000"/>
                          </a:solidFill>
                        </a:rPr>
                        <a:t>혈액의 포도당 평균</a:t>
                      </a: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12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/>
                        <a:t>고혈압과 동일하게 동맥경화증의 가속화로 인해 뇌졸증의 빈도가 </a:t>
                      </a:r>
                      <a:r>
                        <a:rPr lang="en-US" altLang="ko-KR" sz="1200"/>
                        <a:t>3</a:t>
                      </a:r>
                      <a:r>
                        <a:rPr lang="ko-KR" altLang="en-US" sz="1200"/>
                        <a:t>배 가량 높음</a:t>
                      </a:r>
                      <a:endParaRPr lang="ko-KR" altLang="en-US" sz="12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BlToT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lToTr>
                    <a:noFill/>
                  </a:tcPr>
                </a:tc>
              </a:tr>
              <a:tr h="21934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/>
                        <a:t>10</a:t>
                      </a:r>
                      <a:endParaRPr lang="en-US" altLang="ko-KR" sz="1200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bmi(</a:t>
                      </a:r>
                      <a:r>
                        <a:rPr lang="ko-KR" altLang="en-US" sz="1200">
                          <a:solidFill>
                            <a:srgbClr val="ff0000"/>
                          </a:solidFill>
                        </a:rPr>
                        <a:t>체질량지수</a:t>
                      </a: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12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/>
                        <a:t>체질량지수</a:t>
                      </a:r>
                      <a:r>
                        <a:rPr lang="en-US" altLang="ko-KR" sz="1200"/>
                        <a:t>(Body mass index, bmi)</a:t>
                      </a:r>
                      <a:r>
                        <a:rPr lang="ko-KR" altLang="en-US" sz="1200"/>
                        <a:t>는 비만도를 나타내는 척도로 수치가 높을수록 많은 합병증에 원인이 되며 이는 뇌졸증의 발생원인으로도 이어짐</a:t>
                      </a:r>
                      <a:endParaRPr lang="ko-KR" altLang="en-US" sz="12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27377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/>
                        <a:t>11</a:t>
                      </a:r>
                      <a:endParaRPr lang="en-US" altLang="ko-KR" sz="1200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smoking_status(</a:t>
                      </a:r>
                      <a:r>
                        <a:rPr lang="ko-KR" altLang="en-US" sz="1200">
                          <a:solidFill>
                            <a:srgbClr val="ff0000"/>
                          </a:solidFill>
                        </a:rPr>
                        <a:t>흡연 상태</a:t>
                      </a: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12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200"/>
                        <a:t>흡연을 지속하면 동맥경화와 혈전증을 발생시키기 때문에 뇌졸증 발생률이 </a:t>
                      </a:r>
                      <a:r>
                        <a:rPr lang="en-US" altLang="ko-KR" sz="1200"/>
                        <a:t>1.5~3</a:t>
                      </a:r>
                      <a:r>
                        <a:rPr lang="ko-KR" altLang="en-US" sz="1200"/>
                        <a:t>배 가량 높음</a:t>
                      </a:r>
                      <a:endParaRPr lang="ko-KR" altLang="en-US" sz="12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51333" y="3262312"/>
            <a:ext cx="2181225" cy="86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330994" y="5445919"/>
            <a:ext cx="11530012" cy="1021556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oppins Light"/>
              <a:ea typeface="Noto Sans KR Light"/>
              <a:cs typeface="Poppins Light"/>
            </a:endParaRPr>
          </a:p>
        </p:txBody>
      </p:sp>
      <p:sp>
        <p:nvSpPr>
          <p:cNvPr id="2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 EDA - Dataset Preview  ( 1 / 2 )</a:t>
            </a:r>
            <a:endParaRPr lang="en-US" altLang="ko-KR"/>
          </a:p>
        </p:txBody>
      </p:sp>
      <p:sp>
        <p:nvSpPr>
          <p:cNvPr id="6" name=""/>
          <p:cNvSpPr txBox="1"/>
          <p:nvPr/>
        </p:nvSpPr>
        <p:spPr>
          <a:xfrm>
            <a:off x="497779" y="5564979"/>
            <a:ext cx="10956132" cy="77676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42760" indent="-24276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6350">
                  <a:solidFill>
                    <a:schemeClr val="tx1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환자의 성별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6350">
                  <a:solidFill>
                    <a:schemeClr val="tx1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6350">
                  <a:solidFill>
                    <a:schemeClr val="tx1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 연령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6350">
                  <a:solidFill>
                    <a:schemeClr val="tx1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6350">
                  <a:solidFill>
                    <a:schemeClr val="tx1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 질병 및 흡연 상태 등 총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6350">
                  <a:solidFill>
                    <a:schemeClr val="tx1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12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6350">
                  <a:solidFill>
                    <a:schemeClr val="tx1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개의 매개변수로 구성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6350">
                  <a:solidFill>
                    <a:schemeClr val="tx1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6350">
                  <a:solidFill>
                    <a:schemeClr val="tx1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독립변수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6350">
                  <a:solidFill>
                    <a:schemeClr val="tx1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6350">
                  <a:solidFill>
                    <a:schemeClr val="tx1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6350">
                  <a:solidFill>
                    <a:schemeClr val="tx1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11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6350">
                  <a:solidFill>
                    <a:schemeClr val="tx1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개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6350">
                  <a:solidFill>
                    <a:schemeClr val="tx1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6350">
                  <a:solidFill>
                    <a:schemeClr val="tx1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 종속변수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6350">
                  <a:solidFill>
                    <a:schemeClr val="tx1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6350">
                  <a:solidFill>
                    <a:schemeClr val="tx1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6350">
                  <a:solidFill>
                    <a:schemeClr val="tx1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6350">
                  <a:solidFill>
                    <a:schemeClr val="tx1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개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6350">
                  <a:solidFill>
                    <a:schemeClr val="tx1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ln w="6350">
                <a:solidFill>
                  <a:schemeClr val="tx1"/>
                </a:solidFill>
              </a:ln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242760" indent="-24276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6350">
                  <a:solidFill>
                    <a:schemeClr val="tx1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체질량 지수 변수에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6350">
                  <a:solidFill>
                    <a:schemeClr val="tx1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‘NaN’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6350">
                  <a:solidFill>
                    <a:schemeClr val="tx1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값이 존재 → 이후 결측치 대체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ln w="6350">
                  <a:solidFill>
                    <a:schemeClr val="tx1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ln w="6350">
                  <a:solidFill>
                    <a:schemeClr val="tx1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제거를 통해 수정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6350">
                <a:solidFill>
                  <a:schemeClr val="tx1"/>
                </a:solidFill>
              </a:ln>
              <a:solidFill>
                <a:srgbClr val="181818"/>
              </a:solidFill>
              <a:latin typeface="Noto Sans KR Medium"/>
              <a:ea typeface="Noto Sans KR Medium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2320" y="1668463"/>
            <a:ext cx="11487360" cy="3521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 EDA - Dataset Preview  ( 2 / 2 )</a:t>
            </a:r>
            <a:endParaRPr lang="en-US" altLang="ko-KR"/>
          </a:p>
        </p:txBody>
      </p:sp>
      <p:graphicFrame>
        <p:nvGraphicFramePr>
          <p:cNvPr id="11" name=""/>
          <p:cNvGraphicFramePr>
            <a:graphicFrameLocks noGrp="1"/>
          </p:cNvGraphicFramePr>
          <p:nvPr/>
        </p:nvGraphicFramePr>
        <p:xfrm>
          <a:off x="313372" y="1346533"/>
          <a:ext cx="11568428" cy="471897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35305"/>
                <a:gridCol w="2695748"/>
                <a:gridCol w="887730"/>
                <a:gridCol w="840681"/>
                <a:gridCol w="823163"/>
                <a:gridCol w="5785801"/>
              </a:tblGrid>
              <a:tr h="36679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lt1"/>
                          </a:solidFill>
                        </a:rPr>
                        <a:t>No.</a:t>
                      </a:r>
                      <a:endParaRPr lang="en-US" altLang="ko-KR" sz="16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lt1"/>
                          </a:solidFill>
                        </a:rPr>
                        <a:t>Columns</a:t>
                      </a:r>
                      <a:endParaRPr lang="en-US" altLang="ko-KR" sz="16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lt1"/>
                          </a:solidFill>
                        </a:rPr>
                        <a:t>Count</a:t>
                      </a:r>
                      <a:endParaRPr lang="en-US" altLang="ko-KR" sz="16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lt1"/>
                          </a:solidFill>
                        </a:rPr>
                        <a:t>Null</a:t>
                      </a:r>
                      <a:endParaRPr lang="en-US" altLang="ko-KR" sz="16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lt1"/>
                          </a:solidFill>
                        </a:rPr>
                        <a:t>Dtype</a:t>
                      </a:r>
                      <a:endParaRPr lang="en-US" altLang="ko-KR" sz="16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600">
                          <a:solidFill>
                            <a:schemeClr val="lt1"/>
                          </a:solidFill>
                        </a:rPr>
                        <a:t>Value_counts(Categorical Variable)</a:t>
                      </a:r>
                      <a:endParaRPr lang="en-US" altLang="ko-KR" sz="16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9233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/>
                        <a:t>1</a:t>
                      </a:r>
                      <a:endParaRPr lang="en-US" altLang="ko-KR" sz="1200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/>
                        <a:t>id(</a:t>
                      </a:r>
                      <a:r>
                        <a:rPr lang="ko-KR" altLang="en-US" sz="1200"/>
                        <a:t>고유식별번호</a:t>
                      </a:r>
                      <a:r>
                        <a:rPr lang="en-US" altLang="ko-KR" sz="1200"/>
                        <a:t>)</a:t>
                      </a:r>
                      <a:endParaRPr lang="en-US" altLang="ko-KR" sz="12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8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200"/>
                    </a:p>
                    <a:p>
                      <a:pPr algn="ctr">
                        <a:defRPr/>
                      </a:pPr>
                      <a:endParaRPr lang="en-US" altLang="ko-KR" sz="1200"/>
                    </a:p>
                    <a:p>
                      <a:pPr algn="ctr">
                        <a:defRPr/>
                      </a:pPr>
                      <a:endParaRPr lang="en-US" altLang="ko-KR" sz="1200"/>
                    </a:p>
                    <a:p>
                      <a:pPr algn="ctr">
                        <a:defRPr/>
                      </a:pPr>
                      <a:endParaRPr lang="en-US" altLang="ko-KR" sz="1200"/>
                    </a:p>
                    <a:p>
                      <a:pPr algn="ctr">
                        <a:defRPr/>
                      </a:pPr>
                      <a:endParaRPr lang="en-US" altLang="ko-KR" sz="1200"/>
                    </a:p>
                    <a:p>
                      <a:pPr algn="ctr">
                        <a:defRPr/>
                      </a:pPr>
                      <a:endParaRPr lang="en-US" altLang="ko-KR" sz="1200"/>
                    </a:p>
                    <a:p>
                      <a:pPr algn="ctr">
                        <a:defRPr/>
                      </a:pPr>
                      <a:endParaRPr lang="en-US" altLang="ko-KR" sz="1200"/>
                    </a:p>
                    <a:p>
                      <a:pPr algn="ctr">
                        <a:defRPr/>
                      </a:pPr>
                      <a:endParaRPr lang="en-US" altLang="ko-KR" sz="1200"/>
                    </a:p>
                    <a:p>
                      <a:pPr algn="ctr">
                        <a:defRPr/>
                      </a:pPr>
                      <a:endParaRPr lang="en-US" altLang="ko-KR" sz="1200"/>
                    </a:p>
                    <a:p>
                      <a:pPr algn="ctr">
                        <a:defRPr/>
                      </a:pPr>
                      <a:r>
                        <a:rPr lang="en-US" altLang="ko-KR" sz="1200"/>
                        <a:t>5110</a:t>
                      </a:r>
                      <a:endParaRPr lang="en-US" altLang="ko-KR" sz="1200"/>
                    </a:p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Poppins Light"/>
                        <a:ea typeface="Noto Sans KR Light"/>
                        <a:cs typeface="Poppins Light"/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1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200"/>
                    </a:p>
                    <a:p>
                      <a:pPr algn="ctr">
                        <a:defRPr/>
                      </a:pPr>
                      <a:endParaRPr lang="en-US" altLang="ko-KR" sz="1200"/>
                    </a:p>
                    <a:p>
                      <a:pPr algn="ctr">
                        <a:defRPr/>
                      </a:pPr>
                      <a:endParaRPr lang="en-US" altLang="ko-KR" sz="1200"/>
                    </a:p>
                    <a:p>
                      <a:pPr algn="ctr">
                        <a:defRPr/>
                      </a:pPr>
                      <a:endParaRPr lang="en-US" altLang="ko-KR" sz="1200"/>
                    </a:p>
                    <a:p>
                      <a:pPr algn="ctr">
                        <a:defRPr/>
                      </a:pPr>
                      <a:endParaRPr lang="en-US" altLang="ko-KR" sz="1200"/>
                    </a:p>
                    <a:p>
                      <a:pPr algn="ctr">
                        <a:defRPr/>
                      </a:pPr>
                      <a:endParaRPr lang="en-US" altLang="ko-KR" sz="1200"/>
                    </a:p>
                    <a:p>
                      <a:pPr algn="ctr">
                        <a:defRPr/>
                      </a:pPr>
                      <a:endParaRPr lang="en-US" altLang="ko-KR" sz="1200"/>
                    </a:p>
                    <a:p>
                      <a:pPr algn="ctr">
                        <a:defRPr/>
                      </a:pPr>
                      <a:endParaRPr lang="en-US" altLang="ko-KR" sz="1200"/>
                    </a:p>
                    <a:p>
                      <a:pPr algn="ctr">
                        <a:defRPr/>
                      </a:pPr>
                      <a:endParaRPr lang="en-US" altLang="ko-KR" sz="1200"/>
                    </a:p>
                    <a:p>
                      <a:pPr algn="ctr">
                        <a:defRPr/>
                      </a:pPr>
                      <a:endParaRPr lang="en-US" altLang="ko-KR" sz="1200"/>
                    </a:p>
                    <a:p>
                      <a:pPr algn="ctr">
                        <a:defRPr/>
                      </a:pPr>
                      <a:endParaRPr lang="en-US" altLang="ko-KR" sz="1200"/>
                    </a:p>
                    <a:p>
                      <a:pPr algn="ctr">
                        <a:defRPr/>
                      </a:pPr>
                      <a:endParaRPr lang="en-US" altLang="ko-KR" sz="1200"/>
                    </a:p>
                    <a:p>
                      <a:pPr algn="ctr">
                        <a:defRPr/>
                      </a:pPr>
                      <a:r>
                        <a:rPr lang="en-US" altLang="ko-KR" sz="1200"/>
                        <a:t>Non-null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Poppins Light"/>
                        <a:ea typeface="Noto Sans KR Light"/>
                        <a:cs typeface="Poppins Light"/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/>
                        <a:t>int64</a:t>
                      </a:r>
                      <a:endParaRPr lang="en-US" altLang="ko-KR" sz="12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BlToT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lToTr>
                    <a:noFill/>
                  </a:tcPr>
                </a:tc>
              </a:tr>
              <a:tr h="27501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/>
                        <a:t>2</a:t>
                      </a:r>
                      <a:endParaRPr lang="en-US" altLang="ko-KR" sz="1200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/>
                        <a:t>gender(</a:t>
                      </a:r>
                      <a:r>
                        <a:rPr lang="ko-KR" altLang="en-US" sz="1200"/>
                        <a:t>성별</a:t>
                      </a:r>
                      <a:r>
                        <a:rPr lang="en-US" altLang="ko-KR" sz="1200"/>
                        <a:t>)</a:t>
                      </a:r>
                      <a:endParaRPr lang="en-US" altLang="ko-KR" sz="12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/>
                        <a:t>object</a:t>
                      </a:r>
                      <a:endParaRPr lang="en-US" altLang="ko-KR" sz="12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/>
                        <a:t>Male(</a:t>
                      </a:r>
                      <a:r>
                        <a:rPr lang="ko-KR" altLang="en-US" sz="1200"/>
                        <a:t>남자</a:t>
                      </a:r>
                      <a:r>
                        <a:rPr lang="en-US" altLang="ko-KR" sz="1200"/>
                        <a:t>) : 2115, Female(</a:t>
                      </a:r>
                      <a:r>
                        <a:rPr lang="ko-KR" altLang="en-US" sz="1200"/>
                        <a:t>여자</a:t>
                      </a:r>
                      <a:r>
                        <a:rPr lang="en-US" altLang="ko-KR" sz="1200"/>
                        <a:t>) : 2994,</a:t>
                      </a: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Other : 1</a:t>
                      </a:r>
                      <a:endParaRPr lang="en-US" altLang="ko-KR" sz="1200" b="1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4037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/>
                        <a:t>3</a:t>
                      </a:r>
                      <a:endParaRPr lang="en-US" altLang="ko-KR" sz="1200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/>
                        <a:t>age(</a:t>
                      </a:r>
                      <a:r>
                        <a:rPr lang="ko-KR" altLang="en-US" sz="1200"/>
                        <a:t>나이</a:t>
                      </a:r>
                      <a:r>
                        <a:rPr lang="en-US" altLang="ko-KR" sz="1200"/>
                        <a:t>)</a:t>
                      </a:r>
                      <a:endParaRPr lang="en-US" altLang="ko-KR" sz="12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/>
                        <a:t>float64</a:t>
                      </a:r>
                      <a:endParaRPr lang="en-US" altLang="ko-KR" sz="12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BlToT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lToTr>
                    <a:noFill/>
                  </a:tcPr>
                </a:tc>
              </a:tr>
              <a:tr h="27709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/>
                        <a:t>4</a:t>
                      </a:r>
                      <a:endParaRPr lang="en-US" altLang="ko-KR" sz="1200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/>
                        <a:t>hypertension(</a:t>
                      </a:r>
                      <a:r>
                        <a:rPr lang="ko-KR" altLang="en-US" sz="1200"/>
                        <a:t>고혈압 여부</a:t>
                      </a:r>
                      <a:r>
                        <a:rPr lang="en-US" altLang="ko-KR" sz="1200"/>
                        <a:t>)</a:t>
                      </a:r>
                      <a:endParaRPr lang="en-US" altLang="ko-KR" sz="12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/>
                        <a:t>int64</a:t>
                      </a:r>
                      <a:endParaRPr lang="en-US" altLang="ko-KR" sz="12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/>
                        <a:t>0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: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4612, 1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: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498</a:t>
                      </a:r>
                      <a:endParaRPr lang="en-US" altLang="ko-KR" sz="12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9600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/>
                        <a:t>5</a:t>
                      </a:r>
                      <a:endParaRPr lang="en-US" altLang="ko-KR" sz="1200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/>
                        <a:t>heart_disease(</a:t>
                      </a:r>
                      <a:r>
                        <a:rPr lang="ko-KR" altLang="en-US" sz="1200"/>
                        <a:t>심장병 여부</a:t>
                      </a:r>
                      <a:r>
                        <a:rPr lang="en-US" altLang="ko-KR" sz="1200"/>
                        <a:t>)</a:t>
                      </a:r>
                      <a:endParaRPr lang="en-US" altLang="ko-KR" sz="12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dk1"/>
                          </a:solidFill>
                        </a:rPr>
                        <a:t>int64</a:t>
                      </a:r>
                      <a:endParaRPr lang="en-US" altLang="ko-KR" sz="1200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/>
                        <a:t>0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: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4834, 1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: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276</a:t>
                      </a:r>
                      <a:endParaRPr lang="en-US" altLang="ko-KR" sz="12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572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/>
                        <a:t>6</a:t>
                      </a:r>
                      <a:endParaRPr lang="en-US" altLang="ko-KR" sz="1200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/>
                        <a:t>ever_married(</a:t>
                      </a:r>
                      <a:r>
                        <a:rPr lang="ko-KR" altLang="en-US" sz="1200"/>
                        <a:t>결혼 여부</a:t>
                      </a:r>
                      <a:r>
                        <a:rPr lang="en-US" altLang="ko-KR" sz="1200"/>
                        <a:t>)</a:t>
                      </a:r>
                      <a:endParaRPr lang="en-US" altLang="ko-KR" sz="12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dk1"/>
                          </a:solidFill>
                        </a:rPr>
                        <a:t>object</a:t>
                      </a:r>
                      <a:endParaRPr lang="en-US" altLang="ko-KR" sz="1200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/>
                        <a:t>Yes : 3353, No : 1757</a:t>
                      </a:r>
                      <a:endParaRPr lang="en-US" altLang="ko-KR" sz="12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673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/>
                        <a:t>7</a:t>
                      </a:r>
                      <a:endParaRPr lang="en-US" altLang="ko-KR" sz="1200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/>
                        <a:t>work_type(</a:t>
                      </a:r>
                      <a:r>
                        <a:rPr lang="ko-KR" altLang="en-US" sz="1200"/>
                        <a:t>업무 타입</a:t>
                      </a:r>
                      <a:r>
                        <a:rPr lang="en-US" altLang="ko-KR" sz="1200"/>
                        <a:t>)</a:t>
                      </a:r>
                      <a:endParaRPr lang="en-US" altLang="ko-KR" sz="12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dk1"/>
                          </a:solidFill>
                        </a:rPr>
                        <a:t>object</a:t>
                      </a:r>
                      <a:endParaRPr lang="en-US" altLang="ko-KR" sz="1200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/>
                        <a:t>Private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: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2925, Self-employed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:819, children  : 687, Govt_job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:  657, Never_worked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: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22</a:t>
                      </a:r>
                      <a:endParaRPr lang="en-US" altLang="ko-KR" sz="12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962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/>
                        <a:t>8</a:t>
                      </a:r>
                      <a:endParaRPr lang="en-US" altLang="ko-KR" sz="1200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/>
                        <a:t>residence_type(</a:t>
                      </a:r>
                      <a:r>
                        <a:rPr lang="ko-KR" altLang="en-US" sz="1200"/>
                        <a:t>거주 형태</a:t>
                      </a:r>
                      <a:r>
                        <a:rPr lang="en-US" altLang="ko-KR" sz="1200"/>
                        <a:t>)</a:t>
                      </a:r>
                      <a:endParaRPr lang="en-US" altLang="ko-KR" sz="12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dk1"/>
                          </a:solidFill>
                        </a:rPr>
                        <a:t>object</a:t>
                      </a:r>
                      <a:endParaRPr lang="en-US" altLang="ko-KR" sz="1200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/>
                        <a:t>Urban : 2596, Rural : 2514</a:t>
                      </a:r>
                      <a:endParaRPr lang="en-US" altLang="ko-KR" sz="12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860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/>
                        <a:t>9</a:t>
                      </a:r>
                      <a:endParaRPr lang="en-US" altLang="ko-KR" sz="1200" spc="0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dk1"/>
                          </a:solidFill>
                        </a:rPr>
                        <a:t>avg_glucose_level(</a:t>
                      </a:r>
                      <a:r>
                        <a:rPr lang="ko-KR" altLang="en-US" sz="1200" spc="0">
                          <a:solidFill>
                            <a:schemeClr val="dk1"/>
                          </a:solidFill>
                        </a:rPr>
                        <a:t>혈액 포도당 평균</a:t>
                      </a:r>
                      <a:r>
                        <a:rPr lang="en-US" altLang="ko-KR" sz="1200" spc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altLang="ko-KR" sz="1200" spc="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tx1"/>
                          </a:solidFill>
                        </a:rPr>
                        <a:t>5110</a:t>
                      </a:r>
                      <a:endParaRPr lang="en-US" altLang="ko-KR" sz="120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200"/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200" spc="0">
                          <a:solidFill>
                            <a:schemeClr val="dk1"/>
                          </a:solidFill>
                        </a:rPr>
                        <a:t>float64</a:t>
                      </a:r>
                      <a:endParaRPr lang="en-US" altLang="ko-KR" sz="1200" spc="0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12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lToTr>
                    <a:noFill/>
                  </a:tcPr>
                </a:tc>
              </a:tr>
              <a:tr h="23034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/>
                        <a:t>10</a:t>
                      </a:r>
                      <a:endParaRPr lang="en-US" altLang="ko-KR" sz="1200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/>
                        <a:t>bmi(</a:t>
                      </a:r>
                      <a:r>
                        <a:rPr lang="ko-KR" altLang="en-US" sz="1200"/>
                        <a:t>체질량 지수</a:t>
                      </a:r>
                      <a:r>
                        <a:rPr lang="en-US" altLang="ko-KR" sz="1200"/>
                        <a:t>)</a:t>
                      </a:r>
                      <a:endParaRPr lang="en-US" altLang="ko-KR" sz="12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 b="1">
                          <a:solidFill>
                            <a:srgbClr val="ff0000"/>
                          </a:solidFill>
                          <a:highlight>
                            <a:srgbClr val="baff1a"/>
                          </a:highlight>
                        </a:rPr>
                        <a:t>4909(-201)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Poppins Light"/>
                        <a:ea typeface="Noto Sans KR Light"/>
                        <a:cs typeface="Poppins Light"/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/>
                        <a:t>float64</a:t>
                      </a:r>
                      <a:endParaRPr lang="en-US" altLang="ko-KR" sz="12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BlToT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lToTr>
                    <a:noFill/>
                  </a:tcPr>
                </a:tc>
              </a:tr>
              <a:tr h="24860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/>
                        <a:t>11</a:t>
                      </a:r>
                      <a:endParaRPr lang="en-US" altLang="ko-KR" sz="1200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/>
                        <a:t>smoking_status(</a:t>
                      </a:r>
                      <a:r>
                        <a:rPr lang="ko-KR" altLang="en-US" sz="1200"/>
                        <a:t>흡연 여부</a:t>
                      </a:r>
                      <a:r>
                        <a:rPr lang="en-US" altLang="ko-KR" sz="1200"/>
                        <a:t>)</a:t>
                      </a:r>
                      <a:endParaRPr lang="en-US" altLang="ko-KR" sz="12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 defTabSz="91440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200" spc="0">
                          <a:solidFill>
                            <a:srgbClr val="000000"/>
                          </a:solidFill>
                        </a:rPr>
                        <a:t>5110</a:t>
                      </a:r>
                      <a:endParaRPr lang="en-US" altLang="ko-KR" sz="1200" spc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/>
                        <a:t>object</a:t>
                      </a:r>
                      <a:endParaRPr lang="en-US" altLang="ko-KR" sz="12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/>
                        <a:t>Never smoked : 1892,</a:t>
                      </a: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Unknown : 1544</a:t>
                      </a:r>
                      <a:r>
                        <a:rPr lang="en-US" altLang="ko-KR" sz="1200"/>
                        <a:t>, formerly smoked : 885, smokes : 789</a:t>
                      </a:r>
                      <a:endParaRPr lang="en-US" altLang="ko-KR" sz="12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6051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/>
                        <a:t>12</a:t>
                      </a:r>
                      <a:endParaRPr lang="en-US" altLang="ko-KR" sz="1200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200"/>
                        <a:t>stroke(</a:t>
                      </a:r>
                      <a:r>
                        <a:rPr lang="ko-KR" altLang="en-US" sz="1200"/>
                        <a:t>뇌졸증 여부</a:t>
                      </a:r>
                      <a:r>
                        <a:rPr lang="en-US" altLang="ko-KR" sz="1200"/>
                        <a:t>)</a:t>
                      </a:r>
                      <a:endParaRPr lang="en-US" altLang="ko-KR" sz="12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/>
                        <a:t>int64</a:t>
                      </a:r>
                      <a:endParaRPr lang="en-US" altLang="ko-KR" sz="12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/>
                        <a:t>0 : 4861, 1 : 249</a:t>
                      </a:r>
                      <a:endParaRPr lang="en-US" altLang="ko-KR" sz="1200"/>
                    </a:p>
                  </a:txBody>
                  <a:tcPr marL="91440" marR="9144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00858" y="903205"/>
            <a:ext cx="6175401" cy="344550"/>
          </a:xfrm>
          <a:prstGeom prst="rect">
            <a:avLst/>
          </a:prstGeom>
        </p:spPr>
      </p:pic>
      <p:cxnSp>
        <p:nvCxnSpPr>
          <p:cNvPr id="13" name=""/>
          <p:cNvCxnSpPr>
            <a:endCxn id="12" idx="2"/>
          </p:cNvCxnSpPr>
          <p:nvPr/>
        </p:nvCxnSpPr>
        <p:spPr>
          <a:xfrm rot="10800000">
            <a:off x="8788559" y="1247756"/>
            <a:ext cx="1524952" cy="816321"/>
          </a:xfrm>
          <a:prstGeom prst="straightConnector1">
            <a:avLst/>
          </a:prstGeom>
          <a:ln w="12700">
            <a:solidFill>
              <a:srgbClr val="1818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 EDA - Numerical data info  ( 1 / 5 )</a:t>
            </a:r>
            <a:endParaRPr lang="en-US" altLang="ko-KR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6521" y="1880657"/>
            <a:ext cx="5146398" cy="3591042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>
            <a:off x="5847292" y="1635918"/>
            <a:ext cx="6111087" cy="4140554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277500" indent="-27750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Font typeface="Wingdings"/>
              <a:buChar char="ü"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6350">
                <a:solidFill>
                  <a:srgbClr val="000000"/>
                </a:solidFill>
              </a:ln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277500" indent="-27750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Font typeface="Wingdings"/>
              <a:buChar char="ü"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6350">
                <a:solidFill>
                  <a:srgbClr val="000000"/>
                </a:solidFill>
              </a:ln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277500" indent="-27750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Font typeface="Wingdings"/>
              <a:buChar char="ü"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6350">
                <a:solidFill>
                  <a:srgbClr val="000000"/>
                </a:solidFill>
              </a:ln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ln w="6350">
                <a:solidFill>
                  <a:srgbClr val="000000"/>
                </a:solidFill>
              </a:ln>
              <a:solidFill>
                <a:srgbClr val="181818"/>
              </a:solidFill>
              <a:latin typeface="Noto Sans KR Medium"/>
              <a:ea typeface="Noto Sans KR Medium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5978240" y="1908651"/>
            <a:ext cx="5893540" cy="361219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77500" indent="-277500" defTabSz="914400">
              <a:lnSpc>
                <a:spcPct val="150000"/>
              </a:lnSpc>
              <a:spcBef>
                <a:spcPts val="0"/>
              </a:spcBef>
              <a:buClr>
                <a:srgbClr val="181818"/>
              </a:buClr>
              <a:buFont typeface="Wingdings"/>
              <a:buChar char="§"/>
              <a:defRPr/>
            </a:pPr>
            <a:r>
              <a:rPr lang="en-US" altLang="ko-KR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highlight>
                  <a:srgbClr val="ffff00"/>
                </a:highlight>
                <a:latin typeface="Noto Sans KR Medium"/>
                <a:ea typeface="Noto Sans KR Medium"/>
              </a:rPr>
              <a:t>describe()</a:t>
            </a:r>
            <a:r>
              <a:rPr lang="ko-KR" altLang="en-US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 함수를 통한 데이터 요약 통계량 정보 확인</a:t>
            </a:r>
            <a:endParaRPr lang="ko-KR" altLang="en-US" sz="1400">
              <a:ln w="6350">
                <a:solidFill>
                  <a:srgbClr val="000000"/>
                </a:solidFill>
              </a:ln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277500" indent="-277500" defTabSz="914400">
              <a:lnSpc>
                <a:spcPct val="150000"/>
              </a:lnSpc>
              <a:spcBef>
                <a:spcPts val="0"/>
              </a:spcBef>
              <a:buClr>
                <a:srgbClr val="181818"/>
              </a:buClr>
              <a:buFont typeface="Wingdings"/>
              <a:buAutoNum type="alphaUcPeriod"/>
              <a:defRPr/>
            </a:pPr>
            <a:r>
              <a:rPr lang="en-US" altLang="ko-KR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age(</a:t>
            </a:r>
            <a:r>
              <a:rPr lang="ko-KR" altLang="en-US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나이</a:t>
            </a:r>
            <a:r>
              <a:rPr lang="en-US" altLang="ko-KR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)</a:t>
            </a:r>
            <a:endParaRPr lang="en-US" altLang="ko-KR" sz="1400">
              <a:ln w="6350">
                <a:solidFill>
                  <a:srgbClr val="000000"/>
                </a:solidFill>
              </a:ln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734700" lvl="1" indent="-277500" defTabSz="914400">
              <a:lnSpc>
                <a:spcPct val="150000"/>
              </a:lnSpc>
              <a:spcBef>
                <a:spcPts val="0"/>
              </a:spcBef>
              <a:buClr>
                <a:srgbClr val="181818"/>
              </a:buClr>
              <a:buFont typeface="Wingdings"/>
              <a:buChar char="ü"/>
              <a:defRPr/>
            </a:pPr>
            <a:r>
              <a:rPr lang="en-US" altLang="ko-KR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std : </a:t>
            </a:r>
            <a:r>
              <a:rPr lang="ko-KR" altLang="en-US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표준편차가 </a:t>
            </a:r>
            <a:r>
              <a:rPr lang="en-US" altLang="ko-KR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23</a:t>
            </a:r>
            <a:r>
              <a:rPr lang="ko-KR" altLang="en-US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으로 나이대의 격차가 큼</a:t>
            </a:r>
            <a:endParaRPr lang="ko-KR" altLang="en-US" sz="1400">
              <a:ln w="6350">
                <a:solidFill>
                  <a:srgbClr val="000000"/>
                </a:solidFill>
              </a:ln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734700" lvl="1" indent="-277500" defTabSz="914400">
              <a:lnSpc>
                <a:spcPct val="150000"/>
              </a:lnSpc>
              <a:spcBef>
                <a:spcPts val="0"/>
              </a:spcBef>
              <a:buClr>
                <a:srgbClr val="181818"/>
              </a:buClr>
              <a:buFont typeface="Wingdings"/>
              <a:buChar char="ü"/>
              <a:defRPr/>
            </a:pPr>
            <a:r>
              <a:rPr lang="en-US" altLang="ko-KR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min</a:t>
            </a:r>
            <a:r>
              <a:rPr lang="ko-KR" altLang="en-US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 </a:t>
            </a:r>
            <a:r>
              <a:rPr lang="en-US" altLang="ko-KR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:</a:t>
            </a:r>
            <a:r>
              <a:rPr lang="ko-KR" altLang="en-US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 최소값이 </a:t>
            </a:r>
            <a:r>
              <a:rPr lang="en-US" altLang="ko-KR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0.08</a:t>
            </a:r>
            <a:r>
              <a:rPr lang="ko-KR" altLang="en-US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로 이상치가 존재</a:t>
            </a:r>
            <a:endParaRPr lang="ko-KR" altLang="en-US" sz="1400">
              <a:ln w="6350">
                <a:solidFill>
                  <a:srgbClr val="000000"/>
                </a:solidFill>
              </a:ln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457200" lvl="1" indent="0" defTabSz="914400">
              <a:lnSpc>
                <a:spcPct val="150000"/>
              </a:lnSpc>
              <a:spcBef>
                <a:spcPts val="0"/>
              </a:spcBef>
              <a:buClr>
                <a:srgbClr val="181818"/>
              </a:buClr>
              <a:buFont typeface="Wingdings"/>
              <a:buNone/>
              <a:defRPr/>
            </a:pPr>
            <a:r>
              <a:rPr lang="ko-KR" altLang="en-US" sz="7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 </a:t>
            </a:r>
            <a:endParaRPr lang="ko-KR" altLang="en-US" sz="700">
              <a:ln w="6350">
                <a:solidFill>
                  <a:srgbClr val="000000"/>
                </a:solidFill>
              </a:ln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277500" indent="-277500" defTabSz="914400">
              <a:lnSpc>
                <a:spcPct val="150000"/>
              </a:lnSpc>
              <a:spcBef>
                <a:spcPts val="0"/>
              </a:spcBef>
              <a:buClr>
                <a:srgbClr val="181818"/>
              </a:buClr>
              <a:buFont typeface="Wingdings"/>
              <a:buAutoNum type="alphaUcPeriod"/>
              <a:defRPr/>
            </a:pPr>
            <a:r>
              <a:rPr lang="en-US" altLang="ko-KR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bmi(</a:t>
            </a:r>
            <a:r>
              <a:rPr lang="ko-KR" altLang="en-US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체질량 지수</a:t>
            </a:r>
            <a:r>
              <a:rPr lang="en-US" altLang="ko-KR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)[</a:t>
            </a:r>
            <a:r>
              <a:rPr lang="ko-KR" altLang="en-US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과제충</a:t>
            </a:r>
            <a:r>
              <a:rPr lang="en-US" altLang="ko-KR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:23~24.9, </a:t>
            </a:r>
            <a:r>
              <a:rPr lang="ko-KR" altLang="en-US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비만</a:t>
            </a:r>
            <a:r>
              <a:rPr lang="en-US" altLang="ko-KR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:25~29.9,</a:t>
            </a:r>
            <a:r>
              <a:rPr lang="ko-KR" altLang="en-US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 고도비만</a:t>
            </a:r>
            <a:r>
              <a:rPr lang="en-US" altLang="ko-KR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:30</a:t>
            </a:r>
            <a:r>
              <a:rPr lang="ko-KR" altLang="en-US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이상</a:t>
            </a:r>
            <a:r>
              <a:rPr lang="en-US" altLang="ko-KR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]</a:t>
            </a:r>
            <a:endParaRPr lang="en-US" altLang="ko-KR" sz="1400">
              <a:ln w="6350">
                <a:solidFill>
                  <a:srgbClr val="000000"/>
                </a:solidFill>
              </a:ln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734700" lvl="1" indent="-277500" defTabSz="914400">
              <a:lnSpc>
                <a:spcPct val="150000"/>
              </a:lnSpc>
              <a:spcBef>
                <a:spcPts val="0"/>
              </a:spcBef>
              <a:buClr>
                <a:srgbClr val="181818"/>
              </a:buClr>
              <a:buFont typeface="Wingdings"/>
              <a:buChar char="ü"/>
              <a:defRPr/>
            </a:pPr>
            <a:r>
              <a:rPr lang="en-US" altLang="ko-KR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mean : </a:t>
            </a:r>
            <a:r>
              <a:rPr lang="ko-KR" altLang="en-US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평균이 </a:t>
            </a:r>
            <a:r>
              <a:rPr lang="en-US" altLang="ko-KR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29</a:t>
            </a:r>
            <a:r>
              <a:rPr lang="ko-KR" altLang="en-US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로 비만 비율이 높음</a:t>
            </a:r>
            <a:endParaRPr lang="ko-KR" altLang="en-US" sz="1400">
              <a:ln w="6350">
                <a:solidFill>
                  <a:srgbClr val="000000"/>
                </a:solidFill>
              </a:ln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734700" lvl="1" indent="-277500" defTabSz="914400">
              <a:lnSpc>
                <a:spcPct val="150000"/>
              </a:lnSpc>
              <a:spcBef>
                <a:spcPts val="0"/>
              </a:spcBef>
              <a:buClr>
                <a:srgbClr val="181818"/>
              </a:buClr>
              <a:buFont typeface="Wingdings"/>
              <a:buChar char="ü"/>
              <a:defRPr/>
            </a:pPr>
            <a:r>
              <a:rPr lang="en-US" altLang="ko-KR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max : </a:t>
            </a:r>
            <a:r>
              <a:rPr lang="ko-KR" altLang="en-US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최대값이 </a:t>
            </a:r>
            <a:r>
              <a:rPr lang="en-US" altLang="ko-KR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97</a:t>
            </a:r>
            <a:r>
              <a:rPr lang="ko-KR" altLang="en-US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로 이상치가 존재</a:t>
            </a:r>
            <a:r>
              <a:rPr lang="en-US" altLang="ko-KR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(ex:180/315)</a:t>
            </a:r>
            <a:endParaRPr lang="en-US" altLang="ko-KR" sz="1400">
              <a:ln w="6350">
                <a:solidFill>
                  <a:srgbClr val="000000"/>
                </a:solidFill>
              </a:ln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457200" lvl="1" indent="0" defTabSz="914400">
              <a:lnSpc>
                <a:spcPct val="150000"/>
              </a:lnSpc>
              <a:spcBef>
                <a:spcPts val="0"/>
              </a:spcBef>
              <a:buClr>
                <a:srgbClr val="181818"/>
              </a:buClr>
              <a:buFont typeface="Wingdings"/>
              <a:buNone/>
              <a:defRPr/>
            </a:pPr>
            <a:r>
              <a:rPr lang="ko-KR" altLang="en-US" sz="7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 </a:t>
            </a:r>
            <a:endParaRPr lang="ko-KR" altLang="en-US" sz="700">
              <a:ln w="6350">
                <a:solidFill>
                  <a:srgbClr val="000000"/>
                </a:solidFill>
              </a:ln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277500" indent="-277500" defTabSz="914400">
              <a:lnSpc>
                <a:spcPct val="150000"/>
              </a:lnSpc>
              <a:spcBef>
                <a:spcPts val="0"/>
              </a:spcBef>
              <a:buClr>
                <a:srgbClr val="181818"/>
              </a:buClr>
              <a:buFont typeface="Wingdings"/>
              <a:buAutoNum type="alphaUcPeriod"/>
              <a:defRPr/>
            </a:pPr>
            <a:r>
              <a:rPr lang="en-US" altLang="ko-KR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avg_glucose_level(</a:t>
            </a:r>
            <a:r>
              <a:rPr lang="ko-KR" altLang="en-US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혈액의 평균 포도당</a:t>
            </a:r>
            <a:r>
              <a:rPr lang="en-US" altLang="ko-KR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)[</a:t>
            </a:r>
            <a:r>
              <a:rPr lang="ko-KR" altLang="en-US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정상</a:t>
            </a:r>
            <a:r>
              <a:rPr lang="en-US" altLang="ko-KR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:70~99mg/dL, </a:t>
            </a:r>
            <a:r>
              <a:rPr lang="ko-KR" altLang="en-US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공복혈당장애</a:t>
            </a:r>
            <a:r>
              <a:rPr lang="en-US" altLang="ko-KR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:100~125mg/dL, </a:t>
            </a:r>
            <a:r>
              <a:rPr lang="ko-KR" altLang="en-US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당뇨병</a:t>
            </a:r>
            <a:r>
              <a:rPr lang="en-US" altLang="ko-KR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:126mg/dL</a:t>
            </a:r>
            <a:r>
              <a:rPr lang="ko-KR" altLang="en-US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 이상</a:t>
            </a:r>
            <a:r>
              <a:rPr lang="en-US" altLang="ko-KR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,</a:t>
            </a:r>
            <a:r>
              <a:rPr lang="ko-KR" altLang="en-US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 공복기준</a:t>
            </a:r>
            <a:r>
              <a:rPr lang="en-US" altLang="ko-KR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]</a:t>
            </a:r>
            <a:endParaRPr lang="en-US" altLang="ko-KR" sz="1400">
              <a:ln w="6350">
                <a:solidFill>
                  <a:srgbClr val="000000"/>
                </a:solidFill>
              </a:ln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734700" lvl="1" indent="-277500" defTabSz="914400">
              <a:lnSpc>
                <a:spcPct val="150000"/>
              </a:lnSpc>
              <a:spcBef>
                <a:spcPts val="0"/>
              </a:spcBef>
              <a:buClr>
                <a:srgbClr val="181818"/>
              </a:buClr>
              <a:buFont typeface="Wingdings"/>
              <a:buChar char="ü"/>
              <a:defRPr/>
            </a:pPr>
            <a:r>
              <a:rPr lang="en-US" altLang="ko-KR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std : </a:t>
            </a:r>
            <a:r>
              <a:rPr lang="ko-KR" altLang="en-US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표준편차가 </a:t>
            </a:r>
            <a:r>
              <a:rPr lang="en-US" altLang="ko-KR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45</a:t>
            </a:r>
            <a:r>
              <a:rPr lang="ko-KR" altLang="en-US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로 </a:t>
            </a:r>
            <a:r>
              <a:rPr lang="en-US" altLang="ko-KR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3</a:t>
            </a:r>
            <a:r>
              <a:rPr lang="ko-KR" altLang="en-US" sz="140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개의 변수 중 양극화가 가장 큼</a:t>
            </a:r>
            <a:endParaRPr lang="ko-KR" altLang="en-US" sz="1400">
              <a:ln w="6350">
                <a:solidFill>
                  <a:srgbClr val="000000"/>
                </a:solidFill>
              </a:ln>
              <a:solidFill>
                <a:srgbClr val="181818"/>
              </a:solidFill>
              <a:latin typeface="Noto Sans KR Medium"/>
              <a:ea typeface="Noto Sans KR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 EDA - Numerical data distplot  ( 2 / 5 )</a:t>
            </a:r>
            <a:endParaRPr lang="en-US" altLang="ko-KR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8439" y="1942676"/>
            <a:ext cx="3296321" cy="2981385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80430" y="1942676"/>
            <a:ext cx="3231139" cy="2972647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18135" y="1942676"/>
            <a:ext cx="3201091" cy="3037609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974148" y="1368136"/>
            <a:ext cx="2182091" cy="47780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ko-KR" sz="1700" b="1">
                <a:solidFill>
                  <a:srgbClr val="181818"/>
                </a:solidFill>
                <a:latin typeface="Noto Sans KR Medium"/>
                <a:ea typeface="Noto Sans KR Medium"/>
              </a:rPr>
              <a:t>Age</a:t>
            </a:r>
            <a:endParaRPr lang="en-US" altLang="ko-KR" sz="1700" b="1">
              <a:solidFill>
                <a:srgbClr val="181818"/>
              </a:solidFill>
              <a:latin typeface="Noto Sans KR Medium"/>
              <a:ea typeface="Noto Sans KR Medium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5004954" y="1416627"/>
            <a:ext cx="2182091" cy="47694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Avg_glucose_level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<a:solidFill>
                <a:srgbClr val="181818"/>
              </a:solidFill>
              <a:latin typeface="Noto Sans KR Medium"/>
              <a:ea typeface="Noto Sans KR Medium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8958696" y="1439141"/>
            <a:ext cx="2182091" cy="47780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  <a:solidFill>
                  <a:srgbClr val="181818"/>
                </a:solidFill>
                <a:latin typeface="Noto Sans KR Medium"/>
                <a:ea typeface="Noto Sans KR Medium"/>
              </a:rPr>
              <a:t>Bmi</a:t>
            </a:r>
            <a:endParaRPr xmlns:mc="http://schemas.openxmlformats.org/markup-compatibility/2006" xmlns:hp="http://schemas.haansoft.com/office/presentation/8.0" kumimoji="0" lang="en-US" altLang="ko-KR" sz="1700" b="1" i="0" u="none" strike="noStrike" kern="1200" cap="none" spc="0" normalizeH="0" baseline="0" mc:Ignorable="hp" hp:hslEmbossed="0">
              <a:solidFill>
                <a:srgbClr val="181818"/>
              </a:solidFill>
              <a:latin typeface="Noto Sans KR Medium"/>
              <a:ea typeface="Noto Sans KR Medium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619123" y="4978977"/>
            <a:ext cx="10953751" cy="40680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ko-KR" altLang="en-US" sz="1400">
                <a:solidFill>
                  <a:srgbClr val="181818"/>
                </a:solidFill>
                <a:latin typeface="Noto Sans KR Medium"/>
                <a:ea typeface="Noto Sans KR Medium"/>
              </a:rPr>
              <a:t>＊</a:t>
            </a:r>
            <a:r>
              <a:rPr lang="en-US" altLang="ko-KR" sz="1400">
                <a:solidFill>
                  <a:srgbClr val="181818"/>
                </a:solidFill>
                <a:latin typeface="Noto Sans KR Medium"/>
                <a:ea typeface="Noto Sans KR Medium"/>
              </a:rPr>
              <a:t>distplot</a:t>
            </a:r>
            <a:r>
              <a:rPr lang="ko-KR" altLang="en-US" sz="1400">
                <a:solidFill>
                  <a:srgbClr val="181818"/>
                </a:solidFill>
                <a:latin typeface="Noto Sans KR Medium"/>
                <a:ea typeface="Noto Sans KR Medium"/>
              </a:rPr>
              <a:t>이란</a:t>
            </a:r>
            <a:r>
              <a:rPr lang="en-US" altLang="ko-KR" sz="1400">
                <a:solidFill>
                  <a:srgbClr val="181818"/>
                </a:solidFill>
                <a:latin typeface="Noto Sans KR Medium"/>
                <a:ea typeface="Noto Sans KR Medium"/>
              </a:rPr>
              <a:t>?</a:t>
            </a:r>
            <a:r>
              <a:rPr lang="ko-KR" altLang="en-US" sz="1400">
                <a:solidFill>
                  <a:srgbClr val="181818"/>
                </a:solidFill>
                <a:latin typeface="Noto Sans KR Medium"/>
                <a:ea typeface="Noto Sans KR Medium"/>
              </a:rPr>
              <a:t> </a:t>
            </a:r>
            <a:r>
              <a:rPr lang="en-US" altLang="ko-KR" sz="1400">
                <a:solidFill>
                  <a:srgbClr val="181818"/>
                </a:solidFill>
                <a:latin typeface="Noto Sans KR Medium"/>
                <a:ea typeface="Noto Sans KR Medium"/>
              </a:rPr>
              <a:t>:</a:t>
            </a:r>
            <a:r>
              <a:rPr lang="ko-KR" altLang="en-US" sz="1400">
                <a:solidFill>
                  <a:srgbClr val="181818"/>
                </a:solidFill>
                <a:latin typeface="Noto Sans KR Medium"/>
                <a:ea typeface="Noto Sans KR Medium"/>
              </a:rPr>
              <a:t> 한 연속변수의 분포를 히스토그램과 커널 밀도 추정으로 나타낸 그래프  </a:t>
            </a:r>
            <a:endParaRPr lang="ko-KR" altLang="en-US" sz="1400">
              <a:solidFill>
                <a:srgbClr val="181818"/>
              </a:solidFill>
              <a:latin typeface="Noto Sans KR Medium"/>
              <a:ea typeface="Noto Sans KR Medium"/>
            </a:endParaRPr>
          </a:p>
        </p:txBody>
      </p:sp>
      <p:sp>
        <p:nvSpPr>
          <p:cNvPr id="10" name=""/>
          <p:cNvSpPr/>
          <p:nvPr/>
        </p:nvSpPr>
        <p:spPr>
          <a:xfrm>
            <a:off x="331821" y="5641182"/>
            <a:ext cx="11530012" cy="1092993"/>
          </a:xfrm>
          <a:prstGeom prst="roundRect">
            <a:avLst>
              <a:gd name="adj" fmla="val 16667"/>
            </a:avLst>
          </a:prstGeom>
          <a:solidFill>
            <a:srgbClr val="c0cde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Poppins Light"/>
              <a:ea typeface="Noto Sans KR Light"/>
              <a:cs typeface="Poppins Light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484584" y="5747276"/>
            <a:ext cx="11228274" cy="90879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214200" indent="-214200" algn="l" defTabSz="914400">
              <a:lnSpc>
                <a:spcPct val="150000"/>
              </a:lnSpc>
              <a:spcBef>
                <a:spcPts val="0"/>
              </a:spcBef>
              <a:buClr>
                <a:srgbClr val="181818"/>
              </a:buClr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Age : 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나이대가 비교적 고르게 분포되어 있으나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0,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40,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80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세에서 빈도가 높아지는 경향을 보임 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ln w="6350">
                <a:solidFill>
                  <a:srgbClr val="000000"/>
                </a:solidFill>
              </a:ln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214200" indent="-214200" algn="l" defTabSz="914400">
              <a:lnSpc>
                <a:spcPct val="150000"/>
              </a:lnSpc>
              <a:spcBef>
                <a:spcPts val="0"/>
              </a:spcBef>
              <a:buClr>
                <a:srgbClr val="181818"/>
              </a:buClr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Avg_glucose_level : 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혈액의 평균 포도당 수치가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50~130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대에 가장 많이 분포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정상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~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 주의 범위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되어 있으며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150~250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대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당뇨병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의 수치도 보이나 상대적으로 적음  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ln w="6350">
                <a:solidFill>
                  <a:srgbClr val="000000"/>
                </a:solidFill>
              </a:ln>
              <a:solidFill>
                <a:srgbClr val="181818"/>
              </a:solidFill>
              <a:latin typeface="Noto Sans KR Medium"/>
              <a:ea typeface="Noto Sans KR Medium"/>
            </a:endParaRPr>
          </a:p>
          <a:p>
            <a:pPr marL="214200" indent="-214200" algn="l" defTabSz="914400">
              <a:lnSpc>
                <a:spcPct val="150000"/>
              </a:lnSpc>
              <a:spcBef>
                <a:spcPts val="0"/>
              </a:spcBef>
              <a:buClr>
                <a:srgbClr val="181818"/>
              </a:buClr>
              <a:buFont typeface="Wingdings"/>
              <a:buChar char="ü"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Bmi : 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체질량지수는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20~40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사이의 데이터에 가장 많이 분포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 비만 환자 비율이 높음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ln w="6350">
                  <a:solidFill>
                    <a:srgbClr val="000000"/>
                  </a:solidFill>
                </a:ln>
                <a:solidFill>
                  <a:srgbClr val="181818"/>
                </a:solidFill>
                <a:latin typeface="Noto Sans KR Medium"/>
                <a:ea typeface="Noto Sans KR Medium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ln w="6350">
                <a:solidFill>
                  <a:srgbClr val="000000"/>
                </a:solidFill>
              </a:ln>
              <a:solidFill>
                <a:srgbClr val="181818"/>
              </a:solidFill>
              <a:latin typeface="Noto Sans KR Medium"/>
              <a:ea typeface="Noto Sans KR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0">
      <a:majorFont>
        <a:latin typeface="Poppins Medium"/>
        <a:ea typeface="Noto Sans KR Medium"/>
        <a:cs typeface=""/>
      </a:majorFont>
      <a:minorFont>
        <a:latin typeface="Poppins Light"/>
        <a:ea typeface="Noto Sans KR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8181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18181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1200" spc="-150" dirty="0">
            <a:solidFill>
              <a:srgbClr val="181818"/>
            </a:solidFill>
            <a:latin typeface="Noto Sans KR Medium"/>
            <a:ea typeface="Noto Sans KR Medium"/>
          </a:defRPr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1093</ep:Words>
  <ep:PresentationFormat>와이드스크린</ep:PresentationFormat>
  <ep:Paragraphs>142</ep:Paragraphs>
  <ep:Slides>19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2021-06-08T04:56:55.000</dcterms:created>
  <dc:creator>changsun.h</dc:creator>
  <cp:lastModifiedBy>shk97</cp:lastModifiedBy>
  <dcterms:modified xsi:type="dcterms:W3CDTF">2022-05-10T05:44:47.297</dcterms:modified>
  <cp:revision>1916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