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1281"/>
  </p:normalViewPr>
  <p:slideViewPr>
    <p:cSldViewPr snapToGrid="0" snapToObjects="1">
      <p:cViewPr varScale="1">
        <p:scale>
          <a:sx n="100" d="100"/>
          <a:sy n="100" d="100"/>
        </p:scale>
        <p:origin x="990" y="306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안녕하십니까 고급데이터베이스 캡스톤 디자인 발표를 진행하게된 </a:t>
            </a:r>
            <a:r>
              <a:rPr lang="en-US" altLang="ko-KR"/>
              <a:t>OOO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발표 시작하겠습니다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목차는 다음과 같습니다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이상으로 고급데이터베이스 캡스톤 디자인 발표를 마치겠습니다</a:t>
            </a:r>
            <a:r>
              <a:rPr lang="en-US" altLang="ko-KR"/>
              <a:t>.</a:t>
            </a:r>
            <a:r>
              <a:rPr lang="ko-KR" altLang="en-US"/>
              <a:t> 감사합니다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12"/>
          <p:cNvGrpSpPr/>
          <p:nvPr/>
        </p:nvGrpSpPr>
        <p:grpSpPr>
          <a:xfrm flipH="1" flipV="1">
            <a:off x="8188035" y="5637711"/>
            <a:ext cx="4003964" cy="1220288"/>
            <a:chOff x="0" y="0"/>
            <a:chExt cx="9144000" cy="2786816"/>
          </a:xfrm>
        </p:grpSpPr>
        <p:sp>
          <p:nvSpPr>
            <p:cNvPr id="6" name="직사각형 17"/>
            <p:cNvSpPr/>
            <p:nvPr/>
          </p:nvSpPr>
          <p:spPr>
            <a:xfrm>
              <a:off x="0" y="1166"/>
              <a:ext cx="9144000" cy="278565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17"/>
            <p:cNvSpPr/>
            <p:nvPr/>
          </p:nvSpPr>
          <p:spPr>
            <a:xfrm>
              <a:off x="0" y="0"/>
              <a:ext cx="8244408" cy="278565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17"/>
            <p:cNvSpPr/>
            <p:nvPr/>
          </p:nvSpPr>
          <p:spPr>
            <a:xfrm>
              <a:off x="0" y="0"/>
              <a:ext cx="7308304" cy="278565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17"/>
            <p:cNvSpPr/>
            <p:nvPr/>
          </p:nvSpPr>
          <p:spPr>
            <a:xfrm>
              <a:off x="0" y="0"/>
              <a:ext cx="6467234" cy="278565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3"/>
          <p:cNvSpPr txBox="1"/>
          <p:nvPr/>
        </p:nvSpPr>
        <p:spPr>
          <a:xfrm>
            <a:off x="1534494" y="1419257"/>
            <a:ext cx="9046812" cy="139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300" b="1"/>
              <a:t>물품 재고 관리 시스템</a:t>
            </a:r>
          </a:p>
          <a:p>
            <a:pPr algn="ctr" latinLnBrk="0">
              <a:defRPr/>
            </a:pPr>
            <a:r>
              <a:rPr lang="en-US" altLang="ko-KR" sz="4300" b="1"/>
              <a:t>(</a:t>
            </a:r>
            <a:r>
              <a:rPr lang="ko-KR" altLang="en-US" sz="4300" b="1"/>
              <a:t> 고급데이터베이스 </a:t>
            </a:r>
            <a:r>
              <a:rPr lang="en-US" altLang="ko-KR" sz="4300" b="1"/>
              <a:t>-</a:t>
            </a:r>
            <a:r>
              <a:rPr lang="ko-KR" altLang="en-US" sz="4300" b="1"/>
              <a:t> 캡스톤 디자인 </a:t>
            </a:r>
            <a:r>
              <a:rPr lang="en-US" altLang="ko-KR" sz="4300" b="1"/>
              <a:t>)</a:t>
            </a:r>
            <a:r>
              <a:rPr lang="ko-KR" altLang="en-US" sz="4300" b="1"/>
              <a:t> 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97425" y="3005803"/>
            <a:ext cx="8833658" cy="42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200" b="1"/>
              <a:t>Commodity inventory management system</a:t>
            </a:r>
          </a:p>
        </p:txBody>
      </p:sp>
      <p:cxnSp>
        <p:nvCxnSpPr>
          <p:cNvPr id="12" name="직선 연결선 7"/>
          <p:cNvCxnSpPr/>
          <p:nvPr/>
        </p:nvCxnSpPr>
        <p:spPr>
          <a:xfrm flipV="1">
            <a:off x="2107690" y="2926637"/>
            <a:ext cx="8330739" cy="62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2143298" y="4663351"/>
            <a:ext cx="7905404" cy="792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ko-KR" altLang="en-US">
                <a:latin typeface="HY헤드라인M"/>
                <a:ea typeface="HY헤드라인M"/>
              </a:rPr>
              <a:t>신현균</a:t>
            </a:r>
            <a:r>
              <a:rPr lang="en-US" altLang="ko-KR">
                <a:latin typeface="HY헤드라인M"/>
                <a:ea typeface="HY헤드라인M"/>
              </a:rPr>
              <a:t>,</a:t>
            </a:r>
            <a:r>
              <a:rPr lang="ko-KR" altLang="en-US">
                <a:latin typeface="HY헤드라인M"/>
                <a:ea typeface="HY헤드라인M"/>
              </a:rPr>
              <a:t> 김도현</a:t>
            </a:r>
            <a:r>
              <a:rPr lang="en-US" altLang="ko-KR">
                <a:latin typeface="HY헤드라인M"/>
                <a:ea typeface="HY헤드라인M"/>
              </a:rPr>
              <a:t>,</a:t>
            </a:r>
            <a:r>
              <a:rPr lang="ko-KR" altLang="en-US">
                <a:latin typeface="HY헤드라인M"/>
                <a:ea typeface="HY헤드라인M"/>
              </a:rPr>
              <a:t> 김신호</a:t>
            </a:r>
          </a:p>
          <a:p>
            <a:pPr algn="ctr">
              <a:spcBef>
                <a:spcPts val="1200"/>
              </a:spcBef>
              <a:defRPr/>
            </a:pPr>
            <a:r>
              <a:rPr lang="en-US" altLang="ko-KR">
                <a:latin typeface="HY헤드라인M"/>
                <a:ea typeface="HY헤드라인M"/>
              </a:rPr>
              <a:t>Division of Computer Engineering, Dongseo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900212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DB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상세 설계 사항</a:t>
            </a:r>
            <a:endParaRPr kumimoji="0" lang="ko-KR" altLang="en-US" sz="19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092144" y="1684052"/>
          <a:ext cx="4856626" cy="4180325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972331"/>
                <a:gridCol w="1087755"/>
                <a:gridCol w="1116330"/>
                <a:gridCol w="706755"/>
                <a:gridCol w="973455"/>
              </a:tblGrid>
              <a:tr h="653895">
                <a:tc gridSpan="5"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2100"/>
                        <a:t>물품정보관리</a:t>
                      </a:r>
                      <a:r>
                        <a:rPr lang="en-US" altLang="ko-KR" sz="2100"/>
                        <a:t>(product_info)</a:t>
                      </a:r>
                      <a:endParaRPr lang="en-US" altLang="ko-KR" sz="21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77734"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속성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타입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chemeClr val="dk1"/>
                          </a:solidFill>
                        </a:rPr>
                        <a:t>NN</a:t>
                      </a:r>
                      <a:endParaRPr lang="en-US" altLang="ko-KR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chemeClr val="dk1"/>
                          </a:solidFill>
                        </a:rPr>
                        <a:t>Ky</a:t>
                      </a:r>
                      <a:endParaRPr lang="en-US" altLang="ko-KR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</a:tr>
              <a:tr h="43292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물품명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prod_name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varchar2(50)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44581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물품번호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prod_num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varchar2(20)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PK</a:t>
                      </a: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43292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물품단가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prod_price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number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43292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회사번호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comp_numc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number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FK</a:t>
                      </a: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348316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재고량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prod_stock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number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170243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납품날짜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prod_date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date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170243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납품수량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prod_quan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number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71728" y="1684052"/>
          <a:ext cx="6595819" cy="4064611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152153"/>
                <a:gridCol w="1218317"/>
                <a:gridCol w="1408682"/>
                <a:gridCol w="1259942"/>
                <a:gridCol w="1556725"/>
              </a:tblGrid>
              <a:tr h="686305">
                <a:tc gridSpan="5"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2100"/>
                        <a:t>납품회사 정보관리</a:t>
                      </a:r>
                      <a:r>
                        <a:rPr lang="en-US" altLang="ko-KR" sz="2100"/>
                        <a:t>(company_info)</a:t>
                      </a:r>
                      <a:endParaRPr lang="en-US" altLang="ko-KR" sz="21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27973"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속성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타입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chemeClr val="dk1"/>
                          </a:solidFill>
                        </a:rPr>
                        <a:t>NN</a:t>
                      </a:r>
                      <a:endParaRPr lang="en-US" altLang="ko-KR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chemeClr val="dk1"/>
                          </a:solidFill>
                        </a:rPr>
                        <a:t>Ky</a:t>
                      </a:r>
                      <a:endParaRPr lang="en-US" altLang="ko-KR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</a:tr>
              <a:tr h="678671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회사명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comp_name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varchar2(50)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64096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회사번호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comp_num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number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PK</a:t>
                      </a: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78671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회사주소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comp_addr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varchar2(100)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528895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전화번호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comp_tel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number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900212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앞으로  개발 예정 기능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401782" y="2720302"/>
            <a:ext cx="2848997" cy="1398345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500" b="1">
                <a:latin typeface="Times New Roman"/>
                <a:cs typeface="Times New Roman"/>
              </a:rPr>
              <a:t>PL / SQL</a:t>
            </a:r>
          </a:p>
        </p:txBody>
      </p:sp>
      <p:sp>
        <p:nvSpPr>
          <p:cNvPr id="7" name="화살표: 오른쪽 6"/>
          <p:cNvSpPr/>
          <p:nvPr/>
        </p:nvSpPr>
        <p:spPr>
          <a:xfrm>
            <a:off x="4296641" y="3429000"/>
            <a:ext cx="848591" cy="6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사각형: 둥근 모서리 7"/>
          <p:cNvSpPr/>
          <p:nvPr/>
        </p:nvSpPr>
        <p:spPr>
          <a:xfrm>
            <a:off x="1161894" y="3751600"/>
            <a:ext cx="2848997" cy="1398345"/>
          </a:xfrm>
          <a:prstGeom prst="roundRect">
            <a:avLst>
              <a:gd name="adj" fmla="val 16667"/>
            </a:avLst>
          </a:prstGeom>
          <a:solidFill>
            <a:srgbClr val="F2F2F2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chemeClr val="dk1"/>
                </a:solidFill>
                <a:latin typeface="Times New Roman"/>
                <a:cs typeface="Times New Roman"/>
              </a:rPr>
              <a:t>Oracle SQL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456959" y="2939859"/>
            <a:ext cx="3048000" cy="1510914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latin typeface="Times New Roman"/>
                <a:cs typeface="Times New Roman"/>
              </a:rPr>
              <a:t>Code Execution</a:t>
            </a:r>
          </a:p>
          <a:p>
            <a:pPr algn="ctr">
              <a:defRPr/>
            </a:pPr>
            <a:r>
              <a:rPr lang="en-US" altLang="ko-KR" sz="2800" b="1">
                <a:latin typeface="Times New Roman"/>
                <a:cs typeface="Times New Roman"/>
              </a:rPr>
              <a:t>/ Debugging </a:t>
            </a:r>
          </a:p>
        </p:txBody>
      </p:sp>
      <p:sp>
        <p:nvSpPr>
          <p:cNvPr id="10" name="화살표: 오른쪽 9"/>
          <p:cNvSpPr/>
          <p:nvPr/>
        </p:nvSpPr>
        <p:spPr>
          <a:xfrm>
            <a:off x="8761267" y="3429000"/>
            <a:ext cx="848591" cy="6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DEF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9855779" y="2472268"/>
            <a:ext cx="1939635" cy="2495836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>
                <a:solidFill>
                  <a:schemeClr val="dk1"/>
                </a:solidFill>
                <a:latin typeface="Times New Roman"/>
                <a:cs typeface="Times New Roman"/>
              </a:rPr>
              <a:t>Writing</a:t>
            </a:r>
          </a:p>
          <a:p>
            <a:pPr algn="ctr">
              <a:defRPr/>
            </a:pPr>
            <a:r>
              <a:rPr lang="en-US" altLang="ko-KR" sz="2800" b="1">
                <a:solidFill>
                  <a:schemeClr val="dk1"/>
                </a:solidFill>
                <a:latin typeface="Times New Roman"/>
                <a:cs typeface="Times New Roman"/>
              </a:rPr>
              <a:t>Reporting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900212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팀원 역할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남은 업무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71713" y="1999281"/>
          <a:ext cx="10652995" cy="3817619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3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defRPr/>
                      </a:pPr>
                      <a:r>
                        <a:rPr lang="ko-KR" altLang="en-US" b="1"/>
                        <a:t>이름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defRPr/>
                      </a:pPr>
                      <a:r>
                        <a:rPr lang="ko-KR" altLang="en-US"/>
                        <a:t>신현균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defRPr/>
                      </a:pPr>
                      <a:r>
                        <a:rPr lang="ko-KR" altLang="en-US"/>
                        <a:t>김도현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defRPr/>
                      </a:pPr>
                      <a:r>
                        <a:rPr lang="ko-KR" altLang="en-US"/>
                        <a:t>김신호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defRPr/>
                      </a:pPr>
                      <a:r>
                        <a:rPr lang="ko-KR" altLang="en-US" b="1"/>
                        <a:t>직급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4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팀장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400000"/>
                        </a:lnSpc>
                        <a:buClr>
                          <a:schemeClr val="tx1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/>
                        <a:t>팀원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400000"/>
                        </a:lnSpc>
                        <a:buClr>
                          <a:schemeClr val="tx1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/>
                        <a:t>팀원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>
                        <a:lnSpc>
                          <a:spcPct val="350000"/>
                        </a:lnSpc>
                        <a:defRPr/>
                      </a:pPr>
                      <a:r>
                        <a:rPr lang="ko-KR" altLang="en-US" b="1"/>
                        <a:t>남은업무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endParaRPr kumimoji="0" lang="en-US" altLang="ko-KR" b="0" i="0" u="none" strike="noStrike" kern="1200" cap="none" spc="0" normalizeH="0" baseline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r>
                        <a:rPr kumimoji="0" lang="en-US" altLang="ko-KR" b="0" i="0" u="none" strike="noStrike" kern="1200" cap="none" spc="0" normalizeH="0" baseline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PL/SQL</a:t>
                      </a:r>
                      <a:r>
                        <a:rPr kumimoji="0" lang="ko-KR" altLang="en-US" b="0" i="0" u="none" strike="noStrike" kern="1200" cap="none" spc="0" normalizeH="0" baseline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코드 작업</a:t>
                      </a:r>
                    </a:p>
                    <a:p>
                      <a:pPr marL="485520" indent="-22848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endParaRPr kumimoji="0" lang="ko-KR" altLang="en-US" b="0" i="0" u="none" strike="noStrike" kern="1200" cap="none" spc="0" normalizeH="0" baseline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데이터베이스 모델 구성</a:t>
                      </a:r>
                    </a:p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디버깅 작업 </a:t>
                      </a:r>
                    </a:p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ü"/>
                        <a:defRPr/>
                      </a:pPr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endParaRPr kumimoji="0" lang="ko-KR" altLang="en-US" b="0" i="0" u="none" strike="noStrike" kern="1200" cap="none" spc="0" normalizeH="0" baseline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r>
                        <a:rPr kumimoji="0" lang="ko-KR" altLang="en-US" b="0" i="0" u="none" strike="noStrike" kern="1200" cap="none" spc="0" normalizeH="0" baseline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보고서 작성</a:t>
                      </a:r>
                    </a:p>
                    <a:p>
                      <a:pPr marL="257040" indent="-257040" defTabSz="914400">
                        <a:buClr>
                          <a:schemeClr val="tx1"/>
                        </a:buClr>
                        <a:buFont typeface="Wingdings"/>
                        <a:buChar char="Ø"/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-9524" y="0"/>
            <a:ext cx="4033562" cy="181740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2" name="그룹 12"/>
          <p:cNvGrpSpPr/>
          <p:nvPr/>
        </p:nvGrpSpPr>
        <p:grpSpPr>
          <a:xfrm flipH="1" flipV="1">
            <a:off x="8188035" y="5637711"/>
            <a:ext cx="4003964" cy="1220288"/>
            <a:chOff x="0" y="0"/>
            <a:chExt cx="9144000" cy="2786816"/>
          </a:xfrm>
        </p:grpSpPr>
        <p:sp>
          <p:nvSpPr>
            <p:cNvPr id="13" name="직사각형 17"/>
            <p:cNvSpPr/>
            <p:nvPr/>
          </p:nvSpPr>
          <p:spPr>
            <a:xfrm>
              <a:off x="0" y="1166"/>
              <a:ext cx="9144000" cy="278565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rgbClr val="BFBFBF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직사각형 17"/>
            <p:cNvSpPr/>
            <p:nvPr/>
          </p:nvSpPr>
          <p:spPr>
            <a:xfrm>
              <a:off x="0" y="0"/>
              <a:ext cx="8244408" cy="278565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rgbClr val="A6A6A6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직사각형 17"/>
            <p:cNvSpPr/>
            <p:nvPr/>
          </p:nvSpPr>
          <p:spPr>
            <a:xfrm>
              <a:off x="0" y="0"/>
              <a:ext cx="7308304" cy="278565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rgbClr val="808080">
                <a:alpha val="10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6" name="직사각형 17"/>
            <p:cNvSpPr/>
            <p:nvPr/>
          </p:nvSpPr>
          <p:spPr>
            <a:xfrm>
              <a:off x="0" y="0"/>
              <a:ext cx="6467234" cy="2785650"/>
            </a:xfrm>
            <a:custGeom>
              <a:avLst/>
              <a:gdLst/>
              <a:ahLst/>
              <a:cxnLst/>
              <a:rect l="l" t="t" r="r" b="b"/>
              <a:pathLst>
                <a:path w="6467234" h="2785650">
                  <a:moveTo>
                    <a:pt x="0" y="0"/>
                  </a:moveTo>
                  <a:lnTo>
                    <a:pt x="6467234" y="0"/>
                  </a:lnTo>
                  <a:cubicBezTo>
                    <a:pt x="3743979" y="475845"/>
                    <a:pt x="1453989" y="1477726"/>
                    <a:pt x="0" y="278565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76399" y="2881448"/>
            <a:ext cx="8839201" cy="10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600" b="1"/>
              <a:t>감사합니다</a:t>
            </a:r>
            <a:endParaRPr lang="en-US" altLang="ko-KR" sz="66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266" y="670553"/>
            <a:ext cx="11413466" cy="5042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endParaRPr lang="en-US" altLang="ko-KR" sz="2600" b="1"/>
          </a:p>
          <a:p>
            <a:pPr>
              <a:lnSpc>
                <a:spcPct val="125000"/>
              </a:lnSpc>
              <a:defRPr/>
            </a:pPr>
            <a:r>
              <a:rPr lang="ko-KR" altLang="en-US" sz="2600"/>
              <a:t>	</a:t>
            </a:r>
            <a:r>
              <a:rPr lang="en-US" altLang="ko-KR" sz="2600"/>
              <a:t>1.</a:t>
            </a:r>
            <a:r>
              <a:rPr lang="ko-KR" altLang="en-US" sz="2600"/>
              <a:t> 프로젝트 개요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2600"/>
              <a:t>	</a:t>
            </a:r>
            <a:r>
              <a:rPr lang="en-US" altLang="ko-KR" sz="2600"/>
              <a:t>2.</a:t>
            </a:r>
            <a:r>
              <a:rPr lang="ko-KR" altLang="en-US" sz="2600"/>
              <a:t> 추진배경 및 필요성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2600"/>
              <a:t>	</a:t>
            </a:r>
            <a:r>
              <a:rPr lang="en-US" altLang="ko-KR" sz="2600"/>
              <a:t>3.</a:t>
            </a:r>
            <a:r>
              <a:rPr lang="ko-KR" altLang="en-US" sz="2600"/>
              <a:t> 최종 개발 목표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2600"/>
              <a:t>	</a:t>
            </a:r>
            <a:r>
              <a:rPr lang="en-US" altLang="ko-KR" sz="2600"/>
              <a:t>4.</a:t>
            </a:r>
            <a:r>
              <a:rPr lang="ko-KR" altLang="en-US" sz="2600"/>
              <a:t> 현재까지 주요 개발 내용</a:t>
            </a:r>
            <a:r>
              <a:rPr lang="en-US" altLang="ko-KR" sz="2600"/>
              <a:t>(</a:t>
            </a:r>
            <a:r>
              <a:rPr lang="ko-KR" altLang="en-US" sz="2600"/>
              <a:t>기능 중심 설명</a:t>
            </a:r>
            <a:r>
              <a:rPr lang="en-US" altLang="ko-KR" sz="2600"/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2600"/>
              <a:t>	</a:t>
            </a:r>
            <a:r>
              <a:rPr lang="en-US" altLang="ko-KR" sz="2600"/>
              <a:t>5.</a:t>
            </a:r>
            <a:r>
              <a:rPr lang="ko-KR" altLang="en-US" sz="2600"/>
              <a:t> 데이터베이스 요구 사항 분석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2600"/>
              <a:t>	</a:t>
            </a:r>
            <a:r>
              <a:rPr lang="en-US" altLang="ko-KR" sz="2600"/>
              <a:t>6.</a:t>
            </a:r>
            <a:r>
              <a:rPr lang="ko-KR" altLang="en-US" sz="2600"/>
              <a:t> 데이터베이스 개념 설계 사항</a:t>
            </a:r>
            <a:r>
              <a:rPr lang="en-US" altLang="ko-KR" sz="2600"/>
              <a:t>(ERD)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2600"/>
              <a:t>	7. </a:t>
            </a:r>
            <a:r>
              <a:rPr lang="ko-KR" altLang="en-US" sz="2600"/>
              <a:t>데이터베이스 상세 설계 사항</a:t>
            </a:r>
            <a:r>
              <a:rPr lang="en-US" altLang="ko-KR" sz="2600"/>
              <a:t>(</a:t>
            </a:r>
            <a:r>
              <a:rPr lang="ko-KR" altLang="en-US" sz="2600"/>
              <a:t>스키마</a:t>
            </a:r>
            <a:r>
              <a:rPr lang="en-US" altLang="ko-KR" sz="2600"/>
              <a:t>,</a:t>
            </a:r>
            <a:r>
              <a:rPr lang="ko-KR" altLang="en-US" sz="2600"/>
              <a:t> 뷰</a:t>
            </a:r>
            <a:r>
              <a:rPr lang="en-US" altLang="ko-KR" sz="2600"/>
              <a:t>,</a:t>
            </a:r>
            <a:r>
              <a:rPr lang="ko-KR" altLang="en-US" sz="2600"/>
              <a:t> 테이블 구조 등</a:t>
            </a:r>
            <a:r>
              <a:rPr lang="en-US" altLang="ko-KR" sz="2600"/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2600"/>
              <a:t>	</a:t>
            </a:r>
            <a:r>
              <a:rPr lang="en-US" altLang="ko-KR" sz="2600"/>
              <a:t>8.</a:t>
            </a:r>
            <a:r>
              <a:rPr lang="ko-KR" altLang="en-US" sz="2600"/>
              <a:t> 앞으로 개발 예정 기능 설명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2600"/>
              <a:t>	</a:t>
            </a:r>
            <a:r>
              <a:rPr lang="en-US" altLang="ko-KR" sz="2600"/>
              <a:t>9.</a:t>
            </a:r>
            <a:r>
              <a:rPr lang="ko-KR" altLang="en-US" sz="2600"/>
              <a:t> 개발 작업에 대한 각 팀원의 역할</a:t>
            </a:r>
            <a:r>
              <a:rPr lang="en-US" altLang="ko-KR" sz="2600"/>
              <a:t>(</a:t>
            </a:r>
            <a:r>
              <a:rPr lang="ko-KR" altLang="en-US" sz="2600"/>
              <a:t>현재까지 및 남은 작업</a:t>
            </a:r>
            <a:r>
              <a:rPr lang="en-US" altLang="ko-KR" sz="260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900212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900212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프로젝트 개요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947738" y="3384591"/>
            <a:ext cx="10296524" cy="2238374"/>
          </a:xfrm>
          <a:prstGeom prst="roundRect">
            <a:avLst>
              <a:gd name="adj" fmla="val 16667"/>
            </a:avLst>
          </a:prstGeom>
          <a:solidFill>
            <a:srgbClr val="F0F0F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88" y="956326"/>
            <a:ext cx="10782300" cy="1823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※ 개발목표</a:t>
            </a:r>
          </a:p>
          <a:p>
            <a:pPr marL="214200" indent="-2142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ko-KR" altLang="en-US" sz="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814200" lvl="1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재고의 보관성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적절한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시점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적절한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장소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에서 적절한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상품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보유할 수 있도록 설계</a:t>
            </a:r>
          </a:p>
          <a:p>
            <a:pPr marL="814200" lvl="1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재고의 가시성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보유중인 재고와 보관된 재고를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한눈에 파악하기 쉽도록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설계</a:t>
            </a:r>
          </a:p>
          <a:p>
            <a:pPr marL="814200" lvl="1" indent="-3570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재고의 주기성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보관된 물품 정보들은  주기적으로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갱신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되어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항상 최신화를 유지할 수 있도록 설계</a:t>
            </a:r>
          </a:p>
        </p:txBody>
      </p:sp>
      <p:sp>
        <p:nvSpPr>
          <p:cNvPr id="12" name="타원 11"/>
          <p:cNvSpPr/>
          <p:nvPr/>
        </p:nvSpPr>
        <p:spPr>
          <a:xfrm>
            <a:off x="1586179" y="3560264"/>
            <a:ext cx="2021816" cy="1887028"/>
          </a:xfrm>
          <a:prstGeom prst="ellipse">
            <a:avLst/>
          </a:prstGeom>
          <a:solidFill>
            <a:srgbClr val="A0B4E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재고 보관성</a:t>
            </a:r>
          </a:p>
        </p:txBody>
      </p:sp>
      <p:sp>
        <p:nvSpPr>
          <p:cNvPr id="13" name="타원 12"/>
          <p:cNvSpPr/>
          <p:nvPr/>
        </p:nvSpPr>
        <p:spPr>
          <a:xfrm>
            <a:off x="5112766" y="3560265"/>
            <a:ext cx="2021816" cy="1887028"/>
          </a:xfrm>
          <a:prstGeom prst="ellipse">
            <a:avLst/>
          </a:prstGeom>
          <a:solidFill>
            <a:srgbClr val="A0B4E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재고 가시성</a:t>
            </a:r>
          </a:p>
        </p:txBody>
      </p:sp>
      <p:sp>
        <p:nvSpPr>
          <p:cNvPr id="14" name="타원 13"/>
          <p:cNvSpPr/>
          <p:nvPr/>
        </p:nvSpPr>
        <p:spPr>
          <a:xfrm>
            <a:off x="8639352" y="3560264"/>
            <a:ext cx="2021816" cy="1887028"/>
          </a:xfrm>
          <a:prstGeom prst="ellipse">
            <a:avLst/>
          </a:prstGeom>
          <a:solidFill>
            <a:srgbClr val="A0B4E6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재고 주기성</a:t>
            </a:r>
          </a:p>
        </p:txBody>
      </p:sp>
      <p:sp>
        <p:nvSpPr>
          <p:cNvPr id="15" name="더하기 기호 14"/>
          <p:cNvSpPr/>
          <p:nvPr/>
        </p:nvSpPr>
        <p:spPr>
          <a:xfrm>
            <a:off x="4029253" y="4252175"/>
            <a:ext cx="530165" cy="503207"/>
          </a:xfrm>
          <a:prstGeom prst="mathPlus">
            <a:avLst>
              <a:gd name="adj1" fmla="val 23520"/>
            </a:avLst>
          </a:prstGeom>
          <a:solidFill>
            <a:srgbClr val="2B2D63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더하기 기호 15"/>
          <p:cNvSpPr/>
          <p:nvPr/>
        </p:nvSpPr>
        <p:spPr>
          <a:xfrm>
            <a:off x="7605262" y="4252175"/>
            <a:ext cx="530165" cy="503207"/>
          </a:xfrm>
          <a:prstGeom prst="mathPlus">
            <a:avLst>
              <a:gd name="adj1" fmla="val 23520"/>
            </a:avLst>
          </a:prstGeom>
          <a:solidFill>
            <a:srgbClr val="2B2D63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900212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추진배경 및 필요성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28688" y="956326"/>
            <a:ext cx="10782300" cy="5794994"/>
            <a:chOff x="976312" y="1009650"/>
            <a:chExt cx="10782300" cy="5794994"/>
          </a:xfrm>
        </p:grpSpPr>
        <p:sp>
          <p:nvSpPr>
            <p:cNvPr id="8" name="TextBox 7"/>
            <p:cNvSpPr txBox="1"/>
            <p:nvPr/>
          </p:nvSpPr>
          <p:spPr>
            <a:xfrm>
              <a:off x="976312" y="1009650"/>
              <a:ext cx="10782300" cy="1137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5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※ 재고관리란</a:t>
              </a:r>
              <a:r>
                <a:rPr kumimoji="0" lang="en-US" altLang="ko-KR" sz="25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?</a:t>
              </a:r>
            </a:p>
            <a:p>
              <a:pPr marL="214200" indent="-2142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endPara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814200" lvl="1" indent="-3570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공장에서  창고까지</a:t>
              </a: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,</a:t>
              </a: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설비에서 매장까지 재고를 추적하는 작업</a:t>
              </a:r>
            </a:p>
            <a:p>
              <a:pPr marL="814200" lvl="1" indent="-3570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제품 및 서비스를 생산 및 판매하기 위해 일정한 장소에 저장해 둔 물품을 관리하는 일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6312" y="2266950"/>
              <a:ext cx="10782300" cy="4537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500" b="1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※ 재고관리 시스템의 필요성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3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	</a:t>
              </a:r>
              <a:r>
                <a:rPr kumimoji="0" lang="ko-KR" altLang="en-US" sz="20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＊기업 및 매출의 관점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6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1728600" lvl="3" indent="-3570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효율적인 재고 관리를 통한 재고 투자와 재고 비용의 절감</a:t>
              </a:r>
            </a:p>
            <a:p>
              <a:pPr marL="1728600" lvl="3" indent="-3570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운전자금의 원활화 </a:t>
              </a: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-</a:t>
              </a: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품절 방지를 통한 서비스율 향상</a:t>
              </a:r>
            </a:p>
            <a:p>
              <a:pPr marL="1728600" lvl="3" indent="-3570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매출기회의 창출</a:t>
              </a:r>
            </a:p>
            <a:p>
              <a:pPr marL="1728600" lvl="3" indent="-3570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조업의 안정화</a:t>
              </a:r>
            </a:p>
            <a:p>
              <a:pPr marL="1728600" lvl="3" indent="-3570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endPara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914400" lvl="2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None/>
                <a:defRPr/>
              </a:pPr>
              <a:r>
                <a:rPr kumimoji="0" lang="ko-KR" altLang="en-US" sz="20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＊ 관리 및 고객관리의 관점</a:t>
              </a:r>
            </a:p>
            <a:p>
              <a:pPr marL="914400" lvl="2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None/>
                <a:defRPr/>
              </a:pPr>
              <a:endParaRPr kumimoji="0" lang="ko-KR" altLang="en-US" sz="6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  <a:p>
              <a:pPr marL="1657200" lvl="3" indent="-285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필요한 시점에 필요한 장소에 재고가 부족할 경우 고객들의 욕구 불충족</a:t>
              </a:r>
            </a:p>
            <a:p>
              <a:pPr marL="1657200" lvl="3" indent="-285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재고의 보관을 제대로 수행하지 않을 경우 재고가 지속적으로 쌓여 보관 및 보험에 소요되는 비용과 함께 부패</a:t>
              </a: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,</a:t>
              </a: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 도난 및 손상의 위험 존재</a:t>
              </a:r>
            </a:p>
            <a:p>
              <a:pPr marL="1657200" lvl="3" indent="-285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복잡한 공급망과 제조</a:t>
              </a: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/</a:t>
              </a: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관리 프로세스를 갖춘 회사들은 수중에 재고가 불필요하게 많은 경우가 부족한 경우 사이에서 적절한 균형점을 찾는 것이 필수</a:t>
              </a:r>
            </a:p>
            <a:p>
              <a:pPr marL="1657200" lvl="3" indent="-285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tx1"/>
                </a:buClr>
                <a:buFont typeface="Wingdings"/>
                <a:buChar char="ü"/>
                <a:defRPr/>
              </a:pPr>
              <a:endPara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900212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최종 개발 목표</a:t>
            </a:r>
          </a:p>
        </p:txBody>
      </p:sp>
      <p:sp>
        <p:nvSpPr>
          <p:cNvPr id="7" name="타원 6"/>
          <p:cNvSpPr/>
          <p:nvPr/>
        </p:nvSpPr>
        <p:spPr>
          <a:xfrm>
            <a:off x="4528747" y="2293828"/>
            <a:ext cx="2460269" cy="2270342"/>
          </a:xfrm>
          <a:prstGeom prst="ellipse">
            <a:avLst/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200" b="1"/>
              <a:t>물품재고</a:t>
            </a:r>
          </a:p>
          <a:p>
            <a:pPr algn="ctr">
              <a:defRPr/>
            </a:pPr>
            <a:r>
              <a:rPr lang="ko-KR" altLang="en-US" sz="2200" b="1"/>
              <a:t>관리 시스템</a:t>
            </a:r>
          </a:p>
        </p:txBody>
      </p:sp>
      <p:sp>
        <p:nvSpPr>
          <p:cNvPr id="8" name="타원 7"/>
          <p:cNvSpPr/>
          <p:nvPr/>
        </p:nvSpPr>
        <p:spPr>
          <a:xfrm>
            <a:off x="1415717" y="2380206"/>
            <a:ext cx="526680" cy="51539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139906" y="2952750"/>
            <a:ext cx="1078301" cy="14287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3509" y="4402426"/>
            <a:ext cx="1931095" cy="335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000" b="1">
                <a:solidFill>
                  <a:schemeClr val="tx1"/>
                </a:solidFill>
                <a:latin typeface="Times New Roman"/>
                <a:cs typeface="Times New Roman"/>
              </a:rPr>
              <a:t>Client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33509" y="2511281"/>
            <a:ext cx="1866900" cy="18354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201411" y="4402426"/>
            <a:ext cx="1931095" cy="335984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000000"/>
                </a:solidFill>
                <a:latin typeface="Times New Roman"/>
                <a:cs typeface="Times New Roman"/>
              </a:rPr>
              <a:t>Factory</a:t>
            </a:r>
          </a:p>
        </p:txBody>
      </p:sp>
      <p:sp>
        <p:nvSpPr>
          <p:cNvPr id="14" name="화살표: 왼쪽 13"/>
          <p:cNvSpPr/>
          <p:nvPr/>
        </p:nvSpPr>
        <p:spPr>
          <a:xfrm>
            <a:off x="7612978" y="3190875"/>
            <a:ext cx="970719" cy="47625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5" name="화살표: 오른쪽 14"/>
          <p:cNvSpPr/>
          <p:nvPr/>
        </p:nvSpPr>
        <p:spPr>
          <a:xfrm>
            <a:off x="2946458" y="3181889"/>
            <a:ext cx="963278" cy="4942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2462549" y="3667125"/>
            <a:ext cx="1931095" cy="335984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Times New Roman"/>
                <a:cs typeface="Times New Roman"/>
              </a:rPr>
              <a:t>Purchase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32790" y="3667125"/>
            <a:ext cx="1931095" cy="335984"/>
          </a:xfrm>
          <a:prstGeom prst="rect">
            <a:avLst/>
          </a:prstGeom>
          <a:noFill/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Times New Roman"/>
                <a:cs typeface="Times New Roman"/>
              </a:rPr>
              <a:t>Manufacture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/>
          <p:cNvSpPr/>
          <p:nvPr/>
        </p:nvSpPr>
        <p:spPr>
          <a:xfrm>
            <a:off x="8781355" y="2261025"/>
            <a:ext cx="3185763" cy="3423608"/>
          </a:xfrm>
          <a:prstGeom prst="roundRect">
            <a:avLst>
              <a:gd name="adj" fmla="val 16667"/>
            </a:avLst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5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ahLst/>
            <a:cxn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900212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현재까지 주요 개발 내용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417" y="2282408"/>
            <a:ext cx="2498068" cy="57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>
                <a:latin typeface="Times New Roman"/>
                <a:cs typeface="Times New Roman"/>
              </a:rPr>
              <a:t>Idea Concept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563" y="2985370"/>
            <a:ext cx="2009775" cy="241458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23145" y="2282408"/>
            <a:ext cx="3745709" cy="1058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Times New Roman"/>
                <a:cs typeface="Times New Roman"/>
              </a:rPr>
              <a:t>Requirment Analysis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1912" y="2816996"/>
            <a:ext cx="2374543" cy="275577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712550" y="2280075"/>
            <a:ext cx="3323374" cy="57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Times New Roman"/>
                <a:cs typeface="Times New Roman"/>
              </a:rPr>
              <a:t>ERD Writing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91193" y="2950346"/>
            <a:ext cx="2566088" cy="2484634"/>
          </a:xfrm>
          <a:prstGeom prst="rect">
            <a:avLst/>
          </a:prstGeom>
        </p:spPr>
      </p:pic>
      <p:sp>
        <p:nvSpPr>
          <p:cNvPr id="30" name="화살표: 오른쪽 29"/>
          <p:cNvSpPr/>
          <p:nvPr/>
        </p:nvSpPr>
        <p:spPr>
          <a:xfrm>
            <a:off x="3259867" y="3972829"/>
            <a:ext cx="963278" cy="4942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1" name="화살표: 오른쪽 30"/>
          <p:cNvSpPr/>
          <p:nvPr/>
        </p:nvSpPr>
        <p:spPr>
          <a:xfrm>
            <a:off x="7487215" y="3972829"/>
            <a:ext cx="963278" cy="4942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" y="114300"/>
            <a:ext cx="12192001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/>
              <a:t>※ 물품재고관리시스템 요구사항 분석</a:t>
            </a:r>
          </a:p>
          <a:p>
            <a:pPr>
              <a:defRPr/>
            </a:pPr>
            <a:endParaRPr lang="ko-KR" altLang="en-US" sz="2000" b="1" dirty="0"/>
          </a:p>
          <a:p>
            <a:pPr>
              <a:defRPr/>
            </a:pPr>
            <a:r>
              <a:rPr lang="ko-KR" altLang="en-US" sz="2000" b="1" dirty="0"/>
              <a:t>고객관리</a:t>
            </a:r>
          </a:p>
          <a:p>
            <a:pPr>
              <a:defRPr/>
            </a:pPr>
            <a:endParaRPr lang="ko-KR" altLang="en-US" sz="2000" b="1" dirty="0"/>
          </a:p>
          <a:p>
            <a:pPr>
              <a:defRPr/>
            </a:pPr>
            <a:endParaRPr lang="ko-KR" altLang="en-US" sz="2000" b="1" dirty="0"/>
          </a:p>
          <a:p>
            <a:pPr>
              <a:defRPr/>
            </a:pPr>
            <a:endParaRPr lang="ko-KR" altLang="en-US" sz="2000" b="1" dirty="0"/>
          </a:p>
          <a:p>
            <a:pPr marL="271320" indent="-27132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600" b="0" dirty="0"/>
              <a:t>고객의 </a:t>
            </a:r>
            <a:r>
              <a:rPr lang="en-US" altLang="ko-KR" sz="1600" dirty="0"/>
              <a:t>ID,</a:t>
            </a:r>
            <a:r>
              <a:rPr lang="ko-KR" altLang="en-US" sz="1600" dirty="0"/>
              <a:t> </a:t>
            </a:r>
            <a:r>
              <a:rPr lang="en-US" altLang="ko-KR" sz="1600" dirty="0"/>
              <a:t>PW</a:t>
            </a:r>
            <a:r>
              <a:rPr lang="ko-KR" altLang="en-US" sz="1600" dirty="0"/>
              <a:t>와 </a:t>
            </a:r>
            <a:r>
              <a:rPr lang="ko-KR" altLang="en-US" sz="1600" b="0" dirty="0"/>
              <a:t>기본 정보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이름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주소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주민등록번호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를 담고 있으며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고객의 주민등록번호는 사람마다 </a:t>
            </a:r>
            <a:r>
              <a:rPr lang="ko-KR" altLang="en-US" sz="1600" b="0" dirty="0" err="1"/>
              <a:t>고유해야하므로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주키로</a:t>
            </a:r>
            <a:r>
              <a:rPr lang="ko-KR" altLang="en-US" sz="1600" b="0" dirty="0"/>
              <a:t> 지정한다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</a:t>
            </a:r>
            <a:endParaRPr lang="ko-KR" altLang="en-US" sz="1900" b="0" dirty="0"/>
          </a:p>
          <a:p>
            <a:pPr>
              <a:defRPr/>
            </a:pPr>
            <a:r>
              <a:rPr lang="ko-KR" altLang="en-US" sz="2000" b="1" dirty="0"/>
              <a:t>물품관리</a:t>
            </a:r>
          </a:p>
          <a:p>
            <a:pPr>
              <a:defRPr/>
            </a:pPr>
            <a:endParaRPr lang="ko-KR" altLang="en-US" sz="2000" b="1" dirty="0"/>
          </a:p>
          <a:p>
            <a:pPr>
              <a:defRPr/>
            </a:pPr>
            <a:endParaRPr lang="ko-KR" altLang="en-US" sz="2000" b="1" dirty="0"/>
          </a:p>
          <a:p>
            <a:pPr>
              <a:defRPr/>
            </a:pPr>
            <a:endParaRPr lang="ko-KR" altLang="en-US" sz="2000" b="1" dirty="0"/>
          </a:p>
          <a:p>
            <a:pPr marL="271320" indent="-27132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600" b="0" dirty="0"/>
              <a:t>고객이 주문한 물품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물품번호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물품명</a:t>
            </a:r>
            <a:r>
              <a:rPr lang="en-US" altLang="ko-KR" sz="1600" b="0" dirty="0"/>
              <a:t>,</a:t>
            </a:r>
            <a:r>
              <a:rPr lang="ko-KR" altLang="en-US" sz="1600" b="0" dirty="0"/>
              <a:t> 단가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가격</a:t>
            </a:r>
            <a:r>
              <a:rPr lang="en-US" altLang="ko-KR" sz="1600" b="0" dirty="0"/>
              <a:t>),</a:t>
            </a:r>
            <a:r>
              <a:rPr lang="ko-KR" altLang="en-US" sz="1600" b="0" dirty="0"/>
              <a:t> 재고량</a:t>
            </a:r>
            <a:r>
              <a:rPr lang="en-US" altLang="ko-KR" sz="1600" b="0" dirty="0"/>
              <a:t>)</a:t>
            </a:r>
            <a:r>
              <a:rPr lang="ko-KR" altLang="en-US" sz="1600" b="0" dirty="0"/>
              <a:t>의 정보를 담고 있다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위와 같이 중복이 되지 않도록 고유의 물품번호를 가지고 있어야 하므로 물품번호를 </a:t>
            </a:r>
            <a:r>
              <a:rPr lang="ko-KR" altLang="en-US" sz="1600" b="0" dirty="0" err="1"/>
              <a:t>주키로</a:t>
            </a:r>
            <a:r>
              <a:rPr lang="ko-KR" altLang="en-US" sz="1600" b="0" dirty="0"/>
              <a:t> 지정한다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</a:t>
            </a:r>
            <a:br>
              <a:rPr lang="ko-KR" altLang="en-US" sz="1900" b="0" dirty="0"/>
            </a:br>
            <a:endParaRPr lang="ko-KR" altLang="en-US" sz="1900" b="0" dirty="0"/>
          </a:p>
          <a:p>
            <a:pPr marL="271320" indent="-271320">
              <a:buClr>
                <a:schemeClr val="tx1"/>
              </a:buClr>
              <a:buFont typeface="Wingdings"/>
              <a:buChar char="ü"/>
              <a:defRPr/>
            </a:pPr>
            <a:endParaRPr lang="ko-KR" altLang="en-US" sz="1900" b="0" dirty="0"/>
          </a:p>
          <a:p>
            <a:pPr marL="271320" indent="-271320">
              <a:buClr>
                <a:schemeClr val="tx1"/>
              </a:buClr>
              <a:buFont typeface="Wingdings"/>
              <a:buChar char="ü"/>
              <a:defRPr/>
            </a:pPr>
            <a:endParaRPr lang="ko-KR" altLang="en-US" sz="1900" b="0" dirty="0"/>
          </a:p>
          <a:p>
            <a:pPr marL="271320" indent="-271320">
              <a:buClr>
                <a:schemeClr val="tx1"/>
              </a:buClr>
              <a:buFont typeface="Wingdings"/>
              <a:buChar char="ü"/>
              <a:defRPr/>
            </a:pPr>
            <a:endParaRPr lang="ko-KR" altLang="en-US" sz="1900" b="0" dirty="0"/>
          </a:p>
          <a:p>
            <a:pPr marL="271320" indent="-271320">
              <a:buClr>
                <a:schemeClr val="tx1"/>
              </a:buClr>
              <a:buFont typeface="Wingdings"/>
              <a:buChar char="ü"/>
              <a:defRPr/>
            </a:pPr>
            <a:endParaRPr lang="ko-KR" altLang="en-US" sz="1900" b="0" dirty="0"/>
          </a:p>
          <a:p>
            <a:pPr marL="0" indent="0">
              <a:buClr>
                <a:schemeClr val="tx1"/>
              </a:buClr>
              <a:buFont typeface="Wingdings"/>
              <a:buNone/>
              <a:defRPr/>
            </a:pPr>
            <a:endParaRPr lang="ko-KR" altLang="en-US" sz="1900" b="0" dirty="0"/>
          </a:p>
          <a:p>
            <a:pPr marL="271320" indent="-27132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600" b="0" dirty="0"/>
              <a:t>물품</a:t>
            </a:r>
            <a:r>
              <a:rPr lang="en-US" altLang="ko-KR" sz="1600" b="0" dirty="0"/>
              <a:t>-</a:t>
            </a:r>
            <a:r>
              <a:rPr lang="ko-KR" altLang="en-US" sz="1600" b="0" dirty="0"/>
              <a:t>고객 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한명의</a:t>
            </a:r>
            <a:r>
              <a:rPr lang="ko-KR" altLang="en-US" sz="1600" b="0" dirty="0"/>
              <a:t> 고객은 여러 개의 물품을 </a:t>
            </a:r>
            <a:r>
              <a:rPr lang="ko-KR" altLang="en-US" sz="1600" b="0" dirty="0" err="1"/>
              <a:t>구매가능하다</a:t>
            </a:r>
            <a:r>
              <a:rPr lang="en-US" altLang="ko-KR" sz="1600" b="0" dirty="0"/>
              <a:t>.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(1:N)</a:t>
            </a:r>
            <a:r>
              <a:rPr lang="ko-KR" altLang="en-US" sz="1600" b="0" dirty="0"/>
              <a:t> 그리고 물품은 여러 고객에 의해 구매되어 진다</a:t>
            </a:r>
            <a:r>
              <a:rPr lang="en-US" altLang="ko-KR" sz="1600" b="0" dirty="0"/>
              <a:t>.(1:M)</a:t>
            </a:r>
          </a:p>
          <a:p>
            <a:pPr marL="271320" indent="-271320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1600" b="0" dirty="0"/>
              <a:t>물품</a:t>
            </a:r>
            <a:r>
              <a:rPr lang="en-US" altLang="ko-KR" sz="1600" b="0" dirty="0"/>
              <a:t>-</a:t>
            </a:r>
            <a:r>
              <a:rPr lang="ko-KR" altLang="en-US" sz="1600" b="0" dirty="0"/>
              <a:t>제조회사 </a:t>
            </a:r>
            <a:r>
              <a:rPr lang="en-US" altLang="ko-KR" sz="1600" b="0" dirty="0"/>
              <a:t>:</a:t>
            </a:r>
            <a:r>
              <a:rPr lang="ko-KR" altLang="en-US" sz="1600" b="0" dirty="0"/>
              <a:t> 물품은 한 곳의 회사에서 제조된다</a:t>
            </a:r>
            <a:r>
              <a:rPr lang="en-US" altLang="ko-KR" sz="1600" b="0" dirty="0"/>
              <a:t>.(1:1)</a:t>
            </a:r>
            <a:r>
              <a:rPr lang="ko-KR" altLang="en-US" sz="1600" b="0" dirty="0"/>
              <a:t> 또한 한 제조회사에서 여러 개의 물품을 제조하므로 </a:t>
            </a:r>
            <a:r>
              <a:rPr lang="en-US" altLang="ko-KR" sz="1600" b="0" dirty="0"/>
              <a:t>1:M</a:t>
            </a:r>
            <a:r>
              <a:rPr lang="ko-KR" altLang="en-US" sz="1600" b="0" dirty="0"/>
              <a:t>의 사상 수를 가진다</a:t>
            </a:r>
            <a:r>
              <a:rPr lang="en-US" altLang="ko-KR" sz="1600" b="0" dirty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6692" y="1128445"/>
            <a:ext cx="1383821" cy="682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고객</a:t>
            </a:r>
          </a:p>
        </p:txBody>
      </p:sp>
      <p:sp>
        <p:nvSpPr>
          <p:cNvPr id="8" name="타원 7"/>
          <p:cNvSpPr/>
          <p:nvPr/>
        </p:nvSpPr>
        <p:spPr>
          <a:xfrm>
            <a:off x="7104178" y="1058897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이름</a:t>
            </a:r>
          </a:p>
        </p:txBody>
      </p:sp>
      <p:sp>
        <p:nvSpPr>
          <p:cNvPr id="9" name="타원 8"/>
          <p:cNvSpPr/>
          <p:nvPr/>
        </p:nvSpPr>
        <p:spPr>
          <a:xfrm>
            <a:off x="4606229" y="1058897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주민번호</a:t>
            </a:r>
          </a:p>
        </p:txBody>
      </p:sp>
      <p:sp>
        <p:nvSpPr>
          <p:cNvPr id="10" name="타원 9"/>
          <p:cNvSpPr/>
          <p:nvPr/>
        </p:nvSpPr>
        <p:spPr>
          <a:xfrm>
            <a:off x="5844217" y="1058897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주소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6692" y="2906562"/>
            <a:ext cx="1383821" cy="682924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물품</a:t>
            </a:r>
          </a:p>
        </p:txBody>
      </p:sp>
      <p:sp>
        <p:nvSpPr>
          <p:cNvPr id="12" name="타원 11"/>
          <p:cNvSpPr/>
          <p:nvPr/>
        </p:nvSpPr>
        <p:spPr>
          <a:xfrm>
            <a:off x="2136782" y="2789390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sng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물품번호</a:t>
            </a:r>
          </a:p>
        </p:txBody>
      </p:sp>
      <p:sp>
        <p:nvSpPr>
          <p:cNvPr id="13" name="타원 12"/>
          <p:cNvSpPr/>
          <p:nvPr/>
        </p:nvSpPr>
        <p:spPr>
          <a:xfrm>
            <a:off x="4634731" y="2789390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단가</a:t>
            </a:r>
          </a:p>
        </p:txBody>
      </p:sp>
      <p:sp>
        <p:nvSpPr>
          <p:cNvPr id="14" name="타원 13"/>
          <p:cNvSpPr/>
          <p:nvPr/>
        </p:nvSpPr>
        <p:spPr>
          <a:xfrm>
            <a:off x="3374771" y="2789390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물품명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66692" y="4635020"/>
            <a:ext cx="1383821" cy="65239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고객</a:t>
            </a:r>
          </a:p>
        </p:txBody>
      </p:sp>
      <p:sp>
        <p:nvSpPr>
          <p:cNvPr id="21" name="순서도: 판단 20"/>
          <p:cNvSpPr/>
          <p:nvPr/>
        </p:nvSpPr>
        <p:spPr>
          <a:xfrm>
            <a:off x="2514590" y="4406681"/>
            <a:ext cx="1591849" cy="1109075"/>
          </a:xfrm>
          <a:prstGeom prst="flowChartDecision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구매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77103" y="4635020"/>
            <a:ext cx="1291746" cy="65239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물품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7403394" y="4406681"/>
            <a:ext cx="1591849" cy="1109075"/>
          </a:xfrm>
          <a:prstGeom prst="flowChartDecision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제조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676818" y="4635020"/>
            <a:ext cx="1291746" cy="65239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제조회사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15588" y="4596921"/>
            <a:ext cx="999002" cy="36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85486" y="4571125"/>
            <a:ext cx="999002" cy="36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6000" y="4552075"/>
            <a:ext cx="999002" cy="36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07955" y="4552075"/>
            <a:ext cx="999002" cy="36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cxnSp>
        <p:nvCxnSpPr>
          <p:cNvPr id="29" name="직선 연결선 28"/>
          <p:cNvCxnSpPr>
            <a:stCxn id="20" idx="3"/>
            <a:endCxn id="21" idx="1"/>
          </p:cNvCxnSpPr>
          <p:nvPr/>
        </p:nvCxnSpPr>
        <p:spPr>
          <a:xfrm>
            <a:off x="1550513" y="4961219"/>
            <a:ext cx="964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3"/>
            <a:endCxn id="22" idx="1"/>
          </p:cNvCxnSpPr>
          <p:nvPr/>
        </p:nvCxnSpPr>
        <p:spPr>
          <a:xfrm>
            <a:off x="4106439" y="4961219"/>
            <a:ext cx="1070664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1" name="직선 연결선 30"/>
          <p:cNvCxnSpPr>
            <a:stCxn id="22" idx="3"/>
            <a:endCxn id="23" idx="1"/>
          </p:cNvCxnSpPr>
          <p:nvPr/>
        </p:nvCxnSpPr>
        <p:spPr>
          <a:xfrm>
            <a:off x="6468849" y="4961219"/>
            <a:ext cx="934545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2" name="직선 연결선 31"/>
          <p:cNvCxnSpPr>
            <a:stCxn id="23" idx="3"/>
            <a:endCxn id="24" idx="1"/>
          </p:cNvCxnSpPr>
          <p:nvPr/>
        </p:nvCxnSpPr>
        <p:spPr>
          <a:xfrm>
            <a:off x="8995242" y="4961219"/>
            <a:ext cx="681576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33" name="직선 화살표 연결선 32"/>
          <p:cNvCxnSpPr/>
          <p:nvPr/>
        </p:nvCxnSpPr>
        <p:spPr>
          <a:xfrm rot="10800000">
            <a:off x="3374770" y="5715952"/>
            <a:ext cx="2527555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902326" y="5715951"/>
            <a:ext cx="2559048" cy="0"/>
          </a:xfrm>
          <a:prstGeom prst="straightConnector1">
            <a:avLst/>
          </a:prstGeom>
          <a:noFill/>
          <a:ln w="50800" cap="flat" cmpd="sng" algn="ctr">
            <a:solidFill>
              <a:srgbClr val="FF000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35" name="사각형: 둥근 모서리 34"/>
          <p:cNvSpPr/>
          <p:nvPr/>
        </p:nvSpPr>
        <p:spPr>
          <a:xfrm>
            <a:off x="4830039" y="4341344"/>
            <a:ext cx="1985872" cy="1239750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866190" y="2789390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재고량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C4CBCB5-54DD-4F41-8931-FBCA8A98DD9E}"/>
              </a:ext>
            </a:extLst>
          </p:cNvPr>
          <p:cNvSpPr/>
          <p:nvPr/>
        </p:nvSpPr>
        <p:spPr>
          <a:xfrm>
            <a:off x="2136782" y="1058897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sng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ID</a:t>
            </a:r>
            <a:endParaRPr kumimoji="0" lang="ko-KR" altLang="en-US" sz="1800" b="0" i="0" u="sng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53C9A9-1FD0-4C6C-BCE1-44D3562B6ED9}"/>
              </a:ext>
            </a:extLst>
          </p:cNvPr>
          <p:cNvSpPr/>
          <p:nvPr/>
        </p:nvSpPr>
        <p:spPr>
          <a:xfrm>
            <a:off x="3374770" y="1058897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PW</a:t>
            </a: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/>
          <p:cNvSpPr/>
          <p:nvPr/>
        </p:nvSpPr>
        <p:spPr>
          <a:xfrm>
            <a:off x="90921" y="190497"/>
            <a:ext cx="11910579" cy="83085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7997" y="3291996"/>
            <a:ext cx="1291746" cy="65239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고객</a:t>
            </a:r>
            <a:endParaRPr lang="ko-KR" altLang="en-US"/>
          </a:p>
        </p:txBody>
      </p:sp>
      <p:sp>
        <p:nvSpPr>
          <p:cNvPr id="7" name="순서도: 판단 6"/>
          <p:cNvSpPr/>
          <p:nvPr/>
        </p:nvSpPr>
        <p:spPr>
          <a:xfrm>
            <a:off x="2975895" y="3063657"/>
            <a:ext cx="1591849" cy="1109075"/>
          </a:xfrm>
          <a:prstGeom prst="flowChartDecisi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구매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38408" y="3291996"/>
            <a:ext cx="1291746" cy="65239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물품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7864699" y="3063657"/>
            <a:ext cx="1591849" cy="1109075"/>
          </a:xfrm>
          <a:prstGeom prst="flowChartDecision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납품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38123" y="3291996"/>
            <a:ext cx="1291746" cy="652397"/>
          </a:xfrm>
          <a:prstGeom prst="rect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납품회사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69364" y="1413092"/>
            <a:ext cx="1069931" cy="82202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이름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477483" y="1413092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주소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751957" y="1422617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sng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물품번호</a:t>
            </a:r>
            <a:endParaRPr kumimoji="0" lang="ko-KR" altLang="en-US" sz="1800" b="0" i="0" u="sng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49907" y="1422617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판매물품단가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989946" y="1432142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물품명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503423" y="1413092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재고량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843789" y="1413092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회사명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081778" y="1422617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회사주소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861639" y="4629934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sng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회사번호</a:t>
            </a:r>
            <a:endParaRPr kumimoji="0" lang="ko-KR" altLang="en-US" sz="1800" b="0" i="0" u="sng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013380" y="4629932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전화번호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8" name="직선 연결선 27"/>
          <p:cNvCxnSpPr>
            <a:stCxn id="11" idx="4"/>
            <a:endCxn id="6" idx="0"/>
          </p:cNvCxnSpPr>
          <p:nvPr/>
        </p:nvCxnSpPr>
        <p:spPr>
          <a:xfrm flipH="1">
            <a:off x="1273870" y="2235112"/>
            <a:ext cx="1530460" cy="105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4"/>
            <a:endCxn id="6" idx="0"/>
          </p:cNvCxnSpPr>
          <p:nvPr/>
        </p:nvCxnSpPr>
        <p:spPr>
          <a:xfrm flipH="1">
            <a:off x="1273870" y="2235112"/>
            <a:ext cx="2738579" cy="105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4" idx="4"/>
            <a:endCxn id="6" idx="0"/>
          </p:cNvCxnSpPr>
          <p:nvPr/>
        </p:nvCxnSpPr>
        <p:spPr>
          <a:xfrm flipH="1">
            <a:off x="1273870" y="2244640"/>
            <a:ext cx="408688" cy="1047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7" idx="4"/>
            <a:endCxn id="8" idx="0"/>
          </p:cNvCxnSpPr>
          <p:nvPr/>
        </p:nvCxnSpPr>
        <p:spPr>
          <a:xfrm>
            <a:off x="5286923" y="2244637"/>
            <a:ext cx="997358" cy="104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9" idx="4"/>
            <a:endCxn id="8" idx="0"/>
          </p:cNvCxnSpPr>
          <p:nvPr/>
        </p:nvCxnSpPr>
        <p:spPr>
          <a:xfrm flipH="1">
            <a:off x="6284281" y="2254162"/>
            <a:ext cx="240631" cy="103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4"/>
            <a:endCxn id="8" idx="0"/>
          </p:cNvCxnSpPr>
          <p:nvPr/>
        </p:nvCxnSpPr>
        <p:spPr>
          <a:xfrm flipH="1">
            <a:off x="6284281" y="2244637"/>
            <a:ext cx="1500592" cy="104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4"/>
            <a:endCxn id="8" idx="0"/>
          </p:cNvCxnSpPr>
          <p:nvPr/>
        </p:nvCxnSpPr>
        <p:spPr>
          <a:xfrm flipH="1">
            <a:off x="6284281" y="2235112"/>
            <a:ext cx="2754108" cy="105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4" idx="4"/>
            <a:endCxn id="10" idx="0"/>
          </p:cNvCxnSpPr>
          <p:nvPr/>
        </p:nvCxnSpPr>
        <p:spPr>
          <a:xfrm>
            <a:off x="10378755" y="2235112"/>
            <a:ext cx="405241" cy="105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5" idx="4"/>
            <a:endCxn id="10" idx="0"/>
          </p:cNvCxnSpPr>
          <p:nvPr/>
        </p:nvCxnSpPr>
        <p:spPr>
          <a:xfrm flipH="1">
            <a:off x="10783996" y="2244637"/>
            <a:ext cx="832748" cy="104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0" idx="2"/>
            <a:endCxn id="26" idx="0"/>
          </p:cNvCxnSpPr>
          <p:nvPr/>
        </p:nvCxnSpPr>
        <p:spPr>
          <a:xfrm rot="5400000">
            <a:off x="10247530" y="4093467"/>
            <a:ext cx="685541" cy="38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" idx="2"/>
            <a:endCxn id="27" idx="0"/>
          </p:cNvCxnSpPr>
          <p:nvPr/>
        </p:nvCxnSpPr>
        <p:spPr>
          <a:xfrm>
            <a:off x="10783996" y="3944393"/>
            <a:ext cx="764350" cy="68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6" idx="3"/>
            <a:endCxn id="7" idx="1"/>
          </p:cNvCxnSpPr>
          <p:nvPr/>
        </p:nvCxnSpPr>
        <p:spPr>
          <a:xfrm>
            <a:off x="1919743" y="3618195"/>
            <a:ext cx="105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7" idx="3"/>
            <a:endCxn id="8" idx="1"/>
          </p:cNvCxnSpPr>
          <p:nvPr/>
        </p:nvCxnSpPr>
        <p:spPr>
          <a:xfrm>
            <a:off x="4567745" y="3618195"/>
            <a:ext cx="1070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3"/>
            <a:endCxn id="9" idx="1"/>
          </p:cNvCxnSpPr>
          <p:nvPr/>
        </p:nvCxnSpPr>
        <p:spPr>
          <a:xfrm>
            <a:off x="6930155" y="3618195"/>
            <a:ext cx="934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9" idx="3"/>
            <a:endCxn id="10" idx="1"/>
          </p:cNvCxnSpPr>
          <p:nvPr/>
        </p:nvCxnSpPr>
        <p:spPr>
          <a:xfrm>
            <a:off x="9456549" y="3618195"/>
            <a:ext cx="681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6893" y="3291997"/>
            <a:ext cx="999002" cy="36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49" name="TextBox 48"/>
          <p:cNvSpPr txBox="1"/>
          <p:nvPr/>
        </p:nvSpPr>
        <p:spPr>
          <a:xfrm>
            <a:off x="4546791" y="3266201"/>
            <a:ext cx="999002" cy="36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155" y="3247151"/>
            <a:ext cx="999002" cy="36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N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69260" y="3247151"/>
            <a:ext cx="999002" cy="36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3939" y="190497"/>
            <a:ext cx="11707139" cy="830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900" b="1"/>
              <a:t>ERD</a:t>
            </a:r>
            <a:endParaRPr lang="en-US" altLang="ko-KR" sz="4900" b="1"/>
          </a:p>
        </p:txBody>
      </p:sp>
      <p:cxnSp>
        <p:nvCxnSpPr>
          <p:cNvPr id="54" name="직선 연결선 53"/>
          <p:cNvCxnSpPr>
            <a:stCxn id="7" idx="2"/>
            <a:endCxn id="55" idx="0"/>
          </p:cNvCxnSpPr>
          <p:nvPr/>
        </p:nvCxnSpPr>
        <p:spPr>
          <a:xfrm flipH="1">
            <a:off x="2546136" y="4172732"/>
            <a:ext cx="1225684" cy="45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011170" y="4629935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구매날짜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6" name="직선 연결선 55"/>
          <p:cNvCxnSpPr>
            <a:stCxn id="7" idx="2"/>
            <a:endCxn id="57" idx="0"/>
          </p:cNvCxnSpPr>
          <p:nvPr/>
        </p:nvCxnSpPr>
        <p:spPr>
          <a:xfrm rot="16200000" flipH="1">
            <a:off x="3543218" y="4401332"/>
            <a:ext cx="457202" cy="0"/>
          </a:xfrm>
          <a:prstGeom prst="line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sp>
        <p:nvSpPr>
          <p:cNvPr id="57" name="타원 56"/>
          <p:cNvSpPr/>
          <p:nvPr/>
        </p:nvSpPr>
        <p:spPr>
          <a:xfrm>
            <a:off x="3236853" y="4629934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구입수량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547414" y="4552868"/>
            <a:ext cx="1342074" cy="958091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총 구입 가격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9" name="직선 연결선 58"/>
          <p:cNvCxnSpPr>
            <a:stCxn id="7" idx="2"/>
            <a:endCxn id="58" idx="0"/>
          </p:cNvCxnSpPr>
          <p:nvPr/>
        </p:nvCxnSpPr>
        <p:spPr>
          <a:xfrm>
            <a:off x="3771820" y="4172732"/>
            <a:ext cx="1446631" cy="38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6645665" y="4629934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납품날짜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86617" y="4629933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납품수량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2" name="직선 연결선 61"/>
          <p:cNvCxnSpPr>
            <a:stCxn id="9" idx="2"/>
            <a:endCxn id="60" idx="0"/>
          </p:cNvCxnSpPr>
          <p:nvPr/>
        </p:nvCxnSpPr>
        <p:spPr>
          <a:xfrm rot="10800000" flipV="1">
            <a:off x="7180630" y="4172732"/>
            <a:ext cx="1479993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9" idx="2"/>
            <a:endCxn id="61" idx="0"/>
          </p:cNvCxnSpPr>
          <p:nvPr/>
        </p:nvCxnSpPr>
        <p:spPr>
          <a:xfrm rot="16200000" flipH="1">
            <a:off x="8562502" y="4270853"/>
            <a:ext cx="457201" cy="260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147592" y="1422620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주민번호</a:t>
            </a:r>
            <a:endParaRPr kumimoji="0" lang="ko-KR" altLang="en-US" sz="1800" b="0" i="0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0" y="1432142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sng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ID</a:t>
            </a:r>
            <a:endParaRPr kumimoji="0" lang="ko-KR" altLang="en-US" sz="1800" b="0" i="0" u="sng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38904" y="4552868"/>
            <a:ext cx="1069931" cy="822020"/>
          </a:xfrm>
          <a:prstGeom prst="ellipse">
            <a:avLst/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PW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67" name="직선 연결선 66"/>
          <p:cNvCxnSpPr>
            <a:stCxn id="65" idx="4"/>
            <a:endCxn id="6" idx="0"/>
          </p:cNvCxnSpPr>
          <p:nvPr/>
        </p:nvCxnSpPr>
        <p:spPr>
          <a:xfrm>
            <a:off x="534966" y="2254162"/>
            <a:ext cx="738904" cy="103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6" idx="0"/>
            <a:endCxn id="6" idx="2"/>
          </p:cNvCxnSpPr>
          <p:nvPr/>
        </p:nvCxnSpPr>
        <p:spPr>
          <a:xfrm flipV="1">
            <a:off x="1273870" y="3944393"/>
            <a:ext cx="0" cy="60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7"/>
          <p:cNvSpPr/>
          <p:nvPr/>
        </p:nvSpPr>
        <p:spPr>
          <a:xfrm>
            <a:off x="0" y="0"/>
            <a:ext cx="3909737" cy="1684052"/>
          </a:xfrm>
          <a:custGeom>
            <a:avLst/>
            <a:gdLst/>
            <a:rect l="l" t="t" r="r" b="b"/>
            <a:pathLst>
              <a:path w="6467234" h="2785650">
                <a:moveTo>
                  <a:pt x="0" y="0"/>
                </a:moveTo>
                <a:lnTo>
                  <a:pt x="6467234" y="0"/>
                </a:lnTo>
                <a:cubicBezTo>
                  <a:pt x="3743979" y="475845"/>
                  <a:pt x="1453989" y="1477726"/>
                  <a:pt x="0" y="2785650"/>
                </a:cubicBezTo>
                <a:close/>
              </a:path>
            </a:pathLst>
          </a:custGeom>
          <a:solidFill>
            <a:srgbClr val="00cfeb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900212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DB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상세 설계 사항</a:t>
            </a:r>
            <a:endParaRPr kumimoji="0" lang="ko-KR" altLang="en-US" sz="19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2336" y="2039632"/>
          <a:ext cx="5827936" cy="4420928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169994"/>
                <a:gridCol w="1158977"/>
                <a:gridCol w="1445417"/>
                <a:gridCol w="984709"/>
                <a:gridCol w="1068839"/>
              </a:tblGrid>
              <a:tr h="661407">
                <a:tc gridSpan="5"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spc="0">
                          <a:solidFill>
                            <a:schemeClr val="dk1">
                              <a:shade val="80000"/>
                            </a:schemeClr>
                          </a:solidFill>
                        </a:rPr>
                        <a:t>고객정보관리</a:t>
                      </a:r>
                      <a:r>
                        <a:rPr lang="en-US" altLang="ko-KR" sz="2100" spc="0">
                          <a:solidFill>
                            <a:schemeClr val="dk1">
                              <a:shade val="80000"/>
                            </a:schemeClr>
                          </a:solidFill>
                        </a:rPr>
                        <a:t>(custom_info)</a:t>
                      </a:r>
                      <a:endParaRPr lang="en-US" altLang="ko-KR" sz="2100" spc="0">
                        <a:solidFill>
                          <a:schemeClr val="dk1">
                            <a:shade val="80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19621"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속성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타입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chemeClr val="dk1"/>
                          </a:solidFill>
                        </a:rPr>
                        <a:t>NN</a:t>
                      </a:r>
                      <a:endParaRPr lang="en-US" altLang="ko-KR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chemeClr val="dk1"/>
                          </a:solidFill>
                        </a:rPr>
                        <a:t>Ky</a:t>
                      </a:r>
                      <a:endParaRPr lang="en-US" altLang="ko-KR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</a:tr>
              <a:tr h="60798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cus_id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varchar2(20)</a:t>
                      </a:r>
                      <a:endParaRPr lang="en-US" altLang="ko-KR" sz="1500"/>
                    </a:p>
                    <a:p>
                      <a:pPr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  <a:p>
                      <a:pPr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PK</a:t>
                      </a:r>
                      <a:endParaRPr lang="en-US" altLang="ko-KR" sz="1500"/>
                    </a:p>
                    <a:p>
                      <a:pPr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0798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PASSWORD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cus_pw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varchar2(20)</a:t>
                      </a:r>
                      <a:endParaRPr lang="en-US" altLang="ko-KR" sz="1500"/>
                    </a:p>
                    <a:p>
                      <a:pPr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  <a:p>
                      <a:pPr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0798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이름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cus_name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varchar2(20)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0798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주소</a:t>
                      </a:r>
                      <a:endParaRPr lang="en-US" altLang="ko-KR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cus_address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varchar2(100)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60798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주민번호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cus_num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varchar2(13)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230711" y="2039632"/>
          <a:ext cx="5831206" cy="3217823"/>
        </p:xfrm>
        <a:graphic>
          <a:graphicData uri="http://schemas.openxmlformats.org/drawingml/2006/table">
            <a:tbl>
              <a:tblPr firstRow="1" bandRow="1">
                <a:tableStyleId>{26EB75EC-ACF4-43F1-940C-6C9C5489C1DE}</a:tableStyleId>
              </a:tblPr>
              <a:tblGrid>
                <a:gridCol w="1311161"/>
                <a:gridCol w="1021080"/>
                <a:gridCol w="1214095"/>
                <a:gridCol w="1216031"/>
                <a:gridCol w="1068839"/>
              </a:tblGrid>
              <a:tr h="562789">
                <a:tc gridSpan="5"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100" spc="0">
                          <a:solidFill>
                            <a:schemeClr val="dk1">
                              <a:shade val="80000"/>
                            </a:schemeClr>
                          </a:solidFill>
                        </a:rPr>
                        <a:t>물품 구입 정보 관리</a:t>
                      </a:r>
                      <a:r>
                        <a:rPr lang="en-US" altLang="ko-KR" sz="2100" spc="0">
                          <a:solidFill>
                            <a:schemeClr val="dk1">
                              <a:shade val="80000"/>
                            </a:schemeClr>
                          </a:solidFill>
                        </a:rPr>
                        <a:t>(product_purchase_info)</a:t>
                      </a:r>
                      <a:endParaRPr lang="en-US" altLang="ko-KR" sz="2100" spc="0">
                        <a:solidFill>
                          <a:schemeClr val="dk1">
                            <a:shade val="80000"/>
                          </a:schemeClr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09784"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속성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b="1" spc="0">
                          <a:solidFill>
                            <a:schemeClr val="dk1"/>
                          </a:solidFill>
                        </a:rPr>
                        <a:t>타입</a:t>
                      </a:r>
                      <a:endParaRPr lang="ko-KR" altLang="en-US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chemeClr val="dk1"/>
                          </a:solidFill>
                        </a:rPr>
                        <a:t>NN</a:t>
                      </a:r>
                      <a:endParaRPr lang="en-US" altLang="ko-KR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b="1" spc="0">
                          <a:solidFill>
                            <a:schemeClr val="dk1"/>
                          </a:solidFill>
                        </a:rPr>
                        <a:t>Ky</a:t>
                      </a:r>
                      <a:endParaRPr lang="en-US" altLang="ko-KR" b="1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f2f2f2"/>
                    </a:solidFill>
                  </a:tcPr>
                </a:tc>
              </a:tr>
              <a:tr h="573352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ID</a:t>
                      </a:r>
                      <a:endParaRPr lang="en-US" altLang="ko-KR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cus_id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varchar2(20)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FK</a:t>
                      </a: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414541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물품번호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prod_num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varchar2(20)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FK</a:t>
                      </a: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317277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구매 날짜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purc_date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Date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Y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1500"/>
                        <a:t>PK</a:t>
                      </a:r>
                      <a:endParaRPr lang="en-US" altLang="ko-KR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309946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구입수량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purc_quan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varchar2(25)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  <a:tr h="317277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1500"/>
                        <a:t>총 구입가격</a:t>
                      </a:r>
                      <a:endParaRPr lang="ko-KR" altLang="en-US" sz="15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t_price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en-US" altLang="ko-KR" sz="1500"/>
                        <a:t>varchar2(25)</a:t>
                      </a: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en-US" altLang="ko-KR" sz="15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endParaRPr lang="ko-KR" altLang="en-US" sz="1500"/>
                    </a:p>
                  </a:txBody>
                  <a:tcPr marL="91440" marR="9144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520</ep:Words>
  <ep:PresentationFormat>와이드스크린</ep:PresentationFormat>
  <ep:Paragraphs>101</ep:Paragraphs>
  <ep:Slides>13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2021-10-26T12:49:21.000</dcterms:created>
  <dc:creator>shk97</dc:creator>
  <cp:lastModifiedBy>shk97</cp:lastModifiedBy>
  <dcterms:modified xsi:type="dcterms:W3CDTF">2021-11-06T14:46:26.220</dcterms:modified>
  <cp:revision>175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