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900" r:id="rId1"/>
    <p:sldMasterId id="2147483901" r:id="rId2"/>
  </p:sldMasterIdLst>
  <p:notesMasterIdLst>
    <p:notesMasterId r:id="rId3"/>
  </p:notesMasterIdLst>
  <p:sldIdLst>
    <p:sldId id="256" r:id="rId4"/>
    <p:sldId id="309" r:id="rId5"/>
    <p:sldId id="326" r:id="rId6"/>
    <p:sldId id="330" r:id="rId7"/>
    <p:sldId id="331" r:id="rId8"/>
    <p:sldId id="332" r:id="rId9"/>
    <p:sldId id="334" r:id="rId10"/>
    <p:sldId id="335" r:id="rId11"/>
    <p:sldId id="338" r:id="rId12"/>
    <p:sldId id="339" r:id="rId13"/>
    <p:sldId id="337" r:id="rId14"/>
    <p:sldId id="341" r:id="rId15"/>
    <p:sldId id="340" r:id="rId16"/>
    <p:sldId id="342" r:id="rId17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656"/>
    <p:restoredTop sz="89856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4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3992" y="2129546"/>
            <a:ext cx="10358594" cy="14694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7986" y="3884598"/>
            <a:ext cx="8530608" cy="1751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2655" y="4405083"/>
            <a:ext cx="10358594" cy="1361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655" y="2905514"/>
            <a:ext cx="10358594" cy="1499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45240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45240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7766" y="1642385"/>
            <a:ext cx="10967924" cy="4523334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283" y="3982577"/>
            <a:ext cx="5382407" cy="21950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8654" y="4798621"/>
            <a:ext cx="7311949" cy="56650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8654" y="612522"/>
            <a:ext cx="7311949" cy="41131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8654" y="5365125"/>
            <a:ext cx="7311949" cy="8045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29546"/>
            <a:ext cx="12186584" cy="146941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6207" y="2213650"/>
            <a:ext cx="6474143" cy="321336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5272" y="274524"/>
            <a:ext cx="2741980" cy="584911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328" y="274524"/>
            <a:ext cx="8022833" cy="584911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6" name=""/>
          <p:cNvSpPr txBox="1"/>
          <p:nvPr/>
        </p:nvSpPr>
        <p:spPr>
          <a:xfrm rot="21600000">
            <a:off x="0" y="0"/>
            <a:ext cx="12186584" cy="738075"/>
          </a:xfrm>
          <a:prstGeom prst="rect">
            <a:avLst/>
          </a:prstGeom>
          <a:solidFill>
            <a:srgbClr val="0f164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0800" dist="38205" dir="2700000" algn="br">
              <a:srgbClr val="000000">
                <a:alpha val="29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77" name=""/>
          <p:cNvSpPr/>
          <p:nvPr/>
        </p:nvSpPr>
        <p:spPr>
          <a:xfrm rot="10800000">
            <a:off x="8061446" y="0"/>
            <a:ext cx="4125138" cy="738075"/>
          </a:xfrm>
          <a:prstGeom prst="rtTriangle">
            <a:avLst/>
          </a:prstGeom>
          <a:solidFill>
            <a:srgbClr val="73ccc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73003" y="171415"/>
            <a:ext cx="5531405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079" name=""/>
          <p:cNvSpPr txBox="1"/>
          <p:nvPr/>
        </p:nvSpPr>
        <p:spPr>
          <a:xfrm>
            <a:off x="11300926" y="6480582"/>
            <a:ext cx="62063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Noto Sans KR Medium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5161B01-1E96-4857-9D12-62E401BB9C89}" type="slidenum"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Noto Sans KR Medium"/>
                <a:ea typeface="+mn-ea"/>
                <a:cs typeface="+mn-cs"/>
              </a:rPr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KoPubWorld돋움체 Bold"/>
            </a:endParaRPr>
          </a:p>
        </p:txBody>
      </p:sp>
      <p:cxnSp>
        <p:nvCxnSpPr>
          <p:cNvPr id="3080" name=""/>
          <p:cNvCxnSpPr/>
          <p:nvPr/>
        </p:nvCxnSpPr>
        <p:spPr>
          <a:xfrm>
            <a:off x="11485070" y="6712336"/>
            <a:ext cx="252351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28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748" y="6353729"/>
            <a:ext cx="385908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3717" y="6353729"/>
            <a:ext cx="2843535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12" Type="http://schemas.openxmlformats.org/officeDocument/2006/relationships/image" Target="../media/image13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15" Type="http://schemas.openxmlformats.org/officeDocument/2006/relationships/image" Target="../media/image12.png"  /><Relationship Id="rId16" Type="http://schemas.openxmlformats.org/officeDocument/2006/relationships/image" Target="../media/image12.png"  /><Relationship Id="rId17" Type="http://schemas.openxmlformats.org/officeDocument/2006/relationships/image" Target="../media/image12.png"  /><Relationship Id="rId18" Type="http://schemas.openxmlformats.org/officeDocument/2006/relationships/image" Target="../media/image12.png"  /><Relationship Id="rId19" Type="http://schemas.openxmlformats.org/officeDocument/2006/relationships/image" Target="../media/image12.png"  /><Relationship Id="rId2" Type="http://schemas.openxmlformats.org/officeDocument/2006/relationships/slideLayout" Target="../slideLayouts/slideLayout8.xml"  /><Relationship Id="rId20" Type="http://schemas.openxmlformats.org/officeDocument/2006/relationships/image" Target="../media/image12.png"  /><Relationship Id="rId21" Type="http://schemas.openxmlformats.org/officeDocument/2006/relationships/image" Target="../media/image12.png"  /><Relationship Id="rId22" Type="http://schemas.openxmlformats.org/officeDocument/2006/relationships/image" Target="../media/image12.png"  /><Relationship Id="rId23" Type="http://schemas.openxmlformats.org/officeDocument/2006/relationships/image" Target="../media/image12.png"  /><Relationship Id="rId24" Type="http://schemas.openxmlformats.org/officeDocument/2006/relationships/image" Target="../media/image12.png"  /><Relationship Id="rId25" Type="http://schemas.openxmlformats.org/officeDocument/2006/relationships/image" Target="../media/image16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12" Type="http://schemas.openxmlformats.org/officeDocument/2006/relationships/image" Target="../media/image13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15" Type="http://schemas.openxmlformats.org/officeDocument/2006/relationships/image" Target="../media/image12.png"  /><Relationship Id="rId16" Type="http://schemas.openxmlformats.org/officeDocument/2006/relationships/image" Target="../media/image12.png"  /><Relationship Id="rId17" Type="http://schemas.openxmlformats.org/officeDocument/2006/relationships/image" Target="../media/image12.png"  /><Relationship Id="rId18" Type="http://schemas.openxmlformats.org/officeDocument/2006/relationships/image" Target="../media/image12.png"  /><Relationship Id="rId19" Type="http://schemas.openxmlformats.org/officeDocument/2006/relationships/image" Target="../media/image12.png"  /><Relationship Id="rId2" Type="http://schemas.openxmlformats.org/officeDocument/2006/relationships/slideLayout" Target="../slideLayouts/slideLayout8.xml"  /><Relationship Id="rId20" Type="http://schemas.openxmlformats.org/officeDocument/2006/relationships/image" Target="../media/image12.png"  /><Relationship Id="rId21" Type="http://schemas.openxmlformats.org/officeDocument/2006/relationships/image" Target="../media/image12.png"  /><Relationship Id="rId22" Type="http://schemas.openxmlformats.org/officeDocument/2006/relationships/image" Target="../media/image12.png"  /><Relationship Id="rId23" Type="http://schemas.openxmlformats.org/officeDocument/2006/relationships/image" Target="../media/image12.png"  /><Relationship Id="rId24" Type="http://schemas.openxmlformats.org/officeDocument/2006/relationships/image" Target="../media/image12.png"  /><Relationship Id="rId25" Type="http://schemas.openxmlformats.org/officeDocument/2006/relationships/image" Target="../media/image17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"/>
          <p:cNvSpPr txBox="1"/>
          <p:nvPr/>
        </p:nvSpPr>
        <p:spPr>
          <a:xfrm>
            <a:off x="9783583" y="5526660"/>
            <a:ext cx="2222095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</a:endParaRPr>
          </a:p>
        </p:txBody>
      </p:sp>
      <p:sp>
        <p:nvSpPr>
          <p:cNvPr id="4104" name=""/>
          <p:cNvSpPr txBox="1"/>
          <p:nvPr/>
        </p:nvSpPr>
        <p:spPr>
          <a:xfrm>
            <a:off x="763294" y="1482857"/>
            <a:ext cx="10659997" cy="16614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300" b="1" i="0" baseline="0" mc:Ignorable="hp" hp:hslEmbossed="0">
                <a:solidFill>
                  <a:srgbClr val="002060">
                    <a:alpha val="100000"/>
                  </a:srgbClr>
                </a:solidFill>
                <a:latin typeface="KoPub돋움체 Bold"/>
                <a:ea typeface="KoPub돋움체 Bold"/>
              </a:rPr>
              <a:t>Meltingtank Dataset</a:t>
            </a:r>
            <a:endParaRPr xmlns:mc="http://schemas.openxmlformats.org/markup-compatibility/2006" xmlns:hp="http://schemas.haansoft.com/office/presentation/8.0" kumimoji="0" lang="en-US" altLang="ko-KR" sz="5300" b="1" i="0" baseline="0" mc:Ignorable="hp" hp:hslEmbossed="0">
              <a:solidFill>
                <a:srgbClr val="002060">
                  <a:alpha val="100000"/>
                </a:srgbClr>
              </a:solidFill>
              <a:latin typeface="KoPub돋움체 Bold"/>
              <a:ea typeface="KoPub돋움체 Bold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808080"/>
                </a:solidFill>
                <a:latin typeface="KoPub돋움체 Bold"/>
                <a:ea typeface="KoPub돋움체 Bold"/>
              </a:rPr>
              <a:t>전자제조데이터 분석 프로젝트</a:t>
            </a:r>
            <a:r>
              <a:rPr xmlns:mc="http://schemas.openxmlformats.org/markup-compatibility/2006" xmlns:hp="http://schemas.haansoft.com/office/presentation/8.0" kumimoji="0" lang="en-US" altLang="ko-KR" sz="5000" b="1" i="0" baseline="0" mc:Ignorable="hp" hp:hslEmbossed="0">
                <a:solidFill>
                  <a:srgbClr val="002060">
                    <a:alpha val="100000"/>
                  </a:srgbClr>
                </a:solidFill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baseline="0" mc:Ignorable="hp" hp:hslEmbossed="0">
              <a:solidFill>
                <a:srgbClr val="002060">
                  <a:alpha val="100000"/>
                </a:srgbClr>
              </a:solidFill>
            </a:endParaRPr>
          </a:p>
        </p:txBody>
      </p:sp>
      <p:pic>
        <p:nvPicPr>
          <p:cNvPr id="410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527442" y="5433716"/>
            <a:ext cx="1131700" cy="1019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6" name=""/>
          <p:cNvSpPr txBox="1"/>
          <p:nvPr/>
        </p:nvSpPr>
        <p:spPr>
          <a:xfrm>
            <a:off x="4868833" y="3838102"/>
            <a:ext cx="2448918" cy="957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181818"/>
                </a:solidFill>
              </a:rPr>
              <a:t>22510106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181818"/>
                </a:solidFill>
              </a:rPr>
              <a:t> 김신호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181818"/>
              </a:solidFill>
            </a:endParaRPr>
          </a:p>
          <a:p>
            <a:pPr marL="0" lvl="0" indent="0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181818"/>
                </a:solidFill>
              </a:rPr>
              <a:t>22532002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181818"/>
                </a:solidFill>
              </a:rPr>
              <a:t> 박가문날비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18181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Modeling - Deep Learning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9105" y="1050695"/>
            <a:ext cx="9003375" cy="49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KoPub돋움체 Bold"/>
                <a:ea typeface="KoPub돋움체 Bold"/>
              </a:rPr>
              <a:t>Model Verification - LSTM</a:t>
            </a:r>
            <a:endParaRPr lang="en-US" altLang="ko-KR" sz="2600">
              <a:latin typeface="KoPub돋움체 Bold"/>
              <a:ea typeface="KoPub돋움체 Bold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294" y="2059073"/>
            <a:ext cx="4105539" cy="2910555"/>
          </a:xfrm>
          <a:prstGeom prst="rect">
            <a:avLst/>
          </a:prstGeom>
        </p:spPr>
      </p:pic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856908" y="2131100"/>
          <a:ext cx="3630032" cy="2664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15016"/>
                <a:gridCol w="1815016"/>
              </a:tblGrid>
              <a:tr h="13324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KoPub돋움체 Bold"/>
                          <a:ea typeface="KoPub돋움체 Bold"/>
                        </a:rPr>
                        <a:t>2155</a:t>
                      </a: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  <a:latin typeface="KoPub돋움체 Bold"/>
                          <a:ea typeface="KoPub돋움체 Bold"/>
                        </a:rPr>
                        <a:t>785</a:t>
                      </a:r>
                      <a:endParaRPr lang="en-US" altLang="ko-KR" b="0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324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KoPub돋움체 Bold"/>
                          <a:ea typeface="KoPub돋움체 Bold"/>
                        </a:rPr>
                        <a:t>47,955</a:t>
                      </a: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KoPub돋움체 Bold"/>
                          <a:ea typeface="KoPub돋움체 Bold"/>
                        </a:rPr>
                        <a:t>199,655</a:t>
                      </a: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bee4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5517076" y="2635289"/>
            <a:ext cx="1512567" cy="363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실제값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(N)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517076" y="3931775"/>
            <a:ext cx="1512567" cy="3662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실제값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(P)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813562" y="1692991"/>
            <a:ext cx="1872702" cy="366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실제값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(N)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686264" y="1692991"/>
            <a:ext cx="1872702" cy="366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실제값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(P)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95456" y="4940153"/>
            <a:ext cx="3457297" cy="3675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KoPub돋움체 Medium"/>
                <a:ea typeface="KoPub돋움체 Medium"/>
              </a:rPr>
              <a:t>train / validation loss plot</a:t>
            </a:r>
            <a:endParaRPr lang="en-US" altLang="ko-KR">
              <a:latin typeface="KoPub돋움체 Medium"/>
              <a:ea typeface="KoPub돋움체 Medium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43275" y="4940153"/>
            <a:ext cx="3457297" cy="367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Confusion Matrix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885589" y="5372315"/>
            <a:ext cx="3601350" cy="11789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KoPub돋움체 Medium"/>
                <a:ea typeface="KoPub돋움체 Medium"/>
              </a:rPr>
              <a:t>f1-score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0.8912</a:t>
            </a:r>
            <a:endParaRPr lang="en-US" altLang="ko-KR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>
                <a:latin typeface="KoPub돋움체 Medium"/>
                <a:ea typeface="KoPub돋움체 Medium"/>
              </a:rPr>
              <a:t>accuracy score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0.8055</a:t>
            </a:r>
            <a:endParaRPr lang="en-US" altLang="ko-KR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>
                <a:latin typeface="KoPub돋움체 Medium"/>
                <a:ea typeface="KoPub돋움체 Medium"/>
              </a:rPr>
              <a:t>precision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0.9961</a:t>
            </a:r>
            <a:endParaRPr lang="en-US" altLang="ko-KR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>
                <a:latin typeface="KoPub돋움체 Medium"/>
                <a:ea typeface="KoPub돋움체 Medium"/>
              </a:rPr>
              <a:t>recall 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0.8063</a:t>
            </a:r>
            <a:endParaRPr lang="en-US" altLang="ko-KR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3003" y="171415"/>
            <a:ext cx="11654476" cy="461890"/>
          </a:xfrm>
        </p:spPr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Modeling - Machine Learning(Tree-based Methods)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5051" y="1050695"/>
            <a:ext cx="11956482" cy="4523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>
                <a:latin typeface="KoPub돋움체 Bold"/>
                <a:ea typeface="KoPub돋움체 Bold"/>
              </a:rPr>
              <a:t>Model Verification : Confusion Matrix(f1-score, accuracy_score, precision, recall)</a:t>
            </a:r>
            <a:endParaRPr lang="en-US" altLang="ko-KR" sz="2400">
              <a:latin typeface="KoPub돋움체 Bold"/>
              <a:ea typeface="KoPub돋움체 Bold"/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3159" y="2832350"/>
          <a:ext cx="2088784" cy="1747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4392"/>
                <a:gridCol w="1044392"/>
              </a:tblGrid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22,600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30,385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39,840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157,735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2708185" y="2832350"/>
          <a:ext cx="2088620" cy="1747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4310"/>
                <a:gridCol w="1044310"/>
              </a:tblGrid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22,565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30,420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39,629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157,946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403159" y="2462703"/>
            <a:ext cx="2088783" cy="3625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KoPub돋움체 Medium"/>
                <a:ea typeface="KoPub돋움체 Medium"/>
              </a:rPr>
              <a:t>Decision Tree</a:t>
            </a:r>
            <a:endParaRPr lang="en-US" altLang="ko-KR">
              <a:latin typeface="KoPub돋움체 Medium"/>
              <a:ea typeface="KoPub돋움체 Medium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708023" y="2462703"/>
            <a:ext cx="2016756" cy="3649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RandomForest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03159" y="4652045"/>
            <a:ext cx="2088783" cy="8755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>
                <a:latin typeface="KoPub돋움체 Medium"/>
                <a:ea typeface="KoPub돋움체 Medium"/>
              </a:rPr>
              <a:t>f1-score : 0.8184</a:t>
            </a:r>
            <a:endParaRPr lang="en-US" altLang="ko-KR" sz="1300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 sz="1300">
                <a:latin typeface="KoPub돋움체 Medium"/>
                <a:ea typeface="KoPub돋움체 Medium"/>
              </a:rPr>
              <a:t>accuracy_score : 0.7204</a:t>
            </a:r>
            <a:endParaRPr lang="en-US" altLang="ko-KR" sz="1300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 sz="1300">
                <a:latin typeface="KoPub돋움체 Medium"/>
                <a:ea typeface="KoPub돋움체 Medium"/>
              </a:rPr>
              <a:t>precision : 0.8385</a:t>
            </a:r>
            <a:endParaRPr lang="en-US" altLang="ko-KR" sz="1300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 sz="1300">
                <a:latin typeface="KoPub돋움체 Medium"/>
                <a:ea typeface="KoPub돋움체 Medium"/>
              </a:rPr>
              <a:t>recall : 0.7994</a:t>
            </a:r>
            <a:endParaRPr lang="en-US" altLang="ko-KR" sz="1300">
              <a:latin typeface="KoPub돋움체 Medium"/>
              <a:ea typeface="KoPub돋움체 Medium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63294" y="1766822"/>
            <a:ext cx="10515942" cy="3642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KoPub돋움체 Bold"/>
                <a:ea typeface="KoPub돋움체 Bold"/>
              </a:rPr>
              <a:t>Xgboost - RandomForest - Decision Tree - LightGBM - Catboost</a:t>
            </a:r>
            <a:endParaRPr lang="en-US" altLang="ko-KR">
              <a:latin typeface="KoPub돋움체 Bold"/>
              <a:ea typeface="KoPub돋움체 Bold"/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5013050" y="2832350"/>
          <a:ext cx="2088620" cy="1747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4310"/>
                <a:gridCol w="1044310"/>
              </a:tblGrid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22,798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30,187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29,137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168,438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7317914" y="2832350"/>
          <a:ext cx="2088620" cy="1747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4310"/>
                <a:gridCol w="1044310"/>
              </a:tblGrid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42,074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10,911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64,973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132,602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5012887" y="2462703"/>
            <a:ext cx="2160810" cy="3649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Xgboost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317751" y="2462703"/>
            <a:ext cx="2088783" cy="3673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Catboost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708023" y="4652045"/>
            <a:ext cx="2088783" cy="8800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f1-score : 0.8265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accuracy_score : 0.7344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precision : 0.8522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recall : 0.8023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012887" y="4652045"/>
            <a:ext cx="2088783" cy="8800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돋움체 Medium"/>
                <a:ea typeface="KoPub돋움체 Medium"/>
              </a:rPr>
              <a:t>f1-score : 0.8502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accuracy_score : 0.7632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precision : 0.8480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recall : 0.8525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317750" y="4652045"/>
            <a:ext cx="2088784" cy="8800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f1-score : 0.7775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accuracy_score : 0.6971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precision : 0.9239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recall : 0.6711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9622777" y="2832350"/>
          <a:ext cx="2088620" cy="1747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4310"/>
                <a:gridCol w="1044310"/>
              </a:tblGrid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39,831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b="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13,154</a:t>
                      </a:r>
                      <a:endParaRPr lang="en-US" altLang="ko-KR" sz="1500" b="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738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60,379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137,196</a:t>
                      </a:r>
                      <a:endParaRPr lang="en-US" altLang="ko-KR" sz="1500" spc="0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ef1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 txBox="1"/>
          <p:nvPr/>
        </p:nvSpPr>
        <p:spPr>
          <a:xfrm>
            <a:off x="9622615" y="2462703"/>
            <a:ext cx="2088783" cy="3673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LightGBM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622615" y="4652045"/>
            <a:ext cx="2088783" cy="8800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f1-score : 0.7886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accuracy_score : 0.7065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precision : 0.9125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recall : 0.6943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4" name=""/>
          <p:cNvSpPr/>
          <p:nvPr/>
        </p:nvSpPr>
        <p:spPr>
          <a:xfrm>
            <a:off x="4940860" y="2347181"/>
            <a:ext cx="2232837" cy="33132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Modeling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9105" y="906641"/>
            <a:ext cx="11452293" cy="49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KoPub돋움체 Bold"/>
                <a:ea typeface="KoPub돋움체 Bold"/>
              </a:rPr>
              <a:t>VI(Variable Importance) - Permutation Importance</a:t>
            </a:r>
            <a:endParaRPr lang="en-US" altLang="ko-KR" sz="2600">
              <a:latin typeface="KoPub돋움체 Bold"/>
              <a:ea typeface="KoPub돋움체 Bol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07348" y="1552504"/>
            <a:ext cx="2088783" cy="3625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Decision Tree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979375" y="3278764"/>
            <a:ext cx="2016756" cy="3649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RandomForest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57043" y="5079439"/>
            <a:ext cx="2160810" cy="3669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XGBoost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373022" y="1554884"/>
            <a:ext cx="2088783" cy="3673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CatBoost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430003" y="3206737"/>
            <a:ext cx="2088783" cy="3673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</a:rPr>
              <a:t>LightGBM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t="20900"/>
          <a:stretch>
            <a:fillRect/>
          </a:stretch>
        </p:blipFill>
        <p:spPr>
          <a:xfrm>
            <a:off x="149875" y="1915019"/>
            <a:ext cx="3685915" cy="108040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t="22220"/>
          <a:stretch>
            <a:fillRect/>
          </a:stretch>
        </p:blipFill>
        <p:spPr>
          <a:xfrm>
            <a:off x="115051" y="3643667"/>
            <a:ext cx="3720856" cy="100837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rcRect t="22030"/>
          <a:stretch>
            <a:fillRect/>
          </a:stretch>
        </p:blipFill>
        <p:spPr>
          <a:xfrm>
            <a:off x="115051" y="5444342"/>
            <a:ext cx="3695099" cy="1008378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rcRect t="22090"/>
          <a:stretch>
            <a:fillRect/>
          </a:stretch>
        </p:blipFill>
        <p:spPr>
          <a:xfrm>
            <a:off x="4508698" y="1922197"/>
            <a:ext cx="3827042" cy="108040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rcRect t="21050"/>
          <a:stretch>
            <a:fillRect/>
          </a:stretch>
        </p:blipFill>
        <p:spPr>
          <a:xfrm>
            <a:off x="4508698" y="3566873"/>
            <a:ext cx="3874412" cy="1080405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87078" y="1915019"/>
            <a:ext cx="3601350" cy="504189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87078" y="3643667"/>
            <a:ext cx="3601350" cy="43216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87078" y="5444342"/>
            <a:ext cx="3529323" cy="43216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4580725" y="1922197"/>
            <a:ext cx="3673377" cy="504189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4565679" y="3566872"/>
            <a:ext cx="3745404" cy="504189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470183" y="2800156"/>
            <a:ext cx="2881080" cy="4113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>
                <a:latin typeface="KoPub돋움체 Bold"/>
                <a:ea typeface="KoPub돋움체 Bold"/>
              </a:rPr>
              <a:t>Feature Selection</a:t>
            </a:r>
            <a:endParaRPr lang="en-US" altLang="ko-KR" sz="2100">
              <a:latin typeface="KoPub돋움체 Bold"/>
              <a:ea typeface="KoPub돋움체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686264" y="3283532"/>
            <a:ext cx="2376891" cy="11835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1. MELT_TEMP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2. MELT_WEIGHT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trike="sngStrike">
                <a:solidFill>
                  <a:srgbClr val="ff0000"/>
                </a:solidFill>
              </a:rPr>
              <a:t>3. INSP</a:t>
            </a:r>
            <a:endParaRPr lang="en-US" altLang="ko-KR" strike="sngStrike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trike="sngStrike">
                <a:solidFill>
                  <a:srgbClr val="ff0000"/>
                </a:solidFill>
              </a:rPr>
              <a:t>4. MOTORSPEED</a:t>
            </a:r>
            <a:endParaRPr lang="en-US" altLang="ko-KR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7077" y="1410830"/>
            <a:ext cx="11812428" cy="48380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KoPub돋움체 Medium"/>
                <a:ea typeface="KoPub돋움체 Medium"/>
              </a:rPr>
              <a:t>-</a:t>
            </a:r>
            <a:r>
              <a:rPr lang="ko-KR" altLang="en-US">
                <a:latin typeface="KoPub돋움체 Medium"/>
                <a:ea typeface="KoPub돋움체 Medium"/>
              </a:rPr>
              <a:t> 본 프로젝트에서는 용해탱크 데이터 셋을 통해 총 </a:t>
            </a:r>
            <a:r>
              <a:rPr lang="en-US" altLang="ko-KR">
                <a:latin typeface="KoPub돋움체 Medium"/>
                <a:ea typeface="KoPub돋움체 Medium"/>
              </a:rPr>
              <a:t>2</a:t>
            </a:r>
            <a:r>
              <a:rPr lang="ko-KR" altLang="en-US">
                <a:latin typeface="KoPub돋움체 Medium"/>
                <a:ea typeface="KoPub돋움체 Medium"/>
              </a:rPr>
              <a:t>가지의 분석 목표를 가짐</a:t>
            </a:r>
            <a:endParaRPr lang="ko-KR" altLang="en-US"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ko-KR" altLang="en-US" sz="800">
                <a:latin typeface="KoPub돋움체 Medium"/>
                <a:ea typeface="KoPub돋움체 Medium"/>
              </a:rPr>
              <a:t> </a:t>
            </a:r>
            <a:endParaRPr lang="ko-KR" altLang="en-US" sz="800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	① 설비운영값과 주요 품질검사항목의 결과값을 통해 생산품질을 예측할 수 있는 모델을 생성 후 검증을 진행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	② 생산품질에 영향을 주는 여러 요인들을 분석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-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EDA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800">
                <a:latin typeface="KoPub돋움체 Medium"/>
                <a:ea typeface="KoPub돋움체 Medium"/>
              </a:rPr>
              <a:t> </a:t>
            </a:r>
            <a:endParaRPr lang="ko-KR" altLang="en-US" sz="800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	Correlation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KoPub돋움체 Bold"/>
                <a:ea typeface="KoPub돋움체 Bold"/>
              </a:rPr>
              <a:t>MELT_WEIGHT(</a:t>
            </a:r>
            <a:r>
              <a:rPr lang="ko-KR" altLang="en-US" b="1">
                <a:solidFill>
                  <a:srgbClr val="ff0000"/>
                </a:solidFill>
                <a:latin typeface="KoPub돋움체 Bold"/>
                <a:ea typeface="KoPub돋움체 Bold"/>
              </a:rPr>
              <a:t>용해탱크 내용중량</a:t>
            </a:r>
            <a:r>
              <a:rPr lang="en-US" altLang="ko-KR" b="1">
                <a:solidFill>
                  <a:srgbClr val="ff0000"/>
                </a:solidFill>
                <a:latin typeface="KoPub돋움체 Bold"/>
                <a:ea typeface="KoPub돋움체 Bold"/>
              </a:rPr>
              <a:t>)</a:t>
            </a:r>
            <a:r>
              <a:rPr lang="ko-KR" altLang="en-US">
                <a:latin typeface="KoPub돋움체 Medium"/>
                <a:ea typeface="KoPub돋움체 Medium"/>
              </a:rPr>
              <a:t> 독립변수가 종속변수와 가장 관련이 없는 것으로 보였음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	</a:t>
            </a:r>
            <a:r>
              <a:rPr lang="en-US" altLang="ko-KR">
                <a:latin typeface="KoPub돋움체 Medium"/>
                <a:ea typeface="KoPub돋움체 Medium"/>
              </a:rPr>
              <a:t>Pattern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KoPub돋움체 Bold"/>
                <a:ea typeface="KoPub돋움체 Bold"/>
              </a:rPr>
              <a:t>INSP(</a:t>
            </a:r>
            <a:r>
              <a:rPr lang="ko-KR" altLang="en-US">
                <a:solidFill>
                  <a:srgbClr val="ff0000"/>
                </a:solidFill>
                <a:latin typeface="KoPub돋움체 Bold"/>
                <a:ea typeface="KoPub돋움체 Bold"/>
              </a:rPr>
              <a:t>수분함유량</a:t>
            </a:r>
            <a:r>
              <a:rPr lang="en-US" altLang="ko-KR">
                <a:solidFill>
                  <a:srgbClr val="ff0000"/>
                </a:solidFill>
                <a:latin typeface="KoPub돋움체 Bold"/>
                <a:ea typeface="KoPub돋움체 Bold"/>
              </a:rPr>
              <a:t>)</a:t>
            </a:r>
            <a:r>
              <a:rPr lang="ko-KR" altLang="en-US">
                <a:latin typeface="KoPub돋움체 Medium"/>
                <a:ea typeface="KoPub돋움체 Medium"/>
              </a:rPr>
              <a:t>이 가장 불규칙한 패턴을 보였음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endParaRPr lang="ko-KR" altLang="en-US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-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Modeling : Deep Learning </a:t>
            </a:r>
            <a:r>
              <a:rPr lang="ko-KR" altLang="en-US">
                <a:latin typeface="KoPub돋움체 Medium"/>
                <a:ea typeface="KoPub돋움체 Medium"/>
              </a:rPr>
              <a:t>＞ </a:t>
            </a:r>
            <a:r>
              <a:rPr lang="en-US" altLang="ko-KR">
                <a:latin typeface="KoPub돋움체 Medium"/>
                <a:ea typeface="KoPub돋움체 Medium"/>
              </a:rPr>
              <a:t>Machine Learning</a:t>
            </a:r>
            <a:r>
              <a:rPr lang="ko-KR" altLang="en-US" sz="800">
                <a:latin typeface="KoPub돋움체 Medium"/>
                <a:ea typeface="KoPub돋움체 Medium"/>
              </a:rPr>
              <a:t> </a:t>
            </a:r>
            <a:endParaRPr lang="ko-KR" altLang="en-US" sz="800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800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	Deep Learning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LSTM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	Machine Learning(Tree-based)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Xgboost </a:t>
            </a:r>
            <a:r>
              <a:rPr lang="ko-KR" altLang="en-US">
                <a:latin typeface="KoPub돋움체 Medium"/>
                <a:ea typeface="KoPub돋움체 Medium"/>
              </a:rPr>
              <a:t>→</a:t>
            </a:r>
            <a:r>
              <a:rPr lang="en-US" altLang="ko-KR">
                <a:latin typeface="KoPub돋움체 Medium"/>
                <a:ea typeface="KoPub돋움체 Medium"/>
              </a:rPr>
              <a:t> RandomForest</a:t>
            </a:r>
            <a:r>
              <a:rPr lang="ko-KR" altLang="en-US">
                <a:latin typeface="KoPub돋움체 Medium"/>
                <a:ea typeface="KoPub돋움체 Medium"/>
              </a:rPr>
              <a:t> →</a:t>
            </a:r>
            <a:r>
              <a:rPr lang="en-US" altLang="ko-KR">
                <a:latin typeface="KoPub돋움체 Medium"/>
                <a:ea typeface="KoPub돋움체 Medium"/>
              </a:rPr>
              <a:t> Decision Tree</a:t>
            </a:r>
            <a:r>
              <a:rPr lang="ko-KR" altLang="en-US">
                <a:latin typeface="KoPub돋움체 Medium"/>
                <a:ea typeface="KoPub돋움체 Medium"/>
              </a:rPr>
              <a:t> → </a:t>
            </a:r>
            <a:r>
              <a:rPr lang="en-US" altLang="ko-KR">
                <a:latin typeface="KoPub돋움체 Medium"/>
                <a:ea typeface="KoPub돋움체 Medium"/>
              </a:rPr>
              <a:t>Catboost</a:t>
            </a:r>
            <a:r>
              <a:rPr lang="ko-KR" altLang="en-US">
                <a:latin typeface="KoPub돋움체 Medium"/>
                <a:ea typeface="KoPub돋움체 Medium"/>
              </a:rPr>
              <a:t> → </a:t>
            </a:r>
            <a:r>
              <a:rPr lang="en-US" altLang="ko-KR">
                <a:latin typeface="KoPub돋움체 Medium"/>
                <a:ea typeface="KoPub돋움체 Medium"/>
              </a:rPr>
              <a:t>LightGBM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		</a:t>
            </a:r>
            <a:r>
              <a:rPr lang="en-US" altLang="ko-KR">
                <a:latin typeface="KoPub돋움체 Medium"/>
                <a:ea typeface="KoPub돋움체 Medium"/>
              </a:rPr>
              <a:t>VI - Permutation Importance : MELT_TEMP, MELT_WEIGHT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latin typeface="KoPub돋움체 Medium"/>
                <a:ea typeface="KoPub돋움체 Medium"/>
              </a:rPr>
              <a:t>- </a:t>
            </a:r>
            <a:r>
              <a:rPr lang="ko-KR" altLang="en-US">
                <a:latin typeface="KoPub돋움체 Medium"/>
                <a:ea typeface="KoPub돋움체 Medium"/>
              </a:rPr>
              <a:t>설비운영값과 주요 품질검사항목의 결과값을 통해 분석을 진행한 결과</a:t>
            </a:r>
            <a:r>
              <a:rPr lang="en-US" altLang="ko-KR">
                <a:latin typeface="KoPub돋움체 Medium"/>
                <a:ea typeface="KoPub돋움체 Medium"/>
              </a:rPr>
              <a:t> </a:t>
            </a:r>
            <a:r>
              <a:rPr lang="ko-KR" altLang="en-US">
                <a:latin typeface="KoPub돋움체 Medium"/>
                <a:ea typeface="KoPub돋움체 Medium"/>
              </a:rPr>
              <a:t>예측 모델에서는 </a:t>
            </a:r>
            <a:r>
              <a:rPr lang="en-US" altLang="ko-KR">
                <a:latin typeface="KoPub돋움체 Medium"/>
                <a:ea typeface="KoPub돋움체 Medium"/>
              </a:rPr>
              <a:t>Deep Learning(LSTM)</a:t>
            </a:r>
            <a:r>
              <a:rPr lang="ko-KR" altLang="en-US">
                <a:latin typeface="KoPub돋움체 Medium"/>
                <a:ea typeface="KoPub돋움체 Medium"/>
              </a:rPr>
              <a:t>의 성능이 가장 우수하였고</a:t>
            </a:r>
            <a:r>
              <a:rPr lang="en-US" altLang="ko-KR">
                <a:latin typeface="KoPub돋움체 Medium"/>
                <a:ea typeface="KoPub돋움체 Medium"/>
              </a:rPr>
              <a:t>,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EDA</a:t>
            </a:r>
            <a:r>
              <a:rPr lang="ko-KR" altLang="en-US">
                <a:latin typeface="KoPub돋움체 Medium"/>
                <a:ea typeface="KoPub돋움체 Medium"/>
              </a:rPr>
              <a:t>에서는 </a:t>
            </a:r>
            <a:r>
              <a:rPr lang="en-US" altLang="ko-KR">
                <a:latin typeface="KoPub돋움체 Medium"/>
                <a:ea typeface="KoPub돋움체 Medium"/>
              </a:rPr>
              <a:t>MELT_WEIGHT</a:t>
            </a:r>
            <a:r>
              <a:rPr lang="ko-KR" altLang="en-US">
                <a:latin typeface="KoPub돋움체 Medium"/>
                <a:ea typeface="KoPub돋움체 Medium"/>
              </a:rPr>
              <a:t>가 종속변수와 관련 없는 변수로 도출되었으나 </a:t>
            </a:r>
            <a:r>
              <a:rPr lang="en-US" altLang="ko-KR">
                <a:latin typeface="KoPub돋움체 Medium"/>
                <a:ea typeface="KoPub돋움체 Medium"/>
              </a:rPr>
              <a:t>Machine Learning</a:t>
            </a:r>
            <a:r>
              <a:rPr lang="ko-KR" altLang="en-US">
                <a:latin typeface="KoPub돋움체 Medium"/>
                <a:ea typeface="KoPub돋움체 Medium"/>
              </a:rPr>
              <a:t> 모델의 </a:t>
            </a:r>
            <a:r>
              <a:rPr lang="en-US" altLang="ko-KR">
                <a:latin typeface="KoPub돋움체 Medium"/>
                <a:ea typeface="KoPub돋움체 Medium"/>
              </a:rPr>
              <a:t>VI</a:t>
            </a:r>
            <a:r>
              <a:rPr lang="ko-KR" altLang="en-US">
                <a:latin typeface="KoPub돋움체 Medium"/>
                <a:ea typeface="KoPub돋움체 Medium"/>
              </a:rPr>
              <a:t>를 통해 </a:t>
            </a:r>
            <a:r>
              <a:rPr lang="en-US" altLang="ko-KR">
                <a:solidFill>
                  <a:srgbClr val="0000ff"/>
                </a:solidFill>
                <a:latin typeface="KoPub돋움체 Medium"/>
                <a:ea typeface="KoPub돋움체 Medium"/>
              </a:rPr>
              <a:t>MELT_TEMP, MELT_WEIGHT</a:t>
            </a:r>
            <a:r>
              <a:rPr lang="ko-KR" altLang="en-US">
                <a:latin typeface="KoPub돋움체 Medium"/>
                <a:ea typeface="KoPub돋움체 Medium"/>
              </a:rPr>
              <a:t>의 독립변수가 성능 변화에 가장 큰 영향을 주는 요인으로 확인됨</a:t>
            </a:r>
            <a:endParaRPr lang="ko-KR" altLang="en-US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1483564" y="3182361"/>
            <a:ext cx="9219456" cy="9495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700">
                <a:solidFill>
                  <a:srgbClr val="0f1642"/>
                </a:solidFill>
                <a:latin typeface="KoPub돋움체 Bold"/>
                <a:ea typeface="KoPub돋움체 Bold"/>
              </a:rPr>
              <a:t>THANK YOU!</a:t>
            </a:r>
            <a:endParaRPr lang="en-US" altLang="ko-KR" sz="5700">
              <a:solidFill>
                <a:srgbClr val="0f1642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Contents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11199" y="1410830"/>
            <a:ext cx="11164185" cy="46118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1. Dataset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2.</a:t>
            </a:r>
            <a:r>
              <a:rPr lang="ko-KR" altLang="en-US" sz="3300">
                <a:solidFill>
                  <a:srgbClr val="0f1642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EDA(Exploratory Data Anlaysis)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3. Modeling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	- Deep Learning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	- Machine Learning(Tree-based Methods)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  <a:p>
            <a:pPr>
              <a:defRPr/>
            </a:pPr>
            <a:r>
              <a:rPr lang="en-US" altLang="ko-KR" sz="3300">
                <a:solidFill>
                  <a:srgbClr val="0f1642"/>
                </a:solidFill>
                <a:latin typeface="KoPub돋움체 Bold"/>
                <a:ea typeface="KoPub돋움체 Bold"/>
              </a:rPr>
              <a:t>4. Conclusion</a:t>
            </a:r>
            <a:endParaRPr lang="en-US" altLang="ko-KR" sz="3300">
              <a:solidFill>
                <a:srgbClr val="0f1642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Dataset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75186" y="1266776"/>
            <a:ext cx="11236212" cy="512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KoPub돋움체 Bold"/>
                <a:ea typeface="KoPub돋움체 Bold"/>
              </a:rPr>
              <a:t>용해탱크</a:t>
            </a:r>
            <a:r>
              <a:rPr lang="en-US" altLang="ko-KR" sz="2800">
                <a:latin typeface="KoPub돋움체 Bold"/>
                <a:ea typeface="KoPub돋움체 Bold"/>
              </a:rPr>
              <a:t>(</a:t>
            </a:r>
            <a:r>
              <a:rPr lang="ko-KR" altLang="en-US" sz="2800">
                <a:latin typeface="KoPub돋움체 Bold"/>
                <a:ea typeface="KoPub돋움체 Bold"/>
              </a:rPr>
              <a:t>용해공정</a:t>
            </a:r>
            <a:r>
              <a:rPr lang="en-US" altLang="ko-KR" sz="2800">
                <a:latin typeface="KoPub돋움체 Bold"/>
                <a:ea typeface="KoPub돋움체 Bold"/>
              </a:rPr>
              <a:t>)</a:t>
            </a:r>
            <a:r>
              <a:rPr lang="ko-KR" altLang="en-US" sz="2800">
                <a:latin typeface="KoPub돋움체 Bold"/>
                <a:ea typeface="KoPub돋움체 Bold"/>
              </a:rPr>
              <a:t> 데이터셋</a:t>
            </a:r>
            <a:r>
              <a:rPr lang="en-US" altLang="ko-KR" sz="2800">
                <a:latin typeface="KoPub돋움체 Bold"/>
                <a:ea typeface="KoPub돋움체 Bold"/>
              </a:rPr>
              <a:t>(Meltingtank Dataset)</a:t>
            </a:r>
            <a:endParaRPr lang="en-US" altLang="ko-KR" sz="2800">
              <a:latin typeface="KoPub돋움체 Bold"/>
              <a:ea typeface="KoPub돋움체 Bold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15051" y="1915019"/>
            <a:ext cx="11452293" cy="81675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용해공정은 </a:t>
            </a:r>
            <a:r>
              <a:rPr lang="ko-KR" altLang="en-US" sz="1600" u="sng">
                <a:solidFill>
                  <a:srgbClr val="0000ff"/>
                </a:solidFill>
                <a:latin typeface="KoPub돋움체 Medium"/>
                <a:ea typeface="KoPub돋움체 Medium"/>
              </a:rPr>
              <a:t>분말 원재료를 액상 원재료에 녹이는 공정</a:t>
            </a:r>
            <a:r>
              <a:rPr lang="ko-KR" altLang="en-US" sz="1600">
                <a:latin typeface="KoPub돋움체 Medium"/>
                <a:ea typeface="KoPub돋움체 Medium"/>
              </a:rPr>
              <a:t>으로 식품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화학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석유화학 등 다양한 분야에서 적용됨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본 프로젝트에서의 용해공정은 분말 유크림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기능성 조제 분말등을 생산하는 식품제조업의 용해공정으로 </a:t>
            </a:r>
            <a:r>
              <a:rPr lang="en-US" altLang="ko-KR" sz="1600">
                <a:latin typeface="KoPub돋움체 Medium"/>
                <a:ea typeface="KoPub돋움체 Medium"/>
              </a:rPr>
              <a:t>SD/MSD</a:t>
            </a:r>
            <a:r>
              <a:rPr lang="ko-KR" altLang="en-US" sz="1600">
                <a:latin typeface="KoPub돋움체 Medium"/>
                <a:ea typeface="KoPub돋움체 Medium"/>
              </a:rPr>
              <a:t> </a:t>
            </a:r>
            <a:r>
              <a:rPr lang="ko-KR" altLang="en-US" sz="1600" u="sng">
                <a:solidFill>
                  <a:srgbClr val="0000ff"/>
                </a:solidFill>
                <a:latin typeface="KoPub돋움체 Medium"/>
                <a:ea typeface="KoPub돋움체 Medium"/>
              </a:rPr>
              <a:t>건조생산라인의 원료 전처리 작업의 첫 번째 단계에 속함</a:t>
            </a:r>
            <a:endParaRPr lang="ko-KR" altLang="en-US" sz="1600" u="sng">
              <a:solidFill>
                <a:srgbClr val="0000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75186" y="3067451"/>
            <a:ext cx="11020131" cy="516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KoPub돋움체 Bold"/>
                <a:ea typeface="KoPub돋움체 Bold"/>
              </a:rPr>
              <a:t>분석 목적</a:t>
            </a:r>
            <a:endParaRPr lang="ko-KR" altLang="en-US" sz="2800">
              <a:latin typeface="KoPub돋움체 Bold"/>
              <a:ea typeface="KoPub돋움체 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5051" y="3643667"/>
            <a:ext cx="11452293" cy="105977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용해공정</a:t>
            </a:r>
            <a:r>
              <a:rPr lang="en-US" altLang="ko-KR" sz="1600">
                <a:latin typeface="KoPub돋움체 Medium"/>
                <a:ea typeface="KoPub돋움체 Medium"/>
              </a:rPr>
              <a:t>(</a:t>
            </a:r>
            <a:r>
              <a:rPr lang="ko-KR" altLang="en-US" sz="1600">
                <a:latin typeface="KoPub돋움체 Medium"/>
                <a:ea typeface="KoPub돋움체 Medium"/>
              </a:rPr>
              <a:t>용해탱크</a:t>
            </a:r>
            <a:r>
              <a:rPr lang="en-US" altLang="ko-KR" sz="1600">
                <a:latin typeface="KoPub돋움체 Medium"/>
                <a:ea typeface="KoPub돋움체 Medium"/>
              </a:rPr>
              <a:t>)</a:t>
            </a:r>
            <a:r>
              <a:rPr lang="ko-KR" altLang="en-US" sz="1600">
                <a:latin typeface="KoPub돋움체 Medium"/>
                <a:ea typeface="KoPub돋움체 Medium"/>
              </a:rPr>
              <a:t>에서는 분말 및 액상 원재료를 정제수 등에 용해</a:t>
            </a:r>
            <a:r>
              <a:rPr lang="en-US" altLang="ko-KR" sz="1600"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latin typeface="KoPub돋움체 Medium"/>
                <a:ea typeface="KoPub돋움체 Medium"/>
              </a:rPr>
              <a:t>혼합 후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후공정에서 다시 분말화하기 때문에 용해탱크에서 원재료가 균일하게 혼합되는 것이 매우 중요함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그러나 현장에서는 완제품의 주요 요인을 모두 고려하고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설비운영 기준값에 따라 공정을 운영하여도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</a:t>
            </a:r>
            <a:r>
              <a:rPr lang="ko-KR" altLang="en-US" sz="1600" u="sng">
                <a:solidFill>
                  <a:srgbClr val="0000ff"/>
                </a:solidFill>
                <a:latin typeface="KoPub돋움체 Medium"/>
                <a:ea typeface="KoPub돋움체 Medium"/>
              </a:rPr>
              <a:t>용해품질에 영향을 미치는 다른 요인들이 존재하며</a:t>
            </a:r>
            <a:r>
              <a:rPr lang="en-US" altLang="ko-KR" sz="1600">
                <a:latin typeface="KoPub돋움체 Medium"/>
                <a:ea typeface="KoPub돋움체 Medium"/>
              </a:rPr>
              <a:t>,</a:t>
            </a:r>
            <a:r>
              <a:rPr lang="ko-KR" altLang="en-US" sz="1600">
                <a:latin typeface="KoPub돋움체 Medium"/>
                <a:ea typeface="KoPub돋움체 Medium"/>
              </a:rPr>
              <a:t> 경험과 노하우 등 암묵지에 의존하여 대처할 수 밖에 없으나 이마저도 인력 공백으로 인해 대처가 어려운 실정임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75186" y="5012180"/>
            <a:ext cx="11020131" cy="5199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Bold"/>
                <a:ea typeface="KoPub돋움체 Bold"/>
              </a:rPr>
              <a:t>분석 목표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Bold"/>
              <a:ea typeface="KoPub돋움체 Bold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5051" y="5588396"/>
            <a:ext cx="11956482" cy="57237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용해탱크 설비운영값</a:t>
            </a:r>
            <a:r>
              <a:rPr lang="en-US" altLang="ko-KR" sz="1600">
                <a:latin typeface="KoPub돋움체 Medium"/>
                <a:ea typeface="KoPub돋움체 Medium"/>
              </a:rPr>
              <a:t>(</a:t>
            </a:r>
            <a:r>
              <a:rPr lang="ko-KR" altLang="en-US" sz="1600">
                <a:latin typeface="KoPub돋움체 Medium"/>
                <a:ea typeface="KoPub돋움체 Medium"/>
              </a:rPr>
              <a:t>독립변수</a:t>
            </a:r>
            <a:r>
              <a:rPr lang="en-US" altLang="ko-KR" sz="1600">
                <a:latin typeface="KoPub돋움체 Medium"/>
                <a:ea typeface="KoPub돋움체 Medium"/>
              </a:rPr>
              <a:t>)</a:t>
            </a:r>
            <a:r>
              <a:rPr lang="ko-KR" altLang="en-US" sz="1600">
                <a:latin typeface="KoPub돋움체 Medium"/>
                <a:ea typeface="KoPub돋움체 Medium"/>
              </a:rPr>
              <a:t>과 주요 품질검사항목</a:t>
            </a:r>
            <a:r>
              <a:rPr lang="en-US" altLang="ko-KR" sz="1600">
                <a:latin typeface="KoPub돋움체 Medium"/>
                <a:ea typeface="KoPub돋움체 Medium"/>
              </a:rPr>
              <a:t>(</a:t>
            </a:r>
            <a:r>
              <a:rPr lang="ko-KR" altLang="en-US" sz="1600">
                <a:latin typeface="KoPub돋움체 Medium"/>
                <a:ea typeface="KoPub돋움체 Medium"/>
              </a:rPr>
              <a:t>종속변수</a:t>
            </a:r>
            <a:r>
              <a:rPr lang="en-US" altLang="ko-KR" sz="1600">
                <a:latin typeface="KoPub돋움체 Medium"/>
                <a:ea typeface="KoPub돋움체 Medium"/>
              </a:rPr>
              <a:t>)</a:t>
            </a:r>
            <a:r>
              <a:rPr lang="ko-KR" altLang="en-US" sz="1600">
                <a:latin typeface="KoPub돋움체 Medium"/>
                <a:ea typeface="KoPub돋움체 Medium"/>
              </a:rPr>
              <a:t> 의 결과값을 통해 생산품질을 예측할 수 있는 모델을 생성 후 검증을 진행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생산품질에 영향을 주는 여러 요인들을 분석 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EDA</a:t>
            </a:r>
            <a:endParaRPr kumimoji="0" lang="en-US" altLang="ko-KR" sz="3000" b="1" i="0" baseline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graphicFrame>
        <p:nvGraphicFramePr>
          <p:cNvPr id="20" name="표 5"/>
          <p:cNvGraphicFramePr>
            <a:graphicFrameLocks noGrp="1"/>
          </p:cNvGraphicFramePr>
          <p:nvPr>
            <p:ph idx="1"/>
          </p:nvPr>
        </p:nvGraphicFramePr>
        <p:xfrm>
          <a:off x="259091" y="1483134"/>
          <a:ext cx="11668731" cy="24401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39895"/>
                <a:gridCol w="2697335"/>
                <a:gridCol w="2559715"/>
                <a:gridCol w="2079769"/>
                <a:gridCol w="1992017"/>
              </a:tblGrid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Bold"/>
                          <a:ea typeface="KoPub돋움체 Bold"/>
                        </a:rPr>
                        <a:t>변수명</a:t>
                      </a:r>
                      <a:endParaRPr lang="en-US" sz="1700">
                        <a:latin typeface="KoPub돋움체 Bold"/>
                        <a:ea typeface="KoPub돋움체 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Bold"/>
                          <a:ea typeface="KoPub돋움체 Bold"/>
                        </a:rPr>
                        <a:t>설명</a:t>
                      </a:r>
                      <a:endParaRPr lang="en-US" sz="1700">
                        <a:latin typeface="KoPub돋움체 Bold"/>
                        <a:ea typeface="KoPub돋움체 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Bold"/>
                          <a:ea typeface="KoPub돋움체 Bold"/>
                        </a:rPr>
                        <a:t>데이터타입</a:t>
                      </a:r>
                      <a:endParaRPr lang="en-US" sz="1700">
                        <a:latin typeface="KoPub돋움체 Bold"/>
                        <a:ea typeface="KoPub돋움체 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Bold"/>
                          <a:ea typeface="KoPub돋움체 Bold"/>
                        </a:rPr>
                        <a:t>데이터 개수</a:t>
                      </a:r>
                      <a:endParaRPr lang="en-US" sz="1700">
                        <a:latin typeface="KoPub돋움체 Bold"/>
                        <a:ea typeface="KoPub돋움체 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Bold"/>
                          <a:ea typeface="KoPub돋움체 Bold"/>
                        </a:rPr>
                        <a:t>결측치 여부</a:t>
                      </a:r>
                      <a:endParaRPr lang="en-US" sz="1700">
                        <a:latin typeface="KoPub돋움체 Bold"/>
                        <a:ea typeface="KoPub돋움체 Bold"/>
                      </a:endParaRPr>
                    </a:p>
                  </a:txBody>
                  <a:tcPr marL="91440" marR="91440" anchor="ctr"/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STD_DT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날짜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(YYYY-DDHH:MM:SS)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Object 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 rowSpan="6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835,200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 rowSpan="6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Non-Null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MELT_TEMP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용해 온도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Int64 (</a:t>
                      </a: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연속형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MOTORSPEED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용해 교반속도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Int64 (</a:t>
                      </a: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연속형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MELT_WEIGHT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용해탱크 내용량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(</a:t>
                      </a: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중량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Int64 (</a:t>
                      </a: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연속형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INSP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생산품의 수분함유량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(%)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Float64 (</a:t>
                      </a: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연속형</a:t>
                      </a:r>
                      <a:r>
                        <a:rPr lang="en-US" altLang="ko-KR" sz="1700">
                          <a:latin typeface="KoPub돋움체 Medium"/>
                          <a:ea typeface="KoPub돋움체 Medium"/>
                        </a:rPr>
                        <a:t>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>
                    <a:noFill/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</a:tr>
              <a:tr h="34859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TAG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>
                          <a:latin typeface="KoPub돋움체 Medium"/>
                          <a:ea typeface="KoPub돋움체 Medium"/>
                        </a:rPr>
                        <a:t>불량여부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KoPub돋움체 Medium"/>
                          <a:ea typeface="KoPub돋움체 Medium"/>
                        </a:rPr>
                        <a:t>Object (OK,NG)</a:t>
                      </a:r>
                      <a:endParaRPr lang="en-US" sz="1700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>
                        <a:defRPr/>
                      </a:pPr>
                      <a:endParaRPr lang="en-US" sz="20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9091" y="4220014"/>
            <a:ext cx="11667748" cy="200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KoPub돋움체 Medium"/>
                <a:ea typeface="KoPub돋움체 Medium"/>
              </a:rPr>
              <a:t>총 </a:t>
            </a:r>
            <a:r>
              <a:rPr lang="en-US" altLang="ko-KR">
                <a:latin typeface="KoPub돋움체 Medium"/>
                <a:ea typeface="KoPub돋움체 Medium"/>
              </a:rPr>
              <a:t>6</a:t>
            </a:r>
            <a:r>
              <a:rPr lang="ko-KR" altLang="en-US">
                <a:latin typeface="KoPub돋움체 Medium"/>
                <a:ea typeface="KoPub돋움체 Medium"/>
              </a:rPr>
              <a:t>개의 </a:t>
            </a:r>
            <a:r>
              <a:rPr lang="en-US" altLang="ko-KR">
                <a:latin typeface="KoPub돋움체 Medium"/>
                <a:ea typeface="KoPub돋움체 Medium"/>
              </a:rPr>
              <a:t>Attribute</a:t>
            </a:r>
            <a:r>
              <a:rPr lang="ko-KR" altLang="en-US">
                <a:latin typeface="KoPub돋움체 Medium"/>
                <a:ea typeface="KoPub돋움체 Medium"/>
              </a:rPr>
              <a:t>로 구성됨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KoPub돋움체 Medium"/>
                <a:ea typeface="KoPub돋움체 Medium"/>
              </a:rPr>
              <a:t>4</a:t>
            </a:r>
            <a:r>
              <a:rPr lang="ko-KR" altLang="en-US">
                <a:latin typeface="KoPub돋움체 Medium"/>
                <a:ea typeface="KoPub돋움체 Medium"/>
              </a:rPr>
              <a:t>개의 독립변수와 </a:t>
            </a:r>
            <a:r>
              <a:rPr lang="en-US" altLang="ko-KR">
                <a:latin typeface="KoPub돋움체 Medium"/>
                <a:ea typeface="KoPub돋움체 Medium"/>
              </a:rPr>
              <a:t>1</a:t>
            </a:r>
            <a:r>
              <a:rPr lang="ko-KR" altLang="en-US">
                <a:latin typeface="KoPub돋움체 Medium"/>
                <a:ea typeface="KoPub돋움체 Medium"/>
              </a:rPr>
              <a:t>개의 종속변수로 구분됨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457200" lvl="1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＊ 독립변수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MELT_TEMP, MOTORSPEED, MELT_WEIGHT, INSP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457200" lvl="1" indent="0">
              <a:buFont typeface="Arial"/>
              <a:buNone/>
              <a:defRPr/>
            </a:pPr>
            <a:r>
              <a:rPr lang="ko-KR" altLang="en-US">
                <a:latin typeface="KoPub돋움체 Medium"/>
                <a:ea typeface="KoPub돋움체 Medium"/>
              </a:rPr>
              <a:t>＊ 종속변수 </a:t>
            </a:r>
            <a:r>
              <a:rPr lang="en-US" altLang="ko-KR">
                <a:latin typeface="KoPub돋움체 Medium"/>
                <a:ea typeface="KoPub돋움체 Medium"/>
              </a:rPr>
              <a:t>:</a:t>
            </a:r>
            <a:r>
              <a:rPr lang="ko-KR" altLang="en-US">
                <a:latin typeface="KoPub돋움체 Medium"/>
                <a:ea typeface="KoPub돋움체 Medium"/>
              </a:rPr>
              <a:t> </a:t>
            </a:r>
            <a:r>
              <a:rPr lang="en-US" altLang="ko-KR">
                <a:latin typeface="KoPub돋움체 Medium"/>
                <a:ea typeface="KoPub돋움체 Medium"/>
              </a:rPr>
              <a:t>TAG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457200" lvl="1" indent="0">
              <a:buFont typeface="Arial"/>
              <a:buNone/>
              <a:defRPr/>
            </a:pPr>
            <a:endParaRPr lang="en-US" altLang="ko-KR">
              <a:latin typeface="KoPub돋움체 Medium"/>
              <a:ea typeface="KoPub돋움체 Medium"/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>
                <a:latin typeface="KoPub돋움체 Medium"/>
                <a:ea typeface="KoPub돋움체 Medium"/>
              </a:rPr>
              <a:t>STD_DT : </a:t>
            </a:r>
            <a:r>
              <a:rPr lang="ko-KR" altLang="en-US">
                <a:latin typeface="KoPub돋움체 Medium"/>
                <a:ea typeface="KoPub돋움체 Medium"/>
              </a:rPr>
              <a:t>시계열 모델 생성을 위한 데이터 셋의 인덱스로 사용함</a:t>
            </a:r>
            <a:endParaRPr lang="ko-KR" altLang="en-US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EDA</a:t>
            </a:r>
            <a:endParaRPr kumimoji="0" lang="en-US" altLang="ko-KR" sz="3000" b="1" i="0" baseline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3849" y="1884315"/>
            <a:ext cx="4969597" cy="374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ü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MELT_TEMP, MOTORSPEED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-</a:t>
            </a:r>
            <a:r>
              <a:rPr lang="ko-KR" altLang="en-US" sz="1600">
                <a:latin typeface="KoPub돋움체 Medium"/>
                <a:ea typeface="KoPub돋움체 Medium"/>
              </a:rPr>
              <a:t>  소수점 </a:t>
            </a:r>
            <a:r>
              <a:rPr lang="en-US" altLang="ko-KR" sz="1600">
                <a:latin typeface="KoPub돋움체 Medium"/>
                <a:ea typeface="KoPub돋움체 Medium"/>
              </a:rPr>
              <a:t>1</a:t>
            </a:r>
            <a:r>
              <a:rPr lang="ko-KR" altLang="en-US" sz="1600">
                <a:latin typeface="KoPub돋움체 Medium"/>
                <a:ea typeface="KoPub돋움체 Medium"/>
              </a:rPr>
              <a:t>자리가 생략되어 있음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AutoNum type="circleNumDbPlain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Max</a:t>
            </a:r>
            <a:r>
              <a:rPr lang="ko-KR" altLang="en-US" sz="1600">
                <a:latin typeface="KoPub돋움체 Medium"/>
                <a:ea typeface="KoPub돋움체 Medium"/>
              </a:rPr>
              <a:t> </a:t>
            </a:r>
            <a:r>
              <a:rPr lang="en-US" altLang="ko-KR" sz="1600">
                <a:latin typeface="KoPub돋움체 Medium"/>
                <a:ea typeface="KoPub돋움체 Medium"/>
              </a:rPr>
              <a:t>: </a:t>
            </a:r>
            <a:r>
              <a:rPr lang="ko-KR" altLang="en-US" sz="1600">
                <a:latin typeface="KoPub돋움체 Medium"/>
                <a:ea typeface="KoPub돋움체 Medium"/>
              </a:rPr>
              <a:t>평균에서 많이 벗어나는 이상치 존재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MOTORSPEED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min : </a:t>
            </a:r>
            <a:r>
              <a:rPr lang="ko-KR" altLang="en-US" sz="1600">
                <a:latin typeface="KoPub돋움체 Medium"/>
                <a:ea typeface="KoPub돋움체 Medium"/>
              </a:rPr>
              <a:t>설비를 중지한 경우 </a:t>
            </a:r>
            <a:r>
              <a:rPr lang="en-US" altLang="ko-KR" sz="1600">
                <a:latin typeface="KoPub돋움체 Medium"/>
                <a:ea typeface="KoPub돋움체 Medium"/>
              </a:rPr>
              <a:t>0</a:t>
            </a:r>
            <a:r>
              <a:rPr lang="ko-KR" altLang="en-US" sz="1600">
                <a:latin typeface="KoPub돋움체 Medium"/>
                <a:ea typeface="KoPub돋움체 Medium"/>
              </a:rPr>
              <a:t>으로 표기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Max : 180</a:t>
            </a:r>
            <a:r>
              <a:rPr lang="ko-KR" altLang="en-US" sz="1600">
                <a:latin typeface="KoPub돋움체 Medium"/>
                <a:ea typeface="KoPub돋움체 Medium"/>
              </a:rPr>
              <a:t>이 넘는 이상치 존재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0" indent="0">
              <a:buNone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MELT_WEIGHT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Std : 1217 </a:t>
            </a:r>
            <a:r>
              <a:rPr lang="ko-KR" altLang="en-US" sz="1600">
                <a:latin typeface="KoPub돋움체 Medium"/>
                <a:ea typeface="KoPub돋움체 Medium"/>
              </a:rPr>
              <a:t>로</a:t>
            </a:r>
            <a:r>
              <a:rPr lang="en-US" altLang="ko-KR" sz="1600">
                <a:latin typeface="KoPub돋움체 Medium"/>
                <a:ea typeface="KoPub돋움체 Medium"/>
              </a:rPr>
              <a:t> </a:t>
            </a:r>
            <a:r>
              <a:rPr lang="ko-KR" altLang="en-US" sz="1600">
                <a:latin typeface="KoPub돋움체 Medium"/>
                <a:ea typeface="KoPub돋움체 Medium"/>
              </a:rPr>
              <a:t>차이가 큰 편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3"/>
              <a:defRPr/>
            </a:pPr>
            <a:endParaRPr lang="en-US" altLang="ko-KR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INSP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-   Std</a:t>
            </a:r>
            <a:r>
              <a:rPr lang="ko-KR" altLang="en-US" sz="1600">
                <a:latin typeface="KoPub돋움체 Medium"/>
                <a:ea typeface="KoPub돋움체 Medium"/>
              </a:rPr>
              <a:t> </a:t>
            </a:r>
            <a:r>
              <a:rPr lang="en-US" altLang="ko-KR" sz="1600">
                <a:latin typeface="KoPub돋움체 Medium"/>
                <a:ea typeface="KoPub돋움체 Medium"/>
              </a:rPr>
              <a:t>:</a:t>
            </a:r>
            <a:r>
              <a:rPr lang="ko-KR" altLang="en-US" sz="1600">
                <a:latin typeface="KoPub돋움체 Medium"/>
                <a:ea typeface="KoPub돋움체 Medium"/>
              </a:rPr>
              <a:t> </a:t>
            </a:r>
            <a:r>
              <a:rPr lang="en-US" altLang="ko-KR" sz="1600">
                <a:latin typeface="KoPub돋움체 Medium"/>
                <a:ea typeface="KoPub돋움체 Medium"/>
              </a:rPr>
              <a:t>0</a:t>
            </a:r>
            <a:r>
              <a:rPr lang="ko-KR" altLang="en-US" sz="1600">
                <a:latin typeface="KoPub돋움체 Medium"/>
                <a:ea typeface="KoPub돋움체 Medium"/>
              </a:rPr>
              <a:t> 으로 데이터들이 고르게 분포되어 있음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59105" y="1050695"/>
            <a:ext cx="11596347" cy="490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f1642"/>
                </a:solidFill>
                <a:latin typeface="KoPub돋움체 Bold"/>
                <a:ea typeface="KoPub돋움체 Bold"/>
              </a:rPr>
              <a:t>Summary Statistics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f1642"/>
              </a:solidFill>
              <a:latin typeface="KoPub돋움체 Bold"/>
              <a:ea typeface="KoPub돋움체 Bold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132" y="2116084"/>
            <a:ext cx="6076442" cy="3256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EDA</a:t>
            </a:r>
            <a:endParaRPr kumimoji="0" lang="en-US" altLang="ko-KR" sz="3000" b="1" i="0" baseline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730" t="8940" r="7630" b="49050"/>
          <a:stretch>
            <a:fillRect/>
          </a:stretch>
        </p:blipFill>
        <p:spPr>
          <a:xfrm>
            <a:off x="503719" y="1626911"/>
            <a:ext cx="5805654" cy="2368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9508" y="1802295"/>
            <a:ext cx="4969598" cy="423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ü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MELT_TEMP, MOTORSPEED, MELT_WEIGHT, INSP, TAG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AutoNum type="circleNumDbPlain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비교적 균형적인 분포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MOTORSPEED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데이터가 극단적으로 분포되어 있음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MELT_WEIGHT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데이터가 한 쪽으로 치우쳐 있음</a:t>
            </a:r>
            <a:r>
              <a:rPr lang="en-US" altLang="ko-KR" sz="1600">
                <a:latin typeface="KoPub돋움체 Medium"/>
                <a:ea typeface="KoPub돋움체 Medium"/>
              </a:rPr>
              <a:t>.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342900" indent="-342900">
              <a:buFont typeface="+mj-ea"/>
              <a:buAutoNum type="circleNumDbPlain" startAt="4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INSP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비교적 균형적인 분포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>
                <a:solidFill>
                  <a:srgbClr val="0000ff"/>
                </a:solidFill>
                <a:latin typeface="KoPub돋움체 Medium"/>
                <a:ea typeface="KoPub돋움체 Medium"/>
              </a:rPr>
              <a:t>⑤</a:t>
            </a:r>
            <a:r>
              <a:rPr lang="en-US" altLang="ko-KR" sz="1600">
                <a:solidFill>
                  <a:srgbClr val="0000ff"/>
                </a:solidFill>
                <a:latin typeface="KoPub돋움체 Medium"/>
                <a:ea typeface="KoPub돋움체 Medium"/>
              </a:rPr>
              <a:t>   TAG</a:t>
            </a:r>
            <a:endParaRPr lang="en-US" altLang="ko-KR" sz="1600">
              <a:solidFill>
                <a:srgbClr val="0000ff"/>
              </a:solidFill>
              <a:latin typeface="KoPub돋움체 Medium"/>
              <a:ea typeface="KoPub돋움체 Medium"/>
            </a:endParaRPr>
          </a:p>
          <a:p>
            <a:pPr marL="0" indent="0">
              <a:buFontTx/>
              <a:buNone/>
              <a:defRPr/>
            </a:pPr>
            <a:r>
              <a:rPr lang="en-US" altLang="ko-KR" sz="1600">
                <a:solidFill>
                  <a:srgbClr val="0000ff"/>
                </a:solidFill>
                <a:latin typeface="KoPub돋움체 Medium"/>
                <a:ea typeface="KoPub돋움체 Medium"/>
              </a:rPr>
              <a:t>-   </a:t>
            </a:r>
            <a:r>
              <a:rPr lang="ko-KR" altLang="en-US" sz="1600">
                <a:solidFill>
                  <a:srgbClr val="0000ff"/>
                </a:solidFill>
                <a:latin typeface="KoPub돋움체 Medium"/>
                <a:ea typeface="KoPub돋움체 Medium"/>
              </a:rPr>
              <a:t>종속변수인 </a:t>
            </a:r>
            <a:r>
              <a:rPr lang="en-US" altLang="ko-KR" sz="1600">
                <a:solidFill>
                  <a:srgbClr val="0000ff"/>
                </a:solidFill>
                <a:latin typeface="KoPub돋움체 Medium"/>
                <a:ea typeface="KoPub돋움체 Medium"/>
              </a:rPr>
              <a:t>TAG</a:t>
            </a:r>
            <a:r>
              <a:rPr lang="ko-KR" altLang="en-US" sz="1600">
                <a:solidFill>
                  <a:srgbClr val="0000ff"/>
                </a:solidFill>
                <a:latin typeface="KoPub돋움체 Medium"/>
                <a:ea typeface="KoPub돋움체 Medium"/>
              </a:rPr>
              <a:t>의 경우 클래스 불균형이 존재</a:t>
            </a:r>
            <a:endParaRPr lang="ko-KR" altLang="en-US" sz="1600">
              <a:solidFill>
                <a:srgbClr val="0000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890" t="50370" r="36940" b="8250"/>
          <a:stretch>
            <a:fillRect/>
          </a:stretch>
        </p:blipFill>
        <p:spPr>
          <a:xfrm>
            <a:off x="1123429" y="4147992"/>
            <a:ext cx="5041619" cy="252080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59105" y="1050695"/>
            <a:ext cx="11596347" cy="490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f1642"/>
                </a:solidFill>
                <a:latin typeface="KoPub돋움체 Bold"/>
                <a:ea typeface="KoPub돋움체 Bold"/>
              </a:rPr>
              <a:t>Histogram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f1642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EDA</a:t>
            </a:r>
            <a:endParaRPr kumimoji="0" lang="en-US" altLang="ko-KR" sz="3000" b="1" i="0" baseline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3196" y="2371990"/>
            <a:ext cx="4969598" cy="30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ü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MELT_TEMP, MOTORSPEED, MELT_WEIGHT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모두</a:t>
            </a:r>
            <a:r>
              <a:rPr lang="en-US" altLang="ko-KR" sz="1600">
                <a:latin typeface="KoPub돋움체 Medium"/>
                <a:ea typeface="KoPub돋움체 Medium"/>
              </a:rPr>
              <a:t> </a:t>
            </a:r>
            <a:r>
              <a:rPr lang="ko-KR" altLang="en-US" sz="1600">
                <a:latin typeface="KoPub돋움체 Medium"/>
                <a:ea typeface="KoPub돋움체 Medium"/>
              </a:rPr>
              <a:t>특정 패턴을 보여주고 있음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AutoNum type="circleNumDbPlain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MELT_TEMP, MOTORSPEED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비교적 일정한 패턴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600">
              <a:latin typeface="KoPub돋움체 Medium"/>
              <a:ea typeface="KoPub돋움체 Medium"/>
            </a:endParaRPr>
          </a:p>
          <a:p>
            <a:pPr marL="296000" indent="-296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1600">
                <a:latin typeface="KoPub돋움체 Medium"/>
                <a:ea typeface="KoPub돋움체 Medium"/>
              </a:rPr>
              <a:t>MELT_WEIGHT</a:t>
            </a:r>
            <a:endParaRPr lang="en-US" altLang="ko-KR" sz="1600">
              <a:latin typeface="KoPub돋움체 Medium"/>
              <a:ea typeface="KoPub돋움체 Medium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>
                <a:latin typeface="KoPub돋움체 Medium"/>
                <a:ea typeface="KoPub돋움체 Medium"/>
              </a:rPr>
              <a:t>지속적으로 감소하는 패턴</a:t>
            </a:r>
            <a:endParaRPr lang="ko-KR" altLang="en-US" sz="1600">
              <a:latin typeface="KoPub돋움체 Medium"/>
              <a:ea typeface="KoPub돋움체 Medium"/>
            </a:endParaRPr>
          </a:p>
          <a:p>
            <a:pPr>
              <a:defRPr/>
            </a:pPr>
            <a:endParaRPr lang="en-US" altLang="ko-KR" sz="1600">
              <a:latin typeface="KoPub돋움체 Medium"/>
              <a:ea typeface="KoPub돋움체 Medium"/>
            </a:endParaRPr>
          </a:p>
          <a:p>
            <a:pPr marL="342900" indent="-342900">
              <a:buFont typeface="+mj-ea"/>
              <a:buAutoNum type="circleNumDbPlain" startAt="3"/>
              <a:defRPr/>
            </a:pPr>
            <a:r>
              <a:rPr lang="en-US" altLang="ko-KR" sz="1600">
                <a:solidFill>
                  <a:srgbClr val="0000ff"/>
                </a:solidFill>
                <a:latin typeface="KoPub돋움체 Medium"/>
                <a:ea typeface="KoPub돋움체 Medium"/>
              </a:rPr>
              <a:t>INSP</a:t>
            </a:r>
            <a:endParaRPr lang="en-US" altLang="ko-KR" sz="1600">
              <a:solidFill>
                <a:srgbClr val="0000ff"/>
              </a:solidFill>
              <a:latin typeface="KoPub돋움체 Medium"/>
              <a:ea typeface="KoPub돋움체 Medium"/>
            </a:endParaRPr>
          </a:p>
          <a:p>
            <a:pPr>
              <a:defRPr/>
            </a:pPr>
            <a:r>
              <a:rPr lang="en-US" altLang="ko-KR" sz="1600">
                <a:solidFill>
                  <a:srgbClr val="0000ff"/>
                </a:solidFill>
                <a:latin typeface="KoPub돋움체 Medium"/>
                <a:ea typeface="KoPub돋움체 Medium"/>
              </a:rPr>
              <a:t>-   </a:t>
            </a:r>
            <a:r>
              <a:rPr lang="ko-KR" altLang="en-US" sz="1600">
                <a:solidFill>
                  <a:srgbClr val="0000ff"/>
                </a:solidFill>
                <a:latin typeface="KoPub돋움체 Medium"/>
                <a:ea typeface="KoPub돋움체 Medium"/>
              </a:rPr>
              <a:t>비교적 불규칙한 패턴</a:t>
            </a:r>
            <a:endParaRPr lang="ko-KR" altLang="en-US" sz="1600">
              <a:solidFill>
                <a:srgbClr val="0000ff"/>
              </a:solidFill>
              <a:latin typeface="KoPub돋움체 Medium"/>
              <a:ea typeface="KoPub돋움체 Medium"/>
            </a:endParaRPr>
          </a:p>
          <a:p>
            <a:pPr>
              <a:defRPr/>
            </a:pPr>
            <a:endParaRPr lang="ko-KR" altLang="en-US" sz="1600">
              <a:solidFill>
                <a:srgbClr val="0000ff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5183870" y="2084816"/>
            <a:ext cx="905351" cy="281864"/>
            <a:chOff x="5184148" y="2084571"/>
            <a:chExt cx="905400" cy="281880"/>
          </a:xfrm>
        </p:grpSpPr>
        <p:pic>
          <p:nvPicPr>
            <p:cNvPr id="7" name="잉크 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95508" y="2243331"/>
              <a:ext cx="203040" cy="47520"/>
            </a:xfrm>
            <a:prstGeom prst="rect">
              <a:avLst/>
            </a:prstGeom>
          </p:spPr>
        </p:pic>
        <p:pic>
          <p:nvPicPr>
            <p:cNvPr id="8" name="잉크 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57788" y="2263851"/>
              <a:ext cx="63720" cy="36000"/>
            </a:xfrm>
            <a:prstGeom prst="rect">
              <a:avLst/>
            </a:prstGeom>
          </p:spPr>
        </p:pic>
        <p:pic>
          <p:nvPicPr>
            <p:cNvPr id="10" name="잉크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693908" y="2226771"/>
              <a:ext cx="126000" cy="44280"/>
            </a:xfrm>
            <a:prstGeom prst="rect">
              <a:avLst/>
            </a:prstGeom>
          </p:spPr>
        </p:pic>
        <p:pic>
          <p:nvPicPr>
            <p:cNvPr id="11" name="잉크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533348" y="2253051"/>
              <a:ext cx="246240" cy="47880"/>
            </a:xfrm>
            <a:prstGeom prst="rect">
              <a:avLst/>
            </a:prstGeom>
          </p:spPr>
        </p:pic>
        <p:pic>
          <p:nvPicPr>
            <p:cNvPr id="12" name="잉크 11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411308" y="2223891"/>
              <a:ext cx="191160" cy="47160"/>
            </a:xfrm>
            <a:prstGeom prst="rect">
              <a:avLst/>
            </a:prstGeom>
          </p:spPr>
        </p:pic>
        <p:pic>
          <p:nvPicPr>
            <p:cNvPr id="13" name="잉크 12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430388" y="2218491"/>
              <a:ext cx="121680" cy="81000"/>
            </a:xfrm>
            <a:prstGeom prst="rect">
              <a:avLst/>
            </a:prstGeom>
          </p:spPr>
        </p:pic>
        <p:pic>
          <p:nvPicPr>
            <p:cNvPr id="14" name="잉크 13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420668" y="2205531"/>
              <a:ext cx="95760" cy="37440"/>
            </a:xfrm>
            <a:prstGeom prst="rect">
              <a:avLst/>
            </a:prstGeom>
          </p:spPr>
        </p:pic>
        <p:pic>
          <p:nvPicPr>
            <p:cNvPr id="15" name="잉크 14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5392588" y="2268891"/>
              <a:ext cx="139680" cy="106200"/>
            </a:xfrm>
            <a:prstGeom prst="rect">
              <a:avLst/>
            </a:prstGeom>
          </p:spPr>
        </p:pic>
        <p:pic>
          <p:nvPicPr>
            <p:cNvPr id="17" name="잉크 16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203948" y="2253051"/>
              <a:ext cx="18000" cy="18000"/>
            </a:xfrm>
            <a:prstGeom prst="rect">
              <a:avLst/>
            </a:prstGeom>
          </p:spPr>
        </p:pic>
        <p:pic>
          <p:nvPicPr>
            <p:cNvPr id="18" name="잉크 17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185228" y="2281491"/>
              <a:ext cx="95400" cy="26280"/>
            </a:xfrm>
            <a:prstGeom prst="rect">
              <a:avLst/>
            </a:prstGeom>
          </p:spPr>
        </p:pic>
        <p:pic>
          <p:nvPicPr>
            <p:cNvPr id="20" name="잉크 19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5175508" y="2273931"/>
              <a:ext cx="123840" cy="25560"/>
            </a:xfrm>
            <a:prstGeom prst="rect">
              <a:avLst/>
            </a:prstGeom>
          </p:spPr>
        </p:pic>
        <p:pic>
          <p:nvPicPr>
            <p:cNvPr id="22" name="잉크 21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5203948" y="2075571"/>
              <a:ext cx="245880" cy="214200"/>
            </a:xfrm>
            <a:prstGeom prst="rect">
              <a:avLst/>
            </a:prstGeom>
          </p:spPr>
        </p:pic>
      </p:grpSp>
      <p:pic>
        <p:nvPicPr>
          <p:cNvPr id="24" name="잉크 23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6136739" y="5854534"/>
            <a:ext cx="17999" cy="17999"/>
          </a:xfrm>
          <a:prstGeom prst="rect">
            <a:avLst/>
          </a:prstGeom>
        </p:spPr>
      </p:pic>
      <p:pic>
        <p:nvPicPr>
          <p:cNvPr id="25" name="잉크 24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7371472" y="4374654"/>
            <a:ext cx="17999" cy="17999"/>
          </a:xfrm>
          <a:prstGeom prst="rect">
            <a:avLst/>
          </a:prstGeom>
        </p:spPr>
      </p:pic>
      <p:pic>
        <p:nvPicPr>
          <p:cNvPr id="26" name="잉크 25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9379445" y="2913492"/>
            <a:ext cx="17999" cy="17999"/>
          </a:xfrm>
          <a:prstGeom prst="rect">
            <a:avLst/>
          </a:prstGeom>
        </p:spPr>
      </p:pic>
      <p:pic>
        <p:nvPicPr>
          <p:cNvPr id="27" name="잉크 26"/>
          <p:cNvPicPr/>
          <p:nvPr/>
        </p:nvPicPr>
        <p:blipFill rotWithShape="1">
          <a:blip r:embed="rId18"/>
          <a:stretch>
            <a:fillRect/>
          </a:stretch>
        </p:blipFill>
        <p:spPr>
          <a:xfrm>
            <a:off x="8088194" y="2687424"/>
            <a:ext cx="17999" cy="17999"/>
          </a:xfrm>
          <a:prstGeom prst="rect">
            <a:avLst/>
          </a:prstGeom>
        </p:spPr>
      </p:pic>
      <p:pic>
        <p:nvPicPr>
          <p:cNvPr id="28" name="잉크 27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8530970" y="2366681"/>
            <a:ext cx="17999" cy="1799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 rot="0">
            <a:off x="8361059" y="2535872"/>
            <a:ext cx="188629" cy="47157"/>
            <a:chOff x="8361508" y="2535651"/>
            <a:chExt cx="188640" cy="47160"/>
          </a:xfrm>
        </p:grpSpPr>
        <p:pic>
          <p:nvPicPr>
            <p:cNvPr id="29" name="잉크 28"/>
            <p:cNvPicPr/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541148" y="2573811"/>
              <a:ext cx="18000" cy="18000"/>
            </a:xfrm>
            <a:prstGeom prst="rect">
              <a:avLst/>
            </a:prstGeom>
          </p:spPr>
        </p:pic>
        <p:pic>
          <p:nvPicPr>
            <p:cNvPr id="30" name="잉크 29"/>
            <p:cNvPicPr/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8427748" y="2554731"/>
              <a:ext cx="18000" cy="18000"/>
            </a:xfrm>
            <a:prstGeom prst="rect">
              <a:avLst/>
            </a:prstGeom>
          </p:spPr>
        </p:pic>
        <p:pic>
          <p:nvPicPr>
            <p:cNvPr id="31" name="잉크 30"/>
            <p:cNvPicPr/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  <p:pic>
          <p:nvPicPr>
            <p:cNvPr id="32" name="잉크 31"/>
            <p:cNvPicPr/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  <p:pic>
          <p:nvPicPr>
            <p:cNvPr id="33" name="잉크 32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</p:grpSp>
      <p:pic>
        <p:nvPicPr>
          <p:cNvPr id="4" name="그림 3" descr="창문이(가) 표시된 사진  자동 생성된 설명"/>
          <p:cNvPicPr>
            <a:picLocks noChangeAspect="1"/>
          </p:cNvPicPr>
          <p:nvPr/>
        </p:nvPicPr>
        <p:blipFill rotWithShape="1">
          <a:blip r:embed="rId25"/>
          <a:srcRect l="8690" t="9830" r="7410" b="6380"/>
          <a:stretch>
            <a:fillRect/>
          </a:stretch>
        </p:blipFill>
        <p:spPr>
          <a:xfrm>
            <a:off x="475186" y="1741568"/>
            <a:ext cx="4933421" cy="492723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259105" y="1050695"/>
            <a:ext cx="11596347" cy="490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f1642"/>
                </a:solidFill>
                <a:latin typeface="KoPub돋움체 Bold"/>
                <a:ea typeface="KoPub돋움체 Bold"/>
              </a:rPr>
              <a:t>Pattern Analysis 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f1642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EDA</a:t>
            </a:r>
            <a:endParaRPr kumimoji="0" lang="en-US" altLang="ko-KR" sz="3000" b="1" i="0" baseline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5183870" y="2084816"/>
            <a:ext cx="905351" cy="281864"/>
            <a:chOff x="5184148" y="2084571"/>
            <a:chExt cx="905400" cy="281880"/>
          </a:xfrm>
        </p:grpSpPr>
        <p:pic>
          <p:nvPicPr>
            <p:cNvPr id="7" name="잉크 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95508" y="2243331"/>
              <a:ext cx="203040" cy="47520"/>
            </a:xfrm>
            <a:prstGeom prst="rect">
              <a:avLst/>
            </a:prstGeom>
          </p:spPr>
        </p:pic>
        <p:pic>
          <p:nvPicPr>
            <p:cNvPr id="8" name="잉크 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57788" y="2263851"/>
              <a:ext cx="63720" cy="36000"/>
            </a:xfrm>
            <a:prstGeom prst="rect">
              <a:avLst/>
            </a:prstGeom>
          </p:spPr>
        </p:pic>
        <p:pic>
          <p:nvPicPr>
            <p:cNvPr id="10" name="잉크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693908" y="2226771"/>
              <a:ext cx="126000" cy="44280"/>
            </a:xfrm>
            <a:prstGeom prst="rect">
              <a:avLst/>
            </a:prstGeom>
          </p:spPr>
        </p:pic>
        <p:pic>
          <p:nvPicPr>
            <p:cNvPr id="11" name="잉크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533348" y="2253051"/>
              <a:ext cx="246240" cy="47880"/>
            </a:xfrm>
            <a:prstGeom prst="rect">
              <a:avLst/>
            </a:prstGeom>
          </p:spPr>
        </p:pic>
        <p:pic>
          <p:nvPicPr>
            <p:cNvPr id="12" name="잉크 11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411308" y="2223891"/>
              <a:ext cx="191160" cy="47160"/>
            </a:xfrm>
            <a:prstGeom prst="rect">
              <a:avLst/>
            </a:prstGeom>
          </p:spPr>
        </p:pic>
        <p:pic>
          <p:nvPicPr>
            <p:cNvPr id="13" name="잉크 12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430388" y="2218491"/>
              <a:ext cx="121680" cy="81000"/>
            </a:xfrm>
            <a:prstGeom prst="rect">
              <a:avLst/>
            </a:prstGeom>
          </p:spPr>
        </p:pic>
        <p:pic>
          <p:nvPicPr>
            <p:cNvPr id="14" name="잉크 13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420668" y="2205531"/>
              <a:ext cx="95760" cy="37440"/>
            </a:xfrm>
            <a:prstGeom prst="rect">
              <a:avLst/>
            </a:prstGeom>
          </p:spPr>
        </p:pic>
        <p:pic>
          <p:nvPicPr>
            <p:cNvPr id="15" name="잉크 14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5392588" y="2268891"/>
              <a:ext cx="139680" cy="106200"/>
            </a:xfrm>
            <a:prstGeom prst="rect">
              <a:avLst/>
            </a:prstGeom>
          </p:spPr>
        </p:pic>
        <p:pic>
          <p:nvPicPr>
            <p:cNvPr id="17" name="잉크 16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203948" y="2253051"/>
              <a:ext cx="18000" cy="18000"/>
            </a:xfrm>
            <a:prstGeom prst="rect">
              <a:avLst/>
            </a:prstGeom>
          </p:spPr>
        </p:pic>
        <p:pic>
          <p:nvPicPr>
            <p:cNvPr id="18" name="잉크 17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185228" y="2281491"/>
              <a:ext cx="95400" cy="26280"/>
            </a:xfrm>
            <a:prstGeom prst="rect">
              <a:avLst/>
            </a:prstGeom>
          </p:spPr>
        </p:pic>
        <p:pic>
          <p:nvPicPr>
            <p:cNvPr id="20" name="잉크 19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5175508" y="2273931"/>
              <a:ext cx="123840" cy="25560"/>
            </a:xfrm>
            <a:prstGeom prst="rect">
              <a:avLst/>
            </a:prstGeom>
          </p:spPr>
        </p:pic>
        <p:pic>
          <p:nvPicPr>
            <p:cNvPr id="22" name="잉크 21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5203948" y="2075571"/>
              <a:ext cx="245880" cy="214200"/>
            </a:xfrm>
            <a:prstGeom prst="rect">
              <a:avLst/>
            </a:prstGeom>
          </p:spPr>
        </p:pic>
      </p:grpSp>
      <p:pic>
        <p:nvPicPr>
          <p:cNvPr id="24" name="잉크 23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6136739" y="5854534"/>
            <a:ext cx="17999" cy="17999"/>
          </a:xfrm>
          <a:prstGeom prst="rect">
            <a:avLst/>
          </a:prstGeom>
        </p:spPr>
      </p:pic>
      <p:pic>
        <p:nvPicPr>
          <p:cNvPr id="25" name="잉크 24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7371472" y="4374654"/>
            <a:ext cx="17999" cy="17999"/>
          </a:xfrm>
          <a:prstGeom prst="rect">
            <a:avLst/>
          </a:prstGeom>
        </p:spPr>
      </p:pic>
      <p:pic>
        <p:nvPicPr>
          <p:cNvPr id="26" name="잉크 25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9379445" y="2913492"/>
            <a:ext cx="17999" cy="17999"/>
          </a:xfrm>
          <a:prstGeom prst="rect">
            <a:avLst/>
          </a:prstGeom>
        </p:spPr>
      </p:pic>
      <p:pic>
        <p:nvPicPr>
          <p:cNvPr id="27" name="잉크 26"/>
          <p:cNvPicPr/>
          <p:nvPr/>
        </p:nvPicPr>
        <p:blipFill rotWithShape="1">
          <a:blip r:embed="rId18"/>
          <a:stretch>
            <a:fillRect/>
          </a:stretch>
        </p:blipFill>
        <p:spPr>
          <a:xfrm>
            <a:off x="8088194" y="2687424"/>
            <a:ext cx="17999" cy="17999"/>
          </a:xfrm>
          <a:prstGeom prst="rect">
            <a:avLst/>
          </a:prstGeom>
        </p:spPr>
      </p:pic>
      <p:pic>
        <p:nvPicPr>
          <p:cNvPr id="28" name="잉크 27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8530970" y="2366681"/>
            <a:ext cx="17999" cy="1799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 rot="0">
            <a:off x="8361059" y="2535872"/>
            <a:ext cx="188629" cy="47157"/>
            <a:chOff x="8361508" y="2535651"/>
            <a:chExt cx="188640" cy="47160"/>
          </a:xfrm>
        </p:grpSpPr>
        <p:pic>
          <p:nvPicPr>
            <p:cNvPr id="29" name="잉크 28"/>
            <p:cNvPicPr/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541148" y="2573811"/>
              <a:ext cx="18000" cy="18000"/>
            </a:xfrm>
            <a:prstGeom prst="rect">
              <a:avLst/>
            </a:prstGeom>
          </p:spPr>
        </p:pic>
        <p:pic>
          <p:nvPicPr>
            <p:cNvPr id="30" name="잉크 29"/>
            <p:cNvPicPr/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8427748" y="2554731"/>
              <a:ext cx="18000" cy="18000"/>
            </a:xfrm>
            <a:prstGeom prst="rect">
              <a:avLst/>
            </a:prstGeom>
          </p:spPr>
        </p:pic>
        <p:pic>
          <p:nvPicPr>
            <p:cNvPr id="31" name="잉크 30"/>
            <p:cNvPicPr/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  <p:pic>
          <p:nvPicPr>
            <p:cNvPr id="32" name="잉크 31"/>
            <p:cNvPicPr/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  <p:pic>
          <p:nvPicPr>
            <p:cNvPr id="33" name="잉크 32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352508" y="2526651"/>
              <a:ext cx="18000" cy="18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331132" y="5295122"/>
            <a:ext cx="11667748" cy="11575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KoPub돋움체 Medium"/>
                <a:ea typeface="KoPub돋움체 Medium"/>
              </a:rPr>
              <a:t>종속변수인 </a:t>
            </a:r>
            <a:r>
              <a:rPr lang="en-US" altLang="ko-KR">
                <a:latin typeface="KoPub돋움체 Medium"/>
                <a:ea typeface="KoPub돋움체 Medium"/>
              </a:rPr>
              <a:t>'TAG’</a:t>
            </a:r>
            <a:r>
              <a:rPr lang="ko-KR" altLang="en-US">
                <a:latin typeface="KoPub돋움체 Medium"/>
                <a:ea typeface="KoPub돋움체 Medium"/>
              </a:rPr>
              <a:t>와 독립변수들과 상관분석을 진행했을 때</a:t>
            </a:r>
            <a:r>
              <a:rPr lang="en-US" altLang="ko-KR">
                <a:latin typeface="KoPub돋움체 Medium"/>
                <a:ea typeface="KoPub돋움체 Medium"/>
              </a:rPr>
              <a:t>, 'MELT_WEIGHT’ </a:t>
            </a:r>
            <a:r>
              <a:rPr lang="ko-KR" altLang="en-US">
                <a:latin typeface="KoPub돋움체 Medium"/>
                <a:ea typeface="KoPub돋움체 Medium"/>
              </a:rPr>
              <a:t>를 제외하고는 모두 양의 상관관계</a:t>
            </a:r>
            <a:endParaRPr lang="ko-KR" altLang="en-US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800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KoPub돋움체 Medium"/>
                <a:ea typeface="KoPub돋움체 Medium"/>
              </a:rPr>
              <a:t>‘TAG’</a:t>
            </a:r>
            <a:r>
              <a:rPr lang="ko-KR" altLang="en-US">
                <a:latin typeface="KoPub돋움체 Medium"/>
                <a:ea typeface="KoPub돋움체 Medium"/>
              </a:rPr>
              <a:t> 는 </a:t>
            </a:r>
            <a:r>
              <a:rPr lang="en-US" altLang="ko-KR">
                <a:latin typeface="KoPub돋움체 Medium"/>
                <a:ea typeface="KoPub돋움체 Medium"/>
              </a:rPr>
              <a:t>'MELT_WEIGHT’ </a:t>
            </a:r>
            <a:r>
              <a:rPr lang="ko-KR" altLang="en-US">
                <a:latin typeface="KoPub돋움체 Medium"/>
                <a:ea typeface="KoPub돋움체 Medium"/>
              </a:rPr>
              <a:t>를 제외한 나머지 변수들과 선형 관계를 갖는다고 할 수 있음</a:t>
            </a:r>
            <a:r>
              <a:rPr lang="en-US" altLang="ko-KR">
                <a:latin typeface="KoPub돋움체 Medium"/>
                <a:ea typeface="KoPub돋움체 Medium"/>
              </a:rPr>
              <a:t>.</a:t>
            </a:r>
            <a:endParaRPr lang="en-US" altLang="ko-KR">
              <a:latin typeface="KoPub돋움체 Medium"/>
              <a:ea typeface="KoPub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800">
                <a:latin typeface="KoPub돋움체 Medium"/>
                <a:ea typeface="KoPub돋움체 Medium"/>
              </a:rPr>
              <a:t> </a:t>
            </a:r>
            <a:endParaRPr lang="ko-KR" altLang="en-US" sz="800">
              <a:latin typeface="KoPub돋움체 Medium"/>
              <a:ea typeface="KoPub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KoPub돋움체 Medium"/>
                <a:ea typeface="KoPub돋움체 Medium"/>
              </a:rPr>
              <a:t>상관관계는 낮게 나오지만 어떤 영향을 미치는지 알아보기 위해 </a:t>
            </a:r>
            <a:r>
              <a:rPr lang="en-US" altLang="ko-KR">
                <a:latin typeface="KoPub돋움체 Medium"/>
                <a:ea typeface="KoPub돋움체 Medium"/>
              </a:rPr>
              <a:t> 'MELT_WEIGHT’ </a:t>
            </a:r>
            <a:r>
              <a:rPr lang="ko-KR" altLang="en-US">
                <a:latin typeface="KoPub돋움체 Medium"/>
                <a:ea typeface="KoPub돋움체 Medium"/>
              </a:rPr>
              <a:t>를 포함하여 모델분석 진행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59105" y="1050695"/>
            <a:ext cx="11524320" cy="490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Bold"/>
                <a:ea typeface="KoPub돋움체 Bold"/>
              </a:rPr>
              <a:t>Correlation Analysis(Pearson)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Bold"/>
              <a:ea typeface="KoPub돋움체 Bold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386365" y="1915019"/>
            <a:ext cx="9413854" cy="2937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028836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돋움체 Bold"/>
                <a:ea typeface="KoPub돋움체 Bold"/>
                <a:sym typeface="Arial"/>
              </a:rPr>
              <a:t>Modeling</a:t>
            </a:r>
            <a:endParaRPr xmlns:mc="http://schemas.openxmlformats.org/markup-compatibility/2006" xmlns:hp="http://schemas.haansoft.com/office/presentation/8.0" kumimoji="0" lang="en-US" altLang="ko-KR" sz="3000" b="1" i="0" baseline="0" mc:Ignorable="hp" hp:hslEmbossed="0">
              <a:solidFill>
                <a:srgbClr val="ffffff">
                  <a:alpha val="100000"/>
                </a:srgbClr>
              </a:solidFill>
              <a:latin typeface="KoPub돋움체 Bold"/>
              <a:ea typeface="KoPub돋움체 Bold"/>
              <a:sym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9105" y="1050695"/>
            <a:ext cx="2881080" cy="49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KoPub돋움체 Bold"/>
                <a:ea typeface="KoPub돋움체 Bold"/>
              </a:rPr>
              <a:t>Data Preprosssing</a:t>
            </a:r>
            <a:endParaRPr lang="en-US" altLang="ko-KR" sz="2600">
              <a:latin typeface="KoPub돋움체 Bold"/>
              <a:ea typeface="KoPub돋움체 Bold"/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334605" y="1944226"/>
          <a:ext cx="11517374" cy="3500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31440"/>
                <a:gridCol w="4969863"/>
                <a:gridCol w="516317"/>
                <a:gridCol w="3899754"/>
              </a:tblGrid>
              <a:tr h="408184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KoPub돋움체 Bold"/>
                          <a:ea typeface="KoPub돋움체 Bold"/>
                        </a:rPr>
                        <a:t>Classification</a:t>
                      </a:r>
                      <a:endParaRPr lang="en-US" altLang="ko-KR">
                        <a:solidFill>
                          <a:schemeClr val="lt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KoPub돋움체 Bold"/>
                          <a:ea typeface="KoPub돋움체 Bold"/>
                        </a:rPr>
                        <a:t>Processing</a:t>
                      </a:r>
                      <a:endParaRPr lang="en-US" altLang="ko-KR">
                        <a:solidFill>
                          <a:schemeClr val="lt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KoPub돋움체 Bold"/>
                          <a:ea typeface="KoPub돋움체 Bold"/>
                        </a:rPr>
                        <a:t>Machine Learning</a:t>
                      </a:r>
                      <a:endParaRPr lang="en-US" altLang="ko-KR">
                        <a:solidFill>
                          <a:schemeClr val="lt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KoPub돋움체 Bold"/>
                          <a:ea typeface="KoPub돋움체 Bold"/>
                        </a:rPr>
                        <a:t>Deep Learning</a:t>
                      </a:r>
                      <a:endParaRPr lang="en-US" altLang="ko-KR">
                        <a:solidFill>
                          <a:schemeClr val="lt1"/>
                        </a:solidFill>
                        <a:latin typeface="KoPub돋움체 Bold"/>
                        <a:ea typeface="KoPub돋움체 Bold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83e94"/>
                    </a:solidFill>
                  </a:tcPr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Columns</a:t>
                      </a:r>
                      <a:endParaRPr lang="en-US" altLang="ko-KR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KoPub돋움체 Medium"/>
                          <a:ea typeface="KoPub돋움체 Medium"/>
                        </a:rPr>
                        <a:t>MELT_TEMP, MOTORSPEED, MELT_WEIGHT, INSP / TAG</a:t>
                      </a:r>
                      <a:endParaRPr lang="en-US" altLang="ko-KR">
                        <a:solidFill>
                          <a:schemeClr val="tx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Window Function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-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Window size(timestep) : 10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Train / Test split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Train set : 70%, Test  set : 30%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Data Normalization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MinMaxScaler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081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Imbalanced Data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KoPub돋움체 Medium"/>
                          <a:ea typeface="KoPub돋움체 Medium"/>
                        </a:rPr>
                        <a:t>SMOTE</a:t>
                      </a:r>
                      <a:endParaRPr lang="en-US" altLang="ko-KR"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28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  <a:latin typeface="KoPub돋움체 Medium"/>
                          <a:ea typeface="KoPub돋움체 Medium"/>
                        </a:rPr>
                        <a:t>Modeling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  <a:latin typeface="KoPub돋움체 Medium"/>
                          <a:ea typeface="KoPub돋움체 Medium"/>
                        </a:rPr>
                        <a:t>Tree-based Methods(DT,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  <a:latin typeface="KoPub돋움체 Medium"/>
                          <a:ea typeface="KoPub돋움체 Medium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  <a:latin typeface="KoPub돋움체 Medium"/>
                          <a:ea typeface="KoPub돋움체 Medium"/>
                        </a:rPr>
                        <a:t>RF, CB, XG, LGBM)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  <a:latin typeface="KoPub돋움체 Medium"/>
                          <a:ea typeface="KoPub돋움체 Medium"/>
                        </a:rPr>
                        <a:t>LSTM(Long Short Term Memory)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653</ep:Words>
  <ep:PresentationFormat>화면 슬라이드 쇼(4:3)</ep:PresentationFormat>
  <ep:Paragraphs>138</ep:Paragraphs>
  <ep:Slides>14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한컴오피스</vt:lpstr>
      <vt:lpstr>1_한컴오피스</vt:lpstr>
      <vt:lpstr>슬라이드 1</vt:lpstr>
      <vt:lpstr>Contents</vt:lpstr>
      <vt:lpstr>Dataset</vt:lpstr>
      <vt:lpstr>EDA</vt:lpstr>
      <vt:lpstr>EDA</vt:lpstr>
      <vt:lpstr>EDA</vt:lpstr>
      <vt:lpstr>EDA</vt:lpstr>
      <vt:lpstr>EDA</vt:lpstr>
      <vt:lpstr>Modeling</vt:lpstr>
      <vt:lpstr>Modeling - Deep Learning</vt:lpstr>
      <vt:lpstr>Modeling - Machine Learning(Tree-based Methods)</vt:lpstr>
      <vt:lpstr>Modeling</vt:lpstr>
      <vt:lpstr>Conclusion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2022-02-02T04:32:22.000</dcterms:created>
  <dc:creator>cs.hong</dc:creator>
  <cp:lastModifiedBy>shk97</cp:lastModifiedBy>
  <dcterms:modified xsi:type="dcterms:W3CDTF">2022-11-14T07:14:35.678</dcterms:modified>
  <cp:revision>5310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