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78" r:id="rId6"/>
    <p:sldId id="266" r:id="rId7"/>
    <p:sldId id="263" r:id="rId8"/>
    <p:sldId id="268" r:id="rId9"/>
    <p:sldId id="277" r:id="rId10"/>
    <p:sldId id="264" r:id="rId11"/>
    <p:sldId id="269" r:id="rId12"/>
    <p:sldId id="270" r:id="rId13"/>
    <p:sldId id="280" r:id="rId14"/>
    <p:sldId id="265" r:id="rId15"/>
    <p:sldId id="271" r:id="rId16"/>
    <p:sldId id="275" r:id="rId17"/>
    <p:sldId id="272" r:id="rId18"/>
    <p:sldId id="282" r:id="rId19"/>
    <p:sldId id="281" r:id="rId20"/>
    <p:sldId id="261" r:id="rId21"/>
    <p:sldId id="262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B5BD"/>
    <a:srgbClr val="326393"/>
    <a:srgbClr val="C9CACF"/>
    <a:srgbClr val="F1ECE6"/>
    <a:srgbClr val="333F50"/>
    <a:srgbClr val="6D8CAC"/>
    <a:srgbClr val="CAB5B4"/>
    <a:srgbClr val="F1E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48" autoAdjust="0"/>
    <p:restoredTop sz="94660"/>
  </p:normalViewPr>
  <p:slideViewPr>
    <p:cSldViewPr snapToGrid="0">
      <p:cViewPr>
        <p:scale>
          <a:sx n="100" d="100"/>
          <a:sy n="100" d="100"/>
        </p:scale>
        <p:origin x="75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8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0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1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54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2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26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99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559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2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22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6DABA-DEBD-47F9-8537-A7536A2A0BE5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7C48-0E4A-4E0A-865A-2117952C3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6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8313"/>
            <a:ext cx="121920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032000" y="2048934"/>
            <a:ext cx="812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인공지능 모델을 이용한 리뷰 분석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>
            <a:off x="2032000" y="3114655"/>
            <a:ext cx="8128000" cy="107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721263" y="4589623"/>
            <a:ext cx="24842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팀 </a:t>
            </a:r>
            <a:r>
              <a:rPr lang="en-US" altLang="ko-KR" dirty="0" smtClean="0">
                <a:solidFill>
                  <a:schemeClr val="bg1"/>
                </a:solidFill>
              </a:rPr>
              <a:t>- </a:t>
            </a:r>
            <a:r>
              <a:rPr lang="ko-KR" altLang="en-US" dirty="0" smtClean="0">
                <a:solidFill>
                  <a:schemeClr val="bg1"/>
                </a:solidFill>
              </a:rPr>
              <a:t>감정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박도월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손</a:t>
            </a:r>
            <a:r>
              <a:rPr lang="ko-KR" altLang="en-US" dirty="0" err="1" smtClean="0">
                <a:solidFill>
                  <a:schemeClr val="bg1"/>
                </a:solidFill>
              </a:rPr>
              <a:t>영빈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신현택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err="1" smtClean="0">
                <a:solidFill>
                  <a:schemeClr val="bg1"/>
                </a:solidFill>
              </a:rPr>
              <a:t>이동제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50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Part 4. </a:t>
            </a:r>
            <a:r>
              <a:rPr lang="ko-KR" altLang="en-US" sz="3600" dirty="0" smtClean="0">
                <a:solidFill>
                  <a:schemeClr val="bg1"/>
                </a:solidFill>
              </a:rPr>
              <a:t>학습 결과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360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학습 결과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205" y="1400840"/>
            <a:ext cx="514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긍정 </a:t>
            </a:r>
            <a:r>
              <a:rPr lang="en-US" altLang="ko-KR" sz="2800" dirty="0" smtClean="0"/>
              <a:t>/ </a:t>
            </a:r>
            <a:r>
              <a:rPr lang="ko-KR" altLang="en-US" sz="2800" dirty="0" smtClean="0"/>
              <a:t>부정 분석 모델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128000" y="2573867"/>
            <a:ext cx="267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정확도  </a:t>
            </a:r>
            <a:r>
              <a:rPr lang="en-US" altLang="ko-KR" dirty="0" smtClean="0"/>
              <a:t>: </a:t>
            </a:r>
            <a:r>
              <a:rPr lang="en-US" altLang="ko-KR" dirty="0" smtClean="0"/>
              <a:t>79.89%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5" y="1924060"/>
            <a:ext cx="5852172" cy="43891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42377" y="6005412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/>
              <a:t>6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8419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학습 결과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0205" y="1400840"/>
            <a:ext cx="5147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예상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리뷰 점수 모델</a:t>
            </a:r>
            <a:endParaRPr lang="ko-KR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8128000" y="2573867"/>
            <a:ext cx="267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최종 정확도  </a:t>
            </a:r>
            <a:r>
              <a:rPr lang="en-US" altLang="ko-KR" dirty="0" smtClean="0"/>
              <a:t>: </a:t>
            </a:r>
            <a:r>
              <a:rPr lang="en-US" altLang="ko-KR" dirty="0" smtClean="0"/>
              <a:t>60.85%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42377" y="6005412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7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5" y="192406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9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학습 결과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4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707" y="1299734"/>
            <a:ext cx="2608562" cy="512964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313" y="1299734"/>
            <a:ext cx="2533156" cy="512964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558179" y="2245995"/>
            <a:ext cx="5625826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558179" y="5705475"/>
            <a:ext cx="5625826" cy="236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Part 5. </a:t>
            </a:r>
            <a:r>
              <a:rPr lang="ko-KR" altLang="en-US" sz="3600" dirty="0" smtClean="0">
                <a:solidFill>
                  <a:schemeClr val="bg1"/>
                </a:solidFill>
              </a:rPr>
              <a:t>어플리케이션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어플리케이션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551" t="221" r="787" b="748"/>
          <a:stretch/>
        </p:blipFill>
        <p:spPr>
          <a:xfrm>
            <a:off x="3700463" y="2114549"/>
            <a:ext cx="4962525" cy="29622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1168400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화면 구성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62400" y="3225800"/>
            <a:ext cx="2171700" cy="1625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200900" y="3511701"/>
            <a:ext cx="1143000" cy="27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00900" y="4169001"/>
            <a:ext cx="1143000" cy="2728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081372" y="3511701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리뷰 입력</a:t>
            </a:r>
            <a:endParaRPr lang="ko-KR" altLang="en-US" dirty="0"/>
          </a:p>
        </p:txBody>
      </p:sp>
      <p:cxnSp>
        <p:nvCxnSpPr>
          <p:cNvPr id="13" name="직선 화살표 연결선 12"/>
          <p:cNvCxnSpPr>
            <a:stCxn id="6" idx="3"/>
            <a:endCxn id="3" idx="1"/>
          </p:cNvCxnSpPr>
          <p:nvPr/>
        </p:nvCxnSpPr>
        <p:spPr>
          <a:xfrm>
            <a:off x="3364072" y="3696367"/>
            <a:ext cx="598328" cy="3422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986918" y="3813175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 출력</a:t>
            </a:r>
            <a:endParaRPr lang="ko-KR" altLang="en-US" dirty="0"/>
          </a:p>
        </p:txBody>
      </p:sp>
      <p:cxnSp>
        <p:nvCxnSpPr>
          <p:cNvPr id="15" name="직선 화살표 연결선 14"/>
          <p:cNvCxnSpPr>
            <a:stCxn id="14" idx="1"/>
            <a:endCxn id="11" idx="3"/>
          </p:cNvCxnSpPr>
          <p:nvPr/>
        </p:nvCxnSpPr>
        <p:spPr>
          <a:xfrm flipH="1">
            <a:off x="8343900" y="3997841"/>
            <a:ext cx="643018" cy="307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1"/>
          </p:cNvCxnSpPr>
          <p:nvPr/>
        </p:nvCxnSpPr>
        <p:spPr>
          <a:xfrm flipH="1" flipV="1">
            <a:off x="8331954" y="3665506"/>
            <a:ext cx="654964" cy="332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199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333F50"/>
              </a:solidFill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어플리케이션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17" y="2074656"/>
            <a:ext cx="4944165" cy="29626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54" y="2074656"/>
            <a:ext cx="4953691" cy="29626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1168400"/>
            <a:ext cx="250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071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Part 6.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느낀점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859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CAB5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느낀점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5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9F73C-BAD3-4A07-A7E1-1539E7852C7B}"/>
              </a:ext>
            </a:extLst>
          </p:cNvPr>
          <p:cNvSpPr/>
          <p:nvPr/>
        </p:nvSpPr>
        <p:spPr>
          <a:xfrm>
            <a:off x="2741439" y="1841501"/>
            <a:ext cx="3105060" cy="3612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193566-DC5A-4BD2-BBFF-176881B803C6}"/>
              </a:ext>
            </a:extLst>
          </p:cNvPr>
          <p:cNvSpPr/>
          <p:nvPr/>
        </p:nvSpPr>
        <p:spPr>
          <a:xfrm>
            <a:off x="6557510" y="1841501"/>
            <a:ext cx="3105060" cy="3612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472C25E-5EDE-4AF0-8F73-402F7A97A34D}"/>
              </a:ext>
            </a:extLst>
          </p:cNvPr>
          <p:cNvSpPr/>
          <p:nvPr/>
        </p:nvSpPr>
        <p:spPr>
          <a:xfrm>
            <a:off x="2741438" y="1841499"/>
            <a:ext cx="3105060" cy="6222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61A1AA-C01F-4FD0-BAF1-75B09F3267AA}"/>
              </a:ext>
            </a:extLst>
          </p:cNvPr>
          <p:cNvSpPr txBox="1"/>
          <p:nvPr/>
        </p:nvSpPr>
        <p:spPr>
          <a:xfrm>
            <a:off x="3177980" y="1988434"/>
            <a:ext cx="223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 전처리 </a:t>
            </a:r>
            <a:r>
              <a:rPr lang="ko-KR" altLang="en-US" dirty="0" smtClean="0"/>
              <a:t>과정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A9AF63-31AA-49C6-ACBB-4C532B64710B}"/>
              </a:ext>
            </a:extLst>
          </p:cNvPr>
          <p:cNvSpPr/>
          <p:nvPr/>
        </p:nvSpPr>
        <p:spPr>
          <a:xfrm>
            <a:off x="6557510" y="1841499"/>
            <a:ext cx="3105060" cy="622210"/>
          </a:xfrm>
          <a:prstGeom prst="rect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20815-B360-4B1E-85A3-62B6AB453174}"/>
              </a:ext>
            </a:extLst>
          </p:cNvPr>
          <p:cNvSpPr txBox="1"/>
          <p:nvPr/>
        </p:nvSpPr>
        <p:spPr>
          <a:xfrm>
            <a:off x="7069530" y="1988434"/>
            <a:ext cx="208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데이터 </a:t>
            </a:r>
            <a:r>
              <a:rPr lang="ko-KR" altLang="en-US" dirty="0" smtClean="0">
                <a:solidFill>
                  <a:schemeClr val="bg1"/>
                </a:solidFill>
              </a:rPr>
              <a:t>편향 처리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274E9-BD5D-4E97-9C9F-91F062DC1F8E}"/>
              </a:ext>
            </a:extLst>
          </p:cNvPr>
          <p:cNvSpPr txBox="1"/>
          <p:nvPr/>
        </p:nvSpPr>
        <p:spPr>
          <a:xfrm>
            <a:off x="3014120" y="3358889"/>
            <a:ext cx="25596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JSON -&gt; CSV</a:t>
            </a:r>
            <a:r>
              <a:rPr lang="ko-KR" altLang="en-US" dirty="0"/>
              <a:t>로 바꾸면서 필요한 데이터만 추출하는 과정이 어려웠음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52D78C-B1FC-429D-AC70-107D9C6D10D9}"/>
              </a:ext>
            </a:extLst>
          </p:cNvPr>
          <p:cNvSpPr txBox="1"/>
          <p:nvPr/>
        </p:nvSpPr>
        <p:spPr>
          <a:xfrm>
            <a:off x="6830192" y="2943391"/>
            <a:ext cx="2559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데이터의 구성을 확인하지 않은 상태에서 학습을 진행하였으나</a:t>
            </a:r>
            <a:r>
              <a:rPr lang="en-US" altLang="ko-KR" dirty="0"/>
              <a:t>, </a:t>
            </a:r>
            <a:r>
              <a:rPr lang="ko-KR" altLang="en-US" dirty="0"/>
              <a:t>데이터의 구성을 확인한 후 데이터의 편향을 맞추는 과정이 필요함을 느낌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5499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62150" y="2800350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smtClean="0">
                <a:solidFill>
                  <a:srgbClr val="333F50"/>
                </a:solidFill>
              </a:rPr>
              <a:t>Q &amp; A</a:t>
            </a:r>
            <a:endParaRPr lang="ko-KR" altLang="en-US" sz="48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65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519112" y="1761067"/>
            <a:ext cx="5305955" cy="1049870"/>
            <a:chOff x="519112" y="1761067"/>
            <a:chExt cx="5305955" cy="1049870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032177" y="1761067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프로젝트 목적</a:t>
              </a:r>
              <a:endParaRPr lang="en-US" altLang="ko-KR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19112" y="1894258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6136481" y="1761067"/>
            <a:ext cx="5305955" cy="1049870"/>
            <a:chOff x="519112" y="2962193"/>
            <a:chExt cx="5305955" cy="104987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032177" y="2962193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데이터 구성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19112" y="3095384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</a:t>
              </a:r>
              <a:endParaRPr lang="ko-KR" altLang="en-US" dirty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19112" y="3371009"/>
            <a:ext cx="5305955" cy="1049870"/>
            <a:chOff x="519112" y="4163317"/>
            <a:chExt cx="5305955" cy="104987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032177" y="4163317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데이터 전처리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19112" y="4296508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3</a:t>
              </a:r>
              <a:endParaRPr lang="ko-KR" altLang="en-US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6136481" y="3371009"/>
            <a:ext cx="5305955" cy="1049870"/>
            <a:chOff x="519112" y="5358822"/>
            <a:chExt cx="5305955" cy="104987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032177" y="5358822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학습 결과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519112" y="5492013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4</a:t>
              </a:r>
              <a:endParaRPr lang="ko-KR" alt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57212" y="459995"/>
            <a:ext cx="798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 smtClean="0">
                <a:solidFill>
                  <a:schemeClr val="bg1"/>
                </a:solidFill>
              </a:rPr>
              <a:t>목차</a:t>
            </a:r>
            <a:endParaRPr lang="ko-KR" altLang="en-US" sz="4000" dirty="0">
              <a:solidFill>
                <a:schemeClr val="bg1"/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B67F781-4111-4EB6-97E9-84D738AD6180}"/>
              </a:ext>
            </a:extLst>
          </p:cNvPr>
          <p:cNvCxnSpPr>
            <a:cxnSpLocks/>
          </p:cNvCxnSpPr>
          <p:nvPr/>
        </p:nvCxnSpPr>
        <p:spPr>
          <a:xfrm flipV="1">
            <a:off x="557212" y="1190566"/>
            <a:ext cx="11158538" cy="397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/>
          <p:cNvGrpSpPr/>
          <p:nvPr/>
        </p:nvGrpSpPr>
        <p:grpSpPr>
          <a:xfrm>
            <a:off x="557212" y="4980949"/>
            <a:ext cx="5305955" cy="1049870"/>
            <a:chOff x="519112" y="5358822"/>
            <a:chExt cx="5305955" cy="1049870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1032177" y="5358822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어플리케이션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519112" y="5492013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6136481" y="4980949"/>
            <a:ext cx="5305955" cy="1049870"/>
            <a:chOff x="519112" y="5358822"/>
            <a:chExt cx="5305955" cy="1049870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1032177" y="5358822"/>
              <a:ext cx="4792890" cy="1049870"/>
            </a:xfrm>
            <a:prstGeom prst="roundRect">
              <a:avLst>
                <a:gd name="adj" fmla="val 12771"/>
              </a:avLst>
            </a:prstGeom>
            <a:solidFill>
              <a:srgbClr val="F1EC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 smtClean="0">
                  <a:solidFill>
                    <a:schemeClr val="tx1"/>
                  </a:solidFill>
                </a:rPr>
                <a:t>   </a:t>
              </a:r>
              <a:r>
                <a:rPr lang="ko-KR" altLang="en-US" dirty="0" err="1" smtClean="0">
                  <a:solidFill>
                    <a:schemeClr val="tx1"/>
                  </a:solidFill>
                </a:rPr>
                <a:t>느낀점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19112" y="5492013"/>
              <a:ext cx="778975" cy="783486"/>
            </a:xfrm>
            <a:prstGeom prst="ellipse">
              <a:avLst/>
            </a:prstGeom>
            <a:solidFill>
              <a:srgbClr val="3263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19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62150" y="2800350"/>
            <a:ext cx="796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rgbClr val="333F50"/>
                </a:solidFill>
              </a:rPr>
              <a:t>감사합니다</a:t>
            </a:r>
            <a:endParaRPr lang="ko-KR" altLang="en-US" sz="48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092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1388533" y="1151467"/>
            <a:ext cx="1439333" cy="145626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3979334" y="1151466"/>
            <a:ext cx="1439333" cy="1456267"/>
          </a:xfrm>
          <a:prstGeom prst="ellipse">
            <a:avLst/>
          </a:prstGeom>
          <a:solidFill>
            <a:srgbClr val="3263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570135" y="1151465"/>
            <a:ext cx="1439333" cy="1456267"/>
          </a:xfrm>
          <a:prstGeom prst="ellipse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330266" y="1151465"/>
            <a:ext cx="1439333" cy="1456267"/>
          </a:xfrm>
          <a:prstGeom prst="ellipse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3979333" y="3725332"/>
            <a:ext cx="1439333" cy="1456267"/>
          </a:xfrm>
          <a:prstGeom prst="ellipse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388532" y="3725332"/>
            <a:ext cx="1439333" cy="1456267"/>
          </a:xfrm>
          <a:prstGeom prst="ellipse">
            <a:avLst/>
          </a:prstGeom>
          <a:solidFill>
            <a:srgbClr val="333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570135" y="3725331"/>
            <a:ext cx="1439333" cy="1456267"/>
          </a:xfrm>
          <a:prstGeom prst="ellipse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0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333F50"/>
                </a:solidFill>
              </a:rPr>
              <a:t>Part 1. </a:t>
            </a:r>
            <a:r>
              <a:rPr lang="ko-KR" altLang="en-US" sz="3600" dirty="0" smtClean="0">
                <a:solidFill>
                  <a:srgbClr val="333F50"/>
                </a:solidFill>
              </a:rPr>
              <a:t>프로젝트 목적</a:t>
            </a:r>
            <a:endParaRPr lang="ko-KR" altLang="en-US" sz="36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73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F1E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F1EC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프로젝트 목적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333F50"/>
                </a:solidFill>
              </a:rPr>
              <a:t>Part 1</a:t>
            </a:r>
            <a:endParaRPr lang="ko-KR" altLang="en-US" sz="1000" dirty="0">
              <a:solidFill>
                <a:srgbClr val="333F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6250" y="2057401"/>
            <a:ext cx="11190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리뷰의 점수와는 별개로 내용만으로 리뷰의 감정을 분석해보는 것이 중요하기 때문에 진행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- </a:t>
            </a:r>
            <a:r>
              <a:rPr lang="ko-KR" altLang="en-US" sz="2400" dirty="0" smtClean="0"/>
              <a:t>리뷰 자체로 리뷰에 주어질 점수를 예측해 봄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rgbClr val="333F50"/>
                </a:solidFill>
              </a:rPr>
              <a:t>Part 2. </a:t>
            </a:r>
            <a:r>
              <a:rPr lang="ko-KR" altLang="en-US" sz="3600" dirty="0" smtClean="0">
                <a:solidFill>
                  <a:srgbClr val="333F50"/>
                </a:solidFill>
              </a:rPr>
              <a:t>데이터 구성</a:t>
            </a:r>
            <a:endParaRPr lang="ko-KR" altLang="en-US" sz="3600" dirty="0">
              <a:solidFill>
                <a:srgbClr val="333F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6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C9C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C9CA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데이터 구성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rgbClr val="333F50"/>
                </a:solidFill>
              </a:rPr>
              <a:t>Part 2</a:t>
            </a:r>
            <a:endParaRPr lang="ko-KR" altLang="en-US" sz="1000" dirty="0">
              <a:solidFill>
                <a:srgbClr val="333F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067" y="1210731"/>
            <a:ext cx="528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ko-KR" altLang="en-US" dirty="0" smtClean="0"/>
              <a:t>데이터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b="1" dirty="0" err="1">
                <a:latin typeface="+mn-ea"/>
              </a:rPr>
              <a:t>속성기반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err="1">
                <a:latin typeface="+mn-ea"/>
              </a:rPr>
              <a:t>감정분석</a:t>
            </a:r>
            <a:r>
              <a:rPr lang="ko-KR" altLang="en-US" b="1" dirty="0">
                <a:latin typeface="+mn-ea"/>
              </a:rPr>
              <a:t> </a:t>
            </a:r>
            <a:r>
              <a:rPr lang="ko-KR" altLang="en-US" b="1" dirty="0" smtClean="0">
                <a:latin typeface="+mn-ea"/>
              </a:rPr>
              <a:t>데이터 </a:t>
            </a:r>
            <a:r>
              <a:rPr lang="en-US" altLang="ko-KR" b="1" dirty="0" smtClean="0">
                <a:latin typeface="+mn-ea"/>
              </a:rPr>
              <a:t>- 2022</a:t>
            </a:r>
            <a:r>
              <a:rPr lang="ko-KR" altLang="en-US" b="1" dirty="0" smtClean="0">
                <a:latin typeface="+mn-ea"/>
              </a:rPr>
              <a:t>년 구축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/>
              <a:t>(https://www.aihub.or.kr/aihubdata/data/view.do?currMenu=115&amp;topMenu=100&amp;aihubDataSe=data&amp;dataSetSn=71603)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데이터 형식 </a:t>
            </a:r>
            <a:r>
              <a:rPr lang="en-US" altLang="ko-KR" dirty="0" smtClean="0"/>
              <a:t>: JSON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총 데이터 수 </a:t>
            </a:r>
            <a:r>
              <a:rPr lang="en-US" altLang="ko-KR" dirty="0" smtClean="0"/>
              <a:t>: 179800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658" y="1161100"/>
            <a:ext cx="5444409" cy="52699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12063" y="6123231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5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34671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4350" y="2628900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Part 3. </a:t>
            </a:r>
            <a:r>
              <a:rPr lang="ko-KR" altLang="en-US" sz="3600" dirty="0" smtClean="0">
                <a:solidFill>
                  <a:schemeClr val="bg1"/>
                </a:solidFill>
              </a:rPr>
              <a:t>데이터 전처리</a:t>
            </a:r>
            <a:endParaRPr lang="en-US" altLang="ko-KR" sz="36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8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데이터 전처리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</a:t>
            </a:r>
            <a:r>
              <a:rPr lang="en-US" altLang="ko-KR" sz="1000" dirty="0">
                <a:solidFill>
                  <a:schemeClr val="bg1"/>
                </a:solidFill>
              </a:rPr>
              <a:t>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524933" y="1185333"/>
            <a:ext cx="5266267" cy="5215467"/>
          </a:xfrm>
          <a:prstGeom prst="roundRect">
            <a:avLst>
              <a:gd name="adj" fmla="val 5953"/>
            </a:avLst>
          </a:prstGeom>
          <a:noFill/>
          <a:ln>
            <a:solidFill>
              <a:srgbClr val="CAB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8133" y="1416383"/>
            <a:ext cx="3624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긍정 </a:t>
            </a:r>
            <a:r>
              <a:rPr lang="en-US" altLang="ko-KR" sz="2400" dirty="0" smtClean="0"/>
              <a:t>/ </a:t>
            </a:r>
            <a:r>
              <a:rPr lang="ko-KR" altLang="en-US" sz="2400" dirty="0" smtClean="0"/>
              <a:t>부정 판단 데이터</a:t>
            </a:r>
            <a:endParaRPr lang="ko-KR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6532" y="1981200"/>
            <a:ext cx="5063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데이터 </a:t>
            </a:r>
            <a:r>
              <a:rPr lang="en-US" altLang="ko-KR" dirty="0" smtClean="0"/>
              <a:t>- 139780</a:t>
            </a:r>
            <a:r>
              <a:rPr lang="ko-KR" altLang="en-US" dirty="0" smtClean="0"/>
              <a:t>개의 리뷰 </a:t>
            </a:r>
            <a:r>
              <a:rPr lang="ko-KR" altLang="en-US" dirty="0" err="1" smtClean="0"/>
              <a:t>원글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RawText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반응</a:t>
            </a:r>
            <a:r>
              <a:rPr lang="en-US" altLang="ko-KR" dirty="0" smtClean="0"/>
              <a:t>(Polarity)</a:t>
            </a:r>
          </a:p>
          <a:p>
            <a:endParaRPr lang="en-US" altLang="ko-KR" dirty="0"/>
          </a:p>
          <a:p>
            <a:r>
              <a:rPr lang="ko-KR" altLang="en-US" dirty="0" smtClean="0"/>
              <a:t>리뷰의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반응</a:t>
            </a:r>
            <a:r>
              <a:rPr lang="en-US" altLang="ko-KR" dirty="0" smtClean="0"/>
              <a:t>(Polarity) – </a:t>
            </a:r>
            <a:r>
              <a:rPr lang="ko-KR" altLang="en-US" dirty="0" smtClean="0"/>
              <a:t>리뷰 안에 있는 요소들의 반응의 합으로 긍정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무반응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부정으로 분리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긍정 </a:t>
            </a:r>
            <a:r>
              <a:rPr lang="ko-KR" altLang="en-US" dirty="0" smtClean="0"/>
              <a:t>데이터가 많았기 때문에 일부 긍정 데이터를 사용하지 않고 학습 진행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t="577" r="51513"/>
          <a:stretch/>
        </p:blipFill>
        <p:spPr>
          <a:xfrm>
            <a:off x="6527985" y="1073150"/>
            <a:ext cx="3939992" cy="2555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237" t="610" r="241" b="366"/>
          <a:stretch/>
        </p:blipFill>
        <p:spPr>
          <a:xfrm>
            <a:off x="6537324" y="3813176"/>
            <a:ext cx="3921125" cy="2578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467977" y="6237387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3</a:t>
            </a:r>
            <a:endParaRPr lang="ko-KR" alt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551105" y="3321248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970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rgbClr val="6D8C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92857"/>
            <a:ext cx="12014200" cy="0"/>
          </a:xfrm>
          <a:prstGeom prst="line">
            <a:avLst/>
          </a:prstGeom>
          <a:ln>
            <a:solidFill>
              <a:srgbClr val="6D8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6222" y="123262"/>
            <a:ext cx="311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데이터 전처리</a:t>
            </a:r>
            <a:endParaRPr lang="en-US" altLang="ko-KR" sz="3600" dirty="0" smtClean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-831851" y="797638"/>
            <a:ext cx="184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/>
                </a:solidFill>
              </a:rPr>
              <a:t>Part 3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32321" y="1168708"/>
            <a:ext cx="5266267" cy="5215467"/>
          </a:xfrm>
          <a:prstGeom prst="roundRect">
            <a:avLst>
              <a:gd name="adj" fmla="val 5953"/>
            </a:avLst>
          </a:prstGeom>
          <a:noFill/>
          <a:ln>
            <a:solidFill>
              <a:srgbClr val="CAB5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35521" y="1399758"/>
            <a:ext cx="3446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리뷰 점수 판단 데이터</a:t>
            </a:r>
            <a:endParaRPr lang="ko-KR" alt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0120" y="1964575"/>
            <a:ext cx="49106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사용 데이터 </a:t>
            </a:r>
            <a:r>
              <a:rPr lang="en-US" altLang="ko-KR" dirty="0"/>
              <a:t>-</a:t>
            </a:r>
            <a:r>
              <a:rPr lang="en-US" altLang="ko-KR" dirty="0" smtClean="0"/>
              <a:t> 25939</a:t>
            </a:r>
            <a:r>
              <a:rPr lang="ko-KR" altLang="en-US" dirty="0" smtClean="0"/>
              <a:t>개의 리뷰 </a:t>
            </a:r>
            <a:r>
              <a:rPr lang="ko-KR" altLang="en-US" dirty="0" err="1" smtClean="0"/>
              <a:t>원글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RawText</a:t>
            </a:r>
            <a:r>
              <a:rPr lang="en-US" altLang="ko-KR" dirty="0" smtClean="0"/>
              <a:t>)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리뷰점수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ReviewScore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리뷰 점수 </a:t>
            </a:r>
            <a:r>
              <a:rPr lang="en-US" altLang="ko-KR" dirty="0" smtClean="0"/>
              <a:t>– 0~100</a:t>
            </a:r>
            <a:r>
              <a:rPr lang="ko-KR" altLang="en-US" dirty="0" smtClean="0"/>
              <a:t>점까지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점 단위로 분리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특이 사항 </a:t>
            </a:r>
            <a:r>
              <a:rPr lang="en-US" altLang="ko-KR" dirty="0"/>
              <a:t>-</a:t>
            </a:r>
            <a:r>
              <a:rPr lang="en-US" altLang="ko-KR" dirty="0" smtClean="0"/>
              <a:t> </a:t>
            </a:r>
            <a:r>
              <a:rPr lang="ko-KR" altLang="en-US" dirty="0" smtClean="0"/>
              <a:t>부정적 리뷰에 고득점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긍정적 리뷰에 </a:t>
            </a:r>
            <a:r>
              <a:rPr lang="ko-KR" altLang="en-US" dirty="0" err="1" smtClean="0"/>
              <a:t>저득점의</a:t>
            </a:r>
            <a:r>
              <a:rPr lang="ko-KR" altLang="en-US" dirty="0" smtClean="0"/>
              <a:t> 경우 학습 데이터에서 제외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점의 데이터가 많았기 때문에 일부 </a:t>
            </a:r>
            <a:r>
              <a:rPr lang="en-US" altLang="ko-KR" dirty="0" smtClean="0"/>
              <a:t>100 </a:t>
            </a:r>
            <a:r>
              <a:rPr lang="ko-KR" altLang="en-US" dirty="0" smtClean="0"/>
              <a:t>점 데이터를 제외하고 학습 진행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rcRect l="51460"/>
          <a:stretch/>
        </p:blipFill>
        <p:spPr>
          <a:xfrm>
            <a:off x="6424128" y="1016122"/>
            <a:ext cx="4399042" cy="26700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64" t="500" r="425" b="539"/>
          <a:stretch/>
        </p:blipFill>
        <p:spPr>
          <a:xfrm>
            <a:off x="6435724" y="3822700"/>
            <a:ext cx="4368801" cy="26289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823170" y="3378398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4</a:t>
            </a:r>
            <a:endParaRPr lang="ko-KR" alt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0823170" y="6071722"/>
            <a:ext cx="872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그림 </a:t>
            </a:r>
            <a:r>
              <a:rPr lang="en-US" altLang="ko-KR" sz="1400" dirty="0" smtClean="0"/>
              <a:t>5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4592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327</Words>
  <Application>Microsoft Office PowerPoint</Application>
  <PresentationFormat>와이드스크린</PresentationFormat>
  <Paragraphs>91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Administrator1</dc:creator>
  <cp:lastModifiedBy>Administrator1</cp:lastModifiedBy>
  <cp:revision>47</cp:revision>
  <dcterms:created xsi:type="dcterms:W3CDTF">2024-01-29T07:28:10Z</dcterms:created>
  <dcterms:modified xsi:type="dcterms:W3CDTF">2024-01-30T06:24:13Z</dcterms:modified>
</cp:coreProperties>
</file>