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83" r:id="rId12"/>
    <p:sldId id="284" r:id="rId13"/>
    <p:sldId id="285" r:id="rId14"/>
    <p:sldId id="286" r:id="rId15"/>
    <p:sldId id="288" r:id="rId16"/>
    <p:sldId id="289" r:id="rId17"/>
    <p:sldId id="266" r:id="rId18"/>
    <p:sldId id="267" r:id="rId19"/>
    <p:sldId id="268" r:id="rId20"/>
    <p:sldId id="269" r:id="rId21"/>
    <p:sldId id="270" r:id="rId22"/>
    <p:sldId id="271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24" autoAdjust="0"/>
  </p:normalViewPr>
  <p:slideViewPr>
    <p:cSldViewPr snapToGrid="0">
      <p:cViewPr varScale="1">
        <p:scale>
          <a:sx n="86" d="100"/>
          <a:sy n="86" d="100"/>
        </p:scale>
        <p:origin x="15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슬라이드를 이동하려면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ko-KR" sz="2000" b="0" strike="noStrike" spc="-1">
                <a:latin typeface="Noto Sans KR"/>
              </a:rPr>
              <a:t>메모 서식을 편집하려면 클릭하십시오</a:t>
            </a:r>
            <a:r>
              <a:rPr lang="en-US" sz="2000" b="0" strike="noStrike" spc="-1">
                <a:latin typeface="Noto Sans KR"/>
              </a:rPr>
              <a:t>.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바탕"/>
              </a:rPr>
              <a:t>&lt;머리글&gt;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바탕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바탕"/>
              </a:rPr>
              <a:t>&lt;날짜/시간&gt;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바탕"/>
              </a:defRPr>
            </a:lvl1pPr>
          </a:lstStyle>
          <a:p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바탕"/>
              </a:defRPr>
            </a:lvl1pPr>
          </a:lstStyle>
          <a:p>
            <a:pPr algn="r">
              <a:buNone/>
            </a:pPr>
            <a:fld id="{64C2B042-0F4E-41A8-BBFF-F62374966A6D}" type="slidenum">
              <a:rPr lang="en-US" sz="1400" b="0" strike="noStrike" spc="-1">
                <a:latin typeface="바탕"/>
              </a:rPr>
              <a:t>‹#›</a:t>
            </a:fld>
            <a:endParaRPr lang="en-US" sz="14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D8D666-D043-47DC-8D60-4756942AD78F}" type="slidenum">
              <a:rPr lang="en-US" sz="1200" b="0" strike="noStrike" spc="-1">
                <a:latin typeface="바탕"/>
              </a:rPr>
              <a:t>2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64C2B042-0F4E-41A8-BBFF-F62374966A6D}" type="slidenum">
              <a:rPr lang="en-US" sz="1400" b="0" strike="noStrike" spc="-1" smtClean="0">
                <a:latin typeface="바탕"/>
              </a:rPr>
              <a:t>12</a:t>
            </a:fld>
            <a:endParaRPr lang="en-US" sz="14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4103729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64C2B042-0F4E-41A8-BBFF-F62374966A6D}" type="slidenum">
              <a:rPr lang="en-US" sz="1400" b="0" strike="noStrike" spc="-1" smtClean="0">
                <a:latin typeface="바탕"/>
              </a:rPr>
              <a:t>13</a:t>
            </a:fld>
            <a:endParaRPr lang="en-US" sz="14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668623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64C2B042-0F4E-41A8-BBFF-F62374966A6D}" type="slidenum">
              <a:rPr lang="en-US" sz="1400" b="0" strike="noStrike" spc="-1" smtClean="0">
                <a:latin typeface="바탕"/>
              </a:rPr>
              <a:t>14</a:t>
            </a:fld>
            <a:endParaRPr lang="en-US" sz="14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858005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64C2B042-0F4E-41A8-BBFF-F62374966A6D}" type="slidenum">
              <a:rPr lang="en-US" sz="1400" b="0" strike="noStrike" spc="-1" smtClean="0">
                <a:latin typeface="바탕"/>
              </a:rPr>
              <a:t>15</a:t>
            </a:fld>
            <a:endParaRPr lang="en-US" sz="14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4048377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Noto Sans KR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75F944-51B4-4E1D-99C5-3BA6781866CA}" type="slidenum">
              <a:rPr lang="en-US" sz="1200" b="0" strike="noStrike" spc="-1">
                <a:latin typeface="바탕"/>
              </a:rPr>
              <a:t>16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936FC4-DDF9-4C00-BAE0-3469026BAFE8}" type="slidenum">
              <a:rPr lang="en-US" sz="1200" b="0" strike="noStrike" spc="-1">
                <a:latin typeface="바탕"/>
              </a:rPr>
              <a:t>17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6DFF60-F611-4AE6-B19E-C51339703D87}" type="slidenum">
              <a:rPr lang="en-US" sz="1200" b="0" strike="noStrike" spc="-1">
                <a:latin typeface="바탕"/>
              </a:rPr>
              <a:t>18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11A81D-E164-4FF5-8D2A-C225ECD51386}" type="slidenum">
              <a:rPr lang="en-US" sz="1200" b="0" strike="noStrike" spc="-1">
                <a:latin typeface="바탕"/>
              </a:rPr>
              <a:t>19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BDFDE3-F5AC-4E2D-BDB8-2C447D8AD062}" type="slidenum">
              <a:rPr lang="en-US" sz="1200" b="0" strike="noStrike" spc="-1">
                <a:latin typeface="바탕"/>
              </a:rPr>
              <a:t>20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7F7BA2-EC4C-464E-9D19-D4D1DA353102}" type="slidenum">
              <a:rPr lang="en-US" sz="1200" b="0" strike="noStrike" spc="-1">
                <a:latin typeface="바탕"/>
              </a:rPr>
              <a:t>21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2612DC-AD01-48CE-9F69-0BFFF697FBB7}" type="slidenum">
              <a:rPr lang="en-US" sz="1200" b="0" strike="noStrike" spc="-1">
                <a:latin typeface="바탕"/>
              </a:rPr>
              <a:t>3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76F2BE-6795-4798-A945-754572A2B4BD}" type="slidenum">
              <a:rPr lang="en-US" sz="1200" b="0" strike="noStrike" spc="-1">
                <a:latin typeface="바탕"/>
              </a:rPr>
              <a:t>22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AFEC82-7ADF-40AC-86E9-43ED4E53248D}" type="slidenum">
              <a:rPr lang="en-US" sz="1200" b="0" strike="noStrike" spc="-1">
                <a:latin typeface="바탕"/>
              </a:rPr>
              <a:t>23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23764B-17D2-4BCC-AB02-84C1EF45253F}" type="slidenum">
              <a:rPr lang="en-US" sz="1200" b="0" strike="noStrike" spc="-1">
                <a:latin typeface="바탕"/>
              </a:rPr>
              <a:t>24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AE5F5E-6955-4223-B218-7407A2FDF3AD}" type="slidenum">
              <a:rPr lang="en-US" sz="1200" b="0" strike="noStrike" spc="-1">
                <a:latin typeface="바탕"/>
              </a:rPr>
              <a:t>25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7C9DF1-FDF4-48DC-A215-32CD2AF7711E}" type="slidenum">
              <a:rPr lang="en-US" sz="1200" b="0" strike="noStrike" spc="-1">
                <a:latin typeface="바탕"/>
              </a:rPr>
              <a:t>26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7DB8ED-7C06-43E6-A9EC-609C069B0626}" type="slidenum">
              <a:rPr lang="en-US" sz="1200" b="0" strike="noStrike" spc="-1">
                <a:latin typeface="바탕"/>
              </a:rPr>
              <a:t>4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11C5EC-9347-4623-AE04-5380648FACF0}" type="slidenum">
              <a:rPr lang="en-US" sz="1200" b="0" strike="noStrike" spc="-1">
                <a:latin typeface="바탕"/>
              </a:rPr>
              <a:t>5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strike="noStrike" spc="-1" dirty="0">
                <a:latin typeface="Noto Sans KR"/>
              </a:rPr>
              <a:t>Buffer Cache: Buffer Cache</a:t>
            </a:r>
            <a:r>
              <a:rPr lang="ko-KR" altLang="en-US" sz="2000" b="0" strike="noStrike" spc="-1" dirty="0">
                <a:latin typeface="Noto Sans KR"/>
              </a:rPr>
              <a:t>는 디스크에서 메모리로 데이터를 </a:t>
            </a:r>
            <a:r>
              <a:rPr lang="ko-KR" altLang="en-US" sz="2000" b="0" strike="noStrike" spc="-1" dirty="0" err="1">
                <a:latin typeface="Noto Sans KR"/>
              </a:rPr>
              <a:t>로딩하여</a:t>
            </a:r>
            <a:r>
              <a:rPr lang="ko-KR" altLang="en-US" sz="2000" b="0" strike="noStrike" spc="-1" dirty="0">
                <a:latin typeface="Noto Sans KR"/>
              </a:rPr>
              <a:t> 저장하는 공간으로</a:t>
            </a:r>
            <a:r>
              <a:rPr lang="en-US" altLang="ko-KR" sz="2000" b="0" strike="noStrike" spc="-1" dirty="0">
                <a:latin typeface="Noto Sans KR"/>
              </a:rPr>
              <a:t>, </a:t>
            </a:r>
            <a:r>
              <a:rPr lang="ko-KR" altLang="en-US" sz="2000" b="0" strike="noStrike" spc="-1" dirty="0">
                <a:latin typeface="Noto Sans KR"/>
              </a:rPr>
              <a:t>자주 사용되는 데이터의 복사본을 유지하여 데이터베이스 읽기 성능을 향상시키는 역할을 합니다</a:t>
            </a:r>
            <a:r>
              <a:rPr lang="en-US" altLang="ko-KR" sz="2000" b="0" strike="noStrike" spc="-1" dirty="0"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strike="noStrike" spc="-1" dirty="0"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strike="noStrike" spc="-1" dirty="0">
                <a:latin typeface="Noto Sans KR"/>
              </a:rPr>
              <a:t>Shared SQL Area: Shared SQL Area</a:t>
            </a:r>
            <a:r>
              <a:rPr lang="ko-KR" altLang="en-US" sz="2000" b="0" strike="noStrike" spc="-1" dirty="0">
                <a:latin typeface="Noto Sans KR"/>
              </a:rPr>
              <a:t>는 </a:t>
            </a:r>
            <a:r>
              <a:rPr lang="ko-KR" altLang="en-US" sz="2000" b="0" strike="noStrike" spc="-1" dirty="0" err="1">
                <a:latin typeface="Noto Sans KR"/>
              </a:rPr>
              <a:t>파싱된</a:t>
            </a:r>
            <a:r>
              <a:rPr lang="ko-KR" altLang="en-US" sz="2000" b="0" strike="noStrike" spc="-1" dirty="0">
                <a:latin typeface="Noto Sans KR"/>
              </a:rPr>
              <a:t> </a:t>
            </a:r>
            <a:r>
              <a:rPr lang="en-US" altLang="ko-KR" sz="2000" b="0" strike="noStrike" spc="-1" dirty="0">
                <a:latin typeface="Noto Sans KR"/>
              </a:rPr>
              <a:t>SQL </a:t>
            </a:r>
            <a:r>
              <a:rPr lang="ko-KR" altLang="en-US" sz="2000" b="0" strike="noStrike" spc="-1" dirty="0">
                <a:latin typeface="Noto Sans KR"/>
              </a:rPr>
              <a:t>문과 관련된 실행 계획 및 메타데이터를 저장하는 영역으로</a:t>
            </a:r>
            <a:r>
              <a:rPr lang="en-US" altLang="ko-KR" sz="2000" b="0" strike="noStrike" spc="-1" dirty="0">
                <a:latin typeface="Noto Sans KR"/>
              </a:rPr>
              <a:t>, </a:t>
            </a:r>
            <a:r>
              <a:rPr lang="ko-KR" altLang="en-US" sz="2000" b="0" strike="noStrike" spc="-1" dirty="0">
                <a:latin typeface="Noto Sans KR"/>
              </a:rPr>
              <a:t>동일한 </a:t>
            </a:r>
            <a:r>
              <a:rPr lang="en-US" altLang="ko-KR" sz="2000" b="0" strike="noStrike" spc="-1" dirty="0">
                <a:latin typeface="Noto Sans KR"/>
              </a:rPr>
              <a:t>SQL </a:t>
            </a:r>
            <a:r>
              <a:rPr lang="ko-KR" altLang="en-US" sz="2000" b="0" strike="noStrike" spc="-1" dirty="0">
                <a:latin typeface="Noto Sans KR"/>
              </a:rPr>
              <a:t>문이 </a:t>
            </a:r>
            <a:r>
              <a:rPr lang="ko-KR" altLang="en-US" sz="2000" b="0" strike="noStrike" spc="-1" dirty="0" err="1">
                <a:latin typeface="Noto Sans KR"/>
              </a:rPr>
              <a:t>여러번</a:t>
            </a:r>
            <a:r>
              <a:rPr lang="ko-KR" altLang="en-US" sz="2000" b="0" strike="noStrike" spc="-1" dirty="0">
                <a:latin typeface="Noto Sans KR"/>
              </a:rPr>
              <a:t> 실행될 때 최적화된 실행 계획을 재사용함으로써 성능을 향상시키는 역할을 합니다</a:t>
            </a:r>
            <a:r>
              <a:rPr lang="en-US" altLang="ko-KR" sz="2000" b="0" strike="noStrike" spc="-1" dirty="0"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strike="noStrike" spc="-1" dirty="0"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strike="noStrike" spc="-1" dirty="0">
                <a:latin typeface="Noto Sans KR"/>
              </a:rPr>
              <a:t>Log Buffer: Log Buffer</a:t>
            </a:r>
            <a:r>
              <a:rPr lang="ko-KR" altLang="en-US" sz="2000" b="0" strike="noStrike" spc="-1" dirty="0">
                <a:latin typeface="Noto Sans KR"/>
              </a:rPr>
              <a:t>는 트랜잭션 로그의 변경 내용을 메모리에서 임시로 보관하는 공간으로</a:t>
            </a:r>
            <a:r>
              <a:rPr lang="en-US" altLang="ko-KR" sz="2000" b="0" strike="noStrike" spc="-1" dirty="0">
                <a:latin typeface="Noto Sans KR"/>
              </a:rPr>
              <a:t>, </a:t>
            </a:r>
            <a:r>
              <a:rPr lang="ko-KR" altLang="en-US" sz="2000" b="0" strike="noStrike" spc="-1" dirty="0">
                <a:latin typeface="Noto Sans KR"/>
              </a:rPr>
              <a:t>데이터베이스의 변경 작업을 기록하여 내구성과 회복 기능을 지원하는 역할을 합니다</a:t>
            </a:r>
            <a:r>
              <a:rPr lang="en-US" altLang="ko-KR" sz="2000" b="0" strike="noStrike" spc="-1" dirty="0"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strike="noStrike" spc="-1" dirty="0"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strike="noStrike" spc="-1" dirty="0">
                <a:latin typeface="Noto Sans KR"/>
              </a:rPr>
              <a:t>Undo Tablespace: Undo Tablespace</a:t>
            </a:r>
            <a:r>
              <a:rPr lang="ko-KR" altLang="en-US" sz="2000" b="0" strike="noStrike" spc="-1" dirty="0">
                <a:latin typeface="Noto Sans KR"/>
              </a:rPr>
              <a:t>는 트랜잭션의 변경 내용을 저장하는 영역으로</a:t>
            </a:r>
            <a:r>
              <a:rPr lang="en-US" altLang="ko-KR" sz="2000" b="0" strike="noStrike" spc="-1" dirty="0">
                <a:latin typeface="Noto Sans KR"/>
              </a:rPr>
              <a:t>, </a:t>
            </a:r>
            <a:r>
              <a:rPr lang="ko-KR" altLang="en-US" sz="2000" b="0" strike="noStrike" spc="-1" dirty="0">
                <a:latin typeface="Noto Sans KR"/>
              </a:rPr>
              <a:t>롤백 작업 및 동시성 제어를 위해 트랜잭션 상태를 관리하는 역할을 합니다</a:t>
            </a:r>
            <a:r>
              <a:rPr lang="en-US" altLang="ko-KR" sz="2000" b="0" strike="noStrike" spc="-1" dirty="0"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strike="noStrike" spc="-1" dirty="0"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strike="noStrike" spc="-1" dirty="0">
                <a:latin typeface="Noto Sans KR"/>
              </a:rPr>
              <a:t>PMON (Process Monitor): </a:t>
            </a:r>
            <a:r>
              <a:rPr lang="ko-KR" altLang="en-US" sz="2000" b="0" strike="noStrike" spc="-1" dirty="0">
                <a:latin typeface="Noto Sans KR"/>
              </a:rPr>
              <a:t>데이터베이스 프로세스를 모니터링하고</a:t>
            </a:r>
            <a:r>
              <a:rPr lang="en-US" altLang="ko-KR" sz="2000" b="0" strike="noStrike" spc="-1" dirty="0">
                <a:latin typeface="Noto Sans KR"/>
              </a:rPr>
              <a:t>, </a:t>
            </a:r>
            <a:r>
              <a:rPr lang="ko-KR" altLang="en-US" sz="2000" b="0" strike="noStrike" spc="-1" dirty="0">
                <a:latin typeface="Noto Sans KR"/>
              </a:rPr>
              <a:t>실패한 트랜잭션을 </a:t>
            </a:r>
            <a:r>
              <a:rPr lang="ko-KR" altLang="en-US" sz="2000" b="0" strike="noStrike" spc="-1" dirty="0" err="1">
                <a:latin typeface="Noto Sans KR"/>
              </a:rPr>
              <a:t>롤백하거나</a:t>
            </a:r>
            <a:r>
              <a:rPr lang="ko-KR" altLang="en-US" sz="2000" b="0" strike="noStrike" spc="-1" dirty="0">
                <a:latin typeface="Noto Sans KR"/>
              </a:rPr>
              <a:t> 세션을 정리하여 메모리 및 리소스를 관리합니다</a:t>
            </a:r>
            <a:r>
              <a:rPr lang="en-US" altLang="ko-KR" sz="2000" b="0" strike="noStrike" spc="-1" dirty="0"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strike="noStrike" spc="-1" dirty="0"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strike="noStrike" spc="-1" dirty="0">
                <a:latin typeface="Noto Sans KR"/>
              </a:rPr>
              <a:t>SMON (System Monitor): </a:t>
            </a:r>
            <a:r>
              <a:rPr lang="ko-KR" altLang="en-US" sz="2000" b="0" strike="noStrike" spc="-1" dirty="0">
                <a:latin typeface="Noto Sans KR"/>
              </a:rPr>
              <a:t>데이터베이스의 무결성을 유지하고 복구를 지원하는 프로세스로서</a:t>
            </a:r>
            <a:r>
              <a:rPr lang="en-US" altLang="ko-KR" sz="2000" b="0" strike="noStrike" spc="-1" dirty="0">
                <a:latin typeface="Noto Sans KR"/>
              </a:rPr>
              <a:t>, </a:t>
            </a:r>
            <a:r>
              <a:rPr lang="ko-KR" altLang="en-US" sz="2000" b="0" strike="noStrike" spc="-1" dirty="0">
                <a:latin typeface="Noto Sans KR"/>
              </a:rPr>
              <a:t>실패한 트랜잭션의 롤백</a:t>
            </a:r>
            <a:r>
              <a:rPr lang="en-US" altLang="ko-KR" sz="2000" b="0" strike="noStrike" spc="-1" dirty="0">
                <a:latin typeface="Noto Sans KR"/>
              </a:rPr>
              <a:t>, </a:t>
            </a:r>
            <a:r>
              <a:rPr lang="ko-KR" altLang="en-US" sz="2000" b="0" strike="noStrike" spc="-1" dirty="0">
                <a:latin typeface="Noto Sans KR"/>
              </a:rPr>
              <a:t>오브젝트 관리 및 공간 정리 작업을 수행합니다</a:t>
            </a:r>
            <a:r>
              <a:rPr lang="en-US" altLang="ko-KR" sz="2000" b="0" strike="noStrike" spc="-1" dirty="0"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strike="noStrike" spc="-1" dirty="0"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strike="noStrike" spc="-1" dirty="0">
                <a:latin typeface="Noto Sans KR"/>
              </a:rPr>
              <a:t>DBWR (Database Writer): </a:t>
            </a:r>
            <a:r>
              <a:rPr lang="ko-KR" altLang="en-US" sz="2000" b="0" strike="noStrike" spc="-1" dirty="0">
                <a:latin typeface="Noto Sans KR"/>
              </a:rPr>
              <a:t>버퍼 캐시 내의 변경된 데이터를 디스크에 기록하여 데이터베이스의 내구성을 유지하고 버퍼 관리를 지원합니다</a:t>
            </a:r>
            <a:r>
              <a:rPr lang="en-US" altLang="ko-KR" sz="2000" b="0" strike="noStrike" spc="-1" dirty="0"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strike="noStrike" spc="-1" dirty="0"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strike="noStrike" spc="-1" dirty="0">
                <a:latin typeface="Noto Sans KR"/>
              </a:rPr>
              <a:t>USER REQUESTS: </a:t>
            </a:r>
            <a:r>
              <a:rPr lang="ko-KR" altLang="en-US" sz="2000" b="0" strike="noStrike" spc="-1" dirty="0">
                <a:latin typeface="Noto Sans KR"/>
              </a:rPr>
              <a:t>사용자가 데이터베이스에 요청한 작업 및 쿼리를 처리하는 역할을 수행합니다</a:t>
            </a:r>
            <a:r>
              <a:rPr lang="en-US" altLang="ko-KR" sz="2000" b="0" strike="noStrike" spc="-1" dirty="0"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strike="noStrike" spc="-1" dirty="0"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strike="noStrike" spc="-1" dirty="0">
                <a:latin typeface="Noto Sans KR"/>
              </a:rPr>
              <a:t>LGWR (Log Writer): </a:t>
            </a:r>
            <a:r>
              <a:rPr lang="ko-KR" altLang="en-US" sz="2000" b="0" strike="noStrike" spc="-1" dirty="0" err="1">
                <a:latin typeface="Noto Sans KR"/>
              </a:rPr>
              <a:t>리두</a:t>
            </a:r>
            <a:r>
              <a:rPr lang="ko-KR" altLang="en-US" sz="2000" b="0" strike="noStrike" spc="-1" dirty="0">
                <a:latin typeface="Noto Sans KR"/>
              </a:rPr>
              <a:t> 로그 버퍼의 내용을 </a:t>
            </a:r>
            <a:r>
              <a:rPr lang="ko-KR" altLang="en-US" sz="2000" b="0" strike="noStrike" spc="-1" dirty="0" err="1">
                <a:latin typeface="Noto Sans KR"/>
              </a:rPr>
              <a:t>리두</a:t>
            </a:r>
            <a:r>
              <a:rPr lang="ko-KR" altLang="en-US" sz="2000" b="0" strike="noStrike" spc="-1" dirty="0">
                <a:latin typeface="Noto Sans KR"/>
              </a:rPr>
              <a:t> 로그 파일에 기록하여 트랜잭션의 내구성을 보장하고 로깅 작업을 지원합니다</a:t>
            </a:r>
            <a:r>
              <a:rPr lang="en-US" altLang="ko-KR" sz="2000" b="0" strike="noStrike" spc="-1" dirty="0"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strike="noStrike" spc="-1" dirty="0"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strike="noStrike" spc="-1" dirty="0">
                <a:latin typeface="Noto Sans KR"/>
              </a:rPr>
              <a:t>PGA (Program Global Area): </a:t>
            </a:r>
            <a:r>
              <a:rPr lang="ko-KR" altLang="en-US" sz="2000" b="0" strike="noStrike" spc="-1" dirty="0">
                <a:latin typeface="Noto Sans KR"/>
              </a:rPr>
              <a:t>각 사용자 프로세스가 데이터베이스 작업을 수행하기 위해 </a:t>
            </a:r>
            <a:r>
              <a:rPr lang="ko-KR" altLang="en-US" sz="2000" b="0" strike="noStrike" spc="-1" dirty="0" err="1">
                <a:latin typeface="Noto Sans KR"/>
              </a:rPr>
              <a:t>할당받는</a:t>
            </a:r>
            <a:r>
              <a:rPr lang="ko-KR" altLang="en-US" sz="2000" b="0" strike="noStrike" spc="-1" dirty="0">
                <a:latin typeface="Noto Sans KR"/>
              </a:rPr>
              <a:t> 메모리 영역으로서</a:t>
            </a:r>
            <a:r>
              <a:rPr lang="en-US" altLang="ko-KR" sz="2000" b="0" strike="noStrike" spc="-1" dirty="0">
                <a:latin typeface="Noto Sans KR"/>
              </a:rPr>
              <a:t>, </a:t>
            </a:r>
            <a:r>
              <a:rPr lang="ko-KR" altLang="en-US" sz="2000" b="0" strike="noStrike" spc="-1" dirty="0">
                <a:latin typeface="Noto Sans KR"/>
              </a:rPr>
              <a:t>정렬</a:t>
            </a:r>
            <a:r>
              <a:rPr lang="en-US" altLang="ko-KR" sz="2000" b="0" strike="noStrike" spc="-1" dirty="0">
                <a:latin typeface="Noto Sans KR"/>
              </a:rPr>
              <a:t>, </a:t>
            </a:r>
            <a:r>
              <a:rPr lang="ko-KR" altLang="en-US" sz="2000" b="0" strike="noStrike" spc="-1" dirty="0">
                <a:latin typeface="Noto Sans KR"/>
              </a:rPr>
              <a:t>해시 연산 및 임시 데이터 저장을 관리합니다</a:t>
            </a:r>
            <a:r>
              <a:rPr lang="en-US" altLang="ko-KR" sz="2000" b="0" strike="noStrike" spc="-1" dirty="0"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strike="noStrike" spc="-1" dirty="0">
              <a:latin typeface="Noto Sans KR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0D4CB9-0D8B-4424-BA81-F3535ADFC556}" type="slidenum">
              <a:rPr lang="en-US" sz="1200" b="0" strike="noStrike" spc="-1">
                <a:latin typeface="바탕"/>
              </a:rPr>
              <a:t>6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Noto Sans KR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22DF6F-30F4-443A-9645-E8FC03F08992}" type="slidenum">
              <a:rPr lang="en-US" sz="1200" b="0" strike="noStrike" spc="-1">
                <a:latin typeface="바탕"/>
              </a:rPr>
              <a:t>7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AD3720-931B-41D9-9877-691934B8E431}" type="slidenum">
              <a:rPr lang="en-US" sz="1200" b="0" strike="noStrike" spc="-1">
                <a:latin typeface="바탕"/>
              </a:rPr>
              <a:t>8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l"/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SQL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문을 실행할 때는 다음과 같은 단계를 거칩니다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구문 검사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(Syntax Check): SQL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문법을 확인하여 문장이 </a:t>
            </a:r>
            <a:r>
              <a:rPr lang="ko-KR" altLang="en-US" sz="2000" b="0" i="0" dirty="0" err="1">
                <a:solidFill>
                  <a:srgbClr val="374151"/>
                </a:solidFill>
                <a:effectLst/>
                <a:latin typeface="Söhne"/>
              </a:rPr>
              <a:t>올바른지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 확인합니다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오타나 문법 오류가 있으면 수정합니다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의미 검사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(Semantic Check):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구문 검사가 완료된 후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, SQL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문의 의미적 유효성을 확인합니다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즉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사용자가 참조하는 테이블이 실제로 데이터베이스에 존재하는지 확인합니다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공유 풀 검사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(Shared Pool Check):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이전에 실행된 비슷한 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SQL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문이 있는지 확인하여 있다면 해당 시퀀스를 공유 풀에서 직접 실행합니다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이렇게 함으로써 불필요한 중복 작업을 피하고 성능을 향상시킵니다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실행 계획 생성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(Execution Plan Generation):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공유 풀에서 비슷한 시퀀스를 찾을 수 없다면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다양한 실행 계획을 생성합니다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b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즉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여러 가지 최적의 실행 계획을 고려하여 어떤 계획이 가장 효율적인지 결정합니다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이렇게 단계별로 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SQL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문을 처리하여 최적의 실행 계획을 결정하여 빠르고 효율적인 쿼리 실행을 가능하게 합니다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sz="2000" b="0" strike="noStrike" spc="-1" dirty="0">
              <a:latin typeface="Noto Sans KR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8E99A3-2F0D-40F8-8ED0-F35451E7D1BD}" type="slidenum">
              <a:rPr lang="en-US" sz="1200" b="0" strike="noStrike" spc="-1">
                <a:latin typeface="바탕"/>
              </a:rPr>
              <a:t>9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64C2B042-0F4E-41A8-BBFF-F62374966A6D}" type="slidenum">
              <a:rPr lang="en-US" sz="1400" b="0" strike="noStrike" spc="-1" smtClean="0">
                <a:latin typeface="바탕"/>
              </a:rPr>
              <a:t>11</a:t>
            </a:fld>
            <a:endParaRPr lang="en-US" sz="14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03464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830B11-52F9-4344-8CE0-20BA5362CA0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DA55A20-D62B-4C15-B465-0B88F8638C2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5777FA0-686B-48CA-AA5D-143DB4AB5C0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9F7DDAC-03A6-44D8-8154-D5E9B1A1808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22318AF-3894-4C31-905D-CE50C9593DD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328362D-C5D1-486A-8564-05A65BFE7A1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1232818-1C94-453B-9CC7-963A32FC552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9DE471B-9CFF-4896-8648-361C53A2E2A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DA23440-D4D7-4E68-80A7-6306CB13EA7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5F950D-60A7-449E-B952-D81187372B8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7FA693-9122-4C09-BE13-0014E320DA0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45AFAC-A3AC-49BD-91DF-73FFD2A29EC0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A3E8CAB-096B-4F3C-AC68-CBCBF47DAEB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E68A9F4-28CE-46C9-B03E-A809426823E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29875BB-E2ED-42C3-965D-2E51A15BCCD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AC167F-6156-41D6-BC90-E4AA7A028D2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1DCBB47-F25B-4E58-AE06-B012758D3EB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653B278-ED99-4E72-9B7B-0EE1793BC7B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B1FA50-D33F-4950-9E74-A835749E9B9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191A12B-5F82-411E-9247-3FA3E75299E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732C40B-A4CA-4B2A-AAB1-AD3BE05C75E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364DF7C-67F0-4D34-9D24-48640F356B6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16F79B4-4105-42CA-B45F-1D6125D8EFB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93149A9-246E-4F05-BC1D-04320E501EC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ko-KR" sz="60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lang="en-US" sz="6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맑은 고딕"/>
              </a:rPr>
              <a:t>&lt;날짜/시간&gt;</a:t>
            </a:r>
            <a:endParaRPr lang="en-US" sz="1200" b="0" strike="noStrike" spc="-1"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바탕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9B44E7-ABC7-4ED3-A4BA-F8A8EDC72B68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마스터 텍스트 스타일을 편집하려면 클릭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두 번째 수준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세 번째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네 번째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다섯 번째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맑은 고딕"/>
              </a:rPr>
              <a:t>&lt;날짜/시간&gt;</a:t>
            </a:r>
            <a:endParaRPr lang="en-US" sz="1200" b="0" strike="noStrike" spc="-1">
              <a:latin typeface="바탕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바탕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B185C3-8279-41B1-8729-012014031272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ko-KR" sz="6000" b="1" strike="noStrike" spc="-1">
                <a:solidFill>
                  <a:srgbClr val="000000"/>
                </a:solidFill>
                <a:latin typeface="맑은 고딕"/>
              </a:rPr>
              <a:t>튜닝 방법론 및 </a:t>
            </a:r>
            <a:r>
              <a:rPr lang="en-US" sz="6000" b="1" strike="noStrike" spc="-1">
                <a:solidFill>
                  <a:srgbClr val="000000"/>
                </a:solidFill>
                <a:latin typeface="맑은 고딕"/>
              </a:rPr>
              <a:t>SQL </a:t>
            </a:r>
            <a:r>
              <a:rPr lang="ko-KR" sz="6000" b="1" strike="noStrike" spc="-1">
                <a:solidFill>
                  <a:srgbClr val="000000"/>
                </a:solidFill>
                <a:latin typeface="맑은 고딕"/>
              </a:rPr>
              <a:t>처리 구조 </a:t>
            </a:r>
            <a:endParaRPr lang="en-US" sz="6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E6ED9FF-3363-E245-81F2-04EEF7708EE1}"/>
              </a:ext>
            </a:extLst>
          </p:cNvPr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r>
              <a:rPr lang="en-US" altLang="ko-KR" sz="3200" b="1" dirty="0"/>
              <a:t>SQL Tuning tools</a:t>
            </a:r>
            <a:endParaRPr lang="ko-KR" alt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CEA1C-9AAB-980A-EA7E-7A22032F1267}"/>
              </a:ext>
            </a:extLst>
          </p:cNvPr>
          <p:cNvSpPr txBox="1"/>
          <p:nvPr/>
        </p:nvSpPr>
        <p:spPr>
          <a:xfrm>
            <a:off x="537881" y="1228878"/>
            <a:ext cx="10892118" cy="4649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EXPLAIN PLAN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SQL 문을 실행하지 않고도 </a:t>
            </a:r>
            <a:r>
              <a:rPr lang="ko-KR" altLang="en-US" sz="2000" dirty="0" err="1"/>
              <a:t>옵티마이저가</a:t>
            </a:r>
            <a:r>
              <a:rPr lang="ko-KR" altLang="en-US" sz="2000" dirty="0"/>
              <a:t> 해당 SQL 문의 실행 계획을 확인하는 데 사용됩니다.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AUTOTRACE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SQL*Plus에서 사용되며, 쿼리의 실행 계획과 성능에 관한 통계를 생성합니다.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디스크 읽기, 메모리 읽기 등의 성능 통계 정보를 제공합니다.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V$SQL_PLAN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실행된 SQL 문과 공유 풀에 여전히 있는 SQL 문의 실행 계획에 관한 정보를 포함하는 뷰입니다.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DBMS_XPLAN 패키지 메소드를 사용하여 실행 계획을 표시할 수 있습니다.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1177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C04A740-0980-4E47-5893-FE0CB1714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105" y="3429000"/>
            <a:ext cx="9815790" cy="342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368485-1E10-22E2-1E9C-85C8868B1025}"/>
              </a:ext>
            </a:extLst>
          </p:cNvPr>
          <p:cNvSpPr txBox="1"/>
          <p:nvPr/>
        </p:nvSpPr>
        <p:spPr>
          <a:xfrm>
            <a:off x="762000" y="406685"/>
            <a:ext cx="10668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EXPLAIN PLAN</a:t>
            </a:r>
            <a:endParaRPr lang="en-US" altLang="ko-KR" sz="1800" b="1" dirty="0"/>
          </a:p>
          <a:p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 err="1">
                <a:latin typeface="+mn-ea"/>
              </a:rPr>
              <a:t>Cost</a:t>
            </a:r>
            <a:r>
              <a:rPr lang="ko-KR" altLang="en-US" dirty="0">
                <a:latin typeface="+mn-ea"/>
              </a:rPr>
              <a:t>: 각 실행 계획 연산(</a:t>
            </a:r>
            <a:r>
              <a:rPr lang="ko-KR" altLang="en-US" dirty="0" err="1">
                <a:latin typeface="+mn-ea"/>
              </a:rPr>
              <a:t>Operation</a:t>
            </a:r>
            <a:r>
              <a:rPr lang="ko-KR" altLang="en-US" dirty="0">
                <a:latin typeface="+mn-ea"/>
              </a:rPr>
              <a:t>)의 예상 비용을 나타내는 숫자로, 최적화 엔진이 다양한 실행 계획 후보를 비교하여 최적의 실행 계획을 선택하는 데 사용됩니다.</a:t>
            </a:r>
          </a:p>
          <a:p>
            <a:endParaRPr lang="ko-KR" altLang="en-US" dirty="0">
              <a:latin typeface="+mn-ea"/>
            </a:endParaRPr>
          </a:p>
          <a:p>
            <a:r>
              <a:rPr lang="ko-KR" altLang="en-US" smtClean="0">
                <a:latin typeface="+mn-ea"/>
              </a:rPr>
              <a:t>Bytes</a:t>
            </a:r>
            <a:r>
              <a:rPr lang="ko-KR" altLang="en-US" dirty="0">
                <a:latin typeface="+mn-ea"/>
              </a:rPr>
              <a:t>: 각 연산(</a:t>
            </a:r>
            <a:r>
              <a:rPr lang="ko-KR" altLang="en-US" dirty="0" err="1">
                <a:latin typeface="+mn-ea"/>
              </a:rPr>
              <a:t>Operation</a:t>
            </a:r>
            <a:r>
              <a:rPr lang="ko-KR" altLang="en-US" dirty="0">
                <a:latin typeface="+mn-ea"/>
              </a:rPr>
              <a:t>)의 결과로 예상되는 데이터 크기를 나타내며, 메모리 및 디스크 공간 사용, 데이터 전송 등과 관련된 쿼리 최적화 작업에 활용됩니다.</a:t>
            </a:r>
          </a:p>
        </p:txBody>
      </p:sp>
    </p:spTree>
    <p:extLst>
      <p:ext uri="{BB962C8B-B14F-4D97-AF65-F5344CB8AC3E}">
        <p14:creationId xmlns:p14="http://schemas.microsoft.com/office/powerpoint/2010/main" val="1057643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368485-1E10-22E2-1E9C-85C8868B1025}"/>
              </a:ext>
            </a:extLst>
          </p:cNvPr>
          <p:cNvSpPr txBox="1"/>
          <p:nvPr/>
        </p:nvSpPr>
        <p:spPr>
          <a:xfrm>
            <a:off x="762000" y="406685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AUTOTRACE</a:t>
            </a:r>
            <a:endParaRPr lang="en-US" altLang="ko-KR" sz="1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5711B5-2657-F9D9-E94E-972C1DCFC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258" y="267122"/>
            <a:ext cx="8251619" cy="631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6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368485-1E10-22E2-1E9C-85C8868B1025}"/>
              </a:ext>
            </a:extLst>
          </p:cNvPr>
          <p:cNvSpPr txBox="1"/>
          <p:nvPr/>
        </p:nvSpPr>
        <p:spPr>
          <a:xfrm>
            <a:off x="762000" y="406685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AUTOTRACE</a:t>
            </a:r>
            <a:endParaRPr lang="en-US" altLang="ko-KR" sz="1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CC983D-F245-B381-B7EB-7A63807B1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33" y="1090246"/>
            <a:ext cx="11698333" cy="51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368485-1E10-22E2-1E9C-85C8868B1025}"/>
              </a:ext>
            </a:extLst>
          </p:cNvPr>
          <p:cNvSpPr txBox="1"/>
          <p:nvPr/>
        </p:nvSpPr>
        <p:spPr>
          <a:xfrm>
            <a:off x="762000" y="406685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AUTOTRACE</a:t>
            </a:r>
            <a:r>
              <a:rPr lang="en-US" altLang="ko-KR" sz="1800" b="1" dirty="0"/>
              <a:t>- Statistics(</a:t>
            </a:r>
            <a:r>
              <a:rPr lang="ko-KR" altLang="en-US" sz="1800" b="1" dirty="0"/>
              <a:t>통계</a:t>
            </a:r>
            <a:r>
              <a:rPr lang="en-US" altLang="ko-KR" sz="1800" b="1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7C9381-4FEA-362A-654B-F5D9B46C9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76" y="1019908"/>
            <a:ext cx="11450648" cy="485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80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368485-1E10-22E2-1E9C-85C8868B1025}"/>
              </a:ext>
            </a:extLst>
          </p:cNvPr>
          <p:cNvSpPr txBox="1"/>
          <p:nvPr/>
        </p:nvSpPr>
        <p:spPr>
          <a:xfrm>
            <a:off x="762000" y="406685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DBMS_XPLAN</a:t>
            </a:r>
            <a:endParaRPr lang="en-US" altLang="ko-KR" sz="1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CC983D-F245-B381-B7EB-7A63807B1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33" y="1090246"/>
            <a:ext cx="11698333" cy="51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46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3200" b="1" strike="noStrike" spc="-1">
                <a:solidFill>
                  <a:srgbClr val="000000"/>
                </a:solidFill>
                <a:latin typeface="맑은 고딕"/>
              </a:rPr>
              <a:t>실행계획 읽기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07" name="그림 2"/>
          <p:cNvPicPr/>
          <p:nvPr/>
        </p:nvPicPr>
        <p:blipFill>
          <a:blip r:embed="rId3"/>
          <a:stretch/>
        </p:blipFill>
        <p:spPr>
          <a:xfrm>
            <a:off x="1795680" y="852840"/>
            <a:ext cx="8600040" cy="5152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3200" b="1" strike="noStrike" spc="-1" dirty="0">
                <a:solidFill>
                  <a:srgbClr val="000000"/>
                </a:solidFill>
                <a:latin typeface="맑은 고딕"/>
              </a:rPr>
              <a:t>실행계획 읽기</a:t>
            </a:r>
            <a:endParaRPr lang="en-US" sz="3200" b="0" strike="noStrike" spc="-1" dirty="0">
              <a:latin typeface="Noto Sans KR"/>
            </a:endParaRPr>
          </a:p>
        </p:txBody>
      </p:sp>
      <p:pic>
        <p:nvPicPr>
          <p:cNvPr id="109" name="그림 4"/>
          <p:cNvPicPr/>
          <p:nvPr/>
        </p:nvPicPr>
        <p:blipFill>
          <a:blip r:embed="rId3"/>
          <a:stretch/>
        </p:blipFill>
        <p:spPr>
          <a:xfrm>
            <a:off x="475560" y="1695240"/>
            <a:ext cx="11240640" cy="3467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3200" b="1" strike="noStrike" spc="-1">
                <a:solidFill>
                  <a:srgbClr val="000000"/>
                </a:solidFill>
                <a:latin typeface="맑은 고딕"/>
              </a:rPr>
              <a:t>실행계획 읽기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11" name="그림 2"/>
          <p:cNvPicPr/>
          <p:nvPr/>
        </p:nvPicPr>
        <p:blipFill>
          <a:blip r:embed="rId3"/>
          <a:stretch/>
        </p:blipFill>
        <p:spPr>
          <a:xfrm>
            <a:off x="1623240" y="1633320"/>
            <a:ext cx="8944920" cy="3591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3200" b="1" strike="noStrike" spc="-1">
                <a:solidFill>
                  <a:srgbClr val="000000"/>
                </a:solidFill>
                <a:latin typeface="맑은 고딕"/>
              </a:rPr>
              <a:t>실행계획 읽기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13" name="그림 4"/>
          <p:cNvPicPr/>
          <p:nvPr/>
        </p:nvPicPr>
        <p:blipFill>
          <a:blip r:embed="rId3"/>
          <a:stretch/>
        </p:blipFill>
        <p:spPr>
          <a:xfrm>
            <a:off x="1485360" y="823680"/>
            <a:ext cx="9221040" cy="5210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TUNING</a:t>
            </a:r>
            <a:r>
              <a:rPr lang="ko-KR" sz="3200" b="1" strike="noStrike" spc="-1">
                <a:solidFill>
                  <a:srgbClr val="000000"/>
                </a:solidFill>
                <a:latin typeface="맑은 고딕"/>
              </a:rPr>
              <a:t>의 개요</a:t>
            </a:r>
            <a:endParaRPr lang="en-US" sz="3200" b="0" strike="noStrike" spc="-1">
              <a:latin typeface="Noto Sans KR"/>
            </a:endParaRPr>
          </a:p>
        </p:txBody>
      </p:sp>
      <p:sp>
        <p:nvSpPr>
          <p:cNvPr id="90" name="Rectangle 54"/>
          <p:cNvSpPr/>
          <p:nvPr/>
        </p:nvSpPr>
        <p:spPr>
          <a:xfrm>
            <a:off x="1811160" y="924480"/>
            <a:ext cx="923760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  <a:spcBef>
                <a:spcPts val="1199"/>
              </a:spcBef>
              <a:buNone/>
            </a:pPr>
            <a:r>
              <a:rPr lang="ko-KR" sz="2400" b="0" strike="noStrike" spc="-1">
                <a:solidFill>
                  <a:srgbClr val="000000"/>
                </a:solidFill>
                <a:latin typeface="Noto Sans KR"/>
              </a:rPr>
              <a:t>정상적인 성능을 제공하던 오라클 데이터베이스가 </a:t>
            </a:r>
            <a:r>
              <a:rPr lang="en-US" sz="2400" b="0" strike="noStrike" spc="-1">
                <a:solidFill>
                  <a:srgbClr val="000000"/>
                </a:solidFill>
                <a:latin typeface="Noto Sans KR"/>
              </a:rPr>
              <a:t>SELECT, UPDATE, INSERT, DELETE</a:t>
            </a:r>
            <a:r>
              <a:rPr lang="ko-KR" sz="2400" b="0" strike="noStrike" spc="-1">
                <a:solidFill>
                  <a:srgbClr val="000000"/>
                </a:solidFill>
                <a:latin typeface="Noto Sans KR"/>
              </a:rPr>
              <a:t>문을 실행 했더니 갑자기 실행 속도가 너무 떨어져서 운영에 어려움을 겪게 되는 것을 경험할 수 있게 되는데 이런 경우</a:t>
            </a:r>
            <a:r>
              <a:rPr lang="en-US" sz="2400" b="0" strike="noStrike" spc="-1">
                <a:solidFill>
                  <a:srgbClr val="000000"/>
                </a:solidFill>
                <a:latin typeface="Noto Sans KR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Noto Sans KR"/>
              </a:rPr>
              <a:t>튜닝을 통해 성능이 향상될 수 있도록 하는 것 </a:t>
            </a:r>
            <a:endParaRPr lang="en-US" sz="2400" b="0" strike="noStrike" spc="-1">
              <a:latin typeface="Noto Sans K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3200" b="1" strike="noStrike" spc="-1">
                <a:solidFill>
                  <a:srgbClr val="000000"/>
                </a:solidFill>
                <a:latin typeface="맑은 고딕"/>
              </a:rPr>
              <a:t>옵티마이저</a:t>
            </a: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(Optimizer)</a:t>
            </a:r>
            <a:r>
              <a:rPr lang="ko-KR" sz="3200" b="1" strike="noStrike" spc="-1">
                <a:solidFill>
                  <a:srgbClr val="000000"/>
                </a:solidFill>
                <a:latin typeface="맑은 고딕"/>
              </a:rPr>
              <a:t>의 개념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15" name="그림 114"/>
          <p:cNvPicPr/>
          <p:nvPr/>
        </p:nvPicPr>
        <p:blipFill>
          <a:blip r:embed="rId3"/>
          <a:stretch/>
        </p:blipFill>
        <p:spPr>
          <a:xfrm>
            <a:off x="1579320" y="900000"/>
            <a:ext cx="8680680" cy="50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3"/>
          <p:cNvSpPr/>
          <p:nvPr/>
        </p:nvSpPr>
        <p:spPr>
          <a:xfrm>
            <a:off x="1914480" y="206280"/>
            <a:ext cx="942552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Rule Base Optimizer / Cost Based Optimizer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17" name="그림 116"/>
          <p:cNvPicPr/>
          <p:nvPr/>
        </p:nvPicPr>
        <p:blipFill>
          <a:blip r:embed="rId3"/>
          <a:stretch/>
        </p:blipFill>
        <p:spPr>
          <a:xfrm>
            <a:off x="2331720" y="1153440"/>
            <a:ext cx="7676640" cy="4905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0"/>
          <p:cNvSpPr/>
          <p:nvPr/>
        </p:nvSpPr>
        <p:spPr>
          <a:xfrm>
            <a:off x="1914480" y="206280"/>
            <a:ext cx="942552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3200" b="1" strike="noStrike" spc="-1">
                <a:solidFill>
                  <a:srgbClr val="000000"/>
                </a:solidFill>
                <a:latin typeface="맑은 고딕"/>
              </a:rPr>
              <a:t>실행계획 제어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31" name="그림 130"/>
          <p:cNvPicPr/>
          <p:nvPr/>
        </p:nvPicPr>
        <p:blipFill>
          <a:blip r:embed="rId3"/>
          <a:stretch/>
        </p:blipFill>
        <p:spPr>
          <a:xfrm>
            <a:off x="2078640" y="1004040"/>
            <a:ext cx="8029080" cy="4828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1"/>
          <p:cNvSpPr/>
          <p:nvPr/>
        </p:nvSpPr>
        <p:spPr>
          <a:xfrm>
            <a:off x="1914480" y="206280"/>
            <a:ext cx="942552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Hint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33" name="그림 132"/>
          <p:cNvPicPr/>
          <p:nvPr/>
        </p:nvPicPr>
        <p:blipFill>
          <a:blip r:embed="rId3"/>
          <a:stretch/>
        </p:blipFill>
        <p:spPr>
          <a:xfrm>
            <a:off x="1440000" y="900000"/>
            <a:ext cx="8820000" cy="5413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2"/>
          <p:cNvSpPr/>
          <p:nvPr/>
        </p:nvSpPr>
        <p:spPr>
          <a:xfrm>
            <a:off x="1914480" y="206280"/>
            <a:ext cx="942552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Hint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35" name="그림 134"/>
          <p:cNvPicPr/>
          <p:nvPr/>
        </p:nvPicPr>
        <p:blipFill>
          <a:blip r:embed="rId3"/>
          <a:stretch/>
        </p:blipFill>
        <p:spPr>
          <a:xfrm>
            <a:off x="1619280" y="941760"/>
            <a:ext cx="9000720" cy="5358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"/>
          <p:cNvSpPr/>
          <p:nvPr/>
        </p:nvSpPr>
        <p:spPr>
          <a:xfrm>
            <a:off x="1914480" y="206280"/>
            <a:ext cx="942552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Hint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37" name="그림 136"/>
          <p:cNvPicPr/>
          <p:nvPr/>
        </p:nvPicPr>
        <p:blipFill>
          <a:blip r:embed="rId3"/>
          <a:stretch/>
        </p:blipFill>
        <p:spPr>
          <a:xfrm>
            <a:off x="1975680" y="996840"/>
            <a:ext cx="7924320" cy="4943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5"/>
          <p:cNvSpPr/>
          <p:nvPr/>
        </p:nvSpPr>
        <p:spPr>
          <a:xfrm>
            <a:off x="1914480" y="206280"/>
            <a:ext cx="942552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Hint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21" y="1186085"/>
            <a:ext cx="7950565" cy="42111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3200" b="1" strike="noStrike" spc="-1">
                <a:solidFill>
                  <a:srgbClr val="000000"/>
                </a:solidFill>
                <a:latin typeface="맑은 고딕"/>
              </a:rPr>
              <a:t>좋은 성능을 위한 요소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92" name="그림 2"/>
          <p:cNvPicPr/>
          <p:nvPr/>
        </p:nvPicPr>
        <p:blipFill>
          <a:blip r:embed="rId3"/>
          <a:stretch/>
        </p:blipFill>
        <p:spPr>
          <a:xfrm>
            <a:off x="1990080" y="928440"/>
            <a:ext cx="8211240" cy="5001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3200" b="1" strike="noStrike" spc="-1">
                <a:solidFill>
                  <a:srgbClr val="000000"/>
                </a:solidFill>
                <a:latin typeface="맑은 고딕"/>
              </a:rPr>
              <a:t>시스템 성능 저하의 주요인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94" name="그림 4"/>
          <p:cNvPicPr/>
          <p:nvPr/>
        </p:nvPicPr>
        <p:blipFill>
          <a:blip r:embed="rId3"/>
          <a:stretch/>
        </p:blipFill>
        <p:spPr>
          <a:xfrm>
            <a:off x="1709280" y="828360"/>
            <a:ext cx="8773560" cy="5200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OPTIMIZER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96" name="그림 4"/>
          <p:cNvPicPr/>
          <p:nvPr/>
        </p:nvPicPr>
        <p:blipFill>
          <a:blip r:embed="rId3"/>
          <a:stretch/>
        </p:blipFill>
        <p:spPr>
          <a:xfrm>
            <a:off x="1680480" y="990360"/>
            <a:ext cx="8830440" cy="5391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INSTANCE + DATABASE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98" name="그림 2"/>
          <p:cNvPicPr/>
          <p:nvPr/>
        </p:nvPicPr>
        <p:blipFill>
          <a:blip r:embed="rId3"/>
          <a:stretch/>
        </p:blipFill>
        <p:spPr>
          <a:xfrm>
            <a:off x="1951920" y="885600"/>
            <a:ext cx="8287560" cy="5086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림 4"/>
          <p:cNvPicPr/>
          <p:nvPr/>
        </p:nvPicPr>
        <p:blipFill>
          <a:blip r:embed="rId3"/>
          <a:stretch/>
        </p:blipFill>
        <p:spPr>
          <a:xfrm>
            <a:off x="2799313" y="3267305"/>
            <a:ext cx="6592774" cy="3208033"/>
          </a:xfrm>
          <a:prstGeom prst="rect">
            <a:avLst/>
          </a:prstGeom>
          <a:ln w="0">
            <a:noFill/>
          </a:ln>
        </p:spPr>
      </p:pic>
      <p:sp>
        <p:nvSpPr>
          <p:cNvPr id="100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INSTANCE + DATABASE</a:t>
            </a:r>
            <a:endParaRPr lang="en-US" sz="3200" b="0" strike="noStrike" spc="-1">
              <a:latin typeface="Noto Sans KR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21432" y="1132521"/>
            <a:ext cx="8526966" cy="1698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>
                <a:solidFill>
                  <a:srgbClr val="374151"/>
                </a:solidFill>
                <a:latin typeface="+mn-ea"/>
              </a:rPr>
              <a:t>Datafiles</a:t>
            </a:r>
            <a:r>
              <a:rPr lang="en-US" altLang="ko-KR" b="1" dirty="0">
                <a:solidFill>
                  <a:srgbClr val="374151"/>
                </a:solidFill>
                <a:latin typeface="+mn-ea"/>
              </a:rPr>
              <a:t>: </a:t>
            </a:r>
            <a:r>
              <a:rPr lang="ko-KR" altLang="en-US" b="1" dirty="0">
                <a:solidFill>
                  <a:srgbClr val="374151"/>
                </a:solidFill>
                <a:latin typeface="+mn-ea"/>
              </a:rPr>
              <a:t>실제 데이터 저장을 위한 파일들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374151"/>
                </a:solidFill>
                <a:latin typeface="+mn-ea"/>
              </a:rPr>
              <a:t>Controlfiles</a:t>
            </a:r>
            <a:r>
              <a:rPr lang="en-US" altLang="ko-KR" b="1" dirty="0">
                <a:solidFill>
                  <a:srgbClr val="374151"/>
                </a:solidFill>
                <a:latin typeface="+mn-ea"/>
              </a:rPr>
              <a:t>: </a:t>
            </a:r>
            <a:r>
              <a:rPr lang="ko-KR" altLang="en-US" b="1" dirty="0">
                <a:solidFill>
                  <a:srgbClr val="374151"/>
                </a:solidFill>
                <a:latin typeface="+mn-ea"/>
              </a:rPr>
              <a:t>데이터베이스 구조 및 상태를 관리하는 파일들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74151"/>
                </a:solidFill>
                <a:latin typeface="+mn-ea"/>
              </a:rPr>
              <a:t>Redo files: </a:t>
            </a:r>
            <a:r>
              <a:rPr lang="ko-KR" altLang="en-US" b="1" dirty="0">
                <a:solidFill>
                  <a:srgbClr val="374151"/>
                </a:solidFill>
                <a:latin typeface="+mn-ea"/>
              </a:rPr>
              <a:t>데이터 변경 작업을 기록하여 복구 가능한 로그 파일들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74151"/>
                </a:solidFill>
                <a:latin typeface="+mn-ea"/>
              </a:rPr>
              <a:t>Archive logs: </a:t>
            </a:r>
            <a:r>
              <a:rPr lang="ko-KR" altLang="en-US" b="1" dirty="0">
                <a:solidFill>
                  <a:srgbClr val="374151"/>
                </a:solidFill>
                <a:latin typeface="+mn-ea"/>
              </a:rPr>
              <a:t>백업 및 데이터 복구를 위해 보관되는 로그 파일들</a:t>
            </a:r>
            <a:endParaRPr lang="ko-KR" altLang="en-US" b="1" i="0" dirty="0">
              <a:solidFill>
                <a:srgbClr val="374151"/>
              </a:solidFill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SELECT</a:t>
            </a:r>
            <a:r>
              <a:rPr lang="ko-KR" sz="3200" b="1" strike="noStrike" spc="-1">
                <a:solidFill>
                  <a:srgbClr val="000000"/>
                </a:solidFill>
                <a:latin typeface="맑은 고딕"/>
              </a:rPr>
              <a:t>문 처리 과정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03" name="그림 2"/>
          <p:cNvPicPr/>
          <p:nvPr/>
        </p:nvPicPr>
        <p:blipFill>
          <a:blip r:embed="rId3"/>
          <a:stretch/>
        </p:blipFill>
        <p:spPr>
          <a:xfrm>
            <a:off x="1291320" y="696960"/>
            <a:ext cx="9608760" cy="6045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SQL </a:t>
            </a:r>
            <a:r>
              <a:rPr lang="ko-KR" sz="3200" b="1" strike="noStrike" spc="-1">
                <a:solidFill>
                  <a:srgbClr val="000000"/>
                </a:solidFill>
                <a:latin typeface="맑은 고딕"/>
              </a:rPr>
              <a:t>처리 과정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05" name="그림 4"/>
          <p:cNvPicPr/>
          <p:nvPr/>
        </p:nvPicPr>
        <p:blipFill>
          <a:blip r:embed="rId3"/>
          <a:stretch/>
        </p:blipFill>
        <p:spPr>
          <a:xfrm>
            <a:off x="2176920" y="877320"/>
            <a:ext cx="7837920" cy="5103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1974</TotalTime>
  <Words>579</Words>
  <Application>Microsoft Office PowerPoint</Application>
  <PresentationFormat>와이드스크린</PresentationFormat>
  <Paragraphs>91</Paragraphs>
  <Slides>26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DejaVu Sans</vt:lpstr>
      <vt:lpstr>Noto Sans KR</vt:lpstr>
      <vt:lpstr>Söhne</vt:lpstr>
      <vt:lpstr>맑은 고딕</vt:lpstr>
      <vt:lpstr>바탕</vt:lpstr>
      <vt:lpstr>Arial</vt:lpstr>
      <vt:lpstr>Symbol</vt:lpstr>
      <vt:lpstr>Wingdings</vt:lpstr>
      <vt:lpstr>Office Theme</vt:lpstr>
      <vt:lpstr>Office Theme</vt:lpstr>
      <vt:lpstr>튜닝 방법론 및 SQL 처리 구조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오라클(ORACLE) 데이터베이스 개념</dc:title>
  <dc:subject/>
  <dc:creator>김 태호</dc:creator>
  <dc:description/>
  <cp:lastModifiedBy>ITSC</cp:lastModifiedBy>
  <cp:revision>29</cp:revision>
  <dcterms:created xsi:type="dcterms:W3CDTF">2022-12-04T16:17:02Z</dcterms:created>
  <dcterms:modified xsi:type="dcterms:W3CDTF">2023-08-20T06:41:46Z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와이드스크린</vt:lpwstr>
  </property>
  <property fmtid="{D5CDD505-2E9C-101B-9397-08002B2CF9AE}" pid="4" name="Slides">
    <vt:i4>13</vt:i4>
  </property>
</Properties>
</file>