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92" r:id="rId4"/>
    <p:sldId id="291" r:id="rId5"/>
    <p:sldId id="294" r:id="rId6"/>
    <p:sldId id="295" r:id="rId7"/>
    <p:sldId id="270" r:id="rId8"/>
    <p:sldId id="284" r:id="rId9"/>
    <p:sldId id="285" r:id="rId10"/>
    <p:sldId id="297" r:id="rId11"/>
    <p:sldId id="286" r:id="rId12"/>
    <p:sldId id="287" r:id="rId13"/>
    <p:sldId id="298" r:id="rId14"/>
    <p:sldId id="288" r:id="rId15"/>
    <p:sldId id="289" r:id="rId16"/>
    <p:sldId id="290" r:id="rId17"/>
    <p:sldId id="29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 autoAdjust="0"/>
    <p:restoredTop sz="88966" autoAdjust="0"/>
  </p:normalViewPr>
  <p:slideViewPr>
    <p:cSldViewPr snapToGrid="0">
      <p:cViewPr varScale="1">
        <p:scale>
          <a:sx n="102" d="100"/>
          <a:sy n="102" d="100"/>
        </p:scale>
        <p:origin x="14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ko-KR" sz="2000" b="0" strike="noStrike" spc="-1">
                <a:latin typeface="Noto Sans KR"/>
              </a:rPr>
              <a:t>메모 서식을 편집하려면 클릭하십시오</a:t>
            </a:r>
            <a:r>
              <a:rPr lang="en-US" sz="2000" b="0" strike="noStrike" spc="-1">
                <a:latin typeface="Noto Sans KR"/>
              </a:rPr>
              <a:t>.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바탕"/>
              </a:rPr>
              <a:t>&lt;머리글&gt;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바탕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바탕"/>
              </a:rPr>
              <a:t>&lt;날짜/시간&gt;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바탕"/>
              </a:defRPr>
            </a:lvl1pPr>
          </a:lstStyle>
          <a:p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바탕"/>
              </a:defRPr>
            </a:lvl1pPr>
          </a:lstStyle>
          <a:p>
            <a:pPr algn="r">
              <a:buNone/>
            </a:pPr>
            <a:fld id="{64C2B042-0F4E-41A8-BBFF-F62374966A6D}" type="slidenum">
              <a:rPr lang="en-US" sz="1400" b="0" strike="noStrike" spc="-1">
                <a:latin typeface="바탕"/>
              </a:rPr>
              <a:t>‹#›</a:t>
            </a:fld>
            <a:endParaRPr lang="en-US" sz="14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6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7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9967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en-US" sz="2000" b="0" strike="noStrike" spc="-1" dirty="0" err="1">
                <a:latin typeface="Noto Sans KR"/>
              </a:rPr>
              <a:t>MultiBlock</a:t>
            </a:r>
            <a:r>
              <a:rPr lang="en-US" sz="2000" b="0" strike="noStrike" spc="-1" dirty="0">
                <a:latin typeface="Noto Sans KR"/>
              </a:rPr>
              <a:t> I/O</a:t>
            </a: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8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196035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9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48066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10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127550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11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978255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13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965612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14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805351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3200" b="1" i="0" dirty="0">
                <a:solidFill>
                  <a:srgbClr val="374151"/>
                </a:solidFill>
                <a:effectLst/>
                <a:latin typeface="Söhne"/>
              </a:rPr>
              <a:t>작업 분배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두 테이블 중 작은 테이블을 선택하고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해당 테이블의 조인 컬럼을 해시 함수를 사용하여 해시 테이블에 매핑합니다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해시 테이블은 메모리나 임시 공간에 생성됩니다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3200" b="1" i="0" dirty="0">
                <a:solidFill>
                  <a:srgbClr val="374151"/>
                </a:solidFill>
                <a:effectLst/>
                <a:latin typeface="Söhne"/>
              </a:rPr>
              <a:t>큰 테이블 스캔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나머지 큰 테이블을 스캔하면서 조인 컬럼을 해시 함수에 적용하여 해시 값과 일치하는 행을 찾습니다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3200" b="1" i="0" dirty="0">
                <a:solidFill>
                  <a:srgbClr val="374151"/>
                </a:solidFill>
                <a:effectLst/>
                <a:latin typeface="Söhne"/>
              </a:rPr>
              <a:t>해시 조인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해시 값이 일치하는 행을 찾으면 작은 테이블의 해시 테이블에서 해당 해시 값과 관련된 행을 가져와 조인합니다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sz="2000" b="0" strike="noStrike" spc="-1" dirty="0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15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64910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830B11-52F9-4344-8CE0-20BA5362CA0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A55A20-D62B-4C15-B465-0B88F8638C2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777FA0-686B-48CA-AA5D-143DB4AB5C0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F7DDAC-03A6-44D8-8154-D5E9B1A1808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22318AF-3894-4C31-905D-CE50C9593DD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28362D-C5D1-486A-8564-05A65BFE7A1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232818-1C94-453B-9CC7-963A32FC552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DE471B-9CFF-4896-8648-361C53A2E2A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A23440-D4D7-4E68-80A7-6306CB13EA7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5F950D-60A7-449E-B952-D81187372B8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7FA693-9122-4C09-BE13-0014E320DA0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45AFAC-A3AC-49BD-91DF-73FFD2A29EC0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3E8CAB-096B-4F3C-AC68-CBCBF47DAE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E68A9F4-28CE-46C9-B03E-A809426823E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29875BB-E2ED-42C3-965D-2E51A15BCCD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AC167F-6156-41D6-BC90-E4AA7A028D2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1DCBB47-F25B-4E58-AE06-B012758D3EB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53B278-ED99-4E72-9B7B-0EE1793BC7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B1FA50-D33F-4950-9E74-A835749E9B9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91A12B-5F82-411E-9247-3FA3E75299E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32C40B-A4CA-4B2A-AAB1-AD3BE05C75E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64DF7C-67F0-4D34-9D24-48640F356B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6F79B4-4105-42CA-B45F-1D6125D8EF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3149A9-246E-4F05-BC1D-04320E501EC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lang="en-US" sz="6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맑은 고딕"/>
              </a:rPr>
              <a:t>&lt;날짜/시간&gt;</a:t>
            </a:r>
            <a:endParaRPr lang="en-US" sz="1200" b="0" strike="noStrike" spc="-1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9B44E7-ABC7-4ED3-A4BA-F8A8EDC72B68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두 번째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세 번째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네 번째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다섯 번째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맑은 고딕"/>
              </a:rPr>
              <a:t>&lt;날짜/시간&gt;</a:t>
            </a:r>
            <a:endParaRPr lang="en-US" sz="1200" b="0" strike="noStrike" spc="-1">
              <a:latin typeface="바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B185C3-8279-41B1-8729-012014031272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튜닝</a:t>
            </a:r>
            <a:r>
              <a:rPr lang="en-US" alt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6000" b="1" strike="noStrike" spc="-1" dirty="0">
                <a:solidFill>
                  <a:srgbClr val="000000"/>
                </a:solidFill>
                <a:latin typeface="맑은 고딕"/>
              </a:rPr>
              <a:t>오퍼레이션</a:t>
            </a:r>
            <a:endParaRPr lang="en-US" sz="6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"/>
          <p:cNvSpPr/>
          <p:nvPr/>
        </p:nvSpPr>
        <p:spPr>
          <a:xfrm>
            <a:off x="484969" y="206280"/>
            <a:ext cx="11259356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인덱스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- INDEX RANGE SCAN DESCENDING</a:t>
            </a:r>
            <a:endParaRPr lang="en-US" sz="3200" b="0" strike="noStrike" spc="-1" dirty="0">
              <a:latin typeface="Noto Sans K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C9097C-D575-6CC4-9DCB-B3E9B1F88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" t="9143" r="-742" b="-9143"/>
          <a:stretch/>
        </p:blipFill>
        <p:spPr>
          <a:xfrm>
            <a:off x="484969" y="914020"/>
            <a:ext cx="11545911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0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139402-AB21-DF82-94AF-757CED663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958" y="810491"/>
            <a:ext cx="9337377" cy="5637068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A1F2042-FA53-DED5-F5AC-0DBF6586B0DA}"/>
              </a:ext>
            </a:extLst>
          </p:cNvPr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인덱스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- </a:t>
            </a:r>
            <a:r>
              <a:rPr lang="ko-KR" altLang="en-US" sz="3200" b="1" strike="noStrike" spc="-1" dirty="0" err="1">
                <a:solidFill>
                  <a:srgbClr val="000000"/>
                </a:solidFill>
                <a:latin typeface="맑은 고딕"/>
              </a:rPr>
              <a:t>결합인덱스</a:t>
            </a:r>
            <a:endParaRPr lang="en-US" sz="3200" b="0" strike="noStrike" spc="-1" dirty="0"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83383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606E648-4B71-898C-2870-9E39CC7BA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22" y="600364"/>
            <a:ext cx="11204583" cy="456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38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5A1F2042-FA53-DED5-F5AC-0DBF6586B0DA}"/>
              </a:ext>
            </a:extLst>
          </p:cNvPr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조인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- NESTED LOOPS</a:t>
            </a:r>
            <a:endParaRPr lang="en-US" sz="3200" b="0" strike="noStrike" spc="-1" dirty="0">
              <a:latin typeface="Noto Sans K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1164FB-302E-A5D4-526F-C66E9D962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328" y="2587391"/>
            <a:ext cx="5176460" cy="3391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02DCCB-0778-B1CC-BF59-1D83145D7BC6}"/>
              </a:ext>
            </a:extLst>
          </p:cNvPr>
          <p:cNvSpPr txBox="1"/>
          <p:nvPr/>
        </p:nvSpPr>
        <p:spPr>
          <a:xfrm>
            <a:off x="990979" y="881194"/>
            <a:ext cx="98921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NL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조인은 먼저 외부 테이블의 각 행을 선택하고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그에 해당하는 내부 테이블의 모든 행을 반복적으로 검색하여 일치하는 조인 결과를 생성합니다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작은 테이블과의 조인에서 효과적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인덱스 활용 가능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84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5A1F2042-FA53-DED5-F5AC-0DBF6586B0DA}"/>
              </a:ext>
            </a:extLst>
          </p:cNvPr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조인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– SORT MERGE</a:t>
            </a:r>
            <a:endParaRPr lang="en-US" sz="3200" b="0" strike="noStrike" spc="-1" dirty="0">
              <a:latin typeface="Noto Sans KR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EE6BE5-4D47-F68D-247E-29F8B13D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293" y="2941982"/>
            <a:ext cx="5636813" cy="32175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BB2B2B-DE34-799B-4005-9013B55E6D75}"/>
              </a:ext>
            </a:extLst>
          </p:cNvPr>
          <p:cNvSpPr txBox="1"/>
          <p:nvPr/>
        </p:nvSpPr>
        <p:spPr>
          <a:xfrm>
            <a:off x="960582" y="1025505"/>
            <a:ext cx="10557163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Söhne"/>
              </a:rPr>
              <a:t>두 개의 테이블을 조인하는 과정에서 각 테이블을 정렬한 후 정렬된 결과를 병합하여 조인하는 방식</a:t>
            </a:r>
            <a:endParaRPr lang="en-US" altLang="ko-KR" b="0" i="0" dirty="0">
              <a:effectLst/>
              <a:latin typeface="Söhne"/>
            </a:endParaRPr>
          </a:p>
          <a:p>
            <a:endParaRPr lang="en-US" altLang="ko-KR" dirty="0">
              <a:latin typeface="Söhne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정렬된 데이터를 활용해 조인 결과를 생성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실시간 인덱스 생성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조인 컬럼에 인덱스가 없는 상황에서 두 테이블 독립적으로 읽어 조인 대상 집합을 줄일 수 있을 때 유리하다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412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5A1F2042-FA53-DED5-F5AC-0DBF6586B0DA}"/>
              </a:ext>
            </a:extLst>
          </p:cNvPr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조인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– HASH JOIN</a:t>
            </a:r>
            <a:endParaRPr lang="en-US" sz="3200" b="0" strike="noStrike" spc="-1" dirty="0">
              <a:latin typeface="Noto Sans K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DC4E31-6B75-3DF6-CCF9-7ACC44080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183" y="3276936"/>
            <a:ext cx="6159033" cy="3320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D9F44E-C016-B578-43B6-BBDE99590CC3}"/>
              </a:ext>
            </a:extLst>
          </p:cNvPr>
          <p:cNvSpPr txBox="1"/>
          <p:nvPr/>
        </p:nvSpPr>
        <p:spPr>
          <a:xfrm>
            <a:off x="1163782" y="968612"/>
            <a:ext cx="9550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+mn-ea"/>
              </a:rPr>
              <a:t>두 개의 테이블을 조인할 때 해시 함수를 사용하여 조인하는 방식입니다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대량의 데이터 처리에 효과적</a:t>
            </a:r>
            <a:r>
              <a:rPr lang="en-US" altLang="ko-KR" b="0" i="0" dirty="0">
                <a:effectLst/>
                <a:latin typeface="+mn-ea"/>
              </a:rPr>
              <a:t>: Hash Join</a:t>
            </a:r>
            <a:r>
              <a:rPr lang="ko-KR" altLang="en-US" b="0" i="0" dirty="0">
                <a:effectLst/>
                <a:latin typeface="+mn-ea"/>
              </a:rPr>
              <a:t>은 대량의 데이터를 효율적으로 처리할 수 있습니다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메모리 사용 가능</a:t>
            </a:r>
            <a:r>
              <a:rPr lang="en-US" altLang="ko-KR" b="0" i="0" dirty="0">
                <a:effectLst/>
                <a:latin typeface="+mn-ea"/>
              </a:rPr>
              <a:t>: </a:t>
            </a:r>
            <a:r>
              <a:rPr lang="ko-KR" altLang="en-US" b="0" i="0" dirty="0">
                <a:effectLst/>
                <a:latin typeface="+mn-ea"/>
              </a:rPr>
              <a:t>작은 테이블을 메모리에 저장하여 조인할 수 있습니다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복잡한 조인 조건 처리 가능</a:t>
            </a:r>
            <a:r>
              <a:rPr lang="en-US" altLang="ko-KR" b="0" i="0" dirty="0">
                <a:effectLst/>
                <a:latin typeface="+mn-ea"/>
              </a:rPr>
              <a:t>: </a:t>
            </a:r>
            <a:r>
              <a:rPr lang="ko-KR" altLang="en-US" b="0" i="0" dirty="0">
                <a:effectLst/>
                <a:latin typeface="+mn-ea"/>
              </a:rPr>
              <a:t>복잡한 조인 조건도 해시 함수로 처리할 수 </a:t>
            </a:r>
            <a:r>
              <a:rPr lang="ko-KR" altLang="en-US" b="0" i="0" dirty="0" smtClean="0">
                <a:effectLst/>
                <a:latin typeface="+mn-ea"/>
              </a:rPr>
              <a:t>있습니다</a:t>
            </a:r>
            <a:r>
              <a:rPr lang="en-US" altLang="ko-KR" b="0" i="0" dirty="0">
                <a:effectLst/>
                <a:latin typeface="+mn-ea"/>
              </a:rPr>
              <a:t>.</a:t>
            </a:r>
            <a:endParaRPr lang="ko-KR" altLang="en-US" b="0" i="0" dirty="0">
              <a:effectLst/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010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3BF12A-DF33-6CC8-D856-E6FEFA57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9" r="1144"/>
          <a:stretch/>
        </p:blipFill>
        <p:spPr>
          <a:xfrm>
            <a:off x="1934307" y="1430972"/>
            <a:ext cx="8331956" cy="26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6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ADA7E-FE65-763E-8C4B-C8C477B0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8361338" cy="641724"/>
          </a:xfrm>
        </p:spPr>
        <p:txBody>
          <a:bodyPr/>
          <a:lstStyle/>
          <a:p>
            <a:r>
              <a:rPr lang="ko-KR" altLang="en-US" sz="2800" b="1" i="0" dirty="0">
                <a:solidFill>
                  <a:srgbClr val="374151"/>
                </a:solidFill>
                <a:effectLst/>
                <a:latin typeface="Söhne"/>
              </a:rPr>
              <a:t>인덱스</a:t>
            </a:r>
            <a:r>
              <a:rPr lang="en-US" altLang="ko-KR" sz="2800" b="1" i="0" dirty="0">
                <a:solidFill>
                  <a:srgbClr val="374151"/>
                </a:solidFill>
                <a:effectLst/>
                <a:latin typeface="Söhne"/>
              </a:rPr>
              <a:t>(Index)</a:t>
            </a:r>
            <a:r>
              <a:rPr lang="ko-KR" altLang="en-US" sz="2800" b="1" i="0" dirty="0">
                <a:solidFill>
                  <a:srgbClr val="374151"/>
                </a:solidFill>
                <a:effectLst/>
                <a:latin typeface="Söhne"/>
              </a:rPr>
              <a:t>란</a:t>
            </a:r>
            <a:endParaRPr lang="ko-KR" altLang="en-US" sz="2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9B1A7E-6132-E765-6F14-9CD897E91E4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114360"/>
            <a:ext cx="10515240" cy="231464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데이터베이스에서 테이블의 검색 속도를 향상시키기 위해 사용되는 데이터 구조입니다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</a:p>
          <a:p>
            <a:pPr marL="0" indent="0">
              <a:buNone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인덱스는 테이블의 열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(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칼럼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)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에 대한 정렬된 데이터 집합으로서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</a:p>
          <a:p>
            <a:pPr marL="0" indent="0">
              <a:buNone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특정 값에 빠르게 접근하여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+mn-ea"/>
              </a:rPr>
              <a:t>효율적인 데이터 검색을 가능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하게 해줍니다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374151"/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z="2000" b="0" i="0" dirty="0">
                <a:solidFill>
                  <a:srgbClr val="FF0000"/>
                </a:solidFill>
                <a:effectLst/>
                <a:latin typeface="+mn-ea"/>
              </a:rPr>
              <a:t>열에 대한 키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+mn-ea"/>
              </a:rPr>
              <a:t>(Key)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+mn-ea"/>
              </a:rPr>
              <a:t>값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과 해당 키 값을 가진 행이 저장된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+mn-ea"/>
              </a:rPr>
              <a:t>물리적 위치 정보로 구성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+mn-ea"/>
              </a:rPr>
              <a:t>(ROWID)</a:t>
            </a:r>
            <a:endParaRPr lang="ko-KR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2C29F-B91A-CA4A-211A-6EE3DA1E21D9}"/>
              </a:ext>
            </a:extLst>
          </p:cNvPr>
          <p:cNvSpPr txBox="1"/>
          <p:nvPr/>
        </p:nvSpPr>
        <p:spPr>
          <a:xfrm>
            <a:off x="838080" y="3874900"/>
            <a:ext cx="105152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주로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+mn-ea"/>
              </a:rPr>
              <a:t>B-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+mn-ea"/>
              </a:rPr>
              <a:t>트리와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+mn-ea"/>
              </a:rPr>
              <a:t>B+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+mn-ea"/>
              </a:rPr>
              <a:t>트리와 같은 트리 구조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를 사용하여 인덱스가 관리되며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데이터베이스 엔진은 이러한 인덱스를 활용하여 빠른 데이터 검색을 지원합니다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</a:p>
          <a:p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하지만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+mn-ea"/>
              </a:rPr>
              <a:t>인덱스는 데이터 삽입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+mn-ea"/>
              </a:rPr>
              <a:t>,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+mn-ea"/>
              </a:rPr>
              <a:t>업데이트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+mn-ea"/>
              </a:rPr>
              <a:t>,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+mn-ea"/>
              </a:rPr>
              <a:t>삭제 작업에 약간의 오버헤드를 발생시킬 수 있으므로 신중하게 설계해야 합니다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+mn-ea"/>
              </a:rPr>
              <a:t>.</a:t>
            </a:r>
            <a:endParaRPr lang="ko-KR" altLang="en-US" sz="2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9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DBB3D0A-CF91-7B3D-D5D5-BC02059D6346}"/>
              </a:ext>
            </a:extLst>
          </p:cNvPr>
          <p:cNvSpPr/>
          <p:nvPr/>
        </p:nvSpPr>
        <p:spPr>
          <a:xfrm>
            <a:off x="593680" y="1046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 dirty="0">
                <a:latin typeface="Noto Sans KR"/>
              </a:rPr>
              <a:t>B-Tree Index </a:t>
            </a:r>
            <a:r>
              <a:rPr lang="ko-KR" altLang="en-US" sz="3200" b="0" strike="noStrike" spc="-1" dirty="0">
                <a:latin typeface="Noto Sans KR"/>
              </a:rPr>
              <a:t>구조</a:t>
            </a:r>
            <a:endParaRPr lang="en-US" sz="3200" b="0" strike="noStrike" spc="-1" dirty="0">
              <a:latin typeface="Noto Sans K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5D04C8-E963-72C9-B276-DC8230544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74" y="866339"/>
            <a:ext cx="9345250" cy="51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ADA7E-FE65-763E-8C4B-C8C477B0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8361338" cy="641724"/>
          </a:xfrm>
        </p:spPr>
        <p:txBody>
          <a:bodyPr/>
          <a:lstStyle/>
          <a:p>
            <a:r>
              <a:rPr lang="en-US" altLang="ko-KR" sz="2800" b="1" dirty="0"/>
              <a:t>ROWID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2C29F-B91A-CA4A-211A-6EE3DA1E21D9}"/>
              </a:ext>
            </a:extLst>
          </p:cNvPr>
          <p:cNvSpPr txBox="1"/>
          <p:nvPr/>
        </p:nvSpPr>
        <p:spPr>
          <a:xfrm>
            <a:off x="838080" y="1183822"/>
            <a:ext cx="105152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ROWID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는 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Oracle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데이터베이스에서 각 테이블의 행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(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레코드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)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을 식별하는 유일한 주소 값입니다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각 행은 데이터베이스 내의 고유한 위치에 대한 정보를 가지고 있으며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, ROWID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를 사용하여 해당 행에 빠르게 액세스할 수 있습니다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CC440DBE-342F-8C2A-7A12-02E1077AC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98438"/>
              </p:ext>
            </p:extLst>
          </p:nvPr>
        </p:nvGraphicFramePr>
        <p:xfrm>
          <a:off x="954749" y="360690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651">
                  <a:extLst>
                    <a:ext uri="{9D8B030D-6E8A-4147-A177-3AD203B41FA5}">
                      <a16:colId xmlns:a16="http://schemas.microsoft.com/office/drawing/2014/main" val="3848942021"/>
                    </a:ext>
                  </a:extLst>
                </a:gridCol>
                <a:gridCol w="5628349">
                  <a:extLst>
                    <a:ext uri="{9D8B030D-6E8A-4147-A177-3AD203B41FA5}">
                      <a16:colId xmlns:a16="http://schemas.microsoft.com/office/drawing/2014/main" val="2972712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ROWID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블록 주소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로우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6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블록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파일 번호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블록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5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블록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파일 내에서 부여한 상대적 순번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3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로우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블록 내 순번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99056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A17F43D7-7306-B3B4-831F-B3AEA8F49B3F}"/>
              </a:ext>
            </a:extLst>
          </p:cNvPr>
          <p:cNvSpPr txBox="1">
            <a:spLocks/>
          </p:cNvSpPr>
          <p:nvPr/>
        </p:nvSpPr>
        <p:spPr>
          <a:xfrm>
            <a:off x="954749" y="2930541"/>
            <a:ext cx="8361338" cy="64172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/>
              <a:t>ROWID </a:t>
            </a:r>
            <a:r>
              <a:rPr lang="ko-KR" altLang="en-US" sz="2000" b="1" dirty="0"/>
              <a:t>구성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891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9F67B97-0E57-2B11-A93B-E5E38D14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"/>
          <a:stretch/>
        </p:blipFill>
        <p:spPr>
          <a:xfrm>
            <a:off x="1499546" y="1230519"/>
            <a:ext cx="9192908" cy="43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2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인덱스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- INDEX UNIQUE SCAN</a:t>
            </a:r>
            <a:endParaRPr lang="en-US" sz="3200" b="0" strike="noStrike" spc="-1" dirty="0">
              <a:latin typeface="Noto Sans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C83B7C-EBC2-CC82-2C6D-F581119D7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18" y="937865"/>
            <a:ext cx="11564964" cy="4982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인덱스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- INDEX UNIQUE SCAN</a:t>
            </a:r>
            <a:endParaRPr lang="en-US" sz="3200" b="0" strike="noStrike" spc="-1" dirty="0">
              <a:latin typeface="Noto Sans KR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6C42457-9D85-3A9B-E6F9-6AE230D554A5}"/>
              </a:ext>
            </a:extLst>
          </p:cNvPr>
          <p:cNvGrpSpPr/>
          <p:nvPr/>
        </p:nvGrpSpPr>
        <p:grpSpPr>
          <a:xfrm>
            <a:off x="1609680" y="819159"/>
            <a:ext cx="9160030" cy="5832561"/>
            <a:chOff x="2087485" y="696600"/>
            <a:chExt cx="9160030" cy="583256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0C36BF-63F2-DF9A-21F0-68A9C100F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0563" y="696600"/>
              <a:ext cx="7570273" cy="423847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407D996-7D3A-6DEF-21CF-F3395F8D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7485" y="4935078"/>
              <a:ext cx="9160030" cy="1594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478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인덱스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- FULL TABLE SCAN</a:t>
            </a:r>
            <a:endParaRPr lang="en-US" sz="3200" b="0" strike="noStrike" spc="-1" dirty="0">
              <a:latin typeface="Noto Sans KR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B32BA9-1485-18DC-0B84-FC659B337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95" y="804327"/>
            <a:ext cx="7426969" cy="31709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72DE4A-7AA9-47E5-65E8-584D9C98D9F1}"/>
              </a:ext>
            </a:extLst>
          </p:cNvPr>
          <p:cNvSpPr txBox="1"/>
          <p:nvPr/>
        </p:nvSpPr>
        <p:spPr>
          <a:xfrm>
            <a:off x="7712364" y="696600"/>
            <a:ext cx="28725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Söhne"/>
              </a:rPr>
              <a:t>HWM:</a:t>
            </a:r>
            <a:r>
              <a:rPr lang="ko-KR" altLang="en-US" dirty="0">
                <a:solidFill>
                  <a:srgbClr val="FF0000"/>
                </a:solidFill>
                <a:latin typeface="Söhne"/>
              </a:rPr>
              <a:t> </a:t>
            </a:r>
            <a:r>
              <a:rPr lang="ko-KR" altLang="en-US" i="0" dirty="0">
                <a:solidFill>
                  <a:srgbClr val="FF0000"/>
                </a:solidFill>
                <a:effectLst/>
                <a:latin typeface="Söhne"/>
              </a:rPr>
              <a:t>데이터 블록이 어디까지 사용되었는지를 나타내는 지표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692C7-FDEA-F1FC-D22F-8337CCA3BDBA}"/>
              </a:ext>
            </a:extLst>
          </p:cNvPr>
          <p:cNvSpPr txBox="1"/>
          <p:nvPr/>
        </p:nvSpPr>
        <p:spPr>
          <a:xfrm>
            <a:off x="598564" y="4465578"/>
            <a:ext cx="9911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0" dirty="0">
                <a:effectLst/>
                <a:latin typeface="Söhne"/>
              </a:rPr>
              <a:t>멀티블록 </a:t>
            </a:r>
            <a:r>
              <a:rPr lang="en-US" altLang="ko-KR" i="0" dirty="0">
                <a:effectLst/>
                <a:latin typeface="Söhne"/>
              </a:rPr>
              <a:t>I/O(Multi-Block I/O) </a:t>
            </a:r>
            <a:r>
              <a:rPr lang="ko-KR" altLang="en-US" i="0" dirty="0">
                <a:effectLst/>
                <a:latin typeface="Söhne"/>
              </a:rPr>
              <a:t>작업</a:t>
            </a:r>
            <a:endParaRPr lang="en-US" altLang="ko-KR" i="0" dirty="0">
              <a:effectLst/>
              <a:latin typeface="Söhne"/>
            </a:endParaRPr>
          </a:p>
          <a:p>
            <a:endParaRPr lang="en-US" altLang="ko-KR" dirty="0">
              <a:latin typeface="Söhne"/>
            </a:endParaRPr>
          </a:p>
          <a:p>
            <a:r>
              <a:rPr lang="ko-KR" altLang="en-US" dirty="0" err="1">
                <a:latin typeface="Söhne"/>
              </a:rPr>
              <a:t>풀스캔</a:t>
            </a:r>
            <a:r>
              <a:rPr lang="ko-KR" altLang="en-US" dirty="0">
                <a:latin typeface="Söhne"/>
              </a:rPr>
              <a:t> 블록은 재사용성이 낮다고 보고 메모리 </a:t>
            </a:r>
            <a:r>
              <a:rPr lang="ko-KR" altLang="en-US" dirty="0" err="1">
                <a:latin typeface="Söhne"/>
              </a:rPr>
              <a:t>버퍼캐시</a:t>
            </a:r>
            <a:r>
              <a:rPr lang="ko-KR" altLang="en-US" dirty="0">
                <a:latin typeface="Söhne"/>
              </a:rPr>
              <a:t> </a:t>
            </a:r>
            <a:r>
              <a:rPr lang="en-US" altLang="ko-KR" dirty="0">
                <a:latin typeface="Söhne"/>
              </a:rPr>
              <a:t>LRU </a:t>
            </a:r>
            <a:r>
              <a:rPr lang="ko-KR" altLang="en-US" dirty="0">
                <a:latin typeface="Söhne"/>
              </a:rPr>
              <a:t>리스트에 끝으로 가서 </a:t>
            </a:r>
            <a:r>
              <a:rPr lang="ko-KR" altLang="en-US" dirty="0" err="1">
                <a:latin typeface="Söhne"/>
              </a:rPr>
              <a:t>금방제거된다</a:t>
            </a:r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70938AA-4B4B-59F2-3D42-C29446B3E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364" y="1837688"/>
            <a:ext cx="3594478" cy="297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21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"/>
          <p:cNvSpPr/>
          <p:nvPr/>
        </p:nvSpPr>
        <p:spPr>
          <a:xfrm>
            <a:off x="484969" y="206280"/>
            <a:ext cx="11259356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인덱스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- INDEX RANGE SCAN</a:t>
            </a:r>
            <a:endParaRPr lang="en-US" sz="3200" b="0" strike="noStrike" spc="-1" dirty="0">
              <a:latin typeface="Noto Sans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2752A-0066-5342-6514-7B243CA3F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55" y="937865"/>
            <a:ext cx="11574490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1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2026</TotalTime>
  <Words>443</Words>
  <Application>Microsoft Office PowerPoint</Application>
  <PresentationFormat>와이드스크린</PresentationFormat>
  <Paragraphs>62</Paragraphs>
  <Slides>16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DejaVu Sans</vt:lpstr>
      <vt:lpstr>Noto Sans KR</vt:lpstr>
      <vt:lpstr>Söhne</vt:lpstr>
      <vt:lpstr>맑은 고딕</vt:lpstr>
      <vt:lpstr>바탕</vt:lpstr>
      <vt:lpstr>Arial</vt:lpstr>
      <vt:lpstr>Symbol</vt:lpstr>
      <vt:lpstr>Wingdings</vt:lpstr>
      <vt:lpstr>Office Theme</vt:lpstr>
      <vt:lpstr>Office Theme</vt:lpstr>
      <vt:lpstr>튜닝 오퍼레이션</vt:lpstr>
      <vt:lpstr>인덱스(Index)란</vt:lpstr>
      <vt:lpstr>PowerPoint 프레젠테이션</vt:lpstr>
      <vt:lpstr>ROWID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오라클(ORACLE) 데이터베이스 개념</dc:title>
  <dc:subject/>
  <dc:creator>김 태호</dc:creator>
  <dc:description/>
  <cp:lastModifiedBy>ITSC</cp:lastModifiedBy>
  <cp:revision>42</cp:revision>
  <dcterms:created xsi:type="dcterms:W3CDTF">2022-12-04T16:17:02Z</dcterms:created>
  <dcterms:modified xsi:type="dcterms:W3CDTF">2023-08-20T08:32:15Z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와이드스크린</vt:lpwstr>
  </property>
  <property fmtid="{D5CDD505-2E9C-101B-9397-08002B2CF9AE}" pid="4" name="Slides">
    <vt:i4>13</vt:i4>
  </property>
</Properties>
</file>