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99" r:id="rId3"/>
    <p:sldId id="272" r:id="rId4"/>
    <p:sldId id="274" r:id="rId5"/>
    <p:sldId id="27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300" r:id="rId14"/>
    <p:sldId id="263" r:id="rId15"/>
    <p:sldId id="298" r:id="rId16"/>
    <p:sldId id="308" r:id="rId17"/>
    <p:sldId id="309" r:id="rId18"/>
    <p:sldId id="293" r:id="rId19"/>
    <p:sldId id="307" r:id="rId20"/>
    <p:sldId id="310" r:id="rId21"/>
    <p:sldId id="31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69"/>
    <a:srgbClr val="006DD7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65661" autoAdjust="0"/>
  </p:normalViewPr>
  <p:slideViewPr>
    <p:cSldViewPr snapToGrid="0">
      <p:cViewPr varScale="1">
        <p:scale>
          <a:sx n="60" d="100"/>
          <a:sy n="60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AF7F-983C-482C-9105-147DE6EE5A7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F03E2-5D8B-4BCC-BB85-7B7FF478B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2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7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5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6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0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1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9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9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4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4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0E68-79E3-2A3B-119C-361A09835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DCC4A-2858-C589-9F58-708973FC9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35CD2-77D2-4F1A-48FB-FB4091D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F1B87-83E8-40DF-9E25-86EE1BAF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DC489-61C8-B1DE-2F0B-49C8B686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DA5DC-05B2-137D-0BE1-E0D81F9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814A9-1570-D55F-DD39-32207C5E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6FDEE-697E-B661-4BCA-A0861448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D369C-5088-BD0B-0EA2-0A1374CB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F0BA6-CADF-C717-EA56-BD2FEDFB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E7B864-07B4-610C-C4D0-89279993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5A4E9-6903-1581-E702-B1BE7850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F5603-DA4D-5E47-A81B-5B659CAB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FC09-2366-89FA-D7AC-6ECACF4B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C4FBC-372E-6A64-649A-5A07CC4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2F79-C379-2342-0AEA-391E06F7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00196-997C-4FCE-B4D8-B385CB71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69AB8-DB03-F4AB-BE97-89D82258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DED4E-CD14-BB5E-D9F5-14B40629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42B46-6A72-B138-19AC-A975969B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E2B9-6578-90F7-4D48-5BE7F23B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90BC1-49E0-563A-360F-17FBB47A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9BD0D-09F6-825E-46B6-EE15E2D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993EF-1AC3-D987-FB1D-9DA65E9C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2788-DB3F-DF15-18A0-80D9E213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2338-B37B-F8B8-1D10-FB06B88A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BF357-7B8F-3E11-2569-46814C12E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9A85CE-BA81-3E65-0F06-40AC10B3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98906-C304-E15B-7C4B-CCDF364D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FDDEF-470F-EE0E-073C-C75A0067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6AE5F-B66F-7449-F9A4-AA048F92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5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8D396-71C1-5DD1-9680-3D7322E4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2CDAA-9C17-5ABE-9B51-79E31B9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C7A00-1937-8D40-767D-5B151F90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AA065-0A25-73E3-B716-D46C4267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7FB524-E3D2-2E25-9C7F-26994450A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1F8FFB-7295-0178-F294-2530041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DA60B6-C374-F369-56F7-05DFDBB0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DC6FD-9DD2-0738-C47B-2FB58342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7AEFC-C736-8709-0C04-9E63F53B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A1B3-4D2D-127C-A8C9-7225C38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17267-11F4-2386-97B8-603054E1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F5C1F-53D7-9416-C701-6A5DC6B7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CFC94-FF83-0266-DA94-B3B171CB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4ED27-B351-EA79-2183-BFE869BD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1AEB7-BCCD-7ADC-F6FD-2D397C91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F6010-D327-7FB7-1027-0EC2F20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D524A-6405-16C1-7DB2-DF42F966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B7C22-7CEB-D27E-7C8B-971AABF4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8F2A1-7784-857A-54F8-1C5B6D10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AFB7A-CA43-6593-C992-11BF737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0D757-0815-F233-2429-E85453D6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39C1-5313-514C-0A52-CC15BA46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56399D-FA1A-7253-08B7-9377E0486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56F9A-64AE-49FA-5841-EEC01707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A3042-27D7-86B6-5596-D48FF1B5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DC5DF-0F71-08AC-4EDF-665C8307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9D621-B3DB-C8BF-D63F-0E2E67F1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0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CAA01E-BBD6-9671-7444-594FDAA2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96DDC-5802-47C0-C92F-751E5483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1D2D7-3E89-6979-F4A4-A5C4674CA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EFB4-3A9C-47EF-9D5D-0DDDCC21F7F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A9C62-6035-546D-1BAB-BAEEBF810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5A902-478B-ADE3-7391-5D268B5E2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8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4B938F-7E59-886F-D77C-38E3BE952F2F}"/>
              </a:ext>
            </a:extLst>
          </p:cNvPr>
          <p:cNvSpPr txBox="1"/>
          <p:nvPr/>
        </p:nvSpPr>
        <p:spPr>
          <a:xfrm>
            <a:off x="952500" y="875437"/>
            <a:ext cx="10553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6DD7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IT(Information Technology)</a:t>
            </a:r>
          </a:p>
          <a:p>
            <a:endParaRPr lang="en-US" altLang="ko-KR" b="1" dirty="0">
              <a:solidFill>
                <a:srgbClr val="006DD7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b="1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정보기술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즉 정보를 다루는 기술입니다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 </a:t>
            </a:r>
            <a:r>
              <a:rPr lang="ko-KR" altLang="en-US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정보를 다룬다는 것은 정보를 수집하고</a:t>
            </a:r>
            <a:r>
              <a:rPr lang="en-US" altLang="ko-KR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생산하고</a:t>
            </a:r>
            <a:r>
              <a:rPr lang="en-US" altLang="ko-KR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가공하고</a:t>
            </a:r>
            <a:r>
              <a:rPr lang="en-US" altLang="ko-KR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분석하고</a:t>
            </a:r>
            <a:r>
              <a:rPr lang="en-US" altLang="ko-KR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저장하고</a:t>
            </a:r>
            <a:r>
              <a:rPr lang="en-US" altLang="ko-KR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i="0" u="sng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활용한다는 의미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정보를 다루기 위해 정보처리장치인 컴퓨터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(Computer)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를 사용합니다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따라서 한마디로 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정보기술은 컴퓨터를 이용하여 정보를 처리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(Processing, 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프로세싱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하는 기술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930FE-11BD-AB7A-BA8A-59CAE6897D98}"/>
              </a:ext>
            </a:extLst>
          </p:cNvPr>
          <p:cNvSpPr txBox="1"/>
          <p:nvPr/>
        </p:nvSpPr>
        <p:spPr>
          <a:xfrm>
            <a:off x="952499" y="2782669"/>
            <a:ext cx="10144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6DD7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정보</a:t>
            </a:r>
            <a:endParaRPr lang="en-US" altLang="ko-KR" b="1" i="0" dirty="0">
              <a:solidFill>
                <a:srgbClr val="006DD7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b="0" i="0" dirty="0">
              <a:solidFill>
                <a:srgbClr val="666666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관찰이나 측정을 통하여 수집한 자료를 실제 문제에 도움이 될 수 있도록 정리한 지식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또는 그 자료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9B54D-0854-E064-5681-15666AE4F10E}"/>
              </a:ext>
            </a:extLst>
          </p:cNvPr>
          <p:cNvSpPr txBox="1"/>
          <p:nvPr/>
        </p:nvSpPr>
        <p:spPr>
          <a:xfrm>
            <a:off x="952499" y="4291310"/>
            <a:ext cx="10553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6DD7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(Data,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자료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b="1" dirty="0">
              <a:solidFill>
                <a:srgbClr val="006DD7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b="1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현실 세계에서 관찰하고 측정한 사실이나 값이고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 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정보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는 수집한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를 실생활에 도움이 되도록 가공 처리한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97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27">
            <a:extLst>
              <a:ext uri="{FF2B5EF4-FFF2-40B4-BE49-F238E27FC236}">
                <a16:creationId xmlns:a16="http://schemas.microsoft.com/office/drawing/2014/main" id="{E2AE1C78-F1A1-8337-6047-944F3AB4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918" y="1166074"/>
            <a:ext cx="8153400" cy="2103437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223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(1)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실시간 접근성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(Real-time accessibility)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(2)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지속적인 변화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(Continuous evolution)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(3)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동시 공유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(Concurrent sharing)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(4)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내용에 대한 참조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(Contents referencing)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D9BD73-6646-83AE-F548-40E4DBDE847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데이터베이스의 특징</a:t>
            </a:r>
          </a:p>
        </p:txBody>
      </p:sp>
    </p:spTree>
    <p:extLst>
      <p:ext uri="{BB962C8B-B14F-4D97-AF65-F5344CB8AC3E}">
        <p14:creationId xmlns:p14="http://schemas.microsoft.com/office/powerpoint/2010/main" val="19293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FD6B816-291B-99F9-1F24-C0984498F512}"/>
              </a:ext>
            </a:extLst>
          </p:cNvPr>
          <p:cNvSpPr txBox="1">
            <a:spLocks noChangeArrowheads="1"/>
          </p:cNvSpPr>
          <p:nvPr/>
        </p:nvSpPr>
        <p:spPr>
          <a:xfrm>
            <a:off x="8229600" y="6453188"/>
            <a:ext cx="2133600" cy="252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0" latinLnBrk="1" hangingPunct="0">
              <a:defRPr kumimoji="1" sz="12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ctr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971800" indent="-228600" algn="ctr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429000" indent="-228600" algn="ctr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886200" indent="-228600" algn="ctr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fld id="{ECE607E2-CEAA-4C98-9239-ED82EADBDCC1}" type="slidenum">
              <a:rPr kumimoji="0" lang="en-US" altLang="ko-KR" smtClean="0"/>
              <a:pPr eaLnBrk="1" hangingPunct="1"/>
              <a:t>11</a:t>
            </a:fld>
            <a:endParaRPr kumimoji="0" lang="en-US" altLang="ko-KR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4BB929B7-52A1-EA23-4B32-92B645BEE0FA}"/>
              </a:ext>
            </a:extLst>
          </p:cNvPr>
          <p:cNvSpPr txBox="1">
            <a:spLocks noGrp="1"/>
          </p:cNvSpPr>
          <p:nvPr/>
        </p:nvSpPr>
        <p:spPr bwMode="auto">
          <a:xfrm>
            <a:off x="8229600" y="6453188"/>
            <a:ext cx="2133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2BD4EDE9-C5EE-4101-A818-B34B0E68F4E9}" type="slidenum">
              <a:rPr kumimoji="0" lang="en-US" altLang="ko-KR" sz="1200"/>
              <a:pPr algn="r" eaLnBrk="1" hangingPunct="1"/>
              <a:t>11</a:t>
            </a:fld>
            <a:endParaRPr kumimoji="0" lang="en-US" altLang="ko-KR" sz="1200"/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79F83B20-F2A3-09CC-D46F-3937FAE9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25" y="1023297"/>
            <a:ext cx="891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ko-KR" altLang="en-US" sz="2000" b="1" dirty="0">
                <a:latin typeface="Arial" panose="020B0604020202020204" pitchFamily="34" charset="0"/>
              </a:rPr>
              <a:t>데이터베이스를 관리하기 위해 필요한 수행과정인 데이터의 </a:t>
            </a:r>
            <a:r>
              <a:rPr lang="en-US" altLang="ko-KR" sz="2000" b="1" dirty="0">
                <a:latin typeface="Arial" panose="020B0604020202020204" pitchFamily="34" charset="0"/>
              </a:rPr>
              <a:t>"</a:t>
            </a:r>
            <a:r>
              <a:rPr lang="ko-KR" altLang="en-US" sz="2000" b="1" dirty="0">
                <a:latin typeface="Arial" panose="020B0604020202020204" pitchFamily="34" charset="0"/>
              </a:rPr>
              <a:t>추가</a:t>
            </a:r>
            <a:r>
              <a:rPr lang="en-US" altLang="ko-KR" sz="2000" b="1" dirty="0">
                <a:latin typeface="Arial" panose="020B0604020202020204" pitchFamily="34" charset="0"/>
              </a:rPr>
              <a:t>", "</a:t>
            </a:r>
            <a:r>
              <a:rPr lang="ko-KR" altLang="en-US" sz="2000" b="1" dirty="0">
                <a:latin typeface="Arial" panose="020B0604020202020204" pitchFamily="34" charset="0"/>
              </a:rPr>
              <a:t>변경</a:t>
            </a:r>
            <a:r>
              <a:rPr lang="en-US" altLang="ko-KR" sz="2000" b="1" dirty="0">
                <a:latin typeface="Arial" panose="020B0604020202020204" pitchFamily="34" charset="0"/>
              </a:rPr>
              <a:t>", "</a:t>
            </a:r>
            <a:r>
              <a:rPr lang="ko-KR" altLang="en-US" sz="2000" b="1" dirty="0">
                <a:latin typeface="Arial" panose="020B0604020202020204" pitchFamily="34" charset="0"/>
              </a:rPr>
              <a:t>삭제</a:t>
            </a:r>
            <a:r>
              <a:rPr lang="en-US" altLang="ko-KR" sz="2000" b="1" dirty="0">
                <a:latin typeface="Arial" panose="020B0604020202020204" pitchFamily="34" charset="0"/>
              </a:rPr>
              <a:t>", "</a:t>
            </a:r>
            <a:r>
              <a:rPr lang="ko-KR" altLang="en-US" sz="2000" b="1" dirty="0">
                <a:latin typeface="Arial" panose="020B0604020202020204" pitchFamily="34" charset="0"/>
              </a:rPr>
              <a:t>검색</a:t>
            </a:r>
            <a:r>
              <a:rPr lang="en-US" altLang="ko-KR" sz="2000" b="1" dirty="0">
                <a:latin typeface="Arial" panose="020B0604020202020204" pitchFamily="34" charset="0"/>
              </a:rPr>
              <a:t>" </a:t>
            </a:r>
            <a:r>
              <a:rPr lang="ko-KR" altLang="en-US" sz="2000" b="1" dirty="0">
                <a:latin typeface="Arial" panose="020B0604020202020204" pitchFamily="34" charset="0"/>
              </a:rPr>
              <a:t>등의 기능을 집대성한 소프트웨어 패키지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8DE09B-4EDB-2A23-17D2-97B8FBDD5921}"/>
              </a:ext>
            </a:extLst>
          </p:cNvPr>
          <p:cNvSpPr/>
          <p:nvPr/>
        </p:nvSpPr>
        <p:spPr>
          <a:xfrm>
            <a:off x="1854925" y="2505152"/>
            <a:ext cx="2541637" cy="54681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응용프로그램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81B940-7959-BCC4-D276-F0A2E302F33F}"/>
              </a:ext>
            </a:extLst>
          </p:cNvPr>
          <p:cNvSpPr/>
          <p:nvPr/>
        </p:nvSpPr>
        <p:spPr>
          <a:xfrm>
            <a:off x="1854925" y="3155591"/>
            <a:ext cx="2541637" cy="54681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응용프로그램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95677F-B458-E2A7-866C-678E8FBFBB8E}"/>
              </a:ext>
            </a:extLst>
          </p:cNvPr>
          <p:cNvSpPr/>
          <p:nvPr/>
        </p:nvSpPr>
        <p:spPr>
          <a:xfrm>
            <a:off x="1854925" y="4852569"/>
            <a:ext cx="2541637" cy="54681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응용프로그램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55AC40-312B-957D-3D4F-F9E51D70932C}"/>
              </a:ext>
            </a:extLst>
          </p:cNvPr>
          <p:cNvSpPr/>
          <p:nvPr/>
        </p:nvSpPr>
        <p:spPr>
          <a:xfrm>
            <a:off x="3064606" y="3869483"/>
            <a:ext cx="122274" cy="12227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D5CFD6-6123-D242-E865-A63FD3CF7F14}"/>
              </a:ext>
            </a:extLst>
          </p:cNvPr>
          <p:cNvSpPr/>
          <p:nvPr/>
        </p:nvSpPr>
        <p:spPr>
          <a:xfrm>
            <a:off x="3064606" y="4140993"/>
            <a:ext cx="122274" cy="12227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5AAC09-3755-359B-1E14-61470724473E}"/>
              </a:ext>
            </a:extLst>
          </p:cNvPr>
          <p:cNvSpPr/>
          <p:nvPr/>
        </p:nvSpPr>
        <p:spPr>
          <a:xfrm>
            <a:off x="3064606" y="4412503"/>
            <a:ext cx="122274" cy="12227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94E71A62-3BA1-B9A0-AD0E-6C3F931D4943}"/>
              </a:ext>
            </a:extLst>
          </p:cNvPr>
          <p:cNvSpPr/>
          <p:nvPr/>
        </p:nvSpPr>
        <p:spPr>
          <a:xfrm>
            <a:off x="8724014" y="3127531"/>
            <a:ext cx="2133600" cy="1878925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D40343-556A-C800-454B-AC8365CD8798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396562" y="2778561"/>
            <a:ext cx="1528634" cy="81236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96EEF4-0529-807F-3901-C786E4252958}"/>
              </a:ext>
            </a:extLst>
          </p:cNvPr>
          <p:cNvCxnSpPr>
            <a:cxnSpLocks/>
            <a:stCxn id="15" idx="6"/>
            <a:endCxn id="36" idx="1"/>
          </p:cNvCxnSpPr>
          <p:nvPr/>
        </p:nvCxnSpPr>
        <p:spPr>
          <a:xfrm>
            <a:off x="4396562" y="3429000"/>
            <a:ext cx="1528634" cy="63799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9D108B-DF0E-BD18-0427-9E3A4F555E54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396562" y="4444026"/>
            <a:ext cx="1528634" cy="68195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FA2133-695C-DEEC-EE9C-5128149DDD49}"/>
              </a:ext>
            </a:extLst>
          </p:cNvPr>
          <p:cNvSpPr/>
          <p:nvPr/>
        </p:nvSpPr>
        <p:spPr>
          <a:xfrm>
            <a:off x="5925196" y="3051969"/>
            <a:ext cx="2010009" cy="2030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</a:p>
          <a:p>
            <a:pPr algn="ctr"/>
            <a:r>
              <a:rPr lang="en-US" altLang="ko-KR" b="1" i="0" dirty="0">
                <a:solidFill>
                  <a:schemeClr val="bg1"/>
                </a:solidFill>
                <a:effectLst/>
                <a:latin typeface="Apple SD Gothic Neo"/>
              </a:rPr>
              <a:t>(Database Management  System)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B010B51-5179-25F0-B01E-D46B2200CE4A}"/>
              </a:ext>
            </a:extLst>
          </p:cNvPr>
          <p:cNvCxnSpPr>
            <a:cxnSpLocks/>
            <a:stCxn id="36" idx="3"/>
            <a:endCxn id="20" idx="2"/>
          </p:cNvCxnSpPr>
          <p:nvPr/>
        </p:nvCxnSpPr>
        <p:spPr>
          <a:xfrm flipV="1">
            <a:off x="7935205" y="4066994"/>
            <a:ext cx="788809" cy="1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2D098DA4-17B6-8ADA-6221-88306BE6B0A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데이터베이스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52148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DE7A9A1-CEDF-8E29-BFF5-A951AAE3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3" y="2762794"/>
            <a:ext cx="7948505" cy="3262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3E79CD-7BF2-478C-1A6F-FB1875FCCF66}"/>
              </a:ext>
            </a:extLst>
          </p:cNvPr>
          <p:cNvSpPr txBox="1"/>
          <p:nvPr/>
        </p:nvSpPr>
        <p:spPr>
          <a:xfrm>
            <a:off x="1195553" y="1071796"/>
            <a:ext cx="98723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374151"/>
                </a:solidFill>
                <a:effectLst/>
              </a:rPr>
              <a:t>SQL(Structured Query Language) </a:t>
            </a:r>
            <a:r>
              <a:rPr lang="ko-KR" altLang="en-US" sz="2400" dirty="0"/>
              <a:t>은 다음과 같은 특징이 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400" dirty="0"/>
              <a:t>• </a:t>
            </a:r>
            <a:r>
              <a:rPr lang="ko-KR" altLang="en-US" sz="2400" dirty="0"/>
              <a:t>관계형 데이터베이스 작동을 위한 </a:t>
            </a:r>
            <a:r>
              <a:rPr lang="en-US" altLang="ko-KR" sz="2400" dirty="0"/>
              <a:t>ANSI </a:t>
            </a:r>
            <a:r>
              <a:rPr lang="ko-KR" altLang="en-US" sz="2400" dirty="0"/>
              <a:t>표준 언어</a:t>
            </a:r>
          </a:p>
          <a:p>
            <a:pPr lvl="1"/>
            <a:r>
              <a:rPr lang="en-US" altLang="ko-KR" sz="2400" dirty="0"/>
              <a:t>• </a:t>
            </a:r>
            <a:r>
              <a:rPr lang="ko-KR" altLang="en-US" sz="2400" dirty="0"/>
              <a:t>효율적이며 쉽게 배워 사용할 수 있음</a:t>
            </a:r>
          </a:p>
          <a:p>
            <a:pPr lvl="1"/>
            <a:r>
              <a:rPr lang="en-US" altLang="ko-KR" sz="2400" dirty="0"/>
              <a:t>• </a:t>
            </a:r>
            <a:r>
              <a:rPr lang="ko-KR" altLang="en-US" sz="2400" dirty="0"/>
              <a:t>완벽한 기능</a:t>
            </a:r>
            <a:r>
              <a:rPr lang="en-US" altLang="ko-KR" sz="2400" dirty="0"/>
              <a:t>(SQL</a:t>
            </a:r>
            <a:r>
              <a:rPr lang="ko-KR" altLang="en-US" sz="2400" dirty="0"/>
              <a:t>을 사용하면 테이블의 데이터를 정의</a:t>
            </a:r>
            <a:r>
              <a:rPr lang="en-US" altLang="ko-KR" sz="2400" dirty="0"/>
              <a:t>,</a:t>
            </a:r>
          </a:p>
          <a:p>
            <a:pPr lvl="1"/>
            <a:r>
              <a:rPr lang="ko-KR" altLang="en-US" sz="2400" dirty="0"/>
              <a:t>검색 및 조작할 수 있습니다</a:t>
            </a:r>
            <a:r>
              <a:rPr lang="en-US" altLang="ko-KR" sz="2400" dirty="0"/>
              <a:t>.)</a:t>
            </a:r>
            <a:endParaRPr lang="ko-KR" altLang="en-US" sz="2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D61AAD-AB60-5276-25FF-1E7ED4A0B9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3200" b="1" dirty="0"/>
              <a:t>SQL</a:t>
            </a:r>
            <a:r>
              <a:rPr lang="ko-KR" altLang="en-US" sz="3200" b="1" dirty="0"/>
              <a:t>을 사용하여 데이터베이스 </a:t>
            </a:r>
            <a:r>
              <a:rPr lang="en-US" altLang="ko-KR" sz="3200" b="1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58848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D80B99-BBA0-8E3D-7465-343C1A104412}"/>
              </a:ext>
            </a:extLst>
          </p:cNvPr>
          <p:cNvSpPr txBox="1"/>
          <p:nvPr/>
        </p:nvSpPr>
        <p:spPr>
          <a:xfrm>
            <a:off x="888642" y="1650162"/>
            <a:ext cx="10805375" cy="373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DML(Data Manipulation Language):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조작 언어로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데이터를 검색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삽입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수정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삭제하는데 사용됨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DDL(Data </a:t>
            </a:r>
            <a:r>
              <a:rPr lang="en-US" altLang="ko-KR" sz="2000" dirty="0">
                <a:solidFill>
                  <a:srgbClr val="374151"/>
                </a:solidFill>
                <a:latin typeface="Söhne"/>
              </a:rPr>
              <a:t>Definition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Language):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정의 언어로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데이터베이스 객체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테이블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뷰 등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를 생성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수정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삭제하는데 사용됨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DCL(Data Control Language):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제어 언어로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접근 권한을 부여하거나 취소하는데 사용됨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TCL(Transaction Control Language):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트랜잭션 제어 언어로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데이터 처리를 트랜잭션 단위로 관리하고 제어하는데 사용됨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E80228-1FDA-6BA8-1B54-8C351BFE70A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b="1" dirty="0"/>
              <a:t>SQL</a:t>
            </a:r>
            <a:r>
              <a:rPr lang="ko-KR" altLang="en-US" sz="3200" b="1" dirty="0"/>
              <a:t>문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1469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4C5622-AF08-CCFB-24D1-F17D24AEC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43" y="404159"/>
            <a:ext cx="6465714" cy="55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5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3E79CD-7BF2-478C-1A6F-FB1875FCCF66}"/>
              </a:ext>
            </a:extLst>
          </p:cNvPr>
          <p:cNvSpPr txBox="1"/>
          <p:nvPr/>
        </p:nvSpPr>
        <p:spPr>
          <a:xfrm>
            <a:off x="1195553" y="1071796"/>
            <a:ext cx="9872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374151"/>
                </a:solidFill>
                <a:effectLst/>
                <a:latin typeface="Söhne"/>
              </a:rPr>
              <a:t>ERD(Entity-Relationship Diagram)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데이터베이스 설계를 시각적으로 표현하기 위해 사용되는 다이어그램입니다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ko-KR" altLang="en-US" sz="2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D61AAD-AB60-5276-25FF-1E7ED4A0B9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3200" i="0" dirty="0">
                <a:solidFill>
                  <a:srgbClr val="374151"/>
                </a:solidFill>
                <a:effectLst/>
                <a:latin typeface="Söhne"/>
              </a:rPr>
              <a:t>ERD(Entity-Relationship Diagram)</a:t>
            </a:r>
            <a:endParaRPr lang="en-US" altLang="ko-KR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245BFB-27F6-5A6C-1ADF-DC458FB8E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556" y="1902793"/>
            <a:ext cx="4820323" cy="44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0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5E4AF9-B3A3-D53F-2571-82285582C0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14525" y="206375"/>
            <a:ext cx="8362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스키마란 </a:t>
            </a:r>
            <a:r>
              <a:rPr lang="en-US" altLang="ko-KR" dirty="0"/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63D4CF-AF27-7562-1FB2-73D8707B8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65" y="1656855"/>
            <a:ext cx="6342036" cy="4994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47206-DE42-24CA-1403-DA1206C70320}"/>
              </a:ext>
            </a:extLst>
          </p:cNvPr>
          <p:cNvSpPr txBox="1"/>
          <p:nvPr/>
        </p:nvSpPr>
        <p:spPr>
          <a:xfrm>
            <a:off x="2649031" y="1010524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데이터베이스에서 데이터 구조와 제약 조건에 대한 전반적인 설계를 정의하는 개념입니다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27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5E4AF9-B3A3-D53F-2571-82285582C0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14525" y="206375"/>
            <a:ext cx="8362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스키마란 </a:t>
            </a:r>
            <a:r>
              <a:rPr lang="en-US" altLang="ko-K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73DBF-C5DD-931F-6D21-41FC369103BF}"/>
              </a:ext>
            </a:extLst>
          </p:cNvPr>
          <p:cNvSpPr txBox="1"/>
          <p:nvPr/>
        </p:nvSpPr>
        <p:spPr>
          <a:xfrm>
            <a:off x="962627" y="1132248"/>
            <a:ext cx="10426862" cy="418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외부 스키마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(External Schema) :</a:t>
            </a:r>
            <a:r>
              <a:rPr lang="en-US" altLang="ko-KR" sz="2000" b="0" i="0" dirty="0">
                <a:effectLst/>
                <a:latin typeface="Arial" panose="020B0604020202020204" pitchFamily="34" charset="0"/>
              </a:rPr>
              <a:t/>
            </a:r>
            <a:br>
              <a:rPr lang="en-US" altLang="ko-KR" sz="2000" b="0" i="0" dirty="0">
                <a:effectLst/>
                <a:latin typeface="Arial" panose="020B0604020202020204" pitchFamily="34" charset="0"/>
              </a:rPr>
            </a:br>
            <a:r>
              <a:rPr lang="en-US" altLang="ko-KR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2000" b="0" i="0" dirty="0">
                <a:effectLst/>
                <a:latin typeface="Arial" panose="020B0604020202020204" pitchFamily="34" charset="0"/>
              </a:rPr>
              <a:t>프로그래머나 사용자의 입장에서 데이터베이스의 모습으로 조직의 일부분을 정의한 것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개념 스키마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(Conceptual Schema) : </a:t>
            </a:r>
            <a:r>
              <a:rPr lang="en-US" altLang="ko-KR" sz="2000" b="0" i="0" dirty="0">
                <a:effectLst/>
                <a:latin typeface="Arial" panose="020B0604020202020204" pitchFamily="34" charset="0"/>
              </a:rPr>
              <a:t/>
            </a:r>
            <a:br>
              <a:rPr lang="en-US" altLang="ko-KR" sz="2000" b="0" i="0" dirty="0">
                <a:effectLst/>
                <a:latin typeface="Arial" panose="020B0604020202020204" pitchFamily="34" charset="0"/>
              </a:rPr>
            </a:br>
            <a:r>
              <a:rPr lang="ko-KR" altLang="en-US" sz="2000" b="0" i="0" dirty="0">
                <a:effectLst/>
                <a:latin typeface="Arial" panose="020B0604020202020204" pitchFamily="34" charset="0"/>
              </a:rPr>
              <a:t>모든 응용 시스템과 사용자들이 </a:t>
            </a:r>
            <a:r>
              <a:rPr lang="ko-KR" altLang="en-US" sz="2000" b="0" i="0" dirty="0" err="1">
                <a:effectLst/>
                <a:latin typeface="Arial" panose="020B0604020202020204" pitchFamily="34" charset="0"/>
              </a:rPr>
              <a:t>필요로하는</a:t>
            </a:r>
            <a:r>
              <a:rPr lang="ko-KR" altLang="en-US" sz="2000" b="0" i="0" dirty="0">
                <a:effectLst/>
                <a:latin typeface="Arial" panose="020B0604020202020204" pitchFamily="34" charset="0"/>
              </a:rPr>
              <a:t> 데이터를 통합한 조직 전체의 데이터베이스 구조를 논리적으로 정의한 것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내부 스키마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(Internal Schema) :</a:t>
            </a:r>
            <a:r>
              <a:rPr lang="en-US" altLang="ko-KR" sz="2000" b="0" i="0" dirty="0">
                <a:effectLst/>
                <a:latin typeface="Arial" panose="020B0604020202020204" pitchFamily="34" charset="0"/>
              </a:rPr>
              <a:t/>
            </a:r>
            <a:br>
              <a:rPr lang="en-US" altLang="ko-KR" sz="2000" b="0" i="0" dirty="0">
                <a:effectLst/>
                <a:latin typeface="Arial" panose="020B0604020202020204" pitchFamily="34" charset="0"/>
              </a:rPr>
            </a:br>
            <a:r>
              <a:rPr lang="en-US" altLang="ko-KR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2000" b="0" i="0" dirty="0">
                <a:effectLst/>
                <a:latin typeface="Arial" panose="020B0604020202020204" pitchFamily="34" charset="0"/>
              </a:rPr>
              <a:t>전체 데이터베이스의 물리적 저장 형태를 기술하는 것</a:t>
            </a:r>
          </a:p>
        </p:txBody>
      </p:sp>
    </p:spTree>
    <p:extLst>
      <p:ext uri="{BB962C8B-B14F-4D97-AF65-F5344CB8AC3E}">
        <p14:creationId xmlns:p14="http://schemas.microsoft.com/office/powerpoint/2010/main" val="369298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5E4AF9-B3A3-D53F-2571-82285582C0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14525" y="206375"/>
            <a:ext cx="8362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스키마란 </a:t>
            </a:r>
            <a:r>
              <a:rPr lang="en-US" altLang="ko-KR" dirty="0"/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A31A05-5CBC-970B-DF13-376A1620C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18" y="969029"/>
            <a:ext cx="9746164" cy="51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04D3A62-996D-5F1D-5B05-0361BF34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94" y="93157"/>
            <a:ext cx="6705211" cy="66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E3D012AD-1ED7-1918-06D1-22437F944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905256"/>
            <a:ext cx="107346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7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425303"/>
            <a:ext cx="78105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8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45" y="275546"/>
            <a:ext cx="7906322" cy="6200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9449" y="5211357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단일 행(또는 </a:t>
            </a:r>
            <a:r>
              <a:rPr lang="ko-KR" altLang="en-US" b="1" dirty="0" err="1"/>
              <a:t>튜플</a:t>
            </a:r>
            <a:r>
              <a:rPr lang="ko-KR" altLang="en-US" b="1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94098" y="1851469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열 또는 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140" y="2345356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중복 행을 허용하지 </a:t>
            </a:r>
            <a:r>
              <a:rPr lang="ko-KR" altLang="en-US" dirty="0" smtClean="0"/>
              <a:t>않는</a:t>
            </a:r>
            <a:endParaRPr lang="en-US" altLang="ko-KR" dirty="0" smtClean="0"/>
          </a:p>
          <a:p>
            <a:r>
              <a:rPr lang="ko-KR" altLang="en-US" dirty="0" err="1" smtClean="0"/>
              <a:t>Primary</a:t>
            </a:r>
            <a:r>
              <a:rPr lang="ko-KR" altLang="en-US" dirty="0" smtClean="0"/>
              <a:t> </a:t>
            </a:r>
            <a:r>
              <a:rPr lang="ko-KR" altLang="en-US" dirty="0" err="1"/>
              <a:t>key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28591" y="124895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열 또는 속성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9806964" y="185146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55572" y="1479997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열 또는 속성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9755572" y="26760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필드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705698" y="3687439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필드에 값이 </a:t>
            </a:r>
            <a:r>
              <a:rPr lang="ko-KR" altLang="en-US" b="1" dirty="0" smtClean="0"/>
              <a:t>없</a:t>
            </a:r>
            <a:r>
              <a:rPr lang="ko-KR" altLang="en-US" b="1" dirty="0"/>
              <a:t>다</a:t>
            </a:r>
            <a:r>
              <a:rPr lang="ko-KR" altLang="en-US" b="1" dirty="0" smtClean="0"/>
              <a:t>. </a:t>
            </a:r>
            <a:r>
              <a:rPr lang="ko-KR" altLang="en-US" b="1" dirty="0"/>
              <a:t>이를 </a:t>
            </a:r>
            <a:r>
              <a:rPr lang="ko-KR" altLang="en-US" b="1" dirty="0" err="1"/>
              <a:t>null</a:t>
            </a:r>
            <a:r>
              <a:rPr lang="ko-KR" altLang="en-US" b="1" dirty="0"/>
              <a:t> 값</a:t>
            </a:r>
          </a:p>
        </p:txBody>
      </p:sp>
    </p:spTree>
    <p:extLst>
      <p:ext uri="{BB962C8B-B14F-4D97-AF65-F5344CB8AC3E}">
        <p14:creationId xmlns:p14="http://schemas.microsoft.com/office/powerpoint/2010/main" val="31539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05BA58-79FB-79C6-83B2-57A7E446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811593"/>
            <a:ext cx="9564359" cy="523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65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58630AA-C085-7FD2-DD7D-DEBF6D10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88" y="968175"/>
            <a:ext cx="9626623" cy="492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67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EB407FA-51BB-4DB5-3FEB-1B646460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08" y="923585"/>
            <a:ext cx="9838583" cy="50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5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D3D6-762E-01D6-1EA8-62747518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오라클</a:t>
            </a:r>
            <a:r>
              <a:rPr lang="en-US" altLang="ko-KR" b="1" dirty="0"/>
              <a:t>(ORACLE)</a:t>
            </a:r>
            <a:br>
              <a:rPr lang="en-US" altLang="ko-KR" b="1" dirty="0"/>
            </a:br>
            <a:r>
              <a:rPr lang="ko-KR" altLang="en-US" b="1" dirty="0"/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61472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8CA4BF-39F5-9316-E7E9-EC056BEF64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999412" y="6399213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fld id="{659B6519-A71C-4EA4-8D04-78605C620288}" type="slidenum">
              <a:rPr kumimoji="0" lang="en-US" altLang="ko-KR"/>
              <a:pPr eaLnBrk="1" hangingPunct="1"/>
              <a:t>7</a:t>
            </a:fld>
            <a:endParaRPr kumimoji="0" lang="en-US" altLang="ko-K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785B58-442D-50F2-1C47-6A33278FC26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14525" y="206375"/>
            <a:ext cx="8362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데이터베이스란</a:t>
            </a:r>
            <a:r>
              <a:rPr lang="en-US" altLang="ko-KR" dirty="0"/>
              <a:t>?</a:t>
            </a: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A687A06B-4E71-D8D0-4D68-B64523EC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2" y="1214438"/>
            <a:ext cx="7239000" cy="460375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데이터베이스는 유용한 데이터의 집합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40BBED07-2398-A9C6-27B1-11613C66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1862138"/>
            <a:ext cx="7777162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en-US" altLang="ko-KR" sz="2400" b="1" dirty="0">
                <a:latin typeface="Arial" panose="020B0604020202020204" pitchFamily="34" charset="0"/>
              </a:rPr>
              <a:t> 1. </a:t>
            </a:r>
            <a:r>
              <a:rPr lang="ko-KR" altLang="en-US" sz="2400" b="1" dirty="0">
                <a:latin typeface="Arial" panose="020B0604020202020204" pitchFamily="34" charset="0"/>
              </a:rPr>
              <a:t>검색에 용이하게 데이터를 저장하고</a:t>
            </a:r>
          </a:p>
          <a:p>
            <a:pPr algn="l" latinLnBrk="0">
              <a:spcBef>
                <a:spcPct val="50000"/>
              </a:spcBef>
            </a:pPr>
            <a:r>
              <a:rPr lang="ko-KR" altLang="en-US" sz="2400" b="1" dirty="0">
                <a:latin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</a:rPr>
              <a:t>2. </a:t>
            </a:r>
            <a:r>
              <a:rPr lang="ko-KR" altLang="en-US" sz="2400" b="1" dirty="0">
                <a:latin typeface="Arial" panose="020B0604020202020204" pitchFamily="34" charset="0"/>
              </a:rPr>
              <a:t>수정</a:t>
            </a:r>
          </a:p>
          <a:p>
            <a:pPr algn="l" latinLnBrk="0">
              <a:spcBef>
                <a:spcPct val="50000"/>
              </a:spcBef>
            </a:pPr>
            <a:r>
              <a:rPr lang="ko-KR" altLang="en-US" sz="2400" b="1" dirty="0">
                <a:latin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</a:rPr>
              <a:t>3. </a:t>
            </a:r>
            <a:r>
              <a:rPr lang="ko-KR" altLang="en-US" sz="2400" b="1" dirty="0">
                <a:latin typeface="Arial" panose="020B0604020202020204" pitchFamily="34" charset="0"/>
              </a:rPr>
              <a:t>삭제가 용이해야 한다</a:t>
            </a:r>
            <a:r>
              <a:rPr lang="en-US" altLang="ko-KR" sz="2400" b="1" dirty="0">
                <a:latin typeface="Arial" panose="020B0604020202020204" pitchFamily="34" charset="0"/>
              </a:rPr>
              <a:t>.</a:t>
            </a: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algn="l" latinLnBrk="0">
              <a:spcBef>
                <a:spcPct val="50000"/>
              </a:spcBef>
            </a:pPr>
            <a:endParaRPr lang="en-US" altLang="ko-KR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64264-ADA8-900F-79F4-7FA466ED65D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10525" y="6399213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fld id="{F1147BED-2D58-4097-88CD-AA7265DB2ADF}" type="slidenum">
              <a:rPr kumimoji="0" lang="en-US" altLang="ko-KR"/>
              <a:pPr eaLnBrk="1" hangingPunct="1"/>
              <a:t>8</a:t>
            </a:fld>
            <a:endParaRPr kumimoji="0" lang="en-US" altLang="ko-K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CFD8F1-5C50-B175-8F94-854B7D034C3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97075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파일시스템의 문제점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268011-BA4D-1F6D-6FFE-011509D27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2511425"/>
            <a:ext cx="8153400" cy="460375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파일시스템의 문제점</a:t>
            </a:r>
          </a:p>
        </p:txBody>
      </p:sp>
      <p:pic>
        <p:nvPicPr>
          <p:cNvPr id="9" name="Picture 5" descr="1-27">
            <a:extLst>
              <a:ext uri="{FF2B5EF4-FFF2-40B4-BE49-F238E27FC236}">
                <a16:creationId xmlns:a16="http://schemas.microsoft.com/office/drawing/2014/main" id="{5BB5C4C0-F82A-F94B-6C15-AA63F3DD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3067382"/>
            <a:ext cx="83518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4FBD1667-2078-3949-CB0F-9FE80CE5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1143000"/>
            <a:ext cx="8153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ko-KR" altLang="en-US" sz="2000" b="1" dirty="0">
                <a:latin typeface="Arial" panose="020B0604020202020204" pitchFamily="34" charset="0"/>
              </a:rPr>
              <a:t>파일시스템에 문제점이 대두되면서 새로운 시스템에 대한 요구 등장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lvl="1" algn="l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</a:rPr>
              <a:t>중복성</a:t>
            </a:r>
            <a:endParaRPr lang="en-US" altLang="ko-KR" b="1" dirty="0">
              <a:latin typeface="Arial" panose="020B0604020202020204" pitchFamily="34" charset="0"/>
            </a:endParaRPr>
          </a:p>
          <a:p>
            <a:pPr lvl="1" algn="l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rial" panose="020B0604020202020204" pitchFamily="34" charset="0"/>
              </a:rPr>
              <a:t> 종속성</a:t>
            </a:r>
          </a:p>
        </p:txBody>
      </p:sp>
    </p:spTree>
    <p:extLst>
      <p:ext uri="{BB962C8B-B14F-4D97-AF65-F5344CB8AC3E}">
        <p14:creationId xmlns:p14="http://schemas.microsoft.com/office/powerpoint/2010/main" val="3525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FB951-F627-9A1F-4F68-23108CEE190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30368" y="6399213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fld id="{ED1C1AEC-BA06-4EF0-8461-2DEDDFF96DBA}" type="slidenum">
              <a:rPr kumimoji="0" lang="en-US" altLang="ko-KR"/>
              <a:pPr eaLnBrk="1" hangingPunct="1"/>
              <a:t>9</a:t>
            </a:fld>
            <a:endParaRPr kumimoji="0"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110390-90DE-E8D9-42B2-D10AEE491233}"/>
              </a:ext>
            </a:extLst>
          </p:cNvPr>
          <p:cNvSpPr txBox="1">
            <a:spLocks noGrp="1"/>
          </p:cNvSpPr>
          <p:nvPr/>
        </p:nvSpPr>
        <p:spPr bwMode="auto">
          <a:xfrm>
            <a:off x="8030368" y="6399213"/>
            <a:ext cx="2133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 eaLnBrk="1" hangingPunct="1"/>
            <a:fld id="{5770EE61-113F-4045-88F4-67CED0624340}" type="slidenum">
              <a:rPr kumimoji="0" lang="en-US" altLang="ko-KR" sz="1200"/>
              <a:pPr algn="r" eaLnBrk="1" hangingPunct="1"/>
              <a:t>9</a:t>
            </a:fld>
            <a:endParaRPr kumimoji="0" lang="en-US" altLang="ko-KR" sz="12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0006FC-319A-B914-B828-9BC5A53505B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16918" y="206375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/>
              <a:t>데이터베이스의 정의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A0320AC-4DC9-EC4B-67FC-85A7579E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481" y="1143000"/>
            <a:ext cx="8153400" cy="2103438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latinLnBrk="0">
              <a:spcBef>
                <a:spcPct val="50000"/>
              </a:spcBef>
            </a:pP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(1) </a:t>
            </a:r>
            <a:r>
              <a:rPr lang="ko-KR" alt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통합된 데이터</a:t>
            </a: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(integrated data)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(2) </a:t>
            </a:r>
            <a:r>
              <a:rPr lang="ko-KR" alt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저장된 데이터</a:t>
            </a: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(stored data)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(3) </a:t>
            </a:r>
            <a:r>
              <a:rPr lang="ko-KR" alt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운영 데이터</a:t>
            </a: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(operational data)</a:t>
            </a:r>
          </a:p>
          <a:p>
            <a:pPr algn="l" latinLnBrk="0">
              <a:spcBef>
                <a:spcPct val="50000"/>
              </a:spcBef>
            </a:pP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(4) </a:t>
            </a:r>
            <a:r>
              <a:rPr lang="ko-KR" alt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공용 데이터</a:t>
            </a:r>
            <a:r>
              <a:rPr lang="en-US" altLang="ko-KR" sz="2400" b="1">
                <a:solidFill>
                  <a:srgbClr val="002060"/>
                </a:solidFill>
                <a:latin typeface="Arial" panose="020B0604020202020204" pitchFamily="34" charset="0"/>
              </a:rPr>
              <a:t>(shared data)</a:t>
            </a:r>
          </a:p>
        </p:txBody>
      </p:sp>
    </p:spTree>
    <p:extLst>
      <p:ext uri="{BB962C8B-B14F-4D97-AF65-F5344CB8AC3E}">
        <p14:creationId xmlns:p14="http://schemas.microsoft.com/office/powerpoint/2010/main" val="208148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417</Words>
  <Application>Microsoft Office PowerPoint</Application>
  <PresentationFormat>와이드스크린</PresentationFormat>
  <Paragraphs>90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Apple SD Gothic Neo</vt:lpstr>
      <vt:lpstr>Noto Sans KR</vt:lpstr>
      <vt:lpstr>Söhne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오라클(ORACLE) 데이터베이스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creator>김 태호</dc:creator>
  <cp:lastModifiedBy>ITSC</cp:lastModifiedBy>
  <cp:revision>29</cp:revision>
  <dcterms:created xsi:type="dcterms:W3CDTF">2022-12-04T16:17:02Z</dcterms:created>
  <dcterms:modified xsi:type="dcterms:W3CDTF">2023-07-30T06:07:00Z</dcterms:modified>
</cp:coreProperties>
</file>