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09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08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09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09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5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09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5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09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4673880" y="3682080"/>
            <a:ext cx="4015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09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09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09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5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09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08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3880" y="1604520"/>
            <a:ext cx="401508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de-DE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096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78480" y="2817000"/>
            <a:ext cx="8981280" cy="3447000"/>
          </a:xfrm>
          <a:custGeom>
            <a:avLst/>
            <a:gdLst>
              <a:gd name="textAreaLeft" fmla="*/ 0 w 8981280"/>
              <a:gd name="textAreaRight" fmla="*/ 8981640 w 8981280"/>
              <a:gd name="textAreaTop" fmla="*/ 0 h 3447000"/>
              <a:gd name="textAreaBottom" fmla="*/ 3447360 h 3447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ff00">
              <a:alpha val="64000"/>
            </a:srgbClr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 Unicode MS"/>
              </a:rPr>
              <a:t>Application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114480" y="607680"/>
            <a:ext cx="1239120" cy="579960"/>
          </a:xfrm>
          <a:custGeom>
            <a:avLst/>
            <a:gdLst>
              <a:gd name="textAreaLeft" fmla="*/ 0 w 1239120"/>
              <a:gd name="textAreaRight" fmla="*/ 1239480 w 1239120"/>
              <a:gd name="textAreaTop" fmla="*/ 0 h 579960"/>
              <a:gd name="textAreaBottom" fmla="*/ 580320 h 5799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5b8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Arial Unicode MS"/>
              </a:rPr>
              <a:t>Vampir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1537920" y="607680"/>
            <a:ext cx="1240200" cy="579960"/>
          </a:xfrm>
          <a:custGeom>
            <a:avLst/>
            <a:gdLst>
              <a:gd name="textAreaLeft" fmla="*/ 0 w 1240200"/>
              <a:gd name="textAreaRight" fmla="*/ 1240560 w 1240200"/>
              <a:gd name="textAreaTop" fmla="*/ 0 h 579960"/>
              <a:gd name="textAreaBottom" fmla="*/ 580320 h 5799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5b8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Arial Unicode MS"/>
              </a:rPr>
              <a:t>Scalasca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4566960" y="607680"/>
            <a:ext cx="1240200" cy="579960"/>
          </a:xfrm>
          <a:custGeom>
            <a:avLst/>
            <a:gdLst>
              <a:gd name="textAreaLeft" fmla="*/ 0 w 1240200"/>
              <a:gd name="textAreaRight" fmla="*/ 1240560 w 1240200"/>
              <a:gd name="textAreaTop" fmla="*/ 0 h 579960"/>
              <a:gd name="textAreaBottom" fmla="*/ 580320 h 5799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5b8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Arial Unicode MS"/>
              </a:rPr>
              <a:t>TAU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529560" y="1257840"/>
            <a:ext cx="492840" cy="577080"/>
          </a:xfrm>
          <a:custGeom>
            <a:avLst/>
            <a:gdLst>
              <a:gd name="textAreaLeft" fmla="*/ 0 w 492840"/>
              <a:gd name="textAreaRight" fmla="*/ 493200 w 492840"/>
              <a:gd name="textAreaTop" fmla="*/ 0 h 577080"/>
              <a:gd name="textAreaBottom" fmla="*/ 577440 h 577080"/>
            </a:gdLst>
            <a:ahLst/>
            <a:rect l="textAreaLeft" t="textAreaTop" r="textAreaRight" b="textAreaBottom"/>
            <a:pathLst>
              <a:path w="1374" h="1608">
                <a:moveTo>
                  <a:pt x="343" y="1607"/>
                </a:moveTo>
                <a:lnTo>
                  <a:pt x="343" y="401"/>
                </a:lnTo>
                <a:lnTo>
                  <a:pt x="0" y="401"/>
                </a:lnTo>
                <a:lnTo>
                  <a:pt x="686" y="0"/>
                </a:lnTo>
                <a:lnTo>
                  <a:pt x="1373" y="401"/>
                </a:lnTo>
                <a:lnTo>
                  <a:pt x="1029" y="401"/>
                </a:lnTo>
                <a:lnTo>
                  <a:pt x="1029" y="1607"/>
                </a:lnTo>
                <a:lnTo>
                  <a:pt x="343" y="1607"/>
                </a:lnTo>
              </a:path>
            </a:pathLst>
          </a:custGeom>
          <a:solidFill>
            <a:srgbClr val="dce6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CustomShape 6"/>
          <p:cNvSpPr/>
          <p:nvPr/>
        </p:nvSpPr>
        <p:spPr>
          <a:xfrm>
            <a:off x="1942560" y="1257840"/>
            <a:ext cx="494280" cy="577080"/>
          </a:xfrm>
          <a:custGeom>
            <a:avLst/>
            <a:gdLst>
              <a:gd name="textAreaLeft" fmla="*/ 0 w 494280"/>
              <a:gd name="textAreaRight" fmla="*/ 494640 w 494280"/>
              <a:gd name="textAreaTop" fmla="*/ 0 h 577080"/>
              <a:gd name="textAreaBottom" fmla="*/ 577440 h 577080"/>
            </a:gdLst>
            <a:ahLst/>
            <a:rect l="textAreaLeft" t="textAreaTop" r="textAreaRight" b="textAreaBottom"/>
            <a:pathLst>
              <a:path w="1378" h="1608">
                <a:moveTo>
                  <a:pt x="344" y="1607"/>
                </a:moveTo>
                <a:lnTo>
                  <a:pt x="344" y="401"/>
                </a:lnTo>
                <a:lnTo>
                  <a:pt x="0" y="401"/>
                </a:lnTo>
                <a:lnTo>
                  <a:pt x="688" y="0"/>
                </a:lnTo>
                <a:lnTo>
                  <a:pt x="1377" y="401"/>
                </a:lnTo>
                <a:lnTo>
                  <a:pt x="1032" y="401"/>
                </a:lnTo>
                <a:lnTo>
                  <a:pt x="1032" y="1607"/>
                </a:lnTo>
                <a:lnTo>
                  <a:pt x="344" y="1607"/>
                </a:lnTo>
              </a:path>
            </a:pathLst>
          </a:custGeom>
          <a:solidFill>
            <a:srgbClr val="dce6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CustomShape 7"/>
          <p:cNvSpPr/>
          <p:nvPr/>
        </p:nvSpPr>
        <p:spPr>
          <a:xfrm>
            <a:off x="3526200" y="1253160"/>
            <a:ext cx="494280" cy="577080"/>
          </a:xfrm>
          <a:custGeom>
            <a:avLst/>
            <a:gdLst>
              <a:gd name="textAreaLeft" fmla="*/ 0 w 494280"/>
              <a:gd name="textAreaRight" fmla="*/ 494640 w 494280"/>
              <a:gd name="textAreaTop" fmla="*/ 0 h 577080"/>
              <a:gd name="textAreaBottom" fmla="*/ 577440 h 577080"/>
            </a:gdLst>
            <a:ahLst/>
            <a:rect l="textAreaLeft" t="textAreaTop" r="textAreaRight" b="textAreaBottom"/>
            <a:pathLst>
              <a:path w="1378" h="1608">
                <a:moveTo>
                  <a:pt x="344" y="1607"/>
                </a:moveTo>
                <a:lnTo>
                  <a:pt x="344" y="401"/>
                </a:lnTo>
                <a:lnTo>
                  <a:pt x="0" y="401"/>
                </a:lnTo>
                <a:lnTo>
                  <a:pt x="688" y="0"/>
                </a:lnTo>
                <a:lnTo>
                  <a:pt x="1377" y="401"/>
                </a:lnTo>
                <a:lnTo>
                  <a:pt x="1032" y="401"/>
                </a:lnTo>
                <a:lnTo>
                  <a:pt x="1032" y="1607"/>
                </a:lnTo>
                <a:lnTo>
                  <a:pt x="344" y="1607"/>
                </a:lnTo>
              </a:path>
            </a:pathLst>
          </a:custGeom>
          <a:solidFill>
            <a:srgbClr val="558ed5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9" name="CustomShape 8"/>
          <p:cNvSpPr/>
          <p:nvPr/>
        </p:nvSpPr>
        <p:spPr>
          <a:xfrm>
            <a:off x="6357960" y="1256040"/>
            <a:ext cx="492840" cy="577080"/>
          </a:xfrm>
          <a:custGeom>
            <a:avLst/>
            <a:gdLst>
              <a:gd name="textAreaLeft" fmla="*/ 0 w 492840"/>
              <a:gd name="textAreaRight" fmla="*/ 493200 w 492840"/>
              <a:gd name="textAreaTop" fmla="*/ 0 h 577080"/>
              <a:gd name="textAreaBottom" fmla="*/ 577440 h 577080"/>
            </a:gdLst>
            <a:ahLst/>
            <a:rect l="textAreaLeft" t="textAreaTop" r="textAreaRight" b="textAreaBottom"/>
            <a:pathLst>
              <a:path w="1374" h="1608">
                <a:moveTo>
                  <a:pt x="343" y="1607"/>
                </a:moveTo>
                <a:lnTo>
                  <a:pt x="343" y="401"/>
                </a:lnTo>
                <a:lnTo>
                  <a:pt x="0" y="401"/>
                </a:lnTo>
                <a:lnTo>
                  <a:pt x="686" y="0"/>
                </a:lnTo>
                <a:lnTo>
                  <a:pt x="1373" y="401"/>
                </a:lnTo>
                <a:lnTo>
                  <a:pt x="1029" y="401"/>
                </a:lnTo>
                <a:lnTo>
                  <a:pt x="1029" y="1607"/>
                </a:lnTo>
                <a:lnTo>
                  <a:pt x="343" y="1607"/>
                </a:lnTo>
              </a:path>
            </a:pathLst>
          </a:custGeom>
          <a:solidFill>
            <a:srgbClr val="558ed5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0" name="CustomShape 9"/>
          <p:cNvSpPr/>
          <p:nvPr/>
        </p:nvSpPr>
        <p:spPr>
          <a:xfrm>
            <a:off x="5166000" y="4043160"/>
            <a:ext cx="385200" cy="1010520"/>
          </a:xfrm>
          <a:custGeom>
            <a:avLst/>
            <a:gdLst>
              <a:gd name="textAreaLeft" fmla="*/ 0 w 385200"/>
              <a:gd name="textAreaRight" fmla="*/ 385560 w 385200"/>
              <a:gd name="textAreaTop" fmla="*/ 0 h 1010520"/>
              <a:gd name="textAreaBottom" fmla="*/ 1010880 h 1010520"/>
            </a:gdLst>
            <a:ahLst/>
            <a:rect l="textAreaLeft" t="textAreaTop" r="textAreaRight" b="textAreaBottom"/>
            <a:pathLst>
              <a:path w="1075" h="2812">
                <a:moveTo>
                  <a:pt x="268" y="2811"/>
                </a:moveTo>
                <a:lnTo>
                  <a:pt x="268" y="702"/>
                </a:lnTo>
                <a:lnTo>
                  <a:pt x="0" y="702"/>
                </a:lnTo>
                <a:lnTo>
                  <a:pt x="537" y="0"/>
                </a:lnTo>
                <a:lnTo>
                  <a:pt x="1074" y="702"/>
                </a:lnTo>
                <a:lnTo>
                  <a:pt x="805" y="702"/>
                </a:lnTo>
                <a:lnTo>
                  <a:pt x="805" y="2811"/>
                </a:lnTo>
                <a:lnTo>
                  <a:pt x="268" y="2811"/>
                </a:lnTo>
              </a:path>
            </a:pathLst>
          </a:custGeom>
          <a:gradFill rotWithShape="0">
            <a:gsLst>
              <a:gs pos="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CustomShape 10"/>
          <p:cNvSpPr/>
          <p:nvPr/>
        </p:nvSpPr>
        <p:spPr>
          <a:xfrm>
            <a:off x="8060040" y="4043160"/>
            <a:ext cx="385200" cy="1010520"/>
          </a:xfrm>
          <a:custGeom>
            <a:avLst/>
            <a:gdLst>
              <a:gd name="textAreaLeft" fmla="*/ 0 w 385200"/>
              <a:gd name="textAreaRight" fmla="*/ 385560 w 385200"/>
              <a:gd name="textAreaTop" fmla="*/ 0 h 1010520"/>
              <a:gd name="textAreaBottom" fmla="*/ 1010880 h 1010520"/>
            </a:gdLst>
            <a:ahLst/>
            <a:rect l="textAreaLeft" t="textAreaTop" r="textAreaRight" b="textAreaBottom"/>
            <a:pathLst>
              <a:path w="1075" h="2812">
                <a:moveTo>
                  <a:pt x="268" y="2811"/>
                </a:moveTo>
                <a:lnTo>
                  <a:pt x="268" y="702"/>
                </a:lnTo>
                <a:lnTo>
                  <a:pt x="0" y="702"/>
                </a:lnTo>
                <a:lnTo>
                  <a:pt x="537" y="0"/>
                </a:lnTo>
                <a:lnTo>
                  <a:pt x="1074" y="702"/>
                </a:lnTo>
                <a:lnTo>
                  <a:pt x="805" y="702"/>
                </a:lnTo>
                <a:lnTo>
                  <a:pt x="805" y="2811"/>
                </a:lnTo>
                <a:lnTo>
                  <a:pt x="268" y="2811"/>
                </a:lnTo>
              </a:path>
            </a:pathLst>
          </a:custGeom>
          <a:gradFill rotWithShape="0">
            <a:gsLst>
              <a:gs pos="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CustomShape 11"/>
          <p:cNvSpPr/>
          <p:nvPr/>
        </p:nvSpPr>
        <p:spPr>
          <a:xfrm>
            <a:off x="3205440" y="5122800"/>
            <a:ext cx="1417320" cy="793800"/>
          </a:xfrm>
          <a:custGeom>
            <a:avLst/>
            <a:gdLst>
              <a:gd name="textAreaLeft" fmla="*/ 0 w 1417320"/>
              <a:gd name="textAreaRight" fmla="*/ 1417680 w 1417320"/>
              <a:gd name="textAreaTop" fmla="*/ 0 h 793800"/>
              <a:gd name="textAreaBottom" fmla="*/ 794160 h 793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100" strike="noStrike" u="none">
                <a:solidFill>
                  <a:srgbClr val="ffffff"/>
                </a:solidFill>
                <a:uFillTx/>
                <a:latin typeface="Arial"/>
                <a:ea typeface="Arial Unicode MS"/>
              </a:rPr>
              <a:t>Accelerator-based parallelism</a:t>
            </a:r>
            <a:br>
              <a:rPr sz="1800"/>
            </a:br>
            <a:r>
              <a:rPr b="0" lang="en-US" sz="900" strike="noStrike" u="none">
                <a:solidFill>
                  <a:srgbClr val="ffffff"/>
                </a:solidFill>
                <a:uFillTx/>
                <a:latin typeface="Arial"/>
                <a:ea typeface="Arial Unicode MS"/>
              </a:rPr>
              <a:t>(CUDA, HIP, OpenACC, OpenCL, OpenMP, Kokkos)</a:t>
            </a:r>
            <a:endParaRPr b="0" lang="en-US" sz="9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3" name="CustomShape 12"/>
          <p:cNvSpPr/>
          <p:nvPr/>
        </p:nvSpPr>
        <p:spPr>
          <a:xfrm>
            <a:off x="313200" y="3097440"/>
            <a:ext cx="8511840" cy="884160"/>
          </a:xfrm>
          <a:custGeom>
            <a:avLst/>
            <a:gdLst>
              <a:gd name="textAreaLeft" fmla="*/ 0 w 8511840"/>
              <a:gd name="textAreaRight" fmla="*/ 8512200 w 8511840"/>
              <a:gd name="textAreaTop" fmla="*/ 0 h 884160"/>
              <a:gd name="textAreaBottom" fmla="*/ 884520 h 884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b9cde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900" strike="noStrike" u="none">
                <a:solidFill>
                  <a:srgbClr val="000000"/>
                </a:solidFill>
                <a:uFillTx/>
                <a:latin typeface="Arial"/>
                <a:ea typeface="Arial Unicode MS"/>
              </a:rPr>
              <a:t>                       </a:t>
            </a:r>
            <a:r>
              <a:rPr b="0" lang="en-US" sz="1900" strike="noStrike" u="none">
                <a:solidFill>
                  <a:srgbClr val="000000"/>
                </a:solidFill>
                <a:uFillTx/>
                <a:latin typeface="Arial"/>
                <a:ea typeface="Arial Unicode MS"/>
              </a:rPr>
              <a:t>Score-P measurement infrastructure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CustomShape 13"/>
          <p:cNvSpPr/>
          <p:nvPr/>
        </p:nvSpPr>
        <p:spPr>
          <a:xfrm>
            <a:off x="78480" y="1914840"/>
            <a:ext cx="2735640" cy="577080"/>
          </a:xfrm>
          <a:custGeom>
            <a:avLst/>
            <a:gdLst>
              <a:gd name="textAreaLeft" fmla="*/ 0 w 2735640"/>
              <a:gd name="textAreaRight" fmla="*/ 2736000 w 2735640"/>
              <a:gd name="textAreaTop" fmla="*/ 0 h 577080"/>
              <a:gd name="textAreaBottom" fmla="*/ 577440 h 5770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ce6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  <a:ea typeface="Arial Unicode MS"/>
              </a:rPr>
              <a:t>Event traces</a:t>
            </a:r>
            <a:br>
              <a:rPr sz="1600"/>
            </a:br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  <a:ea typeface="Arial Unicode MS"/>
              </a:rPr>
              <a:t> (OTF2)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CustomShape 14"/>
          <p:cNvSpPr/>
          <p:nvPr/>
        </p:nvSpPr>
        <p:spPr>
          <a:xfrm>
            <a:off x="7543800" y="5122800"/>
            <a:ext cx="1417320" cy="793800"/>
          </a:xfrm>
          <a:custGeom>
            <a:avLst/>
            <a:gdLst>
              <a:gd name="textAreaLeft" fmla="*/ 0 w 1417320"/>
              <a:gd name="textAreaRight" fmla="*/ 1417680 w 1417320"/>
              <a:gd name="textAreaTop" fmla="*/ 0 h 793800"/>
              <a:gd name="textAreaBottom" fmla="*/ 794160 h 793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7609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100" strike="noStrike" u="none">
                <a:solidFill>
                  <a:srgbClr val="ffffff"/>
                </a:solidFill>
                <a:uFillTx/>
                <a:latin typeface="Arial"/>
                <a:ea typeface="Arial Unicode MS"/>
              </a:rPr>
              <a:t>Sampling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100" strike="noStrike" u="none">
                <a:solidFill>
                  <a:srgbClr val="ffffff"/>
                </a:solidFill>
                <a:uFillTx/>
                <a:latin typeface="Arial"/>
                <a:ea typeface="Arial Unicode MS"/>
              </a:rPr>
              <a:t>interrupts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100" strike="noStrike" u="none">
                <a:solidFill>
                  <a:srgbClr val="ffffff"/>
                </a:solidFill>
                <a:uFillTx/>
                <a:latin typeface="Arial"/>
                <a:ea typeface="Arial Unicode MS"/>
              </a:rPr>
              <a:t>(PAPI, PERF)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6" name="CustomShape 15"/>
          <p:cNvSpPr/>
          <p:nvPr/>
        </p:nvSpPr>
        <p:spPr>
          <a:xfrm>
            <a:off x="3053520" y="1914840"/>
            <a:ext cx="6000480" cy="577080"/>
          </a:xfrm>
          <a:custGeom>
            <a:avLst/>
            <a:gdLst>
              <a:gd name="textAreaLeft" fmla="*/ 0 w 6000480"/>
              <a:gd name="textAreaRight" fmla="*/ 6000840 w 6000480"/>
              <a:gd name="textAreaTop" fmla="*/ 0 h 577080"/>
              <a:gd name="textAreaBottom" fmla="*/ 577440 h 5770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58ed5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600" strike="noStrike" u="none">
                <a:solidFill>
                  <a:srgbClr val="ffffff"/>
                </a:solidFill>
                <a:uFillTx/>
                <a:latin typeface="Arial"/>
                <a:ea typeface="Arial Unicode MS"/>
              </a:rPr>
              <a:t>Call-path profiles</a:t>
            </a:r>
            <a:br>
              <a:rPr sz="1800"/>
            </a:br>
            <a:r>
              <a:rPr b="0" lang="en-US" sz="1600" strike="noStrike" u="none">
                <a:solidFill>
                  <a:srgbClr val="ffffff"/>
                </a:solidFill>
                <a:uFillTx/>
                <a:latin typeface="Arial"/>
                <a:ea typeface="Arial Unicode MS"/>
              </a:rPr>
              <a:t>(CUBE4, TAU)</a:t>
            </a:r>
            <a:endParaRPr b="0" lang="en-US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7" name="CustomShape 16"/>
          <p:cNvSpPr/>
          <p:nvPr/>
        </p:nvSpPr>
        <p:spPr>
          <a:xfrm>
            <a:off x="1207080" y="2538000"/>
            <a:ext cx="492840" cy="513360"/>
          </a:xfrm>
          <a:custGeom>
            <a:avLst/>
            <a:gdLst>
              <a:gd name="textAreaLeft" fmla="*/ 0 w 492840"/>
              <a:gd name="textAreaRight" fmla="*/ 493200 w 492840"/>
              <a:gd name="textAreaTop" fmla="*/ 0 h 513360"/>
              <a:gd name="textAreaBottom" fmla="*/ 513720 h 513360"/>
            </a:gdLst>
            <a:ahLst/>
            <a:rect l="textAreaLeft" t="textAreaTop" r="textAreaRight" b="textAreaBottom"/>
            <a:pathLst>
              <a:path w="1374" h="1431">
                <a:moveTo>
                  <a:pt x="359" y="1430"/>
                </a:moveTo>
                <a:lnTo>
                  <a:pt x="359" y="453"/>
                </a:lnTo>
                <a:lnTo>
                  <a:pt x="0" y="453"/>
                </a:lnTo>
                <a:lnTo>
                  <a:pt x="686" y="0"/>
                </a:lnTo>
                <a:lnTo>
                  <a:pt x="1373" y="453"/>
                </a:lnTo>
                <a:lnTo>
                  <a:pt x="1013" y="453"/>
                </a:lnTo>
                <a:lnTo>
                  <a:pt x="1013" y="1430"/>
                </a:lnTo>
                <a:lnTo>
                  <a:pt x="359" y="1430"/>
                </a:lnTo>
              </a:path>
            </a:pathLst>
          </a:custGeom>
          <a:solidFill>
            <a:srgbClr val="dce6f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CustomShape 17"/>
          <p:cNvSpPr/>
          <p:nvPr/>
        </p:nvSpPr>
        <p:spPr>
          <a:xfrm>
            <a:off x="5855760" y="2538000"/>
            <a:ext cx="491040" cy="513360"/>
          </a:xfrm>
          <a:custGeom>
            <a:avLst/>
            <a:gdLst>
              <a:gd name="textAreaLeft" fmla="*/ 0 w 491040"/>
              <a:gd name="textAreaRight" fmla="*/ 491400 w 491040"/>
              <a:gd name="textAreaTop" fmla="*/ 0 h 513360"/>
              <a:gd name="textAreaBottom" fmla="*/ 513720 h 513360"/>
            </a:gdLst>
            <a:ahLst/>
            <a:rect l="textAreaLeft" t="textAreaTop" r="textAreaRight" b="textAreaBottom"/>
            <a:pathLst>
              <a:path w="1369" h="1431">
                <a:moveTo>
                  <a:pt x="342" y="1430"/>
                </a:moveTo>
                <a:lnTo>
                  <a:pt x="342" y="389"/>
                </a:lnTo>
                <a:lnTo>
                  <a:pt x="0" y="389"/>
                </a:lnTo>
                <a:lnTo>
                  <a:pt x="684" y="0"/>
                </a:lnTo>
                <a:lnTo>
                  <a:pt x="1368" y="389"/>
                </a:lnTo>
                <a:lnTo>
                  <a:pt x="1026" y="389"/>
                </a:lnTo>
                <a:lnTo>
                  <a:pt x="1026" y="1430"/>
                </a:lnTo>
                <a:lnTo>
                  <a:pt x="342" y="1430"/>
                </a:lnTo>
              </a:path>
            </a:pathLst>
          </a:custGeom>
          <a:solidFill>
            <a:srgbClr val="558ed5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9" name="CustomShape 18"/>
          <p:cNvSpPr/>
          <p:nvPr/>
        </p:nvSpPr>
        <p:spPr>
          <a:xfrm>
            <a:off x="2271960" y="4041720"/>
            <a:ext cx="385200" cy="1013760"/>
          </a:xfrm>
          <a:custGeom>
            <a:avLst/>
            <a:gdLst>
              <a:gd name="textAreaLeft" fmla="*/ 0 w 385200"/>
              <a:gd name="textAreaRight" fmla="*/ 385560 w 385200"/>
              <a:gd name="textAreaTop" fmla="*/ 0 h 1013760"/>
              <a:gd name="textAreaBottom" fmla="*/ 1014120 h 1013760"/>
            </a:gdLst>
            <a:ahLst/>
            <a:rect l="textAreaLeft" t="textAreaTop" r="textAreaRight" b="textAreaBottom"/>
            <a:pathLst>
              <a:path w="1075" h="2821">
                <a:moveTo>
                  <a:pt x="268" y="2820"/>
                </a:moveTo>
                <a:lnTo>
                  <a:pt x="268" y="705"/>
                </a:lnTo>
                <a:lnTo>
                  <a:pt x="0" y="705"/>
                </a:lnTo>
                <a:lnTo>
                  <a:pt x="537" y="0"/>
                </a:lnTo>
                <a:lnTo>
                  <a:pt x="1074" y="705"/>
                </a:lnTo>
                <a:lnTo>
                  <a:pt x="805" y="705"/>
                </a:lnTo>
                <a:lnTo>
                  <a:pt x="805" y="2820"/>
                </a:lnTo>
                <a:lnTo>
                  <a:pt x="268" y="2820"/>
                </a:lnTo>
              </a:path>
            </a:pathLst>
          </a:custGeom>
          <a:gradFill rotWithShape="0">
            <a:gsLst>
              <a:gs pos="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CustomShape 19"/>
          <p:cNvSpPr/>
          <p:nvPr/>
        </p:nvSpPr>
        <p:spPr>
          <a:xfrm>
            <a:off x="3718800" y="4042080"/>
            <a:ext cx="385200" cy="1012680"/>
          </a:xfrm>
          <a:custGeom>
            <a:avLst/>
            <a:gdLst>
              <a:gd name="textAreaLeft" fmla="*/ 0 w 385200"/>
              <a:gd name="textAreaRight" fmla="*/ 385560 w 385200"/>
              <a:gd name="textAreaTop" fmla="*/ 0 h 1012680"/>
              <a:gd name="textAreaBottom" fmla="*/ 1013040 h 1012680"/>
            </a:gdLst>
            <a:ahLst/>
            <a:rect l="textAreaLeft" t="textAreaTop" r="textAreaRight" b="textAreaBottom"/>
            <a:pathLst>
              <a:path w="1075" h="2817">
                <a:moveTo>
                  <a:pt x="268" y="2816"/>
                </a:moveTo>
                <a:lnTo>
                  <a:pt x="268" y="704"/>
                </a:lnTo>
                <a:lnTo>
                  <a:pt x="0" y="704"/>
                </a:lnTo>
                <a:lnTo>
                  <a:pt x="537" y="0"/>
                </a:lnTo>
                <a:lnTo>
                  <a:pt x="1074" y="704"/>
                </a:lnTo>
                <a:lnTo>
                  <a:pt x="805" y="704"/>
                </a:lnTo>
                <a:lnTo>
                  <a:pt x="805" y="2816"/>
                </a:lnTo>
                <a:lnTo>
                  <a:pt x="268" y="2816"/>
                </a:lnTo>
              </a:path>
            </a:pathLst>
          </a:custGeom>
          <a:gradFill rotWithShape="0">
            <a:gsLst>
              <a:gs pos="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CustomShape 20"/>
          <p:cNvSpPr/>
          <p:nvPr/>
        </p:nvSpPr>
        <p:spPr>
          <a:xfrm>
            <a:off x="313200" y="5122800"/>
            <a:ext cx="1417320" cy="793800"/>
          </a:xfrm>
          <a:custGeom>
            <a:avLst/>
            <a:gdLst>
              <a:gd name="textAreaLeft" fmla="*/ 0 w 1417320"/>
              <a:gd name="textAreaRight" fmla="*/ 1417680 w 1417320"/>
              <a:gd name="textAreaTop" fmla="*/ 0 h 793800"/>
              <a:gd name="textAreaBottom" fmla="*/ 794160 h 793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100" strike="noStrike" u="none">
                <a:solidFill>
                  <a:srgbClr val="ffffff"/>
                </a:solidFill>
                <a:uFillTx/>
                <a:latin typeface="Arial"/>
                <a:ea typeface="Arial Unicode MS"/>
              </a:rPr>
              <a:t>Process-level parallelism</a:t>
            </a:r>
            <a:br>
              <a:rPr sz="1800"/>
            </a:br>
            <a:r>
              <a:rPr b="0" lang="en-US" sz="1100" strike="noStrike" u="none">
                <a:solidFill>
                  <a:srgbClr val="ffffff"/>
                </a:solidFill>
                <a:uFillTx/>
                <a:latin typeface="Arial"/>
                <a:ea typeface="Arial Unicode MS"/>
              </a:rPr>
              <a:t>(MPI, SHMEM)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2" name="CustomShape 21"/>
          <p:cNvSpPr/>
          <p:nvPr/>
        </p:nvSpPr>
        <p:spPr>
          <a:xfrm>
            <a:off x="6612840" y="4043160"/>
            <a:ext cx="385200" cy="1010520"/>
          </a:xfrm>
          <a:custGeom>
            <a:avLst/>
            <a:gdLst>
              <a:gd name="textAreaLeft" fmla="*/ 0 w 385200"/>
              <a:gd name="textAreaRight" fmla="*/ 385560 w 385200"/>
              <a:gd name="textAreaTop" fmla="*/ 0 h 1010520"/>
              <a:gd name="textAreaBottom" fmla="*/ 1010880 h 1010520"/>
            </a:gdLst>
            <a:ahLst/>
            <a:rect l="textAreaLeft" t="textAreaTop" r="textAreaRight" b="textAreaBottom"/>
            <a:pathLst>
              <a:path w="1075" h="2812">
                <a:moveTo>
                  <a:pt x="268" y="2811"/>
                </a:moveTo>
                <a:lnTo>
                  <a:pt x="268" y="702"/>
                </a:lnTo>
                <a:lnTo>
                  <a:pt x="0" y="702"/>
                </a:lnTo>
                <a:lnTo>
                  <a:pt x="537" y="0"/>
                </a:lnTo>
                <a:lnTo>
                  <a:pt x="1074" y="702"/>
                </a:lnTo>
                <a:lnTo>
                  <a:pt x="805" y="702"/>
                </a:lnTo>
                <a:lnTo>
                  <a:pt x="805" y="2811"/>
                </a:lnTo>
                <a:lnTo>
                  <a:pt x="268" y="2811"/>
                </a:lnTo>
              </a:path>
            </a:pathLst>
          </a:custGeom>
          <a:gradFill rotWithShape="0">
            <a:gsLst>
              <a:gs pos="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CustomShape 22"/>
          <p:cNvSpPr/>
          <p:nvPr/>
        </p:nvSpPr>
        <p:spPr>
          <a:xfrm>
            <a:off x="1759320" y="5122800"/>
            <a:ext cx="1417320" cy="793800"/>
          </a:xfrm>
          <a:custGeom>
            <a:avLst/>
            <a:gdLst>
              <a:gd name="textAreaLeft" fmla="*/ 0 w 1417320"/>
              <a:gd name="textAreaRight" fmla="*/ 1417680 w 1417320"/>
              <a:gd name="textAreaTop" fmla="*/ 0 h 793800"/>
              <a:gd name="textAreaBottom" fmla="*/ 794160 h 793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100" strike="noStrike" u="none">
                <a:solidFill>
                  <a:srgbClr val="ffffff"/>
                </a:solidFill>
                <a:uFillTx/>
                <a:latin typeface="Arial"/>
                <a:ea typeface="Arial Unicode MS"/>
              </a:rPr>
              <a:t>Thread-level parallelism</a:t>
            </a:r>
            <a:br>
              <a:rPr sz="1800"/>
            </a:br>
            <a:r>
              <a:rPr b="0" lang="en-US" sz="1100" strike="noStrike" u="none">
                <a:solidFill>
                  <a:srgbClr val="ffffff"/>
                </a:solidFill>
                <a:uFillTx/>
                <a:latin typeface="Arial"/>
                <a:ea typeface="Arial Unicode MS"/>
              </a:rPr>
              <a:t>(OpenMP, Pthreads)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" name="CustomShape 23"/>
          <p:cNvSpPr/>
          <p:nvPr/>
        </p:nvSpPr>
        <p:spPr>
          <a:xfrm>
            <a:off x="6097680" y="5122800"/>
            <a:ext cx="1417320" cy="793800"/>
          </a:xfrm>
          <a:custGeom>
            <a:avLst/>
            <a:gdLst>
              <a:gd name="textAreaLeft" fmla="*/ 0 w 1417320"/>
              <a:gd name="textAreaRight" fmla="*/ 1417680 w 1417320"/>
              <a:gd name="textAreaTop" fmla="*/ 0 h 793800"/>
              <a:gd name="textAreaBottom" fmla="*/ 794160 h 793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100" strike="noStrike" u="none">
                <a:solidFill>
                  <a:srgbClr val="ffffff"/>
                </a:solidFill>
                <a:uFillTx/>
                <a:latin typeface="Arial"/>
                <a:ea typeface="Arial Unicode MS"/>
              </a:rPr>
              <a:t>Source code instrumentation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100" strike="noStrike" u="none">
                <a:solidFill>
                  <a:srgbClr val="ffffff"/>
                </a:solidFill>
                <a:uFillTx/>
                <a:latin typeface="Arial"/>
                <a:ea typeface="Arial Unicode MS"/>
              </a:rPr>
              <a:t>(Compiler, PDT, User)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5" name="CustomShape 24"/>
          <p:cNvSpPr/>
          <p:nvPr/>
        </p:nvSpPr>
        <p:spPr>
          <a:xfrm>
            <a:off x="3142440" y="607680"/>
            <a:ext cx="1240200" cy="579960"/>
          </a:xfrm>
          <a:custGeom>
            <a:avLst/>
            <a:gdLst>
              <a:gd name="textAreaLeft" fmla="*/ 0 w 1240200"/>
              <a:gd name="textAreaRight" fmla="*/ 1240560 w 1240200"/>
              <a:gd name="textAreaTop" fmla="*/ 0 h 579960"/>
              <a:gd name="textAreaBottom" fmla="*/ 580320 h 5799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5b8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Arial Unicode MS"/>
              </a:rPr>
              <a:t>CUBE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86" name="Group 25"/>
          <p:cNvGrpSpPr/>
          <p:nvPr/>
        </p:nvGrpSpPr>
        <p:grpSpPr>
          <a:xfrm>
            <a:off x="7512840" y="561600"/>
            <a:ext cx="1540800" cy="623520"/>
            <a:chOff x="7512840" y="561600"/>
            <a:chExt cx="1540800" cy="623520"/>
          </a:xfrm>
        </p:grpSpPr>
        <p:sp>
          <p:nvSpPr>
            <p:cNvPr id="87" name="CustomShape 26"/>
            <p:cNvSpPr/>
            <p:nvPr/>
          </p:nvSpPr>
          <p:spPr>
            <a:xfrm>
              <a:off x="7525800" y="561600"/>
              <a:ext cx="1514880" cy="623520"/>
            </a:xfrm>
            <a:prstGeom prst="can">
              <a:avLst>
                <a:gd name="adj" fmla="val 25000"/>
              </a:avLst>
            </a:prstGeom>
            <a:solidFill>
              <a:srgbClr val="005b82"/>
            </a:solidFill>
            <a:ln w="255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8" name="CustomShape 27"/>
            <p:cNvSpPr/>
            <p:nvPr/>
          </p:nvSpPr>
          <p:spPr>
            <a:xfrm>
              <a:off x="7512840" y="607680"/>
              <a:ext cx="1540800" cy="577080"/>
            </a:xfrm>
            <a:custGeom>
              <a:avLst/>
              <a:gdLst>
                <a:gd name="textAreaLeft" fmla="*/ 0 w 1540800"/>
                <a:gd name="textAreaRight" fmla="*/ 1541160 w 1540800"/>
                <a:gd name="textAreaTop" fmla="*/ 0 h 577080"/>
                <a:gd name="textAreaBottom" fmla="*/ 577440 h 577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trike="noStrike" u="none">
                  <a:solidFill>
                    <a:srgbClr val="ffffff"/>
                  </a:solidFill>
                  <a:uFillTx/>
                  <a:latin typeface="Arial"/>
                  <a:ea typeface="Arial Unicode MS"/>
                </a:rPr>
                <a:t>TAUdb</a:t>
              </a:r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89" name="CustomShape 28"/>
          <p:cNvSpPr/>
          <p:nvPr/>
        </p:nvSpPr>
        <p:spPr>
          <a:xfrm rot="7134000">
            <a:off x="2861280" y="1149480"/>
            <a:ext cx="494280" cy="736920"/>
          </a:xfrm>
          <a:custGeom>
            <a:avLst/>
            <a:gdLst>
              <a:gd name="textAreaLeft" fmla="*/ 0 w 494280"/>
              <a:gd name="textAreaRight" fmla="*/ 494640 w 494280"/>
              <a:gd name="textAreaTop" fmla="*/ 0 h 736920"/>
              <a:gd name="textAreaBottom" fmla="*/ 737280 h 736920"/>
            </a:gdLst>
            <a:ahLst/>
            <a:rect l="textAreaLeft" t="textAreaTop" r="textAreaRight" b="textAreaBottom"/>
            <a:pathLst>
              <a:path w="1378" h="2052">
                <a:moveTo>
                  <a:pt x="344" y="2051"/>
                </a:moveTo>
                <a:lnTo>
                  <a:pt x="344" y="512"/>
                </a:lnTo>
                <a:lnTo>
                  <a:pt x="0" y="511"/>
                </a:lnTo>
                <a:lnTo>
                  <a:pt x="688" y="0"/>
                </a:lnTo>
                <a:lnTo>
                  <a:pt x="1377" y="512"/>
                </a:lnTo>
                <a:lnTo>
                  <a:pt x="1032" y="512"/>
                </a:lnTo>
                <a:lnTo>
                  <a:pt x="1031" y="2051"/>
                </a:lnTo>
                <a:lnTo>
                  <a:pt x="344" y="2051"/>
                </a:lnTo>
              </a:path>
            </a:pathLst>
          </a:custGeom>
          <a:solidFill>
            <a:srgbClr val="558ed5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0" name="CustomShape 29"/>
          <p:cNvSpPr/>
          <p:nvPr/>
        </p:nvSpPr>
        <p:spPr>
          <a:xfrm>
            <a:off x="8006040" y="1257120"/>
            <a:ext cx="492840" cy="577080"/>
          </a:xfrm>
          <a:custGeom>
            <a:avLst/>
            <a:gdLst>
              <a:gd name="textAreaLeft" fmla="*/ 0 w 492840"/>
              <a:gd name="textAreaRight" fmla="*/ 493200 w 492840"/>
              <a:gd name="textAreaTop" fmla="*/ 0 h 577080"/>
              <a:gd name="textAreaBottom" fmla="*/ 577440 h 577080"/>
            </a:gdLst>
            <a:ahLst/>
            <a:rect l="textAreaLeft" t="textAreaTop" r="textAreaRight" b="textAreaBottom"/>
            <a:pathLst>
              <a:path w="1374" h="1608">
                <a:moveTo>
                  <a:pt x="343" y="1607"/>
                </a:moveTo>
                <a:lnTo>
                  <a:pt x="343" y="401"/>
                </a:lnTo>
                <a:lnTo>
                  <a:pt x="0" y="401"/>
                </a:lnTo>
                <a:lnTo>
                  <a:pt x="686" y="0"/>
                </a:lnTo>
                <a:lnTo>
                  <a:pt x="1373" y="401"/>
                </a:lnTo>
                <a:lnTo>
                  <a:pt x="1029" y="401"/>
                </a:lnTo>
                <a:lnTo>
                  <a:pt x="1029" y="1607"/>
                </a:lnTo>
                <a:lnTo>
                  <a:pt x="343" y="1607"/>
                </a:lnTo>
              </a:path>
            </a:pathLst>
          </a:custGeom>
          <a:solidFill>
            <a:srgbClr val="558ed5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1" name="CustomShape 30"/>
          <p:cNvSpPr/>
          <p:nvPr/>
        </p:nvSpPr>
        <p:spPr>
          <a:xfrm>
            <a:off x="158760" y="3334320"/>
            <a:ext cx="2329560" cy="441000"/>
          </a:xfrm>
          <a:prstGeom prst="homePlate">
            <a:avLst>
              <a:gd name="adj" fmla="val 50000"/>
            </a:avLst>
          </a:prstGeom>
          <a:solidFill>
            <a:srgbClr val="37609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fffff"/>
                </a:solidFill>
                <a:uFillTx/>
                <a:latin typeface="Arial"/>
                <a:ea typeface="Arial Unicode MS"/>
              </a:rPr>
              <a:t>Hardware counter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fffff"/>
                </a:solidFill>
                <a:uFillTx/>
                <a:latin typeface="Arial"/>
                <a:ea typeface="Arial Unicode MS"/>
              </a:rPr>
              <a:t>(PAPI, rusage, PERF, plugins)</a:t>
            </a:r>
            <a:endParaRPr b="0" lang="en-US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" name="CustomShape 31"/>
          <p:cNvSpPr/>
          <p:nvPr/>
        </p:nvSpPr>
        <p:spPr>
          <a:xfrm>
            <a:off x="4651560" y="5122800"/>
            <a:ext cx="1417320" cy="793800"/>
          </a:xfrm>
          <a:custGeom>
            <a:avLst/>
            <a:gdLst>
              <a:gd name="textAreaLeft" fmla="*/ 0 w 1417320"/>
              <a:gd name="textAreaRight" fmla="*/ 1417680 w 1417320"/>
              <a:gd name="textAreaTop" fmla="*/ 0 h 793800"/>
              <a:gd name="textAreaBottom" fmla="*/ 794160 h 7938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8000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100" strike="noStrike" u="none">
                <a:solidFill>
                  <a:srgbClr val="ffffff"/>
                </a:solidFill>
                <a:uFillTx/>
                <a:latin typeface="Arial"/>
                <a:ea typeface="Arial Unicode MS"/>
              </a:rPr>
              <a:t>I/O Activity Recording</a:t>
            </a:r>
            <a:br>
              <a:rPr sz="1800"/>
            </a:br>
            <a:r>
              <a:rPr b="0" lang="en-US" sz="1100" strike="noStrike" u="none">
                <a:solidFill>
                  <a:srgbClr val="ffffff"/>
                </a:solidFill>
                <a:uFillTx/>
                <a:latin typeface="Arial"/>
                <a:ea typeface="Arial Unicode MS"/>
              </a:rPr>
              <a:t>(Posix I/O, </a:t>
            </a:r>
            <a:br>
              <a:rPr sz="1800"/>
            </a:br>
            <a:r>
              <a:rPr b="0" lang="en-US" sz="1100" strike="noStrike" u="none">
                <a:solidFill>
                  <a:srgbClr val="ffffff"/>
                </a:solidFill>
                <a:uFillTx/>
                <a:latin typeface="Arial"/>
                <a:ea typeface="Arial Unicode MS"/>
              </a:rPr>
              <a:t>MPI-IO)</a:t>
            </a:r>
            <a:endParaRPr b="0" lang="en-US" sz="1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3" name="CustomShape 32"/>
          <p:cNvSpPr/>
          <p:nvPr/>
        </p:nvSpPr>
        <p:spPr>
          <a:xfrm>
            <a:off x="824760" y="4041720"/>
            <a:ext cx="385200" cy="1013760"/>
          </a:xfrm>
          <a:custGeom>
            <a:avLst/>
            <a:gdLst>
              <a:gd name="textAreaLeft" fmla="*/ 0 w 385200"/>
              <a:gd name="textAreaRight" fmla="*/ 385560 w 385200"/>
              <a:gd name="textAreaTop" fmla="*/ 0 h 1013760"/>
              <a:gd name="textAreaBottom" fmla="*/ 1014120 h 1013760"/>
            </a:gdLst>
            <a:ahLst/>
            <a:rect l="textAreaLeft" t="textAreaTop" r="textAreaRight" b="textAreaBottom"/>
            <a:pathLst>
              <a:path w="1075" h="2821">
                <a:moveTo>
                  <a:pt x="268" y="2820"/>
                </a:moveTo>
                <a:lnTo>
                  <a:pt x="268" y="705"/>
                </a:lnTo>
                <a:lnTo>
                  <a:pt x="0" y="705"/>
                </a:lnTo>
                <a:lnTo>
                  <a:pt x="537" y="0"/>
                </a:lnTo>
                <a:lnTo>
                  <a:pt x="1074" y="705"/>
                </a:lnTo>
                <a:lnTo>
                  <a:pt x="805" y="705"/>
                </a:lnTo>
                <a:lnTo>
                  <a:pt x="805" y="2820"/>
                </a:lnTo>
                <a:lnTo>
                  <a:pt x="268" y="2820"/>
                </a:lnTo>
              </a:path>
            </a:pathLst>
          </a:custGeom>
          <a:gradFill rotWithShape="0">
            <a:gsLst>
              <a:gs pos="0">
                <a:srgbClr val="5e437f"/>
              </a:gs>
              <a:gs pos="100000">
                <a:srgbClr val="7b57a7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CustomShape 33"/>
          <p:cNvSpPr/>
          <p:nvPr/>
        </p:nvSpPr>
        <p:spPr>
          <a:xfrm>
            <a:off x="313200" y="4389120"/>
            <a:ext cx="7201800" cy="452880"/>
          </a:xfrm>
          <a:custGeom>
            <a:avLst/>
            <a:gdLst>
              <a:gd name="textAreaLeft" fmla="*/ 0 w 7201800"/>
              <a:gd name="textAreaRight" fmla="*/ 7202160 w 7201800"/>
              <a:gd name="textAreaTop" fmla="*/ 0 h 452880"/>
              <a:gd name="textAreaBottom" fmla="*/ 453240 h 452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8eb4e3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900" strike="noStrike" u="none">
                <a:solidFill>
                  <a:srgbClr val="000000"/>
                </a:solidFill>
                <a:uFillTx/>
                <a:latin typeface="Arial"/>
                <a:ea typeface="Arial Unicode MS"/>
              </a:rPr>
              <a:t>Instrumentation wrapper</a:t>
            </a:r>
            <a:endParaRPr b="0" lang="en-US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CustomShape 34"/>
          <p:cNvSpPr/>
          <p:nvPr/>
        </p:nvSpPr>
        <p:spPr>
          <a:xfrm>
            <a:off x="6001920" y="607680"/>
            <a:ext cx="1240200" cy="579960"/>
          </a:xfrm>
          <a:custGeom>
            <a:avLst/>
            <a:gdLst>
              <a:gd name="textAreaLeft" fmla="*/ 0 w 1240200"/>
              <a:gd name="textAreaRight" fmla="*/ 1240560 w 1240200"/>
              <a:gd name="textAreaTop" fmla="*/ 0 h 579960"/>
              <a:gd name="textAreaBottom" fmla="*/ 580320 h 5799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5b82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  <a:ea typeface="Arial Unicode MS"/>
              </a:rPr>
              <a:t>Extra-P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6" name="CustomShape 35"/>
          <p:cNvSpPr/>
          <p:nvPr/>
        </p:nvSpPr>
        <p:spPr>
          <a:xfrm>
            <a:off x="4966560" y="1253520"/>
            <a:ext cx="494280" cy="577080"/>
          </a:xfrm>
          <a:custGeom>
            <a:avLst/>
            <a:gdLst>
              <a:gd name="textAreaLeft" fmla="*/ 0 w 494280"/>
              <a:gd name="textAreaRight" fmla="*/ 494640 w 494280"/>
              <a:gd name="textAreaTop" fmla="*/ 0 h 577080"/>
              <a:gd name="textAreaBottom" fmla="*/ 577440 h 577080"/>
            </a:gdLst>
            <a:ahLst/>
            <a:rect l="textAreaLeft" t="textAreaTop" r="textAreaRight" b="textAreaBottom"/>
            <a:pathLst>
              <a:path w="1378" h="1608">
                <a:moveTo>
                  <a:pt x="344" y="1607"/>
                </a:moveTo>
                <a:lnTo>
                  <a:pt x="344" y="401"/>
                </a:lnTo>
                <a:lnTo>
                  <a:pt x="0" y="401"/>
                </a:lnTo>
                <a:lnTo>
                  <a:pt x="688" y="0"/>
                </a:lnTo>
                <a:lnTo>
                  <a:pt x="1377" y="401"/>
                </a:lnTo>
                <a:lnTo>
                  <a:pt x="1032" y="401"/>
                </a:lnTo>
                <a:lnTo>
                  <a:pt x="1032" y="1607"/>
                </a:lnTo>
                <a:lnTo>
                  <a:pt x="344" y="1607"/>
                </a:lnTo>
              </a:path>
            </a:pathLst>
          </a:custGeom>
          <a:solidFill>
            <a:srgbClr val="558ed5"/>
          </a:soli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Application>LibreOffice/24.8.3.2$Linux_X86_64 LibreOffice_project/34c056405fc430dc0394ab15e41c1277807f8e9c</Application>
  <AppVersion>15.0000</AppVersion>
  <Words>97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2014-07-01T09:27:31Z</dcterms:created>
  <dc:creator>wesarg</dc:creator>
  <dc:description/>
  <dc:language>en-US</dc:language>
  <cp:lastModifiedBy/>
  <cp:lastPrinted>2024-12-13T11:50:08Z</cp:lastPrinted>
  <dcterms:modified xsi:type="dcterms:W3CDTF">2024-12-13T11:52:57Z</dcterms:modified>
  <cp:revision>18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Bildschirmpräsentation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</vt:i4>
  </property>
</Properties>
</file>