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docx" ContentType="application/vnd.openxmlformats-officedocument.wordprocessingml.documen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handoutMasterIdLst>
    <p:handoutMasterId r:id="rId30"/>
  </p:handoutMasterIdLst>
  <p:sldIdLst>
    <p:sldId id="256" r:id="rId4"/>
    <p:sldId id="312" r:id="rId6"/>
    <p:sldId id="313" r:id="rId7"/>
    <p:sldId id="1196" r:id="rId8"/>
    <p:sldId id="1224" r:id="rId9"/>
    <p:sldId id="1226" r:id="rId10"/>
    <p:sldId id="1227" r:id="rId11"/>
    <p:sldId id="1230" r:id="rId12"/>
    <p:sldId id="1232" r:id="rId13"/>
    <p:sldId id="1235" r:id="rId14"/>
    <p:sldId id="1234" r:id="rId15"/>
    <p:sldId id="1244" r:id="rId16"/>
    <p:sldId id="1277" r:id="rId17"/>
    <p:sldId id="1251" r:id="rId18"/>
    <p:sldId id="1240" r:id="rId19"/>
    <p:sldId id="1242" r:id="rId20"/>
    <p:sldId id="314" r:id="rId21"/>
    <p:sldId id="1250" r:id="rId22"/>
    <p:sldId id="1247" r:id="rId23"/>
    <p:sldId id="1249" r:id="rId24"/>
    <p:sldId id="1254" r:id="rId25"/>
    <p:sldId id="1257" r:id="rId26"/>
    <p:sldId id="1252" r:id="rId27"/>
    <p:sldId id="1253" r:id="rId28"/>
    <p:sldId id="1255" r:id="rId29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1D7CA2"/>
    <a:srgbClr val="86BA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2490" y="-1008"/>
      </p:cViewPr>
      <p:guideLst>
        <p:guide orient="horz" pos="2111"/>
        <p:guide pos="38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4" Type="http://schemas.openxmlformats.org/officeDocument/2006/relationships/tags" Target="tags/tag6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348C4-153D-4C8C-BEE7-243B9CADEE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2BD6F-E4AA-4A61-9340-92A1BFE1E0A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2BD6F-E4AA-4A61-9340-92A1BFE1E0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2BD6F-E4AA-4A61-9340-92A1BFE1E0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2BD6F-E4AA-4A61-9340-92A1BFE1E0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2BD6F-E4AA-4A61-9340-92A1BFE1E0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2BD6F-E4AA-4A61-9340-92A1BFE1E0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2BD6F-E4AA-4A61-9340-92A1BFE1E0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2BD6F-E4AA-4A61-9340-92A1BFE1E0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2BD6F-E4AA-4A61-9340-92A1BFE1E0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2BD6F-E4AA-4A61-9340-92A1BFE1E0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2BD6F-E4AA-4A61-9340-92A1BFE1E0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2BD6F-E4AA-4A61-9340-92A1BFE1E0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2BD6F-E4AA-4A61-9340-92A1BFE1E0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2BD6F-E4AA-4A61-9340-92A1BFE1E0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2BD6F-E4AA-4A61-9340-92A1BFE1E0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2BD6F-E4AA-4A61-9340-92A1BFE1E0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2BD6F-E4AA-4A61-9340-92A1BFE1E0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2BD6F-E4AA-4A61-9340-92A1BFE1E0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2BD6F-E4AA-4A61-9340-92A1BFE1E0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2BD6F-E4AA-4A61-9340-92A1BFE1E0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2BD6F-E4AA-4A61-9340-92A1BFE1E0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2BD6F-E4AA-4A61-9340-92A1BFE1E0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2BD6F-E4AA-4A61-9340-92A1BFE1E0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2BD6F-E4AA-4A61-9340-92A1BFE1E0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2BD6F-E4AA-4A61-9340-92A1BFE1E0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2BD6F-E4AA-4A61-9340-92A1BFE1E0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26FA-344F-43B0-B9EA-FFD4EAC618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9B70-F686-4B51-972C-19F4B33664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26FA-344F-43B0-B9EA-FFD4EAC618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9B70-F686-4B51-972C-19F4B33664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26FA-344F-43B0-B9EA-FFD4EAC618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9B70-F686-4B51-972C-19F4B33664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26FA-344F-43B0-B9EA-FFD4EAC618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9B70-F686-4B51-972C-19F4B33664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26FA-344F-43B0-B9EA-FFD4EAC618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9B70-F686-4B51-972C-19F4B33664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26FA-344F-43B0-B9EA-FFD4EAC618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9B70-F686-4B51-972C-19F4B33664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26FA-344F-43B0-B9EA-FFD4EAC618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9B70-F686-4B51-972C-19F4B33664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26FA-344F-43B0-B9EA-FFD4EAC618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9B70-F686-4B51-972C-19F4B33664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26FA-344F-43B0-B9EA-FFD4EAC618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9B70-F686-4B51-972C-19F4B336645F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77189" y="6739570"/>
            <a:ext cx="1440159" cy="12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http://www.www.2ppt.com.com/hangye/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26FA-344F-43B0-B9EA-FFD4EAC618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9B70-F686-4B51-972C-19F4B33664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26FA-344F-43B0-B9EA-FFD4EAC618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9B70-F686-4B51-972C-19F4B33664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26FA-344F-43B0-B9EA-FFD4EAC618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9B70-F686-4B51-972C-19F4B33664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C26FA-344F-43B0-B9EA-FFD4EAC618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A9B70-F686-4B51-972C-19F4B33664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6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package" Target="../embeddings/Document1.docx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1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hyperlink" Target="https://gitee.com/lennon1124/yang-teng/blob/master/02.crawler/01.RockAuto/2(2).Part-Lennon&#21327;&#31243;20230627.ipynb" TargetMode="External"/><Relationship Id="rId4" Type="http://schemas.openxmlformats.org/officeDocument/2006/relationships/hyperlink" Target="https://gitee.com/lennon1124/yang-teng/blob/master/02.crawler/02.Dorman/2(2).Detail-Lennon&#21327;&#31243;20230620.ipynb" TargetMode="Externa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tags" Target="../tags/tag5.xml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-9064"/>
            <a:ext cx="12253497" cy="68670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-1729" y="-86309"/>
            <a:ext cx="2722482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flipH="1">
            <a:off x="6805175" y="-31236"/>
            <a:ext cx="6291085" cy="35082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1082449" y="3230873"/>
            <a:ext cx="3276607" cy="3627127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4616450" y="3894455"/>
            <a:ext cx="6303010" cy="768350"/>
          </a:xfrm>
          <a:prstGeom prst="rect">
            <a:avLst/>
          </a:prstGeom>
          <a:solidFill>
            <a:srgbClr val="1D7CA2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cs typeface="+mn-ea"/>
                <a:sym typeface="+mn-lt"/>
              </a:rPr>
              <a:t>爬虫</a:t>
            </a:r>
            <a:r>
              <a:rPr kumimoji="0" lang="zh-CN" altLang="en-US" sz="44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cs typeface="+mn-ea"/>
                <a:sym typeface="+mn-lt"/>
              </a:rPr>
              <a:t>培训</a:t>
            </a:r>
            <a:endParaRPr kumimoji="0" lang="zh-CN" altLang="en-US" sz="4400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cs typeface="+mn-ea"/>
              <a:sym typeface="+mn-lt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3926107" y="648947"/>
            <a:ext cx="3691002" cy="3268598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5725160" y="5060315"/>
            <a:ext cx="5247640" cy="347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2000"/>
              </a:lnSpc>
            </a:pPr>
            <a:r>
              <a:rPr lang="zh-CN" altLang="en-US" sz="1600" dirty="0" smtClean="0">
                <a:cs typeface="+mn-ea"/>
                <a:sym typeface="+mn-lt"/>
              </a:rPr>
              <a:t>部门：数据分析部   </a:t>
            </a:r>
            <a:r>
              <a:rPr lang="zh-CN" altLang="en-US" sz="1600" dirty="0">
                <a:cs typeface="+mn-ea"/>
                <a:sym typeface="+mn-lt"/>
              </a:rPr>
              <a:t>主讲人</a:t>
            </a:r>
            <a:r>
              <a:rPr lang="zh-CN" altLang="en-US" sz="1600" dirty="0" smtClean="0">
                <a:cs typeface="+mn-ea"/>
                <a:sym typeface="+mn-lt"/>
              </a:rPr>
              <a:t>：</a:t>
            </a:r>
            <a:r>
              <a:rPr lang="en-US" altLang="zh-CN" sz="1600" dirty="0" smtClean="0">
                <a:cs typeface="+mn-ea"/>
                <a:sym typeface="+mn-lt"/>
              </a:rPr>
              <a:t>Lennon</a:t>
            </a:r>
            <a:r>
              <a:rPr lang="zh-CN" altLang="en-US" sz="1600" dirty="0" smtClean="0">
                <a:cs typeface="+mn-ea"/>
                <a:sym typeface="+mn-lt"/>
              </a:rPr>
              <a:t>   </a:t>
            </a:r>
            <a:r>
              <a:rPr lang="zh-CN" altLang="en-US" sz="1600" dirty="0">
                <a:cs typeface="+mn-ea"/>
                <a:sym typeface="+mn-lt"/>
              </a:rPr>
              <a:t>日期：</a:t>
            </a:r>
            <a:r>
              <a:rPr lang="en-US" altLang="zh-CN" sz="1600" dirty="0" smtClean="0">
                <a:cs typeface="+mn-ea"/>
                <a:sym typeface="+mn-lt"/>
              </a:rPr>
              <a:t>2023.07</a:t>
            </a:r>
            <a:endParaRPr lang="zh-CN" altLang="en-US" sz="1600" dirty="0">
              <a:cs typeface="+mn-ea"/>
              <a:sym typeface="+mn-lt"/>
            </a:endParaRPr>
          </a:p>
        </p:txBody>
      </p:sp>
      <p:pic>
        <p:nvPicPr>
          <p:cNvPr id="16" name="图片 15" descr="lQLPDhr7CBoAOBluzQO0sO8MzLpe0AlbAciIddPACQA_948_110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59460" y="123190"/>
            <a:ext cx="3457575" cy="401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-9064"/>
            <a:ext cx="12253497" cy="68670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0800000" flipV="1">
            <a:off x="8784583" y="5986677"/>
            <a:ext cx="3468914" cy="8713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-742255" y="-9065"/>
            <a:ext cx="2730711" cy="15227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83022" y="775086"/>
            <a:ext cx="4417764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strike="sngStrike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1.3 HTML</a:t>
            </a:r>
            <a:endParaRPr kumimoji="0" lang="en-US" altLang="zh-CN" sz="3600" b="0" i="0" strike="sngStrike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strike="sngStrike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1.3.1 </a:t>
            </a:r>
            <a:r>
              <a:rPr kumimoji="0" lang="zh-CN" altLang="en-US" sz="2800" b="0" i="0" strike="sngStrike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简介</a:t>
            </a:r>
            <a:endParaRPr kumimoji="0" lang="zh-CN" altLang="en-US" sz="2800" b="0" i="0" strike="sngStrike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strike="sngStrike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strike="sngStrike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1.3.2 Tomcat</a:t>
            </a:r>
            <a:endParaRPr kumimoji="0" lang="en-US" altLang="zh-CN" sz="2800" b="0" i="0" strike="sngStrike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9085" y="229112"/>
            <a:ext cx="42261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Part 1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基础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工具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6350" stA="30000" endPos="27000" dist="25400" dir="5400000" sy="-100000" algn="bl" rotWithShape="0"/>
              </a:effectLst>
              <a:uLnTx/>
              <a:uFillTx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6285" y="3736975"/>
            <a:ext cx="1228725" cy="876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-9064"/>
            <a:ext cx="12253497" cy="68670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-1729" y="-86309"/>
            <a:ext cx="2722482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flipH="1">
            <a:off x="6364506" y="1172079"/>
            <a:ext cx="5198843" cy="46038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 flipV="1">
            <a:off x="7852175" y="4693916"/>
            <a:ext cx="4401321" cy="216408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906678" y="2019252"/>
            <a:ext cx="4226171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Part 2  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6350" stA="30000" endPos="27000" dist="25400" dir="5400000" sy="-100000" algn="bl" rotWithShape="0"/>
              </a:effectLst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知识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补充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6350" stA="30000" endPos="27000" dist="25400" dir="5400000" sy="-100000" algn="bl" rotWithShape="0"/>
              </a:effectLst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-9064"/>
            <a:ext cx="12253497" cy="68670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0800000" flipV="1">
            <a:off x="8784583" y="5986677"/>
            <a:ext cx="3468914" cy="8713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-742255" y="-9065"/>
            <a:ext cx="2730711" cy="1522795"/>
          </a:xfrm>
          <a:prstGeom prst="rect">
            <a:avLst/>
          </a:prstGeom>
        </p:spPr>
      </p:pic>
      <p:sp>
        <p:nvSpPr>
          <p:cNvPr id="8" name="Freeform 157"/>
          <p:cNvSpPr/>
          <p:nvPr/>
        </p:nvSpPr>
        <p:spPr bwMode="auto">
          <a:xfrm>
            <a:off x="4585235" y="1323771"/>
            <a:ext cx="3021530" cy="2784554"/>
          </a:xfrm>
          <a:custGeom>
            <a:avLst/>
            <a:gdLst>
              <a:gd name="connsiteX0" fmla="*/ 846178 w 2542429"/>
              <a:gd name="connsiteY0" fmla="*/ 680 h 2343028"/>
              <a:gd name="connsiteX1" fmla="*/ 1576627 w 2542429"/>
              <a:gd name="connsiteY1" fmla="*/ 203148 h 2343028"/>
              <a:gd name="connsiteX2" fmla="*/ 2282560 w 2542429"/>
              <a:gd name="connsiteY2" fmla="*/ 712500 h 2343028"/>
              <a:gd name="connsiteX3" fmla="*/ 2542429 w 2542429"/>
              <a:gd name="connsiteY3" fmla="*/ 1161320 h 2343028"/>
              <a:gd name="connsiteX4" fmla="*/ 2275862 w 2542429"/>
              <a:gd name="connsiteY4" fmla="*/ 1744491 h 2343028"/>
              <a:gd name="connsiteX5" fmla="*/ 1577967 w 2542429"/>
              <a:gd name="connsiteY5" fmla="*/ 2215456 h 2343028"/>
              <a:gd name="connsiteX6" fmla="*/ 924845 w 2542429"/>
              <a:gd name="connsiteY6" fmla="*/ 2342702 h 2343028"/>
              <a:gd name="connsiteX7" fmla="*/ 431328 w 2542429"/>
              <a:gd name="connsiteY7" fmla="*/ 2206597 h 2343028"/>
              <a:gd name="connsiteX8" fmla="*/ 0 w 2542429"/>
              <a:gd name="connsiteY8" fmla="*/ 1161320 h 2343028"/>
              <a:gd name="connsiteX9" fmla="*/ 415255 w 2542429"/>
              <a:gd name="connsiteY9" fmla="*/ 92419 h 2343028"/>
              <a:gd name="connsiteX10" fmla="*/ 846178 w 2542429"/>
              <a:gd name="connsiteY10" fmla="*/ 680 h 2343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2429" h="2343028">
                <a:moveTo>
                  <a:pt x="846178" y="680"/>
                </a:moveTo>
                <a:cubicBezTo>
                  <a:pt x="1101827" y="9489"/>
                  <a:pt x="1369838" y="102570"/>
                  <a:pt x="1576627" y="203148"/>
                </a:cubicBezTo>
                <a:cubicBezTo>
                  <a:pt x="1827120" y="327164"/>
                  <a:pt x="2082970" y="502854"/>
                  <a:pt x="2282560" y="712500"/>
                </a:cubicBezTo>
                <a:cubicBezTo>
                  <a:pt x="2372309" y="806989"/>
                  <a:pt x="2542429" y="1013682"/>
                  <a:pt x="2542429" y="1161320"/>
                </a:cubicBezTo>
                <a:cubicBezTo>
                  <a:pt x="2542429" y="1384254"/>
                  <a:pt x="2413834" y="1592423"/>
                  <a:pt x="2275862" y="1744491"/>
                </a:cubicBezTo>
                <a:cubicBezTo>
                  <a:pt x="2085650" y="1954136"/>
                  <a:pt x="1829799" y="2115063"/>
                  <a:pt x="1577967" y="2215456"/>
                </a:cubicBezTo>
                <a:cubicBezTo>
                  <a:pt x="1382061" y="2293519"/>
                  <a:pt x="1150129" y="2347759"/>
                  <a:pt x="924845" y="2342702"/>
                </a:cubicBezTo>
                <a:cubicBezTo>
                  <a:pt x="749625" y="2338768"/>
                  <a:pt x="578426" y="2298964"/>
                  <a:pt x="431328" y="2206597"/>
                </a:cubicBezTo>
                <a:cubicBezTo>
                  <a:pt x="91088" y="1992522"/>
                  <a:pt x="0" y="1564372"/>
                  <a:pt x="0" y="1161320"/>
                </a:cubicBezTo>
                <a:cubicBezTo>
                  <a:pt x="0" y="774508"/>
                  <a:pt x="68316" y="287302"/>
                  <a:pt x="415255" y="92419"/>
                </a:cubicBezTo>
                <a:cubicBezTo>
                  <a:pt x="543850" y="20446"/>
                  <a:pt x="692789" y="-4606"/>
                  <a:pt x="846178" y="680"/>
                </a:cubicBezTo>
                <a:close/>
              </a:path>
            </a:pathLst>
          </a:custGeom>
          <a:noFill/>
          <a:ln w="57150">
            <a:solidFill>
              <a:srgbClr val="86BACF"/>
            </a:solidFill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135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Freeform 157"/>
          <p:cNvSpPr/>
          <p:nvPr/>
        </p:nvSpPr>
        <p:spPr bwMode="auto">
          <a:xfrm>
            <a:off x="1003835" y="1323771"/>
            <a:ext cx="3021530" cy="2784554"/>
          </a:xfrm>
          <a:custGeom>
            <a:avLst/>
            <a:gdLst>
              <a:gd name="connsiteX0" fmla="*/ 846178 w 2542429"/>
              <a:gd name="connsiteY0" fmla="*/ 680 h 2343028"/>
              <a:gd name="connsiteX1" fmla="*/ 1576627 w 2542429"/>
              <a:gd name="connsiteY1" fmla="*/ 203148 h 2343028"/>
              <a:gd name="connsiteX2" fmla="*/ 2282560 w 2542429"/>
              <a:gd name="connsiteY2" fmla="*/ 712500 h 2343028"/>
              <a:gd name="connsiteX3" fmla="*/ 2542429 w 2542429"/>
              <a:gd name="connsiteY3" fmla="*/ 1161320 h 2343028"/>
              <a:gd name="connsiteX4" fmla="*/ 2275862 w 2542429"/>
              <a:gd name="connsiteY4" fmla="*/ 1744491 h 2343028"/>
              <a:gd name="connsiteX5" fmla="*/ 1577967 w 2542429"/>
              <a:gd name="connsiteY5" fmla="*/ 2215456 h 2343028"/>
              <a:gd name="connsiteX6" fmla="*/ 924845 w 2542429"/>
              <a:gd name="connsiteY6" fmla="*/ 2342702 h 2343028"/>
              <a:gd name="connsiteX7" fmla="*/ 431328 w 2542429"/>
              <a:gd name="connsiteY7" fmla="*/ 2206597 h 2343028"/>
              <a:gd name="connsiteX8" fmla="*/ 0 w 2542429"/>
              <a:gd name="connsiteY8" fmla="*/ 1161320 h 2343028"/>
              <a:gd name="connsiteX9" fmla="*/ 415255 w 2542429"/>
              <a:gd name="connsiteY9" fmla="*/ 92419 h 2343028"/>
              <a:gd name="connsiteX10" fmla="*/ 846178 w 2542429"/>
              <a:gd name="connsiteY10" fmla="*/ 680 h 2343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2429" h="2343028">
                <a:moveTo>
                  <a:pt x="846178" y="680"/>
                </a:moveTo>
                <a:cubicBezTo>
                  <a:pt x="1101827" y="9489"/>
                  <a:pt x="1369838" y="102570"/>
                  <a:pt x="1576627" y="203148"/>
                </a:cubicBezTo>
                <a:cubicBezTo>
                  <a:pt x="1827120" y="327164"/>
                  <a:pt x="2082970" y="502854"/>
                  <a:pt x="2282560" y="712500"/>
                </a:cubicBezTo>
                <a:cubicBezTo>
                  <a:pt x="2372309" y="806989"/>
                  <a:pt x="2542429" y="1013682"/>
                  <a:pt x="2542429" y="1161320"/>
                </a:cubicBezTo>
                <a:cubicBezTo>
                  <a:pt x="2542429" y="1384254"/>
                  <a:pt x="2413834" y="1592423"/>
                  <a:pt x="2275862" y="1744491"/>
                </a:cubicBezTo>
                <a:cubicBezTo>
                  <a:pt x="2085650" y="1954136"/>
                  <a:pt x="1829799" y="2115063"/>
                  <a:pt x="1577967" y="2215456"/>
                </a:cubicBezTo>
                <a:cubicBezTo>
                  <a:pt x="1382061" y="2293519"/>
                  <a:pt x="1150129" y="2347759"/>
                  <a:pt x="924845" y="2342702"/>
                </a:cubicBezTo>
                <a:cubicBezTo>
                  <a:pt x="749625" y="2338768"/>
                  <a:pt x="578426" y="2298964"/>
                  <a:pt x="431328" y="2206597"/>
                </a:cubicBezTo>
                <a:cubicBezTo>
                  <a:pt x="91088" y="1992522"/>
                  <a:pt x="0" y="1564372"/>
                  <a:pt x="0" y="1161320"/>
                </a:cubicBezTo>
                <a:cubicBezTo>
                  <a:pt x="0" y="774508"/>
                  <a:pt x="68316" y="287302"/>
                  <a:pt x="415255" y="92419"/>
                </a:cubicBezTo>
                <a:cubicBezTo>
                  <a:pt x="543850" y="20446"/>
                  <a:pt x="692789" y="-4606"/>
                  <a:pt x="846178" y="680"/>
                </a:cubicBezTo>
                <a:close/>
              </a:path>
            </a:pathLst>
          </a:custGeom>
          <a:noFill/>
          <a:ln w="57150">
            <a:solidFill>
              <a:srgbClr val="1D7CA2"/>
            </a:solidFill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135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Freeform 157"/>
          <p:cNvSpPr/>
          <p:nvPr/>
        </p:nvSpPr>
        <p:spPr bwMode="auto">
          <a:xfrm>
            <a:off x="8166635" y="1323771"/>
            <a:ext cx="3021530" cy="2784554"/>
          </a:xfrm>
          <a:custGeom>
            <a:avLst/>
            <a:gdLst>
              <a:gd name="connsiteX0" fmla="*/ 846178 w 2542429"/>
              <a:gd name="connsiteY0" fmla="*/ 680 h 2343028"/>
              <a:gd name="connsiteX1" fmla="*/ 1576627 w 2542429"/>
              <a:gd name="connsiteY1" fmla="*/ 203148 h 2343028"/>
              <a:gd name="connsiteX2" fmla="*/ 2282560 w 2542429"/>
              <a:gd name="connsiteY2" fmla="*/ 712500 h 2343028"/>
              <a:gd name="connsiteX3" fmla="*/ 2542429 w 2542429"/>
              <a:gd name="connsiteY3" fmla="*/ 1161320 h 2343028"/>
              <a:gd name="connsiteX4" fmla="*/ 2275862 w 2542429"/>
              <a:gd name="connsiteY4" fmla="*/ 1744491 h 2343028"/>
              <a:gd name="connsiteX5" fmla="*/ 1577967 w 2542429"/>
              <a:gd name="connsiteY5" fmla="*/ 2215456 h 2343028"/>
              <a:gd name="connsiteX6" fmla="*/ 924845 w 2542429"/>
              <a:gd name="connsiteY6" fmla="*/ 2342702 h 2343028"/>
              <a:gd name="connsiteX7" fmla="*/ 431328 w 2542429"/>
              <a:gd name="connsiteY7" fmla="*/ 2206597 h 2343028"/>
              <a:gd name="connsiteX8" fmla="*/ 0 w 2542429"/>
              <a:gd name="connsiteY8" fmla="*/ 1161320 h 2343028"/>
              <a:gd name="connsiteX9" fmla="*/ 415255 w 2542429"/>
              <a:gd name="connsiteY9" fmla="*/ 92419 h 2343028"/>
              <a:gd name="connsiteX10" fmla="*/ 846178 w 2542429"/>
              <a:gd name="connsiteY10" fmla="*/ 680 h 2343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2429" h="2343028">
                <a:moveTo>
                  <a:pt x="846178" y="680"/>
                </a:moveTo>
                <a:cubicBezTo>
                  <a:pt x="1101827" y="9489"/>
                  <a:pt x="1369838" y="102570"/>
                  <a:pt x="1576627" y="203148"/>
                </a:cubicBezTo>
                <a:cubicBezTo>
                  <a:pt x="1827120" y="327164"/>
                  <a:pt x="2082970" y="502854"/>
                  <a:pt x="2282560" y="712500"/>
                </a:cubicBezTo>
                <a:cubicBezTo>
                  <a:pt x="2372309" y="806989"/>
                  <a:pt x="2542429" y="1013682"/>
                  <a:pt x="2542429" y="1161320"/>
                </a:cubicBezTo>
                <a:cubicBezTo>
                  <a:pt x="2542429" y="1384254"/>
                  <a:pt x="2413834" y="1592423"/>
                  <a:pt x="2275862" y="1744491"/>
                </a:cubicBezTo>
                <a:cubicBezTo>
                  <a:pt x="2085650" y="1954136"/>
                  <a:pt x="1829799" y="2115063"/>
                  <a:pt x="1577967" y="2215456"/>
                </a:cubicBezTo>
                <a:cubicBezTo>
                  <a:pt x="1382061" y="2293519"/>
                  <a:pt x="1150129" y="2347759"/>
                  <a:pt x="924845" y="2342702"/>
                </a:cubicBezTo>
                <a:cubicBezTo>
                  <a:pt x="749625" y="2338768"/>
                  <a:pt x="578426" y="2298964"/>
                  <a:pt x="431328" y="2206597"/>
                </a:cubicBezTo>
                <a:cubicBezTo>
                  <a:pt x="91088" y="1992522"/>
                  <a:pt x="0" y="1564372"/>
                  <a:pt x="0" y="1161320"/>
                </a:cubicBezTo>
                <a:cubicBezTo>
                  <a:pt x="0" y="774508"/>
                  <a:pt x="68316" y="287302"/>
                  <a:pt x="415255" y="92419"/>
                </a:cubicBezTo>
                <a:cubicBezTo>
                  <a:pt x="543850" y="20446"/>
                  <a:pt x="692789" y="-4606"/>
                  <a:pt x="846178" y="680"/>
                </a:cubicBezTo>
                <a:close/>
              </a:path>
            </a:pathLst>
          </a:custGeom>
          <a:noFill/>
          <a:ln w="57150">
            <a:solidFill>
              <a:srgbClr val="1D7CA2"/>
            </a:solidFill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135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35380" y="2228502"/>
            <a:ext cx="2491740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buNone/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Regular Expression</a:t>
            </a:r>
            <a:r>
              <a:rPr lang="en-US" altLang="zh-CN" b="1" baseline="30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[1]</a:t>
            </a:r>
            <a:endParaRPr lang="zh-CN" altLang="en-US" b="1" baseline="30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lvl="0" algn="ctr">
              <a:lnSpc>
                <a:spcPts val="2000"/>
              </a:lnSpc>
              <a:buNone/>
              <a:defRPr/>
            </a:pP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lvl="0" algn="ctr">
              <a:lnSpc>
                <a:spcPts val="2000"/>
              </a:lnSpc>
              <a:buNone/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正则表达式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58410" y="908272"/>
            <a:ext cx="659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1</a:t>
            </a:r>
            <a:endParaRPr kumimoji="0" lang="zh-CN" altLang="en-US" sz="48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93623" y="908272"/>
            <a:ext cx="659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2</a:t>
            </a:r>
            <a:endParaRPr kumimoji="0" lang="zh-CN" altLang="en-US" sz="48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475023" y="908272"/>
            <a:ext cx="659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3</a:t>
            </a:r>
            <a:endParaRPr kumimoji="0" lang="zh-CN" altLang="en-US" sz="48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-171098" y="3655335"/>
            <a:ext cx="3691002" cy="326859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99085" y="229112"/>
            <a:ext cx="42261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Part 2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知识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补充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6350" stA="30000" endPos="27000" dist="25400" dir="5400000" sy="-100000" algn="bl" rotWithShape="0"/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19" name="Content Placeholder 2"/>
          <p:cNvSpPr txBox="1"/>
          <p:nvPr/>
        </p:nvSpPr>
        <p:spPr>
          <a:xfrm>
            <a:off x="2332990" y="5120640"/>
            <a:ext cx="9217660" cy="719455"/>
          </a:xfrm>
          <a:prstGeom prst="rect">
            <a:avLst/>
          </a:prstGeom>
        </p:spPr>
        <p:txBody>
          <a:bodyPr vert="horz" lIns="91435" tIns="45717" rIns="91435" bIns="45717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ts val="2000"/>
              </a:lnSpc>
              <a:defRPr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[1] </a:t>
            </a:r>
            <a:r>
              <a:rPr lang="en-US" altLang="zh-CN" sz="1100" dirty="0">
                <a:cs typeface="+mn-ea"/>
                <a:sym typeface="+mn-lt"/>
              </a:rPr>
              <a:t>https://github.com/ziishaned/learn-regex</a:t>
            </a:r>
            <a:endParaRPr lang="en-US" altLang="zh-CN" sz="1100" dirty="0">
              <a:cs typeface="+mn-ea"/>
              <a:sym typeface="+mn-lt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en-US" altLang="zh-CN" sz="1100" dirty="0">
                <a:solidFill>
                  <a:schemeClr val="tx1"/>
                </a:solidFill>
                <a:cs typeface="+mn-ea"/>
                <a:sym typeface="+mn-lt"/>
              </a:rPr>
              <a:t>[2] </a:t>
            </a:r>
            <a:r>
              <a:rPr lang="en-US" altLang="zh-CN" sz="1100" dirty="0">
                <a:cs typeface="+mn-ea"/>
                <a:sym typeface="+mn-lt"/>
              </a:rPr>
              <a:t>https://www.runoob.com/xpath/xpath-tutorial.html</a:t>
            </a:r>
            <a:endParaRPr lang="en-US" altLang="zh-CN" sz="11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[3] </a:t>
            </a:r>
            <a:r>
              <a:rPr lang="en-US" altLang="zh-CN" sz="1100" dirty="0">
                <a:cs typeface="+mn-ea"/>
                <a:sym typeface="+mn-lt"/>
              </a:rPr>
              <a:t>https://blog.csdn.net/qq_45476428/article/details/108782593</a:t>
            </a:r>
            <a:endParaRPr lang="en-US" altLang="zh-CN" sz="1100" dirty="0">
              <a:cs typeface="+mn-ea"/>
              <a:sym typeface="+mn-lt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[4] https://blog.csdn.net/freeking101/article/details/53097420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37735" y="2228502"/>
            <a:ext cx="2491740" cy="86042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lnSpc>
                <a:spcPts val="2000"/>
              </a:lnSpc>
              <a:buNone/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XPath</a:t>
            </a:r>
            <a:r>
              <a:rPr lang="zh-CN" altLang="en-US" b="1" baseline="30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[2]</a:t>
            </a:r>
            <a:endParaRPr lang="zh-CN" altLang="en-US" b="1" baseline="30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lvl="0" algn="ctr">
              <a:lnSpc>
                <a:spcPts val="2000"/>
              </a:lnSpc>
              <a:buNone/>
              <a:defRPr/>
            </a:pP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lvl="0" algn="ctr">
              <a:lnSpc>
                <a:spcPts val="2000"/>
              </a:lnSpc>
              <a:buNone/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XML Path Language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57235" y="2485042"/>
            <a:ext cx="2491740" cy="34734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lnSpc>
                <a:spcPts val="2000"/>
              </a:lnSpc>
              <a:buNone/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协程</a:t>
            </a:r>
            <a:r>
              <a:rPr lang="en-US" altLang="zh-CN" b="1" baseline="30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[3-4]</a:t>
            </a:r>
            <a:endParaRPr lang="en-US" altLang="zh-CN" b="1" baseline="30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-9064"/>
            <a:ext cx="12253497" cy="68670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0800000" flipV="1">
            <a:off x="8784583" y="5986677"/>
            <a:ext cx="3468914" cy="8713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-742255" y="-9065"/>
            <a:ext cx="2730711" cy="15227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9085" y="229112"/>
            <a:ext cx="42261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Part 2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知识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补充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6350" stA="30000" endPos="27000" dist="25400" dir="5400000" sy="-100000" algn="bl" rotWithShape="0"/>
              </a:effectLst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490" y="2543810"/>
            <a:ext cx="1761490" cy="17614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83022" y="775086"/>
            <a:ext cx="441776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Postman</a:t>
            </a:r>
            <a:r>
              <a:rPr kumimoji="0" lang="en-US" sz="3600" b="0" i="0" baseline="300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[1]</a:t>
            </a:r>
            <a:endParaRPr kumimoji="0" lang="en-US" sz="2800" b="0" i="0" baseline="300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17130" y="2505710"/>
            <a:ext cx="3653790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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Postman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教程</a:t>
            </a:r>
            <a:r>
              <a:rPr lang="en-US" altLang="zh-CN" sz="1600" baseline="30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[2]</a:t>
            </a:r>
            <a:endParaRPr lang="zh-CN" altLang="en-US" sz="1600" baseline="30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Content Placeholder 2"/>
          <p:cNvSpPr txBox="1"/>
          <p:nvPr/>
        </p:nvSpPr>
        <p:spPr>
          <a:xfrm>
            <a:off x="883285" y="5849620"/>
            <a:ext cx="9217660" cy="719455"/>
          </a:xfrm>
          <a:prstGeom prst="rect">
            <a:avLst/>
          </a:prstGeom>
        </p:spPr>
        <p:txBody>
          <a:bodyPr vert="horz" lIns="91435" tIns="45717" rIns="91435" bIns="45717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ts val="2000"/>
              </a:lnSpc>
              <a:defRPr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[1] https://www.postman.com/downloads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[2] 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https://www.bilibili.com/video/BV1hP4y177gS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-9064"/>
            <a:ext cx="12253497" cy="68670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-1729" y="-86309"/>
            <a:ext cx="2722482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flipH="1">
            <a:off x="6364506" y="1172079"/>
            <a:ext cx="5198843" cy="46038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 flipV="1">
            <a:off x="7852175" y="4693916"/>
            <a:ext cx="4401321" cy="216408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906678" y="2019252"/>
            <a:ext cx="4226171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Part 3  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6350" stA="30000" endPos="27000" dist="25400" dir="5400000" sy="-100000" algn="bl" rotWithShape="0"/>
              </a:effectLst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爬虫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入门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6350" stA="30000" endPos="27000" dist="25400" dir="5400000" sy="-100000" algn="bl" rotWithShape="0"/>
              </a:effectLst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-9064"/>
            <a:ext cx="12253497" cy="68670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0800000" flipV="1">
            <a:off x="8784583" y="5986677"/>
            <a:ext cx="3468914" cy="8713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-742255" y="-9065"/>
            <a:ext cx="2730711" cy="15227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926503" y="1761490"/>
            <a:ext cx="2771845" cy="179832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698346" y="1863659"/>
            <a:ext cx="7485468" cy="816158"/>
            <a:chOff x="954602" y="2237325"/>
            <a:chExt cx="6019051" cy="816158"/>
          </a:xfrm>
        </p:grpSpPr>
        <p:sp>
          <p:nvSpPr>
            <p:cNvPr id="10" name="TextBox 131"/>
            <p:cNvSpPr txBox="1"/>
            <p:nvPr/>
          </p:nvSpPr>
          <p:spPr>
            <a:xfrm>
              <a:off x="954602" y="2237325"/>
              <a:ext cx="2648583" cy="39878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35954"/>
                </a:buClr>
                <a:buSzPct val="120000"/>
                <a:buFontTx/>
                <a:buNone/>
                <a:defRPr/>
              </a:pPr>
              <a:r>
                <a:rPr lang="zh-CN" altLang="en-US" sz="2000" b="1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JavaScript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Rectangle 3"/>
            <p:cNvSpPr txBox="1">
              <a:spLocks noChangeArrowheads="1"/>
            </p:cNvSpPr>
            <p:nvPr/>
          </p:nvSpPr>
          <p:spPr bwMode="auto">
            <a:xfrm>
              <a:off x="1065362" y="2797578"/>
              <a:ext cx="5908291" cy="2559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zh-CN"/>
              </a:defPPr>
              <a:lvl1pPr algn="r" fontAlgn="auto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kumimoji="0" sz="1000">
                  <a:solidFill>
                    <a:schemeClr val="bg1">
                      <a:lumMod val="85000"/>
                    </a:schemeClr>
                  </a:solidFill>
                  <a:latin typeface="+mj-ea"/>
                  <a:ea typeface="+mj-ea"/>
                  <a:cs typeface="Tahoma" panose="020B0604030504040204" pitchFamily="34" charset="0"/>
                </a:defRPr>
              </a:lvl1pPr>
            </a:lstStyle>
            <a:p>
              <a:pPr lvl="0" algn="l">
                <a:lnSpc>
                  <a:spcPts val="2000"/>
                </a:lnSpc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文本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 -&gt; JSON (JavaScript Object Notation) -&gt;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Blob (Binary Large Object)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027634" y="1695337"/>
            <a:ext cx="569581" cy="696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endParaRPr kumimoji="0" lang="zh-CN" altLang="en-US" sz="66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9085" y="229112"/>
            <a:ext cx="42261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Part 3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爬虫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入门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6350" stA="30000" endPos="27000" dist="25400" dir="5400000" sy="-100000" algn="bl" rotWithShape="0"/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83022" y="775086"/>
            <a:ext cx="441776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3.1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目录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获取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8240" y="2912110"/>
            <a:ext cx="7920000" cy="359586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3070" y="3995420"/>
            <a:ext cx="1219200" cy="1428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-9064"/>
            <a:ext cx="12253497" cy="68670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0800000" flipV="1">
            <a:off x="8784583" y="5986677"/>
            <a:ext cx="3468914" cy="8713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-742255" y="-9065"/>
            <a:ext cx="2730711" cy="15227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99085" y="229112"/>
            <a:ext cx="42261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Part 3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爬虫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入门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6350" stA="30000" endPos="27000" dist="25400" dir="5400000" sy="-100000" algn="bl" rotWithShape="0"/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83022" y="775086"/>
            <a:ext cx="441776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3.1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目录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获取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8846223" y="1763395"/>
            <a:ext cx="2771845" cy="179832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9947354" y="1697242"/>
            <a:ext cx="569581" cy="696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endParaRPr kumimoji="0" lang="zh-CN" altLang="en-US" sz="66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473004" y="1718499"/>
            <a:ext cx="7407997" cy="944478"/>
            <a:chOff x="593237" y="2209767"/>
            <a:chExt cx="6475714" cy="944478"/>
          </a:xfrm>
        </p:grpSpPr>
        <p:sp>
          <p:nvSpPr>
            <p:cNvPr id="30" name="TextBox 131"/>
            <p:cNvSpPr txBox="1"/>
            <p:nvPr/>
          </p:nvSpPr>
          <p:spPr>
            <a:xfrm>
              <a:off x="4420368" y="2209767"/>
              <a:ext cx="2648583" cy="39878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35954"/>
                </a:buClr>
                <a:buSzPct val="120000"/>
                <a:buFontTx/>
                <a:buNone/>
                <a:defRPr/>
              </a:pPr>
              <a:r>
                <a:rPr lang="zh-CN" altLang="en-US" sz="2000" b="1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Python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Rectangle 3"/>
            <p:cNvSpPr txBox="1">
              <a:spLocks noChangeArrowheads="1"/>
            </p:cNvSpPr>
            <p:nvPr/>
          </p:nvSpPr>
          <p:spPr bwMode="auto">
            <a:xfrm>
              <a:off x="593237" y="2898340"/>
              <a:ext cx="6454134" cy="2559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zh-CN"/>
              </a:defPPr>
              <a:lvl1pPr algn="r" fontAlgn="auto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kumimoji="0" sz="1000">
                  <a:solidFill>
                    <a:schemeClr val="bg1">
                      <a:lumMod val="85000"/>
                    </a:schemeClr>
                  </a:solidFill>
                  <a:latin typeface="+mj-ea"/>
                  <a:ea typeface="+mj-ea"/>
                  <a:cs typeface="Tahoma" panose="020B0604030504040204" pitchFamily="34" charset="0"/>
                </a:defRPr>
              </a:lvl1pPr>
            </a:lstStyle>
            <a:p>
              <a:pPr lvl="0" algn="r">
                <a:lnSpc>
                  <a:spcPts val="2000"/>
                </a:lnSpc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文本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 -&gt; JSON -&gt; DataFrame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8195" y="3335020"/>
            <a:ext cx="8280000" cy="3296667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285" y="4084955"/>
            <a:ext cx="1550670" cy="1797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-9064"/>
            <a:ext cx="12253497" cy="68670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0800000" flipV="1">
            <a:off x="8784583" y="5986677"/>
            <a:ext cx="3468914" cy="8713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-742255" y="-9065"/>
            <a:ext cx="2730711" cy="15227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83285" y="2000250"/>
            <a:ext cx="4824730" cy="32353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1705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9085" y="229112"/>
            <a:ext cx="42261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Part 3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爬虫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入门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6350" stA="30000" endPos="27000" dist="25400" dir="5400000" sy="-100000" algn="bl" rotWithShape="0"/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20" name="Content Placeholder 2"/>
          <p:cNvSpPr txBox="1"/>
          <p:nvPr/>
        </p:nvSpPr>
        <p:spPr>
          <a:xfrm>
            <a:off x="883285" y="5849620"/>
            <a:ext cx="9217660" cy="719455"/>
          </a:xfrm>
          <a:prstGeom prst="rect">
            <a:avLst/>
          </a:prstGeom>
        </p:spPr>
        <p:txBody>
          <a:bodyPr vert="horz" lIns="91435" tIns="45717" rIns="91435" bIns="45717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ts val="2000"/>
              </a:lnSpc>
              <a:defRPr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[1] https://www.bilibili.com/video/BV1bL4y1V7q1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[2] 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https://www.ituring.com.cn/book/2847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149340" y="2000250"/>
            <a:ext cx="18040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常见爬虫：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150610" y="2899410"/>
            <a:ext cx="180403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requests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Selenium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549005" y="2000250"/>
            <a:ext cx="18040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学习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方法：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549640" y="2899410"/>
            <a:ext cx="180403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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b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站</a:t>
            </a:r>
            <a:r>
              <a:rPr lang="en-US" altLang="zh-CN" sz="1600" baseline="30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[1]</a:t>
            </a:r>
            <a:endParaRPr lang="en-US" altLang="zh-CN" sz="1600" baseline="30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"/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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书</a:t>
            </a:r>
            <a:r>
              <a:rPr lang="en-US" altLang="zh-CN" sz="1600" baseline="30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[2]</a:t>
            </a:r>
            <a:endParaRPr lang="en-US" altLang="zh-CN" sz="1600" baseline="30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0600" y="2899410"/>
            <a:ext cx="762000" cy="3810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0600" y="3442335"/>
            <a:ext cx="1179195" cy="161290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883022" y="775086"/>
            <a:ext cx="441776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3.2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内容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爬取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-9064"/>
            <a:ext cx="12253497" cy="68670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0800000" flipV="1">
            <a:off x="8784583" y="5986677"/>
            <a:ext cx="3468914" cy="8713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-742255" y="-9065"/>
            <a:ext cx="2730711" cy="1522795"/>
          </a:xfrm>
          <a:prstGeom prst="rect">
            <a:avLst/>
          </a:prstGeom>
        </p:spPr>
      </p:pic>
      <p:grpSp>
        <p:nvGrpSpPr>
          <p:cNvPr id="8" name="原创设计师QQ69613753    _1"/>
          <p:cNvGrpSpPr/>
          <p:nvPr/>
        </p:nvGrpSpPr>
        <p:grpSpPr>
          <a:xfrm>
            <a:off x="1132205" y="1860550"/>
            <a:ext cx="4149090" cy="4382135"/>
            <a:chOff x="1128878" y="910350"/>
            <a:chExt cx="4168006" cy="4401738"/>
          </a:xfrm>
        </p:grpSpPr>
        <p:sp>
          <p:nvSpPr>
            <p:cNvPr id="9" name="椭圆 8"/>
            <p:cNvSpPr/>
            <p:nvPr/>
          </p:nvSpPr>
          <p:spPr>
            <a:xfrm>
              <a:off x="1646537" y="1471617"/>
              <a:ext cx="3561613" cy="3561613"/>
            </a:xfrm>
            <a:prstGeom prst="ellipse">
              <a:avLst/>
            </a:prstGeom>
            <a:noFill/>
            <a:ln w="38100">
              <a:solidFill>
                <a:srgbClr val="1D7C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128878" y="910350"/>
              <a:ext cx="1824106" cy="1824106"/>
            </a:xfrm>
            <a:prstGeom prst="ellipse">
              <a:avLst/>
            </a:prstGeom>
            <a:solidFill>
              <a:srgbClr val="1D7CA2"/>
            </a:solidFill>
            <a:ln>
              <a:solidFill>
                <a:srgbClr val="3BAC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894974" y="1256027"/>
              <a:ext cx="575226" cy="575226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9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159786" y="2978139"/>
              <a:ext cx="1093186" cy="109318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867862" y="4191999"/>
              <a:ext cx="1093186" cy="1093186"/>
            </a:xfrm>
            <a:prstGeom prst="ellipse">
              <a:avLst/>
            </a:prstGeom>
            <a:gradFill>
              <a:gsLst>
                <a:gs pos="0">
                  <a:srgbClr val="1D7CA2"/>
                </a:gs>
                <a:gs pos="100000">
                  <a:schemeClr val="bg1">
                    <a:alpha val="0"/>
                  </a:schemeClr>
                </a:gs>
              </a:gsLst>
              <a:lin ang="9600000" scaled="0"/>
            </a:gradFill>
            <a:ln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451373" y="4895599"/>
              <a:ext cx="416489" cy="416489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9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880395" y="2415320"/>
              <a:ext cx="416489" cy="416489"/>
            </a:xfrm>
            <a:prstGeom prst="ellipse">
              <a:avLst/>
            </a:prstGeom>
            <a:solidFill>
              <a:srgbClr val="86BACF"/>
            </a:solidFill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9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6" name="Group 4"/>
            <p:cNvGrpSpPr>
              <a:grpSpLocks noChangeAspect="1"/>
            </p:cNvGrpSpPr>
            <p:nvPr/>
          </p:nvGrpSpPr>
          <p:grpSpPr bwMode="auto">
            <a:xfrm>
              <a:off x="2706688" y="2614613"/>
              <a:ext cx="1482725" cy="1343025"/>
              <a:chOff x="1753" y="2115"/>
              <a:chExt cx="934" cy="846"/>
            </a:xfrm>
          </p:grpSpPr>
          <p:sp>
            <p:nvSpPr>
              <p:cNvPr id="17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53" y="2115"/>
                <a:ext cx="934" cy="8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" name="Freeform 5"/>
              <p:cNvSpPr>
                <a:spLocks noEditPoints="1"/>
              </p:cNvSpPr>
              <p:nvPr/>
            </p:nvSpPr>
            <p:spPr bwMode="auto">
              <a:xfrm>
                <a:off x="1745" y="2122"/>
                <a:ext cx="949" cy="839"/>
              </a:xfrm>
              <a:custGeom>
                <a:avLst/>
                <a:gdLst>
                  <a:gd name="T0" fmla="*/ 101 w 128"/>
                  <a:gd name="T1" fmla="*/ 35 h 113"/>
                  <a:gd name="T2" fmla="*/ 104 w 128"/>
                  <a:gd name="T3" fmla="*/ 14 h 113"/>
                  <a:gd name="T4" fmla="*/ 97 w 128"/>
                  <a:gd name="T5" fmla="*/ 2 h 113"/>
                  <a:gd name="T6" fmla="*/ 63 w 128"/>
                  <a:gd name="T7" fmla="*/ 15 h 113"/>
                  <a:gd name="T8" fmla="*/ 36 w 128"/>
                  <a:gd name="T9" fmla="*/ 1 h 113"/>
                  <a:gd name="T10" fmla="*/ 23 w 128"/>
                  <a:gd name="T11" fmla="*/ 30 h 113"/>
                  <a:gd name="T12" fmla="*/ 19 w 128"/>
                  <a:gd name="T13" fmla="*/ 37 h 113"/>
                  <a:gd name="T14" fmla="*/ 19 w 128"/>
                  <a:gd name="T15" fmla="*/ 76 h 113"/>
                  <a:gd name="T16" fmla="*/ 24 w 128"/>
                  <a:gd name="T17" fmla="*/ 84 h 113"/>
                  <a:gd name="T18" fmla="*/ 37 w 128"/>
                  <a:gd name="T19" fmla="*/ 113 h 113"/>
                  <a:gd name="T20" fmla="*/ 67 w 128"/>
                  <a:gd name="T21" fmla="*/ 100 h 113"/>
                  <a:gd name="T22" fmla="*/ 99 w 128"/>
                  <a:gd name="T23" fmla="*/ 110 h 113"/>
                  <a:gd name="T24" fmla="*/ 102 w 128"/>
                  <a:gd name="T25" fmla="*/ 77 h 113"/>
                  <a:gd name="T26" fmla="*/ 128 w 128"/>
                  <a:gd name="T27" fmla="*/ 56 h 113"/>
                  <a:gd name="T28" fmla="*/ 90 w 128"/>
                  <a:gd name="T29" fmla="*/ 5 h 113"/>
                  <a:gd name="T30" fmla="*/ 89 w 128"/>
                  <a:gd name="T31" fmla="*/ 10 h 113"/>
                  <a:gd name="T32" fmla="*/ 99 w 128"/>
                  <a:gd name="T33" fmla="*/ 17 h 113"/>
                  <a:gd name="T34" fmla="*/ 97 w 128"/>
                  <a:gd name="T35" fmla="*/ 34 h 113"/>
                  <a:gd name="T36" fmla="*/ 66 w 128"/>
                  <a:gd name="T37" fmla="*/ 18 h 113"/>
                  <a:gd name="T38" fmla="*/ 36 w 128"/>
                  <a:gd name="T39" fmla="*/ 62 h 113"/>
                  <a:gd name="T40" fmla="*/ 46 w 128"/>
                  <a:gd name="T41" fmla="*/ 77 h 113"/>
                  <a:gd name="T42" fmla="*/ 36 w 128"/>
                  <a:gd name="T43" fmla="*/ 62 h 113"/>
                  <a:gd name="T44" fmla="*/ 31 w 128"/>
                  <a:gd name="T45" fmla="*/ 39 h 113"/>
                  <a:gd name="T46" fmla="*/ 41 w 128"/>
                  <a:gd name="T47" fmla="*/ 43 h 113"/>
                  <a:gd name="T48" fmla="*/ 46 w 128"/>
                  <a:gd name="T49" fmla="*/ 68 h 113"/>
                  <a:gd name="T50" fmla="*/ 45 w 128"/>
                  <a:gd name="T51" fmla="*/ 45 h 113"/>
                  <a:gd name="T52" fmla="*/ 64 w 128"/>
                  <a:gd name="T53" fmla="*/ 35 h 113"/>
                  <a:gd name="T54" fmla="*/ 75 w 128"/>
                  <a:gd name="T55" fmla="*/ 35 h 113"/>
                  <a:gd name="T56" fmla="*/ 88 w 128"/>
                  <a:gd name="T57" fmla="*/ 56 h 113"/>
                  <a:gd name="T58" fmla="*/ 75 w 128"/>
                  <a:gd name="T59" fmla="*/ 77 h 113"/>
                  <a:gd name="T60" fmla="*/ 63 w 128"/>
                  <a:gd name="T61" fmla="*/ 78 h 113"/>
                  <a:gd name="T62" fmla="*/ 46 w 128"/>
                  <a:gd name="T63" fmla="*/ 68 h 113"/>
                  <a:gd name="T64" fmla="*/ 91 w 128"/>
                  <a:gd name="T65" fmla="*/ 61 h 113"/>
                  <a:gd name="T66" fmla="*/ 82 w 128"/>
                  <a:gd name="T67" fmla="*/ 77 h 113"/>
                  <a:gd name="T68" fmla="*/ 91 w 128"/>
                  <a:gd name="T69" fmla="*/ 51 h 113"/>
                  <a:gd name="T70" fmla="*/ 81 w 128"/>
                  <a:gd name="T71" fmla="*/ 36 h 113"/>
                  <a:gd name="T72" fmla="*/ 91 w 128"/>
                  <a:gd name="T73" fmla="*/ 51 h 113"/>
                  <a:gd name="T74" fmla="*/ 71 w 128"/>
                  <a:gd name="T75" fmla="*/ 30 h 113"/>
                  <a:gd name="T76" fmla="*/ 64 w 128"/>
                  <a:gd name="T77" fmla="*/ 30 h 113"/>
                  <a:gd name="T78" fmla="*/ 63 w 128"/>
                  <a:gd name="T79" fmla="*/ 22 h 113"/>
                  <a:gd name="T80" fmla="*/ 36 w 128"/>
                  <a:gd name="T81" fmla="*/ 5 h 113"/>
                  <a:gd name="T82" fmla="*/ 49 w 128"/>
                  <a:gd name="T83" fmla="*/ 31 h 113"/>
                  <a:gd name="T84" fmla="*/ 28 w 128"/>
                  <a:gd name="T85" fmla="*/ 29 h 113"/>
                  <a:gd name="T86" fmla="*/ 4 w 128"/>
                  <a:gd name="T87" fmla="*/ 57 h 113"/>
                  <a:gd name="T88" fmla="*/ 26 w 128"/>
                  <a:gd name="T89" fmla="*/ 40 h 113"/>
                  <a:gd name="T90" fmla="*/ 27 w 128"/>
                  <a:gd name="T91" fmla="*/ 73 h 113"/>
                  <a:gd name="T92" fmla="*/ 37 w 128"/>
                  <a:gd name="T93" fmla="*/ 108 h 113"/>
                  <a:gd name="T94" fmla="*/ 29 w 128"/>
                  <a:gd name="T95" fmla="*/ 85 h 113"/>
                  <a:gd name="T96" fmla="*/ 50 w 128"/>
                  <a:gd name="T97" fmla="*/ 82 h 113"/>
                  <a:gd name="T98" fmla="*/ 37 w 128"/>
                  <a:gd name="T99" fmla="*/ 108 h 113"/>
                  <a:gd name="T100" fmla="*/ 56 w 128"/>
                  <a:gd name="T101" fmla="*/ 82 h 113"/>
                  <a:gd name="T102" fmla="*/ 64 w 128"/>
                  <a:gd name="T103" fmla="*/ 83 h 113"/>
                  <a:gd name="T104" fmla="*/ 64 w 128"/>
                  <a:gd name="T105" fmla="*/ 91 h 113"/>
                  <a:gd name="T106" fmla="*/ 91 w 128"/>
                  <a:gd name="T107" fmla="*/ 107 h 113"/>
                  <a:gd name="T108" fmla="*/ 78 w 128"/>
                  <a:gd name="T109" fmla="*/ 82 h 113"/>
                  <a:gd name="T110" fmla="*/ 99 w 128"/>
                  <a:gd name="T111" fmla="*/ 84 h 113"/>
                  <a:gd name="T112" fmla="*/ 106 w 128"/>
                  <a:gd name="T113" fmla="*/ 71 h 113"/>
                  <a:gd name="T114" fmla="*/ 94 w 128"/>
                  <a:gd name="T115" fmla="*/ 56 h 113"/>
                  <a:gd name="T116" fmla="*/ 123 w 128"/>
                  <a:gd name="T117" fmla="*/ 56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13">
                    <a:moveTo>
                      <a:pt x="108" y="37"/>
                    </a:moveTo>
                    <a:cubicBezTo>
                      <a:pt x="106" y="36"/>
                      <a:pt x="104" y="36"/>
                      <a:pt x="101" y="35"/>
                    </a:cubicBezTo>
                    <a:cubicBezTo>
                      <a:pt x="102" y="33"/>
                      <a:pt x="103" y="30"/>
                      <a:pt x="103" y="28"/>
                    </a:cubicBezTo>
                    <a:cubicBezTo>
                      <a:pt x="104" y="23"/>
                      <a:pt x="104" y="18"/>
                      <a:pt x="104" y="14"/>
                    </a:cubicBezTo>
                    <a:cubicBezTo>
                      <a:pt x="104" y="12"/>
                      <a:pt x="105" y="11"/>
                      <a:pt x="105" y="10"/>
                    </a:cubicBezTo>
                    <a:cubicBezTo>
                      <a:pt x="105" y="5"/>
                      <a:pt x="101" y="2"/>
                      <a:pt x="97" y="2"/>
                    </a:cubicBezTo>
                    <a:cubicBezTo>
                      <a:pt x="95" y="0"/>
                      <a:pt x="93" y="0"/>
                      <a:pt x="90" y="0"/>
                    </a:cubicBezTo>
                    <a:cubicBezTo>
                      <a:pt x="82" y="0"/>
                      <a:pt x="73" y="5"/>
                      <a:pt x="63" y="15"/>
                    </a:cubicBezTo>
                    <a:cubicBezTo>
                      <a:pt x="62" y="14"/>
                      <a:pt x="61" y="13"/>
                      <a:pt x="60" y="12"/>
                    </a:cubicBezTo>
                    <a:cubicBezTo>
                      <a:pt x="51" y="5"/>
                      <a:pt x="43" y="1"/>
                      <a:pt x="36" y="1"/>
                    </a:cubicBezTo>
                    <a:cubicBezTo>
                      <a:pt x="33" y="1"/>
                      <a:pt x="31" y="1"/>
                      <a:pt x="29" y="3"/>
                    </a:cubicBezTo>
                    <a:cubicBezTo>
                      <a:pt x="22" y="7"/>
                      <a:pt x="21" y="16"/>
                      <a:pt x="23" y="30"/>
                    </a:cubicBezTo>
                    <a:cubicBezTo>
                      <a:pt x="24" y="31"/>
                      <a:pt x="24" y="33"/>
                      <a:pt x="25" y="35"/>
                    </a:cubicBezTo>
                    <a:cubicBezTo>
                      <a:pt x="23" y="36"/>
                      <a:pt x="21" y="37"/>
                      <a:pt x="19" y="37"/>
                    </a:cubicBezTo>
                    <a:cubicBezTo>
                      <a:pt x="6" y="42"/>
                      <a:pt x="0" y="49"/>
                      <a:pt x="0" y="57"/>
                    </a:cubicBezTo>
                    <a:cubicBezTo>
                      <a:pt x="0" y="64"/>
                      <a:pt x="7" y="71"/>
                      <a:pt x="19" y="76"/>
                    </a:cubicBezTo>
                    <a:cubicBezTo>
                      <a:pt x="21" y="76"/>
                      <a:pt x="23" y="77"/>
                      <a:pt x="26" y="78"/>
                    </a:cubicBezTo>
                    <a:cubicBezTo>
                      <a:pt x="25" y="80"/>
                      <a:pt x="25" y="82"/>
                      <a:pt x="24" y="84"/>
                    </a:cubicBezTo>
                    <a:cubicBezTo>
                      <a:pt x="22" y="98"/>
                      <a:pt x="24" y="107"/>
                      <a:pt x="30" y="111"/>
                    </a:cubicBezTo>
                    <a:cubicBezTo>
                      <a:pt x="32" y="112"/>
                      <a:pt x="35" y="113"/>
                      <a:pt x="37" y="113"/>
                    </a:cubicBezTo>
                    <a:cubicBezTo>
                      <a:pt x="45" y="113"/>
                      <a:pt x="54" y="107"/>
                      <a:pt x="64" y="98"/>
                    </a:cubicBezTo>
                    <a:cubicBezTo>
                      <a:pt x="65" y="99"/>
                      <a:pt x="66" y="100"/>
                      <a:pt x="67" y="100"/>
                    </a:cubicBezTo>
                    <a:cubicBezTo>
                      <a:pt x="76" y="108"/>
                      <a:pt x="85" y="112"/>
                      <a:pt x="91" y="112"/>
                    </a:cubicBezTo>
                    <a:cubicBezTo>
                      <a:pt x="94" y="112"/>
                      <a:pt x="97" y="111"/>
                      <a:pt x="99" y="110"/>
                    </a:cubicBezTo>
                    <a:cubicBezTo>
                      <a:pt x="105" y="106"/>
                      <a:pt x="107" y="96"/>
                      <a:pt x="104" y="83"/>
                    </a:cubicBezTo>
                    <a:cubicBezTo>
                      <a:pt x="103" y="81"/>
                      <a:pt x="103" y="79"/>
                      <a:pt x="102" y="77"/>
                    </a:cubicBezTo>
                    <a:cubicBezTo>
                      <a:pt x="104" y="77"/>
                      <a:pt x="106" y="76"/>
                      <a:pt x="108" y="75"/>
                    </a:cubicBezTo>
                    <a:cubicBezTo>
                      <a:pt x="121" y="70"/>
                      <a:pt x="128" y="64"/>
                      <a:pt x="128" y="56"/>
                    </a:cubicBezTo>
                    <a:cubicBezTo>
                      <a:pt x="128" y="49"/>
                      <a:pt x="121" y="42"/>
                      <a:pt x="108" y="37"/>
                    </a:cubicBezTo>
                    <a:close/>
                    <a:moveTo>
                      <a:pt x="90" y="5"/>
                    </a:moveTo>
                    <a:cubicBezTo>
                      <a:pt x="90" y="5"/>
                      <a:pt x="90" y="5"/>
                      <a:pt x="91" y="5"/>
                    </a:cubicBezTo>
                    <a:cubicBezTo>
                      <a:pt x="89" y="6"/>
                      <a:pt x="89" y="8"/>
                      <a:pt x="89" y="10"/>
                    </a:cubicBezTo>
                    <a:cubicBezTo>
                      <a:pt x="89" y="14"/>
                      <a:pt x="92" y="17"/>
                      <a:pt x="97" y="17"/>
                    </a:cubicBezTo>
                    <a:cubicBezTo>
                      <a:pt x="98" y="17"/>
                      <a:pt x="98" y="17"/>
                      <a:pt x="99" y="17"/>
                    </a:cubicBezTo>
                    <a:cubicBezTo>
                      <a:pt x="99" y="20"/>
                      <a:pt x="99" y="24"/>
                      <a:pt x="98" y="27"/>
                    </a:cubicBezTo>
                    <a:cubicBezTo>
                      <a:pt x="98" y="29"/>
                      <a:pt x="97" y="32"/>
                      <a:pt x="97" y="34"/>
                    </a:cubicBezTo>
                    <a:cubicBezTo>
                      <a:pt x="91" y="32"/>
                      <a:pt x="84" y="31"/>
                      <a:pt x="77" y="31"/>
                    </a:cubicBezTo>
                    <a:cubicBezTo>
                      <a:pt x="74" y="26"/>
                      <a:pt x="70" y="22"/>
                      <a:pt x="66" y="18"/>
                    </a:cubicBezTo>
                    <a:cubicBezTo>
                      <a:pt x="75" y="10"/>
                      <a:pt x="84" y="5"/>
                      <a:pt x="90" y="5"/>
                    </a:cubicBezTo>
                    <a:close/>
                    <a:moveTo>
                      <a:pt x="36" y="62"/>
                    </a:moveTo>
                    <a:cubicBezTo>
                      <a:pt x="38" y="65"/>
                      <a:pt x="40" y="68"/>
                      <a:pt x="42" y="71"/>
                    </a:cubicBezTo>
                    <a:cubicBezTo>
                      <a:pt x="43" y="73"/>
                      <a:pt x="44" y="75"/>
                      <a:pt x="46" y="77"/>
                    </a:cubicBezTo>
                    <a:cubicBezTo>
                      <a:pt x="41" y="76"/>
                      <a:pt x="36" y="75"/>
                      <a:pt x="32" y="74"/>
                    </a:cubicBezTo>
                    <a:cubicBezTo>
                      <a:pt x="33" y="70"/>
                      <a:pt x="35" y="66"/>
                      <a:pt x="36" y="62"/>
                    </a:cubicBezTo>
                    <a:close/>
                    <a:moveTo>
                      <a:pt x="36" y="51"/>
                    </a:moveTo>
                    <a:cubicBezTo>
                      <a:pt x="34" y="47"/>
                      <a:pt x="32" y="43"/>
                      <a:pt x="31" y="39"/>
                    </a:cubicBezTo>
                    <a:cubicBezTo>
                      <a:pt x="36" y="38"/>
                      <a:pt x="40" y="37"/>
                      <a:pt x="45" y="36"/>
                    </a:cubicBezTo>
                    <a:cubicBezTo>
                      <a:pt x="44" y="38"/>
                      <a:pt x="43" y="40"/>
                      <a:pt x="41" y="43"/>
                    </a:cubicBezTo>
                    <a:cubicBezTo>
                      <a:pt x="39" y="46"/>
                      <a:pt x="38" y="49"/>
                      <a:pt x="36" y="51"/>
                    </a:cubicBezTo>
                    <a:close/>
                    <a:moveTo>
                      <a:pt x="46" y="68"/>
                    </a:moveTo>
                    <a:cubicBezTo>
                      <a:pt x="43" y="64"/>
                      <a:pt x="41" y="61"/>
                      <a:pt x="39" y="57"/>
                    </a:cubicBezTo>
                    <a:cubicBezTo>
                      <a:pt x="41" y="53"/>
                      <a:pt x="43" y="49"/>
                      <a:pt x="45" y="45"/>
                    </a:cubicBezTo>
                    <a:cubicBezTo>
                      <a:pt x="47" y="42"/>
                      <a:pt x="50" y="39"/>
                      <a:pt x="52" y="35"/>
                    </a:cubicBezTo>
                    <a:cubicBezTo>
                      <a:pt x="56" y="35"/>
                      <a:pt x="60" y="35"/>
                      <a:pt x="64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8" y="35"/>
                      <a:pt x="72" y="35"/>
                      <a:pt x="75" y="35"/>
                    </a:cubicBezTo>
                    <a:cubicBezTo>
                      <a:pt x="77" y="38"/>
                      <a:pt x="79" y="41"/>
                      <a:pt x="82" y="45"/>
                    </a:cubicBezTo>
                    <a:cubicBezTo>
                      <a:pt x="84" y="48"/>
                      <a:pt x="86" y="52"/>
                      <a:pt x="88" y="56"/>
                    </a:cubicBezTo>
                    <a:cubicBezTo>
                      <a:pt x="86" y="60"/>
                      <a:pt x="84" y="64"/>
                      <a:pt x="82" y="67"/>
                    </a:cubicBezTo>
                    <a:cubicBezTo>
                      <a:pt x="80" y="71"/>
                      <a:pt x="78" y="74"/>
                      <a:pt x="75" y="77"/>
                    </a:cubicBezTo>
                    <a:cubicBezTo>
                      <a:pt x="72" y="78"/>
                      <a:pt x="68" y="78"/>
                      <a:pt x="64" y="78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59" y="78"/>
                      <a:pt x="56" y="78"/>
                      <a:pt x="52" y="77"/>
                    </a:cubicBezTo>
                    <a:cubicBezTo>
                      <a:pt x="50" y="74"/>
                      <a:pt x="48" y="71"/>
                      <a:pt x="46" y="68"/>
                    </a:cubicBezTo>
                    <a:close/>
                    <a:moveTo>
                      <a:pt x="86" y="70"/>
                    </a:moveTo>
                    <a:cubicBezTo>
                      <a:pt x="88" y="67"/>
                      <a:pt x="89" y="64"/>
                      <a:pt x="91" y="61"/>
                    </a:cubicBezTo>
                    <a:cubicBezTo>
                      <a:pt x="93" y="66"/>
                      <a:pt x="95" y="70"/>
                      <a:pt x="96" y="74"/>
                    </a:cubicBezTo>
                    <a:cubicBezTo>
                      <a:pt x="92" y="75"/>
                      <a:pt x="87" y="76"/>
                      <a:pt x="82" y="77"/>
                    </a:cubicBezTo>
                    <a:cubicBezTo>
                      <a:pt x="83" y="74"/>
                      <a:pt x="85" y="72"/>
                      <a:pt x="86" y="70"/>
                    </a:cubicBezTo>
                    <a:close/>
                    <a:moveTo>
                      <a:pt x="91" y="51"/>
                    </a:moveTo>
                    <a:cubicBezTo>
                      <a:pt x="89" y="48"/>
                      <a:pt x="87" y="45"/>
                      <a:pt x="86" y="42"/>
                    </a:cubicBezTo>
                    <a:cubicBezTo>
                      <a:pt x="84" y="40"/>
                      <a:pt x="83" y="38"/>
                      <a:pt x="81" y="36"/>
                    </a:cubicBezTo>
                    <a:cubicBezTo>
                      <a:pt x="86" y="36"/>
                      <a:pt x="91" y="37"/>
                      <a:pt x="95" y="38"/>
                    </a:cubicBezTo>
                    <a:cubicBezTo>
                      <a:pt x="94" y="42"/>
                      <a:pt x="93" y="46"/>
                      <a:pt x="91" y="51"/>
                    </a:cubicBezTo>
                    <a:close/>
                    <a:moveTo>
                      <a:pt x="63" y="22"/>
                    </a:moveTo>
                    <a:cubicBezTo>
                      <a:pt x="66" y="24"/>
                      <a:pt x="68" y="27"/>
                      <a:pt x="71" y="30"/>
                    </a:cubicBezTo>
                    <a:cubicBezTo>
                      <a:pt x="69" y="30"/>
                      <a:pt x="66" y="30"/>
                      <a:pt x="64" y="30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61" y="30"/>
                      <a:pt x="58" y="30"/>
                      <a:pt x="56" y="30"/>
                    </a:cubicBezTo>
                    <a:cubicBezTo>
                      <a:pt x="58" y="27"/>
                      <a:pt x="61" y="24"/>
                      <a:pt x="63" y="22"/>
                    </a:cubicBezTo>
                    <a:close/>
                    <a:moveTo>
                      <a:pt x="31" y="7"/>
                    </a:moveTo>
                    <a:cubicBezTo>
                      <a:pt x="33" y="6"/>
                      <a:pt x="34" y="5"/>
                      <a:pt x="36" y="5"/>
                    </a:cubicBezTo>
                    <a:cubicBezTo>
                      <a:pt x="42" y="5"/>
                      <a:pt x="51" y="10"/>
                      <a:pt x="60" y="18"/>
                    </a:cubicBezTo>
                    <a:cubicBezTo>
                      <a:pt x="56" y="22"/>
                      <a:pt x="53" y="26"/>
                      <a:pt x="49" y="31"/>
                    </a:cubicBezTo>
                    <a:cubicBezTo>
                      <a:pt x="42" y="32"/>
                      <a:pt x="36" y="33"/>
                      <a:pt x="30" y="34"/>
                    </a:cubicBezTo>
                    <a:cubicBezTo>
                      <a:pt x="29" y="32"/>
                      <a:pt x="28" y="30"/>
                      <a:pt x="28" y="29"/>
                    </a:cubicBezTo>
                    <a:cubicBezTo>
                      <a:pt x="26" y="18"/>
                      <a:pt x="27" y="10"/>
                      <a:pt x="31" y="7"/>
                    </a:cubicBezTo>
                    <a:close/>
                    <a:moveTo>
                      <a:pt x="4" y="57"/>
                    </a:moveTo>
                    <a:cubicBezTo>
                      <a:pt x="4" y="51"/>
                      <a:pt x="10" y="46"/>
                      <a:pt x="21" y="42"/>
                    </a:cubicBezTo>
                    <a:cubicBezTo>
                      <a:pt x="23" y="41"/>
                      <a:pt x="24" y="41"/>
                      <a:pt x="26" y="40"/>
                    </a:cubicBezTo>
                    <a:cubicBezTo>
                      <a:pt x="28" y="45"/>
                      <a:pt x="31" y="51"/>
                      <a:pt x="34" y="57"/>
                    </a:cubicBezTo>
                    <a:cubicBezTo>
                      <a:pt x="31" y="62"/>
                      <a:pt x="29" y="68"/>
                      <a:pt x="27" y="73"/>
                    </a:cubicBezTo>
                    <a:cubicBezTo>
                      <a:pt x="13" y="69"/>
                      <a:pt x="4" y="63"/>
                      <a:pt x="4" y="57"/>
                    </a:cubicBezTo>
                    <a:close/>
                    <a:moveTo>
                      <a:pt x="37" y="108"/>
                    </a:moveTo>
                    <a:cubicBezTo>
                      <a:pt x="36" y="108"/>
                      <a:pt x="34" y="108"/>
                      <a:pt x="33" y="107"/>
                    </a:cubicBezTo>
                    <a:cubicBezTo>
                      <a:pt x="28" y="104"/>
                      <a:pt x="27" y="96"/>
                      <a:pt x="29" y="85"/>
                    </a:cubicBezTo>
                    <a:cubicBezTo>
                      <a:pt x="29" y="83"/>
                      <a:pt x="30" y="81"/>
                      <a:pt x="30" y="79"/>
                    </a:cubicBezTo>
                    <a:cubicBezTo>
                      <a:pt x="36" y="80"/>
                      <a:pt x="43" y="81"/>
                      <a:pt x="50" y="82"/>
                    </a:cubicBezTo>
                    <a:cubicBezTo>
                      <a:pt x="53" y="87"/>
                      <a:pt x="57" y="91"/>
                      <a:pt x="61" y="94"/>
                    </a:cubicBezTo>
                    <a:cubicBezTo>
                      <a:pt x="52" y="103"/>
                      <a:pt x="44" y="108"/>
                      <a:pt x="37" y="108"/>
                    </a:cubicBezTo>
                    <a:close/>
                    <a:moveTo>
                      <a:pt x="64" y="91"/>
                    </a:moveTo>
                    <a:cubicBezTo>
                      <a:pt x="62" y="88"/>
                      <a:pt x="59" y="86"/>
                      <a:pt x="56" y="82"/>
                    </a:cubicBezTo>
                    <a:cubicBezTo>
                      <a:pt x="59" y="83"/>
                      <a:pt x="61" y="83"/>
                      <a:pt x="63" y="83"/>
                    </a:cubicBezTo>
                    <a:cubicBezTo>
                      <a:pt x="64" y="83"/>
                      <a:pt x="64" y="83"/>
                      <a:pt x="64" y="83"/>
                    </a:cubicBezTo>
                    <a:cubicBezTo>
                      <a:pt x="66" y="83"/>
                      <a:pt x="69" y="82"/>
                      <a:pt x="72" y="82"/>
                    </a:cubicBezTo>
                    <a:cubicBezTo>
                      <a:pt x="69" y="85"/>
                      <a:pt x="67" y="88"/>
                      <a:pt x="64" y="91"/>
                    </a:cubicBezTo>
                    <a:close/>
                    <a:moveTo>
                      <a:pt x="96" y="106"/>
                    </a:moveTo>
                    <a:cubicBezTo>
                      <a:pt x="95" y="107"/>
                      <a:pt x="93" y="107"/>
                      <a:pt x="91" y="107"/>
                    </a:cubicBezTo>
                    <a:cubicBezTo>
                      <a:pt x="85" y="107"/>
                      <a:pt x="77" y="102"/>
                      <a:pt x="68" y="94"/>
                    </a:cubicBezTo>
                    <a:cubicBezTo>
                      <a:pt x="71" y="91"/>
                      <a:pt x="75" y="86"/>
                      <a:pt x="78" y="82"/>
                    </a:cubicBezTo>
                    <a:cubicBezTo>
                      <a:pt x="85" y="81"/>
                      <a:pt x="92" y="80"/>
                      <a:pt x="98" y="79"/>
                    </a:cubicBezTo>
                    <a:cubicBezTo>
                      <a:pt x="98" y="80"/>
                      <a:pt x="99" y="82"/>
                      <a:pt x="99" y="84"/>
                    </a:cubicBezTo>
                    <a:cubicBezTo>
                      <a:pt x="101" y="95"/>
                      <a:pt x="100" y="103"/>
                      <a:pt x="96" y="106"/>
                    </a:cubicBezTo>
                    <a:close/>
                    <a:moveTo>
                      <a:pt x="106" y="71"/>
                    </a:moveTo>
                    <a:cubicBezTo>
                      <a:pt x="105" y="71"/>
                      <a:pt x="103" y="72"/>
                      <a:pt x="101" y="73"/>
                    </a:cubicBezTo>
                    <a:cubicBezTo>
                      <a:pt x="99" y="67"/>
                      <a:pt x="97" y="62"/>
                      <a:pt x="94" y="56"/>
                    </a:cubicBezTo>
                    <a:cubicBezTo>
                      <a:pt x="96" y="50"/>
                      <a:pt x="98" y="45"/>
                      <a:pt x="100" y="40"/>
                    </a:cubicBezTo>
                    <a:cubicBezTo>
                      <a:pt x="114" y="44"/>
                      <a:pt x="123" y="50"/>
                      <a:pt x="123" y="56"/>
                    </a:cubicBezTo>
                    <a:cubicBezTo>
                      <a:pt x="123" y="61"/>
                      <a:pt x="117" y="67"/>
                      <a:pt x="106" y="71"/>
                    </a:cubicBezTo>
                    <a:close/>
                  </a:path>
                </a:pathLst>
              </a:custGeom>
              <a:solidFill>
                <a:srgbClr val="86B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" name="Oval 6"/>
              <p:cNvSpPr>
                <a:spLocks noChangeArrowheads="1"/>
              </p:cNvSpPr>
              <p:nvPr/>
            </p:nvSpPr>
            <p:spPr bwMode="auto">
              <a:xfrm>
                <a:off x="2123" y="2449"/>
                <a:ext cx="186" cy="178"/>
              </a:xfrm>
              <a:prstGeom prst="ellipse">
                <a:avLst/>
              </a:prstGeom>
              <a:solidFill>
                <a:srgbClr val="1D7C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299085" y="229112"/>
            <a:ext cx="42261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Part 3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爬虫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入门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6350" stA="30000" endPos="27000" dist="25400" dir="5400000" sy="-100000" algn="bl" rotWithShape="0"/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83022" y="775086"/>
            <a:ext cx="441776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3.3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爬虫提速</a:t>
            </a:r>
            <a:r>
              <a:rPr kumimoji="0" lang="en-US" altLang="zh-CN" sz="3600" b="0" i="0" u="none" strike="noStrike" kern="1200" cap="none" spc="0" normalizeH="0" baseline="300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[1]</a:t>
            </a:r>
            <a:endParaRPr kumimoji="0" lang="en-US" altLang="zh-CN" sz="3600" b="0" i="0" u="none" strike="noStrike" kern="1200" cap="none" spc="0" normalizeH="0" baseline="300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149340" y="2000250"/>
            <a:ext cx="18040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常见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手段：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150610" y="2899410"/>
            <a:ext cx="1804035" cy="1373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多进程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多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线程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协程</a:t>
            </a:r>
            <a:endParaRPr lang="en-US" altLang="zh-CN" sz="1600" baseline="30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Content Placeholder 2"/>
          <p:cNvSpPr txBox="1"/>
          <p:nvPr/>
        </p:nvSpPr>
        <p:spPr>
          <a:xfrm>
            <a:off x="883285" y="6203950"/>
            <a:ext cx="9217660" cy="719455"/>
          </a:xfrm>
          <a:prstGeom prst="rect">
            <a:avLst/>
          </a:prstGeom>
        </p:spPr>
        <p:txBody>
          <a:bodyPr vert="horz" lIns="91435" tIns="45717" rIns="91435" bIns="45717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ts val="2000"/>
              </a:lnSpc>
              <a:defRPr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[1] https://blog.csdn.net/weixin_51656605/article/details/113694044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-9064"/>
            <a:ext cx="12253497" cy="68670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0800000" flipV="1">
            <a:off x="8784583" y="5986677"/>
            <a:ext cx="3468914" cy="8713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-742255" y="-9065"/>
            <a:ext cx="2730711" cy="1522795"/>
          </a:xfrm>
          <a:prstGeom prst="rect">
            <a:avLst/>
          </a:prstGeom>
        </p:spPr>
      </p:pic>
      <p:sp>
        <p:nvSpPr>
          <p:cNvPr id="8" name="Freeform 265"/>
          <p:cNvSpPr>
            <a:spLocks noChangeArrowheads="1"/>
          </p:cNvSpPr>
          <p:nvPr/>
        </p:nvSpPr>
        <p:spPr bwMode="auto">
          <a:xfrm>
            <a:off x="4829175" y="2046133"/>
            <a:ext cx="1304925" cy="1604873"/>
          </a:xfrm>
          <a:custGeom>
            <a:avLst/>
            <a:gdLst>
              <a:gd name="T0" fmla="*/ 706834 w 312"/>
              <a:gd name="T1" fmla="*/ 804565 h 385"/>
              <a:gd name="T2" fmla="*/ 1304925 w 312"/>
              <a:gd name="T3" fmla="*/ 1604962 h 385"/>
              <a:gd name="T4" fmla="*/ 242582 w 312"/>
              <a:gd name="T5" fmla="*/ 1183920 h 385"/>
              <a:gd name="T6" fmla="*/ 12547 w 312"/>
              <a:gd name="T7" fmla="*/ 904615 h 385"/>
              <a:gd name="T8" fmla="*/ 4182 w 312"/>
              <a:gd name="T9" fmla="*/ 804565 h 385"/>
              <a:gd name="T10" fmla="*/ 12547 w 312"/>
              <a:gd name="T11" fmla="*/ 700347 h 385"/>
              <a:gd name="T12" fmla="*/ 242582 w 312"/>
              <a:gd name="T13" fmla="*/ 425211 h 385"/>
              <a:gd name="T14" fmla="*/ 1304925 w 312"/>
              <a:gd name="T15" fmla="*/ 0 h 385"/>
              <a:gd name="T16" fmla="*/ 706834 w 312"/>
              <a:gd name="T17" fmla="*/ 804565 h 3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2"/>
              <a:gd name="T28" fmla="*/ 0 h 385"/>
              <a:gd name="T29" fmla="*/ 312 w 312"/>
              <a:gd name="T30" fmla="*/ 385 h 38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2" h="385">
                <a:moveTo>
                  <a:pt x="169" y="193"/>
                </a:moveTo>
                <a:cubicBezTo>
                  <a:pt x="170" y="265"/>
                  <a:pt x="254" y="358"/>
                  <a:pt x="312" y="385"/>
                </a:cubicBezTo>
                <a:cubicBezTo>
                  <a:pt x="304" y="385"/>
                  <a:pt x="104" y="302"/>
                  <a:pt x="58" y="284"/>
                </a:cubicBezTo>
                <a:cubicBezTo>
                  <a:pt x="28" y="272"/>
                  <a:pt x="9" y="246"/>
                  <a:pt x="3" y="217"/>
                </a:cubicBezTo>
                <a:cubicBezTo>
                  <a:pt x="0" y="209"/>
                  <a:pt x="1" y="202"/>
                  <a:pt x="1" y="193"/>
                </a:cubicBezTo>
                <a:cubicBezTo>
                  <a:pt x="1" y="184"/>
                  <a:pt x="0" y="176"/>
                  <a:pt x="3" y="168"/>
                </a:cubicBezTo>
                <a:cubicBezTo>
                  <a:pt x="9" y="139"/>
                  <a:pt x="28" y="113"/>
                  <a:pt x="58" y="102"/>
                </a:cubicBezTo>
                <a:cubicBezTo>
                  <a:pt x="104" y="83"/>
                  <a:pt x="304" y="0"/>
                  <a:pt x="312" y="0"/>
                </a:cubicBezTo>
                <a:cubicBezTo>
                  <a:pt x="254" y="27"/>
                  <a:pt x="170" y="116"/>
                  <a:pt x="169" y="193"/>
                </a:cubicBezTo>
                <a:close/>
              </a:path>
            </a:pathLst>
          </a:custGeom>
          <a:solidFill>
            <a:srgbClr val="86BACF">
              <a:alpha val="39999"/>
            </a:srgbClr>
          </a:solidFill>
          <a:ln w="9525" cmpd="sng">
            <a:noFill/>
            <a:bevel/>
          </a:ln>
        </p:spPr>
        <p:txBody>
          <a:bodyPr lIns="91423" tIns="45712" rIns="91423" bIns="45712"/>
          <a:lstStyle/>
          <a:p>
            <a:pPr defTabSz="1219200"/>
            <a:endParaRPr lang="zh-CN" altLang="en-US" sz="1705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Freeform 263"/>
          <p:cNvSpPr>
            <a:spLocks noChangeArrowheads="1"/>
          </p:cNvSpPr>
          <p:nvPr/>
        </p:nvSpPr>
        <p:spPr bwMode="auto">
          <a:xfrm>
            <a:off x="6500812" y="3101762"/>
            <a:ext cx="1300163" cy="1606463"/>
          </a:xfrm>
          <a:custGeom>
            <a:avLst/>
            <a:gdLst>
              <a:gd name="T0" fmla="*/ 597824 w 311"/>
              <a:gd name="T1" fmla="*/ 801189 h 385"/>
              <a:gd name="T2" fmla="*/ 0 w 311"/>
              <a:gd name="T3" fmla="*/ 0 h 385"/>
              <a:gd name="T4" fmla="*/ 1061868 w 311"/>
              <a:gd name="T5" fmla="*/ 421459 h 385"/>
              <a:gd name="T6" fmla="*/ 1291801 w 311"/>
              <a:gd name="T7" fmla="*/ 701040 h 385"/>
              <a:gd name="T8" fmla="*/ 1300162 w 311"/>
              <a:gd name="T9" fmla="*/ 801189 h 385"/>
              <a:gd name="T10" fmla="*/ 1291801 w 311"/>
              <a:gd name="T11" fmla="*/ 905510 h 385"/>
              <a:gd name="T12" fmla="*/ 1061868 w 311"/>
              <a:gd name="T13" fmla="*/ 1180919 h 385"/>
              <a:gd name="T14" fmla="*/ 0 w 311"/>
              <a:gd name="T15" fmla="*/ 1606550 h 385"/>
              <a:gd name="T16" fmla="*/ 597824 w 311"/>
              <a:gd name="T17" fmla="*/ 801189 h 3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1"/>
              <a:gd name="T28" fmla="*/ 0 h 385"/>
              <a:gd name="T29" fmla="*/ 311 w 311"/>
              <a:gd name="T30" fmla="*/ 385 h 38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1" h="385">
                <a:moveTo>
                  <a:pt x="143" y="192"/>
                </a:moveTo>
                <a:cubicBezTo>
                  <a:pt x="142" y="120"/>
                  <a:pt x="58" y="27"/>
                  <a:pt x="0" y="0"/>
                </a:cubicBezTo>
                <a:cubicBezTo>
                  <a:pt x="7" y="0"/>
                  <a:pt x="208" y="83"/>
                  <a:pt x="254" y="101"/>
                </a:cubicBezTo>
                <a:cubicBezTo>
                  <a:pt x="283" y="113"/>
                  <a:pt x="303" y="139"/>
                  <a:pt x="309" y="168"/>
                </a:cubicBezTo>
                <a:cubicBezTo>
                  <a:pt x="311" y="175"/>
                  <a:pt x="311" y="183"/>
                  <a:pt x="311" y="192"/>
                </a:cubicBezTo>
                <a:cubicBezTo>
                  <a:pt x="311" y="201"/>
                  <a:pt x="311" y="209"/>
                  <a:pt x="309" y="217"/>
                </a:cubicBezTo>
                <a:cubicBezTo>
                  <a:pt x="303" y="246"/>
                  <a:pt x="283" y="271"/>
                  <a:pt x="254" y="283"/>
                </a:cubicBezTo>
                <a:cubicBezTo>
                  <a:pt x="208" y="302"/>
                  <a:pt x="7" y="385"/>
                  <a:pt x="0" y="385"/>
                </a:cubicBezTo>
                <a:cubicBezTo>
                  <a:pt x="58" y="358"/>
                  <a:pt x="142" y="269"/>
                  <a:pt x="143" y="192"/>
                </a:cubicBezTo>
                <a:close/>
              </a:path>
            </a:pathLst>
          </a:custGeom>
          <a:solidFill>
            <a:srgbClr val="86BACF">
              <a:alpha val="39999"/>
            </a:srgbClr>
          </a:solidFill>
          <a:ln w="9525" cmpd="sng">
            <a:noFill/>
            <a:bevel/>
          </a:ln>
        </p:spPr>
        <p:txBody>
          <a:bodyPr lIns="91423" tIns="45712" rIns="91423" bIns="45712"/>
          <a:lstStyle/>
          <a:p>
            <a:pPr defTabSz="1219200"/>
            <a:endParaRPr lang="zh-CN" altLang="en-US" sz="1705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7751765" y="4059506"/>
            <a:ext cx="3322637" cy="215888"/>
            <a:chOff x="7558090" y="4349701"/>
            <a:chExt cx="3322637" cy="215888"/>
          </a:xfrm>
        </p:grpSpPr>
        <p:sp>
          <p:nvSpPr>
            <p:cNvPr id="17" name="任意多边形 13"/>
            <p:cNvSpPr>
              <a:spLocks noChangeArrowheads="1"/>
            </p:cNvSpPr>
            <p:nvPr/>
          </p:nvSpPr>
          <p:spPr bwMode="auto">
            <a:xfrm>
              <a:off x="7558090" y="4446533"/>
              <a:ext cx="3152775" cy="0"/>
            </a:xfrm>
            <a:custGeom>
              <a:avLst/>
              <a:gdLst>
                <a:gd name="T0" fmla="*/ 3152775 w 3152775"/>
                <a:gd name="T1" fmla="*/ 0 h 635"/>
                <a:gd name="T2" fmla="*/ 0 w 3152775"/>
                <a:gd name="T3" fmla="*/ 0 h 635"/>
                <a:gd name="T4" fmla="*/ 0 60000 65536"/>
                <a:gd name="T5" fmla="*/ 0 60000 65536"/>
                <a:gd name="T6" fmla="*/ 0 w 3152775"/>
                <a:gd name="T7" fmla="*/ 0 h 635"/>
                <a:gd name="T8" fmla="*/ 3152775 w 3152775"/>
                <a:gd name="T9" fmla="*/ 0 h 6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52775" h="635">
                  <a:moveTo>
                    <a:pt x="3152775" y="0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1D7CA2"/>
              </a:solidFill>
              <a:prstDash val="sysDash"/>
              <a:bevel/>
            </a:ln>
          </p:spPr>
          <p:txBody>
            <a:bodyPr lIns="91423" tIns="45712" rIns="91423" bIns="45712" anchor="ctr"/>
            <a:lstStyle/>
            <a:p>
              <a:pPr defTabSz="1219200"/>
              <a:endParaRPr lang="zh-CN" altLang="en-US" sz="1705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椭圆 14"/>
            <p:cNvSpPr>
              <a:spLocks noChangeAspect="1" noChangeArrowheads="1"/>
            </p:cNvSpPr>
            <p:nvPr/>
          </p:nvSpPr>
          <p:spPr bwMode="auto">
            <a:xfrm>
              <a:off x="10664827" y="4349701"/>
              <a:ext cx="215900" cy="215888"/>
            </a:xfrm>
            <a:prstGeom prst="ellipse">
              <a:avLst/>
            </a:prstGeom>
            <a:solidFill>
              <a:srgbClr val="86BACF"/>
            </a:solidFill>
            <a:ln w="12700">
              <a:noFill/>
              <a:bevel/>
            </a:ln>
          </p:spPr>
          <p:txBody>
            <a:bodyPr lIns="91423" tIns="45712" rIns="91423" bIns="45712" anchor="ctr"/>
            <a:lstStyle/>
            <a:p>
              <a:pPr algn="ctr" defTabSz="1219200"/>
              <a:endParaRPr lang="zh-CN" altLang="zh-CN" sz="1705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任意多边形 41"/>
          <p:cNvSpPr>
            <a:spLocks noChangeArrowheads="1"/>
          </p:cNvSpPr>
          <p:nvPr/>
        </p:nvSpPr>
        <p:spPr bwMode="auto">
          <a:xfrm>
            <a:off x="5670550" y="4135169"/>
            <a:ext cx="1295400" cy="588929"/>
          </a:xfrm>
          <a:custGeom>
            <a:avLst/>
            <a:gdLst>
              <a:gd name="T0" fmla="*/ 571549 w 1294816"/>
              <a:gd name="T1" fmla="*/ 494 h 589332"/>
              <a:gd name="T2" fmla="*/ 1162365 w 1294816"/>
              <a:gd name="T3" fmla="*/ 105788 h 589332"/>
              <a:gd name="T4" fmla="*/ 1295400 w 1294816"/>
              <a:gd name="T5" fmla="*/ 141991 h 589332"/>
              <a:gd name="T6" fmla="*/ 1218592 w 1294816"/>
              <a:gd name="T7" fmla="*/ 248503 h 589332"/>
              <a:gd name="T8" fmla="*/ 925224 w 1294816"/>
              <a:gd name="T9" fmla="*/ 518883 h 589332"/>
              <a:gd name="T10" fmla="*/ 833187 w 1294816"/>
              <a:gd name="T11" fmla="*/ 570811 h 589332"/>
              <a:gd name="T12" fmla="*/ 830650 w 1294816"/>
              <a:gd name="T13" fmla="*/ 571790 h 589332"/>
              <a:gd name="T14" fmla="*/ 721995 w 1294816"/>
              <a:gd name="T15" fmla="*/ 588469 h 589332"/>
              <a:gd name="T16" fmla="*/ 130657 w 1294816"/>
              <a:gd name="T17" fmla="*/ 483176 h 589332"/>
              <a:gd name="T18" fmla="*/ 0 w 1294816"/>
              <a:gd name="T19" fmla="*/ 447733 h 589332"/>
              <a:gd name="T20" fmla="*/ 73929 w 1294816"/>
              <a:gd name="T21" fmla="*/ 345546 h 589332"/>
              <a:gd name="T22" fmla="*/ 462105 w 1294816"/>
              <a:gd name="T23" fmla="*/ 21952 h 589332"/>
              <a:gd name="T24" fmla="*/ 460185 w 1294816"/>
              <a:gd name="T25" fmla="*/ 22349 h 589332"/>
              <a:gd name="T26" fmla="*/ 462893 w 1294816"/>
              <a:gd name="T27" fmla="*/ 21345 h 589332"/>
              <a:gd name="T28" fmla="*/ 571549 w 1294816"/>
              <a:gd name="T29" fmla="*/ 494 h 58933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294816"/>
              <a:gd name="T46" fmla="*/ 0 h 589332"/>
              <a:gd name="T47" fmla="*/ 1294816 w 1294816"/>
              <a:gd name="T48" fmla="*/ 589332 h 58933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294816" h="589332">
                <a:moveTo>
                  <a:pt x="571291" y="494"/>
                </a:moveTo>
                <a:cubicBezTo>
                  <a:pt x="692429" y="-5765"/>
                  <a:pt x="942016" y="48480"/>
                  <a:pt x="1161841" y="105854"/>
                </a:cubicBezTo>
                <a:lnTo>
                  <a:pt x="1294816" y="142080"/>
                </a:lnTo>
                <a:lnTo>
                  <a:pt x="1218043" y="248659"/>
                </a:lnTo>
                <a:cubicBezTo>
                  <a:pt x="1129046" y="358932"/>
                  <a:pt x="1023287" y="454541"/>
                  <a:pt x="924807" y="519209"/>
                </a:cubicBezTo>
                <a:lnTo>
                  <a:pt x="832811" y="571170"/>
                </a:lnTo>
                <a:lnTo>
                  <a:pt x="830276" y="572149"/>
                </a:lnTo>
                <a:cubicBezTo>
                  <a:pt x="796859" y="580494"/>
                  <a:pt x="759264" y="588839"/>
                  <a:pt x="721670" y="588839"/>
                </a:cubicBezTo>
                <a:cubicBezTo>
                  <a:pt x="600532" y="595098"/>
                  <a:pt x="350945" y="540854"/>
                  <a:pt x="130598" y="483480"/>
                </a:cubicBezTo>
                <a:lnTo>
                  <a:pt x="0" y="448014"/>
                </a:lnTo>
                <a:lnTo>
                  <a:pt x="73896" y="345763"/>
                </a:lnTo>
                <a:cubicBezTo>
                  <a:pt x="192437" y="199246"/>
                  <a:pt x="340745" y="78278"/>
                  <a:pt x="461897" y="21966"/>
                </a:cubicBezTo>
                <a:lnTo>
                  <a:pt x="459978" y="22363"/>
                </a:lnTo>
                <a:lnTo>
                  <a:pt x="462684" y="21358"/>
                </a:lnTo>
                <a:cubicBezTo>
                  <a:pt x="496101" y="8840"/>
                  <a:pt x="529519" y="494"/>
                  <a:pt x="571291" y="494"/>
                </a:cubicBezTo>
                <a:close/>
              </a:path>
            </a:pathLst>
          </a:custGeom>
          <a:solidFill>
            <a:srgbClr val="1D7CA2">
              <a:alpha val="69019"/>
            </a:srgbClr>
          </a:solidFill>
          <a:ln w="9525" cmpd="sng">
            <a:noFill/>
            <a:bevel/>
          </a:ln>
        </p:spPr>
        <p:txBody>
          <a:bodyPr lIns="91423" tIns="45712" rIns="91423" bIns="45712"/>
          <a:lstStyle/>
          <a:p>
            <a:pPr defTabSz="1219200"/>
            <a:endParaRPr lang="zh-CN" altLang="en-US" sz="1705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任意多边形 37"/>
          <p:cNvSpPr>
            <a:spLocks noChangeArrowheads="1"/>
          </p:cNvSpPr>
          <p:nvPr/>
        </p:nvSpPr>
        <p:spPr bwMode="auto">
          <a:xfrm>
            <a:off x="5675316" y="3084301"/>
            <a:ext cx="1284287" cy="584168"/>
          </a:xfrm>
          <a:custGeom>
            <a:avLst/>
            <a:gdLst>
              <a:gd name="T0" fmla="*/ 705317 w 1283353"/>
              <a:gd name="T1" fmla="*/ 1084 h 584886"/>
              <a:gd name="T2" fmla="*/ 826543 w 1283353"/>
              <a:gd name="T3" fmla="*/ 17742 h 584886"/>
              <a:gd name="T4" fmla="*/ 832479 w 1283353"/>
              <a:gd name="T5" fmla="*/ 19942 h 584886"/>
              <a:gd name="T6" fmla="*/ 825909 w 1283353"/>
              <a:gd name="T7" fmla="*/ 18192 h 584886"/>
              <a:gd name="T8" fmla="*/ 1214592 w 1283353"/>
              <a:gd name="T9" fmla="*/ 347842 h 584886"/>
              <a:gd name="T10" fmla="*/ 1284287 w 1283353"/>
              <a:gd name="T11" fmla="*/ 444898 h 584886"/>
              <a:gd name="T12" fmla="*/ 1170891 w 1283353"/>
              <a:gd name="T13" fmla="*/ 475860 h 584886"/>
              <a:gd name="T14" fmla="*/ 579910 w 1283353"/>
              <a:gd name="T15" fmla="*/ 584142 h 584886"/>
              <a:gd name="T16" fmla="*/ 458684 w 1283353"/>
              <a:gd name="T17" fmla="*/ 567483 h 584886"/>
              <a:gd name="T18" fmla="*/ 456777 w 1283353"/>
              <a:gd name="T19" fmla="*/ 566749 h 584886"/>
              <a:gd name="T20" fmla="*/ 457897 w 1283353"/>
              <a:gd name="T21" fmla="*/ 567034 h 584886"/>
              <a:gd name="T22" fmla="*/ 69614 w 1283353"/>
              <a:gd name="T23" fmla="*/ 237385 h 584886"/>
              <a:gd name="T24" fmla="*/ 0 w 1283353"/>
              <a:gd name="T25" fmla="*/ 140341 h 584886"/>
              <a:gd name="T26" fmla="*/ 113815 w 1283353"/>
              <a:gd name="T27" fmla="*/ 109366 h 584886"/>
              <a:gd name="T28" fmla="*/ 705317 w 1283353"/>
              <a:gd name="T29" fmla="*/ 1084 h 58488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283353"/>
              <a:gd name="T46" fmla="*/ 0 h 584886"/>
              <a:gd name="T47" fmla="*/ 1283353 w 1283353"/>
              <a:gd name="T48" fmla="*/ 584886 h 58488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283353" h="584886">
                <a:moveTo>
                  <a:pt x="704804" y="1085"/>
                </a:moveTo>
                <a:cubicBezTo>
                  <a:pt x="746576" y="-3085"/>
                  <a:pt x="788348" y="5254"/>
                  <a:pt x="825942" y="17763"/>
                </a:cubicBezTo>
                <a:lnTo>
                  <a:pt x="831874" y="19965"/>
                </a:lnTo>
                <a:lnTo>
                  <a:pt x="825308" y="18213"/>
                </a:lnTo>
                <a:cubicBezTo>
                  <a:pt x="946586" y="74523"/>
                  <a:pt x="1095046" y="199655"/>
                  <a:pt x="1213709" y="348250"/>
                </a:cubicBezTo>
                <a:lnTo>
                  <a:pt x="1283353" y="445420"/>
                </a:lnTo>
                <a:lnTo>
                  <a:pt x="1170039" y="476419"/>
                </a:lnTo>
                <a:cubicBezTo>
                  <a:pt x="955436" y="532708"/>
                  <a:pt x="708981" y="586913"/>
                  <a:pt x="579488" y="584828"/>
                </a:cubicBezTo>
                <a:cubicBezTo>
                  <a:pt x="537717" y="584828"/>
                  <a:pt x="495945" y="580658"/>
                  <a:pt x="458350" y="568149"/>
                </a:cubicBezTo>
                <a:lnTo>
                  <a:pt x="456445" y="567415"/>
                </a:lnTo>
                <a:lnTo>
                  <a:pt x="457564" y="567700"/>
                </a:lnTo>
                <a:cubicBezTo>
                  <a:pt x="336412" y="511391"/>
                  <a:pt x="188104" y="386258"/>
                  <a:pt x="69563" y="237664"/>
                </a:cubicBezTo>
                <a:lnTo>
                  <a:pt x="0" y="140506"/>
                </a:lnTo>
                <a:lnTo>
                  <a:pt x="113732" y="109494"/>
                </a:lnTo>
                <a:cubicBezTo>
                  <a:pt x="328857" y="53205"/>
                  <a:pt x="575311" y="-1000"/>
                  <a:pt x="704804" y="1085"/>
                </a:cubicBezTo>
                <a:close/>
              </a:path>
            </a:pathLst>
          </a:custGeom>
          <a:solidFill>
            <a:srgbClr val="1D7CA2">
              <a:alpha val="69019"/>
            </a:srgbClr>
          </a:solidFill>
          <a:ln w="9525" cmpd="sng">
            <a:noFill/>
            <a:bevel/>
          </a:ln>
        </p:spPr>
        <p:txBody>
          <a:bodyPr lIns="91423" tIns="45712" rIns="91423" bIns="45712"/>
          <a:lstStyle/>
          <a:p>
            <a:pPr defTabSz="1219200"/>
            <a:endParaRPr lang="zh-CN" altLang="en-US" sz="1705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文本框 28"/>
          <p:cNvSpPr>
            <a:spLocks noChangeArrowheads="1"/>
          </p:cNvSpPr>
          <p:nvPr/>
        </p:nvSpPr>
        <p:spPr bwMode="auto">
          <a:xfrm>
            <a:off x="7134227" y="3552586"/>
            <a:ext cx="694690" cy="5867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23" tIns="45712" rIns="91423" bIns="45712">
            <a:spAutoFit/>
          </a:bodyPr>
          <a:lstStyle/>
          <a:p>
            <a:pPr defTabSz="1219200"/>
            <a:r>
              <a:rPr lang="en-US" altLang="zh-CN" sz="3225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3225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文本框 30"/>
          <p:cNvSpPr>
            <a:spLocks noChangeArrowheads="1"/>
          </p:cNvSpPr>
          <p:nvPr/>
        </p:nvSpPr>
        <p:spPr bwMode="auto">
          <a:xfrm>
            <a:off x="2069399" y="2755608"/>
            <a:ext cx="2467610" cy="346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23" tIns="45712" rIns="91423" bIns="45712">
            <a:spAutoFit/>
          </a:bodyPr>
          <a:lstStyle/>
          <a:p>
            <a:pPr lvl="0" algn="ctr">
              <a:lnSpc>
                <a:spcPts val="2000"/>
              </a:lnSpc>
              <a:buNone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基于身份识别的反爬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99085" y="229112"/>
            <a:ext cx="42261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Part 3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爬虫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入门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6350" stA="30000" endPos="27000" dist="25400" dir="5400000" sy="-100000" algn="bl" rotWithShape="0"/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83022" y="775086"/>
            <a:ext cx="441776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3.4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反爬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机制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628777" y="3119006"/>
            <a:ext cx="3303588" cy="215888"/>
            <a:chOff x="1435102" y="5518036"/>
            <a:chExt cx="3303588" cy="215888"/>
          </a:xfrm>
        </p:grpSpPr>
        <p:sp>
          <p:nvSpPr>
            <p:cNvPr id="39" name="任意多边形 10"/>
            <p:cNvSpPr>
              <a:spLocks noChangeArrowheads="1"/>
            </p:cNvSpPr>
            <p:nvPr/>
          </p:nvSpPr>
          <p:spPr bwMode="auto">
            <a:xfrm>
              <a:off x="1585915" y="5627567"/>
              <a:ext cx="3152775" cy="0"/>
            </a:xfrm>
            <a:custGeom>
              <a:avLst/>
              <a:gdLst>
                <a:gd name="T0" fmla="*/ 3152775 w 3152775"/>
                <a:gd name="T1" fmla="*/ 0 h 635"/>
                <a:gd name="T2" fmla="*/ 0 w 3152775"/>
                <a:gd name="T3" fmla="*/ 0 h 635"/>
                <a:gd name="T4" fmla="*/ 0 60000 65536"/>
                <a:gd name="T5" fmla="*/ 0 60000 65536"/>
                <a:gd name="T6" fmla="*/ 0 w 3152775"/>
                <a:gd name="T7" fmla="*/ 0 h 635"/>
                <a:gd name="T8" fmla="*/ 3152775 w 3152775"/>
                <a:gd name="T9" fmla="*/ 0 h 6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52775" h="635">
                  <a:moveTo>
                    <a:pt x="3152775" y="0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1D7CA2"/>
              </a:solidFill>
              <a:prstDash val="sysDash"/>
              <a:bevel/>
            </a:ln>
          </p:spPr>
          <p:txBody>
            <a:bodyPr lIns="91423" tIns="45712" rIns="91423" bIns="45712" anchor="ctr"/>
            <a:p>
              <a:pPr defTabSz="1219200"/>
              <a:endParaRPr lang="zh-CN" altLang="en-US" sz="1705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0" name="椭圆 11"/>
            <p:cNvSpPr>
              <a:spLocks noChangeAspect="1" noChangeArrowheads="1"/>
            </p:cNvSpPr>
            <p:nvPr/>
          </p:nvSpPr>
          <p:spPr bwMode="auto">
            <a:xfrm>
              <a:off x="1435102" y="5518036"/>
              <a:ext cx="215900" cy="215888"/>
            </a:xfrm>
            <a:prstGeom prst="ellipse">
              <a:avLst/>
            </a:prstGeom>
            <a:solidFill>
              <a:srgbClr val="86BACF"/>
            </a:solidFill>
            <a:ln w="12700">
              <a:noFill/>
              <a:bevel/>
            </a:ln>
          </p:spPr>
          <p:txBody>
            <a:bodyPr lIns="91423" tIns="45712" rIns="91423" bIns="45712" anchor="ctr"/>
            <a:p>
              <a:pPr algn="ctr" defTabSz="1219200"/>
              <a:endParaRPr lang="zh-CN" altLang="zh-CN" sz="1705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1" name="文本框 26"/>
          <p:cNvSpPr>
            <a:spLocks noChangeArrowheads="1"/>
          </p:cNvSpPr>
          <p:nvPr/>
        </p:nvSpPr>
        <p:spPr bwMode="auto">
          <a:xfrm>
            <a:off x="4902200" y="2475570"/>
            <a:ext cx="694690" cy="5867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23" tIns="45712" rIns="91423" bIns="45712">
            <a:spAutoFit/>
          </a:bodyPr>
          <a:p>
            <a:pPr defTabSz="1219200"/>
            <a:r>
              <a:rPr lang="en-US" altLang="zh-CN" sz="3225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225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7" name="Freeform 265"/>
          <p:cNvSpPr>
            <a:spLocks noChangeArrowheads="1"/>
          </p:cNvSpPr>
          <p:nvPr/>
        </p:nvSpPr>
        <p:spPr bwMode="auto">
          <a:xfrm>
            <a:off x="4831715" y="4153698"/>
            <a:ext cx="1304925" cy="1604873"/>
          </a:xfrm>
          <a:custGeom>
            <a:avLst/>
            <a:gdLst>
              <a:gd name="T0" fmla="*/ 706834 w 312"/>
              <a:gd name="T1" fmla="*/ 804565 h 385"/>
              <a:gd name="T2" fmla="*/ 1304925 w 312"/>
              <a:gd name="T3" fmla="*/ 1604962 h 385"/>
              <a:gd name="T4" fmla="*/ 242582 w 312"/>
              <a:gd name="T5" fmla="*/ 1183920 h 385"/>
              <a:gd name="T6" fmla="*/ 12547 w 312"/>
              <a:gd name="T7" fmla="*/ 904615 h 385"/>
              <a:gd name="T8" fmla="*/ 4182 w 312"/>
              <a:gd name="T9" fmla="*/ 804565 h 385"/>
              <a:gd name="T10" fmla="*/ 12547 w 312"/>
              <a:gd name="T11" fmla="*/ 700347 h 385"/>
              <a:gd name="T12" fmla="*/ 242582 w 312"/>
              <a:gd name="T13" fmla="*/ 425211 h 385"/>
              <a:gd name="T14" fmla="*/ 1304925 w 312"/>
              <a:gd name="T15" fmla="*/ 0 h 385"/>
              <a:gd name="T16" fmla="*/ 706834 w 312"/>
              <a:gd name="T17" fmla="*/ 804565 h 3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2"/>
              <a:gd name="T28" fmla="*/ 0 h 385"/>
              <a:gd name="T29" fmla="*/ 312 w 312"/>
              <a:gd name="T30" fmla="*/ 385 h 38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2" h="385">
                <a:moveTo>
                  <a:pt x="169" y="193"/>
                </a:moveTo>
                <a:cubicBezTo>
                  <a:pt x="170" y="265"/>
                  <a:pt x="254" y="358"/>
                  <a:pt x="312" y="385"/>
                </a:cubicBezTo>
                <a:cubicBezTo>
                  <a:pt x="304" y="385"/>
                  <a:pt x="104" y="302"/>
                  <a:pt x="58" y="284"/>
                </a:cubicBezTo>
                <a:cubicBezTo>
                  <a:pt x="28" y="272"/>
                  <a:pt x="9" y="246"/>
                  <a:pt x="3" y="217"/>
                </a:cubicBezTo>
                <a:cubicBezTo>
                  <a:pt x="0" y="209"/>
                  <a:pt x="1" y="202"/>
                  <a:pt x="1" y="193"/>
                </a:cubicBezTo>
                <a:cubicBezTo>
                  <a:pt x="1" y="184"/>
                  <a:pt x="0" y="176"/>
                  <a:pt x="3" y="168"/>
                </a:cubicBezTo>
                <a:cubicBezTo>
                  <a:pt x="9" y="139"/>
                  <a:pt x="28" y="113"/>
                  <a:pt x="58" y="102"/>
                </a:cubicBezTo>
                <a:cubicBezTo>
                  <a:pt x="104" y="83"/>
                  <a:pt x="304" y="0"/>
                  <a:pt x="312" y="0"/>
                </a:cubicBezTo>
                <a:cubicBezTo>
                  <a:pt x="254" y="27"/>
                  <a:pt x="170" y="116"/>
                  <a:pt x="169" y="193"/>
                </a:cubicBezTo>
                <a:close/>
              </a:path>
            </a:pathLst>
          </a:custGeom>
          <a:solidFill>
            <a:srgbClr val="86BACF">
              <a:alpha val="39999"/>
            </a:srgbClr>
          </a:solidFill>
          <a:ln w="9525" cmpd="sng">
            <a:noFill/>
            <a:bevel/>
          </a:ln>
        </p:spPr>
        <p:txBody>
          <a:bodyPr lIns="91423" tIns="45712" rIns="91423" bIns="45712"/>
          <a:p>
            <a:pPr defTabSz="1219200"/>
            <a:endParaRPr lang="zh-CN" altLang="en-US" sz="1705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8" name="文本框 30"/>
          <p:cNvSpPr>
            <a:spLocks noChangeArrowheads="1"/>
          </p:cNvSpPr>
          <p:nvPr/>
        </p:nvSpPr>
        <p:spPr bwMode="auto">
          <a:xfrm>
            <a:off x="2071939" y="4863173"/>
            <a:ext cx="2467610" cy="346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23" tIns="45712" rIns="91423" bIns="45712">
            <a:spAutoFit/>
          </a:bodyPr>
          <a:p>
            <a:pPr lvl="0" algn="ctr">
              <a:lnSpc>
                <a:spcPts val="2000"/>
              </a:lnSpc>
              <a:buNone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基于数据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加密的反爬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631317" y="5226571"/>
            <a:ext cx="3303588" cy="215888"/>
            <a:chOff x="1435102" y="5518036"/>
            <a:chExt cx="3303588" cy="215888"/>
          </a:xfrm>
        </p:grpSpPr>
        <p:sp>
          <p:nvSpPr>
            <p:cNvPr id="50" name="任意多边形 10"/>
            <p:cNvSpPr>
              <a:spLocks noChangeArrowheads="1"/>
            </p:cNvSpPr>
            <p:nvPr/>
          </p:nvSpPr>
          <p:spPr bwMode="auto">
            <a:xfrm>
              <a:off x="1585915" y="5627567"/>
              <a:ext cx="3152775" cy="0"/>
            </a:xfrm>
            <a:custGeom>
              <a:avLst/>
              <a:gdLst>
                <a:gd name="T0" fmla="*/ 3152775 w 3152775"/>
                <a:gd name="T1" fmla="*/ 0 h 635"/>
                <a:gd name="T2" fmla="*/ 0 w 3152775"/>
                <a:gd name="T3" fmla="*/ 0 h 635"/>
                <a:gd name="T4" fmla="*/ 0 60000 65536"/>
                <a:gd name="T5" fmla="*/ 0 60000 65536"/>
                <a:gd name="T6" fmla="*/ 0 w 3152775"/>
                <a:gd name="T7" fmla="*/ 0 h 635"/>
                <a:gd name="T8" fmla="*/ 3152775 w 3152775"/>
                <a:gd name="T9" fmla="*/ 0 h 6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52775" h="635">
                  <a:moveTo>
                    <a:pt x="3152775" y="0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1D7CA2"/>
              </a:solidFill>
              <a:prstDash val="sysDash"/>
              <a:bevel/>
            </a:ln>
          </p:spPr>
          <p:txBody>
            <a:bodyPr lIns="91423" tIns="45712" rIns="91423" bIns="45712" anchor="ctr"/>
            <a:p>
              <a:pPr defTabSz="1219200"/>
              <a:endParaRPr lang="zh-CN" altLang="en-US" sz="1705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1" name="椭圆 11"/>
            <p:cNvSpPr>
              <a:spLocks noChangeAspect="1" noChangeArrowheads="1"/>
            </p:cNvSpPr>
            <p:nvPr/>
          </p:nvSpPr>
          <p:spPr bwMode="auto">
            <a:xfrm>
              <a:off x="1435102" y="5518036"/>
              <a:ext cx="215900" cy="215888"/>
            </a:xfrm>
            <a:prstGeom prst="ellipse">
              <a:avLst/>
            </a:prstGeom>
            <a:solidFill>
              <a:srgbClr val="86BACF"/>
            </a:solidFill>
            <a:ln w="12700">
              <a:noFill/>
              <a:bevel/>
            </a:ln>
          </p:spPr>
          <p:txBody>
            <a:bodyPr lIns="91423" tIns="45712" rIns="91423" bIns="45712" anchor="ctr"/>
            <a:p>
              <a:pPr algn="ctr" defTabSz="1219200"/>
              <a:endParaRPr lang="zh-CN" altLang="zh-CN" sz="1705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2" name="文本框 26"/>
          <p:cNvSpPr>
            <a:spLocks noChangeArrowheads="1"/>
          </p:cNvSpPr>
          <p:nvPr/>
        </p:nvSpPr>
        <p:spPr bwMode="auto">
          <a:xfrm>
            <a:off x="4904740" y="4583135"/>
            <a:ext cx="694690" cy="5867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23" tIns="45712" rIns="91423" bIns="45712">
            <a:spAutoFit/>
          </a:bodyPr>
          <a:p>
            <a:pPr defTabSz="1219200"/>
            <a:r>
              <a:rPr lang="en-US" altLang="zh-CN" sz="3225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225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3" name="文本框 30"/>
          <p:cNvSpPr>
            <a:spLocks noChangeArrowheads="1"/>
          </p:cNvSpPr>
          <p:nvPr/>
        </p:nvSpPr>
        <p:spPr bwMode="auto">
          <a:xfrm>
            <a:off x="8134284" y="3668103"/>
            <a:ext cx="2467610" cy="346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23" tIns="45712" rIns="91423" bIns="45712">
            <a:spAutoFit/>
          </a:bodyPr>
          <a:p>
            <a:pPr lvl="0" algn="ctr">
              <a:lnSpc>
                <a:spcPts val="2000"/>
              </a:lnSpc>
              <a:buNone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基于爬虫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行为的反爬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-9064"/>
            <a:ext cx="12253497" cy="68670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5236461"/>
            <a:ext cx="6762750" cy="1621539"/>
          </a:xfrm>
          <a:prstGeom prst="rect">
            <a:avLst/>
          </a:prstGeom>
        </p:spPr>
      </p:pic>
      <p:sp>
        <p:nvSpPr>
          <p:cNvPr id="8" name="等腰三角形 7"/>
          <p:cNvSpPr/>
          <p:nvPr/>
        </p:nvSpPr>
        <p:spPr>
          <a:xfrm>
            <a:off x="5276850" y="0"/>
            <a:ext cx="6953250" cy="6867064"/>
          </a:xfrm>
          <a:prstGeom prst="triangle">
            <a:avLst>
              <a:gd name="adj" fmla="val 100000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8286750" y="-105528"/>
            <a:ext cx="3943350" cy="216408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49461" y="1985673"/>
            <a:ext cx="42261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PART 1  </a:t>
            </a: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基础</a:t>
            </a: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工具</a:t>
            </a:r>
            <a:endParaRPr kumimoji="0" lang="zh-CN" altLang="en-US" sz="28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6350" stA="30000" endPos="27000" dist="25400" dir="5400000" sy="-100000" algn="bl" rotWithShape="0"/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49461" y="2877033"/>
            <a:ext cx="42261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PART 2  </a:t>
            </a: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知识</a:t>
            </a: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补充</a:t>
            </a:r>
            <a:endParaRPr kumimoji="0" lang="zh-CN" altLang="en-US" sz="28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6350" stA="30000" endPos="27000" dist="25400" dir="5400000" sy="-100000" algn="bl" rotWithShape="0"/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54738" y="3768393"/>
            <a:ext cx="42261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PART 3  </a:t>
            </a: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爬虫</a:t>
            </a: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入门</a:t>
            </a:r>
            <a:endParaRPr kumimoji="0" lang="zh-CN" altLang="en-US" sz="28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6350" stA="30000" endPos="27000" dist="25400" dir="5400000" sy="-100000" algn="bl" rotWithShape="0"/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54738" y="4659753"/>
            <a:ext cx="42261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PART 4  </a:t>
            </a: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附录</a:t>
            </a:r>
            <a:endParaRPr kumimoji="0" lang="zh-CN" altLang="en-US" sz="28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6350" stA="30000" endPos="27000" dist="25400" dir="5400000" sy="-100000" algn="bl" rotWithShape="0"/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9908" y="1095124"/>
            <a:ext cx="42261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目录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CONTENTS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6350" stA="30000" endPos="27000" dist="25400" dir="5400000" sy="-100000" algn="bl" rotWithShape="0"/>
              </a:effectLst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-9064"/>
            <a:ext cx="12253497" cy="68670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0800000" flipV="1">
            <a:off x="8784583" y="5986677"/>
            <a:ext cx="3468914" cy="8713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-742255" y="-9065"/>
            <a:ext cx="2730711" cy="152279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299085" y="229112"/>
            <a:ext cx="42261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Part 3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爬虫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入门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6350" stA="30000" endPos="27000" dist="25400" dir="5400000" sy="-100000" algn="bl" rotWithShape="0"/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83022" y="775086"/>
            <a:ext cx="441776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3.5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反</a:t>
            </a:r>
            <a:r>
              <a:rPr lang="zh-CN" altLang="en-US" sz="3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反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爬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3285" y="1849120"/>
            <a:ext cx="599503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User-Agent</a:t>
            </a:r>
            <a:r>
              <a:rPr lang="en-US" altLang="zh-CN" sz="1600" baseline="30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[1]</a:t>
            </a:r>
            <a:endParaRPr lang="zh-CN" altLang="en-US" sz="1600" baseline="30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Referer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r>
              <a:rPr lang="zh-CN" altLang="en-US" sz="1600" strike="sngStrike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cs typeface="+mn-ea"/>
                <a:sym typeface="+mn-lt"/>
              </a:rPr>
              <a:t>Cookie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代理池</a:t>
            </a:r>
            <a:r>
              <a:rPr lang="en-US" altLang="zh-CN" sz="1600" baseline="30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[2]</a:t>
            </a:r>
            <a:endParaRPr lang="zh-CN" altLang="en-US" sz="1600" baseline="30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Token</a:t>
            </a:r>
            <a:r>
              <a:rPr lang="en-US" altLang="zh-CN" sz="1600" baseline="30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[3]</a:t>
            </a:r>
            <a:endParaRPr lang="en-US" altLang="zh-CN" sz="1600" baseline="30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17130" y="1849120"/>
            <a:ext cx="3653790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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反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反爬教程</a:t>
            </a:r>
            <a:r>
              <a:rPr lang="en-US" altLang="zh-CN" sz="1600" baseline="30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[4]</a:t>
            </a:r>
            <a:endParaRPr lang="zh-CN" altLang="en-US" sz="1600" baseline="30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Content Placeholder 2"/>
          <p:cNvSpPr txBox="1"/>
          <p:nvPr/>
        </p:nvSpPr>
        <p:spPr>
          <a:xfrm>
            <a:off x="883285" y="5120640"/>
            <a:ext cx="9217660" cy="719455"/>
          </a:xfrm>
          <a:prstGeom prst="rect">
            <a:avLst/>
          </a:prstGeom>
        </p:spPr>
        <p:txBody>
          <a:bodyPr vert="horz" lIns="91435" tIns="45717" rIns="91435" bIns="45717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ts val="2000"/>
              </a:lnSpc>
              <a:defRPr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[1] </a:t>
            </a:r>
            <a:r>
              <a:rPr lang="en-US" altLang="zh-CN" sz="1100" dirty="0">
                <a:cs typeface="+mn-ea"/>
                <a:sym typeface="+mn-lt"/>
              </a:rPr>
              <a:t>https://sspai.com/post/75349</a:t>
            </a:r>
            <a:endParaRPr lang="en-US" altLang="zh-CN" sz="1100" dirty="0">
              <a:cs typeface="+mn-ea"/>
              <a:sym typeface="+mn-lt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[2] </a:t>
            </a:r>
            <a:r>
              <a:rPr lang="zh-CN" altLang="en-US" sz="1100">
                <a:sym typeface="+mn-ea"/>
              </a:rPr>
              <a:t>https://www.kuaidaili.com</a:t>
            </a:r>
            <a:endParaRPr lang="zh-CN" altLang="en-US" sz="1100"/>
          </a:p>
          <a:p>
            <a:pPr lvl="0" algn="l">
              <a:lnSpc>
                <a:spcPts val="2000"/>
              </a:lnSpc>
              <a:defRPr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[3] 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《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根据itemid下载compatibility数据.docx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》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[4] </a:t>
            </a:r>
            <a:r>
              <a:rPr lang="en-US" altLang="zh-CN" sz="1100" dirty="0">
                <a:cs typeface="+mn-ea"/>
                <a:sym typeface="+mn-lt"/>
              </a:rPr>
              <a:t>https://www.bilibili.com/video/BV1cy4y1V771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25010" y="5692775"/>
          <a:ext cx="66992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4" imgW="1524000" imgH="1524000" progId="Word.Document.12">
                  <p:embed/>
                </p:oleObj>
              </mc:Choice>
              <mc:Fallback>
                <p:oleObj name="" showAsIcon="1" r:id="rId4" imgW="1524000" imgH="152400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25010" y="5692775"/>
                        <a:ext cx="669925" cy="66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-9064"/>
            <a:ext cx="12253497" cy="68670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0800000" flipV="1">
            <a:off x="8784583" y="5986677"/>
            <a:ext cx="3468914" cy="8713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-742255" y="-9065"/>
            <a:ext cx="2730711" cy="152279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299085" y="229112"/>
            <a:ext cx="42261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Part 3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爬虫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入门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6350" stA="30000" endPos="27000" dist="25400" dir="5400000" sy="-100000" algn="bl" rotWithShape="0"/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83022" y="775086"/>
            <a:ext cx="441776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3.6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代码示例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3285" y="1849120"/>
            <a:ext cx="9217660" cy="1373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  <a:hlinkClick r:id="rId4" action="ppaction://hlinkfile"/>
              </a:rPr>
              <a:t>https://gitee.com/lennon1124/yang-teng/blob/master/02.crawler/02.Dorman/2(2).Detail-Lennon%E5%8D%8F%E7%A8%8B20230620.ipynb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endParaRPr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  <a:hlinkClick r:id="rId5" action="ppaction://hlinkfile"/>
              </a:rPr>
              <a:t>https://gitee.com/lennon1124/yang-teng/blob/master/02.crawler/01.RockAuto/2(2).Part-Lennon%E5%8D%8F%E7%A8%8B20230627.ipynb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3115" y="4480560"/>
            <a:ext cx="2724150" cy="857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2150" y="3931285"/>
            <a:ext cx="1956435" cy="1956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-9064"/>
            <a:ext cx="12253497" cy="68670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0800000" flipV="1">
            <a:off x="8784583" y="5986677"/>
            <a:ext cx="3468914" cy="8713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-742255" y="-9065"/>
            <a:ext cx="2730711" cy="152279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299085" y="229112"/>
            <a:ext cx="42261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Part 3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爬虫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入门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6350" stA="30000" endPos="27000" dist="25400" dir="5400000" sy="-100000" algn="bl" rotWithShape="0"/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83022" y="775086"/>
            <a:ext cx="441776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3.7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爬虫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守则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3285" y="1849120"/>
            <a:ext cx="9217660" cy="419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obots协议</a:t>
            </a:r>
            <a:r>
              <a:rPr lang="en-US" altLang="zh-CN" sz="1600" baseline="30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[1]</a:t>
            </a:r>
            <a:endParaRPr lang="zh-CN" altLang="en-US" sz="1600" baseline="30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职业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操守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742950" lvl="1" indent="-285750" algn="l">
              <a:lnSpc>
                <a:spcPts val="2000"/>
              </a:lnSpc>
              <a:buFont typeface="Wingdings" panose="05000000000000000000" charset="0"/>
              <a:buChar char="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站点压力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742950" lvl="1" indent="-285750" algn="l">
              <a:lnSpc>
                <a:spcPts val="2000"/>
              </a:lnSpc>
              <a:buFont typeface="Wingdings" panose="05000000000000000000" charset="0"/>
              <a:buChar char="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隐私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信息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742950" lvl="1" indent="-285750" algn="l">
              <a:lnSpc>
                <a:spcPts val="2000"/>
              </a:lnSpc>
              <a:buFont typeface="Wingdings" panose="05000000000000000000" charset="0"/>
              <a:buChar char="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贩卖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盈利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742950" lvl="1" indent="-285750" algn="l">
              <a:lnSpc>
                <a:spcPts val="2000"/>
              </a:lnSpc>
              <a:buFont typeface="Wingdings" panose="05000000000000000000" charset="0"/>
              <a:buChar char="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行为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超越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185" y="2326640"/>
            <a:ext cx="4680000" cy="1847661"/>
          </a:xfrm>
          <a:prstGeom prst="rect">
            <a:avLst/>
          </a:prstGeom>
        </p:spPr>
      </p:pic>
      <p:sp>
        <p:nvSpPr>
          <p:cNvPr id="9" name="Content Placeholder 2"/>
          <p:cNvSpPr txBox="1"/>
          <p:nvPr/>
        </p:nvSpPr>
        <p:spPr>
          <a:xfrm>
            <a:off x="883285" y="6203950"/>
            <a:ext cx="9217660" cy="719455"/>
          </a:xfrm>
          <a:prstGeom prst="rect">
            <a:avLst/>
          </a:prstGeom>
        </p:spPr>
        <p:txBody>
          <a:bodyPr vert="horz" lIns="91435" tIns="45717" rIns="91435" bIns="45717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ts val="2000"/>
              </a:lnSpc>
              <a:defRPr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[1] https://baike.baidu.com/item/robots%E5%8D%8F%E8%AE%AE/2483797?fr=ge_ala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-9064"/>
            <a:ext cx="12253497" cy="68670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-1729" y="-86309"/>
            <a:ext cx="2722482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flipH="1">
            <a:off x="6364506" y="1172079"/>
            <a:ext cx="5198843" cy="46038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 flipV="1">
            <a:off x="7852175" y="4693916"/>
            <a:ext cx="4401321" cy="216408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906678" y="2019252"/>
            <a:ext cx="4226171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Part 4  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6350" stA="30000" endPos="27000" dist="25400" dir="5400000" sy="-100000" algn="bl" rotWithShape="0"/>
              </a:effectLst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附录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6350" stA="30000" endPos="27000" dist="25400" dir="5400000" sy="-100000" algn="bl" rotWithShape="0"/>
              </a:effectLst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-9064"/>
            <a:ext cx="12253497" cy="68670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0800000" flipV="1">
            <a:off x="8784583" y="5986677"/>
            <a:ext cx="3468914" cy="8713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-742255" y="-9065"/>
            <a:ext cx="2730711" cy="152279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299085" y="229112"/>
            <a:ext cx="42261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Part 4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附录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6350" stA="30000" endPos="27000" dist="25400" dir="5400000" sy="-100000" algn="bl" rotWithShape="0"/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3285" y="822960"/>
            <a:ext cx="3469640" cy="1886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爬虫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远程仓库</a:t>
            </a:r>
            <a:r>
              <a:rPr lang="en-US" altLang="zh-CN" sz="1600" baseline="30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[1-2]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Selenium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常用配置</a:t>
            </a:r>
            <a:r>
              <a:rPr lang="en-US" altLang="zh-CN" sz="1600" baseline="30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[3]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Selenium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配置大全</a:t>
            </a:r>
            <a:r>
              <a:rPr lang="en-US" altLang="zh-CN" sz="1600" baseline="30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[4]</a:t>
            </a:r>
            <a:endParaRPr lang="zh-CN" altLang="en-US" sz="1600" baseline="30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Selenium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等待机制</a:t>
            </a:r>
            <a:r>
              <a:rPr lang="en-US" altLang="zh-CN" sz="1600" baseline="30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[5]</a:t>
            </a:r>
            <a:endParaRPr lang="en-US" altLang="zh-CN" sz="1600" baseline="30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41570" y="822960"/>
            <a:ext cx="3469640" cy="1886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eBay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网站开发者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API</a:t>
            </a:r>
            <a:r>
              <a:rPr lang="en-US" altLang="zh-CN" sz="1600" baseline="30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[6]</a:t>
            </a:r>
            <a:endParaRPr lang="en-US" altLang="zh-CN" sz="1600" baseline="30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正则表达式测试网站</a:t>
            </a:r>
            <a:r>
              <a:rPr lang="en-US" altLang="zh-CN" sz="1600" baseline="30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[7]</a:t>
            </a:r>
            <a:endParaRPr lang="en-US" altLang="zh-CN" sz="1600" baseline="30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JSON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解析</a:t>
            </a:r>
            <a:r>
              <a:rPr lang="en-US" altLang="zh-CN" sz="1600" baseline="30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[8]</a:t>
            </a:r>
            <a:endParaRPr lang="zh-CN" altLang="en-US" sz="1600" baseline="30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Git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教程</a:t>
            </a:r>
            <a:r>
              <a:rPr lang="en-US" altLang="zh-CN" sz="1600" baseline="30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[9]</a:t>
            </a:r>
            <a:endParaRPr lang="en-US" altLang="zh-CN" sz="1600" baseline="30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883285" y="3299460"/>
            <a:ext cx="9217660" cy="719455"/>
          </a:xfrm>
          <a:prstGeom prst="rect">
            <a:avLst/>
          </a:prstGeom>
        </p:spPr>
        <p:txBody>
          <a:bodyPr vert="horz" lIns="91435" tIns="45717" rIns="91435" bIns="45717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ts val="2000"/>
              </a:lnSpc>
              <a:defRPr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[1] </a:t>
            </a:r>
            <a:r>
              <a:rPr lang="en-US" altLang="zh-CN" sz="1100" dirty="0">
                <a:cs typeface="+mn-ea"/>
                <a:sym typeface="+mn-lt"/>
              </a:rPr>
              <a:t>https://github.com/lennon1124/YangTeng/tree/master/02.crawler</a:t>
            </a:r>
            <a:endParaRPr lang="en-US" altLang="zh-CN" sz="1100" dirty="0">
              <a:cs typeface="+mn-ea"/>
              <a:sym typeface="+mn-lt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[2] </a:t>
            </a:r>
            <a:r>
              <a:rPr lang="zh-CN" altLang="en-US" sz="1100">
                <a:sym typeface="+mn-ea"/>
              </a:rPr>
              <a:t>https://gitee.com/lennon1124/yang-teng/tree/master/02.crawler</a:t>
            </a:r>
            <a:endParaRPr lang="zh-CN" altLang="en-US" sz="1100">
              <a:sym typeface="+mn-ea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[3] </a:t>
            </a:r>
            <a:r>
              <a:rPr lang="zh-CN" altLang="en-US" sz="1100">
                <a:sym typeface="+mn-ea"/>
              </a:rPr>
              <a:t>https://blog.csdn.net/m0_56676945/article/details/129215165</a:t>
            </a:r>
            <a:endParaRPr lang="zh-CN" altLang="en-US" sz="1100"/>
          </a:p>
          <a:p>
            <a:pPr lvl="0" algn="l">
              <a:lnSpc>
                <a:spcPts val="2000"/>
              </a:lnSpc>
              <a:defRPr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[4] </a:t>
            </a:r>
            <a:r>
              <a:rPr lang="zh-CN" altLang="en-US" sz="1100">
                <a:sym typeface="+mn-ea"/>
              </a:rPr>
              <a:t>https://peter.sh/experiments/chromium-command-line-switches</a:t>
            </a:r>
            <a:endParaRPr lang="zh-CN" altLang="en-US" sz="1100"/>
          </a:p>
          <a:p>
            <a:pPr lvl="0" algn="l">
              <a:lnSpc>
                <a:spcPts val="2000"/>
              </a:lnSpc>
              <a:defRPr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[5] </a:t>
            </a:r>
            <a:r>
              <a:rPr lang="zh-CN" altLang="en-US" sz="1100">
                <a:sym typeface="+mn-ea"/>
              </a:rPr>
              <a:t>https://blog.csdn.net/biggbang/article/details/121511531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[6] </a:t>
            </a:r>
            <a:r>
              <a:rPr lang="zh-CN" altLang="en-US" sz="1100">
                <a:sym typeface="+mn-ea"/>
              </a:rPr>
              <a:t>https://developer.ebay.com/devzone/shopping/docs/CallRef/GetSingleItem.html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[7] </a:t>
            </a:r>
            <a:r>
              <a:rPr lang="en-US" altLang="zh-CN" sz="1100" dirty="0">
                <a:cs typeface="+mn-ea"/>
                <a:sym typeface="+mn-lt"/>
              </a:rPr>
              <a:t>https://www.whatsmyip.org/regular-expression-tester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[8] </a:t>
            </a:r>
            <a:r>
              <a:rPr lang="zh-CN" altLang="en-US" sz="1100">
                <a:sym typeface="+mn-ea"/>
              </a:rPr>
              <a:t>https://www.json.cn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[9] </a:t>
            </a:r>
            <a:r>
              <a:rPr lang="zh-CN" altLang="en-US" sz="1100">
                <a:sym typeface="+mn-ea"/>
              </a:rPr>
              <a:t>https://www.liaoxuefeng.com/wiki/896043488029600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-9064"/>
            <a:ext cx="12253497" cy="68670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flipH="1" flipV="1">
            <a:off x="9469518" y="-198127"/>
            <a:ext cx="2722482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-1692821" y="-9064"/>
            <a:ext cx="6291085" cy="350825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105382" y="4033634"/>
            <a:ext cx="6480792" cy="768350"/>
          </a:xfrm>
          <a:prstGeom prst="rect">
            <a:avLst/>
          </a:prstGeom>
          <a:solidFill>
            <a:srgbClr val="1D7CA2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cs typeface="+mn-ea"/>
                <a:sym typeface="+mn-lt"/>
              </a:rPr>
              <a:t>          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cs typeface="+mn-ea"/>
                <a:sym typeface="+mn-lt"/>
              </a:rPr>
              <a:t>      T H A N K S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cs typeface="+mn-ea"/>
              <a:sym typeface="+mn-lt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 flipH="1">
            <a:off x="5459300" y="765036"/>
            <a:ext cx="3691002" cy="3268598"/>
          </a:xfrm>
          <a:prstGeom prst="rect">
            <a:avLst/>
          </a:prstGeom>
        </p:spPr>
      </p:pic>
      <p:pic>
        <p:nvPicPr>
          <p:cNvPr id="2" name="图片 1" descr="lQLPDhr7CBoAOBluzQO0sO8MzLpe0AlbAciIddPACQA_948_110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335520" y="123190"/>
            <a:ext cx="3457575" cy="40132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38830" y="5060315"/>
            <a:ext cx="5247640" cy="347345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lnSpc>
                <a:spcPts val="2000"/>
              </a:lnSpc>
            </a:pPr>
            <a:r>
              <a:rPr lang="zh-CN" altLang="en-US" sz="1600" dirty="0" smtClean="0">
                <a:cs typeface="+mn-ea"/>
                <a:sym typeface="+mn-lt"/>
              </a:rPr>
              <a:t>部门：数据分析部   </a:t>
            </a:r>
            <a:r>
              <a:rPr lang="zh-CN" altLang="en-US" sz="1600" dirty="0">
                <a:cs typeface="+mn-ea"/>
                <a:sym typeface="+mn-lt"/>
              </a:rPr>
              <a:t>主讲人</a:t>
            </a:r>
            <a:r>
              <a:rPr lang="zh-CN" altLang="en-US" sz="1600" dirty="0" smtClean="0">
                <a:cs typeface="+mn-ea"/>
                <a:sym typeface="+mn-lt"/>
              </a:rPr>
              <a:t>：</a:t>
            </a:r>
            <a:r>
              <a:rPr lang="en-US" altLang="zh-CN" sz="1600" dirty="0" smtClean="0">
                <a:cs typeface="+mn-ea"/>
                <a:sym typeface="+mn-lt"/>
              </a:rPr>
              <a:t>Lennon</a:t>
            </a:r>
            <a:r>
              <a:rPr lang="zh-CN" altLang="en-US" sz="1600" dirty="0" smtClean="0">
                <a:cs typeface="+mn-ea"/>
                <a:sym typeface="+mn-lt"/>
              </a:rPr>
              <a:t>   </a:t>
            </a:r>
            <a:r>
              <a:rPr lang="zh-CN" altLang="en-US" sz="1600" dirty="0">
                <a:cs typeface="+mn-ea"/>
                <a:sym typeface="+mn-lt"/>
              </a:rPr>
              <a:t>日期：</a:t>
            </a:r>
            <a:r>
              <a:rPr lang="en-US" altLang="zh-CN" sz="1600" dirty="0" smtClean="0">
                <a:cs typeface="+mn-ea"/>
                <a:sym typeface="+mn-lt"/>
              </a:rPr>
              <a:t>2023.07</a:t>
            </a:r>
            <a:endParaRPr lang="zh-CN" altLang="en-US" sz="1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-9064"/>
            <a:ext cx="12253497" cy="68670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-1729" y="-86309"/>
            <a:ext cx="2722482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flipH="1">
            <a:off x="6364506" y="1172079"/>
            <a:ext cx="5198843" cy="46038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 flipV="1">
            <a:off x="7852175" y="4693916"/>
            <a:ext cx="4401321" cy="216408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906678" y="2019252"/>
            <a:ext cx="4226171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Part 1  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6350" stA="30000" endPos="27000" dist="25400" dir="5400000" sy="-100000" algn="bl" rotWithShape="0"/>
              </a:effectLst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基础工具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6350" stA="30000" endPos="27000" dist="25400" dir="5400000" sy="-100000" algn="bl" rotWithShape="0"/>
              </a:effectLst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-9064"/>
            <a:ext cx="12253497" cy="68670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0800000" flipV="1">
            <a:off x="8784583" y="5986677"/>
            <a:ext cx="3468914" cy="8713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-742255" y="-9065"/>
            <a:ext cx="2730711" cy="15227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83022" y="775086"/>
            <a:ext cx="4417764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1.1 Python</a:t>
            </a:r>
            <a:r>
              <a:rPr kumimoji="0" lang="en-US" altLang="zh-CN" sz="3600" b="0" i="0" u="none" strike="noStrike" kern="1200" cap="none" spc="0" normalizeH="0" baseline="300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[1]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1.1.1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简介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83285" y="2505710"/>
            <a:ext cx="5995035" cy="2143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Python 是一种解释型、面向对象、动态数据类型的高级程序设计语言。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完成同一个任务，C语言要写1000行代码，Java只需要写100行，而Python可能只要20行。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代码少的代价是运行速度慢，C程序运行1秒钟，Java程序可能需要2秒，而Python程序可能就需要10秒。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9085" y="229112"/>
            <a:ext cx="42261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Part 1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基础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工具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6350" stA="30000" endPos="27000" dist="25400" dir="5400000" sy="-100000" algn="bl" rotWithShape="0"/>
              </a:effectLst>
              <a:uLnTx/>
              <a:uFillTx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7130" y="1088390"/>
            <a:ext cx="2880000" cy="942545"/>
          </a:xfrm>
          <a:prstGeom prst="rect">
            <a:avLst/>
          </a:prstGeom>
        </p:spPr>
      </p:pic>
      <p:sp>
        <p:nvSpPr>
          <p:cNvPr id="14" name="Content Placeholder 2"/>
          <p:cNvSpPr txBox="1"/>
          <p:nvPr/>
        </p:nvSpPr>
        <p:spPr>
          <a:xfrm>
            <a:off x="883285" y="5120640"/>
            <a:ext cx="9217660" cy="719455"/>
          </a:xfrm>
          <a:prstGeom prst="rect">
            <a:avLst/>
          </a:prstGeom>
        </p:spPr>
        <p:txBody>
          <a:bodyPr vert="horz" lIns="91435" tIns="45717" rIns="91435" bIns="45717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ts val="2000"/>
              </a:lnSpc>
              <a:defRPr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[1] https://python.org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[2] 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https://www.liaoxuefeng.com/wiki/1016959663602400/1016959856222624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[3] 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https://www.runoob.com/python3/python3-tutorial.html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[4] https://blog.csdn.net/weixin_43658159/article/details/127454046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17130" y="2505710"/>
            <a:ext cx="365379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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Python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教程</a:t>
            </a:r>
            <a:r>
              <a:rPr lang="en-US" altLang="zh-CN" sz="1600" baseline="30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[2-3]</a:t>
            </a:r>
            <a:endParaRPr lang="en-US" altLang="zh-CN" sz="1600" baseline="30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"/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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路径长度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error</a:t>
            </a:r>
            <a:r>
              <a:rPr lang="en-US" altLang="zh-CN" sz="1600" baseline="30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[4]</a:t>
            </a:r>
            <a:endParaRPr lang="zh-CN" altLang="en-US" sz="1600" baseline="30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-9064"/>
            <a:ext cx="12253497" cy="68670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0800000" flipV="1">
            <a:off x="8784583" y="5986677"/>
            <a:ext cx="3468914" cy="8713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-742255" y="-9065"/>
            <a:ext cx="2730711" cy="15227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83022" y="775086"/>
            <a:ext cx="4417764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1.1.2 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ip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换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9085" y="229112"/>
            <a:ext cx="42261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Part 1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基础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工具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6350" stA="30000" endPos="27000" dist="25400" dir="5400000" sy="-100000" algn="bl" rotWithShape="0"/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3285" y="1679575"/>
            <a:ext cx="10161905" cy="4451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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临时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换源：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lvl="0" indent="0" algn="l">
              <a:lnSpc>
                <a:spcPts val="2000"/>
              </a:lnSpc>
              <a:buNone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	-i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参数：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pip install pandas -&gt; pip install pandas -i https://pypi.tuna.tsinghua.edu.cn/simple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"/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"/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"/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"/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"/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"/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"/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"/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"/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"/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"/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"/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"/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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永久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换源：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lvl="0" indent="0" algn="l">
              <a:lnSpc>
                <a:spcPts val="2000"/>
              </a:lnSpc>
              <a:buNone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	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自行百度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18" name="表格 17"/>
          <p:cNvGraphicFramePr/>
          <p:nvPr>
            <p:custDataLst>
              <p:tags r:id="rId4"/>
            </p:custDataLst>
          </p:nvPr>
        </p:nvGraphicFramePr>
        <p:xfrm>
          <a:off x="1893570" y="2383790"/>
          <a:ext cx="8620760" cy="261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685"/>
                <a:gridCol w="6696075"/>
              </a:tblGrid>
              <a:tr h="4356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地址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4356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清华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https://pypi.tuna.tsinghua.edu.cn/simple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4356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阿里云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http://mirrors.aliyun.com/pypi/simple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4356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中科大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http://pypi.mirrors.ustc.edu.cn/simple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4356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华为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https://repo.huaweicloud.com/repository/pypi/simple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4356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腾讯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http://mirrors.cloud.tencent.com/pypi/simple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-9064"/>
            <a:ext cx="12253497" cy="68670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0800000" flipV="1">
            <a:off x="8784583" y="5986677"/>
            <a:ext cx="3468914" cy="8713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-742255" y="-9065"/>
            <a:ext cx="2730711" cy="15227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83022" y="775086"/>
            <a:ext cx="4417764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1.1.3 Library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包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aphicFrame>
        <p:nvGraphicFramePr>
          <p:cNvPr id="18" name="表格 17"/>
          <p:cNvGraphicFramePr/>
          <p:nvPr>
            <p:custDataLst>
              <p:tags r:id="rId4"/>
            </p:custDataLst>
          </p:nvPr>
        </p:nvGraphicFramePr>
        <p:xfrm>
          <a:off x="883285" y="1679575"/>
          <a:ext cx="10511790" cy="313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30"/>
                <a:gridCol w="3503930"/>
                <a:gridCol w="3503930"/>
              </a:tblGrid>
              <a:tr h="5226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安装</a:t>
                      </a:r>
                      <a:r>
                        <a:rPr lang="zh-CN" altLang="en-US"/>
                        <a:t>方法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参考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226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jupyter notebook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pip install notebook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官网</a:t>
                      </a:r>
                      <a:r>
                        <a:rPr lang="en-US" altLang="zh-CN" baseline="30000"/>
                        <a:t>[1]</a:t>
                      </a:r>
                      <a:endParaRPr lang="en-US" altLang="zh-CN" baseline="30000"/>
                    </a:p>
                  </a:txBody>
                  <a:tcPr anchor="ctr" anchorCtr="0"/>
                </a:tc>
              </a:tr>
              <a:tr h="5226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virtualenv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pip install virtualenv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教程</a:t>
                      </a:r>
                      <a:r>
                        <a:rPr lang="en-US" altLang="zh-CN" sz="1800" baseline="30000">
                          <a:sym typeface="+mn-ea"/>
                        </a:rPr>
                        <a:t>[2]</a:t>
                      </a:r>
                      <a:endParaRPr lang="en-US" altLang="zh-CN" sz="1800" baseline="30000">
                        <a:sym typeface="+mn-ea"/>
                      </a:endParaRPr>
                    </a:p>
                  </a:txBody>
                  <a:tcPr anchor="ctr" anchorCtr="0"/>
                </a:tc>
              </a:tr>
              <a:tr h="5226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pandas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pip install pandas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官网</a:t>
                      </a:r>
                      <a:r>
                        <a:rPr lang="en-US" altLang="zh-CN" sz="1800" baseline="30000">
                          <a:sym typeface="+mn-ea"/>
                        </a:rPr>
                        <a:t>[3]</a:t>
                      </a:r>
                      <a:endParaRPr lang="en-US" altLang="zh-CN" sz="1800" baseline="30000">
                        <a:sym typeface="+mn-ea"/>
                      </a:endParaRPr>
                    </a:p>
                  </a:txBody>
                  <a:tcPr anchor="ctr" anchorCtr="0"/>
                </a:tc>
              </a:tr>
              <a:tr h="5226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openpyxl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pip install openpyxl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Tutorial</a:t>
                      </a:r>
                      <a:r>
                        <a:rPr lang="en-US" altLang="zh-CN" baseline="30000"/>
                        <a:t>[4]</a:t>
                      </a:r>
                      <a:endParaRPr lang="en-US" altLang="zh-CN" baseline="300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99085" y="229112"/>
            <a:ext cx="42261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Part 1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基础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工具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6350" stA="30000" endPos="27000" dist="25400" dir="5400000" sy="-100000" algn="bl" rotWithShape="0"/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9" name="Content Placeholder 2"/>
          <p:cNvSpPr txBox="1"/>
          <p:nvPr/>
        </p:nvSpPr>
        <p:spPr>
          <a:xfrm>
            <a:off x="883285" y="5112385"/>
            <a:ext cx="9217660" cy="719455"/>
          </a:xfrm>
          <a:prstGeom prst="rect">
            <a:avLst/>
          </a:prstGeom>
        </p:spPr>
        <p:txBody>
          <a:bodyPr vert="horz" lIns="91435" tIns="45717" rIns="91435" bIns="45717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ts val="2000"/>
              </a:lnSpc>
              <a:defRPr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[1] 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https://jupyter.org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[2] https://www.liaoxuefeng.com/wiki/1016959663602400/1019273143120480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[3] 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https://pandas.pydata.org/getting_started.html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[4] 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https://openpyxl.readthedocs.io/en/stable/tutorial.html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-9064"/>
            <a:ext cx="12253497" cy="68670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0800000" flipV="1">
            <a:off x="8784583" y="5986677"/>
            <a:ext cx="3468914" cy="8713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-742255" y="-9065"/>
            <a:ext cx="2730711" cy="15227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83022" y="775086"/>
            <a:ext cx="4417764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1.1.3 Library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包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aphicFrame>
        <p:nvGraphicFramePr>
          <p:cNvPr id="18" name="表格 17"/>
          <p:cNvGraphicFramePr/>
          <p:nvPr>
            <p:custDataLst>
              <p:tags r:id="rId4"/>
            </p:custDataLst>
          </p:nvPr>
        </p:nvGraphicFramePr>
        <p:xfrm>
          <a:off x="883285" y="1679575"/>
          <a:ext cx="10511790" cy="3253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30"/>
                <a:gridCol w="3503930"/>
                <a:gridCol w="3503930"/>
              </a:tblGrid>
              <a:tr h="5226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安装</a:t>
                      </a:r>
                      <a:r>
                        <a:rPr lang="zh-CN" altLang="en-US"/>
                        <a:t>方法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参考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226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r>
                        <a:rPr lang="zh-CN" altLang="en-US"/>
                        <a:t>illow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pip install pillow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官网</a:t>
                      </a:r>
                      <a:r>
                        <a:rPr lang="en-US" altLang="zh-CN" sz="1800" baseline="30000">
                          <a:sym typeface="+mn-ea"/>
                        </a:rPr>
                        <a:t>[1]</a:t>
                      </a:r>
                      <a:endParaRPr lang="en-US" altLang="zh-CN" sz="1800" baseline="30000">
                        <a:sym typeface="+mn-ea"/>
                      </a:endParaRPr>
                    </a:p>
                  </a:txBody>
                  <a:tcPr anchor="ctr" anchorCtr="0"/>
                </a:tc>
              </a:tr>
              <a:tr h="5226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requests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pip install requests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教程</a:t>
                      </a:r>
                      <a:r>
                        <a:rPr lang="en-US" altLang="zh-CN" baseline="30000"/>
                        <a:t>[2]</a:t>
                      </a:r>
                      <a:endParaRPr lang="en-US" altLang="zh-CN" baseline="30000"/>
                    </a:p>
                  </a:txBody>
                  <a:tcPr anchor="ctr" anchorCtr="0"/>
                </a:tc>
              </a:tr>
              <a:tr h="5226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BeautifulSoup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pip install </a:t>
                      </a:r>
                      <a:r>
                        <a:rPr lang="en-US" altLang="zh-CN"/>
                        <a:t>bs4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800">
                        <a:sym typeface="+mn-ea"/>
                      </a:endParaRPr>
                    </a:p>
                  </a:txBody>
                  <a:tcPr anchor="ctr" anchorCtr="0"/>
                </a:tc>
              </a:tr>
              <a:tr h="5226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selenium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pip install </a:t>
                      </a:r>
                      <a:r>
                        <a:rPr lang="zh-CN" altLang="en-US" sz="1800">
                          <a:sym typeface="+mn-ea"/>
                        </a:rPr>
                        <a:t>selenium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官网</a:t>
                      </a:r>
                      <a:r>
                        <a:rPr lang="en-US" altLang="zh-CN" sz="1800" baseline="30000">
                          <a:sym typeface="+mn-ea"/>
                        </a:rPr>
                        <a:t>[3]</a:t>
                      </a:r>
                      <a:endParaRPr lang="en-US" altLang="zh-CN" sz="1800" baseline="30000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chromedriver</a:t>
                      </a:r>
                      <a:r>
                        <a:rPr lang="en-US" altLang="zh-CN" baseline="30000"/>
                        <a:t>[4]</a:t>
                      </a:r>
                      <a:endParaRPr lang="en-US" altLang="zh-CN" baseline="30000"/>
                    </a:p>
                  </a:txBody>
                  <a:tcPr anchor="ctr" anchorCtr="0"/>
                </a:tc>
              </a:tr>
              <a:tr h="5226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gevent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pip install </a:t>
                      </a:r>
                      <a:r>
                        <a:rPr lang="zh-CN" altLang="en-US" sz="1800">
                          <a:sym typeface="+mn-ea"/>
                        </a:rPr>
                        <a:t>gevent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99085" y="229112"/>
            <a:ext cx="42261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Part 1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基础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工具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6350" stA="30000" endPos="27000" dist="25400" dir="5400000" sy="-100000" algn="bl" rotWithShape="0"/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8" name="Content Placeholder 2"/>
          <p:cNvSpPr txBox="1"/>
          <p:nvPr/>
        </p:nvSpPr>
        <p:spPr>
          <a:xfrm>
            <a:off x="883285" y="5120640"/>
            <a:ext cx="9217660" cy="719455"/>
          </a:xfrm>
          <a:prstGeom prst="rect">
            <a:avLst/>
          </a:prstGeom>
        </p:spPr>
        <p:txBody>
          <a:bodyPr vert="horz" lIns="91435" tIns="45717" rIns="91435" bIns="45717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ts val="2000"/>
              </a:lnSpc>
              <a:defRPr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[1] https://pillow.readthedocs.io/en/latest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[2] https://www.liaoxuefeng.com/wiki/1016959663602400/1183249464292448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[3] https://www.selenium.dev/documentation/webdriver/getting_started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[4] https://chromedriver.storage.googleapis.com/index.htm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-9064"/>
            <a:ext cx="12253497" cy="68670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0800000" flipV="1">
            <a:off x="8784583" y="5986677"/>
            <a:ext cx="3468914" cy="8713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-742255" y="-9065"/>
            <a:ext cx="2730711" cy="15227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83022" y="775086"/>
            <a:ext cx="4417764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1.2 JavaScript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1.2.1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简介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83285" y="2505710"/>
            <a:ext cx="5995035" cy="137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JavaScript 是 Web 的编程语言。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所有现代的 HTML 页面都可以使用 JavaScript。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JavaScript 非常容易学。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9085" y="229112"/>
            <a:ext cx="42261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Part 1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基础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工具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6350" stA="30000" endPos="27000" dist="25400" dir="5400000" sy="-100000" algn="bl" rotWithShape="0"/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17130" y="2505710"/>
            <a:ext cx="3653790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"/>
              <a:defRPr/>
            </a:pPr>
            <a:r>
              <a:rPr lang="en-US" altLang="zh-CN"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JavaScript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教程</a:t>
            </a:r>
            <a:r>
              <a:rPr lang="en-US" altLang="zh-CN" sz="1600" baseline="30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[1-2]</a:t>
            </a:r>
            <a:endParaRPr lang="en-US" altLang="zh-CN" sz="1600" baseline="30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785" y="1257935"/>
            <a:ext cx="3575050" cy="603885"/>
          </a:xfrm>
          <a:prstGeom prst="rect">
            <a:avLst/>
          </a:prstGeom>
        </p:spPr>
      </p:pic>
      <p:sp>
        <p:nvSpPr>
          <p:cNvPr id="9" name="Content Placeholder 2"/>
          <p:cNvSpPr txBox="1"/>
          <p:nvPr/>
        </p:nvSpPr>
        <p:spPr>
          <a:xfrm>
            <a:off x="883285" y="5849620"/>
            <a:ext cx="9217660" cy="719455"/>
          </a:xfrm>
          <a:prstGeom prst="rect">
            <a:avLst/>
          </a:prstGeom>
        </p:spPr>
        <p:txBody>
          <a:bodyPr vert="horz" lIns="91435" tIns="45717" rIns="91435" bIns="45717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ts val="2000"/>
              </a:lnSpc>
              <a:defRPr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[1] https://www.runoob.com/js/js-tutorial.html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[2] 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https://www.liaoxuefeng.com/wiki/1022910821149312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-9064"/>
            <a:ext cx="12253497" cy="68670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0800000" flipV="1">
            <a:off x="8784583" y="5986677"/>
            <a:ext cx="3468914" cy="8713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-742255" y="-9065"/>
            <a:ext cx="2730711" cy="15227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83285" y="775335"/>
            <a:ext cx="55194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1.2.2 </a:t>
            </a:r>
            <a:r>
              <a:rPr sz="28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Tampermonkey</a:t>
            </a:r>
            <a:r>
              <a:rPr lang="en-US" sz="2800" baseline="300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[1]</a:t>
            </a:r>
            <a:r>
              <a:rPr lang="en-US" sz="28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lang="zh-CN" altLang="en-US" sz="28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篡改猴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9085" y="229112"/>
            <a:ext cx="42261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Part 1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基础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30000" endPos="27000" dist="25400" dir="5400000" sy="-100000" algn="bl" rotWithShape="0"/>
                </a:effectLst>
                <a:uLnTx/>
                <a:uFillTx/>
                <a:cs typeface="+mn-ea"/>
                <a:sym typeface="+mn-lt"/>
              </a:rPr>
              <a:t>工具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6350" stA="30000" endPos="27000" dist="25400" dir="5400000" sy="-100000" algn="bl" rotWithShape="0"/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83285" y="1679575"/>
            <a:ext cx="5995035" cy="2656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用户脚本是小型JavaScript程序，可用于向网页添加新功能或修改现有功能。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使用篡改猴可以轻松在任何网站上创建、管理和运行这些用户脚本。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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例如，使用篡改猴，可以向网页添加一个新按钮，可以快速在社交媒体上分享链接，或自动填写带有个人信息的表格。在数字化时代，这特别有用，因为网页常常被用作访问广泛的服务和应用程序的用户界面。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075" y="845185"/>
            <a:ext cx="1219200" cy="14287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17130" y="2505710"/>
            <a:ext cx="3653790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l">
              <a:lnSpc>
                <a:spcPts val="2000"/>
              </a:lnSpc>
              <a:buFont typeface="Wingdings" panose="05000000000000000000" charset="0"/>
              <a:buChar char=""/>
              <a:defRPr/>
            </a:pPr>
            <a:r>
              <a:rPr sz="16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Tampermonkey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教程</a:t>
            </a:r>
            <a:r>
              <a:rPr lang="en-US" altLang="zh-CN" sz="1600" baseline="30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[2-3]</a:t>
            </a:r>
            <a:endParaRPr lang="zh-CN" altLang="en-US" sz="1600" baseline="30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Content Placeholder 2"/>
          <p:cNvSpPr txBox="1"/>
          <p:nvPr/>
        </p:nvSpPr>
        <p:spPr>
          <a:xfrm>
            <a:off x="883285" y="5478145"/>
            <a:ext cx="9217660" cy="719455"/>
          </a:xfrm>
          <a:prstGeom prst="rect">
            <a:avLst/>
          </a:prstGeom>
        </p:spPr>
        <p:txBody>
          <a:bodyPr vert="horz" lIns="91435" tIns="45717" rIns="91435" bIns="45717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ts val="2000"/>
              </a:lnSpc>
              <a:defRPr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[1] https://www.tampermonkey.net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[2] 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https://www.bilibili.com/video/BV1yT411L7n7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[3] 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https://www.bilibili.com/video/BV19W4y1h7KM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632,&quot;width&quot;:5445}"/>
</p:tagLst>
</file>

<file path=ppt/tags/tag2.xml><?xml version="1.0" encoding="utf-8"?>
<p:tagLst xmlns:p="http://schemas.openxmlformats.org/presentationml/2006/main">
  <p:tag name="KSO_WM_UNIT_TABLE_BEAUTIFY" val="smartTable{ab08d27a-7288-440a-8df5-f489c57cc6d0}"/>
  <p:tag name="TABLE_ENDDRAG_ORIGIN_RECT" val="678*205"/>
  <p:tag name="TABLE_ENDDRAG_RECT" val="149*150*678*205"/>
</p:tagLst>
</file>

<file path=ppt/tags/tag3.xml><?xml version="1.0" encoding="utf-8"?>
<p:tagLst xmlns:p="http://schemas.openxmlformats.org/presentationml/2006/main">
  <p:tag name="KSO_WM_UNIT_TABLE_BEAUTIFY" val="smartTable{ab08d27a-7288-440a-8df5-f489c57cc6d0}"/>
  <p:tag name="TABLE_ENDDRAG_ORIGIN_RECT" val="827*205"/>
  <p:tag name="TABLE_ENDDRAG_RECT" val="69*132*827*205"/>
</p:tagLst>
</file>

<file path=ppt/tags/tag4.xml><?xml version="1.0" encoding="utf-8"?>
<p:tagLst xmlns:p="http://schemas.openxmlformats.org/presentationml/2006/main">
  <p:tag name="KSO_WM_UNIT_TABLE_BEAUTIFY" val="smartTable{ab08d27a-7288-440a-8df5-f489c57cc6d0}"/>
  <p:tag name="TABLE_ENDDRAG_ORIGIN_RECT" val="827*205"/>
  <p:tag name="TABLE_ENDDRAG_RECT" val="69*132*827*205"/>
</p:tagLst>
</file>

<file path=ppt/tags/tag5.xml><?xml version="1.0" encoding="utf-8"?>
<p:tagLst xmlns:p="http://schemas.openxmlformats.org/presentationml/2006/main">
  <p:tag name="KSO_WM_UNIT_PLACING_PICTURE_USER_VIEWPORT" val="{&quot;height&quot;:632,&quot;width&quot;:5445}"/>
</p:tagLst>
</file>

<file path=ppt/tags/tag6.xml><?xml version="1.0" encoding="utf-8"?>
<p:tagLst xmlns:p="http://schemas.openxmlformats.org/presentationml/2006/main">
  <p:tag name="ISPRING_PRESENTATION_TITLE" val="1111111111111"/>
  <p:tag name="KSO_WPP_MARK_KEY" val="72d2f642-4231-4713-a092-1f5ac908924d"/>
  <p:tag name="COMMONDATA" val="eyJoZGlkIjoiMWJkM2Y3YWIwN2JjM2M0M2ZiMDkyNzUyZDA5OWQ3MTMifQ=="/>
</p:tagLst>
</file>

<file path=ppt/theme/theme1.xml><?xml version="1.0" encoding="utf-8"?>
<a:theme xmlns:a="http://schemas.openxmlformats.org/drawingml/2006/main" name="PPT汇 ：www.ppthui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ue3usm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4486</Words>
  <Application>WPS 演示</Application>
  <PresentationFormat>自定义</PresentationFormat>
  <Paragraphs>398</Paragraphs>
  <Slides>25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6" baseType="lpstr">
      <vt:lpstr>Arial</vt:lpstr>
      <vt:lpstr>宋体</vt:lpstr>
      <vt:lpstr>Wingdings</vt:lpstr>
      <vt:lpstr>Wingdings</vt:lpstr>
      <vt:lpstr>Arial</vt:lpstr>
      <vt:lpstr>Tahoma</vt:lpstr>
      <vt:lpstr>Agency FB</vt:lpstr>
      <vt:lpstr>苹方-简</vt:lpstr>
      <vt:lpstr>微软雅黑</vt:lpstr>
      <vt:lpstr>汉仪旗黑</vt:lpstr>
      <vt:lpstr>微软雅黑</vt:lpstr>
      <vt:lpstr>宋体</vt:lpstr>
      <vt:lpstr>Arial Unicode MS</vt:lpstr>
      <vt:lpstr>等线</vt:lpstr>
      <vt:lpstr>汉仪中等线KW</vt:lpstr>
      <vt:lpstr>Calibri</vt:lpstr>
      <vt:lpstr>Helvetica Neue</vt:lpstr>
      <vt:lpstr>汉仪书宋二KW</vt:lpstr>
      <vt:lpstr>PPT汇 ：www.ppthui.com</vt:lpstr>
      <vt:lpstr>自定义设计方案</vt:lpstr>
      <vt:lpstr>Word.Document.12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www.2ppt.com-爱PPT提供免费下载</Company>
  <LinksUpToDate>false</LinksUpToDate>
  <SharedDoc>false</SharedDoc>
  <HyperlinksChanged>false</HyperlinksChanged>
  <AppVersion>14.0000</AppVersion>
  <Manager>www.2ppt.com-爱PPT提供免费下载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www.2ppt.com-爱PPT提供免费下载</dc:title>
  <dc:creator>www.2ppt.com-爱PPT提供免费下载</dc:creator>
  <cp:keywords>www.2ppt.com-爱PPT提供免费下载</cp:keywords>
  <dc:description>www.2ppt.com-爱PPT提供免费下载</dc:description>
  <dc:subject>www.2ppt.com-爱PPT提供免费下载</dc:subject>
  <cp:category>www.2ppt.com-爱PPT提供免费下载</cp:category>
  <cp:lastModifiedBy>支棱哥</cp:lastModifiedBy>
  <cp:revision>139</cp:revision>
  <dcterms:created xsi:type="dcterms:W3CDTF">2023-06-30T08:34:46Z</dcterms:created>
  <dcterms:modified xsi:type="dcterms:W3CDTF">2023-06-30T08:34:46Z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80A38F12A7504DA590208CEA1E4E0868_13</vt:lpwstr>
  </property>
  <property fmtid="{D5CDD505-2E9C-101B-9397-08002B2CF9AE}" pid="3" name="KSOProductBuildVer">
    <vt:lpwstr>2052-5.4.1.7920</vt:lpwstr>
  </property>
</Properties>
</file>