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inigami42-42/AICTE_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Lakshminarayanan</a:t>
            </a:r>
            <a:r>
              <a:rPr lang="en-US" sz="2000" b="1" dirty="0">
                <a:solidFill>
                  <a:schemeClr val="accent1">
                    <a:lumMod val="75000"/>
                  </a:schemeClr>
                </a:solidFill>
                <a:latin typeface="Arial" pitchFamily="34" charset="0"/>
                <a:cs typeface="Arial" pitchFamily="34" charset="0"/>
              </a:rPr>
              <a:t> P S</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Lakshminarayanan</a:t>
            </a:r>
            <a:r>
              <a:rPr lang="en-US" sz="2000" b="1" dirty="0">
                <a:solidFill>
                  <a:schemeClr val="accent1">
                    <a:lumMod val="75000"/>
                  </a:schemeClr>
                </a:solidFill>
                <a:latin typeface="Arial"/>
                <a:cs typeface="Arial"/>
              </a:rPr>
              <a:t> P S</a:t>
            </a:r>
          </a:p>
          <a:p>
            <a:pPr algn="l"/>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Nitte</a:t>
            </a:r>
            <a:r>
              <a:rPr lang="en-US" sz="2000" b="1" dirty="0">
                <a:solidFill>
                  <a:schemeClr val="accent1">
                    <a:lumMod val="75000"/>
                  </a:schemeClr>
                </a:solidFill>
                <a:latin typeface="Arial"/>
                <a:cs typeface="Arial"/>
              </a:rPr>
              <a:t> Meenakshi Institute of 					Technology (Diploma CS)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q"/>
            </a:pPr>
            <a:r>
              <a:rPr lang="en-IN" b="0" i="0" dirty="0">
                <a:effectLst/>
                <a:latin typeface="Open Sans" panose="020B0606030504020204" pitchFamily="34" charset="0"/>
              </a:rPr>
              <a:t>Implement more robust encryption algorithms.</a:t>
            </a:r>
          </a:p>
          <a:p>
            <a:pPr>
              <a:buFont typeface="Wingdings" panose="05000000000000000000" pitchFamily="2" charset="2"/>
              <a:buChar char="q"/>
            </a:pPr>
            <a:r>
              <a:rPr lang="en-IN" b="0" i="0" dirty="0">
                <a:effectLst/>
                <a:latin typeface="Open Sans" panose="020B0606030504020204" pitchFamily="34" charset="0"/>
              </a:rPr>
              <a:t>Include support for additional image types.</a:t>
            </a:r>
          </a:p>
          <a:p>
            <a:pPr>
              <a:buFont typeface="Wingdings" panose="05000000000000000000" pitchFamily="2" charset="2"/>
              <a:buChar char="q"/>
            </a:pPr>
            <a:r>
              <a:rPr lang="en-IN" b="0" i="0" dirty="0">
                <a:effectLst/>
                <a:latin typeface="Open Sans" panose="020B0606030504020204" pitchFamily="34" charset="0"/>
              </a:rPr>
              <a:t>Enhance input validation and error handling.</a:t>
            </a:r>
          </a:p>
          <a:p>
            <a:pPr>
              <a:buFont typeface="Wingdings" panose="05000000000000000000" pitchFamily="2" charset="2"/>
              <a:buChar char="q"/>
            </a:pPr>
            <a:r>
              <a:rPr lang="en-IN" b="0" i="0" dirty="0">
                <a:effectLst/>
                <a:latin typeface="Open Sans" panose="020B0606030504020204" pitchFamily="34" charset="0"/>
              </a:rPr>
              <a:t>Improve the GUI to have progress bars and more informative feedback.</a:t>
            </a:r>
          </a:p>
          <a:p>
            <a:pPr>
              <a:buFont typeface="Wingdings" panose="05000000000000000000" pitchFamily="2" charset="2"/>
              <a:buChar char="q"/>
            </a:pPr>
            <a:r>
              <a:rPr lang="en-IN" b="0" i="0" dirty="0">
                <a:effectLst/>
                <a:latin typeface="Open Sans" panose="020B0606030504020204" pitchFamily="34" charset="0"/>
              </a:rPr>
              <a:t>Include a choice to choose the image file through a file dialog.</a:t>
            </a:r>
          </a:p>
          <a:p>
            <a:pPr>
              <a:buFont typeface="Wingdings" panose="05000000000000000000" pitchFamily="2" charset="2"/>
              <a:buChar char="q"/>
            </a:pPr>
            <a:r>
              <a:rPr lang="en-IN" b="0" i="0" dirty="0">
                <a:effectLst/>
                <a:latin typeface="Open Sans" panose="020B0606030504020204" pitchFamily="34" charset="0"/>
              </a:rPr>
              <a:t>Include provisions to add more pixel data to use, to expand message capacity.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dirty="0">
                <a:solidFill>
                  <a:srgbClr val="0F0F0F"/>
                </a:solidFill>
                <a:ea typeface="+mn-lt"/>
                <a:cs typeface="+mn-lt"/>
              </a:rPr>
              <a:t>Digital data protection is of utmost importance, especially for sensitive data. Conventional encryption is complicated and needs to be stored separately. This project provides an easy-to-use image-based encryption and decryption process, hiding messages securely within images. Password protection guarantees access to authorized persons only. It overcomes the issues of insecure text dissemination, plaintext data exposure, and the unavailability of accessible encryption for non-technical users.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a:t>Programming Language:</a:t>
            </a:r>
          </a:p>
          <a:p>
            <a:pPr>
              <a:buFont typeface="Wingdings" panose="05000000000000000000" pitchFamily="2" charset="2"/>
              <a:buChar char="q"/>
            </a:pPr>
            <a:r>
              <a:rPr lang="en-US" sz="1800" b="1" dirty="0"/>
              <a:t>Python – </a:t>
            </a:r>
            <a:r>
              <a:rPr lang="en-US" sz="1800" dirty="0"/>
              <a:t>Used for building encryption and decryption logic.</a:t>
            </a:r>
            <a:endParaRPr lang="en-IN" sz="1800" dirty="0"/>
          </a:p>
          <a:p>
            <a:pPr marL="0" indent="0">
              <a:buNone/>
            </a:pPr>
            <a:r>
              <a:rPr lang="en-IN" sz="1800" b="1" dirty="0"/>
              <a:t>Libraries &amp; Frameworks:</a:t>
            </a:r>
          </a:p>
          <a:p>
            <a:pPr>
              <a:buFont typeface="Wingdings" panose="05000000000000000000" pitchFamily="2" charset="2"/>
              <a:buChar char="q"/>
            </a:pPr>
            <a:r>
              <a:rPr lang="en-IN" sz="1800" b="1" dirty="0"/>
              <a:t>OpenCV – </a:t>
            </a:r>
            <a:r>
              <a:rPr lang="en-IN" sz="1800" dirty="0"/>
              <a:t>Handles image processing and manipulation.</a:t>
            </a:r>
          </a:p>
          <a:p>
            <a:pPr>
              <a:buFont typeface="Wingdings" panose="05000000000000000000" pitchFamily="2" charset="2"/>
              <a:buChar char="q"/>
            </a:pPr>
            <a:r>
              <a:rPr lang="en-IN" sz="1800" b="1" dirty="0" err="1"/>
              <a:t>Numpy</a:t>
            </a:r>
            <a:r>
              <a:rPr lang="en-IN" sz="1800" b="1" dirty="0"/>
              <a:t> – </a:t>
            </a:r>
            <a:r>
              <a:rPr lang="en-IN" sz="1800" dirty="0"/>
              <a:t>Supports array-based operations for embedding messages.</a:t>
            </a:r>
          </a:p>
          <a:p>
            <a:pPr>
              <a:buFont typeface="Wingdings" panose="05000000000000000000" pitchFamily="2" charset="2"/>
              <a:buChar char="q"/>
            </a:pPr>
            <a:r>
              <a:rPr lang="en-IN" sz="1800" b="1" dirty="0"/>
              <a:t>PyQt6 – </a:t>
            </a:r>
            <a:r>
              <a:rPr lang="en-IN" sz="1800" dirty="0"/>
              <a:t>Creates a user-friendly GUI for encryption and decryption. </a:t>
            </a:r>
          </a:p>
          <a:p>
            <a:pPr marL="0" indent="0">
              <a:buNone/>
            </a:pPr>
            <a:r>
              <a:rPr lang="en-IN" sz="1800" b="1" dirty="0"/>
              <a:t>Platforms:</a:t>
            </a:r>
          </a:p>
          <a:p>
            <a:pPr>
              <a:buFont typeface="Wingdings" panose="05000000000000000000" pitchFamily="2" charset="2"/>
              <a:buChar char="q"/>
            </a:pPr>
            <a:r>
              <a:rPr lang="en-US" sz="1800" dirty="0"/>
              <a:t>Runs on </a:t>
            </a:r>
            <a:r>
              <a:rPr lang="en-US" sz="1800" b="1" dirty="0"/>
              <a:t>Windows, Linux and macOS </a:t>
            </a:r>
            <a:r>
              <a:rPr lang="en-US" sz="1800" dirty="0"/>
              <a:t>with python and the above frameworks installed</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26790"/>
          </a:xfrm>
        </p:spPr>
        <p:txBody>
          <a:bodyPr/>
          <a:lstStyle/>
          <a:p>
            <a:pPr>
              <a:buFont typeface="Wingdings" panose="05000000000000000000" pitchFamily="2" charset="2"/>
              <a:buChar char="q"/>
            </a:pPr>
            <a:r>
              <a:rPr lang="en-IN" sz="1800" b="1" dirty="0">
                <a:solidFill>
                  <a:srgbClr val="0F0F0F"/>
                </a:solidFill>
              </a:rPr>
              <a:t>Steganography-based encryption – </a:t>
            </a:r>
            <a:r>
              <a:rPr lang="en-IN" sz="1800" dirty="0">
                <a:solidFill>
                  <a:srgbClr val="0F0F0F"/>
                </a:solidFill>
              </a:rPr>
              <a:t>Instead of traditional encryption, the message is embedded within the pixel values of an image.</a:t>
            </a:r>
          </a:p>
          <a:p>
            <a:pPr>
              <a:buFont typeface="Wingdings" panose="05000000000000000000" pitchFamily="2" charset="2"/>
              <a:buChar char="q"/>
            </a:pPr>
            <a:r>
              <a:rPr lang="en-IN" sz="1800" b="1" dirty="0">
                <a:solidFill>
                  <a:srgbClr val="0F0F0F"/>
                </a:solidFill>
              </a:rPr>
              <a:t>User-friendly GUI – </a:t>
            </a:r>
            <a:r>
              <a:rPr lang="en-IN" sz="1800" dirty="0">
                <a:solidFill>
                  <a:srgbClr val="0F0F0F"/>
                </a:solidFill>
              </a:rPr>
              <a:t>No need for command-line operations; everything is handled through an interactive interface.</a:t>
            </a:r>
          </a:p>
          <a:p>
            <a:pPr>
              <a:buFont typeface="Wingdings" panose="05000000000000000000" pitchFamily="2" charset="2"/>
              <a:buChar char="q"/>
            </a:pPr>
            <a:r>
              <a:rPr lang="en-IN" sz="1800" b="1" dirty="0">
                <a:solidFill>
                  <a:srgbClr val="0F0F0F"/>
                </a:solidFill>
              </a:rPr>
              <a:t>Password protection - </a:t>
            </a:r>
            <a:r>
              <a:rPr lang="en-IN" sz="1800" dirty="0">
                <a:solidFill>
                  <a:srgbClr val="0F0F0F"/>
                </a:solidFill>
              </a:rPr>
              <a:t> The message can only be decrypted with the correct password, adding a layer of security.</a:t>
            </a:r>
          </a:p>
          <a:p>
            <a:pPr>
              <a:buFont typeface="Wingdings" panose="05000000000000000000" pitchFamily="2" charset="2"/>
              <a:buChar char="q"/>
            </a:pPr>
            <a:r>
              <a:rPr lang="en-IN" sz="2000" b="1" dirty="0"/>
              <a:t>Error Handling with </a:t>
            </a:r>
            <a:r>
              <a:rPr lang="en-IN" sz="2000" b="1" dirty="0" err="1"/>
              <a:t>QMessageBox</a:t>
            </a:r>
            <a:r>
              <a:rPr lang="en-IN" sz="2000" b="1" dirty="0"/>
              <a:t> - </a:t>
            </a:r>
            <a:r>
              <a:rPr lang="en-IN" sz="2000" dirty="0"/>
              <a:t>The code includes error handling for various scenarios</a:t>
            </a:r>
            <a:endParaRPr lang="en-IN" sz="1800" b="1" dirty="0">
              <a:solidFill>
                <a:srgbClr val="0F0F0F"/>
              </a:solidFill>
            </a:endParaRPr>
          </a:p>
          <a:p>
            <a:pPr>
              <a:buFont typeface="Wingdings" panose="05000000000000000000" pitchFamily="2" charset="2"/>
              <a:buChar char="q"/>
            </a:pPr>
            <a:r>
              <a:rPr lang="en-IN" sz="2000" b="1" dirty="0"/>
              <a:t>Sequential Data Embedding - </a:t>
            </a:r>
            <a:r>
              <a:rPr lang="en-IN" sz="2000" dirty="0"/>
              <a:t>he way in which the data is embedded is sequential. The length of the password, then the length of the message, then the password itself, and then the message itself are all written to the image in order.</a:t>
            </a:r>
            <a:endParaRPr lang="en-IN" sz="20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Wingdings" panose="05000000000000000000" pitchFamily="2" charset="2"/>
              <a:buChar char="q"/>
            </a:pPr>
            <a:r>
              <a:rPr lang="en-IN" sz="1800" b="1" dirty="0"/>
              <a:t>Cybersecurity specialist – </a:t>
            </a:r>
            <a:r>
              <a:rPr lang="en-IN" sz="1800" dirty="0"/>
              <a:t>Storing confidential information.</a:t>
            </a:r>
          </a:p>
          <a:p>
            <a:pPr>
              <a:buFont typeface="Wingdings" panose="05000000000000000000" pitchFamily="2" charset="2"/>
              <a:buChar char="q"/>
            </a:pPr>
            <a:r>
              <a:rPr lang="en-IN" sz="1800" b="1" dirty="0"/>
              <a:t>Cybersecurity Enthusiasts – </a:t>
            </a:r>
            <a:r>
              <a:rPr lang="en-IN" sz="1800" dirty="0"/>
              <a:t>To explore encryption steganography techniques.</a:t>
            </a:r>
          </a:p>
          <a:p>
            <a:pPr>
              <a:buFont typeface="Wingdings" panose="05000000000000000000" pitchFamily="2" charset="2"/>
              <a:buChar char="q"/>
            </a:pPr>
            <a:r>
              <a:rPr lang="en-IN" sz="1800" b="1" dirty="0"/>
              <a:t>Students &amp; Researchers -  </a:t>
            </a:r>
            <a:r>
              <a:rPr lang="en-IN" sz="1800" dirty="0"/>
              <a:t>Learn about cryptography and image processing.</a:t>
            </a:r>
          </a:p>
          <a:p>
            <a:pPr>
              <a:buFont typeface="Wingdings" panose="05000000000000000000" pitchFamily="2" charset="2"/>
              <a:buChar char="q"/>
            </a:pPr>
            <a:r>
              <a:rPr lang="en-IN" sz="1800" b="1" dirty="0"/>
              <a:t>Photography &amp; Designers – </a:t>
            </a:r>
            <a:r>
              <a:rPr lang="en-IN" sz="1800" dirty="0"/>
              <a:t>Protect copyright information within images.</a:t>
            </a:r>
          </a:p>
          <a:p>
            <a:pPr>
              <a:buFont typeface="Wingdings" panose="05000000000000000000" pitchFamily="2" charset="2"/>
              <a:buChar char="q"/>
            </a:pPr>
            <a:r>
              <a:rPr lang="en-IN" sz="1800" b="1" dirty="0"/>
              <a:t>General Users – </a:t>
            </a:r>
            <a:r>
              <a:rPr lang="en-IN" sz="1800" dirty="0"/>
              <a:t>Hide private messages or data securely within images.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61DAFC68-1727-30D5-A12C-2524EF8C860B}"/>
              </a:ext>
            </a:extLst>
          </p:cNvPr>
          <p:cNvPicPr>
            <a:picLocks noGrp="1" noChangeAspect="1"/>
          </p:cNvPicPr>
          <p:nvPr>
            <p:ph idx="1"/>
          </p:nvPr>
        </p:nvPicPr>
        <p:blipFill>
          <a:blip r:embed="rId2"/>
          <a:stretch>
            <a:fillRect/>
          </a:stretch>
        </p:blipFill>
        <p:spPr>
          <a:xfrm>
            <a:off x="6096000" y="4346309"/>
            <a:ext cx="4147617" cy="2411929"/>
          </a:xfrm>
        </p:spPr>
      </p:pic>
      <p:pic>
        <p:nvPicPr>
          <p:cNvPr id="15" name="Picture 14">
            <a:extLst>
              <a:ext uri="{FF2B5EF4-FFF2-40B4-BE49-F238E27FC236}">
                <a16:creationId xmlns:a16="http://schemas.microsoft.com/office/drawing/2014/main" id="{59DDE10F-6397-79DF-0290-D413F40A8984}"/>
              </a:ext>
            </a:extLst>
          </p:cNvPr>
          <p:cNvPicPr>
            <a:picLocks noChangeAspect="1"/>
          </p:cNvPicPr>
          <p:nvPr/>
        </p:nvPicPr>
        <p:blipFill>
          <a:blip r:embed="rId3"/>
          <a:stretch>
            <a:fillRect/>
          </a:stretch>
        </p:blipFill>
        <p:spPr>
          <a:xfrm>
            <a:off x="6395415" y="1738173"/>
            <a:ext cx="5058459" cy="2158064"/>
          </a:xfrm>
          <a:prstGeom prst="rect">
            <a:avLst/>
          </a:prstGeom>
        </p:spPr>
      </p:pic>
      <p:pic>
        <p:nvPicPr>
          <p:cNvPr id="17" name="Picture 16">
            <a:extLst>
              <a:ext uri="{FF2B5EF4-FFF2-40B4-BE49-F238E27FC236}">
                <a16:creationId xmlns:a16="http://schemas.microsoft.com/office/drawing/2014/main" id="{7EF51E45-3808-4C48-E9F6-D79215ADFD76}"/>
              </a:ext>
            </a:extLst>
          </p:cNvPr>
          <p:cNvPicPr>
            <a:picLocks noChangeAspect="1"/>
          </p:cNvPicPr>
          <p:nvPr/>
        </p:nvPicPr>
        <p:blipFill>
          <a:blip r:embed="rId4"/>
          <a:stretch>
            <a:fillRect/>
          </a:stretch>
        </p:blipFill>
        <p:spPr>
          <a:xfrm>
            <a:off x="918810" y="1758950"/>
            <a:ext cx="4877776" cy="2819050"/>
          </a:xfrm>
          <a:prstGeom prst="rect">
            <a:avLst/>
          </a:prstGeom>
        </p:spPr>
      </p:pic>
      <p:sp>
        <p:nvSpPr>
          <p:cNvPr id="18" name="TextBox 17">
            <a:extLst>
              <a:ext uri="{FF2B5EF4-FFF2-40B4-BE49-F238E27FC236}">
                <a16:creationId xmlns:a16="http://schemas.microsoft.com/office/drawing/2014/main" id="{E3460583-2D6A-223B-5926-C11067333273}"/>
              </a:ext>
            </a:extLst>
          </p:cNvPr>
          <p:cNvSpPr txBox="1"/>
          <p:nvPr/>
        </p:nvSpPr>
        <p:spPr>
          <a:xfrm>
            <a:off x="944810" y="1311035"/>
            <a:ext cx="3099816" cy="369332"/>
          </a:xfrm>
          <a:prstGeom prst="rect">
            <a:avLst/>
          </a:prstGeom>
          <a:noFill/>
        </p:spPr>
        <p:txBody>
          <a:bodyPr wrap="square" rtlCol="0">
            <a:spAutoFit/>
          </a:bodyPr>
          <a:lstStyle/>
          <a:p>
            <a:r>
              <a:rPr lang="en-IN" dirty="0"/>
              <a:t>Encryption</a:t>
            </a:r>
          </a:p>
        </p:txBody>
      </p:sp>
      <p:sp>
        <p:nvSpPr>
          <p:cNvPr id="19" name="TextBox 18">
            <a:extLst>
              <a:ext uri="{FF2B5EF4-FFF2-40B4-BE49-F238E27FC236}">
                <a16:creationId xmlns:a16="http://schemas.microsoft.com/office/drawing/2014/main" id="{7D82D6D2-258B-E996-482A-87E8BA6C7D0F}"/>
              </a:ext>
            </a:extLst>
          </p:cNvPr>
          <p:cNvSpPr txBox="1"/>
          <p:nvPr/>
        </p:nvSpPr>
        <p:spPr>
          <a:xfrm>
            <a:off x="6395415" y="1305726"/>
            <a:ext cx="3099816" cy="369332"/>
          </a:xfrm>
          <a:prstGeom prst="rect">
            <a:avLst/>
          </a:prstGeom>
          <a:noFill/>
        </p:spPr>
        <p:txBody>
          <a:bodyPr wrap="square" rtlCol="0">
            <a:spAutoFit/>
          </a:bodyPr>
          <a:lstStyle/>
          <a:p>
            <a:r>
              <a:rPr lang="en-IN" dirty="0"/>
              <a:t>Decryption</a:t>
            </a:r>
          </a:p>
        </p:txBody>
      </p:sp>
      <p:sp>
        <p:nvSpPr>
          <p:cNvPr id="20" name="TextBox 19">
            <a:extLst>
              <a:ext uri="{FF2B5EF4-FFF2-40B4-BE49-F238E27FC236}">
                <a16:creationId xmlns:a16="http://schemas.microsoft.com/office/drawing/2014/main" id="{60C0ED5B-8F56-3718-4836-18E0F560A6CE}"/>
              </a:ext>
            </a:extLst>
          </p:cNvPr>
          <p:cNvSpPr txBox="1"/>
          <p:nvPr/>
        </p:nvSpPr>
        <p:spPr>
          <a:xfrm>
            <a:off x="6096000" y="3959352"/>
            <a:ext cx="4517136" cy="369332"/>
          </a:xfrm>
          <a:prstGeom prst="rect">
            <a:avLst/>
          </a:prstGeom>
          <a:noFill/>
        </p:spPr>
        <p:txBody>
          <a:bodyPr wrap="square" rtlCol="0">
            <a:spAutoFit/>
          </a:bodyPr>
          <a:lstStyle/>
          <a:p>
            <a:r>
              <a:rPr lang="en-IN" dirty="0"/>
              <a:t>Password extraction(for password matching)</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400" dirty="0"/>
              <a:t>This project offers an easy-to-use method for securely hiding messages inside images, using steganography and password protection. Its intuitive graphical interface makes it accessible to everyone, regardless of technical skill. Leveraging OpenCV and NumPy ensures quick and efficient message embedding and retrieval without noticeably altering the image. This project showcases a practical application of image-based cryptography for secure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Wingdings" panose="05000000000000000000" pitchFamily="2" charset="2"/>
              <a:buChar char="q"/>
            </a:pPr>
            <a:r>
              <a:rPr lang="en-IN" dirty="0">
                <a:hlinkClick r:id="rId2"/>
              </a:rPr>
              <a:t>https://github.com/shinigami42-42/AICTE_Steganography.git</a:t>
            </a:r>
            <a:endParaRPr lang="en-IN" dirty="0"/>
          </a:p>
          <a:p>
            <a:pPr>
              <a:buFont typeface="Wingdings" panose="05000000000000000000" pitchFamily="2" charset="2"/>
              <a:buChar char="q"/>
            </a:pPr>
            <a:r>
              <a:rPr lang="en-IN" dirty="0"/>
              <a:t>Encrypted image couldn’t be added as it was </a:t>
            </a:r>
            <a:r>
              <a:rPr lang="en-IN"/>
              <a:t>too large.</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533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Open Sans</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Narayanan P S</cp:lastModifiedBy>
  <cp:revision>37</cp:revision>
  <dcterms:created xsi:type="dcterms:W3CDTF">2021-05-26T16:50:10Z</dcterms:created>
  <dcterms:modified xsi:type="dcterms:W3CDTF">2025-02-25T18:50:28Z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