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0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6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9384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97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5779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31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26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4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1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5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8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2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7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7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660-7FAC-4506-8490-013637D7415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0B660-7FAC-4506-8490-013637D7415A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BBFAC9-A238-4686-B360-ACE9469B8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58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2864-51E3-4D41-854A-4C254D82F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0449" y="2601265"/>
            <a:ext cx="10437844" cy="827735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Проектная деятельность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51FDB-DCD5-45AD-8CC5-651F1631C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535" y="4931650"/>
            <a:ext cx="6024465" cy="1655762"/>
          </a:xfrm>
        </p:spPr>
        <p:txBody>
          <a:bodyPr/>
          <a:lstStyle/>
          <a:p>
            <a:pPr algn="r"/>
            <a:r>
              <a:rPr lang="ru-RU" dirty="0"/>
              <a:t>Выполнили студенты УИБ-112</a:t>
            </a:r>
          </a:p>
          <a:p>
            <a:pPr algn="r"/>
            <a:r>
              <a:rPr lang="ru-RU" dirty="0"/>
              <a:t>Орлов Андрей Витальевич</a:t>
            </a:r>
            <a:br>
              <a:rPr lang="ru-RU" dirty="0"/>
            </a:br>
            <a:r>
              <a:rPr lang="ru-RU" dirty="0"/>
              <a:t>Бакеев Руслан Эльдусович</a:t>
            </a:r>
          </a:p>
        </p:txBody>
      </p:sp>
    </p:spTree>
    <p:extLst>
      <p:ext uri="{BB962C8B-B14F-4D97-AF65-F5344CB8AC3E}">
        <p14:creationId xmlns:p14="http://schemas.microsoft.com/office/powerpoint/2010/main" val="45065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067D-636E-4ABB-A3AA-194F6733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425" y="205010"/>
            <a:ext cx="8911687" cy="1280890"/>
          </a:xfrm>
        </p:spPr>
        <p:txBody>
          <a:bodyPr/>
          <a:lstStyle/>
          <a:p>
            <a:r>
              <a:rPr lang="ru-RU" dirty="0"/>
              <a:t>Функция 2</a:t>
            </a:r>
            <a:r>
              <a:rPr lang="en-US" dirty="0"/>
              <a:t>: Clicked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80DF-2071-4870-87FD-3014D1063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0" y="1447800"/>
            <a:ext cx="7505700" cy="330302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def clicked():</a:t>
            </a:r>
            <a:b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f, g 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sel.get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(), sel1.get()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if f == 1 and g == 1: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special()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elif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g == 1 and f == 0: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brute()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elif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g == 0 and f == 1: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iterations()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else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lb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3.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configure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text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='Выберите хотя бы один вариант.')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243CAC-3CD7-4F7C-AF3B-F06C3CCC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1" y="1485900"/>
            <a:ext cx="5570537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66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24E9-3993-487E-8046-51A779F1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70" y="163651"/>
            <a:ext cx="8911687" cy="1280890"/>
          </a:xfrm>
        </p:spPr>
        <p:txBody>
          <a:bodyPr/>
          <a:lstStyle/>
          <a:p>
            <a:r>
              <a:rPr lang="ru-RU" dirty="0"/>
              <a:t>Функция 3</a:t>
            </a:r>
            <a:r>
              <a:rPr lang="en-US" dirty="0"/>
              <a:t>: Iterations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5033C6-9577-4050-8DB5-33878CBF8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514" y="0"/>
            <a:ext cx="4417486" cy="203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E30DECF5-253E-4353-A536-CDA29C27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515" y="2409032"/>
            <a:ext cx="4417485" cy="1886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8" descr="Screenshot_23">
            <a:extLst>
              <a:ext uri="{FF2B5EF4-FFF2-40B4-BE49-F238E27FC236}">
                <a16:creationId xmlns:a16="http://schemas.microsoft.com/office/drawing/2014/main" id="{35027275-DFDE-40B7-A5F9-87E3B71A3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514" y="4617108"/>
            <a:ext cx="4417485" cy="179546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D78EFD-44A8-4899-A2EE-63D93D6D1C25}"/>
              </a:ext>
            </a:extLst>
          </p:cNvPr>
          <p:cNvSpPr txBox="1"/>
          <p:nvPr/>
        </p:nvSpPr>
        <p:spPr>
          <a:xfrm>
            <a:off x="8115300" y="2039700"/>
            <a:ext cx="613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Изначальное окно программы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92618E-3DBD-42FE-86BA-901AB747DAFE}"/>
              </a:ext>
            </a:extLst>
          </p:cNvPr>
          <p:cNvSpPr txBox="1"/>
          <p:nvPr/>
        </p:nvSpPr>
        <p:spPr>
          <a:xfrm>
            <a:off x="8201025" y="4285081"/>
            <a:ext cx="716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Неправильный ввод точности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AC1D5F-2909-4284-9103-254948D1FCC3}"/>
              </a:ext>
            </a:extLst>
          </p:cNvPr>
          <p:cNvSpPr txBox="1"/>
          <p:nvPr/>
        </p:nvSpPr>
        <p:spPr>
          <a:xfrm>
            <a:off x="8353425" y="6412572"/>
            <a:ext cx="7677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Правильный ввод точности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0B9C12C-61F0-46DB-AF6D-0C6832BBE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9" y="1146972"/>
            <a:ext cx="3637739" cy="56349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3006B2A-4D1F-4E85-9290-3B47B2339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8576" y="1146972"/>
            <a:ext cx="3807351" cy="563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9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D6B6-E06A-4109-ABF0-B69A0819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150" y="190499"/>
            <a:ext cx="4169825" cy="1280890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4: Brute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959390B-E765-4118-B400-8253B65F2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028" y="109567"/>
            <a:ext cx="4472622" cy="155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4F5B03FA-97E3-4B28-A73B-7753B19D5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029" y="2309806"/>
            <a:ext cx="4472622" cy="166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F8B7BACA-ACBC-4BD9-B9A9-8678C012F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028" y="4743284"/>
            <a:ext cx="4472623" cy="1553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3C8225-90BA-4B0C-8298-AA6FDF1AE7A5}"/>
              </a:ext>
            </a:extLst>
          </p:cNvPr>
          <p:cNvSpPr txBox="1"/>
          <p:nvPr/>
        </p:nvSpPr>
        <p:spPr>
          <a:xfrm>
            <a:off x="8051006" y="1663213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Изначальное окно программы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19ABC-3AC0-46D0-BFCB-8AD14414D9CF}"/>
              </a:ext>
            </a:extLst>
          </p:cNvPr>
          <p:cNvSpPr txBox="1"/>
          <p:nvPr/>
        </p:nvSpPr>
        <p:spPr>
          <a:xfrm>
            <a:off x="8241506" y="3995542"/>
            <a:ext cx="7072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Неправильный ввод точности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5FBFFC-6D6F-48A0-AE49-685915B3CC83}"/>
              </a:ext>
            </a:extLst>
          </p:cNvPr>
          <p:cNvSpPr txBox="1"/>
          <p:nvPr/>
        </p:nvSpPr>
        <p:spPr>
          <a:xfrm>
            <a:off x="8377238" y="6296930"/>
            <a:ext cx="7629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Правильный ввод точности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BFAAEC7-D639-4747-B640-156830160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48" y="1175728"/>
            <a:ext cx="3493461" cy="54905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C7D3A7-0A1E-49D4-9E25-2DA2BCEC3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963" y="1175728"/>
            <a:ext cx="3734438" cy="549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5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272F-17BC-4CE6-BB86-F02E2A66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425" y="128810"/>
            <a:ext cx="8911687" cy="1280890"/>
          </a:xfrm>
        </p:spPr>
        <p:txBody>
          <a:bodyPr/>
          <a:lstStyle/>
          <a:p>
            <a:r>
              <a:rPr lang="ru-RU" dirty="0"/>
              <a:t>Функция 5</a:t>
            </a:r>
            <a:r>
              <a:rPr lang="en-US" dirty="0"/>
              <a:t>: Special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B0411-3854-4C90-979B-D4208958A77A}"/>
              </a:ext>
            </a:extLst>
          </p:cNvPr>
          <p:cNvSpPr txBox="1"/>
          <p:nvPr/>
        </p:nvSpPr>
        <p:spPr>
          <a:xfrm>
            <a:off x="7860506" y="2948447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Изначальное окно программы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CE927-6A52-4829-9708-07339AF64379}"/>
              </a:ext>
            </a:extLst>
          </p:cNvPr>
          <p:cNvSpPr txBox="1"/>
          <p:nvPr/>
        </p:nvSpPr>
        <p:spPr>
          <a:xfrm>
            <a:off x="7860506" y="4718441"/>
            <a:ext cx="702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Неправильный ввод точности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1FF8EA-CEED-4673-916E-4FF2D9523CE5}"/>
              </a:ext>
            </a:extLst>
          </p:cNvPr>
          <p:cNvSpPr txBox="1"/>
          <p:nvPr/>
        </p:nvSpPr>
        <p:spPr>
          <a:xfrm>
            <a:off x="8063169" y="6488667"/>
            <a:ext cx="7539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Правильный ввод точности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E28DA5-29C9-4506-B717-93186B656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70" y="1161321"/>
            <a:ext cx="3369470" cy="56966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D07812-0EA6-4E5D-97BA-406C45C39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161320"/>
            <a:ext cx="3714750" cy="56966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E920BC-DDB3-4CDF-8423-A545042BB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106" y="66955"/>
            <a:ext cx="4451619" cy="14100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81F285-E3A8-4B00-926E-A297B978F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106" y="1609768"/>
            <a:ext cx="4451619" cy="1333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4705C3-99A9-4AE6-A41C-E93E2BC0DA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8854" y="3424597"/>
            <a:ext cx="4447871" cy="13239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ABCE42-E0C2-4D4A-9CCA-90E60D04F3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5107" y="5156882"/>
            <a:ext cx="4447872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63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09B8-ABA9-43FC-BF04-0177A08E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87" y="128810"/>
            <a:ext cx="9732425" cy="1280890"/>
          </a:xfrm>
        </p:spPr>
        <p:txBody>
          <a:bodyPr/>
          <a:lstStyle/>
          <a:p>
            <a:r>
              <a:rPr lang="ru-RU" dirty="0"/>
              <a:t>Измерение времени работы алгоритма</a:t>
            </a:r>
            <a:endParaRPr lang="en-US" dirty="0"/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F1217D58-F37E-4DBB-86A8-E6DCC1C6B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0" y="1200151"/>
            <a:ext cx="5780457" cy="471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92665E-99EB-4383-99CB-92F7BA967EE3}"/>
              </a:ext>
            </a:extLst>
          </p:cNvPr>
          <p:cNvSpPr txBox="1"/>
          <p:nvPr/>
        </p:nvSpPr>
        <p:spPr>
          <a:xfrm>
            <a:off x="275855" y="592074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График времени метода прямого перебора</a:t>
            </a:r>
            <a:br>
              <a:rPr lang="ru-RU" dirty="0"/>
            </a:br>
            <a:r>
              <a:rPr lang="en-US" dirty="0"/>
              <a:t>   </a:t>
            </a:r>
            <a:r>
              <a:rPr lang="ru-RU" dirty="0"/>
              <a:t>(Сложность алгоритма – </a:t>
            </a:r>
            <a:r>
              <a:rPr lang="en-US" dirty="0"/>
              <a:t>O(10*lg(1/n) + 1)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E5583-AC3C-4D2C-B7DA-E3E360238D42}"/>
              </a:ext>
            </a:extLst>
          </p:cNvPr>
          <p:cNvSpPr txBox="1"/>
          <p:nvPr/>
        </p:nvSpPr>
        <p:spPr>
          <a:xfrm>
            <a:off x="6703977" y="60283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      График времени метода итераций</a:t>
            </a:r>
            <a:br>
              <a:rPr lang="ru-RU" dirty="0"/>
            </a:br>
            <a:r>
              <a:rPr lang="en-US" dirty="0"/>
              <a:t>	</a:t>
            </a:r>
            <a:r>
              <a:rPr lang="ru-RU" dirty="0"/>
              <a:t>     (Сложность алгоритма – </a:t>
            </a:r>
            <a:r>
              <a:rPr lang="en-US" dirty="0"/>
              <a:t>O(n</a:t>
            </a:r>
            <a:r>
              <a:rPr lang="ru-RU" dirty="0"/>
              <a:t>))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66797-EBDD-4BCA-873C-3F3921E85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516" y="1202048"/>
            <a:ext cx="5780454" cy="47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64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96DC-74EE-4805-BE21-CBDF95A3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125" y="195485"/>
            <a:ext cx="8911687" cy="1280890"/>
          </a:xfrm>
        </p:spPr>
        <p:txBody>
          <a:bodyPr/>
          <a:lstStyle/>
          <a:p>
            <a:r>
              <a:rPr lang="ru-RU" dirty="0"/>
              <a:t>Вывод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64F93-9A98-4A16-803E-5DD54199B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0" y="1476375"/>
            <a:ext cx="10590212" cy="477774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В ходе выполнения работы были изучены: метод итераций, метод прямого перебора значений.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Было проделано: найдено решение уравнения на указанном диапазоне с заданной точностью, использовав модуль «поиск решения» (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Excel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).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Найдено решение уравнения на указанном диапазоне с заданной точностью, используя метод прямого перебора значений в пределах диапазона.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Найдено решение уравнения на указанном диапазоне с заданной точностью, используя численный метод – Метод итераций (последовательных приближений).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Программа написана с применением элементов графического интерфейса пользователя (окна, кнопки, поля ввода, строк текста и т.д.)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Было измерено время работы каждой из основных вычислительных процедур с помощью многократных измерений, построены графики зависимости времени работы алгоритма от заданной точности.</a:t>
            </a:r>
            <a:endParaRPr lang="en-U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3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0B98-38F1-4A76-B718-89518EF7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313" y="2788555"/>
            <a:ext cx="8911687" cy="128089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9421-4EE9-4357-9341-F31E086A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043" y="379975"/>
            <a:ext cx="9603275" cy="1049235"/>
          </a:xfrm>
        </p:spPr>
        <p:txBody>
          <a:bodyPr>
            <a:normAutofit/>
          </a:bodyPr>
          <a:lstStyle/>
          <a:p>
            <a:r>
              <a:rPr lang="ru-RU" sz="4900" dirty="0"/>
              <a:t>План презентации</a:t>
            </a:r>
            <a:endParaRPr lang="en-US" sz="4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0335-1B10-467D-9853-90B6D7C8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189" y="1965649"/>
            <a:ext cx="10170334" cy="3777622"/>
          </a:xfrm>
        </p:spPr>
        <p:txBody>
          <a:bodyPr>
            <a:noAutofit/>
          </a:bodyPr>
          <a:lstStyle/>
          <a:p>
            <a:r>
              <a:rPr lang="ru-RU" sz="2400" dirty="0"/>
              <a:t>1) Рассказать о поиске решения через </a:t>
            </a:r>
            <a:r>
              <a:rPr lang="en-US" sz="2400" dirty="0"/>
              <a:t>Excel</a:t>
            </a:r>
            <a:br>
              <a:rPr lang="en-US" sz="2400" dirty="0"/>
            </a:br>
            <a:r>
              <a:rPr lang="en-US" sz="2400" dirty="0"/>
              <a:t>2) </a:t>
            </a:r>
            <a:r>
              <a:rPr lang="ru-RU" sz="2400" dirty="0"/>
              <a:t>Рассказать о методе оптимизированного прямого перебора</a:t>
            </a:r>
            <a:br>
              <a:rPr lang="ru-RU" sz="2400" dirty="0"/>
            </a:br>
            <a:r>
              <a:rPr lang="ru-RU" sz="2400" dirty="0"/>
              <a:t>3) Рассказать о методе итераций (последовательных приближений)</a:t>
            </a:r>
            <a:br>
              <a:rPr lang="ru-RU" sz="2400" dirty="0"/>
            </a:br>
            <a:r>
              <a:rPr lang="ru-RU" sz="2400" dirty="0"/>
              <a:t>4) Рассказать о проектировании графического интерфейса</a:t>
            </a:r>
            <a:br>
              <a:rPr lang="ru-RU" sz="2400" dirty="0"/>
            </a:br>
            <a:r>
              <a:rPr lang="ru-RU" sz="2400" dirty="0"/>
              <a:t>5) Рассказать об измерении времени работа алгоритма</a:t>
            </a:r>
            <a:br>
              <a:rPr lang="ru-RU" sz="2400" dirty="0"/>
            </a:br>
            <a:r>
              <a:rPr lang="ru-RU" sz="2400" dirty="0"/>
              <a:t>6) Общий вывод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26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9BB4-DAF5-414D-A604-8A8A87BC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509" y="185960"/>
            <a:ext cx="8911687" cy="1280890"/>
          </a:xfrm>
        </p:spPr>
        <p:txBody>
          <a:bodyPr>
            <a:normAutofit/>
          </a:bodyPr>
          <a:lstStyle/>
          <a:p>
            <a:r>
              <a:rPr lang="ru-RU" sz="4900" dirty="0"/>
              <a:t>Поиск решения через </a:t>
            </a:r>
            <a:r>
              <a:rPr lang="en-US" sz="4900" dirty="0"/>
              <a:t>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2FD72-3AF9-4115-B1BC-BDCFD781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374" y="4033837"/>
            <a:ext cx="8915400" cy="377762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C490C9-04D8-4F35-89B1-29AAA3C4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342490"/>
            <a:ext cx="5934075" cy="281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FFCC17A-FD0B-4C4C-B551-E843514C6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7" y="4158197"/>
            <a:ext cx="5934075" cy="239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28209A-2DA6-49AD-A523-7293F8C90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598" y="1342490"/>
            <a:ext cx="557212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97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4B15-9E11-4A2C-A2C8-C9E16FC1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403" y="-231625"/>
            <a:ext cx="8513997" cy="1324340"/>
          </a:xfrm>
        </p:spPr>
        <p:txBody>
          <a:bodyPr anchor="b">
            <a:noAutofit/>
          </a:bodyPr>
          <a:lstStyle/>
          <a:p>
            <a:r>
              <a:rPr lang="ru-RU" sz="4900" dirty="0"/>
              <a:t>Метод прямого перебора</a:t>
            </a:r>
            <a:endParaRPr lang="en-US" sz="4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DAD4-F128-4CA5-B40C-9974A9D6E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207" y="2243545"/>
            <a:ext cx="4093878" cy="352174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82AC42-054A-4808-84C0-E0F5C56BC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35" y="1347813"/>
            <a:ext cx="5787367" cy="540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D3F194-F25E-43BA-B85F-DC1C58274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20" y="1347813"/>
            <a:ext cx="5770945" cy="540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05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6625-4594-48AA-BF28-2C14C12F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917" y="1299"/>
            <a:ext cx="10488983" cy="1280890"/>
          </a:xfrm>
        </p:spPr>
        <p:txBody>
          <a:bodyPr>
            <a:normAutofit/>
          </a:bodyPr>
          <a:lstStyle/>
          <a:p>
            <a:r>
              <a:rPr lang="ru-RU" sz="4900" dirty="0"/>
              <a:t>Код и результат программы</a:t>
            </a:r>
            <a:endParaRPr lang="en-US" sz="4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FB7E7B-ED23-49BA-B81C-9DD39627B3B7}"/>
              </a:ext>
            </a:extLst>
          </p:cNvPr>
          <p:cNvSpPr txBox="1"/>
          <p:nvPr/>
        </p:nvSpPr>
        <p:spPr>
          <a:xfrm>
            <a:off x="1007801" y="1183170"/>
            <a:ext cx="5939707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def method_of_bruteforce(n1): //</a:t>
            </a:r>
            <a:r>
              <a:rPr lang="ru-RU" sz="1100" dirty="0"/>
              <a:t>подбор отрезка на уровня десятых</a:t>
            </a:r>
          </a:p>
          <a:p>
            <a:r>
              <a:rPr lang="ru-RU" sz="1100" dirty="0"/>
              <a:t>    </a:t>
            </a:r>
            <a:r>
              <a:rPr lang="en-US" sz="1100" dirty="0"/>
              <a:t>def equation(x):</a:t>
            </a:r>
          </a:p>
          <a:p>
            <a:r>
              <a:rPr lang="en-US" sz="1100" dirty="0"/>
              <a:t>        return exp(-x) - x + 2</a:t>
            </a:r>
          </a:p>
          <a:p>
            <a:r>
              <a:rPr lang="en-US" sz="1100" dirty="0"/>
              <a:t>    n, fla, flb, left, right = n1, False, False, 0, 0</a:t>
            </a:r>
          </a:p>
          <a:p>
            <a:r>
              <a:rPr lang="en-US" sz="1100" dirty="0"/>
              <a:t>    for i in range(-15, 50):</a:t>
            </a:r>
          </a:p>
          <a:p>
            <a:r>
              <a:rPr lang="en-US" sz="1100" dirty="0"/>
              <a:t>        if (i / 10) &gt; 0 and not fla:</a:t>
            </a:r>
          </a:p>
          <a:p>
            <a:r>
              <a:rPr lang="en-US" sz="1100" dirty="0"/>
              <a:t>            right = i / 10</a:t>
            </a:r>
          </a:p>
          <a:p>
            <a:r>
              <a:rPr lang="en-US" sz="1100" dirty="0"/>
              <a:t>            fla = True</a:t>
            </a:r>
          </a:p>
          <a:p>
            <a:r>
              <a:rPr lang="en-US" sz="1100" dirty="0"/>
              <a:t>        if 0 &lt; equation(i / 10) &lt; equation(right) and fla:</a:t>
            </a:r>
          </a:p>
          <a:p>
            <a:r>
              <a:rPr lang="en-US" sz="1100" dirty="0"/>
              <a:t>            right = i / 10</a:t>
            </a:r>
          </a:p>
          <a:p>
            <a:r>
              <a:rPr lang="en-US" sz="1100" dirty="0"/>
              <a:t>        if equation(i / 10) &lt; 0 and not flb:</a:t>
            </a:r>
          </a:p>
          <a:p>
            <a:r>
              <a:rPr lang="en-US" sz="1100" dirty="0"/>
              <a:t>            left = i / 10</a:t>
            </a:r>
          </a:p>
          <a:p>
            <a:r>
              <a:rPr lang="en-US" sz="1100" dirty="0"/>
              <a:t>            flb = True</a:t>
            </a:r>
          </a:p>
          <a:p>
            <a:r>
              <a:rPr lang="en-US" sz="1100" dirty="0"/>
              <a:t>        if equation(left) &lt; equation(i / 10) &lt; 0 and flb:</a:t>
            </a:r>
          </a:p>
          <a:p>
            <a:r>
              <a:rPr lang="en-US" sz="1100" dirty="0"/>
              <a:t>            left = i / 10</a:t>
            </a:r>
          </a:p>
          <a:p>
            <a:endParaRPr lang="en-US" sz="1100" dirty="0"/>
          </a:p>
          <a:p>
            <a:r>
              <a:rPr lang="en-US" sz="1100" dirty="0"/>
              <a:t>    lovely, counter = n, 0</a:t>
            </a:r>
          </a:p>
          <a:p>
            <a:r>
              <a:rPr lang="en-US" sz="1100" dirty="0"/>
              <a:t>    while int(lovely) == 0: //</a:t>
            </a:r>
            <a:r>
              <a:rPr lang="ru-RU" sz="1100" dirty="0"/>
              <a:t>Подсчёт количества знаков после запятой</a:t>
            </a:r>
          </a:p>
          <a:p>
            <a:r>
              <a:rPr lang="ru-RU" sz="1100" dirty="0"/>
              <a:t>        </a:t>
            </a:r>
            <a:r>
              <a:rPr lang="en-US" sz="1100" dirty="0"/>
              <a:t>lovely *= 10</a:t>
            </a:r>
          </a:p>
          <a:p>
            <a:r>
              <a:rPr lang="en-US" sz="1100" dirty="0"/>
              <a:t>        counter += 1</a:t>
            </a:r>
          </a:p>
          <a:p>
            <a:r>
              <a:rPr lang="en-US" sz="1100" dirty="0"/>
              <a:t>    tool = 10 </a:t>
            </a:r>
          </a:p>
          <a:p>
            <a:r>
              <a:rPr lang="en-US" sz="1100" dirty="0"/>
              <a:t>    //</a:t>
            </a:r>
            <a:r>
              <a:rPr lang="ru-RU" sz="1100" dirty="0"/>
              <a:t>подбор отрезка на выбранном пользователе уровне</a:t>
            </a:r>
          </a:p>
          <a:p>
            <a:r>
              <a:rPr lang="ru-RU" sz="1100" dirty="0"/>
              <a:t>    </a:t>
            </a:r>
            <a:r>
              <a:rPr lang="en-US" sz="1100" dirty="0"/>
              <a:t>for i in range(counter):</a:t>
            </a:r>
          </a:p>
          <a:p>
            <a:r>
              <a:rPr lang="en-US" sz="1100" dirty="0"/>
              <a:t>        a, b = right, left</a:t>
            </a:r>
          </a:p>
          <a:p>
            <a:r>
              <a:rPr lang="en-US" sz="1100" dirty="0"/>
              <a:t>        a, b = int(a * tool), int(b * tool)</a:t>
            </a:r>
          </a:p>
          <a:p>
            <a:r>
              <a:rPr lang="en-US" sz="1100" dirty="0"/>
              <a:t>        for w in range(a, b):</a:t>
            </a:r>
          </a:p>
          <a:p>
            <a:r>
              <a:rPr lang="en-US" sz="1100" dirty="0"/>
              <a:t>            if equation(left) &lt; equation(w / tool) &lt; 0:</a:t>
            </a:r>
          </a:p>
          <a:p>
            <a:r>
              <a:rPr lang="en-US" sz="1100" dirty="0"/>
              <a:t>                left = w / tool</a:t>
            </a:r>
          </a:p>
          <a:p>
            <a:r>
              <a:rPr lang="en-US" sz="1100" dirty="0"/>
              <a:t>            if 0 &lt; equation(w / tool) &lt; equation(right):</a:t>
            </a:r>
          </a:p>
          <a:p>
            <a:r>
              <a:rPr lang="en-US" sz="1100" dirty="0"/>
              <a:t>                right = w / tool</a:t>
            </a:r>
          </a:p>
          <a:p>
            <a:r>
              <a:rPr lang="en-US" sz="1100" dirty="0"/>
              <a:t>        tool *= 10</a:t>
            </a:r>
          </a:p>
          <a:p>
            <a:r>
              <a:rPr lang="en-US" sz="1100" dirty="0"/>
              <a:t>    answer = Decimal(left + right)/2</a:t>
            </a:r>
          </a:p>
          <a:p>
            <a:r>
              <a:rPr lang="en-US" sz="1100" dirty="0"/>
              <a:t>    return answer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DE0BA4C-F431-4368-B525-5D108E83E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496" y="1497284"/>
            <a:ext cx="5356713" cy="1931716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FBDBAF1-62DA-4B24-8FD3-6E160E1C0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495" y="4196378"/>
            <a:ext cx="5356713" cy="193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2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E501-F71E-4799-8A80-2CBE08D6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6333"/>
            <a:ext cx="8911687" cy="1280890"/>
          </a:xfrm>
        </p:spPr>
        <p:txBody>
          <a:bodyPr/>
          <a:lstStyle/>
          <a:p>
            <a:r>
              <a:rPr lang="ru-RU" dirty="0"/>
              <a:t>Метод итераций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3796A9-A84A-4226-9F1C-D0F8EBE5F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356995"/>
            <a:ext cx="6321426" cy="530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2F7E67-B6AA-4B55-BB1C-6278BFA98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733" y="321448"/>
            <a:ext cx="5359691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F266-5D02-4BF3-87B3-5D40BD79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41510"/>
            <a:ext cx="9904412" cy="1280890"/>
          </a:xfrm>
        </p:spPr>
        <p:txBody>
          <a:bodyPr>
            <a:noAutofit/>
          </a:bodyPr>
          <a:lstStyle/>
          <a:p>
            <a:r>
              <a:rPr lang="ru-RU" sz="4900" dirty="0"/>
              <a:t>Код и результат программы</a:t>
            </a:r>
            <a:endParaRPr lang="en-US" sz="4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08A9-1C40-4993-AB85-AA8B18A5C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1295400"/>
            <a:ext cx="5040312" cy="55626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def method_of_iterations(n):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def func</a:t>
            </a:r>
            <a:r>
              <a:rPr lang="ru-RU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_</a:t>
            </a: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change</a:t>
            </a:r>
            <a:r>
              <a:rPr lang="ru-RU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x</a:t>
            </a:r>
            <a:r>
              <a:rPr lang="ru-RU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): // выразили икс через изначальное уравнение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return 2 + exp(-x)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def base_function(x): // </a:t>
            </a:r>
            <a:r>
              <a:rPr lang="ru-RU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изначальное уравнение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return exp(-x) - x + 2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amount_iterations = n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a, b, flag_right, flag_left, right_edge, left_edge = 0, 0, False, False, 0, 0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while True:</a:t>
            </a:r>
            <a:r>
              <a:rPr lang="ru-RU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//Нахождение примерного отрезка ответа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if not flag_right:</a:t>
            </a:r>
            <a:r>
              <a:rPr lang="ru-RU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// Пока не нашли правую границу отрезка ответа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    if base_function(a) &gt; 0: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        right_edge, flag_right = a, True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    if base_function(b) &gt; 0: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        right_edge, flag_right = b, True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if not flag_left:</a:t>
            </a:r>
            <a:r>
              <a:rPr lang="ru-RU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// Пока не нашли левую границу отрезка ответа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    if base_function(a) &lt; 0: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        left_edge, flag_left = a, True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    if base_function(b) &lt; 0: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        left_edge, flag_left = b, True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a += 1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b -= 1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if flag_right and flag_left: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    break</a:t>
            </a:r>
            <a:endParaRPr lang="ru-RU" sz="1100" dirty="0"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// Складываем границы отрезка, находим середину – примерный корень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a = (left_edge + right_edge) / 2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b = func_change(a)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for i in range(amount_iterations):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b = func_change(b)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return b</a:t>
            </a:r>
            <a:endParaRPr lang="en-US" sz="1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4AEFA6-106F-4912-8C71-A988A4794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8" y="1422400"/>
            <a:ext cx="4911724" cy="197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8E710C57-2562-4CCC-8DC6-E488E10EE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8" y="4222750"/>
            <a:ext cx="4911724" cy="197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23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B7C4-3F63-42A8-AB8C-DD76289C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625" y="204733"/>
            <a:ext cx="11148475" cy="1280890"/>
          </a:xfrm>
        </p:spPr>
        <p:txBody>
          <a:bodyPr/>
          <a:lstStyle/>
          <a:p>
            <a:r>
              <a:rPr lang="ru-RU" dirty="0"/>
              <a:t>Проектирование графического интерфейса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E1E0-DF10-47A1-866B-3F5EBC712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" y="1663700"/>
            <a:ext cx="10555288" cy="3777622"/>
          </a:xfrm>
        </p:spPr>
        <p:txBody>
          <a:bodyPr>
            <a:normAutofit/>
          </a:bodyPr>
          <a:lstStyle/>
          <a:p>
            <a:r>
              <a:rPr lang="ru-RU" sz="2800" dirty="0"/>
              <a:t>Функции, реализующие графический интерфейс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ru-RU" sz="2800" dirty="0"/>
              <a:t>1) </a:t>
            </a:r>
            <a:r>
              <a:rPr lang="en-US" sz="2800" dirty="0"/>
              <a:t>Comeback – </a:t>
            </a:r>
            <a:r>
              <a:rPr lang="ru-RU" sz="2800" dirty="0"/>
              <a:t>главное меню программы</a:t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ru-RU" sz="2800" dirty="0"/>
              <a:t>2) </a:t>
            </a:r>
            <a:r>
              <a:rPr lang="en-US" sz="2800" dirty="0"/>
              <a:t>Clicked</a:t>
            </a:r>
            <a:r>
              <a:rPr lang="ru-RU" sz="2800" dirty="0"/>
              <a:t> – переход между окнами программы</a:t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ru-RU" sz="2800" dirty="0"/>
              <a:t>3)</a:t>
            </a:r>
            <a:r>
              <a:rPr lang="en-US" sz="2800" dirty="0"/>
              <a:t> Iterations</a:t>
            </a:r>
            <a:r>
              <a:rPr lang="ru-RU" sz="2800" dirty="0"/>
              <a:t> – окно метода итераций</a:t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ru-RU" sz="2800" dirty="0"/>
              <a:t>4)</a:t>
            </a:r>
            <a:r>
              <a:rPr lang="en-US" sz="2800" dirty="0"/>
              <a:t> Brute</a:t>
            </a:r>
            <a:r>
              <a:rPr lang="ru-RU" sz="2800" dirty="0"/>
              <a:t> – окно метода прямого перебора</a:t>
            </a:r>
            <a:br>
              <a:rPr lang="ru-RU" sz="2800" dirty="0"/>
            </a:br>
            <a:r>
              <a:rPr lang="en-US" sz="2800" dirty="0"/>
              <a:t>		5) Special</a:t>
            </a:r>
            <a:r>
              <a:rPr lang="ru-RU" sz="2800" dirty="0"/>
              <a:t> – окно для обоих методов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105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B0CF-CC1E-427B-A06F-3059B120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6333"/>
            <a:ext cx="8911687" cy="1280890"/>
          </a:xfrm>
        </p:spPr>
        <p:txBody>
          <a:bodyPr/>
          <a:lstStyle/>
          <a:p>
            <a:r>
              <a:rPr lang="ru-RU" dirty="0"/>
              <a:t>Функция 1</a:t>
            </a:r>
            <a:r>
              <a:rPr lang="en-US" dirty="0"/>
              <a:t>: Comeback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54E35-0EB8-4E1E-807E-B800978E1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6" y="1458788"/>
            <a:ext cx="6176478" cy="4452434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CF7395-AA70-4260-8DFB-169F3FF6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200" y="203199"/>
            <a:ext cx="5511800" cy="6348467"/>
          </a:xfrm>
        </p:spPr>
        <p:txBody>
          <a:bodyPr>
            <a:normAutofit fontScale="8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def comeback():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global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lbl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lbl1, lbl2, lb3,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sel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sel1,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bt1, btn2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window.title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("Solver Assistant")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window['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'] = ['black']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lbl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= Label(window, text="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Задано иррациональное уравнение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exp(-x) - x + 2 = 0",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='black',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fg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='white')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lbl1 = Label(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window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text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="на интервале от -1.5 до 5.0 включительно.",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bg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black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',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fg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white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')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lbl2 = Label(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window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text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="Какой метод используем для вычисления переменной х?",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bg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black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',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fg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white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')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lb3 = Label(window, text='',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='black',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fg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='red')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lbl.place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(x=17, y=0)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lbl1.place(x=45, y=20)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lbl2.place(x=0, y=40)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sel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IntVar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sel1 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IntVar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Checkbutton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(window, text='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Метод итераций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(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последовательных приближений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)',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onvalue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=1,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offvalue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=0, variable=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sel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='black',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fg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='white',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selectcolor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='red')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bt1 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Checkbutton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(window, text='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Метод прямого перебора чисел в рамках отрезка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onvalue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=1,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offvalue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=0, variable=sel1,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='black',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fg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='white',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selectcolor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='red')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bt.place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(x=0, y=60)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bt1.place(x=0, y=80)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btn2 = Button(window, text="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Выбор сделан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", command=clicked, width='15',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='black',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fg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='white')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btn2.place(x=5, y=110)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lb3.place(x=130, y=115)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window.resizable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(0, 0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window.geometry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("335x140")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window.mainloop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13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287</TotalTime>
  <Words>1405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 3</vt:lpstr>
      <vt:lpstr>Wisp</vt:lpstr>
      <vt:lpstr>Проектная деятельность</vt:lpstr>
      <vt:lpstr>План презентации</vt:lpstr>
      <vt:lpstr>Поиск решения через Excel</vt:lpstr>
      <vt:lpstr>Метод прямого перебора</vt:lpstr>
      <vt:lpstr>Код и результат программы</vt:lpstr>
      <vt:lpstr>Метод итераций</vt:lpstr>
      <vt:lpstr>Код и результат программы</vt:lpstr>
      <vt:lpstr>Проектирование графического интерфейса</vt:lpstr>
      <vt:lpstr>Функция 1: Comeback</vt:lpstr>
      <vt:lpstr>Функция 2: Clicked</vt:lpstr>
      <vt:lpstr>Функция 3: Iterations</vt:lpstr>
      <vt:lpstr>Функция 4: Brute</vt:lpstr>
      <vt:lpstr>Функция 5: Special</vt:lpstr>
      <vt:lpstr>Измерение времени работы алгоритма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деятельность</dc:title>
  <dc:creator>Inish Lornekora</dc:creator>
  <cp:lastModifiedBy>Inish Lornekora</cp:lastModifiedBy>
  <cp:revision>17</cp:revision>
  <dcterms:created xsi:type="dcterms:W3CDTF">2021-12-26T10:07:42Z</dcterms:created>
  <dcterms:modified xsi:type="dcterms:W3CDTF">2021-12-27T07:32:56Z</dcterms:modified>
</cp:coreProperties>
</file>