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6"/>
  </p:notesMasterIdLst>
  <p:sldIdLst>
    <p:sldId id="256" r:id="rId3"/>
    <p:sldId id="265" r:id="rId4"/>
    <p:sldId id="266" r:id="rId5"/>
    <p:sldId id="258" r:id="rId6"/>
    <p:sldId id="264" r:id="rId7"/>
    <p:sldId id="263" r:id="rId8"/>
    <p:sldId id="261" r:id="rId9"/>
    <p:sldId id="259" r:id="rId10"/>
    <p:sldId id="267" r:id="rId11"/>
    <p:sldId id="260" r:id="rId12"/>
    <p:sldId id="302" r:id="rId13"/>
    <p:sldId id="303" r:id="rId14"/>
    <p:sldId id="313" r:id="rId15"/>
    <p:sldId id="314" r:id="rId16"/>
    <p:sldId id="315" r:id="rId17"/>
    <p:sldId id="269" r:id="rId18"/>
    <p:sldId id="306" r:id="rId19"/>
    <p:sldId id="307" r:id="rId20"/>
    <p:sldId id="308" r:id="rId21"/>
    <p:sldId id="311" r:id="rId22"/>
    <p:sldId id="268" r:id="rId23"/>
    <p:sldId id="257" r:id="rId24"/>
    <p:sldId id="31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32" autoAdjust="0"/>
  </p:normalViewPr>
  <p:slideViewPr>
    <p:cSldViewPr snapToGrid="0">
      <p:cViewPr varScale="1">
        <p:scale>
          <a:sx n="71" d="100"/>
          <a:sy n="71" d="100"/>
        </p:scale>
        <p:origin x="46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0.16621944537371858"/>
          <c:y val="0.11593659155886475"/>
          <c:w val="0.71185234241666728"/>
          <c:h val="0.7773349054296933"/>
        </c:manualLayout>
      </c:layout>
      <c:barChart>
        <c:barDir val="bar"/>
        <c:grouping val="clustered"/>
        <c:varyColors val="0"/>
        <c:ser>
          <c:idx val="0"/>
          <c:order val="0"/>
          <c:tx>
            <c:strRef>
              <c:f>Sheet1!$B$1</c:f>
              <c:strCache>
                <c:ptCount val="1"/>
                <c:pt idx="0">
                  <c:v>测试用例通过率</c:v>
                </c:pt>
              </c:strCache>
            </c:strRef>
          </c:tx>
          <c:spPr>
            <a:solidFill>
              <a:schemeClr val="accent1"/>
            </a:solidFill>
            <a:ln>
              <a:noFill/>
            </a:ln>
            <a:effectLst/>
          </c:spPr>
          <c:invertIfNegative val="0"/>
          <c:cat>
            <c:strRef>
              <c:f>Sheet1!$A$2:$A$5</c:f>
              <c:strCache>
                <c:ptCount val="4"/>
                <c:pt idx="0">
                  <c:v>SPECjvm2008</c:v>
                </c:pt>
                <c:pt idx="1">
                  <c:v>Jtreg</c:v>
                </c:pt>
                <c:pt idx="2">
                  <c:v>DaCapo</c:v>
                </c:pt>
                <c:pt idx="3">
                  <c:v>Jcstress</c:v>
                </c:pt>
              </c:strCache>
            </c:strRef>
          </c:cat>
          <c:val>
            <c:numRef>
              <c:f>Sheet1!$B$2:$B$5</c:f>
              <c:numCache>
                <c:formatCode>0%</c:formatCode>
                <c:ptCount val="4"/>
                <c:pt idx="0">
                  <c:v>1</c:v>
                </c:pt>
                <c:pt idx="1">
                  <c:v>0.76</c:v>
                </c:pt>
                <c:pt idx="2">
                  <c:v>0.78</c:v>
                </c:pt>
                <c:pt idx="3">
                  <c:v>0.99</c:v>
                </c:pt>
              </c:numCache>
            </c:numRef>
          </c:val>
          <c:extLst>
            <c:ext xmlns:c16="http://schemas.microsoft.com/office/drawing/2014/chart" uri="{C3380CC4-5D6E-409C-BE32-E72D297353CC}">
              <c16:uniqueId val="{00000000-2ECF-4281-BD76-4A1F8D54DA41}"/>
            </c:ext>
          </c:extLst>
        </c:ser>
        <c:dLbls>
          <c:showLegendKey val="0"/>
          <c:showVal val="0"/>
          <c:showCatName val="0"/>
          <c:showSerName val="0"/>
          <c:showPercent val="0"/>
          <c:showBubbleSize val="0"/>
        </c:dLbls>
        <c:gapWidth val="182"/>
        <c:axId val="429545472"/>
        <c:axId val="429545888"/>
      </c:barChart>
      <c:catAx>
        <c:axId val="429545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9545888"/>
        <c:crosses val="autoZero"/>
        <c:auto val="1"/>
        <c:lblAlgn val="ctr"/>
        <c:lblOffset val="100"/>
        <c:noMultiLvlLbl val="0"/>
      </c:catAx>
      <c:valAx>
        <c:axId val="429545888"/>
        <c:scaling>
          <c:orientation val="minMax"/>
          <c:max val="1"/>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295454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FE935-B971-419E-96E1-ED3A59218E19}" type="datetimeFigureOut">
              <a:rPr lang="zh-CN" altLang="en-US" smtClean="0"/>
              <a:t>2022/8/24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9A1FF-24E9-4877-B431-FFA289162235}" type="slidenum">
              <a:rPr lang="zh-CN" altLang="en-US" smtClean="0"/>
              <a:t>‹#›</a:t>
            </a:fld>
            <a:endParaRPr lang="zh-CN" altLang="en-US"/>
          </a:p>
        </p:txBody>
      </p:sp>
    </p:spTree>
    <p:extLst>
      <p:ext uri="{BB962C8B-B14F-4D97-AF65-F5344CB8AC3E}">
        <p14:creationId xmlns:p14="http://schemas.microsoft.com/office/powerpoint/2010/main" val="2594167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大家好，我是中科院软件所</a:t>
            </a:r>
            <a:r>
              <a:rPr lang="en-US" altLang="zh-CN" dirty="0"/>
              <a:t>PLCT</a:t>
            </a:r>
            <a:r>
              <a:rPr lang="zh-CN" altLang="en-US" dirty="0"/>
              <a:t>实验室的史宁宁，今天我来跟大家分享一下我们在</a:t>
            </a:r>
            <a:r>
              <a:rPr lang="en-US" altLang="zh-CN" dirty="0"/>
              <a:t>OpenJDK</a:t>
            </a:r>
            <a:r>
              <a:rPr lang="zh-CN" altLang="en-US" dirty="0"/>
              <a:t>的</a:t>
            </a:r>
            <a:r>
              <a:rPr lang="en-US" altLang="zh-CN" dirty="0"/>
              <a:t>RV32G</a:t>
            </a:r>
            <a:r>
              <a:rPr lang="zh-CN" altLang="en-US" dirty="0"/>
              <a:t>支持方面的工作。</a:t>
            </a:r>
          </a:p>
        </p:txBody>
      </p:sp>
      <p:sp>
        <p:nvSpPr>
          <p:cNvPr id="4" name="灯片编号占位符 3"/>
          <p:cNvSpPr>
            <a:spLocks noGrp="1"/>
          </p:cNvSpPr>
          <p:nvPr>
            <p:ph type="sldNum" sz="quarter" idx="5"/>
          </p:nvPr>
        </p:nvSpPr>
        <p:spPr/>
        <p:txBody>
          <a:bodyPr/>
          <a:lstStyle/>
          <a:p>
            <a:fld id="{7049A1FF-24E9-4877-B431-FFA289162235}" type="slidenum">
              <a:rPr lang="zh-CN" altLang="en-US" smtClean="0"/>
              <a:t>1</a:t>
            </a:fld>
            <a:endParaRPr lang="zh-CN" altLang="en-US"/>
          </a:p>
        </p:txBody>
      </p:sp>
    </p:spTree>
    <p:extLst>
      <p:ext uri="{BB962C8B-B14F-4D97-AF65-F5344CB8AC3E}">
        <p14:creationId xmlns:p14="http://schemas.microsoft.com/office/powerpoint/2010/main" val="4029530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今天的分享，主要分为四个部分：项目基本情况、成果、遇到的主要问题和致谢。</a:t>
            </a:r>
          </a:p>
        </p:txBody>
      </p:sp>
      <p:sp>
        <p:nvSpPr>
          <p:cNvPr id="4" name="灯片编号占位符 3"/>
          <p:cNvSpPr>
            <a:spLocks noGrp="1"/>
          </p:cNvSpPr>
          <p:nvPr>
            <p:ph type="sldNum" sz="quarter" idx="5"/>
          </p:nvPr>
        </p:nvSpPr>
        <p:spPr/>
        <p:txBody>
          <a:bodyPr/>
          <a:lstStyle/>
          <a:p>
            <a:fld id="{7049A1FF-24E9-4877-B431-FFA289162235}" type="slidenum">
              <a:rPr lang="zh-CN" altLang="en-US" smtClean="0"/>
              <a:t>2</a:t>
            </a:fld>
            <a:endParaRPr lang="zh-CN" altLang="en-US"/>
          </a:p>
        </p:txBody>
      </p:sp>
    </p:spTree>
    <p:extLst>
      <p:ext uri="{BB962C8B-B14F-4D97-AF65-F5344CB8AC3E}">
        <p14:creationId xmlns:p14="http://schemas.microsoft.com/office/powerpoint/2010/main" val="3795814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下面我们来看第一部分：项目基本情况。</a:t>
            </a:r>
          </a:p>
        </p:txBody>
      </p:sp>
      <p:sp>
        <p:nvSpPr>
          <p:cNvPr id="4" name="灯片编号占位符 3"/>
          <p:cNvSpPr>
            <a:spLocks noGrp="1"/>
          </p:cNvSpPr>
          <p:nvPr>
            <p:ph type="sldNum" sz="quarter" idx="5"/>
          </p:nvPr>
        </p:nvSpPr>
        <p:spPr/>
        <p:txBody>
          <a:bodyPr/>
          <a:lstStyle/>
          <a:p>
            <a:fld id="{7049A1FF-24E9-4877-B431-FFA289162235}" type="slidenum">
              <a:rPr lang="zh-CN" altLang="en-US" smtClean="0"/>
              <a:t>3</a:t>
            </a:fld>
            <a:endParaRPr lang="zh-CN" altLang="en-US"/>
          </a:p>
        </p:txBody>
      </p:sp>
    </p:spTree>
    <p:extLst>
      <p:ext uri="{BB962C8B-B14F-4D97-AF65-F5344CB8AC3E}">
        <p14:creationId xmlns:p14="http://schemas.microsoft.com/office/powerpoint/2010/main" val="3730434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49A1FF-24E9-4877-B431-FFA289162235}" type="slidenum">
              <a:rPr lang="zh-CN" altLang="en-US" smtClean="0"/>
              <a:t>4</a:t>
            </a:fld>
            <a:endParaRPr lang="zh-CN" altLang="en-US"/>
          </a:p>
        </p:txBody>
      </p:sp>
    </p:spTree>
    <p:extLst>
      <p:ext uri="{BB962C8B-B14F-4D97-AF65-F5344CB8AC3E}">
        <p14:creationId xmlns:p14="http://schemas.microsoft.com/office/powerpoint/2010/main" val="893706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这里列一部分我们前期所做的调研工作，其中包含了</a:t>
            </a:r>
            <a:r>
              <a:rPr lang="en-US" altLang="zh-CN" dirty="0"/>
              <a:t>OpenJ9\ Maxine-VM\OpenJDK 15</a:t>
            </a:r>
            <a:r>
              <a:rPr lang="zh-CN" altLang="en-US" dirty="0"/>
              <a:t>等内容。下面我们具体看一下，这上面所列的都是我们形成技术文章的内容。</a:t>
            </a:r>
          </a:p>
        </p:txBody>
      </p:sp>
      <p:sp>
        <p:nvSpPr>
          <p:cNvPr id="4" name="灯片编号占位符 3"/>
          <p:cNvSpPr>
            <a:spLocks noGrp="1"/>
          </p:cNvSpPr>
          <p:nvPr>
            <p:ph type="sldNum" sz="quarter" idx="5"/>
          </p:nvPr>
        </p:nvSpPr>
        <p:spPr/>
        <p:txBody>
          <a:bodyPr/>
          <a:lstStyle/>
          <a:p>
            <a:fld id="{7049A1FF-24E9-4877-B431-FFA289162235}" type="slidenum">
              <a:rPr lang="zh-CN" altLang="en-US" smtClean="0"/>
              <a:t>5</a:t>
            </a:fld>
            <a:endParaRPr lang="zh-CN" altLang="en-US"/>
          </a:p>
        </p:txBody>
      </p:sp>
    </p:spTree>
    <p:extLst>
      <p:ext uri="{BB962C8B-B14F-4D97-AF65-F5344CB8AC3E}">
        <p14:creationId xmlns:p14="http://schemas.microsoft.com/office/powerpoint/2010/main" val="3981962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49A1FF-24E9-4877-B431-FFA289162235}" type="slidenum">
              <a:rPr lang="zh-CN" altLang="en-US" smtClean="0"/>
              <a:t>6</a:t>
            </a:fld>
            <a:endParaRPr lang="zh-CN" altLang="en-US"/>
          </a:p>
        </p:txBody>
      </p:sp>
    </p:spTree>
    <p:extLst>
      <p:ext uri="{BB962C8B-B14F-4D97-AF65-F5344CB8AC3E}">
        <p14:creationId xmlns:p14="http://schemas.microsoft.com/office/powerpoint/2010/main" val="270063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F815A-1C33-BC66-1A69-8EA9EA62ED2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0C8D47-1DDE-6F2C-5126-4E87D5BE5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F576CD-7C8B-8843-F9A7-A1E010AFD180}"/>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F4523CFC-598C-3605-64A2-03D7808227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86C557-6E90-3DF2-A046-B81ABCC1BE75}"/>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244592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792B3A-8951-D22D-BECB-2C2B5B913FE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2C28EF5-95F8-0788-34D5-EE6DA736732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C491CD6-5C1E-FE80-2D52-1E08BEE7B95D}"/>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BAB3EA04-5044-B9F7-D5AB-E43446F786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F82BB9-8684-5B24-E798-0E2A69A81259}"/>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266726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01248A-CE0E-9AA3-2BD0-D99F4167FD2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5E4DDFD-09EE-E10E-F40E-85C13E5BE2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FB6FEE5-A7EC-6A3E-F630-2D75109DE217}"/>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CD32C8A6-D33A-997B-2956-987D23892D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8F19C4-58A6-165A-D432-1D6765ED679C}"/>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1408897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4134064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340688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1007934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2998858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1720602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6865099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852054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364495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CD174F-6C29-29E1-D2C6-3CB16F3B4B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88E117-8117-013A-8B2C-29E5E03BA9D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87776E-BB95-7ACA-937F-7FF52D255DD2}"/>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C101DBDF-9140-1815-0E80-BBB5373B1D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777710-C604-990F-8D8C-D79F66CC3C31}"/>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929669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4222749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3711957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531844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C76D2E-6717-F933-23E0-813D54D614D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8EF78C1-018B-198E-4C07-9125E28224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73488E-D039-E4B5-1C17-845C75FC5749}"/>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BCAFD834-094D-EC91-DC02-61E9111F99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0850B4-5E09-C277-54CE-FB323C49669C}"/>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405935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DF751A-ADC8-9E10-2384-81C43D47775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A177D5D-CA0A-CD18-DAE7-AA6280F9935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C270F95-932A-1A7C-A1D7-6FB6E49E054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595772-C790-63FB-BFA4-9E74F86B0EAA}"/>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10E35A50-7CBD-D197-5AE0-70F7477B76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0058F-D376-B7A8-3929-136680CC582E}"/>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48662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E3AE4-DC15-7E64-A3E4-0A9F3796381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C083E6-3227-1D78-BFEA-3A45527AD8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CFBA17-6B26-CEDE-FF80-4F0FB44189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9F5F4BC-EB22-8290-5442-3844F27CE6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AD83013-AD56-4D08-33C9-C1A4EC9DB4C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5A92C9B-02C3-BE2A-BAA6-167D4D377BD2}"/>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8" name="页脚占位符 7">
            <a:extLst>
              <a:ext uri="{FF2B5EF4-FFF2-40B4-BE49-F238E27FC236}">
                <a16:creationId xmlns:a16="http://schemas.microsoft.com/office/drawing/2014/main" id="{03A9313C-FFA0-738B-1716-8B47CD124F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A2A7790-876B-B86C-F448-B3AD1CB2A87F}"/>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318368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FDDDE-4EBE-8285-2385-6581361AA03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94498E6-0010-F64A-866C-FA02FEDC121A}"/>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4" name="页脚占位符 3">
            <a:extLst>
              <a:ext uri="{FF2B5EF4-FFF2-40B4-BE49-F238E27FC236}">
                <a16:creationId xmlns:a16="http://schemas.microsoft.com/office/drawing/2014/main" id="{6C549C38-F7DF-A217-1BC6-6685A8D0E4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B7BA473-F666-6677-6B6F-5D04B7267732}"/>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505459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5E25855-50D5-E0B7-C85B-EBF2B20F0A62}"/>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3" name="页脚占位符 2">
            <a:extLst>
              <a:ext uri="{FF2B5EF4-FFF2-40B4-BE49-F238E27FC236}">
                <a16:creationId xmlns:a16="http://schemas.microsoft.com/office/drawing/2014/main" id="{8EDCB74F-7A3A-1BCA-58C2-D83A6B894C0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2D27F18-D1BD-DDFD-87CB-3C0D54504465}"/>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3648469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8375A3-C43A-ED95-F965-DDA459FFCC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2D6DBF-2526-393F-8BA9-73A4D74828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D664523-9C2F-497E-AF7D-1C5D2A81C0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8F93F33-7954-F623-CCA7-5734EDECDA2E}"/>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89E78DFD-A412-D35C-5EAD-DEBC894A3D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3E982B-B2E3-DE25-DE61-1995E5FCA29C}"/>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399208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C66E63-12CD-55B4-16C7-C96EDBB8F01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CBA0E9-5B27-D7BF-20F5-9C6EFD9ED2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4CED3A0-8333-ADAB-3125-ADBA95F0D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C87A1D-6746-8A37-5842-B90245FA4C44}"/>
              </a:ext>
            </a:extLst>
          </p:cNvPr>
          <p:cNvSpPr>
            <a:spLocks noGrp="1"/>
          </p:cNvSpPr>
          <p:nvPr>
            <p:ph type="dt" sz="half" idx="10"/>
          </p:nvPr>
        </p:nvSpPr>
        <p:spPr/>
        <p:txBody>
          <a:bodyPr/>
          <a:lstStyle/>
          <a:p>
            <a:fld id="{3A9D17FB-A486-495F-B589-B11BDC1088B9}" type="datetimeFigureOut">
              <a:rPr lang="zh-CN" altLang="en-US" smtClean="0"/>
              <a:t>2022/8/24</a:t>
            </a:fld>
            <a:endParaRPr lang="zh-CN" altLang="en-US"/>
          </a:p>
        </p:txBody>
      </p:sp>
      <p:sp>
        <p:nvSpPr>
          <p:cNvPr id="6" name="页脚占位符 5">
            <a:extLst>
              <a:ext uri="{FF2B5EF4-FFF2-40B4-BE49-F238E27FC236}">
                <a16:creationId xmlns:a16="http://schemas.microsoft.com/office/drawing/2014/main" id="{50061762-1D10-3881-B245-E56BE6AC8E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A2BED6F-80BB-2F85-86E7-0BADF891A82D}"/>
              </a:ext>
            </a:extLst>
          </p:cNvPr>
          <p:cNvSpPr>
            <a:spLocks noGrp="1"/>
          </p:cNvSpPr>
          <p:nvPr>
            <p:ph type="sldNum" sz="quarter" idx="12"/>
          </p:nvPr>
        </p:nvSpPr>
        <p:spPr/>
        <p:txBody>
          <a:body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202078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94E88C-472A-FA91-58E7-EEB31E0A5E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9763A6-2D7E-9A72-7AE1-4ED8322D5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13E3A0-9BE2-3BB4-211A-8C9E63EDC6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D17FB-A486-495F-B589-B11BDC1088B9}" type="datetimeFigureOut">
              <a:rPr lang="zh-CN" altLang="en-US" smtClean="0"/>
              <a:t>2022/8/24</a:t>
            </a:fld>
            <a:endParaRPr lang="zh-CN" altLang="en-US"/>
          </a:p>
        </p:txBody>
      </p:sp>
      <p:sp>
        <p:nvSpPr>
          <p:cNvPr id="5" name="页脚占位符 4">
            <a:extLst>
              <a:ext uri="{FF2B5EF4-FFF2-40B4-BE49-F238E27FC236}">
                <a16:creationId xmlns:a16="http://schemas.microsoft.com/office/drawing/2014/main" id="{307A86AB-828C-9B79-A5CB-B4C5C627D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D4037D6-AC06-4E93-1352-F720177F03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0C461-76A6-4027-9824-116267304AB1}" type="slidenum">
              <a:rPr lang="zh-CN" altLang="en-US" smtClean="0"/>
              <a:t>‹#›</a:t>
            </a:fld>
            <a:endParaRPr lang="zh-CN" altLang="en-US"/>
          </a:p>
        </p:txBody>
      </p:sp>
    </p:spTree>
    <p:extLst>
      <p:ext uri="{BB962C8B-B14F-4D97-AF65-F5344CB8AC3E}">
        <p14:creationId xmlns:p14="http://schemas.microsoft.com/office/powerpoint/2010/main" val="230983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0423C0-5362-43FD-A92A-F3AB5156B99D}" type="datetimeFigureOut">
              <a:rPr lang="zh-CN" altLang="en-US" smtClean="0"/>
              <a:t>2022/8/24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E40DA-46E8-4ED9-977E-9491FC2CEAEF}" type="slidenum">
              <a:rPr lang="zh-CN" altLang="en-US" smtClean="0"/>
              <a:t>‹#›</a:t>
            </a:fld>
            <a:endParaRPr lang="zh-CN" altLang="en-US"/>
          </a:p>
        </p:txBody>
      </p:sp>
    </p:spTree>
    <p:extLst>
      <p:ext uri="{BB962C8B-B14F-4D97-AF65-F5344CB8AC3E}">
        <p14:creationId xmlns:p14="http://schemas.microsoft.com/office/powerpoint/2010/main" val="960937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zhihu.com/column/c_1287750038518161408" TargetMode="External"/><Relationship Id="rId2" Type="http://schemas.openxmlformats.org/officeDocument/2006/relationships/hyperlink" Target="https://github.com/openjdk-riscv/jdk11u/wiki" TargetMode="Externa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space.bilibili.com/296494084/video?keyword=openjdk"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hyperlink" Target="https://zhuanlan.zhihu.com/p/433901035" TargetMode="External"/><Relationship Id="rId3" Type="http://schemas.openxmlformats.org/officeDocument/2006/relationships/hyperlink" Target="https://zhuanlan.zhihu.com/p/386123758" TargetMode="External"/><Relationship Id="rId7" Type="http://schemas.openxmlformats.org/officeDocument/2006/relationships/hyperlink" Target="https://zhuanlan.zhihu.com/p/302421409" TargetMode="External"/><Relationship Id="rId2" Type="http://schemas.openxmlformats.org/officeDocument/2006/relationships/hyperlink" Target="https://link.zhihu.com/?target=https%3A//github.com/openjdk-riscv/jdk11u/wiki/SPECjvm2008-Benchmark" TargetMode="External"/><Relationship Id="rId1" Type="http://schemas.openxmlformats.org/officeDocument/2006/relationships/slideLayout" Target="../slideLayouts/slideLayout13.xml"/><Relationship Id="rId6" Type="http://schemas.openxmlformats.org/officeDocument/2006/relationships/hyperlink" Target="https://zhuanlan.zhihu.com/p/325773728" TargetMode="External"/><Relationship Id="rId5" Type="http://schemas.openxmlformats.org/officeDocument/2006/relationships/hyperlink" Target="https://zhuanlan.zhihu.com/p/347698335" TargetMode="External"/><Relationship Id="rId4" Type="http://schemas.openxmlformats.org/officeDocument/2006/relationships/hyperlink" Target="https://zhuanlan.zhihu.com/p/34218813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zhuanlan.zhihu.com/p/515274874"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zhuanlan.zhihu.com/p/265628548" TargetMode="External"/><Relationship Id="rId3" Type="http://schemas.openxmlformats.org/officeDocument/2006/relationships/hyperlink" Target="https://zhuanlan.zhihu.com/p/234721637" TargetMode="External"/><Relationship Id="rId7" Type="http://schemas.openxmlformats.org/officeDocument/2006/relationships/hyperlink" Target="https://zhuanlan.zhihu.com/p/26042804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zhuanlan.zhihu.com/p/260419048" TargetMode="External"/><Relationship Id="rId5" Type="http://schemas.openxmlformats.org/officeDocument/2006/relationships/hyperlink" Target="https://zhuanlan.zhihu.com/p/245365529" TargetMode="External"/><Relationship Id="rId4" Type="http://schemas.openxmlformats.org/officeDocument/2006/relationships/hyperlink" Target="https://zhuanlan.zhihu.com/p/23473696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jdk-riscv/jdk11u/wiki" TargetMode="External"/><Relationship Id="rId2" Type="http://schemas.openxmlformats.org/officeDocument/2006/relationships/hyperlink" Target="https://github.com/openjdk-riscv/jdk11u" TargetMode="External"/><Relationship Id="rId1" Type="http://schemas.openxmlformats.org/officeDocument/2006/relationships/slideLayout" Target="../slideLayouts/slideLayout2.xml"/><Relationship Id="rId5" Type="http://schemas.openxmlformats.org/officeDocument/2006/relationships/hyperlink" Target="https://space.bilibili.com/296494084/video?keyword=openjdk" TargetMode="External"/><Relationship Id="rId4" Type="http://schemas.openxmlformats.org/officeDocument/2006/relationships/hyperlink" Target="https://www.zhihu.com/column/c_128775003851816140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B58BB0-B697-C3F6-BF2A-6C500A12B826}"/>
              </a:ext>
            </a:extLst>
          </p:cNvPr>
          <p:cNvSpPr>
            <a:spLocks noGrp="1"/>
          </p:cNvSpPr>
          <p:nvPr>
            <p:ph type="ctrTitle"/>
          </p:nvPr>
        </p:nvSpPr>
        <p:spPr/>
        <p:txBody>
          <a:bodyPr/>
          <a:lstStyle/>
          <a:p>
            <a:r>
              <a:rPr lang="en-US" altLang="zh-CN" dirty="0"/>
              <a:t>OpenJDK</a:t>
            </a:r>
            <a:r>
              <a:rPr lang="zh-CN" altLang="en-US" dirty="0"/>
              <a:t>的</a:t>
            </a:r>
            <a:r>
              <a:rPr lang="en-US" altLang="zh-CN" dirty="0"/>
              <a:t>RV32G</a:t>
            </a:r>
            <a:r>
              <a:rPr lang="zh-CN" altLang="en-US" dirty="0"/>
              <a:t>支持</a:t>
            </a:r>
          </a:p>
        </p:txBody>
      </p:sp>
      <p:sp>
        <p:nvSpPr>
          <p:cNvPr id="3" name="副标题 2">
            <a:extLst>
              <a:ext uri="{FF2B5EF4-FFF2-40B4-BE49-F238E27FC236}">
                <a16:creationId xmlns:a16="http://schemas.microsoft.com/office/drawing/2014/main" id="{67946547-76E8-50B8-41AF-EADC6EA50D47}"/>
              </a:ext>
            </a:extLst>
          </p:cNvPr>
          <p:cNvSpPr>
            <a:spLocks noGrp="1"/>
          </p:cNvSpPr>
          <p:nvPr>
            <p:ph type="subTitle" idx="1"/>
          </p:nvPr>
        </p:nvSpPr>
        <p:spPr>
          <a:xfrm>
            <a:off x="1524000" y="4619469"/>
            <a:ext cx="9144000" cy="1655762"/>
          </a:xfrm>
        </p:spPr>
        <p:txBody>
          <a:bodyPr/>
          <a:lstStyle/>
          <a:p>
            <a:r>
              <a:rPr lang="zh-CN" altLang="en-US" dirty="0"/>
              <a:t>中科院软件所</a:t>
            </a:r>
            <a:r>
              <a:rPr lang="en-US" altLang="zh-CN" dirty="0"/>
              <a:t>PLCT</a:t>
            </a:r>
            <a:r>
              <a:rPr lang="zh-CN" altLang="en-US" dirty="0"/>
              <a:t>实验室  史宁宁</a:t>
            </a:r>
            <a:endParaRPr lang="en-US" altLang="zh-CN" dirty="0"/>
          </a:p>
          <a:p>
            <a:r>
              <a:rPr lang="en-US" altLang="zh-CN" dirty="0"/>
              <a:t>2022-8-25</a:t>
            </a:r>
          </a:p>
        </p:txBody>
      </p:sp>
    </p:spTree>
    <p:extLst>
      <p:ext uri="{BB962C8B-B14F-4D97-AF65-F5344CB8AC3E}">
        <p14:creationId xmlns:p14="http://schemas.microsoft.com/office/powerpoint/2010/main" val="3131243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B5992-6389-1DD4-4702-9CA49733974A}"/>
              </a:ext>
            </a:extLst>
          </p:cNvPr>
          <p:cNvSpPr>
            <a:spLocks noGrp="1"/>
          </p:cNvSpPr>
          <p:nvPr>
            <p:ph type="title"/>
          </p:nvPr>
        </p:nvSpPr>
        <p:spPr>
          <a:xfrm>
            <a:off x="838200" y="2766218"/>
            <a:ext cx="10515600" cy="1325563"/>
          </a:xfrm>
        </p:spPr>
        <p:txBody>
          <a:bodyPr/>
          <a:lstStyle/>
          <a:p>
            <a:pPr algn="ctr"/>
            <a:r>
              <a:rPr lang="zh-CN" altLang="en-US" dirty="0"/>
              <a:t>成  果</a:t>
            </a:r>
          </a:p>
        </p:txBody>
      </p:sp>
    </p:spTree>
    <p:extLst>
      <p:ext uri="{BB962C8B-B14F-4D97-AF65-F5344CB8AC3E}">
        <p14:creationId xmlns:p14="http://schemas.microsoft.com/office/powerpoint/2010/main" val="62162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文档与技术报告</a:t>
            </a:r>
          </a:p>
        </p:txBody>
      </p:sp>
      <p:sp>
        <p:nvSpPr>
          <p:cNvPr id="3" name="内容占位符 2"/>
          <p:cNvSpPr>
            <a:spLocks noGrp="1"/>
          </p:cNvSpPr>
          <p:nvPr>
            <p:ph idx="1"/>
          </p:nvPr>
        </p:nvSpPr>
        <p:spPr>
          <a:xfrm>
            <a:off x="649605" y="1406769"/>
            <a:ext cx="11308715" cy="4770511"/>
          </a:xfrm>
        </p:spPr>
        <p:txBody>
          <a:bodyPr/>
          <a:lstStyle/>
          <a:p>
            <a:r>
              <a:rPr lang="zh-CN" altLang="en-US" dirty="0"/>
              <a:t>在移植过程中，</a:t>
            </a:r>
            <a:r>
              <a:rPr lang="en-US" altLang="zh-CN" dirty="0"/>
              <a:t>PLCT</a:t>
            </a:r>
            <a:r>
              <a:rPr lang="zh-CN" altLang="en-US" dirty="0"/>
              <a:t>实验室产出了几十篇技术文章和视频报告，这些文章都公开在：</a:t>
            </a:r>
          </a:p>
          <a:p>
            <a:pPr marL="0" indent="0">
              <a:buNone/>
            </a:pPr>
            <a:r>
              <a:rPr lang="en-US" altLang="zh-CN" dirty="0"/>
              <a:t> github: </a:t>
            </a:r>
            <a:r>
              <a:rPr lang="en-US" altLang="zh-CN" dirty="0">
                <a:hlinkClick r:id="rId2"/>
              </a:rPr>
              <a:t>https://github.com/openjdk-riscv/jdk11u/wiki</a:t>
            </a:r>
            <a:endParaRPr lang="en-US" altLang="zh-CN" dirty="0"/>
          </a:p>
          <a:p>
            <a:pPr marL="0" indent="0">
              <a:buNone/>
            </a:pPr>
            <a:r>
              <a:rPr lang="en-US" altLang="zh-CN" dirty="0"/>
              <a:t> Zhihu:  </a:t>
            </a:r>
            <a:r>
              <a:rPr lang="zh-CN" altLang="en-US" dirty="0">
                <a:hlinkClick r:id="rId3"/>
              </a:rPr>
              <a:t>https://www.zhihu.com/column/c_1287750038518161408</a:t>
            </a:r>
            <a:endParaRPr lang="zh-CN" altLang="en-US" dirty="0"/>
          </a:p>
          <a:p>
            <a:pPr marL="0" indent="0">
              <a:buNone/>
            </a:pPr>
            <a:r>
              <a:rPr lang="en-US" altLang="zh-CN" dirty="0"/>
              <a:t> B</a:t>
            </a:r>
            <a:r>
              <a:rPr lang="zh-CN" altLang="en-US" dirty="0"/>
              <a:t>站：</a:t>
            </a:r>
            <a:r>
              <a:rPr lang="zh-CN" altLang="en-US" dirty="0">
                <a:hlinkClick r:id="rId4"/>
              </a:rPr>
              <a:t>https://space.bilibili.com/296494084/video?keyword=openjdk</a:t>
            </a:r>
          </a:p>
          <a:p>
            <a:pPr marL="0" indent="0">
              <a:buNone/>
            </a:pPr>
            <a:r>
              <a:rPr lang="en-US" altLang="zh-CN" dirty="0">
                <a:hlinkClick r:id="rId4"/>
              </a:rPr>
              <a:t> </a:t>
            </a:r>
            <a:endParaRPr lang="en-US" altLang="zh-CN" dirty="0"/>
          </a:p>
        </p:txBody>
      </p:sp>
      <p:pic>
        <p:nvPicPr>
          <p:cNvPr id="6" name="图片 5"/>
          <p:cNvPicPr>
            <a:picLocks noChangeAspect="1"/>
          </p:cNvPicPr>
          <p:nvPr/>
        </p:nvPicPr>
        <p:blipFill>
          <a:blip r:embed="rId5"/>
          <a:stretch>
            <a:fillRect/>
          </a:stretch>
        </p:blipFill>
        <p:spPr>
          <a:xfrm>
            <a:off x="5953125" y="4341568"/>
            <a:ext cx="6238875" cy="2219325"/>
          </a:xfrm>
          <a:prstGeom prst="rect">
            <a:avLst/>
          </a:prstGeom>
        </p:spPr>
      </p:pic>
      <p:pic>
        <p:nvPicPr>
          <p:cNvPr id="7" name="图片 6">
            <a:extLst>
              <a:ext uri="{FF2B5EF4-FFF2-40B4-BE49-F238E27FC236}">
                <a16:creationId xmlns:a16="http://schemas.microsoft.com/office/drawing/2014/main" id="{E8CA0157-12AE-36F8-9101-CEF9D5E9F65D}"/>
              </a:ext>
            </a:extLst>
          </p:cNvPr>
          <p:cNvPicPr>
            <a:picLocks noChangeAspect="1"/>
          </p:cNvPicPr>
          <p:nvPr/>
        </p:nvPicPr>
        <p:blipFill>
          <a:blip r:embed="rId6"/>
          <a:stretch>
            <a:fillRect/>
          </a:stretch>
        </p:blipFill>
        <p:spPr>
          <a:xfrm>
            <a:off x="403935" y="4535486"/>
            <a:ext cx="5315510" cy="164179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社区贡献</a:t>
            </a:r>
            <a:r>
              <a:rPr lang="en-US" altLang="zh-CN" dirty="0">
                <a:sym typeface="+mn-ea"/>
              </a:rPr>
              <a:t>——</a:t>
            </a:r>
            <a:r>
              <a:rPr lang="en-US" altLang="zh-CN" dirty="0"/>
              <a:t>RISC-V 2021</a:t>
            </a:r>
            <a:r>
              <a:rPr lang="zh-CN" altLang="en-US" dirty="0"/>
              <a:t>中国峰会</a:t>
            </a:r>
            <a:endParaRPr lang="zh-CN" altLang="en-US" dirty="0">
              <a:sym typeface="+mn-ea"/>
            </a:endParaRPr>
          </a:p>
        </p:txBody>
      </p:sp>
      <p:sp>
        <p:nvSpPr>
          <p:cNvPr id="3" name="内容占位符 2"/>
          <p:cNvSpPr>
            <a:spLocks noGrp="1"/>
          </p:cNvSpPr>
          <p:nvPr>
            <p:ph idx="1"/>
          </p:nvPr>
        </p:nvSpPr>
        <p:spPr/>
        <p:txBody>
          <a:bodyPr/>
          <a:lstStyle/>
          <a:p>
            <a:pPr marL="0" indent="0">
              <a:buNone/>
            </a:pPr>
            <a:r>
              <a:rPr lang="en-US" altLang="zh-CN" dirty="0"/>
              <a:t>RISC-V 2021</a:t>
            </a:r>
            <a:r>
              <a:rPr lang="zh-CN" altLang="en-US" dirty="0"/>
              <a:t>中国峰会</a:t>
            </a:r>
            <a:endParaRPr lang="en-US" altLang="zh-CN" dirty="0"/>
          </a:p>
          <a:p>
            <a:pPr marL="0" indent="0">
              <a:buNone/>
            </a:pPr>
            <a:r>
              <a:rPr lang="zh-CN" altLang="en-US" dirty="0"/>
              <a:t>主会场</a:t>
            </a:r>
            <a:r>
              <a:rPr lang="en-US" altLang="zh-CN" dirty="0"/>
              <a:t>poster&amp;&amp;</a:t>
            </a:r>
            <a:r>
              <a:rPr lang="zh-CN" altLang="en-US" dirty="0"/>
              <a:t>海报展示</a:t>
            </a:r>
            <a:endParaRPr lang="en-US" altLang="zh-CN" dirty="0"/>
          </a:p>
          <a:p>
            <a:pPr marL="0" indent="0">
              <a:buNone/>
            </a:pPr>
            <a:endParaRPr lang="en-US" altLang="zh-CN" dirty="0"/>
          </a:p>
        </p:txBody>
      </p:sp>
      <p:pic>
        <p:nvPicPr>
          <p:cNvPr id="5" name="图片 4">
            <a:extLst>
              <a:ext uri="{FF2B5EF4-FFF2-40B4-BE49-F238E27FC236}">
                <a16:creationId xmlns:a16="http://schemas.microsoft.com/office/drawing/2014/main" id="{44D8B1FE-8BD6-4F43-BE8B-524B295BD2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02391" y="3365867"/>
            <a:ext cx="3949144" cy="2632762"/>
          </a:xfrm>
          <a:prstGeom prst="rect">
            <a:avLst/>
          </a:prstGeom>
        </p:spPr>
      </p:pic>
      <p:pic>
        <p:nvPicPr>
          <p:cNvPr id="4" name="图片 3">
            <a:extLst>
              <a:ext uri="{FF2B5EF4-FFF2-40B4-BE49-F238E27FC236}">
                <a16:creationId xmlns:a16="http://schemas.microsoft.com/office/drawing/2014/main" id="{8D9A8F8F-6CF9-A848-DEE3-D5145746B2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40466" y="1878252"/>
            <a:ext cx="3089075" cy="41203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社区贡献（续）</a:t>
            </a:r>
          </a:p>
        </p:txBody>
      </p:sp>
      <p:sp>
        <p:nvSpPr>
          <p:cNvPr id="3" name="内容占位符 2"/>
          <p:cNvSpPr>
            <a:spLocks noGrp="1"/>
          </p:cNvSpPr>
          <p:nvPr>
            <p:ph idx="1"/>
          </p:nvPr>
        </p:nvSpPr>
        <p:spPr/>
        <p:txBody>
          <a:bodyPr/>
          <a:lstStyle/>
          <a:p>
            <a:pPr marL="0" indent="0">
              <a:buNone/>
            </a:pPr>
            <a:r>
              <a:rPr lang="en-US" altLang="zh-CN" dirty="0"/>
              <a:t>RISC-V 2021</a:t>
            </a:r>
            <a:r>
              <a:rPr lang="zh-CN" altLang="en-US" dirty="0"/>
              <a:t>中国峰会</a:t>
            </a:r>
            <a:r>
              <a:rPr lang="en-US" altLang="zh-CN" dirty="0"/>
              <a:t>——PLCT</a:t>
            </a:r>
            <a:r>
              <a:rPr lang="zh-CN" altLang="en-US" dirty="0"/>
              <a:t>开放日</a:t>
            </a:r>
            <a:endParaRPr lang="en-US" altLang="zh-CN" dirty="0"/>
          </a:p>
        </p:txBody>
      </p:sp>
      <p:pic>
        <p:nvPicPr>
          <p:cNvPr id="6" name="图片 5">
            <a:extLst>
              <a:ext uri="{FF2B5EF4-FFF2-40B4-BE49-F238E27FC236}">
                <a16:creationId xmlns:a16="http://schemas.microsoft.com/office/drawing/2014/main" id="{E0F5ADB2-6661-49DB-A4BE-6B82D0DCD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7941" y="2674409"/>
            <a:ext cx="4534529" cy="3023019"/>
          </a:xfrm>
          <a:prstGeom prst="rect">
            <a:avLst/>
          </a:prstGeom>
        </p:spPr>
      </p:pic>
      <p:pic>
        <p:nvPicPr>
          <p:cNvPr id="8" name="图片 7">
            <a:extLst>
              <a:ext uri="{FF2B5EF4-FFF2-40B4-BE49-F238E27FC236}">
                <a16:creationId xmlns:a16="http://schemas.microsoft.com/office/drawing/2014/main" id="{3B342D93-DEFF-4985-A6F1-42CF7ED0DB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69529" y="2674408"/>
            <a:ext cx="4534530" cy="3023020"/>
          </a:xfrm>
          <a:prstGeom prst="rect">
            <a:avLst/>
          </a:prstGeom>
        </p:spPr>
      </p:pic>
      <p:sp>
        <p:nvSpPr>
          <p:cNvPr id="9" name="文本框 8">
            <a:extLst>
              <a:ext uri="{FF2B5EF4-FFF2-40B4-BE49-F238E27FC236}">
                <a16:creationId xmlns:a16="http://schemas.microsoft.com/office/drawing/2014/main" id="{409566B2-6334-4CC7-8060-62E63943B62D}"/>
              </a:ext>
            </a:extLst>
          </p:cNvPr>
          <p:cNvSpPr txBox="1"/>
          <p:nvPr/>
        </p:nvSpPr>
        <p:spPr>
          <a:xfrm>
            <a:off x="6569529" y="5875523"/>
            <a:ext cx="453453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关于「在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RISC-V </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峰会召开前将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OpenJDK </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移植到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RV32GC </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」结果却没有赶上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Deadline </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这件事</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870B755-8CDA-4B9C-986F-97AAAA65E151}"/>
              </a:ext>
            </a:extLst>
          </p:cNvPr>
          <p:cNvSpPr txBox="1"/>
          <p:nvPr/>
        </p:nvSpPr>
        <p:spPr>
          <a:xfrm>
            <a:off x="1087941" y="5875523"/>
            <a:ext cx="45345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方舟、</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ART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和</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OpenJDK</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的</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RISCV</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支持</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545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社区贡献（续）</a:t>
            </a:r>
          </a:p>
        </p:txBody>
      </p:sp>
      <p:sp>
        <p:nvSpPr>
          <p:cNvPr id="3" name="内容占位符 2"/>
          <p:cNvSpPr>
            <a:spLocks noGrp="1"/>
          </p:cNvSpPr>
          <p:nvPr>
            <p:ph idx="1"/>
          </p:nvPr>
        </p:nvSpPr>
        <p:spPr/>
        <p:txBody>
          <a:bodyPr/>
          <a:lstStyle/>
          <a:p>
            <a:pPr marL="0" indent="0">
              <a:buNone/>
            </a:pPr>
            <a:r>
              <a:rPr lang="en-US" altLang="zh-CN" dirty="0"/>
              <a:t>RISC-V Managed-Runtimes SIG 2021-8-24</a:t>
            </a:r>
          </a:p>
        </p:txBody>
      </p:sp>
      <p:pic>
        <p:nvPicPr>
          <p:cNvPr id="6" name="图片 5">
            <a:extLst>
              <a:ext uri="{FF2B5EF4-FFF2-40B4-BE49-F238E27FC236}">
                <a16:creationId xmlns:a16="http://schemas.microsoft.com/office/drawing/2014/main" id="{8E2ABC25-D1F7-40BF-BD6E-9C136965A5AC}"/>
              </a:ext>
            </a:extLst>
          </p:cNvPr>
          <p:cNvPicPr>
            <a:picLocks noChangeAspect="1"/>
          </p:cNvPicPr>
          <p:nvPr/>
        </p:nvPicPr>
        <p:blipFill>
          <a:blip r:embed="rId2"/>
          <a:stretch>
            <a:fillRect/>
          </a:stretch>
        </p:blipFill>
        <p:spPr>
          <a:xfrm>
            <a:off x="3848518" y="2333605"/>
            <a:ext cx="8052079" cy="4524395"/>
          </a:xfrm>
          <a:prstGeom prst="rect">
            <a:avLst/>
          </a:prstGeom>
        </p:spPr>
      </p:pic>
    </p:spTree>
    <p:extLst>
      <p:ext uri="{BB962C8B-B14F-4D97-AF65-F5344CB8AC3E}">
        <p14:creationId xmlns:p14="http://schemas.microsoft.com/office/powerpoint/2010/main" val="116848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部署和验证</a:t>
            </a:r>
          </a:p>
        </p:txBody>
      </p:sp>
      <p:sp>
        <p:nvSpPr>
          <p:cNvPr id="3" name="内容占位符 2"/>
          <p:cNvSpPr>
            <a:spLocks noGrp="1"/>
          </p:cNvSpPr>
          <p:nvPr>
            <p:ph idx="1"/>
          </p:nvPr>
        </p:nvSpPr>
        <p:spPr/>
        <p:txBody>
          <a:bodyPr>
            <a:normAutofit/>
          </a:bodyPr>
          <a:lstStyle/>
          <a:p>
            <a:pPr marL="0" indent="0">
              <a:buNone/>
            </a:pPr>
            <a:r>
              <a:rPr lang="en-US" altLang="zh-CN" dirty="0">
                <a:latin typeface="-apple-system"/>
              </a:rPr>
              <a:t>1. </a:t>
            </a:r>
            <a:r>
              <a:rPr lang="en-US" altLang="zh-CN" b="0" i="0" u="none" strike="noStrike" dirty="0">
                <a:effectLst/>
                <a:latin typeface="-apple-system"/>
                <a:hlinkClick r:id="rId2"/>
              </a:rPr>
              <a:t>SPECjvm2008</a:t>
            </a:r>
            <a:r>
              <a:rPr lang="zh-CN" altLang="en-US" b="0" i="0" u="none" strike="noStrike" dirty="0">
                <a:effectLst/>
                <a:latin typeface="-apple-system"/>
                <a:hlinkClick r:id="rId2"/>
              </a:rPr>
              <a:t>基准测试</a:t>
            </a:r>
            <a:endParaRPr lang="en-US" altLang="zh-CN" b="0" i="0" u="none" strike="noStrike" dirty="0">
              <a:effectLst/>
              <a:latin typeface="-apple-system"/>
            </a:endParaRPr>
          </a:p>
          <a:p>
            <a:pPr marL="0" indent="0">
              <a:buNone/>
            </a:pPr>
            <a:r>
              <a:rPr lang="en-US" altLang="zh-CN" dirty="0">
                <a:latin typeface="-apple-system"/>
              </a:rPr>
              <a:t>2.</a:t>
            </a:r>
            <a:r>
              <a:rPr lang="zh-CN" altLang="en-US" b="0" i="0" u="none" strike="noStrike" dirty="0">
                <a:effectLst/>
                <a:latin typeface="-apple-system"/>
                <a:hlinkClick r:id="rId3"/>
              </a:rPr>
              <a:t>毕昇</a:t>
            </a:r>
            <a:r>
              <a:rPr lang="en-US" altLang="zh-CN" b="0" i="0" u="none" strike="noStrike" dirty="0">
                <a:effectLst/>
                <a:latin typeface="-apple-system"/>
                <a:hlinkClick r:id="rId3"/>
              </a:rPr>
              <a:t>JDK 11 for RV64GC</a:t>
            </a:r>
            <a:r>
              <a:rPr lang="zh-CN" altLang="en-US" b="0" i="0" u="none" strike="noStrike" dirty="0">
                <a:effectLst/>
                <a:latin typeface="-apple-system"/>
                <a:hlinkClick r:id="rId3"/>
              </a:rPr>
              <a:t>在</a:t>
            </a:r>
            <a:r>
              <a:rPr lang="en-US" altLang="zh-CN" b="0" i="0" u="none" strike="noStrike" dirty="0">
                <a:effectLst/>
                <a:latin typeface="-apple-system"/>
                <a:hlinkClick r:id="rId3"/>
              </a:rPr>
              <a:t>D1</a:t>
            </a:r>
            <a:r>
              <a:rPr lang="zh-CN" altLang="en-US" b="0" i="0" u="none" strike="noStrike" dirty="0">
                <a:effectLst/>
                <a:latin typeface="-apple-system"/>
                <a:hlinkClick r:id="rId3"/>
              </a:rPr>
              <a:t>开发板构建过程</a:t>
            </a:r>
            <a:endParaRPr lang="en-US" altLang="zh-CN" b="0" i="0" u="none" strike="noStrike" dirty="0">
              <a:effectLst/>
              <a:latin typeface="-apple-system"/>
            </a:endParaRPr>
          </a:p>
          <a:p>
            <a:pPr marL="0" indent="0">
              <a:buNone/>
            </a:pPr>
            <a:r>
              <a:rPr lang="en-US" altLang="zh-CN" dirty="0">
                <a:latin typeface="-apple-system"/>
              </a:rPr>
              <a:t>3.</a:t>
            </a:r>
            <a:r>
              <a:rPr lang="zh-CN" altLang="en-US" b="0" i="0" u="none" strike="noStrike" dirty="0">
                <a:effectLst/>
                <a:latin typeface="-apple-system"/>
                <a:hlinkClick r:id="rId4"/>
              </a:rPr>
              <a:t>在 </a:t>
            </a:r>
            <a:r>
              <a:rPr lang="en-US" altLang="zh-CN" b="0" i="0" u="none" strike="noStrike" dirty="0">
                <a:effectLst/>
                <a:latin typeface="-apple-system"/>
                <a:hlinkClick r:id="rId4"/>
              </a:rPr>
              <a:t>QEMU </a:t>
            </a:r>
            <a:r>
              <a:rPr lang="zh-CN" altLang="en-US" b="0" i="0" u="none" strike="noStrike" dirty="0">
                <a:effectLst/>
                <a:latin typeface="-apple-system"/>
                <a:hlinkClick r:id="rId4"/>
              </a:rPr>
              <a:t>上运行 </a:t>
            </a:r>
            <a:r>
              <a:rPr lang="en-US" altLang="zh-CN" b="0" i="0" u="none" strike="noStrike" dirty="0">
                <a:effectLst/>
                <a:latin typeface="-apple-system"/>
                <a:hlinkClick r:id="rId4"/>
              </a:rPr>
              <a:t>RISC-V 32 </a:t>
            </a:r>
            <a:r>
              <a:rPr lang="zh-CN" altLang="en-US" b="0" i="0" u="none" strike="noStrike" dirty="0">
                <a:effectLst/>
                <a:latin typeface="-apple-system"/>
                <a:hlinkClick r:id="rId4"/>
              </a:rPr>
              <a:t>位版本的 </a:t>
            </a:r>
            <a:r>
              <a:rPr lang="en-US" altLang="zh-CN" b="0" i="0" u="none" strike="noStrike" dirty="0">
                <a:effectLst/>
                <a:latin typeface="-apple-system"/>
                <a:hlinkClick r:id="rId4"/>
              </a:rPr>
              <a:t>Linux</a:t>
            </a:r>
            <a:endParaRPr lang="en-US" altLang="zh-CN" b="0" i="0" u="none" strike="noStrike" dirty="0">
              <a:effectLst/>
              <a:latin typeface="-apple-system"/>
            </a:endParaRPr>
          </a:p>
          <a:p>
            <a:pPr marL="0" indent="0">
              <a:buNone/>
            </a:pPr>
            <a:r>
              <a:rPr lang="en-US" altLang="zh-CN" dirty="0">
                <a:latin typeface="-apple-system"/>
              </a:rPr>
              <a:t>4.</a:t>
            </a:r>
            <a:r>
              <a:rPr lang="zh-CN" altLang="en-US" b="0" i="0" u="none" strike="noStrike" dirty="0">
                <a:effectLst/>
                <a:latin typeface="-apple-system"/>
                <a:hlinkClick r:id="rId5"/>
              </a:rPr>
              <a:t>在</a:t>
            </a:r>
            <a:r>
              <a:rPr lang="en-US" altLang="zh-CN" b="0" i="0" u="none" strike="noStrike" dirty="0">
                <a:effectLst/>
                <a:latin typeface="-apple-system"/>
                <a:hlinkClick r:id="rId5"/>
              </a:rPr>
              <a:t>RISCV-</a:t>
            </a:r>
            <a:r>
              <a:rPr lang="en-US" altLang="zh-CN" b="0" i="0" u="none" strike="noStrike" dirty="0" err="1">
                <a:effectLst/>
                <a:latin typeface="-apple-system"/>
                <a:hlinkClick r:id="rId5"/>
              </a:rPr>
              <a:t>yocto</a:t>
            </a:r>
            <a:r>
              <a:rPr lang="zh-CN" altLang="en-US" b="0" i="0" u="none" strike="noStrike" dirty="0">
                <a:effectLst/>
                <a:latin typeface="-apple-system"/>
                <a:hlinkClick r:id="rId5"/>
              </a:rPr>
              <a:t>上运行 </a:t>
            </a:r>
            <a:r>
              <a:rPr lang="en-US" altLang="zh-CN" b="0" i="0" u="none" strike="noStrike" dirty="0">
                <a:effectLst/>
                <a:latin typeface="-apple-system"/>
                <a:hlinkClick r:id="rId5"/>
              </a:rPr>
              <a:t>RV32G</a:t>
            </a:r>
            <a:r>
              <a:rPr lang="zh-CN" altLang="en-US" b="0" i="0" u="none" strike="noStrike" dirty="0">
                <a:effectLst/>
                <a:latin typeface="-apple-system"/>
                <a:hlinkClick r:id="rId5"/>
              </a:rPr>
              <a:t>的</a:t>
            </a:r>
            <a:r>
              <a:rPr lang="en-US" altLang="zh-CN" b="0" i="0" u="none" strike="noStrike" dirty="0">
                <a:effectLst/>
                <a:latin typeface="-apple-system"/>
                <a:hlinkClick r:id="rId5"/>
              </a:rPr>
              <a:t>OpenJDK11(ZERO)</a:t>
            </a:r>
            <a:endParaRPr lang="en-US" altLang="zh-CN" b="0" i="0" u="none" strike="noStrike" dirty="0">
              <a:effectLst/>
              <a:latin typeface="-apple-system"/>
            </a:endParaRPr>
          </a:p>
          <a:p>
            <a:pPr marL="0" indent="0">
              <a:buNone/>
            </a:pPr>
            <a:r>
              <a:rPr lang="en-US" altLang="zh-CN" dirty="0">
                <a:latin typeface="-apple-system"/>
              </a:rPr>
              <a:t>5. </a:t>
            </a:r>
            <a:r>
              <a:rPr lang="en-US" altLang="zh-CN" b="0" i="0" u="none" strike="noStrike" dirty="0" err="1">
                <a:effectLst/>
                <a:latin typeface="-apple-system"/>
                <a:hlinkClick r:id="rId6"/>
              </a:rPr>
              <a:t>HiFive</a:t>
            </a:r>
            <a:r>
              <a:rPr lang="en-US" altLang="zh-CN" b="0" i="0" u="none" strike="noStrike" dirty="0">
                <a:effectLst/>
                <a:latin typeface="-apple-system"/>
                <a:hlinkClick r:id="rId6"/>
              </a:rPr>
              <a:t> Unleashed</a:t>
            </a:r>
            <a:r>
              <a:rPr lang="zh-CN" altLang="en-US" b="0" i="0" u="none" strike="noStrike" dirty="0">
                <a:effectLst/>
                <a:latin typeface="-apple-system"/>
                <a:hlinkClick r:id="rId6"/>
              </a:rPr>
              <a:t>原生系统与</a:t>
            </a:r>
            <a:r>
              <a:rPr lang="en-US" altLang="zh-CN" b="0" i="0" u="none" strike="noStrike" dirty="0">
                <a:effectLst/>
                <a:latin typeface="-apple-system"/>
                <a:hlinkClick r:id="rId6"/>
              </a:rPr>
              <a:t>Fedora</a:t>
            </a:r>
            <a:r>
              <a:rPr lang="zh-CN" altLang="en-US" b="0" i="0" u="none" strike="noStrike" dirty="0">
                <a:effectLst/>
                <a:latin typeface="-apple-system"/>
                <a:hlinkClick r:id="rId6"/>
              </a:rPr>
              <a:t>写入及毕昇</a:t>
            </a:r>
            <a:r>
              <a:rPr lang="en-US" altLang="zh-CN" b="0" i="0" u="none" strike="noStrike" dirty="0">
                <a:effectLst/>
                <a:latin typeface="-apple-system"/>
                <a:hlinkClick r:id="rId6"/>
              </a:rPr>
              <a:t>JDK</a:t>
            </a:r>
            <a:r>
              <a:rPr lang="zh-CN" altLang="en-US" b="0" i="0" u="none" strike="noStrike" dirty="0">
                <a:effectLst/>
                <a:latin typeface="-apple-system"/>
                <a:hlinkClick r:id="rId6"/>
              </a:rPr>
              <a:t>的</a:t>
            </a:r>
            <a:r>
              <a:rPr lang="en-US" altLang="zh-CN" b="0" i="0" u="none" strike="noStrike" dirty="0">
                <a:effectLst/>
                <a:latin typeface="-apple-system"/>
                <a:hlinkClick r:id="rId6"/>
              </a:rPr>
              <a:t>GDB</a:t>
            </a:r>
            <a:r>
              <a:rPr lang="zh-CN" altLang="en-US" b="0" i="0" u="none" strike="noStrike" dirty="0">
                <a:effectLst/>
                <a:latin typeface="-apple-system"/>
                <a:hlinkClick r:id="rId6"/>
              </a:rPr>
              <a:t>调试</a:t>
            </a:r>
            <a:endParaRPr lang="en-US" altLang="zh-CN" b="0" i="0" u="none" strike="noStrike" dirty="0">
              <a:effectLst/>
              <a:latin typeface="-apple-system"/>
            </a:endParaRPr>
          </a:p>
          <a:p>
            <a:pPr marL="0" indent="0">
              <a:buNone/>
            </a:pPr>
            <a:r>
              <a:rPr lang="en-US" altLang="zh-CN" dirty="0">
                <a:latin typeface="-apple-system"/>
              </a:rPr>
              <a:t>6.</a:t>
            </a:r>
            <a:r>
              <a:rPr lang="zh-CN" altLang="en-US" b="0" i="0" u="none" strike="noStrike" dirty="0">
                <a:effectLst/>
                <a:latin typeface="-apple-system"/>
                <a:hlinkClick r:id="rId7"/>
              </a:rPr>
              <a:t>毕昇</a:t>
            </a:r>
            <a:r>
              <a:rPr lang="en-US" altLang="zh-CN" b="0" i="0" u="none" strike="noStrike" dirty="0">
                <a:effectLst/>
                <a:latin typeface="-apple-system"/>
                <a:hlinkClick r:id="rId7"/>
              </a:rPr>
              <a:t>JDK 11 for RICSV64</a:t>
            </a:r>
            <a:r>
              <a:rPr lang="zh-CN" altLang="en-US" b="0" i="0" u="none" strike="noStrike" dirty="0">
                <a:effectLst/>
                <a:latin typeface="-apple-system"/>
                <a:hlinkClick r:id="rId7"/>
              </a:rPr>
              <a:t>构建及</a:t>
            </a:r>
            <a:r>
              <a:rPr lang="en-US" altLang="zh-CN" b="0" i="0" u="none" strike="noStrike" dirty="0" err="1">
                <a:effectLst/>
                <a:latin typeface="-apple-system"/>
                <a:hlinkClick r:id="rId7"/>
              </a:rPr>
              <a:t>HiFive</a:t>
            </a:r>
            <a:r>
              <a:rPr lang="en-US" altLang="zh-CN" b="0" i="0" u="none" strike="noStrike" dirty="0">
                <a:effectLst/>
                <a:latin typeface="-apple-system"/>
                <a:hlinkClick r:id="rId7"/>
              </a:rPr>
              <a:t> Unleashed</a:t>
            </a:r>
            <a:r>
              <a:rPr lang="zh-CN" altLang="en-US" b="0" i="0" u="none" strike="noStrike" dirty="0">
                <a:effectLst/>
                <a:latin typeface="-apple-system"/>
                <a:hlinkClick r:id="rId7"/>
              </a:rPr>
              <a:t>测试</a:t>
            </a:r>
            <a:endParaRPr lang="en-US" altLang="zh-CN" b="0" i="0" u="none" strike="noStrike" dirty="0">
              <a:effectLst/>
              <a:latin typeface="-apple-system"/>
            </a:endParaRPr>
          </a:p>
          <a:p>
            <a:pPr marL="0" indent="0">
              <a:buNone/>
            </a:pPr>
            <a:r>
              <a:rPr lang="en-US" altLang="zh-CN" dirty="0">
                <a:latin typeface="-apple-system"/>
              </a:rPr>
              <a:t>7.</a:t>
            </a:r>
            <a:r>
              <a:rPr lang="zh-CN" altLang="en-US" b="0" i="0" u="none" strike="noStrike" dirty="0">
                <a:solidFill>
                  <a:srgbClr val="175199"/>
                </a:solidFill>
                <a:effectLst/>
                <a:latin typeface="-apple-system"/>
                <a:hlinkClick r:id="rId8"/>
              </a:rPr>
              <a:t>在</a:t>
            </a:r>
            <a:r>
              <a:rPr lang="en-US" altLang="zh-CN" b="0" i="0" u="none" strike="noStrike" dirty="0">
                <a:solidFill>
                  <a:srgbClr val="175199"/>
                </a:solidFill>
                <a:effectLst/>
                <a:latin typeface="-apple-system"/>
                <a:hlinkClick r:id="rId8"/>
              </a:rPr>
              <a:t>ubuntu i386</a:t>
            </a:r>
            <a:r>
              <a:rPr lang="zh-CN" altLang="en-US" b="0" i="0" u="none" strike="noStrike" dirty="0">
                <a:solidFill>
                  <a:srgbClr val="175199"/>
                </a:solidFill>
                <a:effectLst/>
                <a:latin typeface="-apple-system"/>
                <a:hlinkClick r:id="rId8"/>
              </a:rPr>
              <a:t>中编译</a:t>
            </a:r>
            <a:r>
              <a:rPr lang="en-US" altLang="zh-CN" b="0" i="0" u="none" strike="noStrike" dirty="0">
                <a:solidFill>
                  <a:srgbClr val="175199"/>
                </a:solidFill>
                <a:effectLst/>
                <a:latin typeface="-apple-system"/>
                <a:hlinkClick r:id="rId8"/>
              </a:rPr>
              <a:t>OpenJDK11</a:t>
            </a:r>
            <a:endParaRPr lang="en-US" altLang="zh-CN" b="0" i="0" u="none" strike="noStrike" dirty="0">
              <a:effectLst/>
              <a:latin typeface="-apple-system"/>
            </a:endParaRPr>
          </a:p>
          <a:p>
            <a:pPr marL="0" indent="0">
              <a:buNone/>
            </a:pPr>
            <a:endParaRPr lang="en-US" altLang="zh-CN" dirty="0"/>
          </a:p>
        </p:txBody>
      </p:sp>
      <p:sp>
        <p:nvSpPr>
          <p:cNvPr id="4" name="内容占位符 2">
            <a:extLst>
              <a:ext uri="{FF2B5EF4-FFF2-40B4-BE49-F238E27FC236}">
                <a16:creationId xmlns:a16="http://schemas.microsoft.com/office/drawing/2014/main" id="{42ACD177-0C91-455C-86D7-56B4152F25CC}"/>
              </a:ext>
            </a:extLst>
          </p:cNvPr>
          <p:cNvSpPr txBox="1"/>
          <p:nvPr/>
        </p:nvSpPr>
        <p:spPr>
          <a:xfrm>
            <a:off x="4797457" y="6321989"/>
            <a:ext cx="7240572" cy="34177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From: https://www.zhihu.com/column/c_1287750038518161408</a:t>
            </a:r>
            <a:endParaRPr kumimoji="0" lang="zh-CN" altLang="en-US" sz="2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65817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59B78A-EA3D-55F9-D03D-0D1E462B96B3}"/>
              </a:ext>
            </a:extLst>
          </p:cNvPr>
          <p:cNvSpPr>
            <a:spLocks noGrp="1"/>
          </p:cNvSpPr>
          <p:nvPr>
            <p:ph type="title"/>
          </p:nvPr>
        </p:nvSpPr>
        <p:spPr>
          <a:xfrm>
            <a:off x="936876" y="2766218"/>
            <a:ext cx="10515600" cy="1325563"/>
          </a:xfrm>
        </p:spPr>
        <p:txBody>
          <a:bodyPr/>
          <a:lstStyle/>
          <a:p>
            <a:pPr algn="ctr"/>
            <a:r>
              <a:rPr lang="zh-CN" altLang="en-US" dirty="0"/>
              <a:t>遇到的主要问题</a:t>
            </a:r>
          </a:p>
        </p:txBody>
      </p:sp>
    </p:spTree>
    <p:extLst>
      <p:ext uri="{BB962C8B-B14F-4D97-AF65-F5344CB8AC3E}">
        <p14:creationId xmlns:p14="http://schemas.microsoft.com/office/powerpoint/2010/main" val="4183984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问题一：指令转换</a:t>
            </a:r>
          </a:p>
        </p:txBody>
      </p:sp>
      <p:sp>
        <p:nvSpPr>
          <p:cNvPr id="4" name="文本框 3">
            <a:extLst>
              <a:ext uri="{FF2B5EF4-FFF2-40B4-BE49-F238E27FC236}">
                <a16:creationId xmlns:a16="http://schemas.microsoft.com/office/drawing/2014/main" id="{97812B75-4033-49FD-A336-692E3517A005}"/>
              </a:ext>
            </a:extLst>
          </p:cNvPr>
          <p:cNvSpPr txBox="1"/>
          <p:nvPr/>
        </p:nvSpPr>
        <p:spPr>
          <a:xfrm>
            <a:off x="5998866" y="6311900"/>
            <a:ext cx="650128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From:https</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://github.com/</a:t>
            </a:r>
            <a:r>
              <a:rPr kumimoji="0" lang="en-US" altLang="zh-CN" sz="1800" b="0" i="0" u="none" strike="noStrike" kern="1200" cap="none" spc="0" normalizeH="0" baseline="0" noProof="0" dirty="0" err="1">
                <a:ln>
                  <a:noFill/>
                </a:ln>
                <a:solidFill>
                  <a:prstClr val="black"/>
                </a:solidFill>
                <a:effectLst/>
                <a:uLnTx/>
                <a:uFillTx/>
                <a:latin typeface="等线"/>
                <a:ea typeface="等线" panose="02010600030101010101" pitchFamily="2" charset="-122"/>
                <a:cs typeface="+mn-cs"/>
              </a:rPr>
              <a:t>openjdk-riscv</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/jdk11u/issues/39</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CE39022-FB8F-4E55-8709-E058845108A4}"/>
              </a:ext>
            </a:extLst>
          </p:cNvPr>
          <p:cNvPicPr>
            <a:picLocks noChangeAspect="1"/>
          </p:cNvPicPr>
          <p:nvPr/>
        </p:nvPicPr>
        <p:blipFill>
          <a:blip r:embed="rId2"/>
          <a:stretch>
            <a:fillRect/>
          </a:stretch>
        </p:blipFill>
        <p:spPr>
          <a:xfrm>
            <a:off x="4186786" y="1690688"/>
            <a:ext cx="3609975" cy="3829050"/>
          </a:xfrm>
          <a:prstGeom prst="rect">
            <a:avLst/>
          </a:prstGeom>
        </p:spPr>
      </p:pic>
      <p:pic>
        <p:nvPicPr>
          <p:cNvPr id="10" name="图片 9">
            <a:extLst>
              <a:ext uri="{FF2B5EF4-FFF2-40B4-BE49-F238E27FC236}">
                <a16:creationId xmlns:a16="http://schemas.microsoft.com/office/drawing/2014/main" id="{434DA737-07D2-4B51-9CBE-6077C70B312D}"/>
              </a:ext>
            </a:extLst>
          </p:cNvPr>
          <p:cNvPicPr>
            <a:picLocks noChangeAspect="1"/>
          </p:cNvPicPr>
          <p:nvPr/>
        </p:nvPicPr>
        <p:blipFill>
          <a:blip r:embed="rId3"/>
          <a:stretch>
            <a:fillRect/>
          </a:stretch>
        </p:blipFill>
        <p:spPr>
          <a:xfrm>
            <a:off x="496398" y="1690688"/>
            <a:ext cx="3743325" cy="2466975"/>
          </a:xfrm>
          <a:prstGeom prst="rect">
            <a:avLst/>
          </a:prstGeom>
        </p:spPr>
      </p:pic>
      <p:pic>
        <p:nvPicPr>
          <p:cNvPr id="12" name="图片 11">
            <a:extLst>
              <a:ext uri="{FF2B5EF4-FFF2-40B4-BE49-F238E27FC236}">
                <a16:creationId xmlns:a16="http://schemas.microsoft.com/office/drawing/2014/main" id="{A14A13EA-963A-4CFB-95F3-DF632BAD2FE2}"/>
              </a:ext>
            </a:extLst>
          </p:cNvPr>
          <p:cNvPicPr>
            <a:picLocks noChangeAspect="1"/>
          </p:cNvPicPr>
          <p:nvPr/>
        </p:nvPicPr>
        <p:blipFill>
          <a:blip r:embed="rId4"/>
          <a:stretch>
            <a:fillRect/>
          </a:stretch>
        </p:blipFill>
        <p:spPr>
          <a:xfrm>
            <a:off x="558310" y="4718565"/>
            <a:ext cx="1809750" cy="1733550"/>
          </a:xfrm>
          <a:prstGeom prst="rect">
            <a:avLst/>
          </a:prstGeom>
        </p:spPr>
      </p:pic>
      <p:pic>
        <p:nvPicPr>
          <p:cNvPr id="14" name="图片 13">
            <a:extLst>
              <a:ext uri="{FF2B5EF4-FFF2-40B4-BE49-F238E27FC236}">
                <a16:creationId xmlns:a16="http://schemas.microsoft.com/office/drawing/2014/main" id="{0A8AD73F-763F-4168-8E29-1AFDB605A7C7}"/>
              </a:ext>
            </a:extLst>
          </p:cNvPr>
          <p:cNvPicPr>
            <a:picLocks noChangeAspect="1"/>
          </p:cNvPicPr>
          <p:nvPr/>
        </p:nvPicPr>
        <p:blipFill>
          <a:blip r:embed="rId5"/>
          <a:stretch>
            <a:fillRect/>
          </a:stretch>
        </p:blipFill>
        <p:spPr>
          <a:xfrm>
            <a:off x="7331869" y="1733550"/>
            <a:ext cx="4591050" cy="23812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问题二</a:t>
            </a:r>
            <a:r>
              <a:rPr lang="en-US" altLang="zh-CN" dirty="0">
                <a:sym typeface="+mn-ea"/>
              </a:rPr>
              <a:t>:64</a:t>
            </a:r>
            <a:r>
              <a:rPr lang="zh-CN" altLang="en-US" dirty="0">
                <a:sym typeface="+mn-ea"/>
              </a:rPr>
              <a:t>位字节的拼接和传递</a:t>
            </a:r>
          </a:p>
        </p:txBody>
      </p:sp>
      <p:sp>
        <p:nvSpPr>
          <p:cNvPr id="3" name="内容占位符 2"/>
          <p:cNvSpPr>
            <a:spLocks noGrp="1"/>
          </p:cNvSpPr>
          <p:nvPr>
            <p:ph idx="1"/>
          </p:nvPr>
        </p:nvSpPr>
        <p:spPr/>
        <p:txBody>
          <a:bodyPr/>
          <a:lstStyle/>
          <a:p>
            <a:pPr marL="0" indent="0">
              <a:buNone/>
            </a:pPr>
            <a:r>
              <a:rPr lang="en-US" altLang="zh-CN" dirty="0"/>
              <a:t>long</a:t>
            </a:r>
            <a:r>
              <a:rPr lang="zh-CN" altLang="en-US" dirty="0"/>
              <a:t>类型在</a:t>
            </a:r>
            <a:r>
              <a:rPr lang="en-US" altLang="zh-CN" dirty="0"/>
              <a:t>RV32</a:t>
            </a:r>
            <a:r>
              <a:rPr lang="zh-CN" altLang="en-US" dirty="0"/>
              <a:t>下依然为</a:t>
            </a:r>
            <a:r>
              <a:rPr lang="en-US" altLang="zh-CN" dirty="0"/>
              <a:t>64</a:t>
            </a:r>
            <a:r>
              <a:rPr lang="zh-CN" altLang="en-US" dirty="0"/>
              <a:t>位，需要用两个寄存器进行存取，并且传递时候也需要特别处理。</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B34D2E28-27B0-4AB9-80EA-9B1039AEC274}"/>
              </a:ext>
            </a:extLst>
          </p:cNvPr>
          <p:cNvPicPr>
            <a:picLocks noChangeAspect="1"/>
          </p:cNvPicPr>
          <p:nvPr/>
        </p:nvPicPr>
        <p:blipFill>
          <a:blip r:embed="rId2"/>
          <a:stretch>
            <a:fillRect/>
          </a:stretch>
        </p:blipFill>
        <p:spPr>
          <a:xfrm>
            <a:off x="1804411" y="3077094"/>
            <a:ext cx="9017663" cy="341578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问题三：偏移量</a:t>
            </a:r>
          </a:p>
        </p:txBody>
      </p:sp>
      <p:sp>
        <p:nvSpPr>
          <p:cNvPr id="7" name="内容占位符 6">
            <a:extLst>
              <a:ext uri="{FF2B5EF4-FFF2-40B4-BE49-F238E27FC236}">
                <a16:creationId xmlns:a16="http://schemas.microsoft.com/office/drawing/2014/main" id="{EDC68062-A30F-46F6-A15B-B0C5146152EC}"/>
              </a:ext>
            </a:extLst>
          </p:cNvPr>
          <p:cNvSpPr>
            <a:spLocks noGrp="1"/>
          </p:cNvSpPr>
          <p:nvPr>
            <p:ph idx="1"/>
          </p:nvPr>
        </p:nvSpPr>
        <p:spPr/>
        <p:txBody>
          <a:bodyPr/>
          <a:lstStyle/>
          <a:p>
            <a:pPr marL="0" indent="0">
              <a:buNone/>
            </a:pPr>
            <a:r>
              <a:rPr lang="en-US" altLang="zh-CN" dirty="0"/>
              <a:t>RV32G</a:t>
            </a:r>
            <a:r>
              <a:rPr lang="zh-CN" altLang="en-US" dirty="0"/>
              <a:t>作为</a:t>
            </a:r>
            <a:r>
              <a:rPr lang="en-US" altLang="zh-CN" dirty="0"/>
              <a:t>32</a:t>
            </a:r>
            <a:r>
              <a:rPr lang="zh-CN" altLang="en-US" dirty="0"/>
              <a:t>位的架构，其寄存器、栈对齐等内容都与</a:t>
            </a:r>
            <a:r>
              <a:rPr lang="en-US" altLang="zh-CN" dirty="0"/>
              <a:t>64</a:t>
            </a:r>
            <a:r>
              <a:rPr lang="zh-CN" altLang="en-US" dirty="0"/>
              <a:t>位不同。很多代码所包含的计算，尤其是汇编指令所包含的计算，是以偏移作为一种计算手段，在这种情况之下，由于偏移量所导致的错误，就很难定位和修复。</a:t>
            </a:r>
            <a:endParaRPr lang="en-US" altLang="zh-CN" dirty="0"/>
          </a:p>
          <a:p>
            <a:pPr marL="0" indent="0">
              <a:buNone/>
            </a:pPr>
            <a:r>
              <a:rPr lang="zh-CN" altLang="en-US" dirty="0"/>
              <a:t>尤其是在以</a:t>
            </a:r>
            <a:r>
              <a:rPr lang="en-US" altLang="zh-CN" dirty="0"/>
              <a:t>RV64G</a:t>
            </a:r>
            <a:r>
              <a:rPr lang="zh-CN" altLang="en-US" dirty="0"/>
              <a:t>代码为基础，进行</a:t>
            </a:r>
            <a:r>
              <a:rPr lang="en-US" altLang="zh-CN" dirty="0"/>
              <a:t>RV32G</a:t>
            </a:r>
            <a:r>
              <a:rPr lang="zh-CN" altLang="en-US" dirty="0"/>
              <a:t>移植的时候，这类问题就更加的隐秘。但是，只要找到几个典型，认识到这类问题的几种形式，那么同类别的问题解决起来就会快速很多。</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405DE0-3320-117C-ED2A-FFF44DA167B3}"/>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0C642A48-3227-F88B-C8BA-17613C07974A}"/>
              </a:ext>
            </a:extLst>
          </p:cNvPr>
          <p:cNvSpPr>
            <a:spLocks noGrp="1"/>
          </p:cNvSpPr>
          <p:nvPr>
            <p:ph idx="1"/>
          </p:nvPr>
        </p:nvSpPr>
        <p:spPr/>
        <p:txBody>
          <a:bodyPr/>
          <a:lstStyle/>
          <a:p>
            <a:r>
              <a:rPr lang="zh-CN" altLang="en-US" dirty="0"/>
              <a:t>项目基本情况</a:t>
            </a:r>
            <a:endParaRPr lang="en-US" altLang="zh-CN" dirty="0"/>
          </a:p>
          <a:p>
            <a:r>
              <a:rPr lang="zh-CN" altLang="en-US" dirty="0"/>
              <a:t>成果</a:t>
            </a:r>
            <a:endParaRPr lang="en-US" altLang="zh-CN" dirty="0"/>
          </a:p>
          <a:p>
            <a:r>
              <a:rPr lang="zh-CN" altLang="en-US" dirty="0"/>
              <a:t>遇到的主要问题</a:t>
            </a:r>
            <a:endParaRPr lang="en-US" altLang="zh-CN" dirty="0"/>
          </a:p>
          <a:p>
            <a:r>
              <a:rPr lang="zh-CN" altLang="en-US" dirty="0"/>
              <a:t>致谢</a:t>
            </a:r>
            <a:endParaRPr lang="en-US" altLang="zh-CN" dirty="0"/>
          </a:p>
          <a:p>
            <a:endParaRPr lang="zh-CN" altLang="en-US" dirty="0"/>
          </a:p>
        </p:txBody>
      </p:sp>
    </p:spTree>
    <p:extLst>
      <p:ext uri="{BB962C8B-B14F-4D97-AF65-F5344CB8AC3E}">
        <p14:creationId xmlns:p14="http://schemas.microsoft.com/office/powerpoint/2010/main" val="176515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问题四：调试问题</a:t>
            </a:r>
            <a:endParaRPr lang="zh-CN" altLang="en-US" dirty="0"/>
          </a:p>
        </p:txBody>
      </p:sp>
      <p:sp>
        <p:nvSpPr>
          <p:cNvPr id="3" name="内容占位符 2"/>
          <p:cNvSpPr>
            <a:spLocks noGrp="1"/>
          </p:cNvSpPr>
          <p:nvPr>
            <p:ph idx="1"/>
          </p:nvPr>
        </p:nvSpPr>
        <p:spPr/>
        <p:txBody>
          <a:bodyPr/>
          <a:lstStyle/>
          <a:p>
            <a:pPr algn="l"/>
            <a:r>
              <a:rPr lang="zh-CN" altLang="en-US" dirty="0">
                <a:solidFill>
                  <a:srgbClr val="121212"/>
                </a:solidFill>
                <a:effectLst/>
              </a:rPr>
              <a:t>模板解释器相对于为每一个指令都写了一段实现对应功能的汇编代码，在</a:t>
            </a:r>
            <a:r>
              <a:rPr lang="en-US" altLang="zh-CN" dirty="0">
                <a:solidFill>
                  <a:srgbClr val="121212"/>
                </a:solidFill>
                <a:effectLst/>
              </a:rPr>
              <a:t>JVM</a:t>
            </a:r>
            <a:r>
              <a:rPr lang="zh-CN" altLang="en-US" dirty="0">
                <a:solidFill>
                  <a:srgbClr val="121212"/>
                </a:solidFill>
                <a:effectLst/>
              </a:rPr>
              <a:t>初始化时，汇编器会将汇编代码翻译成机器指令加载到内存中。如果这部分代码的偏移或者计算出错，比较难定位到具体出错的地方。</a:t>
            </a:r>
            <a:endParaRPr lang="en-US" altLang="zh-CN" dirty="0">
              <a:solidFill>
                <a:srgbClr val="121212"/>
              </a:solidFill>
              <a:effectLst/>
            </a:endParaRPr>
          </a:p>
          <a:p>
            <a:pPr algn="l"/>
            <a:r>
              <a:rPr lang="zh-CN" altLang="en-US" dirty="0">
                <a:effectLst/>
              </a:rPr>
              <a:t>调试模版解释器时，输出的</a:t>
            </a:r>
            <a:r>
              <a:rPr lang="en-US" altLang="zh-CN" dirty="0">
                <a:effectLst/>
              </a:rPr>
              <a:t>bytecode</a:t>
            </a:r>
            <a:r>
              <a:rPr lang="zh-CN" altLang="en-US" dirty="0">
                <a:effectLst/>
              </a:rPr>
              <a:t>并不是代码直接完整翻译过来的，而是根据调用关系以及具体的值，去选择路径。不在路径上的</a:t>
            </a:r>
            <a:r>
              <a:rPr lang="en-US" altLang="zh-CN" dirty="0">
                <a:effectLst/>
              </a:rPr>
              <a:t>bytecode</a:t>
            </a:r>
            <a:r>
              <a:rPr lang="zh-CN" altLang="en-US" dirty="0">
                <a:effectLst/>
              </a:rPr>
              <a:t>是不会输出的。所以调试错误时候，跟踪</a:t>
            </a:r>
            <a:r>
              <a:rPr lang="en-US" altLang="zh-CN" dirty="0">
                <a:effectLst/>
              </a:rPr>
              <a:t>bytecode</a:t>
            </a:r>
            <a:r>
              <a:rPr lang="zh-CN" altLang="en-US" dirty="0">
                <a:effectLst/>
              </a:rPr>
              <a:t>的路径走向，是一个解决问题的思路。</a:t>
            </a:r>
            <a:endParaRPr lang="en-US" altLang="zh-CN" dirty="0">
              <a:effectLst/>
            </a:endParaRPr>
          </a:p>
          <a:p>
            <a:pPr algn="l"/>
            <a:r>
              <a:rPr lang="en-US" altLang="zh-CN" dirty="0"/>
              <a:t>AD</a:t>
            </a:r>
            <a:r>
              <a:rPr lang="zh-CN" altLang="en-US" dirty="0"/>
              <a:t>文件的调试（</a:t>
            </a:r>
            <a:r>
              <a:rPr lang="en-US" altLang="zh-CN" dirty="0">
                <a:hlinkClick r:id="rId2"/>
              </a:rPr>
              <a:t>https://zhuanlan.zhihu.com/p/515274874</a:t>
            </a:r>
            <a:r>
              <a:rPr lang="zh-CN" altLang="en-US"/>
              <a:t>）。</a:t>
            </a:r>
            <a:endParaRPr lang="en-US" altLang="zh-CN" dirty="0">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B83C2-54DB-6CD1-2A7F-EE9A0194FD7B}"/>
              </a:ext>
            </a:extLst>
          </p:cNvPr>
          <p:cNvSpPr>
            <a:spLocks noGrp="1"/>
          </p:cNvSpPr>
          <p:nvPr>
            <p:ph type="title"/>
          </p:nvPr>
        </p:nvSpPr>
        <p:spPr>
          <a:xfrm>
            <a:off x="561906" y="2766218"/>
            <a:ext cx="10515600" cy="1325563"/>
          </a:xfrm>
        </p:spPr>
        <p:txBody>
          <a:bodyPr/>
          <a:lstStyle/>
          <a:p>
            <a:pPr algn="ctr"/>
            <a:r>
              <a:rPr lang="zh-CN" altLang="en-US" dirty="0"/>
              <a:t>致  谢</a:t>
            </a:r>
          </a:p>
        </p:txBody>
      </p:sp>
    </p:spTree>
    <p:extLst>
      <p:ext uri="{BB962C8B-B14F-4D97-AF65-F5344CB8AC3E}">
        <p14:creationId xmlns:p14="http://schemas.microsoft.com/office/powerpoint/2010/main" val="3458485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CDFCD-1342-5978-77C6-EC2BB74B8EF4}"/>
              </a:ext>
            </a:extLst>
          </p:cNvPr>
          <p:cNvSpPr>
            <a:spLocks noGrp="1"/>
          </p:cNvSpPr>
          <p:nvPr>
            <p:ph type="title"/>
          </p:nvPr>
        </p:nvSpPr>
        <p:spPr/>
        <p:txBody>
          <a:bodyPr/>
          <a:lstStyle/>
          <a:p>
            <a:r>
              <a:rPr lang="zh-CN" altLang="en-US" dirty="0"/>
              <a:t>致谢</a:t>
            </a:r>
          </a:p>
        </p:txBody>
      </p:sp>
      <p:sp>
        <p:nvSpPr>
          <p:cNvPr id="3" name="内容占位符 2">
            <a:extLst>
              <a:ext uri="{FF2B5EF4-FFF2-40B4-BE49-F238E27FC236}">
                <a16:creationId xmlns:a16="http://schemas.microsoft.com/office/drawing/2014/main" id="{5B23E34A-BDFC-8EB2-21B6-1C908F631ED3}"/>
              </a:ext>
            </a:extLst>
          </p:cNvPr>
          <p:cNvSpPr>
            <a:spLocks noGrp="1"/>
          </p:cNvSpPr>
          <p:nvPr>
            <p:ph idx="1"/>
          </p:nvPr>
        </p:nvSpPr>
        <p:spPr/>
        <p:txBody>
          <a:bodyPr/>
          <a:lstStyle/>
          <a:p>
            <a:r>
              <a:rPr lang="zh-CN" altLang="en-US" dirty="0"/>
              <a:t>华为</a:t>
            </a:r>
            <a:r>
              <a:rPr lang="en-US" altLang="zh-CN" dirty="0" err="1"/>
              <a:t>Bisheng</a:t>
            </a:r>
            <a:r>
              <a:rPr lang="en-US" altLang="zh-CN" dirty="0"/>
              <a:t> JDK</a:t>
            </a:r>
            <a:r>
              <a:rPr lang="zh-CN" altLang="en-US" dirty="0"/>
              <a:t>团队 。</a:t>
            </a:r>
            <a:endParaRPr lang="en-US" altLang="zh-CN" dirty="0"/>
          </a:p>
          <a:p>
            <a:r>
              <a:rPr lang="zh-CN" altLang="en-US" dirty="0"/>
              <a:t>中科院软件所</a:t>
            </a:r>
            <a:r>
              <a:rPr lang="en-US" altLang="zh-CN" dirty="0"/>
              <a:t>PLCT</a:t>
            </a:r>
            <a:r>
              <a:rPr lang="zh-CN" altLang="en-US" dirty="0"/>
              <a:t>实验室：张定立、章翔、曹贵。</a:t>
            </a:r>
            <a:endParaRPr lang="en-US" altLang="zh-CN" dirty="0"/>
          </a:p>
          <a:p>
            <a:r>
              <a:rPr lang="zh-CN" altLang="en-US" dirty="0"/>
              <a:t>中科院软件所</a:t>
            </a:r>
            <a:r>
              <a:rPr lang="en-US" altLang="zh-CN" dirty="0"/>
              <a:t>PLCT</a:t>
            </a:r>
            <a:r>
              <a:rPr lang="zh-CN" altLang="en-US" dirty="0"/>
              <a:t>实验室实习生：陈家友。</a:t>
            </a:r>
          </a:p>
        </p:txBody>
      </p:sp>
    </p:spTree>
    <p:extLst>
      <p:ext uri="{BB962C8B-B14F-4D97-AF65-F5344CB8AC3E}">
        <p14:creationId xmlns:p14="http://schemas.microsoft.com/office/powerpoint/2010/main" val="2197425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FAB643-80E3-E259-A678-32948E907D76}"/>
              </a:ext>
            </a:extLst>
          </p:cNvPr>
          <p:cNvSpPr>
            <a:spLocks noGrp="1"/>
          </p:cNvSpPr>
          <p:nvPr>
            <p:ph type="title"/>
          </p:nvPr>
        </p:nvSpPr>
        <p:spPr>
          <a:xfrm>
            <a:off x="919065" y="2766218"/>
            <a:ext cx="10515600" cy="1325563"/>
          </a:xfrm>
        </p:spPr>
        <p:txBody>
          <a:bodyPr/>
          <a:lstStyle/>
          <a:p>
            <a:pPr algn="ctr"/>
            <a:r>
              <a:rPr lang="en-US" altLang="zh-CN" dirty="0"/>
              <a:t>Thanks!</a:t>
            </a:r>
            <a:endParaRPr lang="zh-CN" altLang="en-US" dirty="0"/>
          </a:p>
        </p:txBody>
      </p:sp>
    </p:spTree>
    <p:extLst>
      <p:ext uri="{BB962C8B-B14F-4D97-AF65-F5344CB8AC3E}">
        <p14:creationId xmlns:p14="http://schemas.microsoft.com/office/powerpoint/2010/main" val="390270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DCD690-AB24-6812-3080-C2A1EA38042E}"/>
              </a:ext>
            </a:extLst>
          </p:cNvPr>
          <p:cNvSpPr>
            <a:spLocks noGrp="1"/>
          </p:cNvSpPr>
          <p:nvPr>
            <p:ph type="title"/>
          </p:nvPr>
        </p:nvSpPr>
        <p:spPr>
          <a:xfrm>
            <a:off x="728729" y="2857187"/>
            <a:ext cx="10515600" cy="1325563"/>
          </a:xfrm>
        </p:spPr>
        <p:txBody>
          <a:bodyPr/>
          <a:lstStyle/>
          <a:p>
            <a:pPr algn="ctr"/>
            <a:r>
              <a:rPr lang="zh-CN" altLang="en-US" dirty="0"/>
              <a:t>项目基本情况</a:t>
            </a:r>
          </a:p>
        </p:txBody>
      </p:sp>
    </p:spTree>
    <p:extLst>
      <p:ext uri="{BB962C8B-B14F-4D97-AF65-F5344CB8AC3E}">
        <p14:creationId xmlns:p14="http://schemas.microsoft.com/office/powerpoint/2010/main" val="272700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BD662-9E06-0215-40F6-5B214C4DA81F}"/>
              </a:ext>
            </a:extLst>
          </p:cNvPr>
          <p:cNvSpPr>
            <a:spLocks noGrp="1"/>
          </p:cNvSpPr>
          <p:nvPr>
            <p:ph type="title"/>
          </p:nvPr>
        </p:nvSpPr>
        <p:spPr/>
        <p:txBody>
          <a:bodyPr/>
          <a:lstStyle/>
          <a:p>
            <a:r>
              <a:rPr lang="zh-CN" altLang="en-US" dirty="0"/>
              <a:t>缘起</a:t>
            </a:r>
          </a:p>
        </p:txBody>
      </p:sp>
      <p:sp>
        <p:nvSpPr>
          <p:cNvPr id="3" name="内容占位符 2">
            <a:extLst>
              <a:ext uri="{FF2B5EF4-FFF2-40B4-BE49-F238E27FC236}">
                <a16:creationId xmlns:a16="http://schemas.microsoft.com/office/drawing/2014/main" id="{6ECC24D4-6707-96CC-62F2-8C52DE1A96D1}"/>
              </a:ext>
            </a:extLst>
          </p:cNvPr>
          <p:cNvSpPr>
            <a:spLocks noGrp="1"/>
          </p:cNvSpPr>
          <p:nvPr>
            <p:ph idx="1"/>
          </p:nvPr>
        </p:nvSpPr>
        <p:spPr/>
        <p:txBody>
          <a:bodyPr>
            <a:normAutofit fontScale="92500" lnSpcReduction="20000"/>
          </a:bodyPr>
          <a:lstStyle/>
          <a:p>
            <a:r>
              <a:rPr lang="en-US" altLang="zh-CN" dirty="0"/>
              <a:t>PLCT</a:t>
            </a:r>
            <a:r>
              <a:rPr lang="zh-CN" altLang="en-US" dirty="0"/>
              <a:t>实验室在多个编译器</a:t>
            </a:r>
            <a:r>
              <a:rPr lang="en-US" altLang="zh-CN" dirty="0"/>
              <a:t>/</a:t>
            </a:r>
            <a:r>
              <a:rPr lang="zh-CN" altLang="en-US" dirty="0"/>
              <a:t>解释器领域，分别进行了基于</a:t>
            </a:r>
            <a:r>
              <a:rPr lang="en-US" altLang="zh-CN" dirty="0"/>
              <a:t>RISC-V</a:t>
            </a:r>
            <a:r>
              <a:rPr lang="zh-CN" altLang="en-US" dirty="0"/>
              <a:t>的支持开发工作。</a:t>
            </a:r>
            <a:endParaRPr lang="en-US" altLang="zh-CN" dirty="0"/>
          </a:p>
          <a:p>
            <a:r>
              <a:rPr lang="en-US" altLang="zh-CN" dirty="0"/>
              <a:t>PLCT</a:t>
            </a:r>
            <a:r>
              <a:rPr lang="zh-CN" altLang="en-US" dirty="0"/>
              <a:t>实验室对多个版本</a:t>
            </a:r>
            <a:r>
              <a:rPr lang="en-US" altLang="zh-CN" dirty="0"/>
              <a:t>Java</a:t>
            </a:r>
            <a:r>
              <a:rPr lang="zh-CN" altLang="en-US" dirty="0"/>
              <a:t>虚拟机的</a:t>
            </a:r>
            <a:r>
              <a:rPr lang="en-US" altLang="zh-CN" dirty="0"/>
              <a:t>RISC-V</a:t>
            </a:r>
            <a:r>
              <a:rPr lang="zh-CN" altLang="en-US" dirty="0"/>
              <a:t>支持进行了调研（详见后续内容）。</a:t>
            </a:r>
            <a:endParaRPr lang="en-US" altLang="zh-CN" dirty="0"/>
          </a:p>
          <a:p>
            <a:r>
              <a:rPr lang="zh-CN" altLang="en-US" dirty="0"/>
              <a:t>在调研</a:t>
            </a:r>
            <a:r>
              <a:rPr lang="en-US" altLang="zh-CN" dirty="0"/>
              <a:t>OpenJDK</a:t>
            </a:r>
            <a:r>
              <a:rPr lang="zh-CN" altLang="en-US" dirty="0"/>
              <a:t>领域的</a:t>
            </a:r>
            <a:r>
              <a:rPr lang="en-US" altLang="zh-CN" dirty="0"/>
              <a:t>RISC-V</a:t>
            </a:r>
            <a:r>
              <a:rPr lang="zh-CN" altLang="en-US" dirty="0"/>
              <a:t>支持的时候，了解到华为</a:t>
            </a:r>
            <a:r>
              <a:rPr lang="en-US" altLang="zh-CN" dirty="0" err="1"/>
              <a:t>Bisheng</a:t>
            </a:r>
            <a:r>
              <a:rPr lang="en-US" altLang="zh-CN" dirty="0"/>
              <a:t> JDK</a:t>
            </a:r>
            <a:r>
              <a:rPr lang="zh-CN" altLang="en-US" dirty="0"/>
              <a:t>团队 已经完成了 </a:t>
            </a:r>
            <a:r>
              <a:rPr lang="en-US" altLang="zh-CN" dirty="0"/>
              <a:t>OpenJDK 11</a:t>
            </a:r>
            <a:r>
              <a:rPr lang="zh-CN" altLang="en-US" dirty="0"/>
              <a:t>的</a:t>
            </a:r>
            <a:r>
              <a:rPr lang="en-US" altLang="zh-CN" dirty="0"/>
              <a:t>RV64G</a:t>
            </a:r>
            <a:r>
              <a:rPr lang="zh-CN" altLang="en-US" dirty="0"/>
              <a:t>的支持，但是</a:t>
            </a:r>
            <a:r>
              <a:rPr lang="en-US" altLang="zh-CN" dirty="0"/>
              <a:t>RV32G</a:t>
            </a:r>
            <a:r>
              <a:rPr lang="zh-CN" altLang="en-US" dirty="0"/>
              <a:t>的还未有团队进行支持。</a:t>
            </a:r>
            <a:endParaRPr lang="en-US" altLang="zh-CN" dirty="0"/>
          </a:p>
          <a:p>
            <a:r>
              <a:rPr lang="zh-CN" altLang="en-US" dirty="0"/>
              <a:t>基于</a:t>
            </a:r>
            <a:r>
              <a:rPr lang="en-US" altLang="zh-CN" dirty="0"/>
              <a:t>OpenJDK</a:t>
            </a:r>
            <a:r>
              <a:rPr lang="zh-CN" altLang="en-US" dirty="0"/>
              <a:t>的</a:t>
            </a:r>
            <a:r>
              <a:rPr lang="en-US" altLang="zh-CN" dirty="0"/>
              <a:t>RISC-V</a:t>
            </a:r>
            <a:r>
              <a:rPr lang="zh-CN" altLang="en-US" dirty="0"/>
              <a:t>支持现状，中科院软件所</a:t>
            </a:r>
            <a:r>
              <a:rPr lang="en-US" altLang="zh-CN" dirty="0"/>
              <a:t>PLCT</a:t>
            </a:r>
            <a:r>
              <a:rPr lang="zh-CN" altLang="en-US" dirty="0"/>
              <a:t>实验室开始计划对</a:t>
            </a:r>
            <a:r>
              <a:rPr lang="en-US" altLang="zh-CN" dirty="0"/>
              <a:t>OpenJDK 11</a:t>
            </a:r>
            <a:r>
              <a:rPr lang="zh-CN" altLang="en-US" dirty="0"/>
              <a:t>的</a:t>
            </a:r>
            <a:r>
              <a:rPr lang="en-US" altLang="zh-CN" dirty="0"/>
              <a:t>RV32G</a:t>
            </a:r>
            <a:r>
              <a:rPr lang="zh-CN" altLang="en-US" dirty="0"/>
              <a:t>进行支持。</a:t>
            </a:r>
            <a:endParaRPr lang="en-US" altLang="zh-CN" dirty="0"/>
          </a:p>
          <a:p>
            <a:r>
              <a:rPr lang="en-US" altLang="zh-CN" dirty="0"/>
              <a:t>PLCT</a:t>
            </a:r>
            <a:r>
              <a:rPr lang="zh-CN" altLang="en-US" dirty="0"/>
              <a:t>实验室经过调研之后，从</a:t>
            </a:r>
            <a:r>
              <a:rPr lang="en-US" altLang="zh-CN" dirty="0"/>
              <a:t>2021</a:t>
            </a:r>
            <a:r>
              <a:rPr lang="zh-CN" altLang="en-US" dirty="0"/>
              <a:t>年</a:t>
            </a:r>
            <a:r>
              <a:rPr lang="en-US" altLang="zh-CN" dirty="0"/>
              <a:t>1</a:t>
            </a:r>
            <a:r>
              <a:rPr lang="zh-CN" altLang="en-US" dirty="0"/>
              <a:t>月份开始，基于华为</a:t>
            </a:r>
            <a:r>
              <a:rPr lang="en-US" altLang="zh-CN" dirty="0" err="1"/>
              <a:t>Bisheng</a:t>
            </a:r>
            <a:r>
              <a:rPr lang="en-US" altLang="zh-CN" dirty="0"/>
              <a:t> JDK</a:t>
            </a:r>
            <a:r>
              <a:rPr lang="zh-CN" altLang="en-US" dirty="0"/>
              <a:t>团队开源的</a:t>
            </a:r>
            <a:r>
              <a:rPr lang="en-US" altLang="zh-CN" dirty="0"/>
              <a:t>OpenJDK 11</a:t>
            </a:r>
            <a:r>
              <a:rPr lang="zh-CN" altLang="en-US" dirty="0"/>
              <a:t>的</a:t>
            </a:r>
            <a:r>
              <a:rPr lang="en-US" altLang="zh-CN" dirty="0"/>
              <a:t>RV64G</a:t>
            </a:r>
            <a:r>
              <a:rPr lang="zh-CN" altLang="en-US" dirty="0"/>
              <a:t>，开始 </a:t>
            </a:r>
            <a:r>
              <a:rPr lang="en-US" altLang="zh-CN" dirty="0"/>
              <a:t>OpenJDK 11</a:t>
            </a:r>
            <a:r>
              <a:rPr lang="zh-CN" altLang="en-US" dirty="0"/>
              <a:t>的</a:t>
            </a:r>
            <a:r>
              <a:rPr lang="en-US" altLang="zh-CN" dirty="0"/>
              <a:t>RV32G</a:t>
            </a:r>
            <a:r>
              <a:rPr lang="zh-CN" altLang="en-US" dirty="0"/>
              <a:t>支持工作。</a:t>
            </a:r>
          </a:p>
        </p:txBody>
      </p:sp>
    </p:spTree>
    <p:extLst>
      <p:ext uri="{BB962C8B-B14F-4D97-AF65-F5344CB8AC3E}">
        <p14:creationId xmlns:p14="http://schemas.microsoft.com/office/powerpoint/2010/main" val="44053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424CA-C940-E009-35ED-74705E59F6F1}"/>
              </a:ext>
            </a:extLst>
          </p:cNvPr>
          <p:cNvSpPr>
            <a:spLocks noGrp="1"/>
          </p:cNvSpPr>
          <p:nvPr>
            <p:ph type="title"/>
          </p:nvPr>
        </p:nvSpPr>
        <p:spPr/>
        <p:txBody>
          <a:bodyPr/>
          <a:lstStyle/>
          <a:p>
            <a:r>
              <a:rPr lang="zh-CN" altLang="en-US" dirty="0"/>
              <a:t>前期部分调研工作</a:t>
            </a:r>
          </a:p>
        </p:txBody>
      </p:sp>
      <p:sp>
        <p:nvSpPr>
          <p:cNvPr id="3" name="内容占位符 2">
            <a:extLst>
              <a:ext uri="{FF2B5EF4-FFF2-40B4-BE49-F238E27FC236}">
                <a16:creationId xmlns:a16="http://schemas.microsoft.com/office/drawing/2014/main" id="{30898EC0-46E0-AEC1-A720-9C610E1EE724}"/>
              </a:ext>
            </a:extLst>
          </p:cNvPr>
          <p:cNvSpPr>
            <a:spLocks noGrp="1"/>
          </p:cNvSpPr>
          <p:nvPr>
            <p:ph idx="1"/>
          </p:nvPr>
        </p:nvSpPr>
        <p:spPr/>
        <p:txBody>
          <a:bodyPr/>
          <a:lstStyle/>
          <a:p>
            <a:pPr marL="0" indent="0">
              <a:buNone/>
            </a:pPr>
            <a:r>
              <a:rPr lang="en-US" altLang="zh-CN" dirty="0"/>
              <a:t>1. </a:t>
            </a:r>
            <a:r>
              <a:rPr lang="en-US" altLang="zh-CN" b="1" i="0" u="none" strike="noStrike" dirty="0">
                <a:solidFill>
                  <a:srgbClr val="175199"/>
                </a:solidFill>
                <a:effectLst/>
                <a:latin typeface="-apple-system"/>
                <a:hlinkClick r:id="rId3"/>
              </a:rPr>
              <a:t>OpenJDK</a:t>
            </a:r>
            <a:r>
              <a:rPr lang="zh-CN" altLang="en-US" b="1" i="0" u="none" strike="noStrike" dirty="0">
                <a:solidFill>
                  <a:srgbClr val="175199"/>
                </a:solidFill>
                <a:effectLst/>
                <a:latin typeface="-apple-system"/>
                <a:hlinkClick r:id="rId3"/>
              </a:rPr>
              <a:t>对于</a:t>
            </a:r>
            <a:r>
              <a:rPr lang="en-US" altLang="zh-CN" b="1" i="0" u="none" strike="noStrike" dirty="0">
                <a:solidFill>
                  <a:srgbClr val="175199"/>
                </a:solidFill>
                <a:effectLst/>
                <a:latin typeface="-apple-system"/>
                <a:hlinkClick r:id="rId3"/>
              </a:rPr>
              <a:t>RISC-V</a:t>
            </a:r>
            <a:r>
              <a:rPr lang="zh-CN" altLang="en-US" b="1" i="0" u="none" strike="noStrike" dirty="0">
                <a:solidFill>
                  <a:srgbClr val="175199"/>
                </a:solidFill>
                <a:effectLst/>
                <a:latin typeface="-apple-system"/>
                <a:hlinkClick r:id="rId3"/>
              </a:rPr>
              <a:t>的支持现状以及路线图</a:t>
            </a:r>
            <a:endParaRPr lang="zh-CN" altLang="en-US" b="1" i="0" dirty="0">
              <a:solidFill>
                <a:srgbClr val="121212"/>
              </a:solidFill>
              <a:effectLst/>
              <a:latin typeface="-apple-system"/>
            </a:endParaRPr>
          </a:p>
          <a:p>
            <a:pPr marL="0" indent="0">
              <a:buNone/>
            </a:pPr>
            <a:r>
              <a:rPr lang="en-US" altLang="zh-CN" dirty="0"/>
              <a:t>2. </a:t>
            </a:r>
            <a:r>
              <a:rPr lang="en-US" altLang="zh-CN" b="1" i="0" u="none" strike="noStrike" dirty="0">
                <a:solidFill>
                  <a:srgbClr val="121212"/>
                </a:solidFill>
                <a:effectLst/>
                <a:latin typeface="-apple-system"/>
                <a:hlinkClick r:id="rId4"/>
              </a:rPr>
              <a:t>Maxine-VM</a:t>
            </a:r>
            <a:r>
              <a:rPr lang="zh-CN" altLang="en-US" b="1" i="0" u="none" strike="noStrike" dirty="0">
                <a:solidFill>
                  <a:srgbClr val="121212"/>
                </a:solidFill>
                <a:effectLst/>
                <a:latin typeface="-apple-system"/>
                <a:hlinkClick r:id="rId4"/>
              </a:rPr>
              <a:t>对于</a:t>
            </a:r>
            <a:r>
              <a:rPr lang="en-US" altLang="zh-CN" b="1" i="0" u="none" strike="noStrike" dirty="0">
                <a:solidFill>
                  <a:srgbClr val="121212"/>
                </a:solidFill>
                <a:effectLst/>
                <a:latin typeface="-apple-system"/>
                <a:hlinkClick r:id="rId4"/>
              </a:rPr>
              <a:t>RISC-V</a:t>
            </a:r>
            <a:r>
              <a:rPr lang="zh-CN" altLang="en-US" b="1" i="0" u="none" strike="noStrike" dirty="0">
                <a:solidFill>
                  <a:srgbClr val="121212"/>
                </a:solidFill>
                <a:effectLst/>
                <a:latin typeface="-apple-system"/>
                <a:hlinkClick r:id="rId4"/>
              </a:rPr>
              <a:t>的支持进展调研与搭建测试</a:t>
            </a:r>
            <a:endParaRPr lang="zh-CN" altLang="en-US" b="1" i="0" dirty="0">
              <a:solidFill>
                <a:srgbClr val="121212"/>
              </a:solidFill>
              <a:effectLst/>
              <a:latin typeface="-apple-system"/>
            </a:endParaRPr>
          </a:p>
          <a:p>
            <a:pPr marL="0" indent="0">
              <a:buNone/>
            </a:pPr>
            <a:r>
              <a:rPr lang="en-US" altLang="zh-CN" dirty="0"/>
              <a:t>3. </a:t>
            </a:r>
            <a:r>
              <a:rPr lang="en-US" altLang="zh-CN" b="1" i="0" u="none" strike="noStrike" dirty="0">
                <a:solidFill>
                  <a:srgbClr val="121212"/>
                </a:solidFill>
                <a:effectLst/>
                <a:latin typeface="-apple-system"/>
                <a:hlinkClick r:id="rId5"/>
              </a:rPr>
              <a:t>OpenJ9</a:t>
            </a:r>
            <a:r>
              <a:rPr lang="zh-CN" altLang="en-US" b="1" i="0" u="none" strike="noStrike" dirty="0">
                <a:solidFill>
                  <a:srgbClr val="121212"/>
                </a:solidFill>
                <a:effectLst/>
                <a:latin typeface="-apple-system"/>
                <a:hlinkClick r:id="rId5"/>
              </a:rPr>
              <a:t>对于</a:t>
            </a:r>
            <a:r>
              <a:rPr lang="en-US" altLang="zh-CN" b="1" i="0" u="none" strike="noStrike" dirty="0">
                <a:solidFill>
                  <a:srgbClr val="121212"/>
                </a:solidFill>
                <a:effectLst/>
                <a:latin typeface="-apple-system"/>
                <a:hlinkClick r:id="rId5"/>
              </a:rPr>
              <a:t>RISC-V</a:t>
            </a:r>
            <a:r>
              <a:rPr lang="zh-CN" altLang="en-US" b="1" i="0" u="none" strike="noStrike" dirty="0">
                <a:solidFill>
                  <a:srgbClr val="121212"/>
                </a:solidFill>
                <a:effectLst/>
                <a:latin typeface="-apple-system"/>
                <a:hlinkClick r:id="rId5"/>
              </a:rPr>
              <a:t>的支持进展调研与搭建测试</a:t>
            </a:r>
            <a:endParaRPr lang="zh-CN" altLang="en-US" b="1" i="0" dirty="0">
              <a:solidFill>
                <a:srgbClr val="121212"/>
              </a:solidFill>
              <a:effectLst/>
              <a:latin typeface="-apple-system"/>
            </a:endParaRPr>
          </a:p>
          <a:p>
            <a:pPr marL="0" indent="0">
              <a:buNone/>
            </a:pPr>
            <a:r>
              <a:rPr lang="en-US" altLang="zh-CN" dirty="0"/>
              <a:t>4. </a:t>
            </a:r>
            <a:r>
              <a:rPr lang="en-US" altLang="zh-CN" b="1" i="0" u="none" strike="noStrike" dirty="0">
                <a:solidFill>
                  <a:srgbClr val="121212"/>
                </a:solidFill>
                <a:effectLst/>
                <a:latin typeface="-apple-system"/>
                <a:hlinkClick r:id="rId6"/>
              </a:rPr>
              <a:t>RISCV64 DaCapo-9.12-bach-MR1</a:t>
            </a:r>
            <a:r>
              <a:rPr lang="zh-CN" altLang="en-US" b="1" i="0" u="none" strike="noStrike" dirty="0">
                <a:solidFill>
                  <a:srgbClr val="121212"/>
                </a:solidFill>
                <a:effectLst/>
                <a:latin typeface="-apple-system"/>
                <a:hlinkClick r:id="rId6"/>
              </a:rPr>
              <a:t>基准测试</a:t>
            </a:r>
            <a:endParaRPr lang="zh-CN" altLang="en-US" b="1" i="0" dirty="0">
              <a:solidFill>
                <a:srgbClr val="121212"/>
              </a:solidFill>
              <a:effectLst/>
              <a:latin typeface="-apple-system"/>
            </a:endParaRPr>
          </a:p>
          <a:p>
            <a:pPr marL="0" indent="0">
              <a:buNone/>
            </a:pPr>
            <a:r>
              <a:rPr lang="en-US" altLang="zh-CN" dirty="0"/>
              <a:t>5. </a:t>
            </a:r>
            <a:r>
              <a:rPr lang="en-US" altLang="zh-CN" b="1" i="0" u="none" strike="noStrike" dirty="0">
                <a:solidFill>
                  <a:srgbClr val="121212"/>
                </a:solidFill>
                <a:effectLst/>
                <a:latin typeface="-apple-system"/>
                <a:hlinkClick r:id="rId7"/>
              </a:rPr>
              <a:t>OpenJ9 RISCV64</a:t>
            </a:r>
            <a:r>
              <a:rPr lang="zh-CN" altLang="en-US" b="1" i="0" u="none" strike="noStrike" dirty="0">
                <a:solidFill>
                  <a:srgbClr val="121212"/>
                </a:solidFill>
                <a:effectLst/>
                <a:latin typeface="-apple-system"/>
                <a:hlinkClick r:id="rId7"/>
              </a:rPr>
              <a:t>移植步骤大纲</a:t>
            </a:r>
            <a:endParaRPr lang="zh-CN" altLang="en-US" b="1" i="0" dirty="0">
              <a:solidFill>
                <a:srgbClr val="121212"/>
              </a:solidFill>
              <a:effectLst/>
              <a:latin typeface="-apple-system"/>
            </a:endParaRPr>
          </a:p>
          <a:p>
            <a:pPr marL="0" indent="0">
              <a:buNone/>
            </a:pPr>
            <a:r>
              <a:rPr lang="en-US" altLang="zh-CN" dirty="0"/>
              <a:t>6. </a:t>
            </a:r>
            <a:r>
              <a:rPr lang="zh-CN" altLang="en-US" b="1" i="0" u="none" strike="noStrike" dirty="0">
                <a:solidFill>
                  <a:srgbClr val="121212"/>
                </a:solidFill>
                <a:effectLst/>
                <a:latin typeface="-apple-system"/>
                <a:hlinkClick r:id="rId8"/>
              </a:rPr>
              <a:t>交叉编译</a:t>
            </a:r>
            <a:r>
              <a:rPr lang="en-US" altLang="zh-CN" b="1" i="0" u="none" strike="noStrike" dirty="0">
                <a:solidFill>
                  <a:srgbClr val="121212"/>
                </a:solidFill>
                <a:effectLst/>
                <a:latin typeface="-apple-system"/>
                <a:hlinkClick r:id="rId8"/>
              </a:rPr>
              <a:t>OpenJDK15 for RV64G</a:t>
            </a:r>
            <a:r>
              <a:rPr lang="zh-CN" altLang="en-US" b="1" i="0" u="none" strike="noStrike" dirty="0">
                <a:solidFill>
                  <a:srgbClr val="121212"/>
                </a:solidFill>
                <a:effectLst/>
                <a:latin typeface="-apple-system"/>
                <a:hlinkClick r:id="rId8"/>
              </a:rPr>
              <a:t>（</a:t>
            </a:r>
            <a:r>
              <a:rPr lang="en-US" altLang="zh-CN" b="1" i="0" u="none" strike="noStrike" dirty="0">
                <a:solidFill>
                  <a:srgbClr val="121212"/>
                </a:solidFill>
                <a:effectLst/>
                <a:latin typeface="-apple-system"/>
                <a:hlinkClick r:id="rId8"/>
              </a:rPr>
              <a:t>ZERO VM</a:t>
            </a:r>
            <a:r>
              <a:rPr lang="zh-CN" altLang="en-US" b="1" i="0" u="none" strike="noStrike" dirty="0">
                <a:solidFill>
                  <a:srgbClr val="121212"/>
                </a:solidFill>
                <a:effectLst/>
                <a:latin typeface="-apple-system"/>
                <a:hlinkClick r:id="rId8"/>
              </a:rPr>
              <a:t>）</a:t>
            </a:r>
            <a:endParaRPr lang="en-US" altLang="zh-CN" b="1" i="0" dirty="0">
              <a:solidFill>
                <a:srgbClr val="121212"/>
              </a:solidFill>
              <a:effectLst/>
              <a:latin typeface="-apple-system"/>
            </a:endParaRPr>
          </a:p>
          <a:p>
            <a:pPr marL="0" indent="0">
              <a:buNone/>
            </a:pPr>
            <a:endParaRPr lang="zh-CN" altLang="en-US" dirty="0"/>
          </a:p>
        </p:txBody>
      </p:sp>
    </p:spTree>
    <p:extLst>
      <p:ext uri="{BB962C8B-B14F-4D97-AF65-F5344CB8AC3E}">
        <p14:creationId xmlns:p14="http://schemas.microsoft.com/office/powerpoint/2010/main" val="1324849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858B0-D1E4-FD12-7A58-21202F2A85F5}"/>
              </a:ext>
            </a:extLst>
          </p:cNvPr>
          <p:cNvSpPr>
            <a:spLocks noGrp="1"/>
          </p:cNvSpPr>
          <p:nvPr>
            <p:ph type="title"/>
          </p:nvPr>
        </p:nvSpPr>
        <p:spPr/>
        <p:txBody>
          <a:bodyPr/>
          <a:lstStyle/>
          <a:p>
            <a:r>
              <a:rPr lang="zh-CN" altLang="en-US" dirty="0"/>
              <a:t>团队</a:t>
            </a:r>
          </a:p>
        </p:txBody>
      </p:sp>
      <p:sp>
        <p:nvSpPr>
          <p:cNvPr id="3" name="内容占位符 2">
            <a:extLst>
              <a:ext uri="{FF2B5EF4-FFF2-40B4-BE49-F238E27FC236}">
                <a16:creationId xmlns:a16="http://schemas.microsoft.com/office/drawing/2014/main" id="{183D2E59-D3FE-3431-68AD-AB6112913936}"/>
              </a:ext>
            </a:extLst>
          </p:cNvPr>
          <p:cNvSpPr>
            <a:spLocks noGrp="1"/>
          </p:cNvSpPr>
          <p:nvPr>
            <p:ph idx="1"/>
          </p:nvPr>
        </p:nvSpPr>
        <p:spPr/>
        <p:txBody>
          <a:bodyPr/>
          <a:lstStyle/>
          <a:p>
            <a:r>
              <a:rPr lang="zh-CN" altLang="en-US" dirty="0"/>
              <a:t>参与</a:t>
            </a:r>
            <a:r>
              <a:rPr lang="en-US" altLang="zh-CN" dirty="0"/>
              <a:t>OpenJDK 11 for RV32G</a:t>
            </a:r>
            <a:r>
              <a:rPr lang="zh-CN" altLang="en-US" dirty="0"/>
              <a:t>的团队成员在不断变化，最多的时候</a:t>
            </a:r>
            <a:r>
              <a:rPr lang="en-US" altLang="zh-CN" dirty="0"/>
              <a:t>4</a:t>
            </a:r>
            <a:r>
              <a:rPr lang="zh-CN" altLang="en-US" dirty="0"/>
              <a:t>个人。我为曾经参与过这个项目的成员做了一面照片墙。</a:t>
            </a:r>
            <a:endParaRPr lang="en-US" altLang="zh-CN" dirty="0"/>
          </a:p>
          <a:p>
            <a:endParaRPr lang="zh-CN" altLang="en-US" dirty="0"/>
          </a:p>
        </p:txBody>
      </p:sp>
      <p:pic>
        <p:nvPicPr>
          <p:cNvPr id="4" name="图片 3">
            <a:extLst>
              <a:ext uri="{FF2B5EF4-FFF2-40B4-BE49-F238E27FC236}">
                <a16:creationId xmlns:a16="http://schemas.microsoft.com/office/drawing/2014/main" id="{AE412881-4BA0-FC35-D4EC-9CA72926EAC0}"/>
              </a:ext>
            </a:extLst>
          </p:cNvPr>
          <p:cNvPicPr>
            <a:picLocks noChangeAspect="1"/>
          </p:cNvPicPr>
          <p:nvPr/>
        </p:nvPicPr>
        <p:blipFill>
          <a:blip r:embed="rId3"/>
          <a:stretch>
            <a:fillRect/>
          </a:stretch>
        </p:blipFill>
        <p:spPr>
          <a:xfrm>
            <a:off x="410617" y="3312413"/>
            <a:ext cx="2374131" cy="2374131"/>
          </a:xfrm>
          <a:prstGeom prst="rect">
            <a:avLst/>
          </a:prstGeom>
        </p:spPr>
      </p:pic>
      <p:pic>
        <p:nvPicPr>
          <p:cNvPr id="5" name="图片 4">
            <a:extLst>
              <a:ext uri="{FF2B5EF4-FFF2-40B4-BE49-F238E27FC236}">
                <a16:creationId xmlns:a16="http://schemas.microsoft.com/office/drawing/2014/main" id="{9CDAA4D6-3CAA-2C3D-C803-4DE1BC12BC17}"/>
              </a:ext>
            </a:extLst>
          </p:cNvPr>
          <p:cNvPicPr>
            <a:picLocks noChangeAspect="1"/>
          </p:cNvPicPr>
          <p:nvPr/>
        </p:nvPicPr>
        <p:blipFill>
          <a:blip r:embed="rId4"/>
          <a:stretch>
            <a:fillRect/>
          </a:stretch>
        </p:blipFill>
        <p:spPr>
          <a:xfrm>
            <a:off x="3407833" y="3302755"/>
            <a:ext cx="2075815" cy="2383790"/>
          </a:xfrm>
          <a:prstGeom prst="rect">
            <a:avLst/>
          </a:prstGeom>
        </p:spPr>
      </p:pic>
      <p:pic>
        <p:nvPicPr>
          <p:cNvPr id="6" name="图片 5">
            <a:extLst>
              <a:ext uri="{FF2B5EF4-FFF2-40B4-BE49-F238E27FC236}">
                <a16:creationId xmlns:a16="http://schemas.microsoft.com/office/drawing/2014/main" id="{6963BF86-9ED0-7C6A-09AF-E0D64BEE1A09}"/>
              </a:ext>
            </a:extLst>
          </p:cNvPr>
          <p:cNvPicPr>
            <a:picLocks noChangeAspect="1"/>
          </p:cNvPicPr>
          <p:nvPr/>
        </p:nvPicPr>
        <p:blipFill>
          <a:blip r:embed="rId5"/>
          <a:stretch>
            <a:fillRect/>
          </a:stretch>
        </p:blipFill>
        <p:spPr>
          <a:xfrm>
            <a:off x="6138983" y="3343928"/>
            <a:ext cx="2075815" cy="2404908"/>
          </a:xfrm>
          <a:prstGeom prst="rect">
            <a:avLst/>
          </a:prstGeom>
        </p:spPr>
      </p:pic>
      <p:pic>
        <p:nvPicPr>
          <p:cNvPr id="7" name="图片 6">
            <a:extLst>
              <a:ext uri="{FF2B5EF4-FFF2-40B4-BE49-F238E27FC236}">
                <a16:creationId xmlns:a16="http://schemas.microsoft.com/office/drawing/2014/main" id="{196A2F57-4434-BED3-17CD-F85B5EB556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0133" y="3312414"/>
            <a:ext cx="2111837" cy="2404908"/>
          </a:xfrm>
          <a:prstGeom prst="rect">
            <a:avLst/>
          </a:prstGeom>
        </p:spPr>
      </p:pic>
      <p:sp>
        <p:nvSpPr>
          <p:cNvPr id="8" name="文本框 7">
            <a:extLst>
              <a:ext uri="{FF2B5EF4-FFF2-40B4-BE49-F238E27FC236}">
                <a16:creationId xmlns:a16="http://schemas.microsoft.com/office/drawing/2014/main" id="{1DFF44D4-6205-3422-CBBE-76AC68610BF0}"/>
              </a:ext>
            </a:extLst>
          </p:cNvPr>
          <p:cNvSpPr txBox="1"/>
          <p:nvPr/>
        </p:nvSpPr>
        <p:spPr>
          <a:xfrm>
            <a:off x="838200" y="5840963"/>
            <a:ext cx="10143770" cy="369332"/>
          </a:xfrm>
          <a:prstGeom prst="rect">
            <a:avLst/>
          </a:prstGeom>
          <a:noFill/>
        </p:spPr>
        <p:txBody>
          <a:bodyPr wrap="square" rtlCol="0">
            <a:spAutoFit/>
          </a:bodyPr>
          <a:lstStyle/>
          <a:p>
            <a:r>
              <a:rPr lang="zh-CN" altLang="en-US" dirty="0"/>
              <a:t>     史宁宁                                   张定立                                 章翔                                       曹贵</a:t>
            </a:r>
          </a:p>
        </p:txBody>
      </p:sp>
    </p:spTree>
    <p:extLst>
      <p:ext uri="{BB962C8B-B14F-4D97-AF65-F5344CB8AC3E}">
        <p14:creationId xmlns:p14="http://schemas.microsoft.com/office/powerpoint/2010/main" val="417685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0BD662-9E06-0215-40F6-5B214C4DA81F}"/>
              </a:ext>
            </a:extLst>
          </p:cNvPr>
          <p:cNvSpPr>
            <a:spLocks noGrp="1"/>
          </p:cNvSpPr>
          <p:nvPr>
            <p:ph type="title"/>
          </p:nvPr>
        </p:nvSpPr>
        <p:spPr/>
        <p:txBody>
          <a:bodyPr/>
          <a:lstStyle/>
          <a:p>
            <a:r>
              <a:rPr lang="zh-CN" altLang="en-US" dirty="0"/>
              <a:t>项目基本信息</a:t>
            </a:r>
          </a:p>
        </p:txBody>
      </p:sp>
      <p:sp>
        <p:nvSpPr>
          <p:cNvPr id="3" name="内容占位符 2">
            <a:extLst>
              <a:ext uri="{FF2B5EF4-FFF2-40B4-BE49-F238E27FC236}">
                <a16:creationId xmlns:a16="http://schemas.microsoft.com/office/drawing/2014/main" id="{6ECC24D4-6707-96CC-62F2-8C52DE1A96D1}"/>
              </a:ext>
            </a:extLst>
          </p:cNvPr>
          <p:cNvSpPr>
            <a:spLocks noGrp="1"/>
          </p:cNvSpPr>
          <p:nvPr>
            <p:ph idx="1"/>
          </p:nvPr>
        </p:nvSpPr>
        <p:spPr/>
        <p:txBody>
          <a:bodyPr/>
          <a:lstStyle/>
          <a:p>
            <a:r>
              <a:rPr lang="en-US" altLang="zh-CN" dirty="0"/>
              <a:t>PLCT</a:t>
            </a:r>
            <a:r>
              <a:rPr lang="zh-CN" altLang="en-US" dirty="0"/>
              <a:t>实验室目前所进行的</a:t>
            </a:r>
            <a:r>
              <a:rPr lang="en-US" altLang="zh-CN" dirty="0"/>
              <a:t>RV32G</a:t>
            </a:r>
            <a:r>
              <a:rPr lang="zh-CN" altLang="en-US" dirty="0"/>
              <a:t>工作，工作过程和工作产出都在</a:t>
            </a:r>
            <a:r>
              <a:rPr lang="en-US" altLang="zh-CN" dirty="0" err="1"/>
              <a:t>github</a:t>
            </a:r>
            <a:r>
              <a:rPr lang="zh-CN" altLang="en-US" dirty="0"/>
              <a:t>公开：</a:t>
            </a:r>
            <a:r>
              <a:rPr lang="en-US" altLang="zh-CN" dirty="0"/>
              <a:t> </a:t>
            </a:r>
            <a:r>
              <a:rPr lang="en-US" altLang="zh-CN" dirty="0">
                <a:hlinkClick r:id="rId2"/>
              </a:rPr>
              <a:t>https://github.com/openjdk-riscv/jdk11u</a:t>
            </a:r>
            <a:endParaRPr lang="en-US" altLang="zh-CN" dirty="0"/>
          </a:p>
          <a:p>
            <a:r>
              <a:rPr lang="zh-CN" altLang="en-US" dirty="0"/>
              <a:t>在移植过程中，</a:t>
            </a:r>
            <a:r>
              <a:rPr lang="en-US" altLang="zh-CN" dirty="0"/>
              <a:t>PLCT</a:t>
            </a:r>
            <a:r>
              <a:rPr lang="zh-CN" altLang="en-US" dirty="0"/>
              <a:t>实验室产出了几十篇技术文章和技术报告，这些内容分别公开在：</a:t>
            </a:r>
            <a:endParaRPr lang="en-US" altLang="zh-CN" dirty="0"/>
          </a:p>
          <a:p>
            <a:pPr marL="0" indent="0">
              <a:buNone/>
            </a:pPr>
            <a:r>
              <a:rPr lang="en-US" altLang="zh-CN" dirty="0"/>
              <a:t>   1</a:t>
            </a:r>
            <a:r>
              <a:rPr lang="zh-CN" altLang="en-US" dirty="0"/>
              <a:t>）</a:t>
            </a:r>
            <a:r>
              <a:rPr lang="en-US" altLang="zh-CN" dirty="0">
                <a:hlinkClick r:id="rId3"/>
              </a:rPr>
              <a:t>https://github.com/openjdk-riscv/jdk11u/wiki</a:t>
            </a:r>
            <a:endParaRPr lang="en-US" altLang="zh-CN" dirty="0"/>
          </a:p>
          <a:p>
            <a:pPr marL="0" indent="0">
              <a:buNone/>
            </a:pPr>
            <a:r>
              <a:rPr lang="en-US" altLang="zh-CN" dirty="0"/>
              <a:t>   2</a:t>
            </a:r>
            <a:r>
              <a:rPr lang="zh-CN" altLang="en-US" dirty="0"/>
              <a:t>）</a:t>
            </a:r>
            <a:r>
              <a:rPr lang="en-US" altLang="zh-CN" dirty="0">
                <a:hlinkClick r:id="rId4"/>
              </a:rPr>
              <a:t>https://www.zhihu.com/column/c_1287750038518161408</a:t>
            </a:r>
            <a:endParaRPr lang="en-US" altLang="zh-CN" dirty="0"/>
          </a:p>
          <a:p>
            <a:pPr marL="0" indent="0">
              <a:buNone/>
            </a:pPr>
            <a:r>
              <a:rPr lang="en-US" altLang="zh-CN" dirty="0"/>
              <a:t>   3</a:t>
            </a:r>
            <a:r>
              <a:rPr lang="zh-CN" altLang="en-US" dirty="0"/>
              <a:t>）</a:t>
            </a:r>
            <a:r>
              <a:rPr lang="en-US" altLang="zh-CN" dirty="0">
                <a:hlinkClick r:id="rId5"/>
              </a:rPr>
              <a:t>https://space.bilibili.com/296494084/video?keyword=openjdk</a:t>
            </a:r>
            <a:endParaRPr lang="en-US" altLang="zh-CN" dirty="0"/>
          </a:p>
          <a:p>
            <a:pPr marL="0" indent="0">
              <a:buNone/>
            </a:pPr>
            <a:endParaRPr lang="en-US" altLang="zh-CN" dirty="0"/>
          </a:p>
        </p:txBody>
      </p:sp>
    </p:spTree>
    <p:extLst>
      <p:ext uri="{BB962C8B-B14F-4D97-AF65-F5344CB8AC3E}">
        <p14:creationId xmlns:p14="http://schemas.microsoft.com/office/powerpoint/2010/main" val="138011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82573A-1227-9E82-215D-0E15CEE2F0D8}"/>
              </a:ext>
            </a:extLst>
          </p:cNvPr>
          <p:cNvSpPr>
            <a:spLocks noGrp="1"/>
          </p:cNvSpPr>
          <p:nvPr>
            <p:ph type="title"/>
          </p:nvPr>
        </p:nvSpPr>
        <p:spPr/>
        <p:txBody>
          <a:bodyPr/>
          <a:lstStyle/>
          <a:p>
            <a:r>
              <a:rPr lang="zh-CN" altLang="en-US" dirty="0"/>
              <a:t>项目进展</a:t>
            </a:r>
          </a:p>
        </p:txBody>
      </p:sp>
      <p:sp>
        <p:nvSpPr>
          <p:cNvPr id="3" name="内容占位符 2">
            <a:extLst>
              <a:ext uri="{FF2B5EF4-FFF2-40B4-BE49-F238E27FC236}">
                <a16:creationId xmlns:a16="http://schemas.microsoft.com/office/drawing/2014/main" id="{CBF44464-A231-FDBF-6F06-98A4F0FC8259}"/>
              </a:ext>
            </a:extLst>
          </p:cNvPr>
          <p:cNvSpPr>
            <a:spLocks noGrp="1"/>
          </p:cNvSpPr>
          <p:nvPr>
            <p:ph idx="1"/>
          </p:nvPr>
        </p:nvSpPr>
        <p:spPr/>
        <p:txBody>
          <a:bodyPr>
            <a:normAutofit fontScale="92500" lnSpcReduction="10000"/>
          </a:bodyPr>
          <a:lstStyle/>
          <a:p>
            <a:r>
              <a:rPr lang="en-US" altLang="zh-CN" dirty="0"/>
              <a:t>2022</a:t>
            </a:r>
            <a:r>
              <a:rPr lang="zh-CN" altLang="en-US" dirty="0"/>
              <a:t>年</a:t>
            </a:r>
            <a:r>
              <a:rPr lang="en-US" altLang="zh-CN" dirty="0"/>
              <a:t>1</a:t>
            </a:r>
            <a:r>
              <a:rPr lang="zh-CN" altLang="en-US" dirty="0"/>
              <a:t>月</a:t>
            </a:r>
            <a:r>
              <a:rPr lang="en-US" altLang="zh-CN" dirty="0"/>
              <a:t>11</a:t>
            </a:r>
            <a:r>
              <a:rPr lang="zh-CN" altLang="en-US" dirty="0"/>
              <a:t>日，</a:t>
            </a:r>
            <a:r>
              <a:rPr lang="en-US" altLang="zh-CN" dirty="0"/>
              <a:t>OpenJDK 11 for RV32G</a:t>
            </a:r>
            <a:r>
              <a:rPr lang="zh-CN" altLang="en-US" dirty="0"/>
              <a:t>的模板解释器跑通了“</a:t>
            </a:r>
            <a:r>
              <a:rPr lang="en-US" altLang="zh-CN" dirty="0"/>
              <a:t>Hello world</a:t>
            </a:r>
            <a:r>
              <a:rPr lang="zh-CN" altLang="en-US" dirty="0"/>
              <a:t>”。</a:t>
            </a:r>
            <a:endParaRPr lang="en-US" altLang="zh-CN" dirty="0"/>
          </a:p>
          <a:p>
            <a:r>
              <a:rPr lang="en-US" altLang="zh-CN" dirty="0"/>
              <a:t>2022</a:t>
            </a:r>
            <a:r>
              <a:rPr lang="zh-CN" altLang="en-US" dirty="0"/>
              <a:t>年</a:t>
            </a:r>
            <a:r>
              <a:rPr lang="en-US" altLang="zh-CN" dirty="0"/>
              <a:t>2</a:t>
            </a:r>
            <a:r>
              <a:rPr lang="zh-CN" altLang="en-US" dirty="0"/>
              <a:t>月</a:t>
            </a:r>
            <a:r>
              <a:rPr lang="en-US" altLang="zh-CN" dirty="0"/>
              <a:t>25</a:t>
            </a:r>
            <a:r>
              <a:rPr lang="zh-CN" altLang="en-US" dirty="0"/>
              <a:t>日，</a:t>
            </a:r>
            <a:r>
              <a:rPr lang="en-US" altLang="zh-CN" dirty="0"/>
              <a:t> OpenJDK 11 for RV32G</a:t>
            </a:r>
            <a:r>
              <a:rPr lang="zh-CN" altLang="en-US" dirty="0"/>
              <a:t>的模板解释器已经完成，开始移植</a:t>
            </a:r>
            <a:r>
              <a:rPr lang="en-US" altLang="zh-CN" dirty="0"/>
              <a:t>OpenJDK 11 for RV32G</a:t>
            </a:r>
            <a:r>
              <a:rPr lang="zh-CN" altLang="en-US" dirty="0"/>
              <a:t>的</a:t>
            </a:r>
            <a:r>
              <a:rPr lang="en-US" altLang="zh-CN" dirty="0"/>
              <a:t>C2</a:t>
            </a:r>
            <a:r>
              <a:rPr lang="zh-CN" altLang="en-US" dirty="0"/>
              <a:t>编译器。</a:t>
            </a:r>
            <a:endParaRPr lang="en-US" altLang="zh-CN" dirty="0"/>
          </a:p>
          <a:p>
            <a:r>
              <a:rPr lang="en-US" altLang="zh-CN" dirty="0"/>
              <a:t>OpenJDK 11 for RV32G</a:t>
            </a:r>
            <a:r>
              <a:rPr lang="zh-CN" altLang="en-US" dirty="0"/>
              <a:t>的当前情况：</a:t>
            </a:r>
            <a:endParaRPr lang="en-US" altLang="zh-CN" dirty="0"/>
          </a:p>
          <a:p>
            <a:pPr marL="0" indent="0">
              <a:buNone/>
            </a:pPr>
            <a:r>
              <a:rPr lang="en-US" altLang="zh-CN" dirty="0"/>
              <a:t>   1</a:t>
            </a:r>
            <a:r>
              <a:rPr lang="zh-CN" altLang="en-US" dirty="0"/>
              <a:t>）</a:t>
            </a:r>
            <a:r>
              <a:rPr lang="en-US" altLang="zh-CN" dirty="0"/>
              <a:t> OpenJDK 11 for RV32G</a:t>
            </a:r>
            <a:r>
              <a:rPr lang="zh-CN" altLang="en-US" dirty="0"/>
              <a:t>的模板解释器可以支持绝大多数测试</a:t>
            </a:r>
            <a:endParaRPr lang="en-US" altLang="zh-CN" dirty="0"/>
          </a:p>
          <a:p>
            <a:pPr marL="0" indent="0">
              <a:buNone/>
            </a:pPr>
            <a:r>
              <a:rPr lang="zh-CN" altLang="en-US" dirty="0"/>
              <a:t>    集合中的测试用例；</a:t>
            </a:r>
            <a:endParaRPr lang="en-US" altLang="zh-CN" dirty="0"/>
          </a:p>
          <a:p>
            <a:pPr marL="0" indent="0">
              <a:buNone/>
            </a:pPr>
            <a:r>
              <a:rPr lang="en-US" altLang="zh-CN" dirty="0"/>
              <a:t>   2</a:t>
            </a:r>
            <a:r>
              <a:rPr lang="zh-CN" altLang="en-US" dirty="0"/>
              <a:t>）</a:t>
            </a:r>
            <a:r>
              <a:rPr lang="en-US" altLang="zh-CN" dirty="0"/>
              <a:t> OpenJDK 11 for RV32G</a:t>
            </a:r>
            <a:r>
              <a:rPr lang="zh-CN" altLang="en-US" dirty="0"/>
              <a:t>的</a:t>
            </a:r>
            <a:r>
              <a:rPr lang="en-US" altLang="zh-CN" dirty="0"/>
              <a:t>C2 </a:t>
            </a:r>
            <a:r>
              <a:rPr lang="zh-CN" altLang="en-US" dirty="0"/>
              <a:t>仍然在</a:t>
            </a:r>
            <a:r>
              <a:rPr lang="en-US" altLang="zh-CN" dirty="0"/>
              <a:t>debug</a:t>
            </a:r>
            <a:r>
              <a:rPr lang="zh-CN" altLang="en-US" dirty="0"/>
              <a:t>中，编译基础类</a:t>
            </a:r>
            <a:endParaRPr lang="en-US" altLang="zh-CN" dirty="0"/>
          </a:p>
          <a:p>
            <a:pPr marL="0" indent="0">
              <a:buNone/>
            </a:pPr>
            <a:r>
              <a:rPr lang="zh-CN" altLang="en-US" dirty="0"/>
              <a:t>    库还有一些问题；</a:t>
            </a:r>
            <a:endParaRPr lang="en-US" altLang="zh-CN" dirty="0"/>
          </a:p>
          <a:p>
            <a:pPr marL="0" indent="0">
              <a:buNone/>
            </a:pPr>
            <a:r>
              <a:rPr lang="en-US" altLang="zh-CN" dirty="0"/>
              <a:t>   3</a:t>
            </a:r>
            <a:r>
              <a:rPr lang="zh-CN" altLang="en-US" dirty="0"/>
              <a:t>）</a:t>
            </a:r>
            <a:r>
              <a:rPr lang="en-US" altLang="zh-CN" dirty="0"/>
              <a:t> OpenJDK 11 for RV32G</a:t>
            </a:r>
            <a:r>
              <a:rPr lang="zh-CN" altLang="en-US" dirty="0"/>
              <a:t>的</a:t>
            </a:r>
            <a:r>
              <a:rPr lang="en-US" altLang="zh-CN" dirty="0"/>
              <a:t>C1 </a:t>
            </a:r>
            <a:r>
              <a:rPr lang="zh-CN" altLang="en-US" dirty="0"/>
              <a:t>处于</a:t>
            </a:r>
            <a:r>
              <a:rPr lang="en-US" altLang="zh-CN" dirty="0"/>
              <a:t>TODO</a:t>
            </a:r>
            <a:r>
              <a:rPr lang="zh-CN" altLang="en-US" dirty="0"/>
              <a:t>状态。</a:t>
            </a:r>
          </a:p>
        </p:txBody>
      </p:sp>
    </p:spTree>
    <p:extLst>
      <p:ext uri="{BB962C8B-B14F-4D97-AF65-F5344CB8AC3E}">
        <p14:creationId xmlns:p14="http://schemas.microsoft.com/office/powerpoint/2010/main" val="45478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71864-8067-8163-ED3A-09A3C7317C19}"/>
              </a:ext>
            </a:extLst>
          </p:cNvPr>
          <p:cNvSpPr>
            <a:spLocks noGrp="1"/>
          </p:cNvSpPr>
          <p:nvPr>
            <p:ph type="title"/>
          </p:nvPr>
        </p:nvSpPr>
        <p:spPr/>
        <p:txBody>
          <a:bodyPr/>
          <a:lstStyle/>
          <a:p>
            <a:r>
              <a:rPr lang="zh-CN" altLang="en-US" dirty="0"/>
              <a:t>模板解释器测试情况</a:t>
            </a:r>
          </a:p>
        </p:txBody>
      </p:sp>
      <p:sp>
        <p:nvSpPr>
          <p:cNvPr id="3" name="内容占位符 2">
            <a:extLst>
              <a:ext uri="{FF2B5EF4-FFF2-40B4-BE49-F238E27FC236}">
                <a16:creationId xmlns:a16="http://schemas.microsoft.com/office/drawing/2014/main" id="{99CEDFD7-3533-5D79-181E-E74CABC5D326}"/>
              </a:ext>
            </a:extLst>
          </p:cNvPr>
          <p:cNvSpPr>
            <a:spLocks noGrp="1"/>
          </p:cNvSpPr>
          <p:nvPr>
            <p:ph idx="1"/>
          </p:nvPr>
        </p:nvSpPr>
        <p:spPr/>
        <p:txBody>
          <a:bodyPr/>
          <a:lstStyle/>
          <a:p>
            <a:r>
              <a:rPr lang="en-US" altLang="zh-CN" dirty="0"/>
              <a:t>OpenJDK 11 for RV32G</a:t>
            </a:r>
            <a:r>
              <a:rPr lang="zh-CN" altLang="en-US" dirty="0"/>
              <a:t>的模板解释器所支持的测试用例情况：</a:t>
            </a:r>
            <a:endParaRPr lang="en-US" altLang="zh-CN" dirty="0"/>
          </a:p>
        </p:txBody>
      </p:sp>
      <p:graphicFrame>
        <p:nvGraphicFramePr>
          <p:cNvPr id="6" name="图表 5">
            <a:extLst>
              <a:ext uri="{FF2B5EF4-FFF2-40B4-BE49-F238E27FC236}">
                <a16:creationId xmlns:a16="http://schemas.microsoft.com/office/drawing/2014/main" id="{437C2EB4-1FDA-76FE-B6FE-2965299599D7}"/>
              </a:ext>
            </a:extLst>
          </p:cNvPr>
          <p:cNvGraphicFramePr/>
          <p:nvPr>
            <p:extLst>
              <p:ext uri="{D42A27DB-BD31-4B8C-83A1-F6EECF244321}">
                <p14:modId xmlns:p14="http://schemas.microsoft.com/office/powerpoint/2010/main" val="2823804552"/>
              </p:ext>
            </p:extLst>
          </p:nvPr>
        </p:nvGraphicFramePr>
        <p:xfrm>
          <a:off x="838200" y="2280946"/>
          <a:ext cx="9831449" cy="4351337"/>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65399610-DA18-13C5-8849-94F3111E39D2}"/>
              </a:ext>
            </a:extLst>
          </p:cNvPr>
          <p:cNvSpPr txBox="1"/>
          <p:nvPr/>
        </p:nvSpPr>
        <p:spPr>
          <a:xfrm>
            <a:off x="10167870" y="3477295"/>
            <a:ext cx="1835239" cy="1477328"/>
          </a:xfrm>
          <a:prstGeom prst="rect">
            <a:avLst/>
          </a:prstGeom>
          <a:noFill/>
        </p:spPr>
        <p:txBody>
          <a:bodyPr wrap="square" rtlCol="0">
            <a:spAutoFit/>
          </a:bodyPr>
          <a:lstStyle/>
          <a:p>
            <a:r>
              <a:rPr lang="zh-CN" altLang="en-US" dirty="0"/>
              <a:t>具体细节：</a:t>
            </a:r>
            <a:r>
              <a:rPr lang="en-US" altLang="zh-CN" dirty="0"/>
              <a:t>https://github.com/openjdk-riscv/jdk11u/issues/335</a:t>
            </a:r>
            <a:endParaRPr lang="zh-CN" altLang="en-US" dirty="0"/>
          </a:p>
        </p:txBody>
      </p:sp>
    </p:spTree>
    <p:extLst>
      <p:ext uri="{BB962C8B-B14F-4D97-AF65-F5344CB8AC3E}">
        <p14:creationId xmlns:p14="http://schemas.microsoft.com/office/powerpoint/2010/main" val="7693626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1229</Words>
  <Application>Microsoft Office PowerPoint</Application>
  <PresentationFormat>宽屏</PresentationFormat>
  <Paragraphs>97</Paragraphs>
  <Slides>23</Slides>
  <Notes>6</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23</vt:i4>
      </vt:variant>
    </vt:vector>
  </HeadingPairs>
  <TitlesOfParts>
    <vt:vector size="29" baseType="lpstr">
      <vt:lpstr>-apple-system</vt:lpstr>
      <vt:lpstr>等线</vt:lpstr>
      <vt:lpstr>等线 Light</vt:lpstr>
      <vt:lpstr>Arial</vt:lpstr>
      <vt:lpstr>Office 主题​​</vt:lpstr>
      <vt:lpstr>1_Office 主题​​</vt:lpstr>
      <vt:lpstr>OpenJDK的RV32G支持</vt:lpstr>
      <vt:lpstr>目录</vt:lpstr>
      <vt:lpstr>项目基本情况</vt:lpstr>
      <vt:lpstr>缘起</vt:lpstr>
      <vt:lpstr>前期部分调研工作</vt:lpstr>
      <vt:lpstr>团队</vt:lpstr>
      <vt:lpstr>项目基本信息</vt:lpstr>
      <vt:lpstr>项目进展</vt:lpstr>
      <vt:lpstr>模板解释器测试情况</vt:lpstr>
      <vt:lpstr>成  果</vt:lpstr>
      <vt:lpstr>文档与技术报告</vt:lpstr>
      <vt:lpstr>社区贡献——RISC-V 2021中国峰会</vt:lpstr>
      <vt:lpstr>社区贡献（续）</vt:lpstr>
      <vt:lpstr>社区贡献（续）</vt:lpstr>
      <vt:lpstr>部署和验证</vt:lpstr>
      <vt:lpstr>遇到的主要问题</vt:lpstr>
      <vt:lpstr>问题一：指令转换</vt:lpstr>
      <vt:lpstr>问题二:64位字节的拼接和传递</vt:lpstr>
      <vt:lpstr>问题三：偏移量</vt:lpstr>
      <vt:lpstr>问题四：调试问题</vt:lpstr>
      <vt:lpstr>致  谢</vt:lpstr>
      <vt:lpstr>致谢</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OpenJDK的RV32G支持</dc:title>
  <dc:creator>snsn19840203@163.com</dc:creator>
  <cp:lastModifiedBy>snsn19840203@163.com</cp:lastModifiedBy>
  <cp:revision>11</cp:revision>
  <dcterms:created xsi:type="dcterms:W3CDTF">2022-08-15T07:49:19Z</dcterms:created>
  <dcterms:modified xsi:type="dcterms:W3CDTF">2022-08-24T09:03:21Z</dcterms:modified>
</cp:coreProperties>
</file>