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3"/>
  </p:notesMasterIdLst>
  <p:sldIdLst>
    <p:sldId id="256" r:id="rId3"/>
    <p:sldId id="262" r:id="rId4"/>
    <p:sldId id="270" r:id="rId5"/>
    <p:sldId id="273" r:id="rId6"/>
    <p:sldId id="271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hyperlink" Target="https://riscv.org/members-at-a-glance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t.cam.ac.uk/" TargetMode="External"/><Relationship Id="rId2" Type="http://schemas.openxmlformats.org/officeDocument/2006/relationships/hyperlink" Target="https://www.cam.ac.uk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Clang</a:t>
            </a:r>
            <a:r>
              <a:rPr lang="zh-CN" altLang="en-US" dirty="0"/>
              <a:t>的</a:t>
            </a:r>
            <a:r>
              <a:rPr lang="en-US" altLang="zh-CN" dirty="0"/>
              <a:t>RISCV</a:t>
            </a:r>
            <a:r>
              <a:rPr lang="zh-CN" altLang="en-US" dirty="0"/>
              <a:t>支持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2020-02-18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800470"/>
            <a:ext cx="9144000" cy="2159000"/>
          </a:xfrm>
        </p:spPr>
        <p:txBody>
          <a:bodyPr/>
          <a:lstStyle/>
          <a:p>
            <a:r>
              <a:rPr lang="en-US" altLang="zh-CN" sz="4000" dirty="0"/>
              <a:t>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类编译器和库的支持情况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9AF02D-76AB-4D57-A37B-2A2092B6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93" y="1470073"/>
            <a:ext cx="7255413" cy="53388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F08B2A-95D1-4EFD-BC92-5809942FFFC3}"/>
              </a:ext>
            </a:extLst>
          </p:cNvPr>
          <p:cNvSpPr txBox="1"/>
          <p:nvPr/>
        </p:nvSpPr>
        <p:spPr>
          <a:xfrm>
            <a:off x="9723705" y="4965895"/>
            <a:ext cx="2219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</a:p>
          <a:p>
            <a:r>
              <a:rPr lang="en-US" altLang="zh-CN" dirty="0"/>
              <a:t>https://riscv.org/software-status/#c-compilers-and-libraries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E9D1FF-5B0D-43C4-B6A0-5565B6D33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3361397" cy="396070"/>
          </a:xfrm>
        </p:spPr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err="1"/>
              <a:t>lowRISC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F7AAB-2521-4702-998C-C7161D53E5D6}"/>
              </a:ext>
            </a:extLst>
          </p:cNvPr>
          <p:cNvSpPr/>
          <p:nvPr/>
        </p:nvSpPr>
        <p:spPr>
          <a:xfrm>
            <a:off x="916744" y="1815962"/>
            <a:ext cx="10358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21272D"/>
                </a:solidFill>
                <a:latin typeface="Source Sans Pro" panose="020B0503030403020204" pitchFamily="34" charset="0"/>
              </a:rPr>
              <a:t>lowRISC</a:t>
            </a:r>
            <a:r>
              <a:rPr lang="en-US" altLang="zh-CN" sz="2800" b="1" dirty="0">
                <a:solidFill>
                  <a:srgbClr val="21272D"/>
                </a:solidFill>
                <a:latin typeface="Source Sans Pro" panose="020B0503030403020204" pitchFamily="34" charset="0"/>
              </a:rPr>
              <a:t> is a not-for-profit company using collaborative engineering to develop and maintain open source silicon designs and tools, through a unique combination of skills, expertise and vision.</a:t>
            </a:r>
          </a:p>
          <a:p>
            <a:endParaRPr lang="en-US" altLang="zh-CN" sz="2800" b="1" dirty="0">
              <a:solidFill>
                <a:srgbClr val="21272D"/>
              </a:solidFill>
              <a:latin typeface="Source Sans Pro" panose="020B0503030403020204" pitchFamily="34" charset="0"/>
            </a:endParaRPr>
          </a:p>
          <a:p>
            <a:r>
              <a:rPr lang="en-US" altLang="zh-CN" sz="2800" dirty="0"/>
              <a:t> </a:t>
            </a:r>
            <a:r>
              <a:rPr lang="en-US" altLang="zh-CN" sz="2800" dirty="0" err="1"/>
              <a:t>lowRISC</a:t>
            </a:r>
            <a:r>
              <a:rPr lang="en-US" altLang="zh-CN" sz="2800" dirty="0"/>
              <a:t> employs an engineering team in Cambridge, UK, working on our own developments, partner projects, and work-for-hire that is aligned with our mission.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lowRISC</a:t>
            </a:r>
            <a:r>
              <a:rPr lang="en-US" altLang="zh-CN" sz="2800" dirty="0"/>
              <a:t> is a </a:t>
            </a:r>
            <a:r>
              <a:rPr lang="en-US" altLang="zh-CN" sz="2800" dirty="0">
                <a:hlinkClick r:id="rId2"/>
              </a:rPr>
              <a:t>Founding member</a:t>
            </a:r>
            <a:r>
              <a:rPr lang="en-US" altLang="zh-CN" sz="2800" dirty="0"/>
              <a:t> of </a:t>
            </a:r>
            <a:r>
              <a:rPr lang="en-US" altLang="zh-CN" sz="2800" dirty="0">
                <a:hlinkClick r:id="rId3"/>
              </a:rPr>
              <a:t>the RISC-V Foundation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11FD8-91C2-4755-B837-6499014BF570}"/>
              </a:ext>
            </a:extLst>
          </p:cNvPr>
          <p:cNvSpPr txBox="1"/>
          <p:nvPr/>
        </p:nvSpPr>
        <p:spPr>
          <a:xfrm>
            <a:off x="7399606" y="6288258"/>
            <a:ext cx="467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  https://www.lowrisc.org/about/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90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E9D1FF-5B0D-43C4-B6A0-5565B6D33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3361397" cy="396070"/>
          </a:xfrm>
        </p:spPr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err="1"/>
              <a:t>lowRISC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11FD8-91C2-4755-B837-6499014BF570}"/>
              </a:ext>
            </a:extLst>
          </p:cNvPr>
          <p:cNvSpPr txBox="1"/>
          <p:nvPr/>
        </p:nvSpPr>
        <p:spPr>
          <a:xfrm>
            <a:off x="6274191" y="6288258"/>
            <a:ext cx="579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  https://riscv.org/membership/1001/lowrisc-2/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5E8A74-3109-4667-9C36-D51EC671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3" y="1944638"/>
            <a:ext cx="11087653" cy="37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856939-9FD1-475B-ADC5-BF71C3AB51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4486812" cy="396070"/>
          </a:xfrm>
        </p:spPr>
        <p:txBody>
          <a:bodyPr/>
          <a:lstStyle/>
          <a:p>
            <a:r>
              <a:rPr lang="en-US" altLang="zh-CN" dirty="0"/>
              <a:t>The History of </a:t>
            </a:r>
            <a:r>
              <a:rPr lang="en-US" altLang="zh-CN" dirty="0" err="1"/>
              <a:t>lowRISC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BED43-44E7-47E0-9199-C3119FB95E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000" y="1852125"/>
            <a:ext cx="11183034" cy="3718681"/>
          </a:xfrm>
        </p:spPr>
        <p:txBody>
          <a:bodyPr/>
          <a:lstStyle/>
          <a:p>
            <a:r>
              <a:rPr lang="en-US" altLang="zh-CN" sz="2400" dirty="0" err="1"/>
              <a:t>lowRISC</a:t>
            </a:r>
            <a:r>
              <a:rPr lang="en-US" altLang="zh-CN" sz="2400" dirty="0"/>
              <a:t> emerged from the </a:t>
            </a:r>
            <a:r>
              <a:rPr lang="en-US" altLang="zh-CN" sz="2400" dirty="0">
                <a:hlinkClick r:id="rId2"/>
              </a:rPr>
              <a:t>University of Cambridge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Computer Lab</a:t>
            </a:r>
            <a:r>
              <a:rPr lang="en-US" altLang="zh-CN" sz="2400" dirty="0"/>
              <a:t>, where our early work was supported by a private donation and a grant from Google.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Since 2018 we have </a:t>
            </a:r>
            <a:r>
              <a:rPr lang="en-US" altLang="zh-CN" sz="2400" dirty="0" err="1"/>
              <a:t>focussed</a:t>
            </a:r>
            <a:r>
              <a:rPr lang="en-US" altLang="zh-CN" sz="2400" dirty="0"/>
              <a:t> on collaborative engineering on active open source silicon projects with multiple partners, and on supporting and stewarding open source compiler infrastructure and tools.</a:t>
            </a:r>
          </a:p>
          <a:p>
            <a:r>
              <a:rPr lang="en-US" altLang="zh-CN" sz="2400" dirty="0"/>
              <a:t>We still work closely with the University of Cambridge, as well as other academic and corporate partners, and the wider open source community.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52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760638-F60E-47F0-A5E1-A69B173A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403600" cy="396070"/>
          </a:xfrm>
        </p:spPr>
        <p:txBody>
          <a:bodyPr/>
          <a:lstStyle/>
          <a:p>
            <a:r>
              <a:rPr lang="en-US" altLang="zh-CN" dirty="0"/>
              <a:t>Clang for RISCV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ABE48-D60B-4D52-95EC-F02EA8D5C1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Driver</a:t>
            </a:r>
            <a:r>
              <a:rPr lang="zh-CN" altLang="en-US" dirty="0"/>
              <a:t>部分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9CF9A-9F27-4E38-9DD6-EB7836467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997" y="2017101"/>
            <a:ext cx="10845409" cy="1613784"/>
          </a:xfrm>
        </p:spPr>
        <p:txBody>
          <a:bodyPr/>
          <a:lstStyle/>
          <a:p>
            <a:r>
              <a:rPr lang="en-US" altLang="zh-CN" sz="2000" dirty="0"/>
              <a:t>clang/lib/Driver/</a:t>
            </a:r>
            <a:r>
              <a:rPr lang="en-US" altLang="zh-CN" sz="2000" dirty="0" err="1"/>
              <a:t>ToolChains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RISCVToolchain.h</a:t>
            </a:r>
            <a:endParaRPr lang="en-US" altLang="zh-CN" sz="2000" dirty="0"/>
          </a:p>
          <a:p>
            <a:r>
              <a:rPr lang="en-US" altLang="zh-CN" sz="2000" dirty="0"/>
              <a:t>clang/lib/Driver/</a:t>
            </a:r>
            <a:r>
              <a:rPr lang="en-US" altLang="zh-CN" sz="2000" dirty="0" err="1"/>
              <a:t>ToolChains</a:t>
            </a:r>
            <a:r>
              <a:rPr lang="en-US" altLang="zh-CN" sz="2000" dirty="0"/>
              <a:t>/RISCVToolchain.cpp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clang/lib/Driver/</a:t>
            </a:r>
            <a:r>
              <a:rPr lang="en-US" altLang="zh-CN" sz="2000" dirty="0" err="1"/>
              <a:t>ToolChains</a:t>
            </a:r>
            <a:r>
              <a:rPr lang="en-US" altLang="zh-CN" sz="2000" dirty="0"/>
              <a:t>/Arch/</a:t>
            </a:r>
            <a:r>
              <a:rPr lang="en-US" altLang="zh-CN" sz="2000" dirty="0" err="1"/>
              <a:t>RISCV.h</a:t>
            </a:r>
            <a:endParaRPr lang="en-US" altLang="zh-CN" sz="2000" dirty="0"/>
          </a:p>
          <a:p>
            <a:r>
              <a:rPr lang="en-US" altLang="zh-CN" sz="2000" dirty="0"/>
              <a:t>clang/lib/Driver/</a:t>
            </a:r>
            <a:r>
              <a:rPr lang="en-US" altLang="zh-CN" sz="2000" dirty="0" err="1"/>
              <a:t>ToolChains</a:t>
            </a:r>
            <a:r>
              <a:rPr lang="en-US" altLang="zh-CN" sz="2000" dirty="0"/>
              <a:t>/Arch/RISCV.cpp</a:t>
            </a:r>
            <a:endParaRPr lang="zh-CN" altLang="en-US" sz="2000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3B6AF9A-025F-48B9-9B0A-AEB482B37F4B}"/>
              </a:ext>
            </a:extLst>
          </p:cNvPr>
          <p:cNvSpPr txBox="1">
            <a:spLocks/>
          </p:cNvSpPr>
          <p:nvPr/>
        </p:nvSpPr>
        <p:spPr>
          <a:xfrm>
            <a:off x="253999" y="4040008"/>
            <a:ext cx="3784761" cy="42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Basic</a:t>
            </a:r>
            <a:r>
              <a:rPr lang="zh-CN" altLang="en-US" dirty="0"/>
              <a:t>部分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E83CFCC-2EF8-46E1-8CF9-E727E9EAE1C0}"/>
              </a:ext>
            </a:extLst>
          </p:cNvPr>
          <p:cNvSpPr txBox="1">
            <a:spLocks/>
          </p:cNvSpPr>
          <p:nvPr/>
        </p:nvSpPr>
        <p:spPr>
          <a:xfrm>
            <a:off x="253998" y="4491329"/>
            <a:ext cx="10845409" cy="7288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clang/lib/Basic/Targets/</a:t>
            </a:r>
            <a:r>
              <a:rPr lang="en-US" altLang="zh-CN" sz="2000" dirty="0" err="1"/>
              <a:t>RISCV.h</a:t>
            </a:r>
            <a:endParaRPr lang="en-US" altLang="zh-CN" sz="2000" dirty="0"/>
          </a:p>
          <a:p>
            <a:r>
              <a:rPr lang="en-US" altLang="zh-CN" sz="2000" dirty="0"/>
              <a:t>clang/lib/Basic/Targets/RISCV.cpp</a:t>
            </a:r>
          </a:p>
          <a:p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A350CF1-4089-4DC0-A965-782DCC519A62}"/>
              </a:ext>
            </a:extLst>
          </p:cNvPr>
          <p:cNvSpPr txBox="1">
            <a:spLocks/>
          </p:cNvSpPr>
          <p:nvPr/>
        </p:nvSpPr>
        <p:spPr>
          <a:xfrm>
            <a:off x="254000" y="5539155"/>
            <a:ext cx="3784761" cy="42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CodeGen</a:t>
            </a:r>
            <a:r>
              <a:rPr lang="zh-CN" altLang="en-US"/>
              <a:t>部分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6E9654F1-D19F-48BA-A712-A8B70CC25589}"/>
              </a:ext>
            </a:extLst>
          </p:cNvPr>
          <p:cNvSpPr txBox="1">
            <a:spLocks/>
          </p:cNvSpPr>
          <p:nvPr/>
        </p:nvSpPr>
        <p:spPr>
          <a:xfrm>
            <a:off x="253999" y="6059086"/>
            <a:ext cx="10845409" cy="42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clang/lib/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/TargetInfo.cpp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3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760638-F60E-47F0-A5E1-A69B173A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403600" cy="396070"/>
          </a:xfrm>
        </p:spPr>
        <p:txBody>
          <a:bodyPr/>
          <a:lstStyle/>
          <a:p>
            <a:r>
              <a:rPr lang="en-US" altLang="zh-CN" dirty="0"/>
              <a:t>LLVM for RISCV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ABE48-D60B-4D52-95EC-F02EA8D5C1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r>
              <a:rPr lang="zh-CN" altLang="en-US" dirty="0"/>
              <a:t>部分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9CF9A-9F27-4E38-9DD6-EB7836467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999" y="2234713"/>
            <a:ext cx="10845409" cy="428625"/>
          </a:xfrm>
        </p:spPr>
        <p:txBody>
          <a:bodyPr/>
          <a:lstStyle/>
          <a:p>
            <a:r>
              <a:rPr lang="en-US" altLang="zh-CN" sz="2000" dirty="0" err="1"/>
              <a:t>llvm</a:t>
            </a:r>
            <a:r>
              <a:rPr lang="en-US" altLang="zh-CN" sz="2000" dirty="0"/>
              <a:t>/lib/Target/RISCV/*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18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760638-F60E-47F0-A5E1-A69B173A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403600" cy="396070"/>
          </a:xfrm>
        </p:spPr>
        <p:txBody>
          <a:bodyPr/>
          <a:lstStyle/>
          <a:p>
            <a:r>
              <a:rPr lang="en-US" altLang="zh-CN" dirty="0"/>
              <a:t>Clang for RISCV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9CF9A-9F27-4E38-9DD6-EB7836467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999" y="1670481"/>
            <a:ext cx="10845409" cy="5187519"/>
          </a:xfrm>
        </p:spPr>
        <p:txBody>
          <a:bodyPr/>
          <a:lstStyle/>
          <a:p>
            <a:r>
              <a:rPr lang="en-US" altLang="zh-CN" sz="1800" dirty="0"/>
              <a:t>clang/lib/Driver/</a:t>
            </a:r>
            <a:r>
              <a:rPr lang="en-US" altLang="zh-CN" sz="1800" dirty="0" err="1"/>
              <a:t>ToolChains</a:t>
            </a:r>
            <a:r>
              <a:rPr lang="en-US" altLang="zh-CN" sz="1800" dirty="0"/>
              <a:t>/Arch/RISCV.cpp</a:t>
            </a:r>
          </a:p>
          <a:p>
            <a:endParaRPr lang="en-US" altLang="zh-CN" sz="1800" dirty="0"/>
          </a:p>
          <a:p>
            <a:r>
              <a:rPr lang="zh-CN" altLang="en-US" sz="1800" dirty="0"/>
              <a:t>涉及到多个扩展的支持，组建工具链。目前仅能支持：</a:t>
            </a:r>
            <a:r>
              <a:rPr lang="en-US" altLang="zh-CN" sz="1800" dirty="0"/>
              <a:t>m</a:t>
            </a:r>
            <a:r>
              <a:rPr lang="zh-CN" altLang="en-US" sz="1800" dirty="0"/>
              <a:t>、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f</a:t>
            </a:r>
            <a:r>
              <a:rPr lang="zh-CN" altLang="en-US" sz="1800" dirty="0"/>
              <a:t>、</a:t>
            </a:r>
            <a:r>
              <a:rPr lang="en-US" altLang="zh-CN" sz="1800" dirty="0"/>
              <a:t>d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、可以继续做的工作：完善对所有扩展的支持（受限于后端的支持程度，如果后端没支持该扩展，</a:t>
            </a:r>
            <a:r>
              <a:rPr lang="en-US" altLang="zh-CN" sz="1800" dirty="0"/>
              <a:t>review</a:t>
            </a:r>
            <a:r>
              <a:rPr lang="zh-CN" altLang="en-US" sz="1800" dirty="0"/>
              <a:t>的时候可能不会同意添加新的扩展）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、对于</a:t>
            </a:r>
            <a:r>
              <a:rPr lang="en-US" altLang="zh-CN" sz="1800" dirty="0" err="1"/>
              <a:t>riscv</a:t>
            </a:r>
            <a:r>
              <a:rPr lang="zh-CN" altLang="en-US" sz="1800" dirty="0"/>
              <a:t>版本数字编号的检测</a:t>
            </a:r>
            <a:endParaRPr lang="en-US" altLang="zh-CN" sz="1800" dirty="0"/>
          </a:p>
          <a:p>
            <a:r>
              <a:rPr lang="en-US" altLang="zh-CN" sz="1800" dirty="0"/>
              <a:t>https://reviews.llvm.org/D73891 </a:t>
            </a:r>
          </a:p>
          <a:p>
            <a:r>
              <a:rPr lang="zh-CN" altLang="en-US" sz="1800" dirty="0"/>
              <a:t>实现了</a:t>
            </a:r>
            <a:r>
              <a:rPr lang="en-US" altLang="zh-CN" sz="1800" dirty="0"/>
              <a:t>1</a:t>
            </a:r>
            <a:r>
              <a:rPr lang="zh-CN" altLang="en-US" sz="1800" dirty="0"/>
              <a:t>中的</a:t>
            </a:r>
            <a:r>
              <a:rPr lang="en-US" altLang="zh-CN" sz="1800" dirty="0"/>
              <a:t>b</a:t>
            </a:r>
            <a:r>
              <a:rPr lang="zh-CN" altLang="en-US" sz="1800" dirty="0"/>
              <a:t>扩展，以及</a:t>
            </a:r>
            <a:r>
              <a:rPr lang="en-US" altLang="zh-CN" sz="1800" dirty="0"/>
              <a:t>2</a:t>
            </a:r>
            <a:r>
              <a:rPr lang="zh-CN" altLang="en-US" sz="1800" dirty="0"/>
              <a:t>中的数字编号的检测。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、各个扩展之间的限制规则的检测</a:t>
            </a:r>
            <a:endParaRPr lang="en-US" altLang="zh-CN" sz="1800" dirty="0"/>
          </a:p>
          <a:p>
            <a:r>
              <a:rPr lang="zh-CN" altLang="en-US" sz="1800" dirty="0"/>
              <a:t>比如支持</a:t>
            </a:r>
            <a:r>
              <a:rPr lang="en-US" altLang="zh-CN" sz="1800" dirty="0"/>
              <a:t>d</a:t>
            </a:r>
            <a:r>
              <a:rPr lang="zh-CN" altLang="en-US" sz="1800" dirty="0"/>
              <a:t>的时候必须要求支持</a:t>
            </a:r>
            <a:r>
              <a:rPr lang="en-US" altLang="zh-CN" sz="1800" dirty="0"/>
              <a:t>f</a:t>
            </a:r>
            <a:r>
              <a:rPr lang="zh-CN" altLang="en-US" sz="1800" dirty="0"/>
              <a:t>，该规则已经实现，但是还有类似规则需要实现。</a:t>
            </a:r>
            <a:endParaRPr lang="en-US" altLang="zh-CN" sz="1800" dirty="0"/>
          </a:p>
          <a:p>
            <a:r>
              <a:rPr lang="zh-CN" altLang="en-US" sz="1800" dirty="0"/>
              <a:t>上述各点涉及到的代码主要在：</a:t>
            </a:r>
            <a:endParaRPr lang="en-US" altLang="zh-CN" sz="1800" dirty="0"/>
          </a:p>
          <a:p>
            <a:r>
              <a:rPr lang="en-US" altLang="zh-CN" sz="1800" dirty="0"/>
              <a:t>static bool </a:t>
            </a:r>
            <a:r>
              <a:rPr lang="en-US" altLang="zh-CN" sz="1800" dirty="0" err="1"/>
              <a:t>getArchFeatures</a:t>
            </a:r>
            <a:r>
              <a:rPr lang="en-US" altLang="zh-CN" sz="1800" dirty="0"/>
              <a:t>(const Driver &amp;D, </a:t>
            </a:r>
            <a:r>
              <a:rPr lang="en-US" altLang="zh-CN" sz="1800" dirty="0" err="1"/>
              <a:t>StringRef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MArch</a:t>
            </a:r>
            <a:r>
              <a:rPr lang="en-US" altLang="zh-CN" sz="1800" dirty="0"/>
              <a:t>,</a:t>
            </a:r>
          </a:p>
          <a:p>
            <a:r>
              <a:rPr lang="en-US" altLang="zh-CN" sz="1800" dirty="0"/>
              <a:t>                            std::vector&lt;</a:t>
            </a:r>
            <a:r>
              <a:rPr lang="en-US" altLang="zh-CN" sz="1800" dirty="0" err="1"/>
              <a:t>StringRef</a:t>
            </a:r>
            <a:r>
              <a:rPr lang="en-US" altLang="zh-CN" sz="1800" dirty="0"/>
              <a:t>&gt; &amp;Features,</a:t>
            </a:r>
          </a:p>
          <a:p>
            <a:r>
              <a:rPr lang="en-US" altLang="zh-CN" sz="1800" dirty="0"/>
              <a:t>                            const </a:t>
            </a:r>
            <a:r>
              <a:rPr lang="en-US" altLang="zh-CN" sz="1800" dirty="0" err="1"/>
              <a:t>ArgList</a:t>
            </a:r>
            <a:r>
              <a:rPr lang="en-US" altLang="zh-CN" sz="1800" dirty="0"/>
              <a:t> &amp;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977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760638-F60E-47F0-A5E1-A69B173A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403600" cy="396070"/>
          </a:xfrm>
        </p:spPr>
        <p:txBody>
          <a:bodyPr/>
          <a:lstStyle/>
          <a:p>
            <a:r>
              <a:rPr lang="en-US" altLang="zh-CN" dirty="0"/>
              <a:t>Clang for RISCV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3B6AF9A-025F-48B9-9B0A-AEB482B37F4B}"/>
              </a:ext>
            </a:extLst>
          </p:cNvPr>
          <p:cNvSpPr txBox="1">
            <a:spLocks/>
          </p:cNvSpPr>
          <p:nvPr/>
        </p:nvSpPr>
        <p:spPr>
          <a:xfrm>
            <a:off x="254000" y="1914772"/>
            <a:ext cx="3784761" cy="42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Basic</a:t>
            </a:r>
            <a:r>
              <a:rPr lang="zh-CN" altLang="en-US" dirty="0"/>
              <a:t>部分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E83CFCC-2EF8-46E1-8CF9-E727E9EAE1C0}"/>
              </a:ext>
            </a:extLst>
          </p:cNvPr>
          <p:cNvSpPr txBox="1">
            <a:spLocks/>
          </p:cNvSpPr>
          <p:nvPr/>
        </p:nvSpPr>
        <p:spPr>
          <a:xfrm>
            <a:off x="233953" y="2347132"/>
            <a:ext cx="10845409" cy="21674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clang/lib/Basic/Targets/</a:t>
            </a:r>
            <a:r>
              <a:rPr lang="en-US" altLang="zh-CN" sz="2000" dirty="0" err="1"/>
              <a:t>RISCV.h</a:t>
            </a:r>
            <a:endParaRPr lang="en-US" altLang="zh-CN" sz="2000" dirty="0"/>
          </a:p>
          <a:p>
            <a:r>
              <a:rPr lang="en-US" altLang="zh-CN" sz="2000" dirty="0"/>
              <a:t>clang/lib/Basic/Targets/RISCV.cpp</a:t>
            </a:r>
          </a:p>
          <a:p>
            <a:endParaRPr lang="en-US" altLang="zh-CN" dirty="0"/>
          </a:p>
          <a:p>
            <a:r>
              <a:rPr lang="en-US" altLang="zh-CN" sz="2000" dirty="0"/>
              <a:t>https://reviews.llvm.org/D71553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4631036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546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FrutigerNext LT Medium</vt:lpstr>
      <vt:lpstr>等线</vt:lpstr>
      <vt:lpstr>等线 Light</vt:lpstr>
      <vt:lpstr>黑体</vt:lpstr>
      <vt:lpstr>微软雅黑</vt:lpstr>
      <vt:lpstr>Arial</vt:lpstr>
      <vt:lpstr>Source Sans Pro</vt:lpstr>
      <vt:lpstr>Wingdings</vt:lpstr>
      <vt:lpstr>普通样式</vt:lpstr>
      <vt:lpstr>8_主题1</vt:lpstr>
      <vt:lpstr>  Clang的RISCV支持  PLCT实验室  史宁宁 2020-02-18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44</cp:revision>
  <dcterms:created xsi:type="dcterms:W3CDTF">2019-02-09T09:05:00Z</dcterms:created>
  <dcterms:modified xsi:type="dcterms:W3CDTF">2020-02-19T06:44:51Z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