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8" r:id="rId3"/>
    <p:sldId id="257" r:id="rId4"/>
    <p:sldId id="292" r:id="rId5"/>
    <p:sldId id="264" r:id="rId6"/>
    <p:sldId id="279" r:id="rId7"/>
    <p:sldId id="280" r:id="rId8"/>
    <p:sldId id="293" r:id="rId9"/>
    <p:sldId id="258" r:id="rId10"/>
    <p:sldId id="295" r:id="rId11"/>
    <p:sldId id="259" r:id="rId12"/>
    <p:sldId id="267" r:id="rId13"/>
    <p:sldId id="270" r:id="rId14"/>
    <p:sldId id="268" r:id="rId15"/>
    <p:sldId id="271" r:id="rId16"/>
    <p:sldId id="272" r:id="rId17"/>
    <p:sldId id="273" r:id="rId18"/>
    <p:sldId id="276" r:id="rId19"/>
    <p:sldId id="274" r:id="rId20"/>
    <p:sldId id="277" r:id="rId21"/>
    <p:sldId id="275" r:id="rId22"/>
    <p:sldId id="281" r:id="rId23"/>
    <p:sldId id="285" r:id="rId24"/>
    <p:sldId id="286" r:id="rId25"/>
    <p:sldId id="294" r:id="rId26"/>
    <p:sldId id="269" r:id="rId27"/>
    <p:sldId id="296" r:id="rId28"/>
    <p:sldId id="282" r:id="rId29"/>
    <p:sldId id="299" r:id="rId30"/>
    <p:sldId id="300" r:id="rId31"/>
    <p:sldId id="301" r:id="rId32"/>
    <p:sldId id="297" r:id="rId33"/>
    <p:sldId id="261" r:id="rId34"/>
    <p:sldId id="263" r:id="rId35"/>
    <p:sldId id="262" r:id="rId36"/>
    <p:sldId id="298" r:id="rId3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0" d="100"/>
          <a:sy n="80" d="100"/>
        </p:scale>
        <p:origin x="15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051827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188717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025501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598653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12184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2023/7/15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905825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2023/7/15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8117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2023/7/15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4406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2023/7/15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523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2023/7/15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694758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2023/7/15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77805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2023/7/15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003094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clang.llvm.org/docs/ClangPlugins.html"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clang.llvm.org/doxygen/classclang_1_1FrontendAction.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6C07BB-8D26-EFF1-7797-8FE800B8A5E3}"/>
              </a:ext>
            </a:extLst>
          </p:cNvPr>
          <p:cNvSpPr>
            <a:spLocks noGrp="1"/>
          </p:cNvSpPr>
          <p:nvPr>
            <p:ph type="ctrTitle"/>
          </p:nvPr>
        </p:nvSpPr>
        <p:spPr/>
        <p:txBody>
          <a:bodyPr/>
          <a:lstStyle/>
          <a:p>
            <a:r>
              <a:rPr lang="zh-CN" altLang="en-US" dirty="0"/>
              <a:t>基于</a:t>
            </a:r>
            <a:r>
              <a:rPr lang="en-US" altLang="zh-CN" dirty="0"/>
              <a:t>Clang</a:t>
            </a:r>
            <a:r>
              <a:rPr lang="zh-CN" altLang="en-US" dirty="0"/>
              <a:t>的</a:t>
            </a:r>
            <a:r>
              <a:rPr lang="en-US" altLang="zh-CN" dirty="0"/>
              <a:t>LLVM</a:t>
            </a:r>
            <a:r>
              <a:rPr lang="zh-CN" altLang="en-US" dirty="0"/>
              <a:t>前端简析</a:t>
            </a:r>
          </a:p>
        </p:txBody>
      </p:sp>
      <p:sp>
        <p:nvSpPr>
          <p:cNvPr id="3" name="副标题 2">
            <a:extLst>
              <a:ext uri="{FF2B5EF4-FFF2-40B4-BE49-F238E27FC236}">
                <a16:creationId xmlns:a16="http://schemas.microsoft.com/office/drawing/2014/main" id="{7C09E25D-0E09-7E0B-73B4-E947D1538DFC}"/>
              </a:ext>
            </a:extLst>
          </p:cNvPr>
          <p:cNvSpPr>
            <a:spLocks noGrp="1"/>
          </p:cNvSpPr>
          <p:nvPr>
            <p:ph type="subTitle" idx="1"/>
          </p:nvPr>
        </p:nvSpPr>
        <p:spPr>
          <a:xfrm>
            <a:off x="1419673" y="4583944"/>
            <a:ext cx="9144000" cy="1655762"/>
          </a:xfrm>
        </p:spPr>
        <p:txBody>
          <a:bodyPr/>
          <a:lstStyle/>
          <a:p>
            <a:r>
              <a:rPr lang="zh-CN" altLang="en-US" dirty="0"/>
              <a:t>中科院软件所</a:t>
            </a:r>
            <a:r>
              <a:rPr lang="en-US" altLang="zh-CN" dirty="0"/>
              <a:t>PLCT</a:t>
            </a:r>
            <a:r>
              <a:rPr lang="zh-CN" altLang="en-US" dirty="0"/>
              <a:t>实验室  史宁宁</a:t>
            </a:r>
            <a:endParaRPr lang="en-US" altLang="zh-CN" dirty="0"/>
          </a:p>
          <a:p>
            <a:r>
              <a:rPr lang="en-US" altLang="zh-CN" dirty="0"/>
              <a:t>2023-07-15</a:t>
            </a:r>
            <a:endParaRPr lang="zh-CN" altLang="en-US" dirty="0"/>
          </a:p>
        </p:txBody>
      </p:sp>
    </p:spTree>
    <p:extLst>
      <p:ext uri="{BB962C8B-B14F-4D97-AF65-F5344CB8AC3E}">
        <p14:creationId xmlns:p14="http://schemas.microsoft.com/office/powerpoint/2010/main" val="38062005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9C9190-9E5B-8707-2471-2293CA584C77}"/>
              </a:ext>
            </a:extLst>
          </p:cNvPr>
          <p:cNvSpPr>
            <a:spLocks noGrp="1"/>
          </p:cNvSpPr>
          <p:nvPr>
            <p:ph type="title"/>
          </p:nvPr>
        </p:nvSpPr>
        <p:spPr/>
        <p:txBody>
          <a:bodyPr/>
          <a:lstStyle/>
          <a:p>
            <a:pPr algn="ctr"/>
            <a:r>
              <a:rPr lang="en-US" altLang="zh-CN" dirty="0"/>
              <a:t>Contents</a:t>
            </a:r>
            <a:endParaRPr lang="zh-CN" altLang="en-US" dirty="0"/>
          </a:p>
        </p:txBody>
      </p:sp>
      <p:sp>
        <p:nvSpPr>
          <p:cNvPr id="3" name="内容占位符 2">
            <a:extLst>
              <a:ext uri="{FF2B5EF4-FFF2-40B4-BE49-F238E27FC236}">
                <a16:creationId xmlns:a16="http://schemas.microsoft.com/office/drawing/2014/main" id="{722FFB90-49E2-88E9-B78D-A689A938E36A}"/>
              </a:ext>
            </a:extLst>
          </p:cNvPr>
          <p:cNvSpPr>
            <a:spLocks noGrp="1"/>
          </p:cNvSpPr>
          <p:nvPr>
            <p:ph idx="1"/>
          </p:nvPr>
        </p:nvSpPr>
        <p:spPr/>
        <p:txBody>
          <a:bodyPr/>
          <a:lstStyle/>
          <a:p>
            <a:r>
              <a:rPr lang="en-US" altLang="zh-CN" dirty="0"/>
              <a:t>Structure of Clang</a:t>
            </a:r>
          </a:p>
          <a:p>
            <a:r>
              <a:rPr lang="en-US" altLang="zh-CN" dirty="0" err="1"/>
              <a:t>FrontendAction</a:t>
            </a:r>
            <a:endParaRPr lang="en-US" altLang="zh-CN" dirty="0"/>
          </a:p>
          <a:p>
            <a:r>
              <a:rPr lang="en-US" altLang="zh-CN" dirty="0"/>
              <a:t>Preprocessor &amp;&amp; </a:t>
            </a:r>
            <a:r>
              <a:rPr lang="en-US" altLang="zh-CN" dirty="0" err="1"/>
              <a:t>Lexer</a:t>
            </a:r>
            <a:endParaRPr lang="en-US" altLang="zh-CN" dirty="0"/>
          </a:p>
          <a:p>
            <a:r>
              <a:rPr lang="en-US" altLang="zh-CN" dirty="0">
                <a:solidFill>
                  <a:srgbClr val="FF0000"/>
                </a:solidFill>
              </a:rPr>
              <a:t>Parser</a:t>
            </a:r>
          </a:p>
          <a:p>
            <a:r>
              <a:rPr lang="en-US" altLang="zh-CN" dirty="0" err="1"/>
              <a:t>Sema</a:t>
            </a:r>
            <a:endParaRPr lang="en-US" altLang="zh-CN" dirty="0"/>
          </a:p>
          <a:p>
            <a:r>
              <a:rPr lang="en-US" altLang="zh-CN" dirty="0" err="1"/>
              <a:t>CodeGen</a:t>
            </a:r>
            <a:endParaRPr lang="en-US" altLang="zh-CN" dirty="0"/>
          </a:p>
          <a:p>
            <a:r>
              <a:rPr lang="en-US" altLang="zh-CN" dirty="0"/>
              <a:t>Clang</a:t>
            </a:r>
            <a:r>
              <a:rPr lang="zh-CN" altLang="en-US" dirty="0"/>
              <a:t> </a:t>
            </a:r>
            <a:r>
              <a:rPr lang="en-US" altLang="zh-CN" dirty="0"/>
              <a:t>Tools</a:t>
            </a:r>
            <a:endParaRPr lang="zh-CN" altLang="en-US" dirty="0"/>
          </a:p>
        </p:txBody>
      </p:sp>
    </p:spTree>
    <p:extLst>
      <p:ext uri="{BB962C8B-B14F-4D97-AF65-F5344CB8AC3E}">
        <p14:creationId xmlns:p14="http://schemas.microsoft.com/office/powerpoint/2010/main" val="3306831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245F74-D199-F5F9-F199-5A778CD1DBC7}"/>
              </a:ext>
            </a:extLst>
          </p:cNvPr>
          <p:cNvSpPr>
            <a:spLocks noGrp="1"/>
          </p:cNvSpPr>
          <p:nvPr>
            <p:ph type="title"/>
          </p:nvPr>
        </p:nvSpPr>
        <p:spPr/>
        <p:txBody>
          <a:bodyPr/>
          <a:lstStyle/>
          <a:p>
            <a:r>
              <a:rPr lang="en-US" altLang="zh-CN" dirty="0"/>
              <a:t>Abstract Syntax Tree(AST)</a:t>
            </a:r>
            <a:endParaRPr lang="zh-CN" altLang="en-US" dirty="0"/>
          </a:p>
        </p:txBody>
      </p:sp>
      <p:sp>
        <p:nvSpPr>
          <p:cNvPr id="3" name="内容占位符 2">
            <a:extLst>
              <a:ext uri="{FF2B5EF4-FFF2-40B4-BE49-F238E27FC236}">
                <a16:creationId xmlns:a16="http://schemas.microsoft.com/office/drawing/2014/main" id="{A5EB39B9-CA29-396E-852D-EC11DD0154DD}"/>
              </a:ext>
            </a:extLst>
          </p:cNvPr>
          <p:cNvSpPr>
            <a:spLocks noGrp="1"/>
          </p:cNvSpPr>
          <p:nvPr>
            <p:ph idx="1"/>
          </p:nvPr>
        </p:nvSpPr>
        <p:spPr/>
        <p:txBody>
          <a:bodyPr/>
          <a:lstStyle/>
          <a:p>
            <a:r>
              <a:rPr lang="en-US" altLang="zh-CN" dirty="0"/>
              <a:t>The result of the parsing process is an AST. The AST is another compact representation of the input program. [1]</a:t>
            </a:r>
          </a:p>
          <a:p>
            <a:r>
              <a:rPr lang="en-US" altLang="zh-CN" dirty="0"/>
              <a:t>The AST is constructed during parsing. The semantic analysis checks that the tree adheres to the meaning of the language (for example, that used variables are declared) and possibly augments the tree. After that, the tree is used for code generation. [1]</a:t>
            </a:r>
          </a:p>
        </p:txBody>
      </p:sp>
      <p:sp>
        <p:nvSpPr>
          <p:cNvPr id="4" name="文本框 3">
            <a:extLst>
              <a:ext uri="{FF2B5EF4-FFF2-40B4-BE49-F238E27FC236}">
                <a16:creationId xmlns:a16="http://schemas.microsoft.com/office/drawing/2014/main" id="{D69A7A3F-7B5D-923E-0EC4-F0C0729CBCF3}"/>
              </a:ext>
            </a:extLst>
          </p:cNvPr>
          <p:cNvSpPr txBox="1"/>
          <p:nvPr/>
        </p:nvSpPr>
        <p:spPr>
          <a:xfrm>
            <a:off x="914399" y="5756425"/>
            <a:ext cx="10009305" cy="369332"/>
          </a:xfrm>
          <a:prstGeom prst="rect">
            <a:avLst/>
          </a:prstGeom>
          <a:noFill/>
        </p:spPr>
        <p:txBody>
          <a:bodyPr wrap="square" rtlCol="0">
            <a:spAutoFit/>
          </a:bodyPr>
          <a:lstStyle/>
          <a:p>
            <a:r>
              <a:rPr lang="en-US" altLang="zh-CN" dirty="0"/>
              <a:t>[1]. &lt;Learn LLVM 12&gt;  P58</a:t>
            </a:r>
          </a:p>
        </p:txBody>
      </p:sp>
    </p:spTree>
    <p:extLst>
      <p:ext uri="{BB962C8B-B14F-4D97-AF65-F5344CB8AC3E}">
        <p14:creationId xmlns:p14="http://schemas.microsoft.com/office/powerpoint/2010/main" val="1082038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F1A075-1107-81A4-F877-B0D49115B0A4}"/>
              </a:ext>
            </a:extLst>
          </p:cNvPr>
          <p:cNvSpPr>
            <a:spLocks noGrp="1"/>
          </p:cNvSpPr>
          <p:nvPr>
            <p:ph type="title"/>
          </p:nvPr>
        </p:nvSpPr>
        <p:spPr/>
        <p:txBody>
          <a:bodyPr/>
          <a:lstStyle/>
          <a:p>
            <a:r>
              <a:rPr lang="en-US" altLang="zh-CN" dirty="0" err="1"/>
              <a:t>TranslationUnitDecl</a:t>
            </a:r>
            <a:endParaRPr lang="zh-CN" altLang="en-US" dirty="0"/>
          </a:p>
        </p:txBody>
      </p:sp>
      <p:sp>
        <p:nvSpPr>
          <p:cNvPr id="3" name="内容占位符 2">
            <a:extLst>
              <a:ext uri="{FF2B5EF4-FFF2-40B4-BE49-F238E27FC236}">
                <a16:creationId xmlns:a16="http://schemas.microsoft.com/office/drawing/2014/main" id="{715C1164-1A4A-C9D3-A516-ED43C8FBFC08}"/>
              </a:ext>
            </a:extLst>
          </p:cNvPr>
          <p:cNvSpPr>
            <a:spLocks noGrp="1"/>
          </p:cNvSpPr>
          <p:nvPr>
            <p:ph idx="1"/>
          </p:nvPr>
        </p:nvSpPr>
        <p:spPr/>
        <p:txBody>
          <a:bodyPr/>
          <a:lstStyle/>
          <a:p>
            <a:r>
              <a:rPr lang="en-US" altLang="zh-CN" dirty="0"/>
              <a:t>This class represents an input source file, also called a translation unit (most of the time). It contains all the top-level declarations – global variables, classes, and functions, to name a few – as its children, where each of those top-level declarations has its own subtree that recursively defines the rest of the AST.[1]</a:t>
            </a:r>
            <a:endParaRPr lang="zh-CN" altLang="en-US" dirty="0"/>
          </a:p>
        </p:txBody>
      </p:sp>
      <p:sp>
        <p:nvSpPr>
          <p:cNvPr id="4" name="文本框 3">
            <a:extLst>
              <a:ext uri="{FF2B5EF4-FFF2-40B4-BE49-F238E27FC236}">
                <a16:creationId xmlns:a16="http://schemas.microsoft.com/office/drawing/2014/main" id="{87642097-10F6-687C-C581-E50F67AAC882}"/>
              </a:ext>
            </a:extLst>
          </p:cNvPr>
          <p:cNvSpPr txBox="1"/>
          <p:nvPr/>
        </p:nvSpPr>
        <p:spPr>
          <a:xfrm>
            <a:off x="908263" y="5590728"/>
            <a:ext cx="10009305" cy="369332"/>
          </a:xfrm>
          <a:prstGeom prst="rect">
            <a:avLst/>
          </a:prstGeom>
          <a:noFill/>
        </p:spPr>
        <p:txBody>
          <a:bodyPr wrap="square" rtlCol="0">
            <a:spAutoFit/>
          </a:bodyPr>
          <a:lstStyle/>
          <a:p>
            <a:r>
              <a:rPr lang="en-US" altLang="zh-CN" dirty="0"/>
              <a:t>[1]. &lt;LLVM Techniques, Tips, and Best Practices – Clang and Middle-End Libraries&gt;  P113</a:t>
            </a:r>
            <a:endParaRPr lang="zh-CN" altLang="en-US" dirty="0"/>
          </a:p>
        </p:txBody>
      </p:sp>
    </p:spTree>
    <p:extLst>
      <p:ext uri="{BB962C8B-B14F-4D97-AF65-F5344CB8AC3E}">
        <p14:creationId xmlns:p14="http://schemas.microsoft.com/office/powerpoint/2010/main" val="644450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A569F9-FE17-1909-266A-203BDCAFE919}"/>
              </a:ext>
            </a:extLst>
          </p:cNvPr>
          <p:cNvSpPr>
            <a:spLocks noGrp="1"/>
          </p:cNvSpPr>
          <p:nvPr>
            <p:ph type="title"/>
          </p:nvPr>
        </p:nvSpPr>
        <p:spPr/>
        <p:txBody>
          <a:bodyPr/>
          <a:lstStyle/>
          <a:p>
            <a:r>
              <a:rPr lang="en-US" altLang="zh-CN" dirty="0" err="1"/>
              <a:t>ASTContext</a:t>
            </a:r>
            <a:endParaRPr lang="zh-CN" altLang="en-US" dirty="0"/>
          </a:p>
        </p:txBody>
      </p:sp>
      <p:sp>
        <p:nvSpPr>
          <p:cNvPr id="3" name="内容占位符 2">
            <a:extLst>
              <a:ext uri="{FF2B5EF4-FFF2-40B4-BE49-F238E27FC236}">
                <a16:creationId xmlns:a16="http://schemas.microsoft.com/office/drawing/2014/main" id="{4DF62289-FBC8-3978-31D4-1F97CFB4C1D1}"/>
              </a:ext>
            </a:extLst>
          </p:cNvPr>
          <p:cNvSpPr>
            <a:spLocks noGrp="1"/>
          </p:cNvSpPr>
          <p:nvPr>
            <p:ph idx="1"/>
          </p:nvPr>
        </p:nvSpPr>
        <p:spPr/>
        <p:txBody>
          <a:bodyPr/>
          <a:lstStyle/>
          <a:p>
            <a:r>
              <a:rPr lang="en-US" altLang="zh-CN" dirty="0"/>
              <a:t>As its name suggests, this class keeps track of all the AST nodes and other metadata from the input source files. If there are multiple input source files, each of them gets its own </a:t>
            </a:r>
            <a:r>
              <a:rPr lang="en-US" altLang="zh-CN" dirty="0" err="1"/>
              <a:t>TranslationUnitDecl</a:t>
            </a:r>
            <a:r>
              <a:rPr lang="en-US" altLang="zh-CN" dirty="0"/>
              <a:t>, but they all share the same </a:t>
            </a:r>
            <a:r>
              <a:rPr lang="en-US" altLang="zh-CN" dirty="0" err="1"/>
              <a:t>ASTContext</a:t>
            </a:r>
            <a:r>
              <a:rPr lang="en-US" altLang="zh-CN" dirty="0"/>
              <a:t>.[1]</a:t>
            </a:r>
            <a:endParaRPr lang="zh-CN" altLang="en-US" dirty="0"/>
          </a:p>
        </p:txBody>
      </p:sp>
      <p:sp>
        <p:nvSpPr>
          <p:cNvPr id="4" name="文本框 3">
            <a:extLst>
              <a:ext uri="{FF2B5EF4-FFF2-40B4-BE49-F238E27FC236}">
                <a16:creationId xmlns:a16="http://schemas.microsoft.com/office/drawing/2014/main" id="{8FB970B9-E219-8EB5-2244-6207A53D971C}"/>
              </a:ext>
            </a:extLst>
          </p:cNvPr>
          <p:cNvSpPr txBox="1"/>
          <p:nvPr/>
        </p:nvSpPr>
        <p:spPr>
          <a:xfrm>
            <a:off x="908263" y="5590728"/>
            <a:ext cx="10009305" cy="369332"/>
          </a:xfrm>
          <a:prstGeom prst="rect">
            <a:avLst/>
          </a:prstGeom>
          <a:noFill/>
        </p:spPr>
        <p:txBody>
          <a:bodyPr wrap="square" rtlCol="0">
            <a:spAutoFit/>
          </a:bodyPr>
          <a:lstStyle/>
          <a:p>
            <a:r>
              <a:rPr lang="en-US" altLang="zh-CN" dirty="0"/>
              <a:t>[1]. &lt;LLVM Techniques, Tips, and Best Practices – Clang and Middle-End Libraries&gt;  P113</a:t>
            </a:r>
            <a:endParaRPr lang="zh-CN" altLang="en-US" dirty="0"/>
          </a:p>
        </p:txBody>
      </p:sp>
    </p:spTree>
    <p:extLst>
      <p:ext uri="{BB962C8B-B14F-4D97-AF65-F5344CB8AC3E}">
        <p14:creationId xmlns:p14="http://schemas.microsoft.com/office/powerpoint/2010/main" val="2507910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A569F9-FE17-1909-266A-203BDCAFE919}"/>
              </a:ext>
            </a:extLst>
          </p:cNvPr>
          <p:cNvSpPr>
            <a:spLocks noGrp="1"/>
          </p:cNvSpPr>
          <p:nvPr>
            <p:ph type="title"/>
          </p:nvPr>
        </p:nvSpPr>
        <p:spPr/>
        <p:txBody>
          <a:bodyPr/>
          <a:lstStyle/>
          <a:p>
            <a:r>
              <a:rPr lang="en-US" altLang="zh-CN" dirty="0"/>
              <a:t>AST  Nodes</a:t>
            </a:r>
            <a:endParaRPr lang="zh-CN" altLang="en-US" dirty="0"/>
          </a:p>
        </p:txBody>
      </p:sp>
      <p:sp>
        <p:nvSpPr>
          <p:cNvPr id="3" name="内容占位符 2">
            <a:extLst>
              <a:ext uri="{FF2B5EF4-FFF2-40B4-BE49-F238E27FC236}">
                <a16:creationId xmlns:a16="http://schemas.microsoft.com/office/drawing/2014/main" id="{4DF62289-FBC8-3978-31D4-1F97CFB4C1D1}"/>
              </a:ext>
            </a:extLst>
          </p:cNvPr>
          <p:cNvSpPr>
            <a:spLocks noGrp="1"/>
          </p:cNvSpPr>
          <p:nvPr>
            <p:ph idx="1"/>
          </p:nvPr>
        </p:nvSpPr>
        <p:spPr/>
        <p:txBody>
          <a:bodyPr/>
          <a:lstStyle/>
          <a:p>
            <a:r>
              <a:rPr lang="en-US" altLang="zh-CN" dirty="0"/>
              <a:t>The AST nodes – can be further classified into three primary categories: declaration, statement, and expression. The nodes in these categories are represented by subclasses derived from the </a:t>
            </a:r>
            <a:r>
              <a:rPr lang="en-US" altLang="zh-CN" dirty="0" err="1"/>
              <a:t>Decl</a:t>
            </a:r>
            <a:r>
              <a:rPr lang="en-US" altLang="zh-CN" dirty="0"/>
              <a:t>, Expr, and </a:t>
            </a:r>
            <a:r>
              <a:rPr lang="en-US" altLang="zh-CN" dirty="0" err="1"/>
              <a:t>Stmt</a:t>
            </a:r>
            <a:r>
              <a:rPr lang="en-US" altLang="zh-CN" dirty="0"/>
              <a:t> classes.[1]</a:t>
            </a:r>
            <a:endParaRPr lang="zh-CN" altLang="en-US" dirty="0"/>
          </a:p>
        </p:txBody>
      </p:sp>
      <p:sp>
        <p:nvSpPr>
          <p:cNvPr id="4" name="文本框 3">
            <a:extLst>
              <a:ext uri="{FF2B5EF4-FFF2-40B4-BE49-F238E27FC236}">
                <a16:creationId xmlns:a16="http://schemas.microsoft.com/office/drawing/2014/main" id="{8FB970B9-E219-8EB5-2244-6207A53D971C}"/>
              </a:ext>
            </a:extLst>
          </p:cNvPr>
          <p:cNvSpPr txBox="1"/>
          <p:nvPr/>
        </p:nvSpPr>
        <p:spPr>
          <a:xfrm>
            <a:off x="908263" y="5590728"/>
            <a:ext cx="10009305" cy="369332"/>
          </a:xfrm>
          <a:prstGeom prst="rect">
            <a:avLst/>
          </a:prstGeom>
          <a:noFill/>
        </p:spPr>
        <p:txBody>
          <a:bodyPr wrap="square" rtlCol="0">
            <a:spAutoFit/>
          </a:bodyPr>
          <a:lstStyle/>
          <a:p>
            <a:r>
              <a:rPr lang="en-US" altLang="zh-CN" dirty="0"/>
              <a:t>[1]. &lt;LLVM Techniques, Tips, and Best Practices – Clang and Middle-End Libraries&gt;  P113</a:t>
            </a:r>
            <a:endParaRPr lang="zh-CN" altLang="en-US" dirty="0"/>
          </a:p>
        </p:txBody>
      </p:sp>
    </p:spTree>
    <p:extLst>
      <p:ext uri="{BB962C8B-B14F-4D97-AF65-F5344CB8AC3E}">
        <p14:creationId xmlns:p14="http://schemas.microsoft.com/office/powerpoint/2010/main" val="3908592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A569F9-FE17-1909-266A-203BDCAFE919}"/>
              </a:ext>
            </a:extLst>
          </p:cNvPr>
          <p:cNvSpPr>
            <a:spLocks noGrp="1"/>
          </p:cNvSpPr>
          <p:nvPr>
            <p:ph type="title"/>
          </p:nvPr>
        </p:nvSpPr>
        <p:spPr/>
        <p:txBody>
          <a:bodyPr/>
          <a:lstStyle/>
          <a:p>
            <a:r>
              <a:rPr lang="en-US" altLang="zh-CN" dirty="0"/>
              <a:t>AST  Nodes  --  Declarations</a:t>
            </a:r>
            <a:endParaRPr lang="zh-CN" altLang="en-US" dirty="0"/>
          </a:p>
        </p:txBody>
      </p:sp>
      <p:sp>
        <p:nvSpPr>
          <p:cNvPr id="4" name="文本框 3">
            <a:extLst>
              <a:ext uri="{FF2B5EF4-FFF2-40B4-BE49-F238E27FC236}">
                <a16:creationId xmlns:a16="http://schemas.microsoft.com/office/drawing/2014/main" id="{8FB970B9-E219-8EB5-2244-6207A53D971C}"/>
              </a:ext>
            </a:extLst>
          </p:cNvPr>
          <p:cNvSpPr txBox="1"/>
          <p:nvPr/>
        </p:nvSpPr>
        <p:spPr>
          <a:xfrm>
            <a:off x="920537" y="6308208"/>
            <a:ext cx="10009305" cy="369332"/>
          </a:xfrm>
          <a:prstGeom prst="rect">
            <a:avLst/>
          </a:prstGeom>
          <a:noFill/>
        </p:spPr>
        <p:txBody>
          <a:bodyPr wrap="square" rtlCol="0">
            <a:spAutoFit/>
          </a:bodyPr>
          <a:lstStyle/>
          <a:p>
            <a:r>
              <a:rPr lang="en-US" altLang="zh-CN" dirty="0"/>
              <a:t>[1]. &lt;LLVM Techniques, Tips, and Best Practices – Clang and Middle-End Libraries&gt;  P114</a:t>
            </a:r>
            <a:endParaRPr lang="zh-CN" altLang="en-US" dirty="0"/>
          </a:p>
        </p:txBody>
      </p:sp>
      <p:pic>
        <p:nvPicPr>
          <p:cNvPr id="8" name="图片 7">
            <a:extLst>
              <a:ext uri="{FF2B5EF4-FFF2-40B4-BE49-F238E27FC236}">
                <a16:creationId xmlns:a16="http://schemas.microsoft.com/office/drawing/2014/main" id="{ECA8F084-4BD9-A755-7261-CC53245CEDBB}"/>
              </a:ext>
            </a:extLst>
          </p:cNvPr>
          <p:cNvPicPr>
            <a:picLocks noChangeAspect="1"/>
          </p:cNvPicPr>
          <p:nvPr/>
        </p:nvPicPr>
        <p:blipFill>
          <a:blip r:embed="rId2"/>
          <a:stretch>
            <a:fillRect/>
          </a:stretch>
        </p:blipFill>
        <p:spPr>
          <a:xfrm>
            <a:off x="2592941" y="1386755"/>
            <a:ext cx="6777646" cy="4932193"/>
          </a:xfrm>
          <a:prstGeom prst="rect">
            <a:avLst/>
          </a:prstGeom>
        </p:spPr>
      </p:pic>
    </p:spTree>
    <p:extLst>
      <p:ext uri="{BB962C8B-B14F-4D97-AF65-F5344CB8AC3E}">
        <p14:creationId xmlns:p14="http://schemas.microsoft.com/office/powerpoint/2010/main" val="920968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A569F9-FE17-1909-266A-203BDCAFE919}"/>
              </a:ext>
            </a:extLst>
          </p:cNvPr>
          <p:cNvSpPr>
            <a:spLocks noGrp="1"/>
          </p:cNvSpPr>
          <p:nvPr>
            <p:ph type="title"/>
          </p:nvPr>
        </p:nvSpPr>
        <p:spPr/>
        <p:txBody>
          <a:bodyPr/>
          <a:lstStyle/>
          <a:p>
            <a:r>
              <a:rPr lang="en-US" altLang="zh-CN" dirty="0"/>
              <a:t>AST  Nodes  --  Statements</a:t>
            </a:r>
            <a:endParaRPr lang="zh-CN" altLang="en-US" dirty="0"/>
          </a:p>
        </p:txBody>
      </p:sp>
      <p:sp>
        <p:nvSpPr>
          <p:cNvPr id="4" name="文本框 3">
            <a:extLst>
              <a:ext uri="{FF2B5EF4-FFF2-40B4-BE49-F238E27FC236}">
                <a16:creationId xmlns:a16="http://schemas.microsoft.com/office/drawing/2014/main" id="{8FB970B9-E219-8EB5-2244-6207A53D971C}"/>
              </a:ext>
            </a:extLst>
          </p:cNvPr>
          <p:cNvSpPr txBox="1"/>
          <p:nvPr/>
        </p:nvSpPr>
        <p:spPr>
          <a:xfrm>
            <a:off x="920537" y="6308208"/>
            <a:ext cx="10009305" cy="369332"/>
          </a:xfrm>
          <a:prstGeom prst="rect">
            <a:avLst/>
          </a:prstGeom>
          <a:noFill/>
        </p:spPr>
        <p:txBody>
          <a:bodyPr wrap="square" rtlCol="0">
            <a:spAutoFit/>
          </a:bodyPr>
          <a:lstStyle/>
          <a:p>
            <a:r>
              <a:rPr lang="en-US" altLang="zh-CN" dirty="0"/>
              <a:t>[1]. &lt;LLVM Techniques, Tips, and Best Practices – Clang and Middle-End Libraries&gt;  P115</a:t>
            </a:r>
            <a:endParaRPr lang="zh-CN" altLang="en-US" dirty="0"/>
          </a:p>
        </p:txBody>
      </p:sp>
      <p:pic>
        <p:nvPicPr>
          <p:cNvPr id="5" name="图片 4">
            <a:extLst>
              <a:ext uri="{FF2B5EF4-FFF2-40B4-BE49-F238E27FC236}">
                <a16:creationId xmlns:a16="http://schemas.microsoft.com/office/drawing/2014/main" id="{7B0EF688-7044-A8F8-59A2-502274CA88BD}"/>
              </a:ext>
            </a:extLst>
          </p:cNvPr>
          <p:cNvPicPr>
            <a:picLocks noChangeAspect="1"/>
          </p:cNvPicPr>
          <p:nvPr/>
        </p:nvPicPr>
        <p:blipFill>
          <a:blip r:embed="rId2"/>
          <a:stretch>
            <a:fillRect/>
          </a:stretch>
        </p:blipFill>
        <p:spPr>
          <a:xfrm>
            <a:off x="2714720" y="1525150"/>
            <a:ext cx="6848475" cy="4838700"/>
          </a:xfrm>
          <a:prstGeom prst="rect">
            <a:avLst/>
          </a:prstGeom>
        </p:spPr>
      </p:pic>
    </p:spTree>
    <p:extLst>
      <p:ext uri="{BB962C8B-B14F-4D97-AF65-F5344CB8AC3E}">
        <p14:creationId xmlns:p14="http://schemas.microsoft.com/office/powerpoint/2010/main" val="2724682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A569F9-FE17-1909-266A-203BDCAFE919}"/>
              </a:ext>
            </a:extLst>
          </p:cNvPr>
          <p:cNvSpPr>
            <a:spLocks noGrp="1"/>
          </p:cNvSpPr>
          <p:nvPr>
            <p:ph type="title"/>
          </p:nvPr>
        </p:nvSpPr>
        <p:spPr/>
        <p:txBody>
          <a:bodyPr/>
          <a:lstStyle/>
          <a:p>
            <a:r>
              <a:rPr lang="en-US" altLang="zh-CN" dirty="0"/>
              <a:t>AST  Nodes  --  Expressions</a:t>
            </a:r>
            <a:endParaRPr lang="zh-CN" altLang="en-US" dirty="0"/>
          </a:p>
        </p:txBody>
      </p:sp>
      <p:sp>
        <p:nvSpPr>
          <p:cNvPr id="4" name="文本框 3">
            <a:extLst>
              <a:ext uri="{FF2B5EF4-FFF2-40B4-BE49-F238E27FC236}">
                <a16:creationId xmlns:a16="http://schemas.microsoft.com/office/drawing/2014/main" id="{8FB970B9-E219-8EB5-2244-6207A53D971C}"/>
              </a:ext>
            </a:extLst>
          </p:cNvPr>
          <p:cNvSpPr txBox="1"/>
          <p:nvPr/>
        </p:nvSpPr>
        <p:spPr>
          <a:xfrm>
            <a:off x="920537" y="6308208"/>
            <a:ext cx="10009305" cy="369332"/>
          </a:xfrm>
          <a:prstGeom prst="rect">
            <a:avLst/>
          </a:prstGeom>
          <a:noFill/>
        </p:spPr>
        <p:txBody>
          <a:bodyPr wrap="square" rtlCol="0">
            <a:spAutoFit/>
          </a:bodyPr>
          <a:lstStyle/>
          <a:p>
            <a:r>
              <a:rPr lang="en-US" altLang="zh-CN" dirty="0"/>
              <a:t>[1]. &lt;LLVM Techniques, Tips, and Best Practices – Clang and Middle-End Libraries&gt;  P116</a:t>
            </a:r>
            <a:endParaRPr lang="zh-CN" altLang="en-US" dirty="0"/>
          </a:p>
        </p:txBody>
      </p:sp>
      <p:pic>
        <p:nvPicPr>
          <p:cNvPr id="6" name="图片 5">
            <a:extLst>
              <a:ext uri="{FF2B5EF4-FFF2-40B4-BE49-F238E27FC236}">
                <a16:creationId xmlns:a16="http://schemas.microsoft.com/office/drawing/2014/main" id="{9968F6F6-1523-B8C3-1C74-98B033569562}"/>
              </a:ext>
            </a:extLst>
          </p:cNvPr>
          <p:cNvPicPr>
            <a:picLocks noChangeAspect="1"/>
          </p:cNvPicPr>
          <p:nvPr/>
        </p:nvPicPr>
        <p:blipFill>
          <a:blip r:embed="rId2"/>
          <a:stretch>
            <a:fillRect/>
          </a:stretch>
        </p:blipFill>
        <p:spPr>
          <a:xfrm>
            <a:off x="2632032" y="1440256"/>
            <a:ext cx="7665806" cy="4647562"/>
          </a:xfrm>
          <a:prstGeom prst="rect">
            <a:avLst/>
          </a:prstGeom>
        </p:spPr>
      </p:pic>
    </p:spTree>
    <p:extLst>
      <p:ext uri="{BB962C8B-B14F-4D97-AF65-F5344CB8AC3E}">
        <p14:creationId xmlns:p14="http://schemas.microsoft.com/office/powerpoint/2010/main" val="14218024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A569F9-FE17-1909-266A-203BDCAFE919}"/>
              </a:ext>
            </a:extLst>
          </p:cNvPr>
          <p:cNvSpPr>
            <a:spLocks noGrp="1"/>
          </p:cNvSpPr>
          <p:nvPr>
            <p:ph type="title"/>
          </p:nvPr>
        </p:nvSpPr>
        <p:spPr/>
        <p:txBody>
          <a:bodyPr/>
          <a:lstStyle/>
          <a:p>
            <a:r>
              <a:rPr lang="en-US" altLang="zh-CN" dirty="0"/>
              <a:t>AST’s Type System 1</a:t>
            </a:r>
            <a:endParaRPr lang="zh-CN" altLang="en-US" dirty="0"/>
          </a:p>
        </p:txBody>
      </p:sp>
      <p:sp>
        <p:nvSpPr>
          <p:cNvPr id="3" name="内容占位符 2">
            <a:extLst>
              <a:ext uri="{FF2B5EF4-FFF2-40B4-BE49-F238E27FC236}">
                <a16:creationId xmlns:a16="http://schemas.microsoft.com/office/drawing/2014/main" id="{4DF62289-FBC8-3978-31D4-1F97CFB4C1D1}"/>
              </a:ext>
            </a:extLst>
          </p:cNvPr>
          <p:cNvSpPr>
            <a:spLocks noGrp="1"/>
          </p:cNvSpPr>
          <p:nvPr>
            <p:ph idx="1"/>
          </p:nvPr>
        </p:nvSpPr>
        <p:spPr/>
        <p:txBody>
          <a:bodyPr/>
          <a:lstStyle/>
          <a:p>
            <a:r>
              <a:rPr lang="en-US" altLang="zh-CN" dirty="0"/>
              <a:t>The core of Clang AST's type system is the clang::Type class.</a:t>
            </a:r>
          </a:p>
          <a:p>
            <a:r>
              <a:rPr lang="en-US" altLang="zh-CN" dirty="0"/>
              <a:t> Each source code type is actually represented by a subclass of Type.</a:t>
            </a:r>
            <a:endParaRPr lang="zh-CN" altLang="en-US" dirty="0"/>
          </a:p>
        </p:txBody>
      </p:sp>
      <p:sp>
        <p:nvSpPr>
          <p:cNvPr id="4" name="文本框 3">
            <a:extLst>
              <a:ext uri="{FF2B5EF4-FFF2-40B4-BE49-F238E27FC236}">
                <a16:creationId xmlns:a16="http://schemas.microsoft.com/office/drawing/2014/main" id="{8FB970B9-E219-8EB5-2244-6207A53D971C}"/>
              </a:ext>
            </a:extLst>
          </p:cNvPr>
          <p:cNvSpPr txBox="1"/>
          <p:nvPr/>
        </p:nvSpPr>
        <p:spPr>
          <a:xfrm>
            <a:off x="908263" y="5590728"/>
            <a:ext cx="10009305" cy="369332"/>
          </a:xfrm>
          <a:prstGeom prst="rect">
            <a:avLst/>
          </a:prstGeom>
          <a:noFill/>
        </p:spPr>
        <p:txBody>
          <a:bodyPr wrap="square" rtlCol="0">
            <a:spAutoFit/>
          </a:bodyPr>
          <a:lstStyle/>
          <a:p>
            <a:r>
              <a:rPr lang="en-US" altLang="zh-CN" dirty="0"/>
              <a:t>From: &lt;LLVM Techniques, Tips, and Best Practices – Clang and Middle-End Libraries&gt;  P117</a:t>
            </a:r>
            <a:endParaRPr lang="zh-CN" altLang="en-US" dirty="0"/>
          </a:p>
        </p:txBody>
      </p:sp>
    </p:spTree>
    <p:extLst>
      <p:ext uri="{BB962C8B-B14F-4D97-AF65-F5344CB8AC3E}">
        <p14:creationId xmlns:p14="http://schemas.microsoft.com/office/powerpoint/2010/main" val="7492180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A569F9-FE17-1909-266A-203BDCAFE919}"/>
              </a:ext>
            </a:extLst>
          </p:cNvPr>
          <p:cNvSpPr>
            <a:spLocks noGrp="1"/>
          </p:cNvSpPr>
          <p:nvPr>
            <p:ph type="title"/>
          </p:nvPr>
        </p:nvSpPr>
        <p:spPr/>
        <p:txBody>
          <a:bodyPr/>
          <a:lstStyle/>
          <a:p>
            <a:r>
              <a:rPr lang="en-US" altLang="zh-CN" dirty="0"/>
              <a:t>AST’s Type System  2</a:t>
            </a:r>
            <a:endParaRPr lang="zh-CN" altLang="en-US" dirty="0"/>
          </a:p>
        </p:txBody>
      </p:sp>
      <p:sp>
        <p:nvSpPr>
          <p:cNvPr id="4" name="文本框 3">
            <a:extLst>
              <a:ext uri="{FF2B5EF4-FFF2-40B4-BE49-F238E27FC236}">
                <a16:creationId xmlns:a16="http://schemas.microsoft.com/office/drawing/2014/main" id="{8FB970B9-E219-8EB5-2244-6207A53D971C}"/>
              </a:ext>
            </a:extLst>
          </p:cNvPr>
          <p:cNvSpPr txBox="1"/>
          <p:nvPr/>
        </p:nvSpPr>
        <p:spPr>
          <a:xfrm>
            <a:off x="1682657" y="5569545"/>
            <a:ext cx="3693277" cy="923330"/>
          </a:xfrm>
          <a:prstGeom prst="rect">
            <a:avLst/>
          </a:prstGeom>
          <a:noFill/>
        </p:spPr>
        <p:txBody>
          <a:bodyPr wrap="square" rtlCol="0">
            <a:spAutoFit/>
          </a:bodyPr>
          <a:lstStyle/>
          <a:p>
            <a:r>
              <a:rPr lang="en-US" altLang="zh-CN" dirty="0"/>
              <a:t>From: https://clang.llvm.org/doxygen/classclang_1_1Type.html</a:t>
            </a:r>
            <a:endParaRPr lang="zh-CN" altLang="en-US" dirty="0"/>
          </a:p>
        </p:txBody>
      </p:sp>
      <p:pic>
        <p:nvPicPr>
          <p:cNvPr id="8" name="图片 7">
            <a:extLst>
              <a:ext uri="{FF2B5EF4-FFF2-40B4-BE49-F238E27FC236}">
                <a16:creationId xmlns:a16="http://schemas.microsoft.com/office/drawing/2014/main" id="{98EEED25-B3A2-D76D-67C6-7E96884DCF36}"/>
              </a:ext>
            </a:extLst>
          </p:cNvPr>
          <p:cNvPicPr>
            <a:picLocks noChangeAspect="1"/>
          </p:cNvPicPr>
          <p:nvPr/>
        </p:nvPicPr>
        <p:blipFill>
          <a:blip r:embed="rId2"/>
          <a:stretch>
            <a:fillRect/>
          </a:stretch>
        </p:blipFill>
        <p:spPr>
          <a:xfrm>
            <a:off x="7280492" y="-42958"/>
            <a:ext cx="4164850" cy="6858000"/>
          </a:xfrm>
          <a:prstGeom prst="rect">
            <a:avLst/>
          </a:prstGeom>
        </p:spPr>
      </p:pic>
    </p:spTree>
    <p:extLst>
      <p:ext uri="{BB962C8B-B14F-4D97-AF65-F5344CB8AC3E}">
        <p14:creationId xmlns:p14="http://schemas.microsoft.com/office/powerpoint/2010/main" val="3958046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9C9190-9E5B-8707-2471-2293CA584C77}"/>
              </a:ext>
            </a:extLst>
          </p:cNvPr>
          <p:cNvSpPr>
            <a:spLocks noGrp="1"/>
          </p:cNvSpPr>
          <p:nvPr>
            <p:ph type="title"/>
          </p:nvPr>
        </p:nvSpPr>
        <p:spPr/>
        <p:txBody>
          <a:bodyPr/>
          <a:lstStyle/>
          <a:p>
            <a:pPr algn="ctr"/>
            <a:r>
              <a:rPr lang="en-US" altLang="zh-CN" dirty="0"/>
              <a:t>Contents</a:t>
            </a:r>
            <a:endParaRPr lang="zh-CN" altLang="en-US" dirty="0"/>
          </a:p>
        </p:txBody>
      </p:sp>
      <p:sp>
        <p:nvSpPr>
          <p:cNvPr id="3" name="内容占位符 2">
            <a:extLst>
              <a:ext uri="{FF2B5EF4-FFF2-40B4-BE49-F238E27FC236}">
                <a16:creationId xmlns:a16="http://schemas.microsoft.com/office/drawing/2014/main" id="{722FFB90-49E2-88E9-B78D-A689A938E36A}"/>
              </a:ext>
            </a:extLst>
          </p:cNvPr>
          <p:cNvSpPr>
            <a:spLocks noGrp="1"/>
          </p:cNvSpPr>
          <p:nvPr>
            <p:ph idx="1"/>
          </p:nvPr>
        </p:nvSpPr>
        <p:spPr/>
        <p:txBody>
          <a:bodyPr/>
          <a:lstStyle/>
          <a:p>
            <a:r>
              <a:rPr lang="en-US" altLang="zh-CN" dirty="0">
                <a:solidFill>
                  <a:srgbClr val="FF0000"/>
                </a:solidFill>
              </a:rPr>
              <a:t>Structure of Clang</a:t>
            </a:r>
          </a:p>
          <a:p>
            <a:r>
              <a:rPr lang="en-US" altLang="zh-CN" dirty="0" err="1"/>
              <a:t>FrontendAction</a:t>
            </a:r>
            <a:endParaRPr lang="en-US" altLang="zh-CN" dirty="0"/>
          </a:p>
          <a:p>
            <a:r>
              <a:rPr lang="en-US" altLang="zh-CN" dirty="0"/>
              <a:t>Preprocessor &amp;&amp; </a:t>
            </a:r>
            <a:r>
              <a:rPr lang="en-US" altLang="zh-CN" dirty="0" err="1"/>
              <a:t>Lexer</a:t>
            </a:r>
            <a:endParaRPr lang="en-US" altLang="zh-CN" dirty="0"/>
          </a:p>
          <a:p>
            <a:r>
              <a:rPr lang="en-US" altLang="zh-CN" dirty="0"/>
              <a:t>Parser</a:t>
            </a:r>
          </a:p>
          <a:p>
            <a:r>
              <a:rPr lang="en-US" altLang="zh-CN" dirty="0" err="1"/>
              <a:t>Sema</a:t>
            </a:r>
            <a:endParaRPr lang="en-US" altLang="zh-CN" dirty="0"/>
          </a:p>
          <a:p>
            <a:r>
              <a:rPr lang="en-US" altLang="zh-CN" dirty="0" err="1"/>
              <a:t>CodeGen</a:t>
            </a:r>
            <a:endParaRPr lang="en-US" altLang="zh-CN" dirty="0"/>
          </a:p>
          <a:p>
            <a:r>
              <a:rPr lang="en-US" altLang="zh-CN" dirty="0"/>
              <a:t>Clang</a:t>
            </a:r>
            <a:r>
              <a:rPr lang="zh-CN" altLang="en-US" dirty="0"/>
              <a:t> </a:t>
            </a:r>
            <a:r>
              <a:rPr lang="en-US" altLang="zh-CN" dirty="0"/>
              <a:t>Tools</a:t>
            </a:r>
            <a:endParaRPr lang="zh-CN" altLang="en-US" dirty="0"/>
          </a:p>
        </p:txBody>
      </p:sp>
    </p:spTree>
    <p:extLst>
      <p:ext uri="{BB962C8B-B14F-4D97-AF65-F5344CB8AC3E}">
        <p14:creationId xmlns:p14="http://schemas.microsoft.com/office/powerpoint/2010/main" val="28340062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A569F9-FE17-1909-266A-203BDCAFE919}"/>
              </a:ext>
            </a:extLst>
          </p:cNvPr>
          <p:cNvSpPr>
            <a:spLocks noGrp="1"/>
          </p:cNvSpPr>
          <p:nvPr>
            <p:ph type="title"/>
          </p:nvPr>
        </p:nvSpPr>
        <p:spPr/>
        <p:txBody>
          <a:bodyPr/>
          <a:lstStyle/>
          <a:p>
            <a:r>
              <a:rPr lang="en-US" altLang="zh-CN" dirty="0"/>
              <a:t>AST’s Type System  3</a:t>
            </a:r>
            <a:endParaRPr lang="zh-CN" altLang="en-US" dirty="0"/>
          </a:p>
        </p:txBody>
      </p:sp>
      <p:sp>
        <p:nvSpPr>
          <p:cNvPr id="3" name="内容占位符 2">
            <a:extLst>
              <a:ext uri="{FF2B5EF4-FFF2-40B4-BE49-F238E27FC236}">
                <a16:creationId xmlns:a16="http://schemas.microsoft.com/office/drawing/2014/main" id="{4DF62289-FBC8-3978-31D4-1F97CFB4C1D1}"/>
              </a:ext>
            </a:extLst>
          </p:cNvPr>
          <p:cNvSpPr>
            <a:spLocks noGrp="1"/>
          </p:cNvSpPr>
          <p:nvPr>
            <p:ph idx="1"/>
          </p:nvPr>
        </p:nvSpPr>
        <p:spPr/>
        <p:txBody>
          <a:bodyPr>
            <a:normAutofit fontScale="92500" lnSpcReduction="10000"/>
          </a:bodyPr>
          <a:lstStyle/>
          <a:p>
            <a:r>
              <a:rPr lang="en-US" altLang="zh-CN" dirty="0" err="1"/>
              <a:t>BuiltinType</a:t>
            </a:r>
            <a:r>
              <a:rPr lang="en-US" altLang="zh-CN" dirty="0"/>
              <a:t>: For primitive types such as int, char, and float.</a:t>
            </a:r>
          </a:p>
          <a:p>
            <a:r>
              <a:rPr lang="en-US" altLang="zh-CN" dirty="0" err="1"/>
              <a:t>PointerType</a:t>
            </a:r>
            <a:r>
              <a:rPr lang="en-US" altLang="zh-CN" dirty="0"/>
              <a:t>: For all the pointer types. It has a function called </a:t>
            </a:r>
            <a:r>
              <a:rPr lang="en-US" altLang="zh-CN" dirty="0" err="1"/>
              <a:t>PointerType</a:t>
            </a:r>
            <a:r>
              <a:rPr lang="en-US" altLang="zh-CN" dirty="0"/>
              <a:t>::</a:t>
            </a:r>
            <a:r>
              <a:rPr lang="en-US" altLang="zh-CN" dirty="0" err="1"/>
              <a:t>getPointee</a:t>
            </a:r>
            <a:r>
              <a:rPr lang="en-US" altLang="zh-CN" dirty="0"/>
              <a:t>() for retrieving the source code type being pointed to by it.</a:t>
            </a:r>
          </a:p>
          <a:p>
            <a:r>
              <a:rPr lang="en-US" altLang="zh-CN" dirty="0" err="1"/>
              <a:t>ArrayType</a:t>
            </a:r>
            <a:r>
              <a:rPr lang="en-US" altLang="zh-CN" dirty="0"/>
              <a:t>: For all the array types. Note that it has other subclasses for more specific arrays that have either a constant or variable length.</a:t>
            </a:r>
          </a:p>
          <a:p>
            <a:r>
              <a:rPr lang="en-US" altLang="zh-CN" dirty="0" err="1"/>
              <a:t>RecordType</a:t>
            </a:r>
            <a:r>
              <a:rPr lang="en-US" altLang="zh-CN" dirty="0"/>
              <a:t>: For struct/class/union types. It has a function called </a:t>
            </a:r>
            <a:r>
              <a:rPr lang="en-US" altLang="zh-CN" dirty="0" err="1"/>
              <a:t>RecordType</a:t>
            </a:r>
            <a:r>
              <a:rPr lang="en-US" altLang="zh-CN" dirty="0"/>
              <a:t>::</a:t>
            </a:r>
            <a:r>
              <a:rPr lang="en-US" altLang="zh-CN" dirty="0" err="1"/>
              <a:t>getDecl</a:t>
            </a:r>
            <a:r>
              <a:rPr lang="en-US" altLang="zh-CN" dirty="0"/>
              <a:t>() for retrieving the underlying </a:t>
            </a:r>
            <a:r>
              <a:rPr lang="en-US" altLang="zh-CN" dirty="0" err="1"/>
              <a:t>RecordDecl</a:t>
            </a:r>
            <a:r>
              <a:rPr lang="en-US" altLang="zh-CN" dirty="0"/>
              <a:t>.</a:t>
            </a:r>
          </a:p>
          <a:p>
            <a:r>
              <a:rPr lang="en-US" altLang="zh-CN" dirty="0" err="1"/>
              <a:t>FunctionType</a:t>
            </a:r>
            <a:r>
              <a:rPr lang="en-US" altLang="zh-CN" dirty="0"/>
              <a:t>: For representing a function's signature; that is, a function's argument types and return type (and other properties, such as its calling convention).</a:t>
            </a:r>
            <a:endParaRPr lang="zh-CN" altLang="en-US" dirty="0"/>
          </a:p>
        </p:txBody>
      </p:sp>
      <p:sp>
        <p:nvSpPr>
          <p:cNvPr id="4" name="文本框 3">
            <a:extLst>
              <a:ext uri="{FF2B5EF4-FFF2-40B4-BE49-F238E27FC236}">
                <a16:creationId xmlns:a16="http://schemas.microsoft.com/office/drawing/2014/main" id="{8FB970B9-E219-8EB5-2244-6207A53D971C}"/>
              </a:ext>
            </a:extLst>
          </p:cNvPr>
          <p:cNvSpPr txBox="1"/>
          <p:nvPr/>
        </p:nvSpPr>
        <p:spPr>
          <a:xfrm>
            <a:off x="957359" y="6127234"/>
            <a:ext cx="10009305" cy="369332"/>
          </a:xfrm>
          <a:prstGeom prst="rect">
            <a:avLst/>
          </a:prstGeom>
          <a:noFill/>
        </p:spPr>
        <p:txBody>
          <a:bodyPr wrap="square" rtlCol="0">
            <a:spAutoFit/>
          </a:bodyPr>
          <a:lstStyle/>
          <a:p>
            <a:r>
              <a:rPr lang="en-US" altLang="zh-CN" dirty="0"/>
              <a:t>From: &lt;LLVM Techniques, Tips, and Best Practices – Clang and Middle-End Libraries&gt;  P117</a:t>
            </a:r>
            <a:endParaRPr lang="zh-CN" altLang="en-US" dirty="0"/>
          </a:p>
        </p:txBody>
      </p:sp>
    </p:spTree>
    <p:extLst>
      <p:ext uri="{BB962C8B-B14F-4D97-AF65-F5344CB8AC3E}">
        <p14:creationId xmlns:p14="http://schemas.microsoft.com/office/powerpoint/2010/main" val="7396231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A569F9-FE17-1909-266A-203BDCAFE919}"/>
              </a:ext>
            </a:extLst>
          </p:cNvPr>
          <p:cNvSpPr>
            <a:spLocks noGrp="1"/>
          </p:cNvSpPr>
          <p:nvPr>
            <p:ph type="title"/>
          </p:nvPr>
        </p:nvSpPr>
        <p:spPr/>
        <p:txBody>
          <a:bodyPr/>
          <a:lstStyle/>
          <a:p>
            <a:r>
              <a:rPr lang="en-US" altLang="zh-CN" dirty="0" err="1"/>
              <a:t>ASTMatcher</a:t>
            </a:r>
            <a:endParaRPr lang="zh-CN" altLang="en-US" dirty="0"/>
          </a:p>
        </p:txBody>
      </p:sp>
      <p:sp>
        <p:nvSpPr>
          <p:cNvPr id="4" name="文本框 3">
            <a:extLst>
              <a:ext uri="{FF2B5EF4-FFF2-40B4-BE49-F238E27FC236}">
                <a16:creationId xmlns:a16="http://schemas.microsoft.com/office/drawing/2014/main" id="{8FB970B9-E219-8EB5-2244-6207A53D971C}"/>
              </a:ext>
            </a:extLst>
          </p:cNvPr>
          <p:cNvSpPr txBox="1"/>
          <p:nvPr/>
        </p:nvSpPr>
        <p:spPr>
          <a:xfrm>
            <a:off x="889852" y="5942568"/>
            <a:ext cx="10009305" cy="646331"/>
          </a:xfrm>
          <a:prstGeom prst="rect">
            <a:avLst/>
          </a:prstGeom>
          <a:noFill/>
        </p:spPr>
        <p:txBody>
          <a:bodyPr wrap="square" rtlCol="0">
            <a:spAutoFit/>
          </a:bodyPr>
          <a:lstStyle/>
          <a:p>
            <a:r>
              <a:rPr lang="en-US" altLang="zh-CN" dirty="0"/>
              <a:t>[1]. &lt;LLVM Techniques, Tips, and Best Practices – Clang and Middle-End Libraries&gt;  P119</a:t>
            </a:r>
          </a:p>
          <a:p>
            <a:r>
              <a:rPr lang="en-US" altLang="zh-CN" dirty="0"/>
              <a:t>[2]. AST Matcher Reference https://clang.llvm.org/docs/LibASTMatchersReference.html</a:t>
            </a:r>
            <a:endParaRPr lang="zh-CN" altLang="en-US" dirty="0"/>
          </a:p>
        </p:txBody>
      </p:sp>
      <p:sp>
        <p:nvSpPr>
          <p:cNvPr id="3" name="内容占位符 2">
            <a:extLst>
              <a:ext uri="{FF2B5EF4-FFF2-40B4-BE49-F238E27FC236}">
                <a16:creationId xmlns:a16="http://schemas.microsoft.com/office/drawing/2014/main" id="{D0828C97-6954-B3CA-0738-3984B157B3CE}"/>
              </a:ext>
            </a:extLst>
          </p:cNvPr>
          <p:cNvSpPr>
            <a:spLocks noGrp="1"/>
          </p:cNvSpPr>
          <p:nvPr>
            <p:ph idx="1"/>
          </p:nvPr>
        </p:nvSpPr>
        <p:spPr>
          <a:xfrm>
            <a:off x="838200" y="1825625"/>
            <a:ext cx="10515600" cy="3900115"/>
          </a:xfrm>
        </p:spPr>
        <p:txBody>
          <a:bodyPr>
            <a:normAutofit/>
          </a:bodyPr>
          <a:lstStyle/>
          <a:p>
            <a:r>
              <a:rPr lang="en-US" altLang="zh-CN" dirty="0" err="1"/>
              <a:t>ASTMatcher</a:t>
            </a:r>
            <a:r>
              <a:rPr lang="en-US" altLang="zh-CN" dirty="0"/>
              <a:t> is the utility that helps you write AST pattern matching logic via a clean, concise, and efficient Domain-Specific Language (DSL).[1]</a:t>
            </a:r>
          </a:p>
          <a:p>
            <a:r>
              <a:rPr lang="en-US" altLang="zh-CN" dirty="0"/>
              <a:t>There are three different basic categories of matchers:</a:t>
            </a:r>
          </a:p>
          <a:p>
            <a:pPr lvl="1">
              <a:buFont typeface="Wingdings" panose="05000000000000000000" pitchFamily="2" charset="2"/>
              <a:buChar char="Ø"/>
            </a:pPr>
            <a:r>
              <a:rPr lang="en-US" altLang="zh-CN" dirty="0"/>
              <a:t>Node Matchers: Matchers that match a specific type of AST node.</a:t>
            </a:r>
          </a:p>
          <a:p>
            <a:pPr lvl="1">
              <a:buFont typeface="Wingdings" panose="05000000000000000000" pitchFamily="2" charset="2"/>
              <a:buChar char="Ø"/>
            </a:pPr>
            <a:r>
              <a:rPr lang="en-US" altLang="zh-CN" dirty="0"/>
              <a:t>Narrowing Matchers: Matchers that match attributes on AST nodes.</a:t>
            </a:r>
          </a:p>
          <a:p>
            <a:pPr lvl="1">
              <a:buFont typeface="Wingdings" panose="05000000000000000000" pitchFamily="2" charset="2"/>
              <a:buChar char="Ø"/>
            </a:pPr>
            <a:r>
              <a:rPr lang="en-US" altLang="zh-CN" dirty="0"/>
              <a:t>Traversal Matchers: Matchers that allow traversal between AST nodes.[2]</a:t>
            </a:r>
          </a:p>
          <a:p>
            <a:r>
              <a:rPr lang="en-US" altLang="zh-CN" dirty="0"/>
              <a:t>Matching the Clang AST  https://clang.llvm.org/docs/LibASTMatchers.html</a:t>
            </a:r>
          </a:p>
          <a:p>
            <a:endParaRPr lang="en-US" altLang="zh-CN" dirty="0"/>
          </a:p>
        </p:txBody>
      </p:sp>
    </p:spTree>
    <p:extLst>
      <p:ext uri="{BB962C8B-B14F-4D97-AF65-F5344CB8AC3E}">
        <p14:creationId xmlns:p14="http://schemas.microsoft.com/office/powerpoint/2010/main" val="7632532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9AEBF7-5B2D-B3A4-9D5A-E0D21AD17140}"/>
              </a:ext>
            </a:extLst>
          </p:cNvPr>
          <p:cNvSpPr>
            <a:spLocks noGrp="1"/>
          </p:cNvSpPr>
          <p:nvPr>
            <p:ph type="title"/>
          </p:nvPr>
        </p:nvSpPr>
        <p:spPr/>
        <p:txBody>
          <a:bodyPr/>
          <a:lstStyle/>
          <a:p>
            <a:r>
              <a:rPr lang="en-US" altLang="zh-CN" dirty="0" err="1"/>
              <a:t>ASTConsumer</a:t>
            </a:r>
            <a:endParaRPr lang="zh-CN" altLang="en-US" dirty="0"/>
          </a:p>
        </p:txBody>
      </p:sp>
      <p:sp>
        <p:nvSpPr>
          <p:cNvPr id="3" name="内容占位符 2">
            <a:extLst>
              <a:ext uri="{FF2B5EF4-FFF2-40B4-BE49-F238E27FC236}">
                <a16:creationId xmlns:a16="http://schemas.microsoft.com/office/drawing/2014/main" id="{F5F0512B-742F-A799-7A3C-7A7AC4C064F6}"/>
              </a:ext>
            </a:extLst>
          </p:cNvPr>
          <p:cNvSpPr>
            <a:spLocks noGrp="1"/>
          </p:cNvSpPr>
          <p:nvPr>
            <p:ph idx="1"/>
          </p:nvPr>
        </p:nvSpPr>
        <p:spPr/>
        <p:txBody>
          <a:bodyPr/>
          <a:lstStyle/>
          <a:p>
            <a:r>
              <a:rPr lang="en-US" altLang="zh-CN" dirty="0"/>
              <a:t>This is an abstract interface that should be implemented by clients that read ASTs. </a:t>
            </a:r>
          </a:p>
          <a:p>
            <a:endParaRPr lang="zh-CN" altLang="en-US" dirty="0"/>
          </a:p>
        </p:txBody>
      </p:sp>
      <p:sp>
        <p:nvSpPr>
          <p:cNvPr id="8" name="文本框 7">
            <a:extLst>
              <a:ext uri="{FF2B5EF4-FFF2-40B4-BE49-F238E27FC236}">
                <a16:creationId xmlns:a16="http://schemas.microsoft.com/office/drawing/2014/main" id="{C31093A0-7AE1-9FC2-E183-F32C3E52A280}"/>
              </a:ext>
            </a:extLst>
          </p:cNvPr>
          <p:cNvSpPr txBox="1"/>
          <p:nvPr/>
        </p:nvSpPr>
        <p:spPr>
          <a:xfrm>
            <a:off x="1016172" y="5452187"/>
            <a:ext cx="3617198" cy="923330"/>
          </a:xfrm>
          <a:prstGeom prst="rect">
            <a:avLst/>
          </a:prstGeom>
          <a:noFill/>
        </p:spPr>
        <p:txBody>
          <a:bodyPr wrap="square" rtlCol="0">
            <a:spAutoFit/>
          </a:bodyPr>
          <a:lstStyle/>
          <a:p>
            <a:r>
              <a:rPr lang="en-US" altLang="zh-CN" dirty="0"/>
              <a:t>From: https://clang.llvm.org/doxygen/classclang_1_1ASTConsumer.html</a:t>
            </a:r>
          </a:p>
        </p:txBody>
      </p:sp>
      <p:pic>
        <p:nvPicPr>
          <p:cNvPr id="10" name="图片 9">
            <a:extLst>
              <a:ext uri="{FF2B5EF4-FFF2-40B4-BE49-F238E27FC236}">
                <a16:creationId xmlns:a16="http://schemas.microsoft.com/office/drawing/2014/main" id="{80167AF4-819D-1C2C-5076-74E73E025EDE}"/>
              </a:ext>
            </a:extLst>
          </p:cNvPr>
          <p:cNvPicPr>
            <a:picLocks noChangeAspect="1"/>
          </p:cNvPicPr>
          <p:nvPr/>
        </p:nvPicPr>
        <p:blipFill>
          <a:blip r:embed="rId2"/>
          <a:stretch>
            <a:fillRect/>
          </a:stretch>
        </p:blipFill>
        <p:spPr>
          <a:xfrm>
            <a:off x="5216375" y="2506775"/>
            <a:ext cx="5791999" cy="4067295"/>
          </a:xfrm>
          <a:prstGeom prst="rect">
            <a:avLst/>
          </a:prstGeom>
        </p:spPr>
      </p:pic>
    </p:spTree>
    <p:extLst>
      <p:ext uri="{BB962C8B-B14F-4D97-AF65-F5344CB8AC3E}">
        <p14:creationId xmlns:p14="http://schemas.microsoft.com/office/powerpoint/2010/main" val="3910895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9AEBF7-5B2D-B3A4-9D5A-E0D21AD17140}"/>
              </a:ext>
            </a:extLst>
          </p:cNvPr>
          <p:cNvSpPr>
            <a:spLocks noGrp="1"/>
          </p:cNvSpPr>
          <p:nvPr>
            <p:ph type="title"/>
          </p:nvPr>
        </p:nvSpPr>
        <p:spPr/>
        <p:txBody>
          <a:bodyPr/>
          <a:lstStyle/>
          <a:p>
            <a:r>
              <a:rPr lang="en-US" altLang="zh-CN" dirty="0" err="1"/>
              <a:t>SemaConsumer</a:t>
            </a:r>
            <a:endParaRPr lang="zh-CN" altLang="en-US" dirty="0"/>
          </a:p>
        </p:txBody>
      </p:sp>
      <p:sp>
        <p:nvSpPr>
          <p:cNvPr id="3" name="内容占位符 2">
            <a:extLst>
              <a:ext uri="{FF2B5EF4-FFF2-40B4-BE49-F238E27FC236}">
                <a16:creationId xmlns:a16="http://schemas.microsoft.com/office/drawing/2014/main" id="{F5F0512B-742F-A799-7A3C-7A7AC4C064F6}"/>
              </a:ext>
            </a:extLst>
          </p:cNvPr>
          <p:cNvSpPr>
            <a:spLocks noGrp="1"/>
          </p:cNvSpPr>
          <p:nvPr>
            <p:ph idx="1"/>
          </p:nvPr>
        </p:nvSpPr>
        <p:spPr/>
        <p:txBody>
          <a:bodyPr/>
          <a:lstStyle/>
          <a:p>
            <a:r>
              <a:rPr lang="en-US" altLang="zh-CN" b="0" i="0" dirty="0">
                <a:solidFill>
                  <a:srgbClr val="000000"/>
                </a:solidFill>
                <a:effectLst/>
                <a:latin typeface="Roboto" panose="02000000000000000000" pitchFamily="2" charset="0"/>
              </a:rPr>
              <a:t>An abstract interface that should be implemented by clients that read ASTs and then require further semantic analysis of the entities in those ASTs.</a:t>
            </a:r>
            <a:endParaRPr lang="zh-CN" altLang="en-US" dirty="0"/>
          </a:p>
        </p:txBody>
      </p:sp>
      <p:pic>
        <p:nvPicPr>
          <p:cNvPr id="7" name="图片 6">
            <a:extLst>
              <a:ext uri="{FF2B5EF4-FFF2-40B4-BE49-F238E27FC236}">
                <a16:creationId xmlns:a16="http://schemas.microsoft.com/office/drawing/2014/main" id="{6381C70E-AE4C-4921-12B1-4B26FBDE897F}"/>
              </a:ext>
            </a:extLst>
          </p:cNvPr>
          <p:cNvPicPr>
            <a:picLocks noChangeAspect="1"/>
          </p:cNvPicPr>
          <p:nvPr/>
        </p:nvPicPr>
        <p:blipFill>
          <a:blip r:embed="rId2"/>
          <a:stretch>
            <a:fillRect/>
          </a:stretch>
        </p:blipFill>
        <p:spPr>
          <a:xfrm>
            <a:off x="1145140" y="3026584"/>
            <a:ext cx="8985428" cy="3024411"/>
          </a:xfrm>
          <a:prstGeom prst="rect">
            <a:avLst/>
          </a:prstGeom>
        </p:spPr>
      </p:pic>
      <p:sp>
        <p:nvSpPr>
          <p:cNvPr id="8" name="文本框 7">
            <a:extLst>
              <a:ext uri="{FF2B5EF4-FFF2-40B4-BE49-F238E27FC236}">
                <a16:creationId xmlns:a16="http://schemas.microsoft.com/office/drawing/2014/main" id="{C31093A0-7AE1-9FC2-E183-F32C3E52A280}"/>
              </a:ext>
            </a:extLst>
          </p:cNvPr>
          <p:cNvSpPr txBox="1"/>
          <p:nvPr/>
        </p:nvSpPr>
        <p:spPr>
          <a:xfrm>
            <a:off x="985486" y="6204739"/>
            <a:ext cx="10009305" cy="369332"/>
          </a:xfrm>
          <a:prstGeom prst="rect">
            <a:avLst/>
          </a:prstGeom>
          <a:noFill/>
        </p:spPr>
        <p:txBody>
          <a:bodyPr wrap="square" rtlCol="0">
            <a:spAutoFit/>
          </a:bodyPr>
          <a:lstStyle/>
          <a:p>
            <a:r>
              <a:rPr lang="en-US" altLang="zh-CN" dirty="0"/>
              <a:t>From: https://clang.llvm.org/doxygen/classclang_1_1SemaConsumer.html</a:t>
            </a:r>
          </a:p>
        </p:txBody>
      </p:sp>
    </p:spTree>
    <p:extLst>
      <p:ext uri="{BB962C8B-B14F-4D97-AF65-F5344CB8AC3E}">
        <p14:creationId xmlns:p14="http://schemas.microsoft.com/office/powerpoint/2010/main" val="1319687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9AEBF7-5B2D-B3A4-9D5A-E0D21AD17140}"/>
              </a:ext>
            </a:extLst>
          </p:cNvPr>
          <p:cNvSpPr>
            <a:spLocks noGrp="1"/>
          </p:cNvSpPr>
          <p:nvPr>
            <p:ph type="title"/>
          </p:nvPr>
        </p:nvSpPr>
        <p:spPr/>
        <p:txBody>
          <a:bodyPr/>
          <a:lstStyle/>
          <a:p>
            <a:r>
              <a:rPr lang="en-US" altLang="zh-CN" dirty="0" err="1"/>
              <a:t>CodeGenerator</a:t>
            </a:r>
            <a:endParaRPr lang="zh-CN" altLang="en-US" dirty="0"/>
          </a:p>
        </p:txBody>
      </p:sp>
      <p:sp>
        <p:nvSpPr>
          <p:cNvPr id="3" name="内容占位符 2">
            <a:extLst>
              <a:ext uri="{FF2B5EF4-FFF2-40B4-BE49-F238E27FC236}">
                <a16:creationId xmlns:a16="http://schemas.microsoft.com/office/drawing/2014/main" id="{F5F0512B-742F-A799-7A3C-7A7AC4C064F6}"/>
              </a:ext>
            </a:extLst>
          </p:cNvPr>
          <p:cNvSpPr>
            <a:spLocks noGrp="1"/>
          </p:cNvSpPr>
          <p:nvPr>
            <p:ph idx="1"/>
          </p:nvPr>
        </p:nvSpPr>
        <p:spPr/>
        <p:txBody>
          <a:bodyPr/>
          <a:lstStyle/>
          <a:p>
            <a:r>
              <a:rPr lang="en-US" altLang="zh-CN" b="0" i="0" dirty="0">
                <a:solidFill>
                  <a:srgbClr val="000000"/>
                </a:solidFill>
                <a:effectLst/>
                <a:latin typeface="Roboto" panose="02000000000000000000" pitchFamily="2" charset="0"/>
              </a:rPr>
              <a:t>The primary public interface to the Clang code generator.</a:t>
            </a:r>
            <a:endParaRPr lang="zh-CN" altLang="en-US" dirty="0"/>
          </a:p>
        </p:txBody>
      </p:sp>
      <p:sp>
        <p:nvSpPr>
          <p:cNvPr id="8" name="文本框 7">
            <a:extLst>
              <a:ext uri="{FF2B5EF4-FFF2-40B4-BE49-F238E27FC236}">
                <a16:creationId xmlns:a16="http://schemas.microsoft.com/office/drawing/2014/main" id="{C31093A0-7AE1-9FC2-E183-F32C3E52A280}"/>
              </a:ext>
            </a:extLst>
          </p:cNvPr>
          <p:cNvSpPr txBox="1"/>
          <p:nvPr/>
        </p:nvSpPr>
        <p:spPr>
          <a:xfrm>
            <a:off x="985486" y="6123543"/>
            <a:ext cx="10009305" cy="369332"/>
          </a:xfrm>
          <a:prstGeom prst="rect">
            <a:avLst/>
          </a:prstGeom>
          <a:noFill/>
        </p:spPr>
        <p:txBody>
          <a:bodyPr wrap="square" rtlCol="0">
            <a:spAutoFit/>
          </a:bodyPr>
          <a:lstStyle/>
          <a:p>
            <a:r>
              <a:rPr lang="en-US" altLang="zh-CN" dirty="0"/>
              <a:t>From: https://clang.llvm.org/doxygen/classclang_1_1CodeGenerator.html</a:t>
            </a:r>
          </a:p>
        </p:txBody>
      </p:sp>
      <p:pic>
        <p:nvPicPr>
          <p:cNvPr id="5" name="图片 4">
            <a:extLst>
              <a:ext uri="{FF2B5EF4-FFF2-40B4-BE49-F238E27FC236}">
                <a16:creationId xmlns:a16="http://schemas.microsoft.com/office/drawing/2014/main" id="{AE1FC1F8-B022-4233-C5D0-5FAC725C53B5}"/>
              </a:ext>
            </a:extLst>
          </p:cNvPr>
          <p:cNvPicPr>
            <a:picLocks noChangeAspect="1"/>
          </p:cNvPicPr>
          <p:nvPr/>
        </p:nvPicPr>
        <p:blipFill>
          <a:blip r:embed="rId2"/>
          <a:stretch>
            <a:fillRect/>
          </a:stretch>
        </p:blipFill>
        <p:spPr>
          <a:xfrm>
            <a:off x="1126953" y="2456906"/>
            <a:ext cx="9936821" cy="2649005"/>
          </a:xfrm>
          <a:prstGeom prst="rect">
            <a:avLst/>
          </a:prstGeom>
        </p:spPr>
      </p:pic>
    </p:spTree>
    <p:extLst>
      <p:ext uri="{BB962C8B-B14F-4D97-AF65-F5344CB8AC3E}">
        <p14:creationId xmlns:p14="http://schemas.microsoft.com/office/powerpoint/2010/main" val="38220029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9C9190-9E5B-8707-2471-2293CA584C77}"/>
              </a:ext>
            </a:extLst>
          </p:cNvPr>
          <p:cNvSpPr>
            <a:spLocks noGrp="1"/>
          </p:cNvSpPr>
          <p:nvPr>
            <p:ph type="title"/>
          </p:nvPr>
        </p:nvSpPr>
        <p:spPr/>
        <p:txBody>
          <a:bodyPr/>
          <a:lstStyle/>
          <a:p>
            <a:pPr algn="ctr"/>
            <a:r>
              <a:rPr lang="en-US" altLang="zh-CN" dirty="0"/>
              <a:t>Contents</a:t>
            </a:r>
            <a:endParaRPr lang="zh-CN" altLang="en-US" dirty="0"/>
          </a:p>
        </p:txBody>
      </p:sp>
      <p:sp>
        <p:nvSpPr>
          <p:cNvPr id="3" name="内容占位符 2">
            <a:extLst>
              <a:ext uri="{FF2B5EF4-FFF2-40B4-BE49-F238E27FC236}">
                <a16:creationId xmlns:a16="http://schemas.microsoft.com/office/drawing/2014/main" id="{722FFB90-49E2-88E9-B78D-A689A938E36A}"/>
              </a:ext>
            </a:extLst>
          </p:cNvPr>
          <p:cNvSpPr>
            <a:spLocks noGrp="1"/>
          </p:cNvSpPr>
          <p:nvPr>
            <p:ph idx="1"/>
          </p:nvPr>
        </p:nvSpPr>
        <p:spPr/>
        <p:txBody>
          <a:bodyPr/>
          <a:lstStyle/>
          <a:p>
            <a:r>
              <a:rPr lang="en-US" altLang="zh-CN" dirty="0"/>
              <a:t>Structure of Clang</a:t>
            </a:r>
          </a:p>
          <a:p>
            <a:r>
              <a:rPr lang="en-US" altLang="zh-CN" dirty="0" err="1"/>
              <a:t>FrontendAction</a:t>
            </a:r>
            <a:endParaRPr lang="en-US" altLang="zh-CN" dirty="0"/>
          </a:p>
          <a:p>
            <a:r>
              <a:rPr lang="en-US" altLang="zh-CN" dirty="0"/>
              <a:t>Preprocessor &amp;&amp; </a:t>
            </a:r>
            <a:r>
              <a:rPr lang="en-US" altLang="zh-CN" dirty="0" err="1"/>
              <a:t>Lexer</a:t>
            </a:r>
            <a:endParaRPr lang="en-US" altLang="zh-CN" dirty="0"/>
          </a:p>
          <a:p>
            <a:r>
              <a:rPr lang="en-US" altLang="zh-CN" dirty="0"/>
              <a:t>Parser</a:t>
            </a:r>
          </a:p>
          <a:p>
            <a:r>
              <a:rPr lang="en-US" altLang="zh-CN" dirty="0" err="1">
                <a:solidFill>
                  <a:srgbClr val="FF0000"/>
                </a:solidFill>
              </a:rPr>
              <a:t>Sema</a:t>
            </a:r>
            <a:endParaRPr lang="en-US" altLang="zh-CN" dirty="0">
              <a:solidFill>
                <a:srgbClr val="FF0000"/>
              </a:solidFill>
            </a:endParaRPr>
          </a:p>
          <a:p>
            <a:r>
              <a:rPr lang="en-US" altLang="zh-CN" dirty="0" err="1"/>
              <a:t>CodeGen</a:t>
            </a:r>
            <a:endParaRPr lang="en-US" altLang="zh-CN" dirty="0"/>
          </a:p>
          <a:p>
            <a:r>
              <a:rPr lang="en-US" altLang="zh-CN" dirty="0"/>
              <a:t>Clang</a:t>
            </a:r>
            <a:r>
              <a:rPr lang="zh-CN" altLang="en-US" dirty="0"/>
              <a:t> </a:t>
            </a:r>
            <a:r>
              <a:rPr lang="en-US" altLang="zh-CN" dirty="0"/>
              <a:t>Tools</a:t>
            </a:r>
            <a:endParaRPr lang="zh-CN" altLang="en-US" dirty="0"/>
          </a:p>
        </p:txBody>
      </p:sp>
    </p:spTree>
    <p:extLst>
      <p:ext uri="{BB962C8B-B14F-4D97-AF65-F5344CB8AC3E}">
        <p14:creationId xmlns:p14="http://schemas.microsoft.com/office/powerpoint/2010/main" val="30181135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245F74-D199-F5F9-F199-5A778CD1DBC7}"/>
              </a:ext>
            </a:extLst>
          </p:cNvPr>
          <p:cNvSpPr>
            <a:spLocks noGrp="1"/>
          </p:cNvSpPr>
          <p:nvPr>
            <p:ph type="title"/>
          </p:nvPr>
        </p:nvSpPr>
        <p:spPr/>
        <p:txBody>
          <a:bodyPr/>
          <a:lstStyle/>
          <a:p>
            <a:r>
              <a:rPr lang="en-US" altLang="zh-CN" dirty="0"/>
              <a:t>Semantic</a:t>
            </a:r>
            <a:endParaRPr lang="zh-CN" altLang="en-US" dirty="0"/>
          </a:p>
        </p:txBody>
      </p:sp>
      <p:sp>
        <p:nvSpPr>
          <p:cNvPr id="3" name="内容占位符 2">
            <a:extLst>
              <a:ext uri="{FF2B5EF4-FFF2-40B4-BE49-F238E27FC236}">
                <a16:creationId xmlns:a16="http://schemas.microsoft.com/office/drawing/2014/main" id="{A5EB39B9-CA29-396E-852D-EC11DD0154DD}"/>
              </a:ext>
            </a:extLst>
          </p:cNvPr>
          <p:cNvSpPr>
            <a:spLocks noGrp="1"/>
          </p:cNvSpPr>
          <p:nvPr>
            <p:ph idx="1"/>
          </p:nvPr>
        </p:nvSpPr>
        <p:spPr/>
        <p:txBody>
          <a:bodyPr/>
          <a:lstStyle/>
          <a:p>
            <a:r>
              <a:rPr lang="en-US" altLang="zh-CN" dirty="0"/>
              <a:t>The semantic analyzer walks the AST and checks for various semantic rules of the language. [1]</a:t>
            </a:r>
          </a:p>
          <a:p>
            <a:r>
              <a:rPr lang="en-US" altLang="zh-CN" dirty="0"/>
              <a:t>Clang, on the other hand, does not traverse the AST after parsing. Instead, it performs type checking on the fly, together with AST node generation.[2]</a:t>
            </a:r>
            <a:endParaRPr lang="zh-CN" altLang="en-US" dirty="0"/>
          </a:p>
        </p:txBody>
      </p:sp>
      <p:sp>
        <p:nvSpPr>
          <p:cNvPr id="4" name="文本框 3">
            <a:extLst>
              <a:ext uri="{FF2B5EF4-FFF2-40B4-BE49-F238E27FC236}">
                <a16:creationId xmlns:a16="http://schemas.microsoft.com/office/drawing/2014/main" id="{F38898D9-24A2-4A9F-DED7-4447E84DE1A4}"/>
              </a:ext>
            </a:extLst>
          </p:cNvPr>
          <p:cNvSpPr txBox="1"/>
          <p:nvPr/>
        </p:nvSpPr>
        <p:spPr>
          <a:xfrm>
            <a:off x="969631" y="5799383"/>
            <a:ext cx="10009305" cy="646331"/>
          </a:xfrm>
          <a:prstGeom prst="rect">
            <a:avLst/>
          </a:prstGeom>
          <a:noFill/>
        </p:spPr>
        <p:txBody>
          <a:bodyPr wrap="square" rtlCol="0">
            <a:spAutoFit/>
          </a:bodyPr>
          <a:lstStyle/>
          <a:p>
            <a:r>
              <a:rPr lang="en-US" altLang="zh-CN" dirty="0"/>
              <a:t>[1]. &lt;Learn LLVM 12&gt;  P61</a:t>
            </a:r>
          </a:p>
          <a:p>
            <a:r>
              <a:rPr lang="en-US" altLang="zh-CN" dirty="0"/>
              <a:t>[2]. &lt;Getting Started with LLVM Core Library&gt; P98</a:t>
            </a:r>
            <a:endParaRPr lang="zh-CN" altLang="en-US" dirty="0"/>
          </a:p>
        </p:txBody>
      </p:sp>
    </p:spTree>
    <p:extLst>
      <p:ext uri="{BB962C8B-B14F-4D97-AF65-F5344CB8AC3E}">
        <p14:creationId xmlns:p14="http://schemas.microsoft.com/office/powerpoint/2010/main" val="13580892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9C9190-9E5B-8707-2471-2293CA584C77}"/>
              </a:ext>
            </a:extLst>
          </p:cNvPr>
          <p:cNvSpPr>
            <a:spLocks noGrp="1"/>
          </p:cNvSpPr>
          <p:nvPr>
            <p:ph type="title"/>
          </p:nvPr>
        </p:nvSpPr>
        <p:spPr/>
        <p:txBody>
          <a:bodyPr/>
          <a:lstStyle/>
          <a:p>
            <a:pPr algn="ctr"/>
            <a:r>
              <a:rPr lang="en-US" altLang="zh-CN" dirty="0"/>
              <a:t>Contents</a:t>
            </a:r>
            <a:endParaRPr lang="zh-CN" altLang="en-US" dirty="0"/>
          </a:p>
        </p:txBody>
      </p:sp>
      <p:sp>
        <p:nvSpPr>
          <p:cNvPr id="3" name="内容占位符 2">
            <a:extLst>
              <a:ext uri="{FF2B5EF4-FFF2-40B4-BE49-F238E27FC236}">
                <a16:creationId xmlns:a16="http://schemas.microsoft.com/office/drawing/2014/main" id="{722FFB90-49E2-88E9-B78D-A689A938E36A}"/>
              </a:ext>
            </a:extLst>
          </p:cNvPr>
          <p:cNvSpPr>
            <a:spLocks noGrp="1"/>
          </p:cNvSpPr>
          <p:nvPr>
            <p:ph idx="1"/>
          </p:nvPr>
        </p:nvSpPr>
        <p:spPr/>
        <p:txBody>
          <a:bodyPr/>
          <a:lstStyle/>
          <a:p>
            <a:r>
              <a:rPr lang="en-US" altLang="zh-CN" dirty="0"/>
              <a:t>Structure of Clang</a:t>
            </a:r>
          </a:p>
          <a:p>
            <a:r>
              <a:rPr lang="en-US" altLang="zh-CN" dirty="0" err="1"/>
              <a:t>FrontendAction</a:t>
            </a:r>
            <a:endParaRPr lang="en-US" altLang="zh-CN" dirty="0"/>
          </a:p>
          <a:p>
            <a:r>
              <a:rPr lang="en-US" altLang="zh-CN" dirty="0"/>
              <a:t>Preprocessor &amp;&amp; </a:t>
            </a:r>
            <a:r>
              <a:rPr lang="en-US" altLang="zh-CN" dirty="0" err="1"/>
              <a:t>Lexer</a:t>
            </a:r>
            <a:endParaRPr lang="en-US" altLang="zh-CN" dirty="0"/>
          </a:p>
          <a:p>
            <a:r>
              <a:rPr lang="en-US" altLang="zh-CN" dirty="0"/>
              <a:t>Parser</a:t>
            </a:r>
          </a:p>
          <a:p>
            <a:r>
              <a:rPr lang="en-US" altLang="zh-CN" dirty="0" err="1"/>
              <a:t>Sema</a:t>
            </a:r>
            <a:endParaRPr lang="en-US" altLang="zh-CN" dirty="0"/>
          </a:p>
          <a:p>
            <a:r>
              <a:rPr lang="en-US" altLang="zh-CN" dirty="0" err="1">
                <a:solidFill>
                  <a:srgbClr val="FF0000"/>
                </a:solidFill>
              </a:rPr>
              <a:t>CodeGen</a:t>
            </a:r>
            <a:endParaRPr lang="en-US" altLang="zh-CN" dirty="0">
              <a:solidFill>
                <a:srgbClr val="FF0000"/>
              </a:solidFill>
            </a:endParaRPr>
          </a:p>
          <a:p>
            <a:r>
              <a:rPr lang="en-US" altLang="zh-CN" dirty="0"/>
              <a:t>Clang</a:t>
            </a:r>
            <a:r>
              <a:rPr lang="zh-CN" altLang="en-US" dirty="0"/>
              <a:t> </a:t>
            </a:r>
            <a:r>
              <a:rPr lang="en-US" altLang="zh-CN" dirty="0"/>
              <a:t>Tools</a:t>
            </a:r>
            <a:endParaRPr lang="zh-CN" altLang="en-US" dirty="0"/>
          </a:p>
        </p:txBody>
      </p:sp>
    </p:spTree>
    <p:extLst>
      <p:ext uri="{BB962C8B-B14F-4D97-AF65-F5344CB8AC3E}">
        <p14:creationId xmlns:p14="http://schemas.microsoft.com/office/powerpoint/2010/main" val="29062715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07F23A-C089-5306-7845-BB59F82A5789}"/>
              </a:ext>
            </a:extLst>
          </p:cNvPr>
          <p:cNvSpPr>
            <a:spLocks noGrp="1"/>
          </p:cNvSpPr>
          <p:nvPr>
            <p:ph type="title"/>
          </p:nvPr>
        </p:nvSpPr>
        <p:spPr/>
        <p:txBody>
          <a:bodyPr/>
          <a:lstStyle/>
          <a:p>
            <a:r>
              <a:rPr lang="en-US" altLang="zh-CN" dirty="0" err="1"/>
              <a:t>CodeGen</a:t>
            </a:r>
            <a:endParaRPr lang="zh-CN" altLang="en-US" dirty="0"/>
          </a:p>
        </p:txBody>
      </p:sp>
      <p:sp>
        <p:nvSpPr>
          <p:cNvPr id="3" name="内容占位符 2">
            <a:extLst>
              <a:ext uri="{FF2B5EF4-FFF2-40B4-BE49-F238E27FC236}">
                <a16:creationId xmlns:a16="http://schemas.microsoft.com/office/drawing/2014/main" id="{F73940CE-E2F0-BC42-7CD6-0CABE7A57897}"/>
              </a:ext>
            </a:extLst>
          </p:cNvPr>
          <p:cNvSpPr>
            <a:spLocks noGrp="1"/>
          </p:cNvSpPr>
          <p:nvPr>
            <p:ph idx="1"/>
          </p:nvPr>
        </p:nvSpPr>
        <p:spPr/>
        <p:txBody>
          <a:bodyPr/>
          <a:lstStyle/>
          <a:p>
            <a:r>
              <a:rPr lang="en-US" altLang="zh-CN" dirty="0"/>
              <a:t> If the compiler driver used the </a:t>
            </a:r>
            <a:r>
              <a:rPr lang="en-US" altLang="zh-CN" dirty="0" err="1"/>
              <a:t>CodeGenAction</a:t>
            </a:r>
            <a:r>
              <a:rPr lang="en-US" altLang="zh-CN" dirty="0"/>
              <a:t> frontend action, this client will be </a:t>
            </a:r>
            <a:r>
              <a:rPr lang="en-US" altLang="zh-CN" dirty="0" err="1"/>
              <a:t>BackendConsumer</a:t>
            </a:r>
            <a:r>
              <a:rPr lang="en-US" altLang="zh-CN" dirty="0"/>
              <a:t>, which will traverse the AST while generating LLVM IR that implements the exact same behavior that is represented in the tree. The translation to LLVM IR starts at the top-level declaration, </a:t>
            </a:r>
            <a:r>
              <a:rPr lang="en-US" altLang="zh-CN" dirty="0" err="1"/>
              <a:t>TranslationUnitDecl</a:t>
            </a:r>
            <a:r>
              <a:rPr lang="en-US" altLang="zh-CN" dirty="0"/>
              <a:t>.[1]</a:t>
            </a:r>
            <a:endParaRPr lang="zh-CN" altLang="en-US" dirty="0"/>
          </a:p>
        </p:txBody>
      </p:sp>
      <p:sp>
        <p:nvSpPr>
          <p:cNvPr id="4" name="文本框 3">
            <a:extLst>
              <a:ext uri="{FF2B5EF4-FFF2-40B4-BE49-F238E27FC236}">
                <a16:creationId xmlns:a16="http://schemas.microsoft.com/office/drawing/2014/main" id="{D0AE6193-8E30-2754-D215-D047AFE5CEDA}"/>
              </a:ext>
            </a:extLst>
          </p:cNvPr>
          <p:cNvSpPr txBox="1"/>
          <p:nvPr/>
        </p:nvSpPr>
        <p:spPr>
          <a:xfrm>
            <a:off x="969631" y="5799383"/>
            <a:ext cx="10009305" cy="369332"/>
          </a:xfrm>
          <a:prstGeom prst="rect">
            <a:avLst/>
          </a:prstGeom>
          <a:noFill/>
        </p:spPr>
        <p:txBody>
          <a:bodyPr wrap="square" rtlCol="0">
            <a:spAutoFit/>
          </a:bodyPr>
          <a:lstStyle/>
          <a:p>
            <a:r>
              <a:rPr lang="en-US" altLang="zh-CN" dirty="0"/>
              <a:t>[1]. &lt;Getting Started with LLVM Core Library&gt; P99</a:t>
            </a:r>
            <a:endParaRPr lang="zh-CN" altLang="en-US" dirty="0"/>
          </a:p>
        </p:txBody>
      </p:sp>
    </p:spTree>
    <p:extLst>
      <p:ext uri="{BB962C8B-B14F-4D97-AF65-F5344CB8AC3E}">
        <p14:creationId xmlns:p14="http://schemas.microsoft.com/office/powerpoint/2010/main" val="34648380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CE20F6-C66B-0872-93A4-CC3C295D3CD1}"/>
              </a:ext>
            </a:extLst>
          </p:cNvPr>
          <p:cNvSpPr>
            <a:spLocks noGrp="1"/>
          </p:cNvSpPr>
          <p:nvPr>
            <p:ph type="title"/>
          </p:nvPr>
        </p:nvSpPr>
        <p:spPr/>
        <p:txBody>
          <a:bodyPr/>
          <a:lstStyle/>
          <a:p>
            <a:r>
              <a:rPr lang="en-US" altLang="zh-CN" dirty="0" err="1"/>
              <a:t>CodeGenAction</a:t>
            </a:r>
            <a:endParaRPr lang="zh-CN" altLang="en-US" dirty="0"/>
          </a:p>
        </p:txBody>
      </p:sp>
      <p:sp>
        <p:nvSpPr>
          <p:cNvPr id="3" name="内容占位符 2">
            <a:extLst>
              <a:ext uri="{FF2B5EF4-FFF2-40B4-BE49-F238E27FC236}">
                <a16:creationId xmlns:a16="http://schemas.microsoft.com/office/drawing/2014/main" id="{C300AF2F-251F-2C9B-F1BF-59B979F37C7B}"/>
              </a:ext>
            </a:extLst>
          </p:cNvPr>
          <p:cNvSpPr>
            <a:spLocks noGrp="1"/>
          </p:cNvSpPr>
          <p:nvPr>
            <p:ph idx="1"/>
          </p:nvPr>
        </p:nvSpPr>
        <p:spPr/>
        <p:txBody>
          <a:bodyPr/>
          <a:lstStyle/>
          <a:p>
            <a:r>
              <a:rPr lang="en-US" altLang="zh-CN" dirty="0"/>
              <a:t>Create a new code generation action.[1]</a:t>
            </a:r>
          </a:p>
          <a:p>
            <a:pPr marL="0" indent="0">
              <a:buNone/>
            </a:pPr>
            <a:endParaRPr lang="en-US" altLang="zh-CN" dirty="0"/>
          </a:p>
          <a:p>
            <a:endParaRPr lang="zh-CN" altLang="en-US" dirty="0"/>
          </a:p>
        </p:txBody>
      </p:sp>
      <p:sp>
        <p:nvSpPr>
          <p:cNvPr id="4" name="文本框 3">
            <a:extLst>
              <a:ext uri="{FF2B5EF4-FFF2-40B4-BE49-F238E27FC236}">
                <a16:creationId xmlns:a16="http://schemas.microsoft.com/office/drawing/2014/main" id="{47DADFCC-E3CD-B207-5EF0-7A5F82081F53}"/>
              </a:ext>
            </a:extLst>
          </p:cNvPr>
          <p:cNvSpPr txBox="1"/>
          <p:nvPr/>
        </p:nvSpPr>
        <p:spPr>
          <a:xfrm>
            <a:off x="838200" y="6123543"/>
            <a:ext cx="10009305" cy="369332"/>
          </a:xfrm>
          <a:prstGeom prst="rect">
            <a:avLst/>
          </a:prstGeom>
          <a:noFill/>
        </p:spPr>
        <p:txBody>
          <a:bodyPr wrap="square" rtlCol="0">
            <a:spAutoFit/>
          </a:bodyPr>
          <a:lstStyle/>
          <a:p>
            <a:r>
              <a:rPr lang="en-US" altLang="zh-CN" dirty="0"/>
              <a:t>From: https://clang.llvm.org/doxygen/classclang_1_1CodeGenAction.html</a:t>
            </a:r>
          </a:p>
        </p:txBody>
      </p:sp>
      <p:pic>
        <p:nvPicPr>
          <p:cNvPr id="8" name="图片 7">
            <a:extLst>
              <a:ext uri="{FF2B5EF4-FFF2-40B4-BE49-F238E27FC236}">
                <a16:creationId xmlns:a16="http://schemas.microsoft.com/office/drawing/2014/main" id="{A69EF58C-47BE-A0AC-7BF7-806DDB5D3F1F}"/>
              </a:ext>
            </a:extLst>
          </p:cNvPr>
          <p:cNvPicPr>
            <a:picLocks noChangeAspect="1"/>
          </p:cNvPicPr>
          <p:nvPr/>
        </p:nvPicPr>
        <p:blipFill>
          <a:blip r:embed="rId2"/>
          <a:stretch>
            <a:fillRect/>
          </a:stretch>
        </p:blipFill>
        <p:spPr>
          <a:xfrm>
            <a:off x="716100" y="2337824"/>
            <a:ext cx="11190610" cy="3611515"/>
          </a:xfrm>
          <a:prstGeom prst="rect">
            <a:avLst/>
          </a:prstGeom>
        </p:spPr>
      </p:pic>
    </p:spTree>
    <p:extLst>
      <p:ext uri="{BB962C8B-B14F-4D97-AF65-F5344CB8AC3E}">
        <p14:creationId xmlns:p14="http://schemas.microsoft.com/office/powerpoint/2010/main" val="3129487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3B8859-8F7F-44E2-F19A-843D630941A7}"/>
              </a:ext>
            </a:extLst>
          </p:cNvPr>
          <p:cNvSpPr>
            <a:spLocks noGrp="1"/>
          </p:cNvSpPr>
          <p:nvPr>
            <p:ph type="title"/>
          </p:nvPr>
        </p:nvSpPr>
        <p:spPr>
          <a:xfrm>
            <a:off x="791661" y="405657"/>
            <a:ext cx="4157247" cy="1825753"/>
          </a:xfrm>
        </p:spPr>
        <p:txBody>
          <a:bodyPr>
            <a:normAutofit fontScale="90000"/>
          </a:bodyPr>
          <a:lstStyle/>
          <a:p>
            <a:r>
              <a:rPr lang="en-US" altLang="zh-CN" dirty="0"/>
              <a:t>High-level structure of</a:t>
            </a:r>
            <a:br>
              <a:rPr lang="en-US" altLang="zh-CN" dirty="0"/>
            </a:br>
            <a:r>
              <a:rPr lang="en-US" altLang="zh-CN" dirty="0"/>
              <a:t>Clang</a:t>
            </a:r>
            <a:endParaRPr lang="zh-CN" altLang="en-US" dirty="0"/>
          </a:p>
        </p:txBody>
      </p:sp>
      <p:pic>
        <p:nvPicPr>
          <p:cNvPr id="5" name="内容占位符 4">
            <a:extLst>
              <a:ext uri="{FF2B5EF4-FFF2-40B4-BE49-F238E27FC236}">
                <a16:creationId xmlns:a16="http://schemas.microsoft.com/office/drawing/2014/main" id="{A8A09C66-9A95-8332-AC23-31741145624F}"/>
              </a:ext>
            </a:extLst>
          </p:cNvPr>
          <p:cNvPicPr>
            <a:picLocks noGrp="1" noChangeAspect="1"/>
          </p:cNvPicPr>
          <p:nvPr>
            <p:ph idx="1"/>
          </p:nvPr>
        </p:nvPicPr>
        <p:blipFill>
          <a:blip r:embed="rId2"/>
          <a:stretch>
            <a:fillRect/>
          </a:stretch>
        </p:blipFill>
        <p:spPr>
          <a:xfrm>
            <a:off x="4047424" y="719028"/>
            <a:ext cx="8144576" cy="5664300"/>
          </a:xfrm>
        </p:spPr>
      </p:pic>
      <p:sp>
        <p:nvSpPr>
          <p:cNvPr id="6" name="文本框 5">
            <a:extLst>
              <a:ext uri="{FF2B5EF4-FFF2-40B4-BE49-F238E27FC236}">
                <a16:creationId xmlns:a16="http://schemas.microsoft.com/office/drawing/2014/main" id="{C3B2E9AA-EB48-334A-0601-638A037E76C9}"/>
              </a:ext>
            </a:extLst>
          </p:cNvPr>
          <p:cNvSpPr txBox="1"/>
          <p:nvPr/>
        </p:nvSpPr>
        <p:spPr>
          <a:xfrm>
            <a:off x="791661" y="5569545"/>
            <a:ext cx="3657600" cy="923330"/>
          </a:xfrm>
          <a:prstGeom prst="rect">
            <a:avLst/>
          </a:prstGeom>
          <a:noFill/>
        </p:spPr>
        <p:txBody>
          <a:bodyPr wrap="square" rtlCol="0">
            <a:spAutoFit/>
          </a:bodyPr>
          <a:lstStyle/>
          <a:p>
            <a:r>
              <a:rPr lang="en-US" altLang="zh-CN" dirty="0"/>
              <a:t>From: &lt;LLVM Techniques, Tips, and Best Practices – Clang and Middle-End Libraries&gt;  P75</a:t>
            </a:r>
            <a:endParaRPr lang="zh-CN" altLang="en-US" dirty="0"/>
          </a:p>
        </p:txBody>
      </p:sp>
    </p:spTree>
    <p:extLst>
      <p:ext uri="{BB962C8B-B14F-4D97-AF65-F5344CB8AC3E}">
        <p14:creationId xmlns:p14="http://schemas.microsoft.com/office/powerpoint/2010/main" val="24751240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5CB242-3E5E-5626-CFB2-B09F4D3C063D}"/>
              </a:ext>
            </a:extLst>
          </p:cNvPr>
          <p:cNvSpPr>
            <a:spLocks noGrp="1"/>
          </p:cNvSpPr>
          <p:nvPr>
            <p:ph type="title"/>
          </p:nvPr>
        </p:nvSpPr>
        <p:spPr/>
        <p:txBody>
          <a:bodyPr/>
          <a:lstStyle/>
          <a:p>
            <a:r>
              <a:rPr lang="en-US" altLang="zh-CN" dirty="0" err="1"/>
              <a:t>BackendConsumer</a:t>
            </a:r>
            <a:endParaRPr lang="zh-CN" altLang="en-US" dirty="0"/>
          </a:p>
        </p:txBody>
      </p:sp>
      <p:sp>
        <p:nvSpPr>
          <p:cNvPr id="3" name="内容占位符 2">
            <a:extLst>
              <a:ext uri="{FF2B5EF4-FFF2-40B4-BE49-F238E27FC236}">
                <a16:creationId xmlns:a16="http://schemas.microsoft.com/office/drawing/2014/main" id="{518EA0CE-C715-6696-2E0C-3E9085F13844}"/>
              </a:ext>
            </a:extLst>
          </p:cNvPr>
          <p:cNvSpPr>
            <a:spLocks noGrp="1"/>
          </p:cNvSpPr>
          <p:nvPr>
            <p:ph idx="1"/>
          </p:nvPr>
        </p:nvSpPr>
        <p:spPr/>
        <p:txBody>
          <a:bodyPr/>
          <a:lstStyle/>
          <a:p>
            <a:r>
              <a:rPr lang="en-US" altLang="zh-CN" dirty="0" err="1"/>
              <a:t>llvm</a:t>
            </a:r>
            <a:r>
              <a:rPr lang="en-US" altLang="zh-CN" dirty="0"/>
              <a:t>/clang/lib/</a:t>
            </a:r>
            <a:r>
              <a:rPr lang="en-US" altLang="zh-CN" dirty="0" err="1"/>
              <a:t>CodeGen</a:t>
            </a:r>
            <a:r>
              <a:rPr lang="en-US" altLang="zh-CN" dirty="0"/>
              <a:t>/CodeGenAction.cpp</a:t>
            </a:r>
          </a:p>
          <a:p>
            <a:pPr marL="0" indent="0">
              <a:buNone/>
            </a:pPr>
            <a:endParaRPr lang="zh-CN" altLang="en-US" dirty="0"/>
          </a:p>
        </p:txBody>
      </p:sp>
      <p:pic>
        <p:nvPicPr>
          <p:cNvPr id="5" name="图片 4">
            <a:extLst>
              <a:ext uri="{FF2B5EF4-FFF2-40B4-BE49-F238E27FC236}">
                <a16:creationId xmlns:a16="http://schemas.microsoft.com/office/drawing/2014/main" id="{078DB4BD-B11B-84B1-7864-37D4820A078E}"/>
              </a:ext>
            </a:extLst>
          </p:cNvPr>
          <p:cNvPicPr>
            <a:picLocks noChangeAspect="1"/>
          </p:cNvPicPr>
          <p:nvPr/>
        </p:nvPicPr>
        <p:blipFill>
          <a:blip r:embed="rId2"/>
          <a:stretch>
            <a:fillRect/>
          </a:stretch>
        </p:blipFill>
        <p:spPr>
          <a:xfrm>
            <a:off x="3774406" y="2326104"/>
            <a:ext cx="5330583" cy="3148264"/>
          </a:xfrm>
          <a:prstGeom prst="rect">
            <a:avLst/>
          </a:prstGeom>
        </p:spPr>
      </p:pic>
      <p:sp>
        <p:nvSpPr>
          <p:cNvPr id="6" name="文本框 5">
            <a:extLst>
              <a:ext uri="{FF2B5EF4-FFF2-40B4-BE49-F238E27FC236}">
                <a16:creationId xmlns:a16="http://schemas.microsoft.com/office/drawing/2014/main" id="{9F7E5249-7176-326C-DDA4-2909AF93FFEE}"/>
              </a:ext>
            </a:extLst>
          </p:cNvPr>
          <p:cNvSpPr txBox="1"/>
          <p:nvPr/>
        </p:nvSpPr>
        <p:spPr>
          <a:xfrm>
            <a:off x="985486" y="6123543"/>
            <a:ext cx="10009305" cy="369332"/>
          </a:xfrm>
          <a:prstGeom prst="rect">
            <a:avLst/>
          </a:prstGeom>
          <a:noFill/>
        </p:spPr>
        <p:txBody>
          <a:bodyPr wrap="square" rtlCol="0">
            <a:spAutoFit/>
          </a:bodyPr>
          <a:lstStyle/>
          <a:p>
            <a:r>
              <a:rPr lang="en-US" altLang="zh-CN" dirty="0"/>
              <a:t>https://clang.llvm.org/doxygen/classclang_1_1BackendConsumer.html</a:t>
            </a:r>
          </a:p>
        </p:txBody>
      </p:sp>
    </p:spTree>
    <p:extLst>
      <p:ext uri="{BB962C8B-B14F-4D97-AF65-F5344CB8AC3E}">
        <p14:creationId xmlns:p14="http://schemas.microsoft.com/office/powerpoint/2010/main" val="7513502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9AEBF7-5B2D-B3A4-9D5A-E0D21AD17140}"/>
              </a:ext>
            </a:extLst>
          </p:cNvPr>
          <p:cNvSpPr>
            <a:spLocks noGrp="1"/>
          </p:cNvSpPr>
          <p:nvPr>
            <p:ph type="title"/>
          </p:nvPr>
        </p:nvSpPr>
        <p:spPr/>
        <p:txBody>
          <a:bodyPr/>
          <a:lstStyle/>
          <a:p>
            <a:r>
              <a:rPr lang="en-US" altLang="zh-CN" dirty="0" err="1"/>
              <a:t>CodeGenerator</a:t>
            </a:r>
            <a:endParaRPr lang="zh-CN" altLang="en-US" dirty="0"/>
          </a:p>
        </p:txBody>
      </p:sp>
      <p:sp>
        <p:nvSpPr>
          <p:cNvPr id="3" name="内容占位符 2">
            <a:extLst>
              <a:ext uri="{FF2B5EF4-FFF2-40B4-BE49-F238E27FC236}">
                <a16:creationId xmlns:a16="http://schemas.microsoft.com/office/drawing/2014/main" id="{F5F0512B-742F-A799-7A3C-7A7AC4C064F6}"/>
              </a:ext>
            </a:extLst>
          </p:cNvPr>
          <p:cNvSpPr>
            <a:spLocks noGrp="1"/>
          </p:cNvSpPr>
          <p:nvPr>
            <p:ph idx="1"/>
          </p:nvPr>
        </p:nvSpPr>
        <p:spPr/>
        <p:txBody>
          <a:bodyPr/>
          <a:lstStyle/>
          <a:p>
            <a:r>
              <a:rPr lang="en-US" altLang="zh-CN" b="0" i="0" dirty="0">
                <a:solidFill>
                  <a:srgbClr val="000000"/>
                </a:solidFill>
                <a:effectLst/>
                <a:latin typeface="Roboto" panose="02000000000000000000" pitchFamily="2" charset="0"/>
              </a:rPr>
              <a:t>The primary public interface to the Clang code generator.</a:t>
            </a:r>
            <a:endParaRPr lang="zh-CN" altLang="en-US" dirty="0"/>
          </a:p>
        </p:txBody>
      </p:sp>
      <p:sp>
        <p:nvSpPr>
          <p:cNvPr id="8" name="文本框 7">
            <a:extLst>
              <a:ext uri="{FF2B5EF4-FFF2-40B4-BE49-F238E27FC236}">
                <a16:creationId xmlns:a16="http://schemas.microsoft.com/office/drawing/2014/main" id="{C31093A0-7AE1-9FC2-E183-F32C3E52A280}"/>
              </a:ext>
            </a:extLst>
          </p:cNvPr>
          <p:cNvSpPr txBox="1"/>
          <p:nvPr/>
        </p:nvSpPr>
        <p:spPr>
          <a:xfrm>
            <a:off x="985486" y="6123543"/>
            <a:ext cx="10009305" cy="369332"/>
          </a:xfrm>
          <a:prstGeom prst="rect">
            <a:avLst/>
          </a:prstGeom>
          <a:noFill/>
        </p:spPr>
        <p:txBody>
          <a:bodyPr wrap="square" rtlCol="0">
            <a:spAutoFit/>
          </a:bodyPr>
          <a:lstStyle/>
          <a:p>
            <a:r>
              <a:rPr lang="en-US" altLang="zh-CN" dirty="0"/>
              <a:t>From: https://clang.llvm.org/doxygen/classclang_1_1CodeGenerator.html</a:t>
            </a:r>
          </a:p>
        </p:txBody>
      </p:sp>
      <p:pic>
        <p:nvPicPr>
          <p:cNvPr id="5" name="图片 4">
            <a:extLst>
              <a:ext uri="{FF2B5EF4-FFF2-40B4-BE49-F238E27FC236}">
                <a16:creationId xmlns:a16="http://schemas.microsoft.com/office/drawing/2014/main" id="{AE1FC1F8-B022-4233-C5D0-5FAC725C53B5}"/>
              </a:ext>
            </a:extLst>
          </p:cNvPr>
          <p:cNvPicPr>
            <a:picLocks noChangeAspect="1"/>
          </p:cNvPicPr>
          <p:nvPr/>
        </p:nvPicPr>
        <p:blipFill>
          <a:blip r:embed="rId2"/>
          <a:stretch>
            <a:fillRect/>
          </a:stretch>
        </p:blipFill>
        <p:spPr>
          <a:xfrm>
            <a:off x="1126953" y="2456906"/>
            <a:ext cx="9936821" cy="2649005"/>
          </a:xfrm>
          <a:prstGeom prst="rect">
            <a:avLst/>
          </a:prstGeom>
        </p:spPr>
      </p:pic>
    </p:spTree>
    <p:extLst>
      <p:ext uri="{BB962C8B-B14F-4D97-AF65-F5344CB8AC3E}">
        <p14:creationId xmlns:p14="http://schemas.microsoft.com/office/powerpoint/2010/main" val="42651507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9C9190-9E5B-8707-2471-2293CA584C77}"/>
              </a:ext>
            </a:extLst>
          </p:cNvPr>
          <p:cNvSpPr>
            <a:spLocks noGrp="1"/>
          </p:cNvSpPr>
          <p:nvPr>
            <p:ph type="title"/>
          </p:nvPr>
        </p:nvSpPr>
        <p:spPr/>
        <p:txBody>
          <a:bodyPr/>
          <a:lstStyle/>
          <a:p>
            <a:pPr algn="ctr"/>
            <a:r>
              <a:rPr lang="en-US" altLang="zh-CN" dirty="0"/>
              <a:t>Contents</a:t>
            </a:r>
            <a:endParaRPr lang="zh-CN" altLang="en-US" dirty="0"/>
          </a:p>
        </p:txBody>
      </p:sp>
      <p:sp>
        <p:nvSpPr>
          <p:cNvPr id="3" name="内容占位符 2">
            <a:extLst>
              <a:ext uri="{FF2B5EF4-FFF2-40B4-BE49-F238E27FC236}">
                <a16:creationId xmlns:a16="http://schemas.microsoft.com/office/drawing/2014/main" id="{722FFB90-49E2-88E9-B78D-A689A938E36A}"/>
              </a:ext>
            </a:extLst>
          </p:cNvPr>
          <p:cNvSpPr>
            <a:spLocks noGrp="1"/>
          </p:cNvSpPr>
          <p:nvPr>
            <p:ph idx="1"/>
          </p:nvPr>
        </p:nvSpPr>
        <p:spPr/>
        <p:txBody>
          <a:bodyPr/>
          <a:lstStyle/>
          <a:p>
            <a:r>
              <a:rPr lang="en-US" altLang="zh-CN" dirty="0"/>
              <a:t>Structure of Clang</a:t>
            </a:r>
          </a:p>
          <a:p>
            <a:r>
              <a:rPr lang="en-US" altLang="zh-CN" dirty="0" err="1"/>
              <a:t>FrontendAction</a:t>
            </a:r>
            <a:endParaRPr lang="en-US" altLang="zh-CN" dirty="0"/>
          </a:p>
          <a:p>
            <a:r>
              <a:rPr lang="en-US" altLang="zh-CN" dirty="0"/>
              <a:t>Preprocessor &amp;&amp; </a:t>
            </a:r>
            <a:r>
              <a:rPr lang="en-US" altLang="zh-CN" dirty="0" err="1"/>
              <a:t>Lexer</a:t>
            </a:r>
            <a:endParaRPr lang="en-US" altLang="zh-CN" dirty="0"/>
          </a:p>
          <a:p>
            <a:r>
              <a:rPr lang="en-US" altLang="zh-CN" dirty="0"/>
              <a:t>Parser</a:t>
            </a:r>
          </a:p>
          <a:p>
            <a:r>
              <a:rPr lang="en-US" altLang="zh-CN" dirty="0" err="1"/>
              <a:t>Sema</a:t>
            </a:r>
            <a:endParaRPr lang="en-US" altLang="zh-CN" dirty="0"/>
          </a:p>
          <a:p>
            <a:r>
              <a:rPr lang="en-US" altLang="zh-CN" dirty="0" err="1"/>
              <a:t>CodeGen</a:t>
            </a:r>
            <a:endParaRPr lang="en-US" altLang="zh-CN" dirty="0"/>
          </a:p>
          <a:p>
            <a:r>
              <a:rPr lang="en-US" altLang="zh-CN" dirty="0">
                <a:solidFill>
                  <a:srgbClr val="FF0000"/>
                </a:solidFill>
              </a:rPr>
              <a:t>Clang</a:t>
            </a:r>
            <a:r>
              <a:rPr lang="zh-CN" altLang="en-US" dirty="0">
                <a:solidFill>
                  <a:srgbClr val="FF0000"/>
                </a:solidFill>
              </a:rPr>
              <a:t> </a:t>
            </a:r>
            <a:r>
              <a:rPr lang="en-US" altLang="zh-CN" dirty="0">
                <a:solidFill>
                  <a:srgbClr val="FF0000"/>
                </a:solidFill>
              </a:rPr>
              <a:t>Tools</a:t>
            </a:r>
            <a:endParaRPr lang="zh-CN" altLang="en-US" dirty="0">
              <a:solidFill>
                <a:srgbClr val="FF0000"/>
              </a:solidFill>
            </a:endParaRPr>
          </a:p>
        </p:txBody>
      </p:sp>
    </p:spTree>
    <p:extLst>
      <p:ext uri="{BB962C8B-B14F-4D97-AF65-F5344CB8AC3E}">
        <p14:creationId xmlns:p14="http://schemas.microsoft.com/office/powerpoint/2010/main" val="15061410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C74B98-824B-39EB-3AC2-6D40FF15BFF6}"/>
              </a:ext>
            </a:extLst>
          </p:cNvPr>
          <p:cNvSpPr>
            <a:spLocks noGrp="1"/>
          </p:cNvSpPr>
          <p:nvPr>
            <p:ph type="title"/>
          </p:nvPr>
        </p:nvSpPr>
        <p:spPr/>
        <p:txBody>
          <a:bodyPr/>
          <a:lstStyle/>
          <a:p>
            <a:r>
              <a:rPr lang="en-US" altLang="zh-CN" dirty="0"/>
              <a:t>Clang Plugins</a:t>
            </a:r>
            <a:endParaRPr lang="zh-CN" altLang="en-US" dirty="0"/>
          </a:p>
        </p:txBody>
      </p:sp>
      <p:sp>
        <p:nvSpPr>
          <p:cNvPr id="3" name="内容占位符 2">
            <a:extLst>
              <a:ext uri="{FF2B5EF4-FFF2-40B4-BE49-F238E27FC236}">
                <a16:creationId xmlns:a16="http://schemas.microsoft.com/office/drawing/2014/main" id="{86AD9587-230A-8677-E65D-8886ABFFDFF3}"/>
              </a:ext>
            </a:extLst>
          </p:cNvPr>
          <p:cNvSpPr>
            <a:spLocks noGrp="1"/>
          </p:cNvSpPr>
          <p:nvPr>
            <p:ph idx="1"/>
          </p:nvPr>
        </p:nvSpPr>
        <p:spPr/>
        <p:txBody>
          <a:bodyPr/>
          <a:lstStyle/>
          <a:p>
            <a:r>
              <a:rPr lang="en-US" altLang="zh-CN" dirty="0"/>
              <a:t>Clang Plugins make it possible to run extra user defined actions during a compilation. [1]</a:t>
            </a:r>
          </a:p>
          <a:p>
            <a:r>
              <a:rPr lang="en-US" altLang="zh-CN" dirty="0"/>
              <a:t>A Clang plugin allows you to dynamically register a new </a:t>
            </a:r>
            <a:r>
              <a:rPr lang="en-US" altLang="zh-CN" dirty="0" err="1"/>
              <a:t>FrontendAction</a:t>
            </a:r>
            <a:r>
              <a:rPr lang="en-US" altLang="zh-CN" dirty="0"/>
              <a:t> (more specifically, an </a:t>
            </a:r>
            <a:r>
              <a:rPr lang="en-US" altLang="zh-CN" dirty="0" err="1"/>
              <a:t>ASTFrontendAction</a:t>
            </a:r>
            <a:r>
              <a:rPr lang="en-US" altLang="zh-CN" dirty="0"/>
              <a:t>) that can process the AST either before or after,  or even replace, the main action of clang. [2]</a:t>
            </a:r>
            <a:endParaRPr lang="zh-CN" altLang="en-US" dirty="0"/>
          </a:p>
        </p:txBody>
      </p:sp>
      <p:sp>
        <p:nvSpPr>
          <p:cNvPr id="4" name="文本框 3">
            <a:extLst>
              <a:ext uri="{FF2B5EF4-FFF2-40B4-BE49-F238E27FC236}">
                <a16:creationId xmlns:a16="http://schemas.microsoft.com/office/drawing/2014/main" id="{13E7CA52-5AF1-089F-5926-C9B6E2FBB8C9}"/>
              </a:ext>
            </a:extLst>
          </p:cNvPr>
          <p:cNvSpPr txBox="1"/>
          <p:nvPr/>
        </p:nvSpPr>
        <p:spPr>
          <a:xfrm>
            <a:off x="914400" y="5713466"/>
            <a:ext cx="10009305" cy="646331"/>
          </a:xfrm>
          <a:prstGeom prst="rect">
            <a:avLst/>
          </a:prstGeom>
          <a:noFill/>
        </p:spPr>
        <p:txBody>
          <a:bodyPr wrap="square" rtlCol="0">
            <a:spAutoFit/>
          </a:bodyPr>
          <a:lstStyle/>
          <a:p>
            <a:r>
              <a:rPr lang="en-US" altLang="zh-CN" dirty="0"/>
              <a:t>[1]. </a:t>
            </a:r>
            <a:r>
              <a:rPr lang="en-US" altLang="zh-CN" dirty="0">
                <a:hlinkClick r:id="rId2"/>
              </a:rPr>
              <a:t>https://clang.llvm.org/docs/ClangPlugins.html</a:t>
            </a:r>
            <a:endParaRPr lang="en-US" altLang="zh-CN" dirty="0"/>
          </a:p>
          <a:p>
            <a:r>
              <a:rPr lang="en-US" altLang="zh-CN" dirty="0"/>
              <a:t>[2]. &lt;LLVM Techniques, Tips, and Best Practices – Clang and Middle-End Libraries&gt;  P82</a:t>
            </a:r>
            <a:endParaRPr lang="zh-CN" altLang="en-US" dirty="0"/>
          </a:p>
        </p:txBody>
      </p:sp>
    </p:spTree>
    <p:extLst>
      <p:ext uri="{BB962C8B-B14F-4D97-AF65-F5344CB8AC3E}">
        <p14:creationId xmlns:p14="http://schemas.microsoft.com/office/powerpoint/2010/main" val="33785531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94CA09-30A7-DA48-753A-A6F61639DDF2}"/>
              </a:ext>
            </a:extLst>
          </p:cNvPr>
          <p:cNvSpPr>
            <a:spLocks noGrp="1"/>
          </p:cNvSpPr>
          <p:nvPr>
            <p:ph type="title"/>
          </p:nvPr>
        </p:nvSpPr>
        <p:spPr/>
        <p:txBody>
          <a:bodyPr/>
          <a:lstStyle/>
          <a:p>
            <a:r>
              <a:rPr lang="en-US" altLang="zh-CN" dirty="0" err="1"/>
              <a:t>libTooling</a:t>
            </a:r>
            <a:endParaRPr lang="zh-CN" altLang="en-US" dirty="0"/>
          </a:p>
        </p:txBody>
      </p:sp>
      <p:sp>
        <p:nvSpPr>
          <p:cNvPr id="3" name="内容占位符 2">
            <a:extLst>
              <a:ext uri="{FF2B5EF4-FFF2-40B4-BE49-F238E27FC236}">
                <a16:creationId xmlns:a16="http://schemas.microsoft.com/office/drawing/2014/main" id="{61597C12-E78B-8C15-66DE-AA969CA7B20D}"/>
              </a:ext>
            </a:extLst>
          </p:cNvPr>
          <p:cNvSpPr>
            <a:spLocks noGrp="1"/>
          </p:cNvSpPr>
          <p:nvPr>
            <p:ph idx="1"/>
          </p:nvPr>
        </p:nvSpPr>
        <p:spPr/>
        <p:txBody>
          <a:bodyPr/>
          <a:lstStyle/>
          <a:p>
            <a:r>
              <a:rPr lang="en-US" altLang="zh-CN" dirty="0" err="1"/>
              <a:t>LibTooling</a:t>
            </a:r>
            <a:r>
              <a:rPr lang="en-US" altLang="zh-CN" dirty="0"/>
              <a:t> is a library to support writing standalone tools based on Clang.[1]</a:t>
            </a:r>
          </a:p>
          <a:p>
            <a:r>
              <a:rPr lang="en-US" altLang="zh-CN" dirty="0"/>
              <a:t>Tools built with </a:t>
            </a:r>
            <a:r>
              <a:rPr lang="en-US" altLang="zh-CN" dirty="0" err="1"/>
              <a:t>LibTooling</a:t>
            </a:r>
            <a:r>
              <a:rPr lang="en-US" altLang="zh-CN" dirty="0"/>
              <a:t>, like Clang Plugins, run </a:t>
            </a:r>
            <a:r>
              <a:rPr lang="en-US" altLang="zh-CN" dirty="0" err="1"/>
              <a:t>FrontendActions</a:t>
            </a:r>
            <a:r>
              <a:rPr lang="en-US" altLang="zh-CN" dirty="0"/>
              <a:t> over code.[1]</a:t>
            </a:r>
          </a:p>
          <a:p>
            <a:r>
              <a:rPr lang="en-US" altLang="zh-CN" dirty="0" err="1"/>
              <a:t>LibTooling</a:t>
            </a:r>
            <a:r>
              <a:rPr lang="en-US" altLang="zh-CN" dirty="0"/>
              <a:t> is a library that provides features for building standalone tools on top of Clang‘s techniques. [2]</a:t>
            </a:r>
            <a:endParaRPr lang="zh-CN" altLang="en-US" dirty="0"/>
          </a:p>
        </p:txBody>
      </p:sp>
      <p:sp>
        <p:nvSpPr>
          <p:cNvPr id="6" name="文本框 5">
            <a:extLst>
              <a:ext uri="{FF2B5EF4-FFF2-40B4-BE49-F238E27FC236}">
                <a16:creationId xmlns:a16="http://schemas.microsoft.com/office/drawing/2014/main" id="{26844D7D-8B3F-BB5B-9CB8-F7F73B2A2FB3}"/>
              </a:ext>
            </a:extLst>
          </p:cNvPr>
          <p:cNvSpPr txBox="1"/>
          <p:nvPr/>
        </p:nvSpPr>
        <p:spPr>
          <a:xfrm>
            <a:off x="908263" y="5590728"/>
            <a:ext cx="10009305" cy="646331"/>
          </a:xfrm>
          <a:prstGeom prst="rect">
            <a:avLst/>
          </a:prstGeom>
          <a:noFill/>
        </p:spPr>
        <p:txBody>
          <a:bodyPr wrap="square" rtlCol="0">
            <a:spAutoFit/>
          </a:bodyPr>
          <a:lstStyle/>
          <a:p>
            <a:r>
              <a:rPr lang="en-US" altLang="zh-CN" dirty="0"/>
              <a:t>[1]. https://clang.llvm.org/docs/LibTooling.html</a:t>
            </a:r>
          </a:p>
          <a:p>
            <a:r>
              <a:rPr lang="en-US" altLang="zh-CN" dirty="0"/>
              <a:t>[2]. &lt;LLVM Techniques, Tips, and Best Practices – Clang and Middle-End Libraries&gt;  P83</a:t>
            </a:r>
            <a:endParaRPr lang="zh-CN" altLang="en-US" dirty="0"/>
          </a:p>
        </p:txBody>
      </p:sp>
    </p:spTree>
    <p:extLst>
      <p:ext uri="{BB962C8B-B14F-4D97-AF65-F5344CB8AC3E}">
        <p14:creationId xmlns:p14="http://schemas.microsoft.com/office/powerpoint/2010/main" val="7108888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A32D41-A536-BBC0-432A-0767323BA3C7}"/>
              </a:ext>
            </a:extLst>
          </p:cNvPr>
          <p:cNvSpPr>
            <a:spLocks noGrp="1"/>
          </p:cNvSpPr>
          <p:nvPr>
            <p:ph type="title"/>
          </p:nvPr>
        </p:nvSpPr>
        <p:spPr/>
        <p:txBody>
          <a:bodyPr/>
          <a:lstStyle/>
          <a:p>
            <a:r>
              <a:rPr lang="en-US" altLang="zh-CN" dirty="0" err="1"/>
              <a:t>libclang</a:t>
            </a:r>
            <a:endParaRPr lang="zh-CN" altLang="en-US" dirty="0"/>
          </a:p>
        </p:txBody>
      </p:sp>
      <p:sp>
        <p:nvSpPr>
          <p:cNvPr id="3" name="内容占位符 2">
            <a:extLst>
              <a:ext uri="{FF2B5EF4-FFF2-40B4-BE49-F238E27FC236}">
                <a16:creationId xmlns:a16="http://schemas.microsoft.com/office/drawing/2014/main" id="{234D1BCC-A872-7101-F92C-625924C13E0B}"/>
              </a:ext>
            </a:extLst>
          </p:cNvPr>
          <p:cNvSpPr>
            <a:spLocks noGrp="1"/>
          </p:cNvSpPr>
          <p:nvPr>
            <p:ph idx="1"/>
          </p:nvPr>
        </p:nvSpPr>
        <p:spPr>
          <a:xfrm>
            <a:off x="838200" y="1543326"/>
            <a:ext cx="10515600" cy="4832925"/>
          </a:xfrm>
        </p:spPr>
        <p:txBody>
          <a:bodyPr>
            <a:normAutofit lnSpcReduction="10000"/>
          </a:bodyPr>
          <a:lstStyle/>
          <a:p>
            <a:r>
              <a:rPr lang="en-US" altLang="zh-CN" dirty="0"/>
              <a:t>The C Interface to Clang provides a relatively small API that exposes facilities for parsing source code into an abstract syntax tree (AST), loading already-parsed ASTs, traversing the AST, associating physical source locations with elements within the AST, and other facilities that support Clang-based development tools.[1]</a:t>
            </a:r>
          </a:p>
          <a:p>
            <a:r>
              <a:rPr lang="en-US" altLang="zh-CN" dirty="0"/>
              <a:t>This C interface to Clang will never provide all of the information representation stored in Clang's C++ AST, nor should it: the intent is to maintain an API that is relatively stable from one release to the next, providing only the basic functionality needed to support development tools.[1]</a:t>
            </a:r>
          </a:p>
          <a:p>
            <a:r>
              <a:rPr lang="en-US" altLang="zh-CN" dirty="0"/>
              <a:t>Source code: </a:t>
            </a:r>
            <a:r>
              <a:rPr lang="en-US" altLang="zh-CN" dirty="0" err="1"/>
              <a:t>llvm</a:t>
            </a:r>
            <a:r>
              <a:rPr lang="en-US" altLang="zh-CN" dirty="0"/>
              <a:t>/clang/tools/</a:t>
            </a:r>
            <a:r>
              <a:rPr lang="en-US" altLang="zh-CN" dirty="0" err="1"/>
              <a:t>libclang</a:t>
            </a:r>
            <a:endParaRPr lang="en-US" altLang="zh-CN" dirty="0"/>
          </a:p>
          <a:p>
            <a:r>
              <a:rPr lang="en-US" altLang="zh-CN" dirty="0" err="1"/>
              <a:t>libclang</a:t>
            </a:r>
            <a:r>
              <a:rPr lang="zh-CN" altLang="en-US" dirty="0"/>
              <a:t> </a:t>
            </a:r>
            <a:r>
              <a:rPr lang="en-US" altLang="zh-CN" dirty="0"/>
              <a:t>example</a:t>
            </a:r>
            <a:r>
              <a:rPr lang="zh-CN" altLang="en-US" dirty="0"/>
              <a:t>：</a:t>
            </a:r>
            <a:r>
              <a:rPr lang="en-US" altLang="zh-CN" dirty="0"/>
              <a:t> https://github.com/shining1984/screader</a:t>
            </a:r>
            <a:endParaRPr lang="zh-CN" altLang="en-US" dirty="0"/>
          </a:p>
        </p:txBody>
      </p:sp>
      <p:sp>
        <p:nvSpPr>
          <p:cNvPr id="4" name="文本框 3">
            <a:extLst>
              <a:ext uri="{FF2B5EF4-FFF2-40B4-BE49-F238E27FC236}">
                <a16:creationId xmlns:a16="http://schemas.microsoft.com/office/drawing/2014/main" id="{59F8523D-50FB-7B50-927E-AA5EABCC2CA7}"/>
              </a:ext>
            </a:extLst>
          </p:cNvPr>
          <p:cNvSpPr txBox="1"/>
          <p:nvPr/>
        </p:nvSpPr>
        <p:spPr>
          <a:xfrm>
            <a:off x="994180" y="6473883"/>
            <a:ext cx="9634953" cy="369332"/>
          </a:xfrm>
          <a:prstGeom prst="rect">
            <a:avLst/>
          </a:prstGeom>
          <a:noFill/>
        </p:spPr>
        <p:txBody>
          <a:bodyPr wrap="square" rtlCol="0">
            <a:spAutoFit/>
          </a:bodyPr>
          <a:lstStyle/>
          <a:p>
            <a:r>
              <a:rPr lang="en-US" altLang="zh-CN" dirty="0"/>
              <a:t>[1]. https://clang.llvm.org/doxygen/group__CINDEX.html#details</a:t>
            </a:r>
            <a:endParaRPr lang="zh-CN" altLang="en-US" dirty="0"/>
          </a:p>
        </p:txBody>
      </p:sp>
    </p:spTree>
    <p:extLst>
      <p:ext uri="{BB962C8B-B14F-4D97-AF65-F5344CB8AC3E}">
        <p14:creationId xmlns:p14="http://schemas.microsoft.com/office/powerpoint/2010/main" val="22914109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E2D95A-7A1D-012B-7C78-63ABADB06D6D}"/>
              </a:ext>
            </a:extLst>
          </p:cNvPr>
          <p:cNvSpPr>
            <a:spLocks noGrp="1"/>
          </p:cNvSpPr>
          <p:nvPr>
            <p:ph type="title"/>
          </p:nvPr>
        </p:nvSpPr>
        <p:spPr>
          <a:xfrm>
            <a:off x="960939" y="2766218"/>
            <a:ext cx="10515600" cy="1325563"/>
          </a:xfrm>
        </p:spPr>
        <p:txBody>
          <a:bodyPr/>
          <a:lstStyle/>
          <a:p>
            <a:pPr algn="ctr"/>
            <a:r>
              <a:rPr lang="en-US" altLang="zh-CN" dirty="0"/>
              <a:t>Thanks!</a:t>
            </a:r>
            <a:endParaRPr lang="zh-CN" altLang="en-US" dirty="0"/>
          </a:p>
        </p:txBody>
      </p:sp>
    </p:spTree>
    <p:extLst>
      <p:ext uri="{BB962C8B-B14F-4D97-AF65-F5344CB8AC3E}">
        <p14:creationId xmlns:p14="http://schemas.microsoft.com/office/powerpoint/2010/main" val="3687895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9C9190-9E5B-8707-2471-2293CA584C77}"/>
              </a:ext>
            </a:extLst>
          </p:cNvPr>
          <p:cNvSpPr>
            <a:spLocks noGrp="1"/>
          </p:cNvSpPr>
          <p:nvPr>
            <p:ph type="title"/>
          </p:nvPr>
        </p:nvSpPr>
        <p:spPr/>
        <p:txBody>
          <a:bodyPr/>
          <a:lstStyle/>
          <a:p>
            <a:pPr algn="ctr"/>
            <a:r>
              <a:rPr lang="en-US" altLang="zh-CN" dirty="0"/>
              <a:t>Contents</a:t>
            </a:r>
            <a:endParaRPr lang="zh-CN" altLang="en-US" dirty="0"/>
          </a:p>
        </p:txBody>
      </p:sp>
      <p:sp>
        <p:nvSpPr>
          <p:cNvPr id="3" name="内容占位符 2">
            <a:extLst>
              <a:ext uri="{FF2B5EF4-FFF2-40B4-BE49-F238E27FC236}">
                <a16:creationId xmlns:a16="http://schemas.microsoft.com/office/drawing/2014/main" id="{722FFB90-49E2-88E9-B78D-A689A938E36A}"/>
              </a:ext>
            </a:extLst>
          </p:cNvPr>
          <p:cNvSpPr>
            <a:spLocks noGrp="1"/>
          </p:cNvSpPr>
          <p:nvPr>
            <p:ph idx="1"/>
          </p:nvPr>
        </p:nvSpPr>
        <p:spPr/>
        <p:txBody>
          <a:bodyPr/>
          <a:lstStyle/>
          <a:p>
            <a:r>
              <a:rPr lang="en-US" altLang="zh-CN" dirty="0"/>
              <a:t>Structure of Clang</a:t>
            </a:r>
          </a:p>
          <a:p>
            <a:r>
              <a:rPr lang="en-US" altLang="zh-CN" dirty="0" err="1">
                <a:solidFill>
                  <a:srgbClr val="FF0000"/>
                </a:solidFill>
              </a:rPr>
              <a:t>FrontendAction</a:t>
            </a:r>
            <a:endParaRPr lang="en-US" altLang="zh-CN" dirty="0">
              <a:solidFill>
                <a:srgbClr val="FF0000"/>
              </a:solidFill>
            </a:endParaRPr>
          </a:p>
          <a:p>
            <a:r>
              <a:rPr lang="en-US" altLang="zh-CN" dirty="0"/>
              <a:t>Preprocessor &amp;&amp; </a:t>
            </a:r>
            <a:r>
              <a:rPr lang="en-US" altLang="zh-CN" dirty="0" err="1"/>
              <a:t>Lexer</a:t>
            </a:r>
            <a:endParaRPr lang="en-US" altLang="zh-CN" dirty="0"/>
          </a:p>
          <a:p>
            <a:r>
              <a:rPr lang="en-US" altLang="zh-CN" dirty="0"/>
              <a:t>Parser</a:t>
            </a:r>
          </a:p>
          <a:p>
            <a:r>
              <a:rPr lang="en-US" altLang="zh-CN" dirty="0" err="1"/>
              <a:t>Sema</a:t>
            </a:r>
            <a:endParaRPr lang="en-US" altLang="zh-CN" dirty="0"/>
          </a:p>
          <a:p>
            <a:r>
              <a:rPr lang="en-US" altLang="zh-CN" dirty="0" err="1"/>
              <a:t>CodeGen</a:t>
            </a:r>
            <a:endParaRPr lang="en-US" altLang="zh-CN" dirty="0"/>
          </a:p>
          <a:p>
            <a:r>
              <a:rPr lang="en-US" altLang="zh-CN" dirty="0"/>
              <a:t>Clang</a:t>
            </a:r>
            <a:r>
              <a:rPr lang="zh-CN" altLang="en-US" dirty="0"/>
              <a:t> </a:t>
            </a:r>
            <a:r>
              <a:rPr lang="en-US" altLang="zh-CN" dirty="0"/>
              <a:t>Tools</a:t>
            </a:r>
            <a:endParaRPr lang="zh-CN" altLang="en-US" dirty="0"/>
          </a:p>
        </p:txBody>
      </p:sp>
    </p:spTree>
    <p:extLst>
      <p:ext uri="{BB962C8B-B14F-4D97-AF65-F5344CB8AC3E}">
        <p14:creationId xmlns:p14="http://schemas.microsoft.com/office/powerpoint/2010/main" val="2597585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CE20F6-C66B-0872-93A4-CC3C295D3CD1}"/>
              </a:ext>
            </a:extLst>
          </p:cNvPr>
          <p:cNvSpPr>
            <a:spLocks noGrp="1"/>
          </p:cNvSpPr>
          <p:nvPr>
            <p:ph type="title"/>
          </p:nvPr>
        </p:nvSpPr>
        <p:spPr/>
        <p:txBody>
          <a:bodyPr/>
          <a:lstStyle/>
          <a:p>
            <a:r>
              <a:rPr lang="en-US" altLang="zh-CN" dirty="0" err="1"/>
              <a:t>FrontendAction</a:t>
            </a:r>
            <a:endParaRPr lang="zh-CN" altLang="en-US" dirty="0"/>
          </a:p>
        </p:txBody>
      </p:sp>
      <p:sp>
        <p:nvSpPr>
          <p:cNvPr id="3" name="内容占位符 2">
            <a:extLst>
              <a:ext uri="{FF2B5EF4-FFF2-40B4-BE49-F238E27FC236}">
                <a16:creationId xmlns:a16="http://schemas.microsoft.com/office/drawing/2014/main" id="{C300AF2F-251F-2C9B-F1BF-59B979F37C7B}"/>
              </a:ext>
            </a:extLst>
          </p:cNvPr>
          <p:cNvSpPr>
            <a:spLocks noGrp="1"/>
          </p:cNvSpPr>
          <p:nvPr>
            <p:ph idx="1"/>
          </p:nvPr>
        </p:nvSpPr>
        <p:spPr/>
        <p:txBody>
          <a:bodyPr/>
          <a:lstStyle/>
          <a:p>
            <a:r>
              <a:rPr lang="en-US" altLang="zh-CN" dirty="0"/>
              <a:t>Abstract base class for actions which can be performed by the frontend.[1]</a:t>
            </a:r>
          </a:p>
          <a:p>
            <a:r>
              <a:rPr lang="zh-CN" altLang="en-US" dirty="0"/>
              <a:t>源代码：</a:t>
            </a:r>
            <a:endParaRPr lang="en-US" altLang="zh-CN" dirty="0"/>
          </a:p>
          <a:p>
            <a:pPr marL="0" indent="0">
              <a:buNone/>
            </a:pPr>
            <a:r>
              <a:rPr lang="en-US" altLang="zh-CN" dirty="0" err="1"/>
              <a:t>llvm</a:t>
            </a:r>
            <a:r>
              <a:rPr lang="en-US" altLang="zh-CN" dirty="0"/>
              <a:t>/clang/include/clang/Frontend/</a:t>
            </a:r>
            <a:r>
              <a:rPr lang="en-US" altLang="zh-CN" dirty="0" err="1"/>
              <a:t>FrontendAction.h</a:t>
            </a:r>
            <a:endParaRPr lang="en-US" altLang="zh-CN" dirty="0"/>
          </a:p>
          <a:p>
            <a:pPr marL="0" indent="0">
              <a:buNone/>
            </a:pPr>
            <a:r>
              <a:rPr lang="en-US" altLang="zh-CN" dirty="0" err="1"/>
              <a:t>llvm</a:t>
            </a:r>
            <a:r>
              <a:rPr lang="en-US" altLang="zh-CN" dirty="0"/>
              <a:t>/clang/lib/ Frontend/FrontendAction.cpp</a:t>
            </a:r>
          </a:p>
          <a:p>
            <a:r>
              <a:rPr lang="zh-CN" altLang="en-US" dirty="0"/>
              <a:t>子类：</a:t>
            </a:r>
            <a:endParaRPr lang="en-US" altLang="zh-CN" dirty="0"/>
          </a:p>
          <a:p>
            <a:pPr marL="0" indent="0">
              <a:buNone/>
            </a:pPr>
            <a:r>
              <a:rPr lang="en-US" altLang="zh-CN" dirty="0"/>
              <a:t>clang::</a:t>
            </a:r>
            <a:r>
              <a:rPr lang="en-US" altLang="zh-CN" dirty="0" err="1"/>
              <a:t>ASTFrontendAction</a:t>
            </a:r>
            <a:endParaRPr lang="en-US" altLang="zh-CN" dirty="0"/>
          </a:p>
          <a:p>
            <a:pPr marL="0" indent="0">
              <a:buNone/>
            </a:pPr>
            <a:r>
              <a:rPr lang="en-US" altLang="zh-CN" dirty="0"/>
              <a:t>clang::</a:t>
            </a:r>
            <a:r>
              <a:rPr lang="en-US" altLang="zh-CN" dirty="0" err="1"/>
              <a:t>PreprocessorFrontend</a:t>
            </a:r>
            <a:endParaRPr lang="en-US" altLang="zh-CN" dirty="0"/>
          </a:p>
          <a:p>
            <a:pPr marL="0" indent="0">
              <a:buNone/>
            </a:pPr>
            <a:endParaRPr lang="en-US" altLang="zh-CN" dirty="0"/>
          </a:p>
          <a:p>
            <a:endParaRPr lang="zh-CN" altLang="en-US" dirty="0"/>
          </a:p>
        </p:txBody>
      </p:sp>
      <p:sp>
        <p:nvSpPr>
          <p:cNvPr id="4" name="文本框 3">
            <a:extLst>
              <a:ext uri="{FF2B5EF4-FFF2-40B4-BE49-F238E27FC236}">
                <a16:creationId xmlns:a16="http://schemas.microsoft.com/office/drawing/2014/main" id="{47DADFCC-E3CD-B207-5EF0-7A5F82081F53}"/>
              </a:ext>
            </a:extLst>
          </p:cNvPr>
          <p:cNvSpPr txBox="1"/>
          <p:nvPr/>
        </p:nvSpPr>
        <p:spPr>
          <a:xfrm>
            <a:off x="838200" y="5992297"/>
            <a:ext cx="10009305" cy="369332"/>
          </a:xfrm>
          <a:prstGeom prst="rect">
            <a:avLst/>
          </a:prstGeom>
          <a:noFill/>
        </p:spPr>
        <p:txBody>
          <a:bodyPr wrap="square" rtlCol="0">
            <a:spAutoFit/>
          </a:bodyPr>
          <a:lstStyle/>
          <a:p>
            <a:r>
              <a:rPr lang="en-US" altLang="zh-CN" dirty="0"/>
              <a:t>[1]. </a:t>
            </a:r>
            <a:r>
              <a:rPr lang="en-US" altLang="zh-CN" dirty="0">
                <a:hlinkClick r:id="rId2"/>
              </a:rPr>
              <a:t>https://clang.llvm.org/doxygen/classclang_1_1FrontendAction.html</a:t>
            </a:r>
            <a:endParaRPr lang="en-US" altLang="zh-CN" dirty="0"/>
          </a:p>
        </p:txBody>
      </p:sp>
    </p:spTree>
    <p:extLst>
      <p:ext uri="{BB962C8B-B14F-4D97-AF65-F5344CB8AC3E}">
        <p14:creationId xmlns:p14="http://schemas.microsoft.com/office/powerpoint/2010/main" val="3337800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CE20F6-C66B-0872-93A4-CC3C295D3CD1}"/>
              </a:ext>
            </a:extLst>
          </p:cNvPr>
          <p:cNvSpPr>
            <a:spLocks noGrp="1"/>
          </p:cNvSpPr>
          <p:nvPr>
            <p:ph type="title"/>
          </p:nvPr>
        </p:nvSpPr>
        <p:spPr/>
        <p:txBody>
          <a:bodyPr/>
          <a:lstStyle/>
          <a:p>
            <a:r>
              <a:rPr lang="en-US" altLang="zh-CN" dirty="0" err="1"/>
              <a:t>CodeGenAction</a:t>
            </a:r>
            <a:endParaRPr lang="zh-CN" altLang="en-US" dirty="0"/>
          </a:p>
        </p:txBody>
      </p:sp>
      <p:sp>
        <p:nvSpPr>
          <p:cNvPr id="3" name="内容占位符 2">
            <a:extLst>
              <a:ext uri="{FF2B5EF4-FFF2-40B4-BE49-F238E27FC236}">
                <a16:creationId xmlns:a16="http://schemas.microsoft.com/office/drawing/2014/main" id="{C300AF2F-251F-2C9B-F1BF-59B979F37C7B}"/>
              </a:ext>
            </a:extLst>
          </p:cNvPr>
          <p:cNvSpPr>
            <a:spLocks noGrp="1"/>
          </p:cNvSpPr>
          <p:nvPr>
            <p:ph idx="1"/>
          </p:nvPr>
        </p:nvSpPr>
        <p:spPr/>
        <p:txBody>
          <a:bodyPr/>
          <a:lstStyle/>
          <a:p>
            <a:r>
              <a:rPr lang="en-US" altLang="zh-CN" dirty="0"/>
              <a:t>Create a new code generation action.[1]</a:t>
            </a:r>
          </a:p>
          <a:p>
            <a:pPr marL="0" indent="0">
              <a:buNone/>
            </a:pPr>
            <a:endParaRPr lang="en-US" altLang="zh-CN" dirty="0"/>
          </a:p>
          <a:p>
            <a:endParaRPr lang="zh-CN" altLang="en-US" dirty="0"/>
          </a:p>
        </p:txBody>
      </p:sp>
      <p:sp>
        <p:nvSpPr>
          <p:cNvPr id="4" name="文本框 3">
            <a:extLst>
              <a:ext uri="{FF2B5EF4-FFF2-40B4-BE49-F238E27FC236}">
                <a16:creationId xmlns:a16="http://schemas.microsoft.com/office/drawing/2014/main" id="{47DADFCC-E3CD-B207-5EF0-7A5F82081F53}"/>
              </a:ext>
            </a:extLst>
          </p:cNvPr>
          <p:cNvSpPr txBox="1"/>
          <p:nvPr/>
        </p:nvSpPr>
        <p:spPr>
          <a:xfrm>
            <a:off x="838200" y="6123543"/>
            <a:ext cx="10009305" cy="369332"/>
          </a:xfrm>
          <a:prstGeom prst="rect">
            <a:avLst/>
          </a:prstGeom>
          <a:noFill/>
        </p:spPr>
        <p:txBody>
          <a:bodyPr wrap="square" rtlCol="0">
            <a:spAutoFit/>
          </a:bodyPr>
          <a:lstStyle/>
          <a:p>
            <a:r>
              <a:rPr lang="en-US" altLang="zh-CN" dirty="0"/>
              <a:t>From: https://clang.llvm.org/doxygen/classclang_1_1CodeGenAction.html</a:t>
            </a:r>
          </a:p>
        </p:txBody>
      </p:sp>
      <p:pic>
        <p:nvPicPr>
          <p:cNvPr id="8" name="图片 7">
            <a:extLst>
              <a:ext uri="{FF2B5EF4-FFF2-40B4-BE49-F238E27FC236}">
                <a16:creationId xmlns:a16="http://schemas.microsoft.com/office/drawing/2014/main" id="{A69EF58C-47BE-A0AC-7BF7-806DDB5D3F1F}"/>
              </a:ext>
            </a:extLst>
          </p:cNvPr>
          <p:cNvPicPr>
            <a:picLocks noChangeAspect="1"/>
          </p:cNvPicPr>
          <p:nvPr/>
        </p:nvPicPr>
        <p:blipFill>
          <a:blip r:embed="rId2"/>
          <a:stretch>
            <a:fillRect/>
          </a:stretch>
        </p:blipFill>
        <p:spPr>
          <a:xfrm>
            <a:off x="716100" y="2337824"/>
            <a:ext cx="11190610" cy="3611515"/>
          </a:xfrm>
          <a:prstGeom prst="rect">
            <a:avLst/>
          </a:prstGeom>
        </p:spPr>
      </p:pic>
    </p:spTree>
    <p:extLst>
      <p:ext uri="{BB962C8B-B14F-4D97-AF65-F5344CB8AC3E}">
        <p14:creationId xmlns:p14="http://schemas.microsoft.com/office/powerpoint/2010/main" val="2552772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CE20F6-C66B-0872-93A4-CC3C295D3CD1}"/>
              </a:ext>
            </a:extLst>
          </p:cNvPr>
          <p:cNvSpPr>
            <a:spLocks noGrp="1"/>
          </p:cNvSpPr>
          <p:nvPr>
            <p:ph type="title"/>
          </p:nvPr>
        </p:nvSpPr>
        <p:spPr/>
        <p:txBody>
          <a:bodyPr/>
          <a:lstStyle/>
          <a:p>
            <a:r>
              <a:rPr lang="en-US" altLang="zh-CN" dirty="0" err="1"/>
              <a:t>PluginASTAction</a:t>
            </a:r>
            <a:endParaRPr lang="zh-CN" altLang="en-US" dirty="0"/>
          </a:p>
        </p:txBody>
      </p:sp>
      <p:sp>
        <p:nvSpPr>
          <p:cNvPr id="3" name="内容占位符 2">
            <a:extLst>
              <a:ext uri="{FF2B5EF4-FFF2-40B4-BE49-F238E27FC236}">
                <a16:creationId xmlns:a16="http://schemas.microsoft.com/office/drawing/2014/main" id="{C300AF2F-251F-2C9B-F1BF-59B979F37C7B}"/>
              </a:ext>
            </a:extLst>
          </p:cNvPr>
          <p:cNvSpPr>
            <a:spLocks noGrp="1"/>
          </p:cNvSpPr>
          <p:nvPr>
            <p:ph idx="1"/>
          </p:nvPr>
        </p:nvSpPr>
        <p:spPr/>
        <p:txBody>
          <a:bodyPr/>
          <a:lstStyle/>
          <a:p>
            <a:pPr marL="0" indent="0">
              <a:buNone/>
            </a:pPr>
            <a:endParaRPr lang="en-US" altLang="zh-CN" dirty="0"/>
          </a:p>
          <a:p>
            <a:endParaRPr lang="zh-CN" altLang="en-US" dirty="0"/>
          </a:p>
        </p:txBody>
      </p:sp>
      <p:sp>
        <p:nvSpPr>
          <p:cNvPr id="4" name="文本框 3">
            <a:extLst>
              <a:ext uri="{FF2B5EF4-FFF2-40B4-BE49-F238E27FC236}">
                <a16:creationId xmlns:a16="http://schemas.microsoft.com/office/drawing/2014/main" id="{47DADFCC-E3CD-B207-5EF0-7A5F82081F53}"/>
              </a:ext>
            </a:extLst>
          </p:cNvPr>
          <p:cNvSpPr txBox="1"/>
          <p:nvPr/>
        </p:nvSpPr>
        <p:spPr>
          <a:xfrm>
            <a:off x="838200" y="6123543"/>
            <a:ext cx="10009305" cy="369332"/>
          </a:xfrm>
          <a:prstGeom prst="rect">
            <a:avLst/>
          </a:prstGeom>
          <a:noFill/>
        </p:spPr>
        <p:txBody>
          <a:bodyPr wrap="square" rtlCol="0">
            <a:spAutoFit/>
          </a:bodyPr>
          <a:lstStyle/>
          <a:p>
            <a:r>
              <a:rPr lang="en-US" altLang="zh-CN" dirty="0"/>
              <a:t>From: https://clang.llvm.org/doxygen/classclang_1_1PluginASTAction.html</a:t>
            </a:r>
          </a:p>
        </p:txBody>
      </p:sp>
      <p:pic>
        <p:nvPicPr>
          <p:cNvPr id="1026" name="Picture 2" descr="Inheritance graph">
            <a:extLst>
              <a:ext uri="{FF2B5EF4-FFF2-40B4-BE49-F238E27FC236}">
                <a16:creationId xmlns:a16="http://schemas.microsoft.com/office/drawing/2014/main" id="{93B82225-E343-68EB-8CD8-50F142C1D0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2226" y="1647730"/>
            <a:ext cx="4615565" cy="4244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3142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9C9190-9E5B-8707-2471-2293CA584C77}"/>
              </a:ext>
            </a:extLst>
          </p:cNvPr>
          <p:cNvSpPr>
            <a:spLocks noGrp="1"/>
          </p:cNvSpPr>
          <p:nvPr>
            <p:ph type="title"/>
          </p:nvPr>
        </p:nvSpPr>
        <p:spPr/>
        <p:txBody>
          <a:bodyPr/>
          <a:lstStyle/>
          <a:p>
            <a:pPr algn="ctr"/>
            <a:r>
              <a:rPr lang="en-US" altLang="zh-CN" dirty="0"/>
              <a:t>Contents</a:t>
            </a:r>
            <a:endParaRPr lang="zh-CN" altLang="en-US" dirty="0"/>
          </a:p>
        </p:txBody>
      </p:sp>
      <p:sp>
        <p:nvSpPr>
          <p:cNvPr id="3" name="内容占位符 2">
            <a:extLst>
              <a:ext uri="{FF2B5EF4-FFF2-40B4-BE49-F238E27FC236}">
                <a16:creationId xmlns:a16="http://schemas.microsoft.com/office/drawing/2014/main" id="{722FFB90-49E2-88E9-B78D-A689A938E36A}"/>
              </a:ext>
            </a:extLst>
          </p:cNvPr>
          <p:cNvSpPr>
            <a:spLocks noGrp="1"/>
          </p:cNvSpPr>
          <p:nvPr>
            <p:ph idx="1"/>
          </p:nvPr>
        </p:nvSpPr>
        <p:spPr/>
        <p:txBody>
          <a:bodyPr/>
          <a:lstStyle/>
          <a:p>
            <a:r>
              <a:rPr lang="en-US" altLang="zh-CN" dirty="0"/>
              <a:t>Structure of Clang</a:t>
            </a:r>
          </a:p>
          <a:p>
            <a:r>
              <a:rPr lang="en-US" altLang="zh-CN" dirty="0" err="1"/>
              <a:t>FrontendAction</a:t>
            </a:r>
            <a:endParaRPr lang="en-US" altLang="zh-CN" dirty="0"/>
          </a:p>
          <a:p>
            <a:r>
              <a:rPr lang="en-US" altLang="zh-CN" dirty="0">
                <a:solidFill>
                  <a:srgbClr val="FF0000"/>
                </a:solidFill>
              </a:rPr>
              <a:t>Preprocessor &amp;&amp; </a:t>
            </a:r>
            <a:r>
              <a:rPr lang="en-US" altLang="zh-CN" dirty="0" err="1">
                <a:solidFill>
                  <a:srgbClr val="FF0000"/>
                </a:solidFill>
              </a:rPr>
              <a:t>Lexer</a:t>
            </a:r>
            <a:endParaRPr lang="en-US" altLang="zh-CN" dirty="0">
              <a:solidFill>
                <a:srgbClr val="FF0000"/>
              </a:solidFill>
            </a:endParaRPr>
          </a:p>
          <a:p>
            <a:r>
              <a:rPr lang="en-US" altLang="zh-CN" dirty="0"/>
              <a:t>Parser</a:t>
            </a:r>
          </a:p>
          <a:p>
            <a:r>
              <a:rPr lang="en-US" altLang="zh-CN" dirty="0" err="1"/>
              <a:t>Sema</a:t>
            </a:r>
            <a:endParaRPr lang="en-US" altLang="zh-CN" dirty="0"/>
          </a:p>
          <a:p>
            <a:r>
              <a:rPr lang="en-US" altLang="zh-CN" dirty="0" err="1"/>
              <a:t>CodeGen</a:t>
            </a:r>
            <a:endParaRPr lang="en-US" altLang="zh-CN" dirty="0"/>
          </a:p>
          <a:p>
            <a:r>
              <a:rPr lang="en-US" altLang="zh-CN" dirty="0"/>
              <a:t>Clang</a:t>
            </a:r>
            <a:r>
              <a:rPr lang="zh-CN" altLang="en-US" dirty="0"/>
              <a:t> </a:t>
            </a:r>
            <a:r>
              <a:rPr lang="en-US" altLang="zh-CN" dirty="0"/>
              <a:t>Tools</a:t>
            </a:r>
            <a:endParaRPr lang="zh-CN" altLang="en-US" dirty="0"/>
          </a:p>
        </p:txBody>
      </p:sp>
    </p:spTree>
    <p:extLst>
      <p:ext uri="{BB962C8B-B14F-4D97-AF65-F5344CB8AC3E}">
        <p14:creationId xmlns:p14="http://schemas.microsoft.com/office/powerpoint/2010/main" val="3228369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3B8859-8F7F-44E2-F19A-843D630941A7}"/>
              </a:ext>
            </a:extLst>
          </p:cNvPr>
          <p:cNvSpPr>
            <a:spLocks noGrp="1"/>
          </p:cNvSpPr>
          <p:nvPr>
            <p:ph type="title"/>
          </p:nvPr>
        </p:nvSpPr>
        <p:spPr/>
        <p:txBody>
          <a:bodyPr/>
          <a:lstStyle/>
          <a:p>
            <a:r>
              <a:rPr lang="en-US" altLang="zh-CN" dirty="0"/>
              <a:t>Preprocessor and </a:t>
            </a:r>
            <a:r>
              <a:rPr lang="en-US" altLang="zh-CN" dirty="0" err="1"/>
              <a:t>Lexer</a:t>
            </a:r>
            <a:r>
              <a:rPr lang="en-US" altLang="zh-CN" dirty="0"/>
              <a:t> </a:t>
            </a:r>
            <a:endParaRPr lang="zh-CN" altLang="en-US" dirty="0"/>
          </a:p>
        </p:txBody>
      </p:sp>
      <p:sp>
        <p:nvSpPr>
          <p:cNvPr id="6" name="文本框 5">
            <a:extLst>
              <a:ext uri="{FF2B5EF4-FFF2-40B4-BE49-F238E27FC236}">
                <a16:creationId xmlns:a16="http://schemas.microsoft.com/office/drawing/2014/main" id="{C3B2E9AA-EB48-334A-0601-638A037E76C9}"/>
              </a:ext>
            </a:extLst>
          </p:cNvPr>
          <p:cNvSpPr txBox="1"/>
          <p:nvPr/>
        </p:nvSpPr>
        <p:spPr>
          <a:xfrm>
            <a:off x="9923388" y="2017949"/>
            <a:ext cx="1797269" cy="1754326"/>
          </a:xfrm>
          <a:prstGeom prst="rect">
            <a:avLst/>
          </a:prstGeom>
          <a:noFill/>
        </p:spPr>
        <p:txBody>
          <a:bodyPr wrap="square" rtlCol="0">
            <a:spAutoFit/>
          </a:bodyPr>
          <a:lstStyle/>
          <a:p>
            <a:r>
              <a:rPr lang="en-US" altLang="zh-CN" dirty="0"/>
              <a:t>From: &lt;LLVM Techniques, Tips, and Best Practices – Clang and Middle-End Libraries&gt;  P92</a:t>
            </a:r>
            <a:endParaRPr lang="zh-CN" altLang="en-US" dirty="0"/>
          </a:p>
        </p:txBody>
      </p:sp>
      <p:pic>
        <p:nvPicPr>
          <p:cNvPr id="8" name="图片 7">
            <a:extLst>
              <a:ext uri="{FF2B5EF4-FFF2-40B4-BE49-F238E27FC236}">
                <a16:creationId xmlns:a16="http://schemas.microsoft.com/office/drawing/2014/main" id="{971454CF-F78B-733E-B5E1-3BF79AF444E6}"/>
              </a:ext>
            </a:extLst>
          </p:cNvPr>
          <p:cNvPicPr>
            <a:picLocks noChangeAspect="1"/>
          </p:cNvPicPr>
          <p:nvPr/>
        </p:nvPicPr>
        <p:blipFill>
          <a:blip r:embed="rId2"/>
          <a:stretch>
            <a:fillRect/>
          </a:stretch>
        </p:blipFill>
        <p:spPr>
          <a:xfrm>
            <a:off x="88614" y="1390849"/>
            <a:ext cx="9834774" cy="5412728"/>
          </a:xfrm>
          <a:prstGeom prst="rect">
            <a:avLst/>
          </a:prstGeom>
        </p:spPr>
      </p:pic>
    </p:spTree>
    <p:extLst>
      <p:ext uri="{BB962C8B-B14F-4D97-AF65-F5344CB8AC3E}">
        <p14:creationId xmlns:p14="http://schemas.microsoft.com/office/powerpoint/2010/main" val="235436719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876</TotalTime>
  <Words>1652</Words>
  <Application>Microsoft Office PowerPoint</Application>
  <PresentationFormat>宽屏</PresentationFormat>
  <Paragraphs>162</Paragraphs>
  <Slides>36</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36</vt:i4>
      </vt:variant>
    </vt:vector>
  </HeadingPairs>
  <TitlesOfParts>
    <vt:vector size="41" baseType="lpstr">
      <vt:lpstr>Arial</vt:lpstr>
      <vt:lpstr>Calibri</vt:lpstr>
      <vt:lpstr>Roboto</vt:lpstr>
      <vt:lpstr>Wingdings</vt:lpstr>
      <vt:lpstr>Office 主题</vt:lpstr>
      <vt:lpstr>基于Clang的LLVM前端简析</vt:lpstr>
      <vt:lpstr>Contents</vt:lpstr>
      <vt:lpstr>High-level structure of Clang</vt:lpstr>
      <vt:lpstr>Contents</vt:lpstr>
      <vt:lpstr>FrontendAction</vt:lpstr>
      <vt:lpstr>CodeGenAction</vt:lpstr>
      <vt:lpstr>PluginASTAction</vt:lpstr>
      <vt:lpstr>Contents</vt:lpstr>
      <vt:lpstr>Preprocessor and Lexer </vt:lpstr>
      <vt:lpstr>Contents</vt:lpstr>
      <vt:lpstr>Abstract Syntax Tree(AST)</vt:lpstr>
      <vt:lpstr>TranslationUnitDecl</vt:lpstr>
      <vt:lpstr>ASTContext</vt:lpstr>
      <vt:lpstr>AST  Nodes</vt:lpstr>
      <vt:lpstr>AST  Nodes  --  Declarations</vt:lpstr>
      <vt:lpstr>AST  Nodes  --  Statements</vt:lpstr>
      <vt:lpstr>AST  Nodes  --  Expressions</vt:lpstr>
      <vt:lpstr>AST’s Type System 1</vt:lpstr>
      <vt:lpstr>AST’s Type System  2</vt:lpstr>
      <vt:lpstr>AST’s Type System  3</vt:lpstr>
      <vt:lpstr>ASTMatcher</vt:lpstr>
      <vt:lpstr>ASTConsumer</vt:lpstr>
      <vt:lpstr>SemaConsumer</vt:lpstr>
      <vt:lpstr>CodeGenerator</vt:lpstr>
      <vt:lpstr>Contents</vt:lpstr>
      <vt:lpstr>Semantic</vt:lpstr>
      <vt:lpstr>Contents</vt:lpstr>
      <vt:lpstr>CodeGen</vt:lpstr>
      <vt:lpstr>CodeGenAction</vt:lpstr>
      <vt:lpstr>BackendConsumer</vt:lpstr>
      <vt:lpstr>CodeGenerator</vt:lpstr>
      <vt:lpstr>Contents</vt:lpstr>
      <vt:lpstr>Clang Plugins</vt:lpstr>
      <vt:lpstr>libTooling</vt:lpstr>
      <vt:lpstr>libclang</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基于Clang的LLVM前端简析</dc:title>
  <dc:creator>snsn1</dc:creator>
  <cp:lastModifiedBy>snsn19840203@163.com</cp:lastModifiedBy>
  <cp:revision>10</cp:revision>
  <dcterms:created xsi:type="dcterms:W3CDTF">2023-07-12T00:44:42Z</dcterms:created>
  <dcterms:modified xsi:type="dcterms:W3CDTF">2023-07-15T02:39:35Z</dcterms:modified>
</cp:coreProperties>
</file>