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86" r:id="rId2"/>
    <p:sldId id="398" r:id="rId3"/>
    <p:sldId id="400" r:id="rId4"/>
    <p:sldId id="392" r:id="rId5"/>
    <p:sldId id="401" r:id="rId6"/>
    <p:sldId id="402" r:id="rId7"/>
    <p:sldId id="399" r:id="rId8"/>
    <p:sldId id="395" r:id="rId9"/>
    <p:sldId id="404" r:id="rId10"/>
    <p:sldId id="397" r:id="rId11"/>
    <p:sldId id="403" r:id="rId12"/>
    <p:sldId id="407" r:id="rId13"/>
    <p:sldId id="405" r:id="rId14"/>
    <p:sldId id="406" r:id="rId15"/>
    <p:sldId id="408" r:id="rId16"/>
    <p:sldId id="394" r:id="rId17"/>
    <p:sldId id="284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907" autoAdjust="0"/>
  </p:normalViewPr>
  <p:slideViewPr>
    <p:cSldViewPr snapToGrid="0">
      <p:cViewPr varScale="1">
        <p:scale>
          <a:sx n="81" d="100"/>
          <a:sy n="81" d="100"/>
        </p:scale>
        <p:origin x="10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32579-EA09-4E4E-8496-45BE3C64B870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894CF-52F0-401C-BB32-33F1E4DCB6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538b39d29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538b39d29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38b39d29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38b39d29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237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894CF-52F0-401C-BB32-33F1E4DCB6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08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38b39d29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38b39d29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894CF-52F0-401C-BB32-33F1E4DCB6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5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38b39d29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38b39d29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38b39d29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38b39d29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894CF-52F0-401C-BB32-33F1E4DCB66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511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38b39d29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38b39d29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10995200" y="5661233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800" cy="12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14600" y="2753800"/>
            <a:ext cx="10962800" cy="1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5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53332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6259000" y="2558767"/>
            <a:ext cx="53332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4368800" y="33"/>
            <a:ext cx="78232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/>
          <p:nvPr/>
        </p:nvSpPr>
        <p:spPr>
          <a:xfrm rot="-5400000">
            <a:off x="1012200" y="3356600"/>
            <a:ext cx="6858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01437" y="477067"/>
            <a:ext cx="3744000" cy="12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01433" y="1954400"/>
            <a:ext cx="37440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1pPr>
            <a:lvl2pPr marL="1219200" lvl="1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2pPr>
            <a:lvl3pPr marL="1828800" lvl="2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3pPr>
            <a:lvl4pPr marL="2438400" lvl="3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4pPr>
            <a:lvl5pPr marL="3048000" lvl="4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5pPr>
            <a:lvl6pPr marL="3657600" lvl="5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6pPr>
            <a:lvl7pPr marL="4267200" lvl="6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7pPr>
            <a:lvl8pPr marL="4876800" lvl="7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8pPr>
            <a:lvl9pPr marL="5486400" lvl="8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53667" y="651000"/>
            <a:ext cx="8302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9"/>
          <p:cNvSpPr/>
          <p:nvPr/>
        </p:nvSpPr>
        <p:spPr>
          <a:xfrm rot="5400000">
            <a:off x="2595233" y="3357000"/>
            <a:ext cx="68572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354000" y="3705956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200" lvl="1" indent="-4235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800" lvl="2" indent="-4235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400" lvl="3" indent="-4235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8000" lvl="4" indent="-4235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600" lvl="5" indent="-4235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200" lvl="6" indent="-4235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800" lvl="7" indent="-4235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400" lvl="8" indent="-4235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12192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633"/>
            <a:ext cx="12192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76200" y="6262433"/>
            <a:ext cx="11176000" cy="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6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5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5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5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5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5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5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5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5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5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uLzSXWWfDgAndroid%20Developer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libili.com/video/BV1rm4y1K7mS/" TargetMode="External"/><Relationship Id="rId3" Type="http://schemas.openxmlformats.org/officeDocument/2006/relationships/hyperlink" Target="https://cs.android.com/" TargetMode="External"/><Relationship Id="rId7" Type="http://schemas.openxmlformats.org/officeDocument/2006/relationships/hyperlink" Target="https://www.bilibili.com/video/BV1RF41167nd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ndroid-review.googlesource.com/" TargetMode="External"/><Relationship Id="rId11" Type="http://schemas.openxmlformats.org/officeDocument/2006/relationships/hyperlink" Target="https://www.youtube.com/watch?v=T7uJypVFBE0&amp;list=PL85jopFZCnbMfMRR25ENcRkhhAUGwP5C5&amp;index=31" TargetMode="External"/><Relationship Id="rId5" Type="http://schemas.openxmlformats.org/officeDocument/2006/relationships/hyperlink" Target="https://android.googlesource.com/platform/art/" TargetMode="External"/><Relationship Id="rId10" Type="http://schemas.openxmlformats.org/officeDocument/2006/relationships/hyperlink" Target="https://www.youtube.com/watch?v=nq-rNGhosFU&amp;list=PL85jopFZCnbMfMRR25ENcRkhhAUGwP5C5&amp;index=34" TargetMode="External"/><Relationship Id="rId4" Type="http://schemas.openxmlformats.org/officeDocument/2006/relationships/hyperlink" Target="https://android.googlesource.com/" TargetMode="External"/><Relationship Id="rId9" Type="http://schemas.openxmlformats.org/officeDocument/2006/relationships/hyperlink" Target="https://opensource.googleblog.com/2023/10/android-and-risc-v-what-you-need-to-know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osp-riscv" TargetMode="External"/><Relationship Id="rId2" Type="http://schemas.openxmlformats.org/officeDocument/2006/relationships/hyperlink" Target="https://zhuanlan.zhihu.com/p/302870095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sts.riscv.org/g/sig-android/message/1" TargetMode="External"/><Relationship Id="rId7" Type="http://schemas.openxmlformats.org/officeDocument/2006/relationships/hyperlink" Target="https://github.com/riscv-android-src/toolchain-llvm_android/pull/1" TargetMode="External"/><Relationship Id="rId2" Type="http://schemas.openxmlformats.org/officeDocument/2006/relationships/hyperlink" Target="https://github.com/T-head-Semi/aosp-riscv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riscv-android-src" TargetMode="External"/><Relationship Id="rId5" Type="http://schemas.openxmlformats.org/officeDocument/2006/relationships/hyperlink" Target="https://lists.riscv.org/g/sig-android/message/5" TargetMode="External"/><Relationship Id="rId4" Type="http://schemas.openxmlformats.org/officeDocument/2006/relationships/hyperlink" Target="https://lists.riscv.org/g/sig-androi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i.android.com/builds/branches/aosp-master-ndk/grid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614599" y="2831902"/>
            <a:ext cx="10962800" cy="234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 fontScale="90000"/>
          </a:bodyPr>
          <a:lstStyle/>
          <a:p>
            <a:pPr algn="ctr"/>
            <a:r>
              <a:rPr lang="zh-CN" altLang="en-US" dirty="0"/>
              <a:t>围观</a:t>
            </a:r>
            <a:r>
              <a:rPr lang="en-US" altLang="zh-CN" dirty="0"/>
              <a:t>ART for RV</a:t>
            </a:r>
            <a:r>
              <a:rPr lang="zh-CN" altLang="en-US" dirty="0"/>
              <a:t>的移植过程</a:t>
            </a:r>
            <a:br>
              <a:rPr lang="en-US" altLang="zh-CN" dirty="0"/>
            </a:br>
            <a:br>
              <a:rPr lang="en-US" altLang="zh-CN" dirty="0"/>
            </a:b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14599" y="4706400"/>
            <a:ext cx="10962800" cy="215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algn="ctr"/>
            <a:r>
              <a:rPr lang="zh-CN" altLang="en-US" dirty="0"/>
              <a:t>史宁宁</a:t>
            </a:r>
            <a:endParaRPr lang="en-US" altLang="zh-CN" dirty="0"/>
          </a:p>
          <a:p>
            <a:pPr algn="ctr"/>
            <a:r>
              <a:rPr lang="en-US" altLang="zh-CN" dirty="0"/>
              <a:t>PLCT</a:t>
            </a:r>
            <a:r>
              <a:rPr lang="zh-CN" altLang="en-US" dirty="0"/>
              <a:t>实验室 </a:t>
            </a:r>
            <a:endParaRPr lang="en-US" altLang="zh-CN" dirty="0"/>
          </a:p>
          <a:p>
            <a:pPr algn="ctr"/>
            <a:r>
              <a:rPr lang="en-US" altLang="zh-CN" dirty="0"/>
              <a:t>shiningning@iscas.ac.cn</a:t>
            </a:r>
            <a:endParaRPr lang="zh-CN" altLang="en-US" dirty="0"/>
          </a:p>
          <a:p>
            <a:pPr marL="0" indent="0"/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62"/>
    </mc:Choice>
    <mc:Fallback xmlns="">
      <p:transition spd="slow" advTm="329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altLang="zh-CN" dirty="0"/>
              <a:t>ART</a:t>
            </a:r>
            <a:r>
              <a:rPr lang="zh-CN" altLang="en-US" dirty="0"/>
              <a:t>（</a:t>
            </a:r>
            <a:r>
              <a:rPr lang="en-US" altLang="zh-CN" dirty="0"/>
              <a:t>Android Runtime</a:t>
            </a:r>
            <a:r>
              <a:rPr lang="zh-CN" altLang="en-US" dirty="0"/>
              <a:t>）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4615199" y="6050238"/>
            <a:ext cx="7500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2"/>
                </a:solidFill>
              </a:rPr>
              <a:t>From: Understanding Android Runtime (ART) for faster </a:t>
            </a:r>
          </a:p>
          <a:p>
            <a:r>
              <a:rPr lang="en-US" altLang="zh-CN" dirty="0">
                <a:solidFill>
                  <a:schemeClr val="bg2"/>
                </a:solidFill>
                <a:hlinkClick r:id="rId3"/>
              </a:rPr>
              <a:t>https://www.youtube.com/watch?v=1uLzSXWWfDgAndroid Developers</a:t>
            </a:r>
            <a:endParaRPr lang="zh-CN" altLang="en-US" dirty="0">
              <a:solidFill>
                <a:schemeClr val="bg2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13" y="1265887"/>
            <a:ext cx="9321920" cy="40981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98"/>
    </mc:Choice>
    <mc:Fallback xmlns="">
      <p:transition spd="slow" advTm="2139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B49EB-A10A-E2FA-1EF7-6CFA3AD4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ART for RISC-V —— </a:t>
            </a:r>
            <a:r>
              <a:rPr lang="zh-CN" altLang="en-US" dirty="0"/>
              <a:t>代码提交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02A4FF-06C6-6400-BE3F-55DEA3CEC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7424"/>
            <a:ext cx="12192000" cy="43631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90FEB10-2221-F481-D29B-8146CA3AEE63}"/>
              </a:ext>
            </a:extLst>
          </p:cNvPr>
          <p:cNvSpPr txBox="1"/>
          <p:nvPr/>
        </p:nvSpPr>
        <p:spPr>
          <a:xfrm>
            <a:off x="131000" y="6444000"/>
            <a:ext cx="805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/>
                </a:solidFill>
              </a:rPr>
              <a:t>From: https://android-review.googlesource.com/q/project:platform/art+riscv64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98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81ADE-AC04-9F73-A1DD-C35BBDF5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ART for RISC-V —— comments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D82CA3-9E7E-E8F7-8FC4-4E2307A0C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00" y="1843243"/>
            <a:ext cx="11603214" cy="33335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22BF94F-D218-79E5-C5BA-77C3D0FEEE6E}"/>
              </a:ext>
            </a:extLst>
          </p:cNvPr>
          <p:cNvSpPr txBox="1"/>
          <p:nvPr/>
        </p:nvSpPr>
        <p:spPr>
          <a:xfrm>
            <a:off x="239000" y="6364800"/>
            <a:ext cx="805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/>
                </a:solidFill>
              </a:rPr>
              <a:t>From: https://android-review.googlesource.com/c/platform/art/+/2623807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012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1F3CF-2B65-7B75-570B-E9871209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ART for RISC-V —— </a:t>
            </a:r>
            <a:r>
              <a:rPr lang="zh-CN" altLang="en-US" dirty="0"/>
              <a:t>代码分析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D381FD-E20A-C92D-CDAA-A88ECF15C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0" y="1005240"/>
            <a:ext cx="11022000" cy="530394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1C29886-4289-428C-444B-8C555B922E4F}"/>
              </a:ext>
            </a:extLst>
          </p:cNvPr>
          <p:cNvSpPr txBox="1"/>
          <p:nvPr/>
        </p:nvSpPr>
        <p:spPr>
          <a:xfrm>
            <a:off x="3247200" y="6508800"/>
            <a:ext cx="73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/>
                </a:solidFill>
              </a:rPr>
              <a:t>From: https://www.zhihu.com/column/c_133866135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696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1F3CF-2B65-7B75-570B-E9871209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ART for RISC-V —— </a:t>
            </a:r>
            <a:r>
              <a:rPr lang="zh-CN" altLang="en-US" dirty="0"/>
              <a:t>代码分析（续）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C29886-4289-428C-444B-8C555B922E4F}"/>
              </a:ext>
            </a:extLst>
          </p:cNvPr>
          <p:cNvSpPr txBox="1"/>
          <p:nvPr/>
        </p:nvSpPr>
        <p:spPr>
          <a:xfrm>
            <a:off x="3247200" y="6508800"/>
            <a:ext cx="73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/>
                </a:solidFill>
              </a:rPr>
              <a:t>From: https://www.zhihu.com/column/c_133866135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CD6747-5A5D-412C-27CA-62FE4FF05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3600"/>
            <a:ext cx="5811539" cy="56160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0181B5-5940-BC05-46C2-07DDC5901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400" y="1235009"/>
            <a:ext cx="5519000" cy="510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12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C68FA-773C-4896-0115-C6BBA3BD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ART for RISC-V —— </a:t>
            </a:r>
            <a:r>
              <a:rPr lang="zh-CN" altLang="en-US" dirty="0"/>
              <a:t>课程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7DB7AC-A12A-C390-E8BA-D5AAC184B886}"/>
              </a:ext>
            </a:extLst>
          </p:cNvPr>
          <p:cNvSpPr txBox="1"/>
          <p:nvPr/>
        </p:nvSpPr>
        <p:spPr>
          <a:xfrm>
            <a:off x="486470" y="1142334"/>
            <a:ext cx="110578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/>
                </a:solidFill>
              </a:rPr>
              <a:t>课程名称：一起围观</a:t>
            </a:r>
            <a:r>
              <a:rPr lang="en-US" altLang="zh-CN" sz="2800" dirty="0">
                <a:solidFill>
                  <a:schemeClr val="bg2"/>
                </a:solidFill>
              </a:rPr>
              <a:t>ART</a:t>
            </a:r>
            <a:r>
              <a:rPr lang="zh-CN" altLang="en-US" sz="2800" dirty="0">
                <a:solidFill>
                  <a:schemeClr val="bg2"/>
                </a:solidFill>
              </a:rPr>
              <a:t>的</a:t>
            </a:r>
            <a:r>
              <a:rPr lang="en-US" altLang="zh-CN" sz="2800" dirty="0">
                <a:solidFill>
                  <a:schemeClr val="bg2"/>
                </a:solidFill>
              </a:rPr>
              <a:t>RISC-V</a:t>
            </a:r>
            <a:r>
              <a:rPr lang="zh-CN" altLang="en-US" sz="2800" dirty="0">
                <a:solidFill>
                  <a:schemeClr val="bg2"/>
                </a:solidFill>
              </a:rPr>
              <a:t>实现</a:t>
            </a:r>
            <a:endParaRPr lang="en-US" altLang="zh-CN" sz="2800" dirty="0">
              <a:solidFill>
                <a:schemeClr val="bg2"/>
              </a:solidFill>
            </a:endParaRPr>
          </a:p>
          <a:p>
            <a:endParaRPr lang="en-US" altLang="zh-CN" sz="2800" dirty="0">
              <a:solidFill>
                <a:schemeClr val="bg2"/>
              </a:solidFill>
            </a:endParaRPr>
          </a:p>
          <a:p>
            <a:r>
              <a:rPr lang="zh-CN" altLang="en-US" sz="2800" dirty="0">
                <a:solidFill>
                  <a:schemeClr val="bg2"/>
                </a:solidFill>
              </a:rPr>
              <a:t>内容：</a:t>
            </a:r>
            <a:endParaRPr lang="en-US" altLang="zh-CN" sz="2800" dirty="0">
              <a:solidFill>
                <a:schemeClr val="bg2"/>
              </a:solidFill>
            </a:endParaRPr>
          </a:p>
          <a:p>
            <a:r>
              <a:rPr lang="en-US" altLang="zh-CN" sz="2800" dirty="0">
                <a:solidFill>
                  <a:schemeClr val="bg2"/>
                </a:solidFill>
              </a:rPr>
              <a:t>1</a:t>
            </a:r>
            <a:r>
              <a:rPr lang="zh-CN" altLang="en-US" sz="2800" dirty="0">
                <a:solidFill>
                  <a:schemeClr val="bg2"/>
                </a:solidFill>
              </a:rPr>
              <a:t>、</a:t>
            </a:r>
            <a:r>
              <a:rPr lang="en-US" altLang="zh-CN" sz="2800" dirty="0">
                <a:solidFill>
                  <a:schemeClr val="bg2"/>
                </a:solidFill>
              </a:rPr>
              <a:t>ART</a:t>
            </a:r>
            <a:r>
              <a:rPr lang="zh-CN" altLang="en-US" sz="2800" dirty="0">
                <a:solidFill>
                  <a:schemeClr val="bg2"/>
                </a:solidFill>
              </a:rPr>
              <a:t>基础</a:t>
            </a:r>
            <a:endParaRPr lang="en-US" altLang="zh-CN" sz="2800" dirty="0">
              <a:solidFill>
                <a:schemeClr val="bg2"/>
              </a:solidFill>
            </a:endParaRPr>
          </a:p>
          <a:p>
            <a:r>
              <a:rPr lang="en-US" altLang="zh-CN" sz="2800" dirty="0">
                <a:solidFill>
                  <a:schemeClr val="bg2"/>
                </a:solidFill>
              </a:rPr>
              <a:t>2</a:t>
            </a:r>
            <a:r>
              <a:rPr lang="zh-CN" altLang="en-US" sz="2800" dirty="0">
                <a:solidFill>
                  <a:schemeClr val="bg2"/>
                </a:solidFill>
              </a:rPr>
              <a:t>、</a:t>
            </a:r>
            <a:r>
              <a:rPr lang="en-US" altLang="zh-CN" sz="2800" b="1" kern="2200" dirty="0">
                <a:solidFill>
                  <a:schemeClr val="bg2"/>
                </a:solidFill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ART/Android</a:t>
            </a:r>
            <a:r>
              <a:rPr lang="zh-CN" altLang="zh-CN" sz="2800" b="1" kern="2200" dirty="0">
                <a:solidFill>
                  <a:schemeClr val="bg2"/>
                </a:solidFill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的源码构建</a:t>
            </a:r>
            <a:endParaRPr lang="en-US" altLang="zh-CN" sz="2800" b="1" kern="2200" dirty="0">
              <a:solidFill>
                <a:schemeClr val="bg2"/>
              </a:solidFill>
              <a:effectLst/>
              <a:latin typeface="等线" panose="02010600030101010101" pitchFamily="2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b="1" kern="2200" dirty="0">
                <a:solidFill>
                  <a:schemeClr val="bg2"/>
                </a:solidFill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kern="2200" dirty="0">
                <a:solidFill>
                  <a:schemeClr val="bg2"/>
                </a:solidFill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2200" dirty="0">
                <a:solidFill>
                  <a:schemeClr val="bg2"/>
                </a:solidFill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ART RV</a:t>
            </a:r>
            <a:r>
              <a:rPr lang="zh-CN" altLang="zh-CN" sz="2800" b="1" kern="2200" dirty="0">
                <a:solidFill>
                  <a:schemeClr val="bg2"/>
                </a:solidFill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测试</a:t>
            </a:r>
            <a:endParaRPr lang="en-US" altLang="zh-CN" sz="2800" b="1" kern="2200" dirty="0">
              <a:solidFill>
                <a:schemeClr val="bg2"/>
              </a:solidFill>
              <a:effectLst/>
              <a:latin typeface="等线" panose="02010600030101010101" pitchFamily="2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b="1" kern="2200" dirty="0">
                <a:solidFill>
                  <a:schemeClr val="bg2"/>
                </a:solidFill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kern="2200" dirty="0">
                <a:solidFill>
                  <a:schemeClr val="bg2"/>
                </a:solidFill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2200" dirty="0">
                <a:solidFill>
                  <a:schemeClr val="bg2"/>
                </a:solidFill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ART RV</a:t>
            </a:r>
            <a:r>
              <a:rPr lang="zh-CN" altLang="zh-CN" sz="2800" b="1" kern="2200" dirty="0">
                <a:solidFill>
                  <a:schemeClr val="bg2"/>
                </a:solidFill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的初始化</a:t>
            </a:r>
            <a:endParaRPr lang="en-US" altLang="zh-CN" sz="2800" b="1" kern="2200" dirty="0">
              <a:solidFill>
                <a:schemeClr val="bg2"/>
              </a:solidFill>
              <a:effectLst/>
              <a:latin typeface="等线" panose="02010600030101010101" pitchFamily="2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b="1" kern="2200" dirty="0">
                <a:solidFill>
                  <a:schemeClr val="bg2"/>
                </a:solidFill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kern="2200" dirty="0">
                <a:solidFill>
                  <a:schemeClr val="bg2"/>
                </a:solidFill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2200" dirty="0">
                <a:solidFill>
                  <a:schemeClr val="bg2"/>
                </a:solidFill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ART RV</a:t>
            </a:r>
            <a:r>
              <a:rPr lang="zh-CN" altLang="zh-CN" sz="2800" b="1" kern="2200" dirty="0">
                <a:solidFill>
                  <a:schemeClr val="bg2"/>
                </a:solidFill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指令集</a:t>
            </a:r>
            <a:r>
              <a:rPr lang="en-US" altLang="zh-CN" sz="2800" b="1" kern="2200" dirty="0">
                <a:solidFill>
                  <a:schemeClr val="bg2"/>
                </a:solidFill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sz="2800" b="1" kern="2200" dirty="0">
                <a:solidFill>
                  <a:schemeClr val="bg2"/>
                </a:solidFill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寄存器的添加</a:t>
            </a:r>
            <a:endParaRPr lang="en-US" altLang="zh-CN" sz="2800" b="1" kern="2200" dirty="0">
              <a:solidFill>
                <a:schemeClr val="bg2"/>
              </a:solidFill>
              <a:effectLst/>
              <a:latin typeface="等线" panose="02010600030101010101" pitchFamily="2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b="1" kern="2200" dirty="0">
                <a:solidFill>
                  <a:schemeClr val="bg2"/>
                </a:solidFill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kern="2200" dirty="0">
                <a:solidFill>
                  <a:schemeClr val="bg2"/>
                </a:solidFill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2200" dirty="0">
                <a:solidFill>
                  <a:schemeClr val="bg2"/>
                </a:solidFill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ART RV</a:t>
            </a:r>
            <a:r>
              <a:rPr lang="zh-CN" altLang="zh-CN" sz="2800" b="1" kern="2200" dirty="0">
                <a:solidFill>
                  <a:schemeClr val="bg2"/>
                </a:solidFill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汇编器</a:t>
            </a:r>
            <a:endParaRPr lang="en-US" altLang="zh-CN" sz="2800" b="1" kern="2200" dirty="0">
              <a:solidFill>
                <a:schemeClr val="bg2"/>
              </a:solidFill>
              <a:effectLst/>
              <a:latin typeface="等线" panose="02010600030101010101" pitchFamily="2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b="1" kern="2200" dirty="0">
                <a:solidFill>
                  <a:schemeClr val="bg2"/>
                </a:solidFill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800" b="1" kern="2200" dirty="0">
                <a:solidFill>
                  <a:schemeClr val="bg2"/>
                </a:solidFill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2200" dirty="0">
                <a:solidFill>
                  <a:schemeClr val="bg2"/>
                </a:solidFill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ART RV JNI </a:t>
            </a:r>
            <a:r>
              <a:rPr lang="zh-CN" altLang="zh-CN" sz="2800" b="1" kern="2200" dirty="0">
                <a:solidFill>
                  <a:schemeClr val="bg2"/>
                </a:solidFill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相关内容</a:t>
            </a:r>
            <a:endParaRPr lang="en-US" altLang="zh-CN" sz="2800" b="1" kern="2200" dirty="0">
              <a:solidFill>
                <a:schemeClr val="bg2"/>
              </a:solidFill>
              <a:effectLst/>
              <a:latin typeface="等线" panose="02010600030101010101" pitchFamily="2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b="1" kern="2200" dirty="0">
                <a:solidFill>
                  <a:schemeClr val="bg2"/>
                </a:solidFill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800" b="1" kern="2200" dirty="0">
                <a:solidFill>
                  <a:schemeClr val="bg2"/>
                </a:solidFill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800" b="1" kern="2200" dirty="0">
                <a:solidFill>
                  <a:schemeClr val="bg2"/>
                </a:solidFill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添加</a:t>
            </a:r>
            <a:r>
              <a:rPr lang="en-US" altLang="zh-CN" sz="2800" b="1" kern="2200" dirty="0" err="1">
                <a:solidFill>
                  <a:schemeClr val="bg2"/>
                </a:solidFill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CodeGen</a:t>
            </a:r>
            <a:r>
              <a:rPr lang="zh-CN" altLang="zh-CN" sz="2800" b="1" kern="2200" dirty="0">
                <a:solidFill>
                  <a:schemeClr val="bg2"/>
                </a:solidFill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800" b="1" kern="2200" dirty="0">
                <a:solidFill>
                  <a:schemeClr val="bg2"/>
                </a:solidFill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RISC-V</a:t>
            </a:r>
            <a:r>
              <a:rPr lang="zh-CN" altLang="zh-CN" sz="2800" b="1" kern="2200" dirty="0">
                <a:solidFill>
                  <a:schemeClr val="bg2"/>
                </a:solidFill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支持</a:t>
            </a:r>
            <a:endParaRPr lang="en-US" altLang="zh-CN" sz="2800" b="1" kern="2200" dirty="0">
              <a:solidFill>
                <a:schemeClr val="bg2"/>
              </a:solidFill>
              <a:effectLst/>
              <a:latin typeface="等线" panose="02010600030101010101" pitchFamily="2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b="1" kern="2200" dirty="0">
                <a:solidFill>
                  <a:schemeClr val="bg2"/>
                </a:solidFill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800" b="1" kern="2200" dirty="0">
                <a:solidFill>
                  <a:schemeClr val="bg2"/>
                </a:solidFill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2200" dirty="0">
                <a:solidFill>
                  <a:schemeClr val="bg2"/>
                </a:solidFill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ART RV</a:t>
            </a:r>
            <a:r>
              <a:rPr lang="zh-CN" altLang="zh-CN" sz="2800" b="1" kern="2200" dirty="0">
                <a:solidFill>
                  <a:schemeClr val="bg2"/>
                </a:solidFill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解释器</a:t>
            </a:r>
            <a:endParaRPr lang="en-US" altLang="zh-CN" sz="2800" b="1" kern="2200" dirty="0">
              <a:solidFill>
                <a:schemeClr val="bg2"/>
              </a:solidFill>
              <a:effectLst/>
              <a:latin typeface="等线" panose="02010600030101010101" pitchFamily="2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b="1" kern="2200" dirty="0">
                <a:solidFill>
                  <a:schemeClr val="bg2"/>
                </a:solidFill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800" b="1" kern="2200" dirty="0">
                <a:solidFill>
                  <a:schemeClr val="bg2"/>
                </a:solidFill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2200" dirty="0">
                <a:solidFill>
                  <a:schemeClr val="bg2"/>
                </a:solidFill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ART RV</a:t>
            </a:r>
            <a:r>
              <a:rPr lang="zh-CN" altLang="zh-CN" sz="2800" b="1" kern="2200" dirty="0">
                <a:solidFill>
                  <a:schemeClr val="bg2"/>
                </a:solidFill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工具</a:t>
            </a:r>
            <a:endParaRPr lang="zh-CN" alt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7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altLang="zh-CN" dirty="0"/>
              <a:t>Android/ART</a:t>
            </a:r>
            <a:r>
              <a:rPr lang="zh-CN" altLang="en-US" dirty="0"/>
              <a:t> 相关资源地址</a:t>
            </a:r>
            <a:endParaRPr dirty="0"/>
          </a:p>
        </p:txBody>
      </p:sp>
      <p:sp>
        <p:nvSpPr>
          <p:cNvPr id="87" name="Google Shape;87;p16"/>
          <p:cNvSpPr txBox="1"/>
          <p:nvPr/>
        </p:nvSpPr>
        <p:spPr>
          <a:xfrm>
            <a:off x="732505" y="1600656"/>
            <a:ext cx="11459495" cy="7654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Android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源码在线查看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  <a:hlinkClick r:id="rId3"/>
              </a:rPr>
              <a:t>https://cs.android.com/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Android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源码库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  <a:hlinkClick r:id="rId4"/>
              </a:rPr>
              <a:t>https://android.googlesource.com/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ART(Android Runtime)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源码库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  <a:hlinkClick r:id="rId5"/>
              </a:rPr>
              <a:t>https://android.googlesource.com/platform/art/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Android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补丁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review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网站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  <a:hlinkClick r:id="rId6"/>
              </a:rPr>
              <a:t>https://android-review.googlesource.com/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da-D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毛晗 </a:t>
            </a:r>
            <a:r>
              <a:rPr kumimoji="0" lang="da-DK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- RISC-V </a:t>
            </a:r>
            <a:r>
              <a:rPr kumimoji="0" lang="zh-CN" altLang="da-D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支持安卓的进展介绍</a:t>
            </a:r>
            <a:r>
              <a:rPr kumimoji="0" lang="da-DK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  <a:hlinkClick r:id="rId7"/>
              </a:rPr>
              <a:t>https://www.bilibili.com/video/BV1RF41167nd/</a:t>
            </a:r>
            <a:endParaRPr kumimoji="0" lang="da-DK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da-D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夏立方 </a:t>
            </a:r>
            <a:r>
              <a:rPr kumimoji="0" lang="da-DK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- Android ART for RISCV </a:t>
            </a:r>
            <a:r>
              <a:rPr kumimoji="0" lang="zh-CN" altLang="da-D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介绍</a:t>
            </a:r>
            <a:r>
              <a:rPr kumimoji="0" lang="da-DK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  <a:hlinkClick r:id="rId8"/>
              </a:rPr>
              <a:t>https://www.bilibili.com/video/BV1rm4y1K7mS/</a:t>
            </a:r>
            <a:endParaRPr kumimoji="0" lang="da-DK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da-DK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  <a:hlinkClick r:id="rId9" action="ppaction://hlinkfile"/>
              </a:rPr>
              <a:t>android-and-risc-v-what-you-need-to-know</a:t>
            </a:r>
            <a:endParaRPr kumimoji="0" lang="da-DK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da-DK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  <a:hlinkClick r:id="rId10"/>
              </a:rPr>
              <a:t>Android ART Optimization in XuanTie C920</a:t>
            </a:r>
            <a:endParaRPr kumimoji="0" lang="da-DK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  <a:hlinkClick r:id="rId11"/>
              </a:rPr>
              <a:t>Challenges in Porting Android to RISC-V</a:t>
            </a:r>
            <a:endParaRPr kumimoji="0" lang="da-DK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da-DK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da-DK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da-DK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da-DK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05"/>
    </mc:Choice>
    <mc:Fallback xmlns="">
      <p:transition spd="slow" advTm="2620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>
            <a:spLocks noGrp="1"/>
          </p:cNvSpPr>
          <p:nvPr>
            <p:ph type="title"/>
          </p:nvPr>
        </p:nvSpPr>
        <p:spPr>
          <a:xfrm>
            <a:off x="614600" y="2753800"/>
            <a:ext cx="10962800" cy="135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ctr"/>
            <a:r>
              <a:rPr lang="en-GB" dirty="0"/>
              <a:t>T</a:t>
            </a:r>
            <a:r>
              <a:rPr lang="en-US" altLang="zh-CN" dirty="0"/>
              <a:t>hanks!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31"/>
    </mc:Choice>
    <mc:Fallback xmlns="">
      <p:transition spd="slow" advTm="603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蓬勃发展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60" y="1253838"/>
            <a:ext cx="5857140" cy="5120346"/>
          </a:xfrm>
          <a:prstGeom prst="rect">
            <a:avLst/>
          </a:prstGeom>
        </p:spPr>
      </p:pic>
      <p:sp>
        <p:nvSpPr>
          <p:cNvPr id="3" name="文本框 6"/>
          <p:cNvSpPr txBox="1"/>
          <p:nvPr/>
        </p:nvSpPr>
        <p:spPr>
          <a:xfrm>
            <a:off x="6390411" y="1501170"/>
            <a:ext cx="46088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bg2"/>
                </a:solidFill>
              </a:rPr>
              <a:t>Android</a:t>
            </a:r>
            <a:r>
              <a:rPr lang="zh-CN" altLang="en-US" sz="2400" dirty="0">
                <a:solidFill>
                  <a:schemeClr val="bg2"/>
                </a:solidFill>
              </a:rPr>
              <a:t>操作系统虽然在手机、平板电脑等领域的占比略有下降，但是相较于其他系统而言，仍然是遥遥领先。</a:t>
            </a:r>
          </a:p>
        </p:txBody>
      </p:sp>
      <p:sp>
        <p:nvSpPr>
          <p:cNvPr id="4" name="文本框 5"/>
          <p:cNvSpPr txBox="1"/>
          <p:nvPr/>
        </p:nvSpPr>
        <p:spPr>
          <a:xfrm>
            <a:off x="6703231" y="5450854"/>
            <a:ext cx="4608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2"/>
                </a:solidFill>
              </a:rPr>
              <a:t>From: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https://stockapps.com/blog/android-loses-8-of-its-global-os-market-share-in-five-years/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68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86"/>
    </mc:Choice>
    <mc:Fallback xmlns="">
      <p:transition spd="slow" advTm="1038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A6448-4C07-15A0-D6EB-1870C210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Ecosystem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9CFCC0-9B62-2BFC-C17B-C846D689F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00" y="1011412"/>
            <a:ext cx="9344025" cy="5238750"/>
          </a:xfrm>
          <a:prstGeom prst="rect">
            <a:avLst/>
          </a:prstGeom>
        </p:spPr>
      </p:pic>
      <p:sp>
        <p:nvSpPr>
          <p:cNvPr id="5" name="文本框 5">
            <a:extLst>
              <a:ext uri="{FF2B5EF4-FFF2-40B4-BE49-F238E27FC236}">
                <a16:creationId xmlns:a16="http://schemas.microsoft.com/office/drawing/2014/main" id="{DD0A8BEE-6120-B788-1F36-03CDAA89D181}"/>
              </a:ext>
            </a:extLst>
          </p:cNvPr>
          <p:cNvSpPr txBox="1"/>
          <p:nvPr/>
        </p:nvSpPr>
        <p:spPr>
          <a:xfrm>
            <a:off x="2055400" y="6374535"/>
            <a:ext cx="770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bg2"/>
                </a:solidFill>
              </a:rPr>
              <a:t>From: </a:t>
            </a:r>
            <a:r>
              <a:rPr lang="en-US" altLang="zh-CN" sz="120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&lt;The Android Open Source Project and RISC-V&gt;</a:t>
            </a:r>
          </a:p>
          <a:p>
            <a:pPr algn="ctr"/>
            <a:r>
              <a:rPr lang="en-US" altLang="zh-CN" sz="120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https://www.youtube.com/watch?v=70O_RmTWP58&amp;list=PL85jopFZCnbPPRyjl_qMQ50DPq_iQKhFg&amp;index=6</a:t>
            </a:r>
          </a:p>
        </p:txBody>
      </p:sp>
    </p:spTree>
    <p:extLst>
      <p:ext uri="{BB962C8B-B14F-4D97-AF65-F5344CB8AC3E}">
        <p14:creationId xmlns:p14="http://schemas.microsoft.com/office/powerpoint/2010/main" val="181246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altLang="zh-CN" dirty="0"/>
              <a:t>RISC-V</a:t>
            </a:r>
            <a:r>
              <a:rPr lang="zh-CN" altLang="en-US" dirty="0"/>
              <a:t>的快速成长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41A3A4-70C8-5D94-820C-4152E478D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00" y="935092"/>
            <a:ext cx="9720000" cy="55045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2A6F876-B648-CB61-B0A4-83A167E10B5A}"/>
              </a:ext>
            </a:extLst>
          </p:cNvPr>
          <p:cNvSpPr txBox="1"/>
          <p:nvPr/>
        </p:nvSpPr>
        <p:spPr>
          <a:xfrm>
            <a:off x="2091400" y="6439608"/>
            <a:ext cx="770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bg2"/>
                </a:solidFill>
              </a:rPr>
              <a:t>From: </a:t>
            </a:r>
            <a:r>
              <a:rPr lang="en-US" altLang="zh-CN" sz="120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&lt;RISC-V is Here! Innovation and Adoption Driving the Open Compute Future&gt;</a:t>
            </a:r>
          </a:p>
          <a:p>
            <a:pPr algn="ctr"/>
            <a:r>
              <a:rPr lang="en-US" altLang="zh-CN" sz="120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https://www.youtube.com/watch?v=yB4rEYKhHrs&amp;list=PL85jopFZCnbMfMRR25ENcRkhhAUGwP5C5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854"/>
    </mc:Choice>
    <mc:Fallback xmlns="">
      <p:transition spd="slow" advTm="14885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CBD5D-BF3F-953D-FF77-7F1F05BF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for RISC-V ——</a:t>
            </a:r>
            <a:r>
              <a:rPr lang="zh-CN" altLang="en-US" dirty="0"/>
              <a:t> 启动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CD2CDC-85DB-ED9F-86C1-C2B58587F3C9}"/>
              </a:ext>
            </a:extLst>
          </p:cNvPr>
          <p:cNvSpPr txBox="1"/>
          <p:nvPr/>
        </p:nvSpPr>
        <p:spPr>
          <a:xfrm>
            <a:off x="390600" y="1604748"/>
            <a:ext cx="11574000" cy="1056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buClrTx/>
              <a:buSzTx/>
            </a:pPr>
            <a:r>
              <a:rPr kumimoji="1" lang="en-US" altLang="zh-CN" sz="1800" dirty="0">
                <a:solidFill>
                  <a:schemeClr val="bg2"/>
                </a:solidFill>
              </a:rPr>
              <a:t>2020 </a:t>
            </a:r>
            <a:r>
              <a:rPr kumimoji="1" lang="zh-CN" altLang="en-US" sz="1800" dirty="0">
                <a:solidFill>
                  <a:schemeClr val="bg2"/>
                </a:solidFill>
              </a:rPr>
              <a:t>年</a:t>
            </a:r>
            <a:r>
              <a:rPr kumimoji="1" lang="en-US" altLang="zh-CN" sz="1800" dirty="0">
                <a:solidFill>
                  <a:schemeClr val="bg2"/>
                </a:solidFill>
              </a:rPr>
              <a:t> 8 </a:t>
            </a:r>
            <a:r>
              <a:rPr kumimoji="1" lang="zh-CN" altLang="en-US" sz="1800" dirty="0">
                <a:solidFill>
                  <a:schemeClr val="bg2"/>
                </a:solidFill>
              </a:rPr>
              <a:t>月，PLCT 实验室开始尝试基于</a:t>
            </a:r>
            <a:r>
              <a:rPr kumimoji="1" lang="en-US" altLang="zh-CN" sz="1800" dirty="0">
                <a:solidFill>
                  <a:schemeClr val="bg2"/>
                </a:solidFill>
              </a:rPr>
              <a:t> AOSP 10 </a:t>
            </a:r>
            <a:r>
              <a:rPr kumimoji="1" lang="zh-CN" altLang="en-US" sz="1800" dirty="0">
                <a:solidFill>
                  <a:schemeClr val="bg2"/>
                </a:solidFill>
              </a:rPr>
              <a:t>实现</a:t>
            </a:r>
            <a:r>
              <a:rPr kumimoji="1" lang="en-US" altLang="zh-CN" sz="1800" dirty="0">
                <a:solidFill>
                  <a:schemeClr val="bg2"/>
                </a:solidFill>
              </a:rPr>
              <a:t> RISC-V </a:t>
            </a:r>
            <a:r>
              <a:rPr kumimoji="1" lang="zh-CN" altLang="en-US" sz="1800" dirty="0">
                <a:solidFill>
                  <a:schemeClr val="bg2"/>
                </a:solidFill>
              </a:rPr>
              <a:t>的移植工作</a:t>
            </a:r>
            <a:r>
              <a:rPr kumimoji="1" lang="zh-CN" altLang="en-US" dirty="0">
                <a:solidFill>
                  <a:schemeClr val="bg2"/>
                </a:solidFill>
              </a:rPr>
              <a:t>。</a:t>
            </a:r>
            <a:r>
              <a:rPr kumimoji="1" lang="en-US" altLang="zh-CN" sz="1800" dirty="0">
                <a:solidFill>
                  <a:schemeClr val="bg2"/>
                </a:solidFill>
              </a:rPr>
              <a:t> 2020 </a:t>
            </a:r>
            <a:r>
              <a:rPr kumimoji="1" lang="zh-CN" altLang="en-US" sz="1800" dirty="0">
                <a:solidFill>
                  <a:schemeClr val="bg2"/>
                </a:solidFill>
              </a:rPr>
              <a:t>年</a:t>
            </a:r>
            <a:r>
              <a:rPr kumimoji="1" lang="en-US" altLang="zh-CN" sz="1800" dirty="0">
                <a:solidFill>
                  <a:schemeClr val="bg2"/>
                </a:solidFill>
              </a:rPr>
              <a:t> 12 </a:t>
            </a:r>
            <a:r>
              <a:rPr kumimoji="1" lang="zh-CN" altLang="en-US" sz="1800" dirty="0">
                <a:solidFill>
                  <a:schemeClr val="bg2"/>
                </a:solidFill>
              </a:rPr>
              <a:t>月完成了</a:t>
            </a:r>
            <a:r>
              <a:rPr kumimoji="1" lang="en-US" altLang="zh-CN" sz="1800" dirty="0">
                <a:solidFill>
                  <a:schemeClr val="bg2"/>
                </a:solidFill>
              </a:rPr>
              <a:t> bionic </a:t>
            </a:r>
            <a:r>
              <a:rPr kumimoji="1" lang="zh-CN" altLang="en-US" sz="1800" dirty="0">
                <a:solidFill>
                  <a:schemeClr val="bg2"/>
                </a:solidFill>
              </a:rPr>
              <a:t>的移植并实现了一个</a:t>
            </a:r>
            <a:r>
              <a:rPr kumimoji="1" lang="en-US" altLang="zh-CN" sz="1800" dirty="0">
                <a:solidFill>
                  <a:schemeClr val="bg2"/>
                </a:solidFill>
              </a:rPr>
              <a:t> </a:t>
            </a:r>
            <a:r>
              <a:rPr kumimoji="1" lang="en-US" altLang="zh-CN" sz="1800" dirty="0" err="1">
                <a:solidFill>
                  <a:schemeClr val="bg2"/>
                </a:solidFill>
              </a:rPr>
              <a:t>第一个</a:t>
            </a:r>
            <a:r>
              <a:rPr kumimoji="1" lang="en-US" altLang="zh-CN" sz="1800" dirty="0">
                <a:solidFill>
                  <a:schemeClr val="bg2"/>
                </a:solidFill>
              </a:rPr>
              <a:t> RISC-V </a:t>
            </a:r>
            <a:r>
              <a:rPr kumimoji="1" lang="en-US" altLang="zh-CN" sz="1800" dirty="0" err="1">
                <a:solidFill>
                  <a:schemeClr val="bg2"/>
                </a:solidFill>
              </a:rPr>
              <a:t>上的“Android</a:t>
            </a:r>
            <a:r>
              <a:rPr kumimoji="1" lang="en-US" altLang="zh-CN" sz="1800" dirty="0">
                <a:solidFill>
                  <a:schemeClr val="bg2"/>
                </a:solidFill>
              </a:rPr>
              <a:t> </a:t>
            </a:r>
            <a:r>
              <a:rPr kumimoji="1" lang="en-US" altLang="zh-CN" sz="1800" dirty="0" err="1">
                <a:solidFill>
                  <a:schemeClr val="bg2"/>
                </a:solidFill>
              </a:rPr>
              <a:t>最小系统</a:t>
            </a:r>
            <a:r>
              <a:rPr kumimoji="1" lang="en-US" altLang="zh-CN" sz="1800" dirty="0">
                <a:solidFill>
                  <a:schemeClr val="bg2"/>
                </a:solidFill>
              </a:rPr>
              <a:t>”</a:t>
            </a:r>
            <a:r>
              <a:rPr kumimoji="1" lang="en-US" altLang="zh-CN" dirty="0">
                <a:solidFill>
                  <a:schemeClr val="bg2"/>
                </a:solidFill>
              </a:rPr>
              <a:t>(</a:t>
            </a:r>
            <a:r>
              <a:rPr kumimoji="1" lang="en-US" altLang="zh-CN" sz="1800" dirty="0">
                <a:solidFill>
                  <a:schemeClr val="bg2"/>
                </a:solidFill>
                <a:hlinkClick r:id="rId2"/>
              </a:rPr>
              <a:t>https://zhuanlan.zhihu.com/p/302870095</a:t>
            </a:r>
            <a:r>
              <a:rPr kumimoji="1" lang="en-US" altLang="zh-CN" sz="1800" dirty="0">
                <a:solidFill>
                  <a:schemeClr val="bg2"/>
                </a:solidFill>
              </a:rPr>
              <a:t>)</a:t>
            </a:r>
            <a:r>
              <a:rPr kumimoji="1" lang="zh-CN" altLang="en-US" sz="1800" dirty="0">
                <a:solidFill>
                  <a:schemeClr val="bg2"/>
                </a:solidFill>
              </a:rPr>
              <a:t>。</a:t>
            </a:r>
            <a:r>
              <a:rPr kumimoji="1" lang="en-US" altLang="zh-CN" sz="1800" dirty="0" err="1">
                <a:solidFill>
                  <a:schemeClr val="bg2"/>
                </a:solidFill>
                <a:sym typeface="+mn-ea"/>
              </a:rPr>
              <a:t>建立公开的开发仓库</a:t>
            </a:r>
            <a:r>
              <a:rPr kumimoji="1" lang="en-US" altLang="zh-CN" sz="1800" dirty="0">
                <a:solidFill>
                  <a:schemeClr val="bg2"/>
                </a:solidFill>
                <a:sym typeface="+mn-ea"/>
              </a:rPr>
              <a:t>：</a:t>
            </a:r>
            <a:r>
              <a:rPr lang="en-US" altLang="zh-CN" sz="1800" dirty="0">
                <a:solidFill>
                  <a:schemeClr val="bg2"/>
                </a:solidFill>
                <a:sym typeface="+mn-ea"/>
              </a:rPr>
              <a:t> </a:t>
            </a:r>
            <a:r>
              <a:rPr lang="en-US" altLang="zh-CN" sz="1800" dirty="0">
                <a:solidFill>
                  <a:schemeClr val="bg2"/>
                </a:solidFill>
                <a:sym typeface="+mn-ea"/>
                <a:hlinkClick r:id="rId3"/>
              </a:rPr>
              <a:t>https://github.com/</a:t>
            </a:r>
            <a:r>
              <a:rPr lang="en-US" altLang="zh-CN" sz="1800" dirty="0" err="1">
                <a:solidFill>
                  <a:schemeClr val="bg2"/>
                </a:solidFill>
                <a:sym typeface="+mn-ea"/>
                <a:hlinkClick r:id="rId3"/>
              </a:rPr>
              <a:t>aosp-riscv</a:t>
            </a:r>
            <a:r>
              <a:rPr kumimoji="1" lang="en-US" altLang="zh-CN" sz="1800" dirty="0">
                <a:solidFill>
                  <a:schemeClr val="bg2"/>
                </a:solidFill>
                <a:sym typeface="+mn-ea"/>
              </a:rPr>
              <a:t>。</a:t>
            </a:r>
            <a:endParaRPr kumimoji="1" lang="en-US" altLang="zh-CN" sz="1800" dirty="0">
              <a:solidFill>
                <a:schemeClr val="bg2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C02625-05EB-ABDE-92AB-3198964E8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75" y="3128287"/>
            <a:ext cx="10382250" cy="22574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89C6A0F-DEAE-177E-65C9-1A82E34FBAF6}"/>
              </a:ext>
            </a:extLst>
          </p:cNvPr>
          <p:cNvSpPr txBox="1"/>
          <p:nvPr/>
        </p:nvSpPr>
        <p:spPr>
          <a:xfrm>
            <a:off x="799200" y="6256800"/>
            <a:ext cx="872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/>
                </a:solidFill>
              </a:rPr>
              <a:t>From:</a:t>
            </a:r>
            <a:r>
              <a:rPr lang="zh-CN" altLang="en-US" sz="1400" dirty="0">
                <a:solidFill>
                  <a:schemeClr val="bg2"/>
                </a:solidFill>
              </a:rPr>
              <a:t>汪辰</a:t>
            </a:r>
            <a:r>
              <a:rPr lang="en-US" altLang="zh-CN" sz="1400" dirty="0">
                <a:solidFill>
                  <a:schemeClr val="bg2"/>
                </a:solidFill>
              </a:rPr>
              <a:t>《</a:t>
            </a:r>
            <a:r>
              <a:rPr kumimoji="1" lang="en-US" altLang="zh-CN" sz="1400" dirty="0">
                <a:solidFill>
                  <a:schemeClr val="bg2"/>
                </a:solidFill>
              </a:rPr>
              <a:t>AOSP RISC-V </a:t>
            </a:r>
            <a:r>
              <a:rPr kumimoji="1" lang="zh-CN" altLang="en-US" sz="1400" dirty="0">
                <a:solidFill>
                  <a:schemeClr val="bg2"/>
                </a:solidFill>
              </a:rPr>
              <a:t>进展 </a:t>
            </a:r>
            <a:r>
              <a:rPr kumimoji="1" lang="en-US" altLang="zh-CN" sz="1400" dirty="0">
                <a:solidFill>
                  <a:schemeClr val="bg2"/>
                </a:solidFill>
              </a:rPr>
              <a:t>- </a:t>
            </a:r>
            <a:r>
              <a:rPr kumimoji="1" lang="zh-CN" altLang="en-US" sz="1400" dirty="0">
                <a:solidFill>
                  <a:schemeClr val="bg2"/>
                </a:solidFill>
              </a:rPr>
              <a:t>向 </a:t>
            </a:r>
            <a:r>
              <a:rPr kumimoji="1" lang="en-US" altLang="zh-CN" sz="1400" dirty="0">
                <a:solidFill>
                  <a:schemeClr val="bg2"/>
                </a:solidFill>
              </a:rPr>
              <a:t>Google </a:t>
            </a:r>
            <a:r>
              <a:rPr kumimoji="1" lang="zh-CN" altLang="en-US" sz="1400" dirty="0">
                <a:solidFill>
                  <a:schemeClr val="bg2"/>
                </a:solidFill>
              </a:rPr>
              <a:t>上游提交</a:t>
            </a:r>
            <a:r>
              <a:rPr kumimoji="1" lang="en-US" altLang="zh-CN" sz="1400" dirty="0">
                <a:solidFill>
                  <a:schemeClr val="bg2"/>
                </a:solidFill>
              </a:rPr>
              <a:t>》</a:t>
            </a:r>
            <a:endParaRPr kumimoji="1" lang="zh-CN" alt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69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BD66D-042C-B88B-7162-CE86AA55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for RISC-V</a:t>
            </a:r>
            <a:r>
              <a:rPr lang="zh-CN" altLang="en-US" dirty="0"/>
              <a:t> </a:t>
            </a:r>
            <a:r>
              <a:rPr lang="en-US" altLang="zh-CN" dirty="0"/>
              <a:t>—— Android 10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20AB1D-5D38-8A20-D89C-9E4CE21206B9}"/>
              </a:ext>
            </a:extLst>
          </p:cNvPr>
          <p:cNvSpPr txBox="1"/>
          <p:nvPr/>
        </p:nvSpPr>
        <p:spPr>
          <a:xfrm>
            <a:off x="310800" y="1260346"/>
            <a:ext cx="11570400" cy="4382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buClrTx/>
              <a:buSzTx/>
            </a:pPr>
            <a:r>
              <a:rPr kumimoji="1" lang="en-US" altLang="zh-CN" sz="1800" dirty="0">
                <a:solidFill>
                  <a:schemeClr val="bg2"/>
                </a:solidFill>
              </a:rPr>
              <a:t>2021 </a:t>
            </a:r>
            <a:r>
              <a:rPr kumimoji="1" lang="zh-CN" altLang="en-US" sz="1800" dirty="0">
                <a:solidFill>
                  <a:schemeClr val="bg2"/>
                </a:solidFill>
              </a:rPr>
              <a:t>年</a:t>
            </a:r>
            <a:r>
              <a:rPr kumimoji="1" lang="en-US" altLang="zh-CN" sz="1800" dirty="0">
                <a:solidFill>
                  <a:schemeClr val="bg2"/>
                </a:solidFill>
              </a:rPr>
              <a:t> 1 </a:t>
            </a:r>
            <a:r>
              <a:rPr kumimoji="1" lang="zh-CN" altLang="en-US" sz="1800" dirty="0">
                <a:solidFill>
                  <a:schemeClr val="bg2"/>
                </a:solidFill>
              </a:rPr>
              <a:t>月，阿里巴巴旗下的平头哥半导体</a:t>
            </a:r>
            <a:r>
              <a:rPr kumimoji="1" lang="en-US" altLang="zh-CN" sz="1800" dirty="0">
                <a:solidFill>
                  <a:schemeClr val="bg2"/>
                </a:solidFill>
              </a:rPr>
              <a:t> </a:t>
            </a:r>
            <a:r>
              <a:rPr kumimoji="1" lang="zh-CN" altLang="en-US" sz="1800" dirty="0">
                <a:solidFill>
                  <a:schemeClr val="bg2"/>
                </a:solidFill>
              </a:rPr>
              <a:t>(T-Head)</a:t>
            </a:r>
            <a:r>
              <a:rPr kumimoji="1" lang="en-US" altLang="zh-CN" sz="1800" dirty="0">
                <a:solidFill>
                  <a:schemeClr val="bg2"/>
                </a:solidFill>
              </a:rPr>
              <a:t> </a:t>
            </a:r>
            <a:r>
              <a:rPr kumimoji="1" lang="zh-CN" altLang="en-US" sz="1800" dirty="0">
                <a:solidFill>
                  <a:schemeClr val="bg2"/>
                </a:solidFill>
              </a:rPr>
              <a:t>成功将</a:t>
            </a:r>
            <a:r>
              <a:rPr kumimoji="1" lang="en-US" altLang="zh-CN" sz="1800" dirty="0">
                <a:solidFill>
                  <a:schemeClr val="bg2"/>
                </a:solidFill>
              </a:rPr>
              <a:t> AOSP</a:t>
            </a:r>
            <a:r>
              <a:rPr kumimoji="1" lang="zh-CN" altLang="en-US" sz="1800" dirty="0">
                <a:solidFill>
                  <a:schemeClr val="bg2"/>
                </a:solidFill>
              </a:rPr>
              <a:t> 10</a:t>
            </a:r>
            <a:r>
              <a:rPr kumimoji="1" lang="en-US" altLang="zh-CN" sz="1800" dirty="0">
                <a:solidFill>
                  <a:schemeClr val="bg2"/>
                </a:solidFill>
              </a:rPr>
              <a:t> </a:t>
            </a:r>
            <a:r>
              <a:rPr kumimoji="1" lang="zh-CN" altLang="en-US" sz="1800" dirty="0">
                <a:solidFill>
                  <a:schemeClr val="bg2"/>
                </a:solidFill>
              </a:rPr>
              <a:t>移植到自己的</a:t>
            </a:r>
            <a:r>
              <a:rPr kumimoji="1" lang="en-US" altLang="zh-CN" sz="1800" dirty="0">
                <a:solidFill>
                  <a:schemeClr val="bg2"/>
                </a:solidFill>
              </a:rPr>
              <a:t> </a:t>
            </a:r>
            <a:r>
              <a:rPr kumimoji="1" lang="zh-CN" altLang="en-US" sz="1800" dirty="0">
                <a:solidFill>
                  <a:schemeClr val="bg2"/>
                </a:solidFill>
              </a:rPr>
              <a:t>RISC-V</a:t>
            </a:r>
            <a:r>
              <a:rPr kumimoji="1" lang="en-US" altLang="zh-CN" sz="1800" dirty="0">
                <a:solidFill>
                  <a:schemeClr val="bg2"/>
                </a:solidFill>
              </a:rPr>
              <a:t> </a:t>
            </a:r>
            <a:r>
              <a:rPr kumimoji="1" lang="zh-CN" altLang="en-US" sz="1800" dirty="0">
                <a:solidFill>
                  <a:schemeClr val="bg2"/>
                </a:solidFill>
              </a:rPr>
              <a:t>芯片上，并开源部分代码，开源仓库地址在：</a:t>
            </a:r>
            <a:r>
              <a:rPr kumimoji="1" lang="zh-CN" altLang="en-US" sz="1800" dirty="0">
                <a:solidFill>
                  <a:schemeClr val="bg2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https://github.com/T-head-Semi/aosp-riscv</a:t>
            </a:r>
            <a:r>
              <a:rPr kumimoji="1" lang="en-US" altLang="zh-CN" sz="1800" dirty="0">
                <a:solidFill>
                  <a:schemeClr val="bg2"/>
                </a:solidFill>
              </a:rPr>
              <a:t> </a:t>
            </a:r>
            <a:r>
              <a:rPr kumimoji="1" lang="zh-CN" altLang="en-US" sz="1800" dirty="0">
                <a:solidFill>
                  <a:schemeClr val="bg2"/>
                </a:solidFill>
              </a:rPr>
              <a:t>。</a:t>
            </a:r>
            <a:endParaRPr kumimoji="1" lang="en-US" altLang="zh-CN" sz="1800" dirty="0">
              <a:solidFill>
                <a:schemeClr val="bg2"/>
              </a:solidFill>
            </a:endParaRPr>
          </a:p>
          <a:p>
            <a:pPr algn="l">
              <a:lnSpc>
                <a:spcPct val="120000"/>
              </a:lnSpc>
              <a:buClrTx/>
              <a:buSzTx/>
            </a:pPr>
            <a:endParaRPr kumimoji="1" lang="en-US" altLang="zh-CN" sz="1800" dirty="0">
              <a:solidFill>
                <a:schemeClr val="bg2"/>
              </a:solidFill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kumimoji="1" lang="en-US" altLang="zh-CN" sz="1800" dirty="0">
                <a:solidFill>
                  <a:schemeClr val="bg2"/>
                </a:solidFill>
              </a:rPr>
              <a:t>2021 5 </a:t>
            </a:r>
            <a:r>
              <a:rPr kumimoji="1" lang="zh-CN" altLang="en-US" sz="1800" dirty="0">
                <a:solidFill>
                  <a:schemeClr val="bg2"/>
                </a:solidFill>
              </a:rPr>
              <a:t>月 </a:t>
            </a:r>
            <a:r>
              <a:rPr kumimoji="1" lang="en-US" altLang="zh-CN" sz="1800" dirty="0">
                <a:solidFill>
                  <a:schemeClr val="bg2"/>
                </a:solidFill>
              </a:rPr>
              <a:t>20 </a:t>
            </a:r>
            <a:r>
              <a:rPr kumimoji="1" lang="zh-CN" altLang="en-US" sz="1800" dirty="0">
                <a:solidFill>
                  <a:schemeClr val="bg2"/>
                </a:solidFill>
              </a:rPr>
              <a:t>日，</a:t>
            </a:r>
            <a:r>
              <a:rPr kumimoji="1" lang="en-US" altLang="zh-CN" sz="1800" dirty="0">
                <a:solidFill>
                  <a:schemeClr val="bg2"/>
                </a:solidFill>
              </a:rPr>
              <a:t>RVI Android SIG </a:t>
            </a:r>
            <a:r>
              <a:rPr kumimoji="1" lang="zh-CN" altLang="en-US" sz="1800" dirty="0">
                <a:solidFill>
                  <a:schemeClr val="bg2"/>
                </a:solidFill>
              </a:rPr>
              <a:t>成立 </a:t>
            </a:r>
            <a:r>
              <a:rPr kumimoji="1" lang="en-US" altLang="zh-CN" sz="1800" dirty="0">
                <a:solidFill>
                  <a:schemeClr val="bg2"/>
                </a:solidFill>
              </a:rPr>
              <a:t>- Han Mao (Alibaba)/Zheng Zhang (Imagination) </a:t>
            </a:r>
            <a:r>
              <a:rPr kumimoji="1" lang="zh-CN" altLang="en-US" sz="1800" dirty="0">
                <a:solidFill>
                  <a:schemeClr val="bg2"/>
                </a:solidFill>
              </a:rPr>
              <a:t>担任 </a:t>
            </a:r>
            <a:r>
              <a:rPr kumimoji="1" lang="en-US" altLang="zh-CN" sz="1800" dirty="0">
                <a:solidFill>
                  <a:schemeClr val="bg2"/>
                </a:solidFill>
              </a:rPr>
              <a:t>chair/vice char</a:t>
            </a:r>
            <a:r>
              <a:rPr kumimoji="1" lang="zh-CN" altLang="en-US" sz="1800" dirty="0">
                <a:solidFill>
                  <a:schemeClr val="bg2"/>
                </a:solidFill>
              </a:rPr>
              <a:t>。</a:t>
            </a:r>
            <a:r>
              <a:rPr kumimoji="1" lang="en-US" altLang="zh-CN" sz="1800" dirty="0">
                <a:solidFill>
                  <a:schemeClr val="bg2"/>
                </a:solidFill>
                <a:hlinkClick r:id="rId3"/>
              </a:rPr>
              <a:t>https://lists.riscv.org/g/sig-android/message/1 </a:t>
            </a:r>
            <a:r>
              <a:rPr kumimoji="1" lang="zh-CN" altLang="en-US" sz="1800" dirty="0">
                <a:solidFill>
                  <a:schemeClr val="bg2"/>
                </a:solidFill>
              </a:rPr>
              <a:t>。</a:t>
            </a:r>
            <a:r>
              <a:rPr kumimoji="1" lang="en-US" altLang="zh-CN" sz="1800" dirty="0">
                <a:solidFill>
                  <a:schemeClr val="bg2"/>
                </a:solidFill>
              </a:rPr>
              <a:t>PLCT </a:t>
            </a:r>
            <a:r>
              <a:rPr kumimoji="1" lang="zh-CN" altLang="en-US" sz="1800" dirty="0">
                <a:solidFill>
                  <a:schemeClr val="bg2"/>
                </a:solidFill>
              </a:rPr>
              <a:t>实验室积极参与。</a:t>
            </a:r>
          </a:p>
          <a:p>
            <a:pPr algn="l">
              <a:lnSpc>
                <a:spcPct val="120000"/>
              </a:lnSpc>
              <a:buClrTx/>
              <a:buSzTx/>
            </a:pPr>
            <a:endParaRPr kumimoji="1" lang="en-US" altLang="zh-CN" sz="1800" dirty="0">
              <a:solidFill>
                <a:schemeClr val="bg2"/>
              </a:solidFill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kumimoji="1" lang="en-US" altLang="zh-CN" sz="1800" dirty="0">
                <a:solidFill>
                  <a:schemeClr val="bg2"/>
                </a:solidFill>
              </a:rPr>
              <a:t>2021 7 </a:t>
            </a:r>
            <a:r>
              <a:rPr kumimoji="1" lang="zh-CN" altLang="en-US" sz="1800" dirty="0">
                <a:solidFill>
                  <a:schemeClr val="bg2"/>
                </a:solidFill>
              </a:rPr>
              <a:t>月 </a:t>
            </a:r>
            <a:r>
              <a:rPr kumimoji="1" lang="en-US" altLang="zh-CN" sz="1800" dirty="0">
                <a:solidFill>
                  <a:schemeClr val="bg2"/>
                </a:solidFill>
              </a:rPr>
              <a:t>20 </a:t>
            </a:r>
            <a:r>
              <a:rPr kumimoji="1" lang="zh-CN" altLang="en-US" sz="1800" dirty="0">
                <a:solidFill>
                  <a:schemeClr val="bg2"/>
                </a:solidFill>
              </a:rPr>
              <a:t>日，第一次 </a:t>
            </a:r>
            <a:r>
              <a:rPr kumimoji="1" lang="en-US" altLang="zh-CN" sz="1800" dirty="0">
                <a:solidFill>
                  <a:schemeClr val="bg2"/>
                </a:solidFill>
              </a:rPr>
              <a:t>RVI Android SIG </a:t>
            </a:r>
            <a:r>
              <a:rPr kumimoji="1" lang="zh-CN" altLang="en-US" sz="1800" dirty="0">
                <a:solidFill>
                  <a:schemeClr val="bg2"/>
                </a:solidFill>
              </a:rPr>
              <a:t>会议，建立 </a:t>
            </a:r>
            <a:r>
              <a:rPr kumimoji="1" lang="en-US" altLang="zh-CN" sz="1800" dirty="0">
                <a:solidFill>
                  <a:schemeClr val="bg2"/>
                </a:solidFill>
              </a:rPr>
              <a:t>RVI Android SIG </a:t>
            </a:r>
            <a:r>
              <a:rPr kumimoji="1" lang="zh-CN" altLang="en-US" sz="1800" dirty="0">
                <a:solidFill>
                  <a:schemeClr val="bg2"/>
                </a:solidFill>
              </a:rPr>
              <a:t>的官方主页 </a:t>
            </a:r>
            <a:r>
              <a:rPr kumimoji="1" lang="en-US" altLang="zh-CN" sz="1800" dirty="0">
                <a:solidFill>
                  <a:schemeClr val="bg2"/>
                </a:solidFill>
                <a:hlinkClick r:id="rId4"/>
              </a:rPr>
              <a:t>https://lists.riscv.org/g/sig-android</a:t>
            </a:r>
            <a:r>
              <a:rPr kumimoji="1" lang="zh-CN" altLang="en-US" sz="1800" dirty="0">
                <a:solidFill>
                  <a:schemeClr val="bg2"/>
                </a:solidFill>
              </a:rPr>
              <a:t>，并制定了初步的开发任务列表</a:t>
            </a:r>
            <a:r>
              <a:rPr kumimoji="1" lang="en-US" altLang="zh-CN" sz="1800" dirty="0">
                <a:solidFill>
                  <a:schemeClr val="bg2"/>
                </a:solidFill>
              </a:rPr>
              <a:t>: </a:t>
            </a:r>
            <a:r>
              <a:rPr kumimoji="1" lang="en-US" altLang="zh-CN" sz="1800" dirty="0">
                <a:solidFill>
                  <a:schemeClr val="bg2"/>
                </a:solidFill>
                <a:hlinkClick r:id="rId5"/>
              </a:rPr>
              <a:t>https://lists.riscv.org/g/sig-android/message/5 </a:t>
            </a:r>
            <a:r>
              <a:rPr kumimoji="1" lang="zh-CN" altLang="en-US" sz="1800" dirty="0">
                <a:solidFill>
                  <a:schemeClr val="bg2"/>
                </a:solidFill>
              </a:rPr>
              <a:t>。</a:t>
            </a:r>
          </a:p>
          <a:p>
            <a:pPr algn="l">
              <a:lnSpc>
                <a:spcPct val="120000"/>
              </a:lnSpc>
              <a:buClrTx/>
              <a:buSzTx/>
            </a:pPr>
            <a:endParaRPr kumimoji="1" lang="en-US" altLang="zh-CN" sz="1800" dirty="0">
              <a:solidFill>
                <a:schemeClr val="bg2"/>
              </a:solidFill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kumimoji="1" lang="en-US" altLang="zh-CN" sz="1800" dirty="0">
                <a:solidFill>
                  <a:schemeClr val="bg2"/>
                </a:solidFill>
              </a:rPr>
              <a:t>2021 10 </a:t>
            </a:r>
            <a:r>
              <a:rPr kumimoji="1" lang="zh-CN" altLang="en-US" sz="1800" dirty="0">
                <a:solidFill>
                  <a:schemeClr val="bg2"/>
                </a:solidFill>
              </a:rPr>
              <a:t>月 </a:t>
            </a:r>
            <a:r>
              <a:rPr kumimoji="1" lang="en-US" altLang="zh-CN" sz="1800" dirty="0">
                <a:solidFill>
                  <a:schemeClr val="bg2"/>
                </a:solidFill>
              </a:rPr>
              <a:t>20 </a:t>
            </a:r>
            <a:r>
              <a:rPr kumimoji="1" lang="zh-CN" altLang="en-US" sz="1800" dirty="0">
                <a:solidFill>
                  <a:schemeClr val="bg2"/>
                </a:solidFill>
              </a:rPr>
              <a:t>日，</a:t>
            </a:r>
            <a:r>
              <a:rPr kumimoji="1" lang="en-US" altLang="zh-CN" sz="1800" dirty="0">
                <a:solidFill>
                  <a:schemeClr val="bg2"/>
                </a:solidFill>
              </a:rPr>
              <a:t>RVI Android SIG </a:t>
            </a:r>
            <a:r>
              <a:rPr kumimoji="1" lang="zh-CN" altLang="en-US" sz="1800" dirty="0">
                <a:solidFill>
                  <a:schemeClr val="bg2"/>
                </a:solidFill>
              </a:rPr>
              <a:t>的官方源码仓库建立（基于 </a:t>
            </a:r>
            <a:r>
              <a:rPr kumimoji="1" lang="en-US" altLang="zh-CN" sz="1800" dirty="0">
                <a:solidFill>
                  <a:schemeClr val="bg2"/>
                </a:solidFill>
              </a:rPr>
              <a:t>AOSP 10</a:t>
            </a:r>
            <a:r>
              <a:rPr kumimoji="1" lang="zh-CN" altLang="en-US" sz="1800" dirty="0">
                <a:solidFill>
                  <a:schemeClr val="bg2"/>
                </a:solidFill>
              </a:rPr>
              <a:t>）：</a:t>
            </a:r>
            <a:r>
              <a:rPr kumimoji="1" lang="en-US" altLang="zh-CN" sz="1800" dirty="0">
                <a:solidFill>
                  <a:schemeClr val="bg2"/>
                </a:solidFill>
                <a:hlinkClick r:id="rId6"/>
              </a:rPr>
              <a:t>https://github.com/riscv-android-src</a:t>
            </a:r>
            <a:r>
              <a:rPr kumimoji="1" lang="zh-CN" altLang="en-US" sz="1800" dirty="0">
                <a:solidFill>
                  <a:schemeClr val="bg2"/>
                </a:solidFill>
              </a:rPr>
              <a:t>。</a:t>
            </a:r>
            <a:r>
              <a:rPr kumimoji="1" lang="en-US" altLang="zh-CN" sz="1800" dirty="0">
                <a:solidFill>
                  <a:schemeClr val="bg2"/>
                </a:solidFill>
              </a:rPr>
              <a:t>PLCT </a:t>
            </a:r>
            <a:r>
              <a:rPr kumimoji="1" lang="zh-CN" altLang="en-US" sz="1800" dirty="0">
                <a:solidFill>
                  <a:schemeClr val="bg2"/>
                </a:solidFill>
              </a:rPr>
              <a:t>实验室同时宣布加入，并贡献了第一个 </a:t>
            </a:r>
            <a:r>
              <a:rPr kumimoji="1" lang="en-US" altLang="zh-CN" sz="1800" dirty="0">
                <a:solidFill>
                  <a:schemeClr val="bg2"/>
                </a:solidFill>
              </a:rPr>
              <a:t>PR</a:t>
            </a:r>
            <a:r>
              <a:rPr kumimoji="1" lang="zh-CN" altLang="en-US" sz="1800" dirty="0">
                <a:solidFill>
                  <a:schemeClr val="bg2"/>
                </a:solidFill>
              </a:rPr>
              <a:t>：</a:t>
            </a:r>
            <a:r>
              <a:rPr kumimoji="1" lang="en-US" altLang="zh-CN" sz="1800" dirty="0">
                <a:solidFill>
                  <a:schemeClr val="bg2"/>
                </a:solidFill>
                <a:hlinkClick r:id="rId7"/>
              </a:rPr>
              <a:t>https://github.com/riscv-android-src/toolchain-llvm_android/pull/1 </a:t>
            </a:r>
            <a:r>
              <a:rPr kumimoji="1" lang="zh-CN" altLang="en-US" sz="1800" dirty="0">
                <a:solidFill>
                  <a:schemeClr val="bg2"/>
                </a:solidFill>
              </a:rPr>
              <a:t>。同时开始启动向 </a:t>
            </a:r>
            <a:r>
              <a:rPr kumimoji="1" lang="en-US" altLang="zh-CN" sz="1800" dirty="0">
                <a:solidFill>
                  <a:schemeClr val="bg2"/>
                </a:solidFill>
              </a:rPr>
              <a:t>AOSP 12 </a:t>
            </a:r>
            <a:r>
              <a:rPr kumimoji="1" lang="zh-CN" altLang="en-US" sz="1800" dirty="0">
                <a:solidFill>
                  <a:schemeClr val="bg2"/>
                </a:solidFill>
              </a:rPr>
              <a:t>的移植工作。</a:t>
            </a:r>
          </a:p>
          <a:p>
            <a:pPr algn="l">
              <a:lnSpc>
                <a:spcPct val="120000"/>
              </a:lnSpc>
              <a:buClrTx/>
              <a:buSzTx/>
            </a:pPr>
            <a:endParaRPr kumimoji="1" lang="zh-CN" altLang="en-US" sz="1800" dirty="0">
              <a:solidFill>
                <a:schemeClr val="bg2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138E83-AF9F-7298-D216-BD6D708A555C}"/>
              </a:ext>
            </a:extLst>
          </p:cNvPr>
          <p:cNvSpPr txBox="1"/>
          <p:nvPr/>
        </p:nvSpPr>
        <p:spPr>
          <a:xfrm>
            <a:off x="310800" y="6307200"/>
            <a:ext cx="872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/>
                </a:solidFill>
              </a:rPr>
              <a:t>From:</a:t>
            </a:r>
            <a:r>
              <a:rPr lang="zh-CN" altLang="en-US" sz="1400" dirty="0">
                <a:solidFill>
                  <a:schemeClr val="bg2"/>
                </a:solidFill>
              </a:rPr>
              <a:t>汪辰</a:t>
            </a:r>
            <a:r>
              <a:rPr lang="en-US" altLang="zh-CN" sz="1400" dirty="0">
                <a:solidFill>
                  <a:schemeClr val="bg2"/>
                </a:solidFill>
              </a:rPr>
              <a:t>《</a:t>
            </a:r>
            <a:r>
              <a:rPr kumimoji="1" lang="en-US" altLang="zh-CN" sz="1400" dirty="0">
                <a:solidFill>
                  <a:schemeClr val="bg2"/>
                </a:solidFill>
              </a:rPr>
              <a:t>AOSP RISC-V </a:t>
            </a:r>
            <a:r>
              <a:rPr kumimoji="1" lang="zh-CN" altLang="en-US" sz="1400" dirty="0">
                <a:solidFill>
                  <a:schemeClr val="bg2"/>
                </a:solidFill>
              </a:rPr>
              <a:t>进展 </a:t>
            </a:r>
            <a:r>
              <a:rPr kumimoji="1" lang="en-US" altLang="zh-CN" sz="1400" dirty="0">
                <a:solidFill>
                  <a:schemeClr val="bg2"/>
                </a:solidFill>
              </a:rPr>
              <a:t>- </a:t>
            </a:r>
            <a:r>
              <a:rPr kumimoji="1" lang="zh-CN" altLang="en-US" sz="1400" dirty="0">
                <a:solidFill>
                  <a:schemeClr val="bg2"/>
                </a:solidFill>
              </a:rPr>
              <a:t>向 </a:t>
            </a:r>
            <a:r>
              <a:rPr kumimoji="1" lang="en-US" altLang="zh-CN" sz="1400" dirty="0">
                <a:solidFill>
                  <a:schemeClr val="bg2"/>
                </a:solidFill>
              </a:rPr>
              <a:t>Google </a:t>
            </a:r>
            <a:r>
              <a:rPr kumimoji="1" lang="zh-CN" altLang="en-US" sz="1400" dirty="0">
                <a:solidFill>
                  <a:schemeClr val="bg2"/>
                </a:solidFill>
              </a:rPr>
              <a:t>上游提交</a:t>
            </a:r>
            <a:r>
              <a:rPr kumimoji="1" lang="en-US" altLang="zh-CN" sz="1400" dirty="0">
                <a:solidFill>
                  <a:schemeClr val="bg2"/>
                </a:solidFill>
              </a:rPr>
              <a:t>》</a:t>
            </a:r>
            <a:endParaRPr kumimoji="1" lang="zh-CN" alt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17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81CF6-8AB3-1B4F-49AB-CF372FCC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for RISC-V</a:t>
            </a:r>
            <a:r>
              <a:rPr lang="zh-CN" altLang="en-US" dirty="0"/>
              <a:t> </a:t>
            </a:r>
            <a:r>
              <a:rPr lang="en-US" altLang="zh-CN" dirty="0"/>
              <a:t>—— Android 12</a:t>
            </a:r>
            <a:endParaRPr lang="zh-CN" altLang="en-US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65EAC56C-EA48-35EA-9D6D-512BACB1F6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374000" cy="437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085B14-FCB6-7A90-D01C-9C49E66E3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50" y="1299675"/>
            <a:ext cx="10477500" cy="35242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08FD536-B42C-94AB-1544-F7B51D3B835A}"/>
              </a:ext>
            </a:extLst>
          </p:cNvPr>
          <p:cNvSpPr txBox="1"/>
          <p:nvPr/>
        </p:nvSpPr>
        <p:spPr>
          <a:xfrm>
            <a:off x="662400" y="6184800"/>
            <a:ext cx="929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/>
                </a:solidFill>
              </a:rPr>
              <a:t>From: https://github.com/riscv-android-src/riscv-android/blob/main/doc/android12.md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59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altLang="zh-CN" dirty="0"/>
              <a:t>Android for RISC-V</a:t>
            </a:r>
            <a:r>
              <a:rPr lang="zh-CN" altLang="en-US" dirty="0"/>
              <a:t> </a:t>
            </a:r>
            <a:r>
              <a:rPr lang="en-US" altLang="zh-CN" dirty="0"/>
              <a:t>——Google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2" y="1235868"/>
            <a:ext cx="6319359" cy="5300664"/>
          </a:xfrm>
          <a:prstGeom prst="rect">
            <a:avLst/>
          </a:prstGeom>
        </p:spPr>
      </p:pic>
      <p:sp>
        <p:nvSpPr>
          <p:cNvPr id="9" name="文本框 3"/>
          <p:cNvSpPr txBox="1"/>
          <p:nvPr/>
        </p:nvSpPr>
        <p:spPr>
          <a:xfrm>
            <a:off x="7316519" y="5336203"/>
            <a:ext cx="4031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2"/>
                </a:solidFill>
              </a:rPr>
              <a:t>From: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https://arstechnica.com/gadgets/2023/01/google-announces-official-android-support-for-risc-v/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9"/>
    </mc:Choice>
    <mc:Fallback xmlns="">
      <p:transition spd="slow" advTm="1390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A410B-6A16-7E0D-E880-8C4EFC69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for RISC-V ——</a:t>
            </a:r>
            <a:r>
              <a:rPr lang="zh-CN" altLang="en-US" dirty="0"/>
              <a:t>现状与未来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7679B3-89B3-6BA4-5E8B-C1AC89295369}"/>
              </a:ext>
            </a:extLst>
          </p:cNvPr>
          <p:cNvSpPr txBox="1"/>
          <p:nvPr/>
        </p:nvSpPr>
        <p:spPr>
          <a:xfrm>
            <a:off x="511200" y="1209600"/>
            <a:ext cx="1138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</a:rPr>
              <a:t>At this time, these patches will support building and running a basic Android Open Source Project experience, but are not yet fully optimized. For example, work on a fully optimized backend for the Android Runtime (ART) is still a work in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Later this year, we expect to have the NDK ABI finalized and canary builds available on Android’s public </a:t>
            </a:r>
            <a:r>
              <a:rPr lang="en-US" altLang="zh-CN" b="0" i="0" u="none" strike="noStrike" dirty="0">
                <a:solidFill>
                  <a:srgbClr val="4285F4"/>
                </a:solidFill>
                <a:effectLst/>
                <a:latin typeface="Roboto" panose="02000000000000000000" pitchFamily="2" charset="0"/>
                <a:hlinkClick r:id="rId2"/>
              </a:rPr>
              <a:t>CI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soon and RISC-V on x86-64 &amp; ARM64 available for easier testing of riscv64 Android applications on a host machine. By 2024, the plan is to have emulators available publicly, with a full feature set to test applications for various device form factors!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A34E65-D460-8524-B91C-EAC7034A7BC6}"/>
              </a:ext>
            </a:extLst>
          </p:cNvPr>
          <p:cNvSpPr txBox="1"/>
          <p:nvPr/>
        </p:nvSpPr>
        <p:spPr>
          <a:xfrm>
            <a:off x="676800" y="6213600"/>
            <a:ext cx="1055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/>
                </a:solidFill>
              </a:rPr>
              <a:t>From: https://opensource.googleblog.com/2023/10/android-and-risc-v-what-you-need-to-know.html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662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GI2MjBlNzMxNGJkOTQ0ZGJmOTI0MjFjYjA0NWFlNGUifQ=="/>
</p:tagLst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973</Words>
  <Application>Microsoft Office PowerPoint</Application>
  <PresentationFormat>宽屏</PresentationFormat>
  <Paragraphs>79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仿宋</vt:lpstr>
      <vt:lpstr>Arial</vt:lpstr>
      <vt:lpstr>Calibri</vt:lpstr>
      <vt:lpstr>Roboto</vt:lpstr>
      <vt:lpstr>Material</vt:lpstr>
      <vt:lpstr>围观ART for RV的移植过程  </vt:lpstr>
      <vt:lpstr>Android蓬勃发展</vt:lpstr>
      <vt:lpstr>Android Ecosystem</vt:lpstr>
      <vt:lpstr>RISC-V的快速成长</vt:lpstr>
      <vt:lpstr>Android for RISC-V —— 启动</vt:lpstr>
      <vt:lpstr>Android for RISC-V —— Android 10</vt:lpstr>
      <vt:lpstr>Android for RISC-V —— Android 12</vt:lpstr>
      <vt:lpstr>Android for RISC-V ——Google</vt:lpstr>
      <vt:lpstr>Android for RISC-V ——现状与未来</vt:lpstr>
      <vt:lpstr>ART（Android Runtime）</vt:lpstr>
      <vt:lpstr>ART for RISC-V —— 代码提交</vt:lpstr>
      <vt:lpstr>ART for RISC-V —— comments</vt:lpstr>
      <vt:lpstr>ART for RISC-V —— 代码分析</vt:lpstr>
      <vt:lpstr>ART for RISC-V —— 代码分析（续）</vt:lpstr>
      <vt:lpstr>ART for RISC-V —— 课程</vt:lpstr>
      <vt:lpstr>Android/ART 相关资源地址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从零开始 为ART添加RISC-V支持</dc:title>
  <dc:creator>snsn1</dc:creator>
  <cp:lastModifiedBy>snsn19840203@163.com</cp:lastModifiedBy>
  <cp:revision>42</cp:revision>
  <dcterms:created xsi:type="dcterms:W3CDTF">2023-10-09T07:22:00Z</dcterms:created>
  <dcterms:modified xsi:type="dcterms:W3CDTF">2023-12-14T08:16:59Z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9BF43BEF168C41CB94A47947431A9659_12</vt:lpwstr>
  </property>
  <property fmtid="{D5CDD505-2E9C-101B-9397-08002B2CF9AE}" pid="3" name="KSOProductBuildVer">
    <vt:lpwstr>2052-12.1.0.15712</vt:lpwstr>
  </property>
</Properties>
</file>