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heme/themeOverride7.xml" ContentType="application/vnd.openxmlformats-officedocument.themeOverride+xml"/>
  <Override PartName="/ppt/tags/tag26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86" r:id="rId4"/>
    <p:sldId id="288" r:id="rId5"/>
    <p:sldId id="284" r:id="rId6"/>
    <p:sldId id="298" r:id="rId7"/>
    <p:sldId id="299" r:id="rId8"/>
    <p:sldId id="301" r:id="rId9"/>
    <p:sldId id="302" r:id="rId10"/>
    <p:sldId id="303" r:id="rId11"/>
    <p:sldId id="304" r:id="rId12"/>
    <p:sldId id="305" r:id="rId13"/>
    <p:sldId id="306" r:id="rId14"/>
    <p:sldId id="308" r:id="rId15"/>
    <p:sldId id="307" r:id="rId16"/>
    <p:sldId id="297" r:id="rId17"/>
    <p:sldId id="292" r:id="rId18"/>
    <p:sldId id="269" r:id="rId19"/>
    <p:sldId id="293" r:id="rId20"/>
    <p:sldId id="272" r:id="rId21"/>
    <p:sldId id="294" r:id="rId22"/>
    <p:sldId id="295" r:id="rId23"/>
    <p:sldId id="296" r:id="rId24"/>
    <p:sldId id="309" r:id="rId25"/>
    <p:sldId id="310" r:id="rId26"/>
    <p:sldId id="312" r:id="rId27"/>
    <p:sldId id="313" r:id="rId28"/>
    <p:sldId id="314" r:id="rId29"/>
    <p:sldId id="291" r:id="rId30"/>
    <p:sldId id="283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8E1"/>
    <a:srgbClr val="4098D4"/>
    <a:srgbClr val="2980B9"/>
    <a:srgbClr val="1F608B"/>
    <a:srgbClr val="8FADC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0F8E-0144-4D2E-BB4A-1BFE014E186E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DDD0-9BEE-4DF6-BFC5-DBA82716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5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074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707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26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866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65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86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19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62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01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000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77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17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88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69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50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827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87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525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378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66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19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3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8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70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91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0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761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0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6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587F-DF9B-4025-8A29-602EB4D2A1EF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itanium-cxx-abi.github.io/cxx-abi/exceptions.pdf" TargetMode="External"/><Relationship Id="rId3" Type="http://schemas.openxmlformats.org/officeDocument/2006/relationships/hyperlink" Target="http://llvm.org/docs/ExceptionHandling.html" TargetMode="External"/><Relationship Id="rId7" Type="http://schemas.openxmlformats.org/officeDocument/2006/relationships/hyperlink" Target="http://refspecs.linuxfoundation.org/LSB_3.0.0/LSB-Core-generic/LSB-Core-generic/ehframechpt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tanium-cxx-abi.github.io/cxx-abi/abi-eh.html" TargetMode="External"/><Relationship Id="rId5" Type="http://schemas.openxmlformats.org/officeDocument/2006/relationships/hyperlink" Target="http://libcxxabi.llvm.org/spec.html" TargetMode="External"/><Relationship Id="rId4" Type="http://schemas.openxmlformats.org/officeDocument/2006/relationships/hyperlink" Target="https://blog.csdn.net/wuhui_gdnt/article/details/51859729" TargetMode="External"/><Relationship Id="rId9" Type="http://schemas.openxmlformats.org/officeDocument/2006/relationships/hyperlink" Target="https://clang.llvm.org/docs/Toolchain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4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333444"/>
            <a:ext cx="7295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600" dirty="0">
                <a:latin typeface="仿宋" panose="02010609060101010101" pitchFamily="49" charset="-122"/>
                <a:ea typeface="仿宋" panose="02010609060101010101" pitchFamily="49" charset="-122"/>
                <a:cs typeface="AngsanaUPC" panose="020B0502040204020203" pitchFamily="18" charset="-34"/>
                <a:sym typeface="+mn-lt"/>
              </a:rPr>
              <a:t>浅谈</a:t>
            </a:r>
            <a:r>
              <a:rPr lang="en-US" altLang="zh-CN" sz="4800" b="1" spc="600" dirty="0">
                <a:latin typeface="仿宋" panose="02010609060101010101" pitchFamily="49" charset="-122"/>
                <a:ea typeface="仿宋" panose="02010609060101010101" pitchFamily="49" charset="-122"/>
                <a:cs typeface="AngsanaUPC" panose="020B0502040204020203" pitchFamily="18" charset="-34"/>
                <a:sym typeface="+mn-lt"/>
              </a:rPr>
              <a:t>LLVM</a:t>
            </a:r>
            <a:r>
              <a:rPr lang="zh-CN" altLang="en-US" sz="4800" b="1" spc="600" dirty="0">
                <a:latin typeface="仿宋" panose="02010609060101010101" pitchFamily="49" charset="-122"/>
                <a:ea typeface="仿宋" panose="02010609060101010101" pitchFamily="49" charset="-122"/>
                <a:cs typeface="AngsanaUPC" panose="020B0502040204020203" pitchFamily="18" charset="-34"/>
                <a:sym typeface="+mn-lt"/>
              </a:rPr>
              <a:t>的异常处理</a:t>
            </a:r>
          </a:p>
        </p:txBody>
      </p:sp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669490" y="1419781"/>
            <a:ext cx="4631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600" dirty="0">
                <a:cs typeface="+mn-ea"/>
                <a:sym typeface="+mn-lt"/>
              </a:rPr>
              <a:t>OSDT2018</a:t>
            </a:r>
            <a:endParaRPr lang="zh-CN" altLang="en-US" sz="4400" spc="600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490" y="4524356"/>
            <a:ext cx="343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史宁宁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9490" y="4976164"/>
            <a:ext cx="206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2018</a:t>
            </a:r>
            <a:r>
              <a:rPr lang="zh-CN" altLang="en-US" sz="1600" dirty="0">
                <a:cs typeface="+mn-ea"/>
                <a:sym typeface="+mn-lt"/>
              </a:rPr>
              <a:t>年</a:t>
            </a:r>
            <a:r>
              <a:rPr lang="en-US" altLang="zh-CN" sz="1600" dirty="0">
                <a:cs typeface="+mn-ea"/>
                <a:sym typeface="+mn-lt"/>
              </a:rPr>
              <a:t>12</a:t>
            </a:r>
            <a:r>
              <a:rPr lang="zh-CN" altLang="en-US" sz="1600" dirty="0">
                <a:cs typeface="+mn-ea"/>
                <a:sym typeface="+mn-lt"/>
              </a:rPr>
              <a:t>月</a:t>
            </a:r>
            <a:r>
              <a:rPr lang="en-US" altLang="zh-CN" sz="1600" dirty="0">
                <a:cs typeface="+mn-ea"/>
                <a:sym typeface="+mn-lt"/>
              </a:rPr>
              <a:t>8</a:t>
            </a:r>
            <a:r>
              <a:rPr lang="zh-CN" altLang="en-US" sz="1600" dirty="0">
                <a:cs typeface="+mn-ea"/>
                <a:sym typeface="+mn-lt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4264143473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4108175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/>
                <a:t>libc</a:t>
              </a:r>
              <a:r>
                <a:rPr lang="en-US" altLang="zh-CN" sz="2000" b="1" dirty="0"/>
                <a:t>++</a:t>
              </a:r>
              <a:r>
                <a:rPr lang="en-US" altLang="zh-CN" sz="2000" b="1" dirty="0" err="1"/>
                <a:t>abi</a:t>
              </a:r>
              <a:r>
                <a:rPr lang="zh-CN" altLang="en-US" sz="2000" b="1" dirty="0"/>
                <a:t>常用的函数</a:t>
              </a:r>
              <a:endParaRPr lang="zh-CN" altLang="en-US" sz="2000" b="1" dirty="0"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F96A48-E73A-4FB5-834E-808D0BF6291B}"/>
              </a:ext>
            </a:extLst>
          </p:cNvPr>
          <p:cNvSpPr txBox="1"/>
          <p:nvPr/>
        </p:nvSpPr>
        <p:spPr>
          <a:xfrm>
            <a:off x="556592" y="1509669"/>
            <a:ext cx="1062824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void* __</a:t>
            </a:r>
            <a:r>
              <a:rPr lang="en-US" altLang="zh-CN" sz="2000" dirty="0" err="1"/>
              <a:t>cxa_begin_catch</a:t>
            </a:r>
            <a:r>
              <a:rPr lang="en-US" altLang="zh-CN" sz="2000" dirty="0"/>
              <a:t>(void* </a:t>
            </a:r>
            <a:r>
              <a:rPr lang="en-US" altLang="zh-CN" sz="2000" dirty="0" err="1"/>
              <a:t>exceptionObject</a:t>
            </a:r>
            <a:r>
              <a:rPr lang="en-US" altLang="zh-CN" sz="2000" dirty="0"/>
              <a:t>) throw();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Effects: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Increment's the exception's handler count.</a:t>
            </a:r>
          </a:p>
          <a:p>
            <a:r>
              <a:rPr lang="en-US" altLang="zh-CN" sz="2000" dirty="0"/>
              <a:t>Places the exception on the stack of currently-caught exceptions if it is not already there, linking the exception to the previous top of the stack.</a:t>
            </a:r>
          </a:p>
          <a:p>
            <a:r>
              <a:rPr lang="en-US" altLang="zh-CN" sz="2000" dirty="0"/>
              <a:t>Decrements the </a:t>
            </a:r>
            <a:r>
              <a:rPr lang="en-US" altLang="zh-CN" sz="2000" dirty="0" err="1"/>
              <a:t>uncaught_exception</a:t>
            </a:r>
            <a:r>
              <a:rPr lang="en-US" altLang="zh-CN" sz="2000" dirty="0"/>
              <a:t> count.</a:t>
            </a:r>
          </a:p>
          <a:p>
            <a:r>
              <a:rPr lang="en-US" altLang="zh-CN" sz="2000" dirty="0"/>
              <a:t>If the initialization of the catch parameter is trivial (</a:t>
            </a:r>
            <a:r>
              <a:rPr lang="en-US" altLang="zh-CN" sz="2000" dirty="0" err="1"/>
              <a:t>e,g</a:t>
            </a:r>
            <a:r>
              <a:rPr lang="en-US" altLang="zh-CN" sz="2000" dirty="0"/>
              <a:t>., there is no formal catch parameter, or the parameter has no copy constructor), the calls to __</a:t>
            </a:r>
            <a:r>
              <a:rPr lang="en-US" altLang="zh-CN" sz="2000" dirty="0" err="1"/>
              <a:t>cxa_get_exception_ptr</a:t>
            </a:r>
            <a:r>
              <a:rPr lang="en-US" altLang="zh-CN" sz="2000" dirty="0"/>
              <a:t>() and __</a:t>
            </a:r>
            <a:r>
              <a:rPr lang="en-US" altLang="zh-CN" sz="2000" dirty="0" err="1"/>
              <a:t>cxa_begin_catch</a:t>
            </a:r>
            <a:r>
              <a:rPr lang="en-US" altLang="zh-CN" sz="2000" dirty="0"/>
              <a:t>() may be combined into a single call to __</a:t>
            </a:r>
            <a:r>
              <a:rPr lang="en-US" altLang="zh-CN" sz="2000" dirty="0" err="1"/>
              <a:t>cxa_begin_catch</a:t>
            </a:r>
            <a:r>
              <a:rPr lang="en-US" altLang="zh-CN" sz="2000" dirty="0"/>
              <a:t>().</a:t>
            </a:r>
          </a:p>
          <a:p>
            <a:endParaRPr lang="en-US" altLang="zh-CN" sz="2000" dirty="0"/>
          </a:p>
          <a:p>
            <a:r>
              <a:rPr lang="en-US" altLang="zh-CN" sz="2000" dirty="0"/>
              <a:t>When the personality routine encounters a termination condition, it will call __</a:t>
            </a:r>
            <a:r>
              <a:rPr lang="en-US" altLang="zh-CN" sz="2000" dirty="0" err="1"/>
              <a:t>cxa_begin_catch</a:t>
            </a:r>
            <a:r>
              <a:rPr lang="en-US" altLang="zh-CN" sz="2000" dirty="0"/>
              <a:t>() to mark the exception as handled and then call terminate(), which shall not return to its caller.</a:t>
            </a:r>
          </a:p>
          <a:p>
            <a:endParaRPr lang="en-US" altLang="zh-CN" sz="2000" dirty="0"/>
          </a:p>
          <a:p>
            <a:r>
              <a:rPr lang="en-US" altLang="zh-CN" sz="2000" dirty="0"/>
              <a:t>Returns: The adjusted pointer to the exception object.</a:t>
            </a:r>
          </a:p>
        </p:txBody>
      </p:sp>
    </p:spTree>
    <p:extLst>
      <p:ext uri="{BB962C8B-B14F-4D97-AF65-F5344CB8AC3E}">
        <p14:creationId xmlns:p14="http://schemas.microsoft.com/office/powerpoint/2010/main" val="39612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4108175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/>
                <a:t>libc</a:t>
              </a:r>
              <a:r>
                <a:rPr lang="en-US" altLang="zh-CN" sz="2000" b="1" dirty="0"/>
                <a:t>++</a:t>
              </a:r>
              <a:r>
                <a:rPr lang="en-US" altLang="zh-CN" sz="2000" b="1" dirty="0" err="1"/>
                <a:t>abi</a:t>
              </a:r>
              <a:r>
                <a:rPr lang="zh-CN" altLang="en-US" sz="2000" b="1" dirty="0"/>
                <a:t>常用的函数</a:t>
              </a:r>
              <a:endParaRPr lang="zh-CN" altLang="en-US" sz="2000" b="1" dirty="0"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F96A48-E73A-4FB5-834E-808D0BF6291B}"/>
              </a:ext>
            </a:extLst>
          </p:cNvPr>
          <p:cNvSpPr txBox="1"/>
          <p:nvPr/>
        </p:nvSpPr>
        <p:spPr>
          <a:xfrm>
            <a:off x="556592" y="1509669"/>
            <a:ext cx="106282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void __</a:t>
            </a:r>
            <a:r>
              <a:rPr lang="en-US" altLang="zh-CN" sz="2400" dirty="0" err="1"/>
              <a:t>cxa_end_catch</a:t>
            </a:r>
            <a:r>
              <a:rPr lang="en-US" altLang="zh-CN" sz="2400" dirty="0"/>
              <a:t>();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Effects: Locates the most recently caught exception and decrements its handler count. Removes the exception from the </a:t>
            </a:r>
            <a:r>
              <a:rPr lang="en-US" altLang="zh-CN" sz="2400" dirty="0" err="1"/>
              <a:t>caughtÃ“exception</a:t>
            </a:r>
            <a:r>
              <a:rPr lang="en-US" altLang="zh-CN" sz="2400" dirty="0"/>
              <a:t> stack, if the handler count goes to zero. Destroys the exception if the handler count goes to zero, and the exception was not re-thrown by throw. Collaboration between __</a:t>
            </a:r>
            <a:r>
              <a:rPr lang="en-US" altLang="zh-CN" sz="2400" dirty="0" err="1"/>
              <a:t>cxa_rethrow</a:t>
            </a:r>
            <a:r>
              <a:rPr lang="en-US" altLang="zh-CN" sz="2400" dirty="0"/>
              <a:t>() and __</a:t>
            </a:r>
            <a:r>
              <a:rPr lang="en-US" altLang="zh-CN" sz="2400" dirty="0" err="1"/>
              <a:t>cxa_end_catch</a:t>
            </a:r>
            <a:r>
              <a:rPr lang="en-US" altLang="zh-CN" sz="2400" dirty="0"/>
              <a:t>() is necessary to handle the last point. Though implementation-defined, one possibility is for __</a:t>
            </a:r>
            <a:r>
              <a:rPr lang="en-US" altLang="zh-CN" sz="2400" dirty="0" err="1"/>
              <a:t>cxa_rethrow</a:t>
            </a:r>
            <a:r>
              <a:rPr lang="en-US" altLang="zh-CN" sz="2400" dirty="0"/>
              <a:t>() to set a flag in the </a:t>
            </a:r>
            <a:r>
              <a:rPr lang="en-US" altLang="zh-CN" sz="2400" dirty="0" err="1"/>
              <a:t>handlerCount</a:t>
            </a:r>
            <a:r>
              <a:rPr lang="en-US" altLang="zh-CN" sz="2400" dirty="0"/>
              <a:t> member of the exception header to mark an exception being rethrown.</a:t>
            </a:r>
          </a:p>
        </p:txBody>
      </p:sp>
    </p:spTree>
    <p:extLst>
      <p:ext uri="{BB962C8B-B14F-4D97-AF65-F5344CB8AC3E}">
        <p14:creationId xmlns:p14="http://schemas.microsoft.com/office/powerpoint/2010/main" val="18149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4108175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/>
                <a:t>libc</a:t>
              </a:r>
              <a:r>
                <a:rPr lang="en-US" altLang="zh-CN" sz="2000" b="1" dirty="0"/>
                <a:t>++</a:t>
              </a:r>
              <a:r>
                <a:rPr lang="en-US" altLang="zh-CN" sz="2000" b="1" dirty="0" err="1"/>
                <a:t>abi</a:t>
              </a:r>
              <a:r>
                <a:rPr lang="zh-CN" altLang="en-US" sz="2000" b="1" dirty="0"/>
                <a:t>常用的函数</a:t>
              </a:r>
              <a:endParaRPr lang="zh-CN" altLang="en-US" sz="2000" b="1" dirty="0"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F96A48-E73A-4FB5-834E-808D0BF6291B}"/>
              </a:ext>
            </a:extLst>
          </p:cNvPr>
          <p:cNvSpPr txBox="1"/>
          <p:nvPr/>
        </p:nvSpPr>
        <p:spPr>
          <a:xfrm>
            <a:off x="556592" y="1509669"/>
            <a:ext cx="106282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void __</a:t>
            </a:r>
            <a:r>
              <a:rPr lang="en-US" altLang="zh-CN" sz="2400" dirty="0" err="1"/>
              <a:t>cxa_rethrow</a:t>
            </a:r>
            <a:r>
              <a:rPr lang="en-US" altLang="zh-CN" sz="2400" dirty="0"/>
              <a:t>();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Effects: Marks the exception object on top of the </a:t>
            </a:r>
            <a:r>
              <a:rPr lang="en-US" altLang="zh-CN" sz="2400" dirty="0" err="1"/>
              <a:t>caughtExceptions</a:t>
            </a:r>
            <a:r>
              <a:rPr lang="en-US" altLang="zh-CN" sz="2400" dirty="0"/>
              <a:t> stack (in an implementation-defined way) as being rethrown. If the </a:t>
            </a:r>
            <a:r>
              <a:rPr lang="en-US" altLang="zh-CN" sz="2400" dirty="0" err="1"/>
              <a:t>caughtExceptions</a:t>
            </a:r>
            <a:r>
              <a:rPr lang="en-US" altLang="zh-CN" sz="2400" dirty="0"/>
              <a:t> stack is empty, it calls terminate() (see [C++FDIS] [</a:t>
            </a:r>
            <a:r>
              <a:rPr lang="en-US" altLang="zh-CN" sz="2400" dirty="0" err="1"/>
              <a:t>except.throw</a:t>
            </a:r>
            <a:r>
              <a:rPr lang="en-US" altLang="zh-CN" sz="2400" dirty="0"/>
              <a:t>], 15.1.8). It then returns to the handler that called it, which must call __</a:t>
            </a:r>
            <a:r>
              <a:rPr lang="en-US" altLang="zh-CN" sz="2400" dirty="0" err="1"/>
              <a:t>cxa_end_catch</a:t>
            </a:r>
            <a:r>
              <a:rPr lang="en-US" altLang="zh-CN" sz="2400" dirty="0"/>
              <a:t>(), perform any necessary cleanup, and finally call _</a:t>
            </a:r>
            <a:r>
              <a:rPr lang="en-US" altLang="zh-CN" sz="2400" dirty="0" err="1"/>
              <a:t>Unwind_Resume</a:t>
            </a:r>
            <a:r>
              <a:rPr lang="en-US" altLang="zh-CN" sz="2400" dirty="0"/>
              <a:t>() to continue unwinding.</a:t>
            </a:r>
          </a:p>
        </p:txBody>
      </p:sp>
    </p:spTree>
    <p:extLst>
      <p:ext uri="{BB962C8B-B14F-4D97-AF65-F5344CB8AC3E}">
        <p14:creationId xmlns:p14="http://schemas.microsoft.com/office/powerpoint/2010/main" val="30258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4108175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/>
                <a:t>libc</a:t>
              </a:r>
              <a:r>
                <a:rPr lang="en-US" altLang="zh-CN" sz="2000" b="1" dirty="0"/>
                <a:t>++</a:t>
              </a:r>
              <a:r>
                <a:rPr lang="en-US" altLang="zh-CN" sz="2000" b="1" dirty="0" err="1"/>
                <a:t>abi</a:t>
              </a:r>
              <a:r>
                <a:rPr lang="zh-CN" altLang="en-US" sz="2000" b="1" dirty="0"/>
                <a:t>常用的函数</a:t>
              </a:r>
              <a:endParaRPr lang="zh-CN" altLang="en-US" sz="2000" b="1" dirty="0"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F96A48-E73A-4FB5-834E-808D0BF6291B}"/>
              </a:ext>
            </a:extLst>
          </p:cNvPr>
          <p:cNvSpPr txBox="1"/>
          <p:nvPr/>
        </p:nvSpPr>
        <p:spPr>
          <a:xfrm>
            <a:off x="556592" y="1509669"/>
            <a:ext cx="106282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_</a:t>
            </a:r>
            <a:r>
              <a:rPr lang="en-US" altLang="zh-CN" sz="2400" dirty="0" err="1"/>
              <a:t>Unwind_Reason_Code</a:t>
            </a:r>
            <a:r>
              <a:rPr lang="en-US" altLang="zh-CN" sz="2400" dirty="0"/>
              <a:t> __gxx_personality_v0 (int, _</a:t>
            </a:r>
            <a:r>
              <a:rPr lang="en-US" altLang="zh-CN" sz="2400" dirty="0" err="1"/>
              <a:t>Unwind_Action</a:t>
            </a:r>
            <a:r>
              <a:rPr lang="en-US" altLang="zh-CN" sz="2400" dirty="0"/>
              <a:t>,           </a:t>
            </a:r>
          </a:p>
          <a:p>
            <a:r>
              <a:rPr lang="en-US" altLang="zh-CN" sz="2400" dirty="0"/>
              <a:t>                                                                     _</a:t>
            </a:r>
            <a:r>
              <a:rPr lang="en-US" altLang="zh-CN" sz="2400" dirty="0" err="1"/>
              <a:t>Unwind_Exception_Class</a:t>
            </a:r>
            <a:r>
              <a:rPr lang="en-US" altLang="zh-CN" sz="2400" dirty="0"/>
              <a:t>,    </a:t>
            </a:r>
          </a:p>
          <a:p>
            <a:r>
              <a:rPr lang="en-US" altLang="zh-CN" sz="2400" dirty="0"/>
              <a:t>                                                                     struct _</a:t>
            </a:r>
            <a:r>
              <a:rPr lang="en-US" altLang="zh-CN" sz="2400" dirty="0" err="1"/>
              <a:t>Unwind_Exception</a:t>
            </a:r>
            <a:r>
              <a:rPr lang="en-US" altLang="zh-CN" sz="2400" dirty="0"/>
              <a:t> *,      </a:t>
            </a:r>
          </a:p>
          <a:p>
            <a:r>
              <a:rPr lang="en-US" altLang="zh-CN" sz="2400" dirty="0"/>
              <a:t>                                                                     struct _</a:t>
            </a:r>
            <a:r>
              <a:rPr lang="en-US" altLang="zh-CN" sz="2400" dirty="0" err="1"/>
              <a:t>Unwind_Context</a:t>
            </a:r>
            <a:r>
              <a:rPr lang="en-US" altLang="zh-CN" sz="2400" dirty="0"/>
              <a:t> *);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Because different programming languages have different behaviors when handling exceptions, the exception handling ABI provides a mechanism for supplying personalities. </a:t>
            </a:r>
          </a:p>
        </p:txBody>
      </p:sp>
    </p:spTree>
    <p:extLst>
      <p:ext uri="{BB962C8B-B14F-4D97-AF65-F5344CB8AC3E}">
        <p14:creationId xmlns:p14="http://schemas.microsoft.com/office/powerpoint/2010/main" val="10281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4108175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ym typeface="+mn-lt"/>
                </a:rPr>
                <a:t>代码示例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F96A48-E73A-4FB5-834E-808D0BF6291B}"/>
              </a:ext>
            </a:extLst>
          </p:cNvPr>
          <p:cNvSpPr txBox="1"/>
          <p:nvPr/>
        </p:nvSpPr>
        <p:spPr>
          <a:xfrm>
            <a:off x="371061" y="2090172"/>
            <a:ext cx="4969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Ex1 {};</a:t>
            </a:r>
          </a:p>
          <a:p>
            <a:r>
              <a:rPr lang="en-US" altLang="zh-CN" sz="2400" dirty="0"/>
              <a:t>void </a:t>
            </a:r>
            <a:r>
              <a:rPr lang="en-US" altLang="zh-CN" sz="2400" dirty="0" err="1"/>
              <a:t>throw_excepiton</a:t>
            </a:r>
            <a:r>
              <a:rPr lang="en-US" altLang="zh-CN" sz="2400" dirty="0"/>
              <a:t>(int a, int b) {</a:t>
            </a:r>
          </a:p>
          <a:p>
            <a:r>
              <a:rPr lang="en-US" altLang="zh-CN" sz="2400" dirty="0"/>
              <a:t>  Ex1 </a:t>
            </a:r>
            <a:r>
              <a:rPr lang="en-US" altLang="zh-CN" sz="2400" dirty="0" err="1"/>
              <a:t>ex1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if (a &gt; b) {</a:t>
            </a:r>
          </a:p>
          <a:p>
            <a:r>
              <a:rPr lang="en-US" altLang="zh-CN" sz="2400" dirty="0"/>
              <a:t>    throw ex1;</a:t>
            </a:r>
          </a:p>
          <a:p>
            <a:r>
              <a:rPr lang="en-US" altLang="zh-CN" sz="2400" dirty="0"/>
              <a:t>  }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2558AE-E371-439E-B054-9D901235E001}"/>
              </a:ext>
            </a:extLst>
          </p:cNvPr>
          <p:cNvSpPr txBox="1"/>
          <p:nvPr/>
        </p:nvSpPr>
        <p:spPr>
          <a:xfrm>
            <a:off x="5764696" y="1643270"/>
            <a:ext cx="6268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 void @_Z15throw_excepitonii(i32, i32) #0 {</a:t>
            </a:r>
          </a:p>
          <a:p>
            <a:r>
              <a:rPr lang="it-IT" altLang="zh-CN" dirty="0"/>
              <a:t> %3 = alloca i32, align 4</a:t>
            </a:r>
          </a:p>
          <a:p>
            <a:r>
              <a:rPr lang="it-IT" altLang="zh-CN" dirty="0"/>
              <a:t> %4 = alloca i32, align 4</a:t>
            </a:r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en-US" altLang="zh-CN" dirty="0"/>
              <a:t>; &lt;label&gt;:9:                                      ; </a:t>
            </a:r>
            <a:r>
              <a:rPr lang="en-US" altLang="zh-CN" dirty="0" err="1"/>
              <a:t>preds</a:t>
            </a:r>
            <a:r>
              <a:rPr lang="en-US" altLang="zh-CN" dirty="0"/>
              <a:t> = %2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%10 = call i8* @__</a:t>
            </a:r>
            <a:r>
              <a:rPr lang="en-US" altLang="zh-CN" dirty="0" err="1">
                <a:solidFill>
                  <a:srgbClr val="FF0000"/>
                </a:solidFill>
              </a:rPr>
              <a:t>cxa_allocate_exception</a:t>
            </a:r>
            <a:r>
              <a:rPr lang="en-US" altLang="zh-CN" dirty="0">
                <a:solidFill>
                  <a:srgbClr val="FF0000"/>
                </a:solidFill>
              </a:rPr>
              <a:t>(i64 1) #1</a:t>
            </a:r>
          </a:p>
          <a:p>
            <a:r>
              <a:rPr lang="en-US" altLang="zh-CN" dirty="0"/>
              <a:t> %11 = </a:t>
            </a:r>
            <a:r>
              <a:rPr lang="en-US" altLang="zh-CN" dirty="0" err="1"/>
              <a:t>bitcast</a:t>
            </a:r>
            <a:r>
              <a:rPr lang="en-US" altLang="zh-CN" dirty="0"/>
              <a:t> i8* %10 to %class.Ex1*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call void @__</a:t>
            </a:r>
            <a:r>
              <a:rPr lang="en-US" altLang="zh-CN" dirty="0" err="1">
                <a:solidFill>
                  <a:srgbClr val="FF0000"/>
                </a:solidFill>
              </a:rPr>
              <a:t>cxa_throw</a:t>
            </a:r>
            <a:r>
              <a:rPr lang="en-US" altLang="zh-CN" dirty="0">
                <a:solidFill>
                  <a:srgbClr val="FF0000"/>
                </a:solidFill>
              </a:rPr>
              <a:t>(i8* %10, i8* </a:t>
            </a:r>
            <a:r>
              <a:rPr lang="en-US" altLang="zh-CN" dirty="0" err="1">
                <a:solidFill>
                  <a:srgbClr val="FF0000"/>
                </a:solidFill>
              </a:rPr>
              <a:t>bitcast</a:t>
            </a:r>
            <a:r>
              <a:rPr lang="en-US" altLang="zh-CN" dirty="0">
                <a:solidFill>
                  <a:srgbClr val="FF0000"/>
                </a:solidFill>
              </a:rPr>
              <a:t> ({ i8*, i8* }* @_ZTI3Ex1 to i8*), i8* null) #2</a:t>
            </a:r>
          </a:p>
          <a:p>
            <a:r>
              <a:rPr lang="en-US" altLang="zh-CN" dirty="0"/>
              <a:t> unreachable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3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4108175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ym typeface="+mn-lt"/>
                </a:rPr>
                <a:t>代码示例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F96A48-E73A-4FB5-834E-808D0BF6291B}"/>
              </a:ext>
            </a:extLst>
          </p:cNvPr>
          <p:cNvSpPr txBox="1"/>
          <p:nvPr/>
        </p:nvSpPr>
        <p:spPr>
          <a:xfrm>
            <a:off x="569845" y="1908313"/>
            <a:ext cx="37106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 </a:t>
            </a:r>
            <a:r>
              <a:rPr lang="en-US" altLang="zh-CN" sz="2400" dirty="0" err="1"/>
              <a:t>test_try_catch</a:t>
            </a:r>
            <a:r>
              <a:rPr lang="en-US" altLang="zh-CN" sz="2400" dirty="0"/>
              <a:t>() {</a:t>
            </a:r>
          </a:p>
          <a:p>
            <a:r>
              <a:rPr lang="en-US" altLang="zh-CN" sz="2400" dirty="0"/>
              <a:t>  try 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throw_excepiton</a:t>
            </a:r>
            <a:r>
              <a:rPr lang="en-US" altLang="zh-CN" sz="2400" dirty="0"/>
              <a:t>(2, 1);</a:t>
            </a:r>
          </a:p>
          <a:p>
            <a:r>
              <a:rPr lang="en-US" altLang="zh-CN" sz="2400" dirty="0"/>
              <a:t>  }</a:t>
            </a:r>
          </a:p>
          <a:p>
            <a:r>
              <a:rPr lang="en-US" altLang="zh-CN" sz="2400" dirty="0"/>
              <a:t>  catch(...) {</a:t>
            </a:r>
          </a:p>
          <a:p>
            <a:r>
              <a:rPr lang="en-US" altLang="zh-CN" sz="2400" dirty="0"/>
              <a:t>    return 1;</a:t>
            </a:r>
          </a:p>
          <a:p>
            <a:r>
              <a:rPr lang="en-US" altLang="zh-CN" sz="2400" dirty="0"/>
              <a:t>  }</a:t>
            </a:r>
          </a:p>
          <a:p>
            <a:r>
              <a:rPr lang="en-US" altLang="zh-CN" sz="2400" dirty="0"/>
              <a:t>  return 0;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5CB54E-878A-4520-8436-1957313A2530}"/>
              </a:ext>
            </a:extLst>
          </p:cNvPr>
          <p:cNvSpPr txBox="1"/>
          <p:nvPr/>
        </p:nvSpPr>
        <p:spPr>
          <a:xfrm>
            <a:off x="4280453" y="1908313"/>
            <a:ext cx="73417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define i32 @_Z14test_try_catchv() #0 personality i8* </a:t>
            </a:r>
            <a:r>
              <a:rPr lang="en-US" altLang="zh-CN" dirty="0" err="1">
                <a:solidFill>
                  <a:srgbClr val="FF0000"/>
                </a:solidFill>
              </a:rPr>
              <a:t>bitcast</a:t>
            </a:r>
            <a:r>
              <a:rPr lang="en-US" altLang="zh-CN" dirty="0">
                <a:solidFill>
                  <a:srgbClr val="FF0000"/>
                </a:solidFill>
              </a:rPr>
              <a:t> (i32 (...)* @__gxx_personality_v0 to i8*) {</a:t>
            </a:r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%6 = </a:t>
            </a:r>
            <a:r>
              <a:rPr lang="en-US" altLang="zh-CN" dirty="0" err="1">
                <a:solidFill>
                  <a:srgbClr val="FF0000"/>
                </a:solidFill>
              </a:rPr>
              <a:t>landingpad</a:t>
            </a:r>
            <a:r>
              <a:rPr lang="en-US" altLang="zh-CN" dirty="0">
                <a:solidFill>
                  <a:srgbClr val="FF0000"/>
                </a:solidFill>
              </a:rPr>
              <a:t> { i8*, i32 }          catch i8* null</a:t>
            </a:r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%11 = call i8* @__</a:t>
            </a:r>
            <a:r>
              <a:rPr lang="en-US" altLang="zh-CN" dirty="0" err="1">
                <a:solidFill>
                  <a:srgbClr val="FF0000"/>
                </a:solidFill>
              </a:rPr>
              <a:t>cxa_begin_catch</a:t>
            </a:r>
            <a:r>
              <a:rPr lang="en-US" altLang="zh-CN" dirty="0">
                <a:solidFill>
                  <a:srgbClr val="FF0000"/>
                </a:solidFill>
              </a:rPr>
              <a:t>(i8* %10) #1</a:t>
            </a:r>
          </a:p>
          <a:p>
            <a:r>
              <a:rPr lang="en-US" altLang="zh-CN" dirty="0"/>
              <a:t> store i32 1, i32* %1, align 4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call void @__</a:t>
            </a:r>
            <a:r>
              <a:rPr lang="en-US" altLang="zh-CN" dirty="0" err="1">
                <a:solidFill>
                  <a:srgbClr val="FF0000"/>
                </a:solidFill>
              </a:rPr>
              <a:t>cxa_end_catch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368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2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3"/>
            </p:custDataLst>
          </p:nvPr>
        </p:nvSpPr>
        <p:spPr>
          <a:xfrm>
            <a:off x="6577668" y="207750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77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dirty="0"/>
              <a:t>Setjmp/Longjmp Exception Handling</a:t>
            </a:r>
            <a:endParaRPr lang="zh-CN" altLang="en-US" sz="3200" dirty="0"/>
          </a:p>
          <a:p>
            <a:pPr algn="just">
              <a:lnSpc>
                <a:spcPct val="130000"/>
              </a:lnSpc>
            </a:pPr>
            <a:r>
              <a:rPr lang="en-US" altLang="zh-CN" sz="3200" spc="600" dirty="0">
                <a:cs typeface="+mn-ea"/>
                <a:sym typeface="+mn-lt"/>
              </a:rPr>
              <a:t> 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4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5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2210704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6480313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ym typeface="+mn-lt"/>
                </a:rPr>
                <a:t>SJLJ Exception Handling</a:t>
              </a:r>
              <a:endParaRPr lang="zh-CN" altLang="en-US" sz="2000" b="1" dirty="0"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任意多边形: 形状 27">
            <a:extLst>
              <a:ext uri="{FF2B5EF4-FFF2-40B4-BE49-F238E27FC236}">
                <a16:creationId xmlns:a16="http://schemas.microsoft.com/office/drawing/2014/main" id="{05CECB8E-788A-4713-8C58-0DACE0EF4F80}"/>
              </a:ext>
            </a:extLst>
          </p:cNvPr>
          <p:cNvSpPr>
            <a:spLocks/>
          </p:cNvSpPr>
          <p:nvPr/>
        </p:nvSpPr>
        <p:spPr bwMode="auto">
          <a:xfrm>
            <a:off x="724419" y="1720597"/>
            <a:ext cx="587546" cy="601470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9C3A88-5205-48B5-9090-18133949E8A8}"/>
              </a:ext>
            </a:extLst>
          </p:cNvPr>
          <p:cNvSpPr txBox="1"/>
          <p:nvPr/>
        </p:nvSpPr>
        <p:spPr>
          <a:xfrm>
            <a:off x="1590261" y="1610319"/>
            <a:ext cx="92500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Setjmp/Longjmp (SJLJ) based exception handling uses LLVM </a:t>
            </a:r>
            <a:r>
              <a:rPr lang="en-US" altLang="zh-CN" sz="2400" dirty="0" err="1"/>
              <a:t>intrinsics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llvm.eh.sjlj.setjmp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and </a:t>
            </a:r>
            <a:r>
              <a:rPr lang="en-US" altLang="zh-CN" sz="2400" dirty="0" err="1">
                <a:solidFill>
                  <a:srgbClr val="FF0000"/>
                </a:solidFill>
              </a:rPr>
              <a:t>llvm.eh.sjlj.longjmp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to handle control flow for exception handling.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 contrast to DWARF exception handling, which encodes exception regions and frame information in out-of-line tables, </a:t>
            </a:r>
            <a:r>
              <a:rPr lang="en-US" altLang="zh-CN" sz="2400" dirty="0">
                <a:solidFill>
                  <a:srgbClr val="FF0000"/>
                </a:solidFill>
              </a:rPr>
              <a:t>SJLJ exception handling builds and removes the unwind frame context at runtime. 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</a:t>
            </a:r>
            <a:r>
              <a:rPr lang="en-US" altLang="zh-CN" sz="2400" dirty="0" err="1"/>
              <a:t>llvm.eh.sjlj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intrinsics</a:t>
            </a:r>
            <a:r>
              <a:rPr lang="en-US" altLang="zh-CN" sz="2400" dirty="0"/>
              <a:t> are </a:t>
            </a:r>
            <a:r>
              <a:rPr lang="en-US" altLang="zh-CN" sz="2400" dirty="0">
                <a:solidFill>
                  <a:srgbClr val="FF0000"/>
                </a:solidFill>
              </a:rPr>
              <a:t>used internally within LLVM’s backend</a:t>
            </a:r>
            <a:r>
              <a:rPr lang="en-US" altLang="zh-CN" sz="2400" dirty="0"/>
              <a:t>. Uses of them are generated by the </a:t>
            </a:r>
            <a:r>
              <a:rPr lang="en-US" altLang="zh-CN" sz="2400" dirty="0" err="1"/>
              <a:t>backend’s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SjLjEHPrepare</a:t>
            </a:r>
            <a:r>
              <a:rPr lang="en-US" altLang="zh-CN" sz="2400" dirty="0"/>
              <a:t> pass.(</a:t>
            </a:r>
            <a:r>
              <a:rPr lang="en-US" altLang="zh-CN" sz="2400" dirty="0" err="1"/>
              <a:t>llvm</a:t>
            </a:r>
            <a:r>
              <a:rPr lang="en-US" altLang="zh-CN" sz="2400" dirty="0"/>
              <a:t>/lib/</a:t>
            </a:r>
            <a:r>
              <a:rPr lang="en-US" altLang="zh-CN" sz="2400" dirty="0" err="1"/>
              <a:t>CodeGen</a:t>
            </a:r>
            <a:r>
              <a:rPr lang="en-US" altLang="zh-CN" sz="2400" dirty="0"/>
              <a:t>/SjLjEHPrepare.cpp)</a:t>
            </a:r>
            <a:endParaRPr lang="en-US" altLang="zh-CN" dirty="0"/>
          </a:p>
        </p:txBody>
      </p:sp>
      <p:sp>
        <p:nvSpPr>
          <p:cNvPr id="27" name="任意多边形: 形状 27">
            <a:extLst>
              <a:ext uri="{FF2B5EF4-FFF2-40B4-BE49-F238E27FC236}">
                <a16:creationId xmlns:a16="http://schemas.microsoft.com/office/drawing/2014/main" id="{72122655-9BF5-4573-9338-3B8900004AC8}"/>
              </a:ext>
            </a:extLst>
          </p:cNvPr>
          <p:cNvSpPr>
            <a:spLocks/>
          </p:cNvSpPr>
          <p:nvPr/>
        </p:nvSpPr>
        <p:spPr bwMode="auto">
          <a:xfrm>
            <a:off x="724419" y="3128264"/>
            <a:ext cx="587546" cy="601470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2" name="任意多边形: 形状 27">
            <a:extLst>
              <a:ext uri="{FF2B5EF4-FFF2-40B4-BE49-F238E27FC236}">
                <a16:creationId xmlns:a16="http://schemas.microsoft.com/office/drawing/2014/main" id="{EFC3A2B1-1F97-4EF9-9466-D5D5CCB67017}"/>
              </a:ext>
            </a:extLst>
          </p:cNvPr>
          <p:cNvSpPr>
            <a:spLocks/>
          </p:cNvSpPr>
          <p:nvPr/>
        </p:nvSpPr>
        <p:spPr bwMode="auto">
          <a:xfrm>
            <a:off x="724419" y="4897430"/>
            <a:ext cx="587546" cy="601470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39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4181447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ym typeface="+mn-lt"/>
                </a:rPr>
                <a:t>SJLJ</a:t>
              </a:r>
              <a:r>
                <a:rPr lang="zh-CN" altLang="en-US" sz="2000" b="1" dirty="0">
                  <a:sym typeface="+mn-lt"/>
                </a:rPr>
                <a:t> </a:t>
              </a:r>
              <a:r>
                <a:rPr lang="en-US" altLang="zh-CN" sz="2000" b="1" dirty="0" err="1">
                  <a:sym typeface="+mn-lt"/>
                </a:rPr>
                <a:t>Intrinsics</a:t>
              </a:r>
              <a:endParaRPr lang="zh-CN" altLang="en-US" sz="2000" b="1" dirty="0"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F96A48-E73A-4FB5-834E-808D0BF6291B}"/>
              </a:ext>
            </a:extLst>
          </p:cNvPr>
          <p:cNvSpPr txBox="1"/>
          <p:nvPr/>
        </p:nvSpPr>
        <p:spPr>
          <a:xfrm>
            <a:off x="1616765" y="1550504"/>
            <a:ext cx="99788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i32 @</a:t>
            </a:r>
            <a:r>
              <a:rPr lang="en-US" altLang="zh-CN" sz="2400" dirty="0" err="1"/>
              <a:t>llvm.eh.sjlj.setjmp</a:t>
            </a:r>
            <a:r>
              <a:rPr lang="en-US" altLang="zh-CN" sz="2400" dirty="0"/>
              <a:t>(i8* %</a:t>
            </a:r>
            <a:r>
              <a:rPr lang="en-US" altLang="zh-CN" sz="2400" dirty="0" err="1"/>
              <a:t>setjmp_buf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void @</a:t>
            </a:r>
            <a:r>
              <a:rPr lang="en-US" altLang="zh-CN" sz="2400" dirty="0" err="1"/>
              <a:t>llvm.eh.sjlj.longjmp</a:t>
            </a:r>
            <a:r>
              <a:rPr lang="en-US" altLang="zh-CN" sz="2400" dirty="0"/>
              <a:t>(i8* %</a:t>
            </a:r>
            <a:r>
              <a:rPr lang="en-US" altLang="zh-CN" sz="2400" dirty="0" err="1"/>
              <a:t>setjmp_buf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nn-NO" altLang="zh-CN" sz="2400" dirty="0"/>
              <a:t>i8* @llvm.eh.sjlj.lsda()</a:t>
            </a:r>
          </a:p>
          <a:p>
            <a:endParaRPr lang="nn-NO" altLang="zh-CN" sz="2400" dirty="0"/>
          </a:p>
          <a:p>
            <a:endParaRPr lang="nn-NO" altLang="zh-CN" sz="2400" dirty="0"/>
          </a:p>
          <a:p>
            <a:r>
              <a:rPr lang="en-US" altLang="zh-CN" sz="2400" dirty="0"/>
              <a:t>void @</a:t>
            </a:r>
            <a:r>
              <a:rPr lang="en-US" altLang="zh-CN" sz="2400" dirty="0" err="1"/>
              <a:t>llvm.eh.sjlj.callsite</a:t>
            </a:r>
            <a:r>
              <a:rPr lang="en-US" altLang="zh-CN" sz="2400" dirty="0"/>
              <a:t>(i32 %</a:t>
            </a:r>
            <a:r>
              <a:rPr lang="en-US" altLang="zh-CN" sz="2400" dirty="0" err="1"/>
              <a:t>call_site_num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5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4181447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/>
                <a:t>llvm.eh.sjlj.setjmp</a:t>
              </a:r>
              <a:endParaRPr lang="zh-CN" altLang="en-US" sz="2000" b="1" dirty="0"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F96A48-E73A-4FB5-834E-808D0BF6291B}"/>
              </a:ext>
            </a:extLst>
          </p:cNvPr>
          <p:cNvSpPr txBox="1"/>
          <p:nvPr/>
        </p:nvSpPr>
        <p:spPr>
          <a:xfrm>
            <a:off x="543339" y="1643269"/>
            <a:ext cx="10296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i32 @</a:t>
            </a:r>
            <a:r>
              <a:rPr lang="en-US" altLang="zh-CN" sz="2400" b="1" dirty="0" err="1"/>
              <a:t>llvm.eh.sjlj.setjmp</a:t>
            </a:r>
            <a:r>
              <a:rPr lang="en-US" altLang="zh-CN" sz="2400" b="1" dirty="0"/>
              <a:t>(i8* %</a:t>
            </a:r>
            <a:r>
              <a:rPr lang="en-US" altLang="zh-CN" sz="2400" b="1" dirty="0" err="1"/>
              <a:t>setjmp_buf</a:t>
            </a:r>
            <a:r>
              <a:rPr lang="en-US" altLang="zh-CN" sz="2400" b="1" dirty="0"/>
              <a:t>)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The single parameter is a pointer to a five word buffer in which the calling context is saved.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front end places the frame pointer in the first word, and the target implementation of this intrinsic should place the destination address for a </a:t>
            </a:r>
            <a:r>
              <a:rPr lang="en-US" altLang="zh-CN" sz="2400" dirty="0" err="1"/>
              <a:t>llvm.eh.sjlj.longjmp</a:t>
            </a:r>
            <a:r>
              <a:rPr lang="en-US" altLang="zh-CN" sz="2400" dirty="0"/>
              <a:t> in the second word. The following three words are available for use in a target-specific manner.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595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54"/>
          <p:cNvGrpSpPr/>
          <p:nvPr>
            <p:custDataLst>
              <p:tags r:id="rId2"/>
            </p:custDataLst>
          </p:nvPr>
        </p:nvGrpSpPr>
        <p:grpSpPr>
          <a:xfrm>
            <a:off x="6317743" y="1035896"/>
            <a:ext cx="5529625" cy="5813138"/>
            <a:chOff x="6230840" y="1044862"/>
            <a:chExt cx="5529625" cy="5813138"/>
          </a:xfrm>
        </p:grpSpPr>
        <p:sp>
          <p:nvSpPr>
            <p:cNvPr id="29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191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2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3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4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5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6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7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8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4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9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1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3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7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3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103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5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6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34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27" name="TextBox 22"/>
          <p:cNvSpPr txBox="1"/>
          <p:nvPr/>
        </p:nvSpPr>
        <p:spPr>
          <a:xfrm>
            <a:off x="8189951" y="3378894"/>
            <a:ext cx="1626145" cy="559673"/>
          </a:xfrm>
          <a:prstGeom prst="rect">
            <a:avLst/>
          </a:prstGeom>
          <a:noFill/>
        </p:spPr>
        <p:txBody>
          <a:bodyPr wrap="square">
            <a:normAutofit fontScale="55000" lnSpcReduction="20000"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CONTENT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Group 283"/>
          <p:cNvGrpSpPr/>
          <p:nvPr/>
        </p:nvGrpSpPr>
        <p:grpSpPr>
          <a:xfrm>
            <a:off x="793552" y="1455921"/>
            <a:ext cx="5706334" cy="3967009"/>
            <a:chOff x="6792409" y="1649954"/>
            <a:chExt cx="4689449" cy="3260077"/>
          </a:xfrm>
        </p:grpSpPr>
        <p:sp>
          <p:nvSpPr>
            <p:cNvPr id="9" name="Diamond 286"/>
            <p:cNvSpPr/>
            <p:nvPr/>
          </p:nvSpPr>
          <p:spPr>
            <a:xfrm>
              <a:off x="6792409" y="4285682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3" name="TextBox 300"/>
            <p:cNvSpPr txBox="1"/>
            <p:nvPr/>
          </p:nvSpPr>
          <p:spPr>
            <a:xfrm>
              <a:off x="7519284" y="4611436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200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</a:rPr>
                <a:t>Windows Runtime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200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</a:rPr>
                <a:t>Exception Handling</a:t>
              </a:r>
              <a:endParaRPr lang="zh-CN" altLang="en-US" sz="2200" b="1" spc="600" dirty="0">
                <a:solidFill>
                  <a:schemeClr val="accent1">
                    <a:lumMod val="100000"/>
                  </a:schemeClr>
                </a:solidFill>
                <a:cs typeface="+mn-ea"/>
              </a:endParaRPr>
            </a:p>
          </p:txBody>
        </p:sp>
        <p:sp>
          <p:nvSpPr>
            <p:cNvPr id="11" name="Diamond 288"/>
            <p:cNvSpPr/>
            <p:nvPr/>
          </p:nvSpPr>
          <p:spPr>
            <a:xfrm>
              <a:off x="6792409" y="3407106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1" name="TextBox 298"/>
            <p:cNvSpPr txBox="1"/>
            <p:nvPr/>
          </p:nvSpPr>
          <p:spPr>
            <a:xfrm>
              <a:off x="7381771" y="3514989"/>
              <a:ext cx="3962574" cy="480602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10000"/>
            </a:bodyPr>
            <a:lstStyle/>
            <a:p>
              <a:r>
                <a:rPr lang="en-US" altLang="zh-CN" sz="2200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</a:rPr>
                <a:t>Setjmp/Longjmp </a:t>
              </a:r>
            </a:p>
            <a:p>
              <a:r>
                <a:rPr lang="en-US" altLang="zh-CN" sz="2200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</a:rPr>
                <a:t>Exception Handling</a:t>
              </a:r>
              <a:endParaRPr lang="zh-CN" altLang="en-US" sz="2200" b="1" spc="600" dirty="0">
                <a:solidFill>
                  <a:schemeClr val="accent1">
                    <a:lumMod val="100000"/>
                  </a:schemeClr>
                </a:solidFill>
                <a:cs typeface="+mn-ea"/>
              </a:endParaRPr>
            </a:p>
          </p:txBody>
        </p:sp>
        <p:sp>
          <p:nvSpPr>
            <p:cNvPr id="13" name="Diamond 290"/>
            <p:cNvSpPr/>
            <p:nvPr/>
          </p:nvSpPr>
          <p:spPr>
            <a:xfrm>
              <a:off x="6792409" y="2528530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9" name="TextBox 296"/>
            <p:cNvSpPr txBox="1"/>
            <p:nvPr/>
          </p:nvSpPr>
          <p:spPr>
            <a:xfrm>
              <a:off x="7325290" y="2580467"/>
              <a:ext cx="3962574" cy="507340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200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Itanium ABI Zero-cost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200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 Exception Handling</a:t>
              </a:r>
              <a:endParaRPr lang="zh-CN" altLang="en-US" sz="2200" b="1" spc="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Diamond 292"/>
            <p:cNvSpPr/>
            <p:nvPr/>
          </p:nvSpPr>
          <p:spPr>
            <a:xfrm>
              <a:off x="6792411" y="1649954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7" name="TextBox 294"/>
            <p:cNvSpPr txBox="1"/>
            <p:nvPr/>
          </p:nvSpPr>
          <p:spPr>
            <a:xfrm>
              <a:off x="7284896" y="186603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en-US" altLang="zh-CN" sz="2400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LLVM</a:t>
              </a:r>
              <a:r>
                <a:rPr lang="zh-CN" altLang="en-US" sz="2400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异常处理简介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9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ym typeface="+mn-lt"/>
                </a:rPr>
                <a:t>SjLj</a:t>
              </a:r>
              <a:r>
                <a:rPr lang="zh-CN" altLang="en-US" sz="2000" b="1" dirty="0">
                  <a:sym typeface="+mn-lt"/>
                </a:rPr>
                <a:t>示例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844BCFA-C43F-4CEE-8F57-36EF6E61EB16}"/>
              </a:ext>
            </a:extLst>
          </p:cNvPr>
          <p:cNvSpPr txBox="1"/>
          <p:nvPr/>
        </p:nvSpPr>
        <p:spPr>
          <a:xfrm>
            <a:off x="636104" y="1457739"/>
            <a:ext cx="29972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typedef void *</a:t>
            </a:r>
            <a:r>
              <a:rPr lang="en-US" altLang="zh-CN" dirty="0" err="1"/>
              <a:t>jmp_buf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jmp_buf</a:t>
            </a:r>
            <a:r>
              <a:rPr lang="en-US" altLang="zh-CN" dirty="0"/>
              <a:t> </a:t>
            </a:r>
            <a:r>
              <a:rPr lang="en-US" altLang="zh-CN" dirty="0" err="1"/>
              <a:t>buf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do_jump</a:t>
            </a:r>
            <a:r>
              <a:rPr lang="en-US" altLang="zh-CN" dirty="0"/>
              <a:t>(void) {</a:t>
            </a:r>
          </a:p>
          <a:p>
            <a:r>
              <a:rPr lang="en-US" altLang="zh-CN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__</a:t>
            </a:r>
            <a:r>
              <a:rPr lang="en-US" altLang="zh-CN" dirty="0" err="1">
                <a:solidFill>
                  <a:srgbClr val="FF0000"/>
                </a:solidFill>
              </a:rPr>
              <a:t>builtin_longjmp</a:t>
            </a:r>
            <a:r>
              <a:rPr lang="en-US" altLang="zh-CN" dirty="0"/>
              <a:t>(</a:t>
            </a:r>
            <a:r>
              <a:rPr lang="en-US" altLang="zh-CN" dirty="0" err="1"/>
              <a:t>buf</a:t>
            </a:r>
            <a:r>
              <a:rPr lang="en-US" altLang="zh-CN" dirty="0"/>
              <a:t>, 1);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690330-0049-4996-97EF-E7F806EA6FDA}"/>
              </a:ext>
            </a:extLst>
          </p:cNvPr>
          <p:cNvSpPr txBox="1"/>
          <p:nvPr/>
        </p:nvSpPr>
        <p:spPr>
          <a:xfrm>
            <a:off x="5314121" y="1245704"/>
            <a:ext cx="64670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; Function </a:t>
            </a:r>
            <a:r>
              <a:rPr lang="en-US" altLang="zh-CN" dirty="0" err="1"/>
              <a:t>Attrs</a:t>
            </a:r>
            <a:r>
              <a:rPr lang="en-US" altLang="zh-CN" dirty="0"/>
              <a:t>: </a:t>
            </a:r>
            <a:r>
              <a:rPr lang="en-US" altLang="zh-CN" dirty="0" err="1"/>
              <a:t>noinline</a:t>
            </a:r>
            <a:r>
              <a:rPr lang="en-US" altLang="zh-CN" dirty="0"/>
              <a:t> </a:t>
            </a:r>
            <a:r>
              <a:rPr lang="en-US" altLang="zh-CN" dirty="0" err="1"/>
              <a:t>nounwind</a:t>
            </a:r>
            <a:r>
              <a:rPr lang="en-US" altLang="zh-CN" dirty="0"/>
              <a:t> </a:t>
            </a:r>
            <a:r>
              <a:rPr lang="en-US" altLang="zh-CN" dirty="0" err="1"/>
              <a:t>optnone</a:t>
            </a:r>
            <a:endParaRPr lang="en-US" altLang="zh-CN" dirty="0"/>
          </a:p>
          <a:p>
            <a:r>
              <a:rPr lang="en-US" altLang="zh-CN" dirty="0"/>
              <a:t>define void @</a:t>
            </a:r>
            <a:r>
              <a:rPr lang="en-US" altLang="zh-CN" dirty="0" err="1"/>
              <a:t>do_jump</a:t>
            </a:r>
            <a:r>
              <a:rPr lang="en-US" altLang="zh-CN" dirty="0"/>
              <a:t>() #0 {</a:t>
            </a:r>
          </a:p>
          <a:p>
            <a:r>
              <a:rPr lang="en-US" altLang="zh-CN" dirty="0"/>
              <a:t>  %1 = load i8*, i8** @</a:t>
            </a:r>
            <a:r>
              <a:rPr lang="en-US" altLang="zh-CN" dirty="0" err="1"/>
              <a:t>buf</a:t>
            </a:r>
            <a:r>
              <a:rPr lang="en-US" altLang="zh-CN" dirty="0"/>
              <a:t>, align 8</a:t>
            </a:r>
          </a:p>
          <a:p>
            <a:r>
              <a:rPr lang="en-US" altLang="zh-CN" dirty="0"/>
              <a:t>  %2 = </a:t>
            </a:r>
            <a:r>
              <a:rPr lang="en-US" altLang="zh-CN" dirty="0" err="1"/>
              <a:t>bitcast</a:t>
            </a:r>
            <a:r>
              <a:rPr lang="en-US" altLang="zh-CN" dirty="0"/>
              <a:t> i8* %1 to i8**</a:t>
            </a:r>
          </a:p>
          <a:p>
            <a:r>
              <a:rPr lang="en-US" altLang="zh-CN" dirty="0"/>
              <a:t>  %3 = </a:t>
            </a:r>
            <a:r>
              <a:rPr lang="en-US" altLang="zh-CN" dirty="0" err="1"/>
              <a:t>bitcast</a:t>
            </a:r>
            <a:r>
              <a:rPr lang="en-US" altLang="zh-CN" dirty="0"/>
              <a:t> i8** %2 to i8*</a:t>
            </a:r>
          </a:p>
          <a:p>
            <a:r>
              <a:rPr lang="en-US" altLang="zh-CN" dirty="0"/>
              <a:t>  call void @</a:t>
            </a:r>
            <a:r>
              <a:rPr lang="en-US" altLang="zh-CN" dirty="0" err="1">
                <a:solidFill>
                  <a:srgbClr val="FF0000"/>
                </a:solidFill>
              </a:rPr>
              <a:t>llvm.eh.sjlj.longjmp</a:t>
            </a:r>
            <a:r>
              <a:rPr lang="en-US" altLang="zh-CN" dirty="0"/>
              <a:t>(i8* %3)</a:t>
            </a:r>
          </a:p>
          <a:p>
            <a:r>
              <a:rPr lang="en-US" altLang="zh-CN" dirty="0"/>
              <a:t>  unreachable                                           ; No predecessors!</a:t>
            </a:r>
          </a:p>
          <a:p>
            <a:r>
              <a:rPr lang="en-US" altLang="zh-CN" dirty="0"/>
              <a:t>  ret void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; Function </a:t>
            </a:r>
            <a:r>
              <a:rPr lang="en-US" altLang="zh-CN" dirty="0" err="1"/>
              <a:t>Attrs</a:t>
            </a:r>
            <a:r>
              <a:rPr lang="en-US" altLang="zh-CN" dirty="0"/>
              <a:t>: </a:t>
            </a:r>
            <a:r>
              <a:rPr lang="en-US" altLang="zh-CN" dirty="0" err="1"/>
              <a:t>noreturn</a:t>
            </a:r>
            <a:r>
              <a:rPr lang="en-US" altLang="zh-CN" dirty="0"/>
              <a:t> </a:t>
            </a:r>
            <a:r>
              <a:rPr lang="en-US" altLang="zh-CN" dirty="0" err="1"/>
              <a:t>nounwinddeclare</a:t>
            </a:r>
            <a:r>
              <a:rPr lang="en-US" altLang="zh-CN" dirty="0"/>
              <a:t> void @</a:t>
            </a:r>
            <a:r>
              <a:rPr lang="en-US" altLang="zh-CN" dirty="0" err="1"/>
              <a:t>llvm.eh.sjlj.longjmp</a:t>
            </a:r>
            <a:r>
              <a:rPr lang="en-US" altLang="zh-CN" dirty="0"/>
              <a:t>(i8*) #1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5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ym typeface="+mn-lt"/>
                </a:rPr>
                <a:t>SjLj</a:t>
              </a:r>
              <a:r>
                <a:rPr lang="zh-CN" altLang="en-US" sz="2000" b="1" dirty="0">
                  <a:sym typeface="+mn-lt"/>
                </a:rPr>
                <a:t>示例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844BCFA-C43F-4CEE-8F57-36EF6E61EB16}"/>
              </a:ext>
            </a:extLst>
          </p:cNvPr>
          <p:cNvSpPr txBox="1"/>
          <p:nvPr/>
        </p:nvSpPr>
        <p:spPr>
          <a:xfrm>
            <a:off x="636104" y="1457739"/>
            <a:ext cx="2997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f(void);</a:t>
            </a:r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do_setjmp</a:t>
            </a:r>
            <a:r>
              <a:rPr lang="en-US" altLang="zh-CN" dirty="0"/>
              <a:t>(void) {</a:t>
            </a:r>
          </a:p>
          <a:p>
            <a:r>
              <a:rPr lang="en-US" altLang="zh-CN" dirty="0"/>
              <a:t>  if (!</a:t>
            </a:r>
            <a:r>
              <a:rPr lang="en-US" altLang="zh-CN" dirty="0">
                <a:solidFill>
                  <a:srgbClr val="FF0000"/>
                </a:solidFill>
              </a:rPr>
              <a:t>__</a:t>
            </a:r>
            <a:r>
              <a:rPr lang="en-US" altLang="zh-CN" dirty="0" err="1">
                <a:solidFill>
                  <a:srgbClr val="FF0000"/>
                </a:solidFill>
              </a:rPr>
              <a:t>builtin_setjmp</a:t>
            </a:r>
            <a:r>
              <a:rPr lang="en-US" altLang="zh-CN" dirty="0"/>
              <a:t>(</a:t>
            </a:r>
            <a:r>
              <a:rPr lang="en-US" altLang="zh-CN" dirty="0" err="1"/>
              <a:t>buf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f();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690330-0049-4996-97EF-E7F806EA6FDA}"/>
              </a:ext>
            </a:extLst>
          </p:cNvPr>
          <p:cNvSpPr txBox="1"/>
          <p:nvPr/>
        </p:nvSpPr>
        <p:spPr>
          <a:xfrm>
            <a:off x="5314121" y="1245704"/>
            <a:ext cx="64670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; Function </a:t>
            </a:r>
            <a:r>
              <a:rPr lang="en-US" altLang="zh-CN" dirty="0" err="1"/>
              <a:t>Attrs</a:t>
            </a:r>
            <a:r>
              <a:rPr lang="en-US" altLang="zh-CN" dirty="0"/>
              <a:t>: </a:t>
            </a:r>
            <a:r>
              <a:rPr lang="en-US" altLang="zh-CN" dirty="0" err="1"/>
              <a:t>noinline</a:t>
            </a:r>
            <a:r>
              <a:rPr lang="en-US" altLang="zh-CN" dirty="0"/>
              <a:t> </a:t>
            </a:r>
            <a:r>
              <a:rPr lang="en-US" altLang="zh-CN" dirty="0" err="1"/>
              <a:t>nounwind</a:t>
            </a:r>
            <a:r>
              <a:rPr lang="en-US" altLang="zh-CN" dirty="0"/>
              <a:t> </a:t>
            </a:r>
            <a:r>
              <a:rPr lang="en-US" altLang="zh-CN" dirty="0" err="1"/>
              <a:t>optnone</a:t>
            </a:r>
            <a:endParaRPr lang="en-US" altLang="zh-CN" dirty="0"/>
          </a:p>
          <a:p>
            <a:r>
              <a:rPr lang="en-US" altLang="zh-CN" dirty="0"/>
              <a:t>define void @</a:t>
            </a:r>
            <a:r>
              <a:rPr lang="en-US" altLang="zh-CN" dirty="0" err="1"/>
              <a:t>do_setjmp</a:t>
            </a:r>
            <a:r>
              <a:rPr lang="en-US" altLang="zh-CN" dirty="0"/>
              <a:t>() #0 {</a:t>
            </a:r>
          </a:p>
          <a:p>
            <a:r>
              <a:rPr lang="en-US" altLang="zh-CN" dirty="0"/>
              <a:t>  %1 = load i8*, i8** @</a:t>
            </a:r>
            <a:r>
              <a:rPr lang="en-US" altLang="zh-CN" dirty="0" err="1"/>
              <a:t>buf</a:t>
            </a:r>
            <a:r>
              <a:rPr lang="en-US" altLang="zh-CN" dirty="0"/>
              <a:t>, align 8</a:t>
            </a:r>
          </a:p>
          <a:p>
            <a:r>
              <a:rPr lang="en-US" altLang="zh-CN" dirty="0"/>
              <a:t>  %2 = </a:t>
            </a:r>
            <a:r>
              <a:rPr lang="en-US" altLang="zh-CN" dirty="0" err="1"/>
              <a:t>bitcast</a:t>
            </a:r>
            <a:r>
              <a:rPr lang="en-US" altLang="zh-CN" dirty="0"/>
              <a:t> i8* %1 to i8**</a:t>
            </a:r>
          </a:p>
          <a:p>
            <a:r>
              <a:rPr lang="en-US" altLang="zh-CN" dirty="0"/>
              <a:t>  %3 = call i8* @</a:t>
            </a:r>
            <a:r>
              <a:rPr lang="en-US" altLang="zh-CN" dirty="0" err="1"/>
              <a:t>llvm.frameaddress</a:t>
            </a:r>
            <a:r>
              <a:rPr lang="en-US" altLang="zh-CN" dirty="0"/>
              <a:t>(i32 0)</a:t>
            </a:r>
          </a:p>
          <a:p>
            <a:r>
              <a:rPr lang="en-US" altLang="zh-CN" dirty="0"/>
              <a:t>  store i8* %3, i8** %2, align 8</a:t>
            </a:r>
          </a:p>
          <a:p>
            <a:r>
              <a:rPr lang="en-US" altLang="zh-CN" dirty="0"/>
              <a:t>  %4 = call i8* @</a:t>
            </a:r>
            <a:r>
              <a:rPr lang="en-US" altLang="zh-CN" dirty="0" err="1"/>
              <a:t>llvm.stacksave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%5 = </a:t>
            </a:r>
            <a:r>
              <a:rPr lang="en-US" altLang="zh-CN" dirty="0" err="1"/>
              <a:t>getelementptr</a:t>
            </a:r>
            <a:r>
              <a:rPr lang="en-US" altLang="zh-CN" dirty="0"/>
              <a:t> inbounds i8*, i8** %2, i64 2</a:t>
            </a:r>
          </a:p>
          <a:p>
            <a:r>
              <a:rPr lang="en-US" altLang="zh-CN" dirty="0"/>
              <a:t>  store i8* %4, i8** %5, align 8</a:t>
            </a:r>
          </a:p>
          <a:p>
            <a:r>
              <a:rPr lang="en-US" altLang="zh-CN" dirty="0"/>
              <a:t>  %6 = </a:t>
            </a:r>
            <a:r>
              <a:rPr lang="en-US" altLang="zh-CN" dirty="0" err="1"/>
              <a:t>bitcast</a:t>
            </a:r>
            <a:r>
              <a:rPr lang="en-US" altLang="zh-CN" dirty="0"/>
              <a:t> i8** %2 to i8*</a:t>
            </a:r>
          </a:p>
          <a:p>
            <a:r>
              <a:rPr lang="en-US" altLang="zh-CN" dirty="0"/>
              <a:t>  %7 = call i32 @</a:t>
            </a:r>
            <a:r>
              <a:rPr lang="en-US" altLang="zh-CN" dirty="0" err="1">
                <a:solidFill>
                  <a:srgbClr val="FF0000"/>
                </a:solidFill>
              </a:rPr>
              <a:t>llvm.eh.sjlj.setjmp</a:t>
            </a:r>
            <a:r>
              <a:rPr lang="en-US" altLang="zh-CN" dirty="0"/>
              <a:t>(i8* %6)</a:t>
            </a:r>
          </a:p>
          <a:p>
            <a:r>
              <a:rPr lang="en-US" altLang="zh-CN" dirty="0"/>
              <a:t>  %</a:t>
            </a:r>
            <a:r>
              <a:rPr lang="en-US" altLang="zh-CN" dirty="0" err="1"/>
              <a:t>tobool</a:t>
            </a:r>
            <a:r>
              <a:rPr lang="en-US" altLang="zh-CN" dirty="0"/>
              <a:t> = </a:t>
            </a:r>
            <a:r>
              <a:rPr lang="en-US" altLang="zh-CN" dirty="0" err="1"/>
              <a:t>icmp</a:t>
            </a:r>
            <a:r>
              <a:rPr lang="en-US" altLang="zh-CN" dirty="0"/>
              <a:t> ne i32 %7, 0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br</a:t>
            </a:r>
            <a:r>
              <a:rPr lang="en-US" altLang="zh-CN" dirty="0"/>
              <a:t> i1 %</a:t>
            </a:r>
            <a:r>
              <a:rPr lang="en-US" altLang="zh-CN" dirty="0" err="1"/>
              <a:t>tobool</a:t>
            </a:r>
            <a:r>
              <a:rPr lang="en-US" altLang="zh-CN" dirty="0"/>
              <a:t>, label %9, label %8</a:t>
            </a:r>
          </a:p>
          <a:p>
            <a:endParaRPr lang="en-US" altLang="zh-CN" dirty="0"/>
          </a:p>
          <a:p>
            <a:r>
              <a:rPr lang="en-US" altLang="zh-CN" dirty="0"/>
              <a:t>; &lt;label&gt;:8:                                      ; </a:t>
            </a:r>
            <a:r>
              <a:rPr lang="en-US" altLang="zh-CN" dirty="0" err="1"/>
              <a:t>preds</a:t>
            </a:r>
            <a:r>
              <a:rPr lang="en-US" altLang="zh-CN" dirty="0"/>
              <a:t> = %0</a:t>
            </a:r>
          </a:p>
          <a:p>
            <a:r>
              <a:rPr lang="en-US" altLang="zh-CN" dirty="0"/>
              <a:t>  call void @f()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br</a:t>
            </a:r>
            <a:r>
              <a:rPr lang="en-US" altLang="zh-CN" dirty="0"/>
              <a:t> label %9; &lt;label&gt;:9:                           ; </a:t>
            </a:r>
            <a:r>
              <a:rPr lang="en-US" altLang="zh-CN" dirty="0" err="1"/>
              <a:t>preds</a:t>
            </a:r>
            <a:r>
              <a:rPr lang="en-US" altLang="zh-CN" dirty="0"/>
              <a:t> = %8, %0</a:t>
            </a:r>
          </a:p>
          <a:p>
            <a:r>
              <a:rPr lang="en-US" altLang="zh-CN" dirty="0"/>
              <a:t>  ret void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70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5883965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ym typeface="+mn-lt"/>
                </a:rPr>
                <a:t>SjLj</a:t>
              </a:r>
              <a:r>
                <a:rPr lang="en-US" altLang="zh-CN" sz="2000" b="1" dirty="0">
                  <a:sym typeface="+mn-lt"/>
                </a:rPr>
                <a:t> VS Architectures</a:t>
              </a:r>
              <a:endParaRPr lang="zh-CN" altLang="en-US" sz="2000" b="1" dirty="0"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F85FB21-F9B0-4381-8366-1EEAED78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74987"/>
              </p:ext>
            </p:extLst>
          </p:nvPr>
        </p:nvGraphicFramePr>
        <p:xfrm>
          <a:off x="1647687" y="1647317"/>
          <a:ext cx="9073322" cy="4540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661">
                  <a:extLst>
                    <a:ext uri="{9D8B030D-6E8A-4147-A177-3AD203B41FA5}">
                      <a16:colId xmlns:a16="http://schemas.microsoft.com/office/drawing/2014/main" val="902980773"/>
                    </a:ext>
                  </a:extLst>
                </a:gridCol>
                <a:gridCol w="4536661">
                  <a:extLst>
                    <a:ext uri="{9D8B030D-6E8A-4147-A177-3AD203B41FA5}">
                      <a16:colId xmlns:a16="http://schemas.microsoft.com/office/drawing/2014/main" val="3009578416"/>
                    </a:ext>
                  </a:extLst>
                </a:gridCol>
              </a:tblGrid>
              <a:tr h="648682">
                <a:tc>
                  <a:txBody>
                    <a:bodyPr/>
                    <a:lstStyle/>
                    <a:p>
                      <a:r>
                        <a:rPr lang="en-US" altLang="zh-CN" dirty="0"/>
                        <a:t>SUPPORT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UNSUPPORT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77641"/>
                  </a:ext>
                </a:extLst>
              </a:tr>
              <a:tr h="648682">
                <a:tc>
                  <a:txBody>
                    <a:bodyPr/>
                    <a:lstStyle/>
                    <a:p>
                      <a:r>
                        <a:rPr lang="en-US" altLang="zh-CN" dirty="0"/>
                        <a:t>i386-unknown-unknown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aarch64-unknown-unknow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571986"/>
                  </a:ext>
                </a:extLst>
              </a:tr>
              <a:tr h="648682">
                <a:tc>
                  <a:txBody>
                    <a:bodyPr/>
                    <a:lstStyle/>
                    <a:p>
                      <a:r>
                        <a:rPr lang="en-US" altLang="zh-CN" dirty="0"/>
                        <a:t>x86_64-unknown-unknown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mips</a:t>
                      </a:r>
                      <a:r>
                        <a:rPr lang="en-US" altLang="zh-CN" dirty="0"/>
                        <a:t>-unknown-unknown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30768"/>
                  </a:ext>
                </a:extLst>
              </a:tr>
              <a:tr h="648682">
                <a:tc>
                  <a:txBody>
                    <a:bodyPr/>
                    <a:lstStyle/>
                    <a:p>
                      <a:r>
                        <a:rPr lang="en-US" altLang="zh-CN" dirty="0"/>
                        <a:t>x86_64-windows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mips64-unknown-unknown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900901"/>
                  </a:ext>
                </a:extLst>
              </a:tr>
              <a:tr h="64868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powerpc</a:t>
                      </a:r>
                      <a:r>
                        <a:rPr lang="en-US" altLang="zh-CN" dirty="0"/>
                        <a:t>-unknown-unknown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78788"/>
                  </a:ext>
                </a:extLst>
              </a:tr>
              <a:tr h="648682">
                <a:tc>
                  <a:txBody>
                    <a:bodyPr/>
                    <a:lstStyle/>
                    <a:p>
                      <a:r>
                        <a:rPr lang="en-US" altLang="zh-CN" dirty="0"/>
                        <a:t>powerpc64-unknown-unknown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0918"/>
                  </a:ext>
                </a:extLst>
              </a:tr>
              <a:tr h="64868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sparc</a:t>
                      </a:r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eabi</a:t>
                      </a:r>
                      <a:r>
                        <a:rPr lang="en-US" altLang="zh-CN" dirty="0"/>
                        <a:t>-unknown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5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82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相关代码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PA_448b2e50-ede2-4ea2-a45b-d347747b11d2">
            <a:extLst>
              <a:ext uri="{FF2B5EF4-FFF2-40B4-BE49-F238E27FC236}">
                <a16:creationId xmlns:a16="http://schemas.microsoft.com/office/drawing/2014/main" id="{955FDAF5-F4DC-4165-8C40-50AA1A21232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5091" y="1991360"/>
            <a:ext cx="11561818" cy="3382173"/>
            <a:chOff x="1307468" y="2022947"/>
            <a:chExt cx="9613068" cy="2812106"/>
          </a:xfrm>
        </p:grpSpPr>
        <p:grpSp>
          <p:nvGrpSpPr>
            <p:cNvPr id="6" name="组合 5"/>
            <p:cNvGrpSpPr/>
            <p:nvPr/>
          </p:nvGrpSpPr>
          <p:grpSpPr>
            <a:xfrm>
              <a:off x="4694915" y="2022947"/>
              <a:ext cx="2802170" cy="2812106"/>
              <a:chOff x="281269" y="2420888"/>
              <a:chExt cx="2802170" cy="2812106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D344341-3C31-445F-B6F8-8D53668A005F}"/>
                  </a:ext>
                </a:extLst>
              </p:cNvPr>
              <p:cNvSpPr/>
              <p:nvPr/>
            </p:nvSpPr>
            <p:spPr>
              <a:xfrm>
                <a:off x="281269" y="2420888"/>
                <a:ext cx="2802170" cy="28121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005B893-E722-43D5-B91F-40B1615CBEF1}"/>
                  </a:ext>
                </a:extLst>
              </p:cNvPr>
              <p:cNvSpPr/>
              <p:nvPr/>
            </p:nvSpPr>
            <p:spPr>
              <a:xfrm>
                <a:off x="408642" y="2548711"/>
                <a:ext cx="2547427" cy="25564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406E7DA-73EB-48D6-A646-D4B97B326B26}"/>
                  </a:ext>
                </a:extLst>
              </p:cNvPr>
              <p:cNvSpPr/>
              <p:nvPr/>
            </p:nvSpPr>
            <p:spPr>
              <a:xfrm>
                <a:off x="542929" y="2674801"/>
                <a:ext cx="1094041" cy="1094041"/>
              </a:xfrm>
              <a:prstGeom prst="rect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>
                <a:outerShdw blurRad="63500" dist="12700" dir="2700000" algn="tl" rotWithShape="0">
                  <a:schemeClr val="accent3"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590154BD-DD9C-48D6-95B7-4989DF01D56C}"/>
                  </a:ext>
                </a:extLst>
              </p:cNvPr>
              <p:cNvGrpSpPr/>
              <p:nvPr/>
            </p:nvGrpSpPr>
            <p:grpSpPr>
              <a:xfrm>
                <a:off x="823239" y="2969787"/>
                <a:ext cx="545846" cy="509639"/>
                <a:chOff x="-198935" y="-26229"/>
                <a:chExt cx="1940927" cy="1812166"/>
              </a:xfrm>
              <a:solidFill>
                <a:schemeClr val="bg1"/>
              </a:solidFill>
            </p:grpSpPr>
            <p:sp>
              <p:nvSpPr>
                <p:cNvPr id="50" name="任意多边形: 形状 86">
                  <a:extLst>
                    <a:ext uri="{FF2B5EF4-FFF2-40B4-BE49-F238E27FC236}">
                      <a16:creationId xmlns:a16="http://schemas.microsoft.com/office/drawing/2014/main" id="{29B6DCC9-C94F-4DB2-9094-4C4F7C312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8935" y="-26229"/>
                  <a:ext cx="1940927" cy="1786006"/>
                </a:xfrm>
                <a:custGeom>
                  <a:avLst/>
                  <a:gdLst>
                    <a:gd name="connsiteX0" fmla="*/ 109769 w 338138"/>
                    <a:gd name="connsiteY0" fmla="*/ 93663 h 311150"/>
                    <a:gd name="connsiteX1" fmla="*/ 66326 w 338138"/>
                    <a:gd name="connsiteY1" fmla="*/ 122847 h 311150"/>
                    <a:gd name="connsiteX2" fmla="*/ 53161 w 338138"/>
                    <a:gd name="connsiteY2" fmla="*/ 120194 h 311150"/>
                    <a:gd name="connsiteX3" fmla="*/ 51845 w 338138"/>
                    <a:gd name="connsiteY3" fmla="*/ 121521 h 311150"/>
                    <a:gd name="connsiteX4" fmla="*/ 50528 w 338138"/>
                    <a:gd name="connsiteY4" fmla="*/ 132133 h 311150"/>
                    <a:gd name="connsiteX5" fmla="*/ 58427 w 338138"/>
                    <a:gd name="connsiteY5" fmla="*/ 141419 h 311150"/>
                    <a:gd name="connsiteX6" fmla="*/ 62377 w 338138"/>
                    <a:gd name="connsiteY6" fmla="*/ 145399 h 311150"/>
                    <a:gd name="connsiteX7" fmla="*/ 103187 w 338138"/>
                    <a:gd name="connsiteY7" fmla="*/ 190501 h 311150"/>
                    <a:gd name="connsiteX8" fmla="*/ 143997 w 338138"/>
                    <a:gd name="connsiteY8" fmla="*/ 145399 h 311150"/>
                    <a:gd name="connsiteX9" fmla="*/ 147947 w 338138"/>
                    <a:gd name="connsiteY9" fmla="*/ 141419 h 311150"/>
                    <a:gd name="connsiteX10" fmla="*/ 155845 w 338138"/>
                    <a:gd name="connsiteY10" fmla="*/ 132133 h 311150"/>
                    <a:gd name="connsiteX11" fmla="*/ 154529 w 338138"/>
                    <a:gd name="connsiteY11" fmla="*/ 121521 h 311150"/>
                    <a:gd name="connsiteX12" fmla="*/ 153212 w 338138"/>
                    <a:gd name="connsiteY12" fmla="*/ 120194 h 311150"/>
                    <a:gd name="connsiteX13" fmla="*/ 151896 w 338138"/>
                    <a:gd name="connsiteY13" fmla="*/ 120194 h 311150"/>
                    <a:gd name="connsiteX14" fmla="*/ 147947 w 338138"/>
                    <a:gd name="connsiteY14" fmla="*/ 125500 h 311150"/>
                    <a:gd name="connsiteX15" fmla="*/ 143997 w 338138"/>
                    <a:gd name="connsiteY15" fmla="*/ 128153 h 311150"/>
                    <a:gd name="connsiteX16" fmla="*/ 140048 w 338138"/>
                    <a:gd name="connsiteY16" fmla="*/ 129480 h 311150"/>
                    <a:gd name="connsiteX17" fmla="*/ 136098 w 338138"/>
                    <a:gd name="connsiteY17" fmla="*/ 126827 h 311150"/>
                    <a:gd name="connsiteX18" fmla="*/ 134782 w 338138"/>
                    <a:gd name="connsiteY18" fmla="*/ 122847 h 311150"/>
                    <a:gd name="connsiteX19" fmla="*/ 122934 w 338138"/>
                    <a:gd name="connsiteY19" fmla="*/ 102949 h 311150"/>
                    <a:gd name="connsiteX20" fmla="*/ 109769 w 338138"/>
                    <a:gd name="connsiteY20" fmla="*/ 93663 h 311150"/>
                    <a:gd name="connsiteX21" fmla="*/ 269081 w 338138"/>
                    <a:gd name="connsiteY21" fmla="*/ 79375 h 311150"/>
                    <a:gd name="connsiteX22" fmla="*/ 279400 w 338138"/>
                    <a:gd name="connsiteY22" fmla="*/ 90488 h 311150"/>
                    <a:gd name="connsiteX23" fmla="*/ 269081 w 338138"/>
                    <a:gd name="connsiteY23" fmla="*/ 101601 h 311150"/>
                    <a:gd name="connsiteX24" fmla="*/ 258762 w 338138"/>
                    <a:gd name="connsiteY24" fmla="*/ 90488 h 311150"/>
                    <a:gd name="connsiteX25" fmla="*/ 269081 w 338138"/>
                    <a:gd name="connsiteY25" fmla="*/ 79375 h 311150"/>
                    <a:gd name="connsiteX26" fmla="*/ 234950 w 338138"/>
                    <a:gd name="connsiteY26" fmla="*/ 79375 h 311150"/>
                    <a:gd name="connsiteX27" fmla="*/ 246063 w 338138"/>
                    <a:gd name="connsiteY27" fmla="*/ 90488 h 311150"/>
                    <a:gd name="connsiteX28" fmla="*/ 234950 w 338138"/>
                    <a:gd name="connsiteY28" fmla="*/ 101601 h 311150"/>
                    <a:gd name="connsiteX29" fmla="*/ 223837 w 338138"/>
                    <a:gd name="connsiteY29" fmla="*/ 90488 h 311150"/>
                    <a:gd name="connsiteX30" fmla="*/ 234950 w 338138"/>
                    <a:gd name="connsiteY30" fmla="*/ 79375 h 311150"/>
                    <a:gd name="connsiteX31" fmla="*/ 199231 w 338138"/>
                    <a:gd name="connsiteY31" fmla="*/ 79375 h 311150"/>
                    <a:gd name="connsiteX32" fmla="*/ 209550 w 338138"/>
                    <a:gd name="connsiteY32" fmla="*/ 90488 h 311150"/>
                    <a:gd name="connsiteX33" fmla="*/ 199231 w 338138"/>
                    <a:gd name="connsiteY33" fmla="*/ 101601 h 311150"/>
                    <a:gd name="connsiteX34" fmla="*/ 188912 w 338138"/>
                    <a:gd name="connsiteY34" fmla="*/ 90488 h 311150"/>
                    <a:gd name="connsiteX35" fmla="*/ 199231 w 338138"/>
                    <a:gd name="connsiteY35" fmla="*/ 79375 h 311150"/>
                    <a:gd name="connsiteX36" fmla="*/ 235223 w 338138"/>
                    <a:gd name="connsiteY36" fmla="*/ 19050 h 311150"/>
                    <a:gd name="connsiteX37" fmla="*/ 152400 w 338138"/>
                    <a:gd name="connsiteY37" fmla="*/ 72796 h 311150"/>
                    <a:gd name="connsiteX38" fmla="*/ 178693 w 338138"/>
                    <a:gd name="connsiteY38" fmla="*/ 139652 h 311150"/>
                    <a:gd name="connsiteX39" fmla="*/ 178693 w 338138"/>
                    <a:gd name="connsiteY39" fmla="*/ 147518 h 311150"/>
                    <a:gd name="connsiteX40" fmla="*/ 229964 w 338138"/>
                    <a:gd name="connsiteY40" fmla="*/ 164559 h 311150"/>
                    <a:gd name="connsiteX41" fmla="*/ 237852 w 338138"/>
                    <a:gd name="connsiteY41" fmla="*/ 173736 h 311150"/>
                    <a:gd name="connsiteX42" fmla="*/ 237852 w 338138"/>
                    <a:gd name="connsiteY42" fmla="*/ 192088 h 311150"/>
                    <a:gd name="connsiteX43" fmla="*/ 269404 w 338138"/>
                    <a:gd name="connsiteY43" fmla="*/ 159316 h 311150"/>
                    <a:gd name="connsiteX44" fmla="*/ 272033 w 338138"/>
                    <a:gd name="connsiteY44" fmla="*/ 158005 h 311150"/>
                    <a:gd name="connsiteX45" fmla="*/ 320675 w 338138"/>
                    <a:gd name="connsiteY45" fmla="*/ 91149 h 311150"/>
                    <a:gd name="connsiteX46" fmla="*/ 235223 w 338138"/>
                    <a:gd name="connsiteY46" fmla="*/ 19050 h 311150"/>
                    <a:gd name="connsiteX47" fmla="*/ 235111 w 338138"/>
                    <a:gd name="connsiteY47" fmla="*/ 0 h 311150"/>
                    <a:gd name="connsiteX48" fmla="*/ 338138 w 338138"/>
                    <a:gd name="connsiteY48" fmla="*/ 90972 h 311150"/>
                    <a:gd name="connsiteX49" fmla="*/ 320967 w 338138"/>
                    <a:gd name="connsiteY49" fmla="*/ 141072 h 311150"/>
                    <a:gd name="connsiteX50" fmla="*/ 280021 w 338138"/>
                    <a:gd name="connsiteY50" fmla="*/ 172715 h 311150"/>
                    <a:gd name="connsiteX51" fmla="*/ 235111 w 338138"/>
                    <a:gd name="connsiteY51" fmla="*/ 220178 h 311150"/>
                    <a:gd name="connsiteX52" fmla="*/ 228507 w 338138"/>
                    <a:gd name="connsiteY52" fmla="*/ 222815 h 311150"/>
                    <a:gd name="connsiteX53" fmla="*/ 225865 w 338138"/>
                    <a:gd name="connsiteY53" fmla="*/ 222815 h 311150"/>
                    <a:gd name="connsiteX54" fmla="*/ 220582 w 338138"/>
                    <a:gd name="connsiteY54" fmla="*/ 214905 h 311150"/>
                    <a:gd name="connsiteX55" fmla="*/ 220582 w 338138"/>
                    <a:gd name="connsiteY55" fmla="*/ 181944 h 311150"/>
                    <a:gd name="connsiteX56" fmla="*/ 178315 w 338138"/>
                    <a:gd name="connsiteY56" fmla="*/ 167441 h 311150"/>
                    <a:gd name="connsiteX57" fmla="*/ 178315 w 338138"/>
                    <a:gd name="connsiteY57" fmla="*/ 168760 h 311150"/>
                    <a:gd name="connsiteX58" fmla="*/ 184919 w 338138"/>
                    <a:gd name="connsiteY58" fmla="*/ 191173 h 311150"/>
                    <a:gd name="connsiteX59" fmla="*/ 186240 w 338138"/>
                    <a:gd name="connsiteY59" fmla="*/ 195128 h 311150"/>
                    <a:gd name="connsiteX60" fmla="*/ 184919 w 338138"/>
                    <a:gd name="connsiteY60" fmla="*/ 200402 h 311150"/>
                    <a:gd name="connsiteX61" fmla="*/ 163785 w 338138"/>
                    <a:gd name="connsiteY61" fmla="*/ 204357 h 311150"/>
                    <a:gd name="connsiteX62" fmla="*/ 157181 w 338138"/>
                    <a:gd name="connsiteY62" fmla="*/ 204357 h 311150"/>
                    <a:gd name="connsiteX63" fmla="*/ 206053 w 338138"/>
                    <a:gd name="connsiteY63" fmla="*/ 265005 h 311150"/>
                    <a:gd name="connsiteX64" fmla="*/ 206053 w 338138"/>
                    <a:gd name="connsiteY64" fmla="*/ 305877 h 311150"/>
                    <a:gd name="connsiteX65" fmla="*/ 200769 w 338138"/>
                    <a:gd name="connsiteY65" fmla="*/ 311150 h 311150"/>
                    <a:gd name="connsiteX66" fmla="*/ 5283 w 338138"/>
                    <a:gd name="connsiteY66" fmla="*/ 311150 h 311150"/>
                    <a:gd name="connsiteX67" fmla="*/ 0 w 338138"/>
                    <a:gd name="connsiteY67" fmla="*/ 305877 h 311150"/>
                    <a:gd name="connsiteX68" fmla="*/ 0 w 338138"/>
                    <a:gd name="connsiteY68" fmla="*/ 265005 h 311150"/>
                    <a:gd name="connsiteX69" fmla="*/ 48871 w 338138"/>
                    <a:gd name="connsiteY69" fmla="*/ 204357 h 311150"/>
                    <a:gd name="connsiteX70" fmla="*/ 42267 w 338138"/>
                    <a:gd name="connsiteY70" fmla="*/ 204357 h 311150"/>
                    <a:gd name="connsiteX71" fmla="*/ 21133 w 338138"/>
                    <a:gd name="connsiteY71" fmla="*/ 200402 h 311150"/>
                    <a:gd name="connsiteX72" fmla="*/ 19813 w 338138"/>
                    <a:gd name="connsiteY72" fmla="*/ 195128 h 311150"/>
                    <a:gd name="connsiteX73" fmla="*/ 21133 w 338138"/>
                    <a:gd name="connsiteY73" fmla="*/ 191173 h 311150"/>
                    <a:gd name="connsiteX74" fmla="*/ 27738 w 338138"/>
                    <a:gd name="connsiteY74" fmla="*/ 168760 h 311150"/>
                    <a:gd name="connsiteX75" fmla="*/ 27738 w 338138"/>
                    <a:gd name="connsiteY75" fmla="*/ 139754 h 311150"/>
                    <a:gd name="connsiteX76" fmla="*/ 101705 w 338138"/>
                    <a:gd name="connsiteY76" fmla="*/ 48782 h 311150"/>
                    <a:gd name="connsiteX77" fmla="*/ 104347 w 338138"/>
                    <a:gd name="connsiteY77" fmla="*/ 48782 h 311150"/>
                    <a:gd name="connsiteX78" fmla="*/ 137368 w 338138"/>
                    <a:gd name="connsiteY78" fmla="*/ 59329 h 311150"/>
                    <a:gd name="connsiteX79" fmla="*/ 235111 w 338138"/>
                    <a:gd name="connsiteY79" fmla="*/ 0 h 311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338138" h="311150">
                      <a:moveTo>
                        <a:pt x="109769" y="93663"/>
                      </a:moveTo>
                      <a:cubicBezTo>
                        <a:pt x="107136" y="97643"/>
                        <a:pt x="91339" y="122847"/>
                        <a:pt x="66326" y="122847"/>
                      </a:cubicBezTo>
                      <a:cubicBezTo>
                        <a:pt x="61060" y="122847"/>
                        <a:pt x="57111" y="121521"/>
                        <a:pt x="53161" y="120194"/>
                      </a:cubicBezTo>
                      <a:cubicBezTo>
                        <a:pt x="51845" y="120194"/>
                        <a:pt x="51845" y="121521"/>
                        <a:pt x="51845" y="121521"/>
                      </a:cubicBezTo>
                      <a:cubicBezTo>
                        <a:pt x="49212" y="124174"/>
                        <a:pt x="49212" y="128153"/>
                        <a:pt x="50528" y="132133"/>
                      </a:cubicBezTo>
                      <a:cubicBezTo>
                        <a:pt x="51845" y="137439"/>
                        <a:pt x="55794" y="140092"/>
                        <a:pt x="58427" y="141419"/>
                      </a:cubicBezTo>
                      <a:cubicBezTo>
                        <a:pt x="59744" y="141419"/>
                        <a:pt x="62377" y="142746"/>
                        <a:pt x="62377" y="145399"/>
                      </a:cubicBezTo>
                      <a:cubicBezTo>
                        <a:pt x="68959" y="167950"/>
                        <a:pt x="84756" y="190501"/>
                        <a:pt x="103187" y="190501"/>
                      </a:cubicBezTo>
                      <a:cubicBezTo>
                        <a:pt x="121617" y="190501"/>
                        <a:pt x="137415" y="167950"/>
                        <a:pt x="143997" y="145399"/>
                      </a:cubicBezTo>
                      <a:cubicBezTo>
                        <a:pt x="143997" y="142746"/>
                        <a:pt x="146630" y="141419"/>
                        <a:pt x="147947" y="141419"/>
                      </a:cubicBezTo>
                      <a:cubicBezTo>
                        <a:pt x="150580" y="141419"/>
                        <a:pt x="154529" y="137439"/>
                        <a:pt x="155845" y="132133"/>
                      </a:cubicBezTo>
                      <a:cubicBezTo>
                        <a:pt x="157162" y="128153"/>
                        <a:pt x="157162" y="124174"/>
                        <a:pt x="154529" y="121521"/>
                      </a:cubicBezTo>
                      <a:cubicBezTo>
                        <a:pt x="154529" y="120194"/>
                        <a:pt x="153212" y="120194"/>
                        <a:pt x="153212" y="120194"/>
                      </a:cubicBezTo>
                      <a:cubicBezTo>
                        <a:pt x="153212" y="120194"/>
                        <a:pt x="153212" y="120194"/>
                        <a:pt x="151896" y="120194"/>
                      </a:cubicBezTo>
                      <a:cubicBezTo>
                        <a:pt x="150580" y="121521"/>
                        <a:pt x="149263" y="124174"/>
                        <a:pt x="147947" y="125500"/>
                      </a:cubicBezTo>
                      <a:cubicBezTo>
                        <a:pt x="146630" y="126827"/>
                        <a:pt x="145314" y="128153"/>
                        <a:pt x="143997" y="128153"/>
                      </a:cubicBezTo>
                      <a:cubicBezTo>
                        <a:pt x="142681" y="129480"/>
                        <a:pt x="141364" y="129480"/>
                        <a:pt x="140048" y="129480"/>
                      </a:cubicBezTo>
                      <a:cubicBezTo>
                        <a:pt x="138731" y="129480"/>
                        <a:pt x="137415" y="128153"/>
                        <a:pt x="136098" y="126827"/>
                      </a:cubicBezTo>
                      <a:cubicBezTo>
                        <a:pt x="136098" y="125500"/>
                        <a:pt x="136098" y="124174"/>
                        <a:pt x="134782" y="122847"/>
                      </a:cubicBezTo>
                      <a:cubicBezTo>
                        <a:pt x="133466" y="117541"/>
                        <a:pt x="130833" y="109582"/>
                        <a:pt x="122934" y="102949"/>
                      </a:cubicBezTo>
                      <a:cubicBezTo>
                        <a:pt x="120301" y="98969"/>
                        <a:pt x="115035" y="96316"/>
                        <a:pt x="109769" y="93663"/>
                      </a:cubicBezTo>
                      <a:close/>
                      <a:moveTo>
                        <a:pt x="269081" y="79375"/>
                      </a:moveTo>
                      <a:cubicBezTo>
                        <a:pt x="274780" y="79375"/>
                        <a:pt x="279400" y="84350"/>
                        <a:pt x="279400" y="90488"/>
                      </a:cubicBezTo>
                      <a:cubicBezTo>
                        <a:pt x="279400" y="96626"/>
                        <a:pt x="274780" y="101601"/>
                        <a:pt x="269081" y="101601"/>
                      </a:cubicBezTo>
                      <a:cubicBezTo>
                        <a:pt x="263382" y="101601"/>
                        <a:pt x="258762" y="96626"/>
                        <a:pt x="258762" y="90488"/>
                      </a:cubicBezTo>
                      <a:cubicBezTo>
                        <a:pt x="258762" y="84350"/>
                        <a:pt x="263382" y="79375"/>
                        <a:pt x="269081" y="79375"/>
                      </a:cubicBezTo>
                      <a:close/>
                      <a:moveTo>
                        <a:pt x="234950" y="79375"/>
                      </a:moveTo>
                      <a:cubicBezTo>
                        <a:pt x="241088" y="79375"/>
                        <a:pt x="246063" y="84350"/>
                        <a:pt x="246063" y="90488"/>
                      </a:cubicBezTo>
                      <a:cubicBezTo>
                        <a:pt x="246063" y="96626"/>
                        <a:pt x="241088" y="101601"/>
                        <a:pt x="234950" y="101601"/>
                      </a:cubicBezTo>
                      <a:cubicBezTo>
                        <a:pt x="228812" y="101601"/>
                        <a:pt x="223837" y="96626"/>
                        <a:pt x="223837" y="90488"/>
                      </a:cubicBezTo>
                      <a:cubicBezTo>
                        <a:pt x="223837" y="84350"/>
                        <a:pt x="228812" y="79375"/>
                        <a:pt x="234950" y="79375"/>
                      </a:cubicBezTo>
                      <a:close/>
                      <a:moveTo>
                        <a:pt x="199231" y="79375"/>
                      </a:moveTo>
                      <a:cubicBezTo>
                        <a:pt x="204930" y="79375"/>
                        <a:pt x="209550" y="84350"/>
                        <a:pt x="209550" y="90488"/>
                      </a:cubicBezTo>
                      <a:cubicBezTo>
                        <a:pt x="209550" y="96626"/>
                        <a:pt x="204930" y="101601"/>
                        <a:pt x="199231" y="101601"/>
                      </a:cubicBezTo>
                      <a:cubicBezTo>
                        <a:pt x="193532" y="101601"/>
                        <a:pt x="188912" y="96626"/>
                        <a:pt x="188912" y="90488"/>
                      </a:cubicBezTo>
                      <a:cubicBezTo>
                        <a:pt x="188912" y="84350"/>
                        <a:pt x="193532" y="79375"/>
                        <a:pt x="199231" y="79375"/>
                      </a:cubicBezTo>
                      <a:close/>
                      <a:moveTo>
                        <a:pt x="235223" y="19050"/>
                      </a:moveTo>
                      <a:cubicBezTo>
                        <a:pt x="195783" y="19050"/>
                        <a:pt x="161602" y="41335"/>
                        <a:pt x="152400" y="72796"/>
                      </a:cubicBezTo>
                      <a:cubicBezTo>
                        <a:pt x="165546" y="88528"/>
                        <a:pt x="176064" y="112124"/>
                        <a:pt x="178693" y="139652"/>
                      </a:cubicBezTo>
                      <a:cubicBezTo>
                        <a:pt x="178693" y="142274"/>
                        <a:pt x="178693" y="144896"/>
                        <a:pt x="178693" y="147518"/>
                      </a:cubicBezTo>
                      <a:cubicBezTo>
                        <a:pt x="193154" y="156694"/>
                        <a:pt x="210244" y="163249"/>
                        <a:pt x="229964" y="164559"/>
                      </a:cubicBezTo>
                      <a:cubicBezTo>
                        <a:pt x="233908" y="164559"/>
                        <a:pt x="237852" y="168492"/>
                        <a:pt x="237852" y="173736"/>
                      </a:cubicBezTo>
                      <a:cubicBezTo>
                        <a:pt x="237852" y="173736"/>
                        <a:pt x="237852" y="173736"/>
                        <a:pt x="237852" y="192088"/>
                      </a:cubicBezTo>
                      <a:cubicBezTo>
                        <a:pt x="237852" y="192088"/>
                        <a:pt x="237852" y="192088"/>
                        <a:pt x="269404" y="159316"/>
                      </a:cubicBezTo>
                      <a:cubicBezTo>
                        <a:pt x="269404" y="158005"/>
                        <a:pt x="270718" y="158005"/>
                        <a:pt x="272033" y="158005"/>
                      </a:cubicBezTo>
                      <a:cubicBezTo>
                        <a:pt x="300955" y="144896"/>
                        <a:pt x="320675" y="119989"/>
                        <a:pt x="320675" y="91149"/>
                      </a:cubicBezTo>
                      <a:cubicBezTo>
                        <a:pt x="320675" y="51822"/>
                        <a:pt x="282550" y="19050"/>
                        <a:pt x="235223" y="19050"/>
                      </a:cubicBezTo>
                      <a:close/>
                      <a:moveTo>
                        <a:pt x="235111" y="0"/>
                      </a:moveTo>
                      <a:cubicBezTo>
                        <a:pt x="291908" y="0"/>
                        <a:pt x="338138" y="40871"/>
                        <a:pt x="338138" y="90972"/>
                      </a:cubicBezTo>
                      <a:cubicBezTo>
                        <a:pt x="338138" y="109430"/>
                        <a:pt x="332855" y="126570"/>
                        <a:pt x="320967" y="141072"/>
                      </a:cubicBezTo>
                      <a:cubicBezTo>
                        <a:pt x="311721" y="154257"/>
                        <a:pt x="297192" y="166123"/>
                        <a:pt x="280021" y="172715"/>
                      </a:cubicBezTo>
                      <a:cubicBezTo>
                        <a:pt x="280021" y="172715"/>
                        <a:pt x="280021" y="172715"/>
                        <a:pt x="235111" y="220178"/>
                      </a:cubicBezTo>
                      <a:cubicBezTo>
                        <a:pt x="233791" y="222815"/>
                        <a:pt x="231149" y="222815"/>
                        <a:pt x="228507" y="222815"/>
                      </a:cubicBezTo>
                      <a:cubicBezTo>
                        <a:pt x="228507" y="222815"/>
                        <a:pt x="227186" y="222815"/>
                        <a:pt x="225865" y="222815"/>
                      </a:cubicBezTo>
                      <a:cubicBezTo>
                        <a:pt x="221903" y="221497"/>
                        <a:pt x="220582" y="218860"/>
                        <a:pt x="220582" y="214905"/>
                      </a:cubicBezTo>
                      <a:cubicBezTo>
                        <a:pt x="220582" y="214905"/>
                        <a:pt x="220582" y="214905"/>
                        <a:pt x="220582" y="181944"/>
                      </a:cubicBezTo>
                      <a:cubicBezTo>
                        <a:pt x="204732" y="179307"/>
                        <a:pt x="190202" y="175352"/>
                        <a:pt x="178315" y="167441"/>
                      </a:cubicBezTo>
                      <a:cubicBezTo>
                        <a:pt x="178315" y="168760"/>
                        <a:pt x="178315" y="168760"/>
                        <a:pt x="178315" y="168760"/>
                      </a:cubicBezTo>
                      <a:cubicBezTo>
                        <a:pt x="176994" y="181944"/>
                        <a:pt x="176994" y="185899"/>
                        <a:pt x="184919" y="191173"/>
                      </a:cubicBezTo>
                      <a:cubicBezTo>
                        <a:pt x="186240" y="192491"/>
                        <a:pt x="186240" y="193810"/>
                        <a:pt x="186240" y="195128"/>
                      </a:cubicBezTo>
                      <a:cubicBezTo>
                        <a:pt x="186240" y="197765"/>
                        <a:pt x="186240" y="199084"/>
                        <a:pt x="184919" y="200402"/>
                      </a:cubicBezTo>
                      <a:cubicBezTo>
                        <a:pt x="180957" y="203039"/>
                        <a:pt x="173031" y="204357"/>
                        <a:pt x="163785" y="204357"/>
                      </a:cubicBezTo>
                      <a:cubicBezTo>
                        <a:pt x="162465" y="204357"/>
                        <a:pt x="159823" y="204357"/>
                        <a:pt x="157181" y="204357"/>
                      </a:cubicBezTo>
                      <a:cubicBezTo>
                        <a:pt x="173031" y="213586"/>
                        <a:pt x="206053" y="233363"/>
                        <a:pt x="206053" y="265005"/>
                      </a:cubicBezTo>
                      <a:cubicBezTo>
                        <a:pt x="206053" y="265005"/>
                        <a:pt x="206053" y="265005"/>
                        <a:pt x="206053" y="305877"/>
                      </a:cubicBezTo>
                      <a:cubicBezTo>
                        <a:pt x="206053" y="308513"/>
                        <a:pt x="203411" y="311150"/>
                        <a:pt x="200769" y="311150"/>
                      </a:cubicBezTo>
                      <a:cubicBezTo>
                        <a:pt x="200769" y="311150"/>
                        <a:pt x="200769" y="311150"/>
                        <a:pt x="5283" y="311150"/>
                      </a:cubicBezTo>
                      <a:cubicBezTo>
                        <a:pt x="2642" y="311150"/>
                        <a:pt x="0" y="308513"/>
                        <a:pt x="0" y="305877"/>
                      </a:cubicBezTo>
                      <a:cubicBezTo>
                        <a:pt x="0" y="305877"/>
                        <a:pt x="0" y="305877"/>
                        <a:pt x="0" y="265005"/>
                      </a:cubicBezTo>
                      <a:cubicBezTo>
                        <a:pt x="0" y="233363"/>
                        <a:pt x="33021" y="213586"/>
                        <a:pt x="48871" y="204357"/>
                      </a:cubicBezTo>
                      <a:cubicBezTo>
                        <a:pt x="46230" y="204357"/>
                        <a:pt x="44909" y="204357"/>
                        <a:pt x="42267" y="204357"/>
                      </a:cubicBezTo>
                      <a:cubicBezTo>
                        <a:pt x="33021" y="204357"/>
                        <a:pt x="25096" y="203039"/>
                        <a:pt x="21133" y="200402"/>
                      </a:cubicBezTo>
                      <a:cubicBezTo>
                        <a:pt x="19813" y="199084"/>
                        <a:pt x="19813" y="197765"/>
                        <a:pt x="19813" y="195128"/>
                      </a:cubicBezTo>
                      <a:cubicBezTo>
                        <a:pt x="19813" y="193810"/>
                        <a:pt x="19813" y="192491"/>
                        <a:pt x="21133" y="191173"/>
                      </a:cubicBezTo>
                      <a:cubicBezTo>
                        <a:pt x="29059" y="185899"/>
                        <a:pt x="29059" y="181944"/>
                        <a:pt x="27738" y="168760"/>
                      </a:cubicBezTo>
                      <a:cubicBezTo>
                        <a:pt x="27738" y="162167"/>
                        <a:pt x="26417" y="152938"/>
                        <a:pt x="27738" y="139754"/>
                      </a:cubicBezTo>
                      <a:cubicBezTo>
                        <a:pt x="33021" y="87017"/>
                        <a:pt x="63401" y="50100"/>
                        <a:pt x="101705" y="48782"/>
                      </a:cubicBezTo>
                      <a:cubicBezTo>
                        <a:pt x="101705" y="48782"/>
                        <a:pt x="101705" y="48782"/>
                        <a:pt x="104347" y="48782"/>
                      </a:cubicBezTo>
                      <a:cubicBezTo>
                        <a:pt x="116235" y="50100"/>
                        <a:pt x="128122" y="52737"/>
                        <a:pt x="137368" y="59329"/>
                      </a:cubicBezTo>
                      <a:cubicBezTo>
                        <a:pt x="151898" y="25050"/>
                        <a:pt x="190202" y="0"/>
                        <a:pt x="2351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任意多边形: 形状 87">
                  <a:extLst>
                    <a:ext uri="{FF2B5EF4-FFF2-40B4-BE49-F238E27FC236}">
                      <a16:creationId xmlns:a16="http://schemas.microsoft.com/office/drawing/2014/main" id="{C96AB0EC-7140-496F-BC61-A47E4749C7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239" y="3177"/>
                  <a:ext cx="120649" cy="180974"/>
                </a:xfrm>
                <a:custGeom>
                  <a:avLst/>
                  <a:gdLst>
                    <a:gd name="T0" fmla="*/ 16 w 32"/>
                    <a:gd name="T1" fmla="*/ 48 h 48"/>
                    <a:gd name="T2" fmla="*/ 16 w 32"/>
                    <a:gd name="T3" fmla="*/ 48 h 48"/>
                    <a:gd name="T4" fmla="*/ 16 w 32"/>
                    <a:gd name="T5" fmla="*/ 48 h 48"/>
                    <a:gd name="T6" fmla="*/ 16 w 32"/>
                    <a:gd name="T7" fmla="*/ 48 h 48"/>
                    <a:gd name="T8" fmla="*/ 16 w 32"/>
                    <a:gd name="T9" fmla="*/ 48 h 48"/>
                    <a:gd name="T10" fmla="*/ 32 w 32"/>
                    <a:gd name="T11" fmla="*/ 32 h 48"/>
                    <a:gd name="T12" fmla="*/ 16 w 32"/>
                    <a:gd name="T13" fmla="*/ 0 h 48"/>
                    <a:gd name="T14" fmla="*/ 16 w 32"/>
                    <a:gd name="T15" fmla="*/ 0 h 48"/>
                    <a:gd name="T16" fmla="*/ 16 w 32"/>
                    <a:gd name="T17" fmla="*/ 0 h 48"/>
                    <a:gd name="T18" fmla="*/ 16 w 32"/>
                    <a:gd name="T19" fmla="*/ 0 h 48"/>
                    <a:gd name="T20" fmla="*/ 16 w 32"/>
                    <a:gd name="T21" fmla="*/ 0 h 48"/>
                    <a:gd name="T22" fmla="*/ 0 w 32"/>
                    <a:gd name="T23" fmla="*/ 32 h 48"/>
                    <a:gd name="T24" fmla="*/ 16 w 32"/>
                    <a:gd name="T25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2" h="48">
                      <a:moveTo>
                        <a:pt x="16" y="48"/>
                      </a:move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23" y="48"/>
                        <a:pt x="32" y="43"/>
                        <a:pt x="32" y="32"/>
                      </a:cubicBezTo>
                      <a:cubicBezTo>
                        <a:pt x="32" y="15"/>
                        <a:pt x="17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0"/>
                        <a:pt x="0" y="15"/>
                        <a:pt x="0" y="32"/>
                      </a:cubicBezTo>
                      <a:cubicBezTo>
                        <a:pt x="0" y="43"/>
                        <a:pt x="9" y="48"/>
                        <a:pt x="1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任意多边形: 形状 88">
                  <a:extLst>
                    <a:ext uri="{FF2B5EF4-FFF2-40B4-BE49-F238E27FC236}">
                      <a16:creationId xmlns:a16="http://schemas.microsoft.com/office/drawing/2014/main" id="{FC170E52-8391-451A-BA6C-ED332EB604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4" y="501649"/>
                  <a:ext cx="182563" cy="120648"/>
                </a:xfrm>
                <a:custGeom>
                  <a:avLst/>
                  <a:gdLst>
                    <a:gd name="T0" fmla="*/ 48 w 48"/>
                    <a:gd name="T1" fmla="*/ 16 h 32"/>
                    <a:gd name="T2" fmla="*/ 48 w 48"/>
                    <a:gd name="T3" fmla="*/ 16 h 32"/>
                    <a:gd name="T4" fmla="*/ 48 w 48"/>
                    <a:gd name="T5" fmla="*/ 16 h 32"/>
                    <a:gd name="T6" fmla="*/ 48 w 48"/>
                    <a:gd name="T7" fmla="*/ 16 h 32"/>
                    <a:gd name="T8" fmla="*/ 48 w 48"/>
                    <a:gd name="T9" fmla="*/ 16 h 32"/>
                    <a:gd name="T10" fmla="*/ 32 w 48"/>
                    <a:gd name="T11" fmla="*/ 0 h 32"/>
                    <a:gd name="T12" fmla="*/ 0 w 48"/>
                    <a:gd name="T13" fmla="*/ 16 h 32"/>
                    <a:gd name="T14" fmla="*/ 0 w 48"/>
                    <a:gd name="T15" fmla="*/ 16 h 32"/>
                    <a:gd name="T16" fmla="*/ 0 w 48"/>
                    <a:gd name="T17" fmla="*/ 16 h 32"/>
                    <a:gd name="T18" fmla="*/ 0 w 48"/>
                    <a:gd name="T19" fmla="*/ 16 h 32"/>
                    <a:gd name="T20" fmla="*/ 0 w 48"/>
                    <a:gd name="T21" fmla="*/ 16 h 32"/>
                    <a:gd name="T22" fmla="*/ 32 w 48"/>
                    <a:gd name="T23" fmla="*/ 32 h 32"/>
                    <a:gd name="T24" fmla="*/ 48 w 48"/>
                    <a:gd name="T25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8" h="32">
                      <a:moveTo>
                        <a:pt x="48" y="16"/>
                      </a:move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9"/>
                        <a:pt x="43" y="0"/>
                        <a:pt x="32" y="0"/>
                      </a:cubicBezTo>
                      <a:cubicBezTo>
                        <a:pt x="15" y="0"/>
                        <a:pt x="0" y="14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15" y="32"/>
                        <a:pt x="32" y="32"/>
                      </a:cubicBezTo>
                      <a:cubicBezTo>
                        <a:pt x="43" y="32"/>
                        <a:pt x="48" y="23"/>
                        <a:pt x="48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任意多边形: 形状 89">
                  <a:extLst>
                    <a:ext uri="{FF2B5EF4-FFF2-40B4-BE49-F238E27FC236}">
                      <a16:creationId xmlns:a16="http://schemas.microsoft.com/office/drawing/2014/main" id="{C40EFD9D-11A0-4B79-A835-67F352850F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8516" y="161926"/>
                  <a:ext cx="161924" cy="161923"/>
                </a:xfrm>
                <a:custGeom>
                  <a:avLst/>
                  <a:gdLst>
                    <a:gd name="T0" fmla="*/ 9 w 43"/>
                    <a:gd name="T1" fmla="*/ 35 h 43"/>
                    <a:gd name="T2" fmla="*/ 9 w 43"/>
                    <a:gd name="T3" fmla="*/ 35 h 43"/>
                    <a:gd name="T4" fmla="*/ 9 w 43"/>
                    <a:gd name="T5" fmla="*/ 35 h 43"/>
                    <a:gd name="T6" fmla="*/ 9 w 43"/>
                    <a:gd name="T7" fmla="*/ 35 h 43"/>
                    <a:gd name="T8" fmla="*/ 31 w 43"/>
                    <a:gd name="T9" fmla="*/ 35 h 43"/>
                    <a:gd name="T10" fmla="*/ 42 w 43"/>
                    <a:gd name="T11" fmla="*/ 1 h 43"/>
                    <a:gd name="T12" fmla="*/ 42 w 43"/>
                    <a:gd name="T13" fmla="*/ 1 h 43"/>
                    <a:gd name="T14" fmla="*/ 42 w 43"/>
                    <a:gd name="T15" fmla="*/ 1 h 43"/>
                    <a:gd name="T16" fmla="*/ 42 w 43"/>
                    <a:gd name="T17" fmla="*/ 1 h 43"/>
                    <a:gd name="T18" fmla="*/ 42 w 43"/>
                    <a:gd name="T19" fmla="*/ 1 h 43"/>
                    <a:gd name="T20" fmla="*/ 9 w 43"/>
                    <a:gd name="T21" fmla="*/ 12 h 43"/>
                    <a:gd name="T22" fmla="*/ 8 w 43"/>
                    <a:gd name="T23" fmla="*/ 35 h 43"/>
                    <a:gd name="T24" fmla="*/ 9 w 43"/>
                    <a:gd name="T25" fmla="*/ 3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43">
                      <a:moveTo>
                        <a:pt x="9" y="35"/>
                      </a:move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13" y="40"/>
                        <a:pt x="23" y="43"/>
                        <a:pt x="31" y="35"/>
                      </a:cubicBezTo>
                      <a:cubicBezTo>
                        <a:pt x="43" y="23"/>
                        <a:pt x="43" y="3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1" y="0"/>
                        <a:pt x="21" y="0"/>
                        <a:pt x="9" y="12"/>
                      </a:cubicBezTo>
                      <a:cubicBezTo>
                        <a:pt x="0" y="21"/>
                        <a:pt x="4" y="30"/>
                        <a:pt x="8" y="35"/>
                      </a:cubicBezTo>
                      <a:cubicBezTo>
                        <a:pt x="8" y="35"/>
                        <a:pt x="9" y="35"/>
                        <a:pt x="9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任意多边形: 形状 90">
                  <a:extLst>
                    <a:ext uri="{FF2B5EF4-FFF2-40B4-BE49-F238E27FC236}">
                      <a16:creationId xmlns:a16="http://schemas.microsoft.com/office/drawing/2014/main" id="{6C0FA6AE-9621-4D85-919B-2B6B466242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925" y="161926"/>
                  <a:ext cx="163512" cy="161923"/>
                </a:xfrm>
                <a:custGeom>
                  <a:avLst/>
                  <a:gdLst>
                    <a:gd name="T0" fmla="*/ 35 w 43"/>
                    <a:gd name="T1" fmla="*/ 35 h 43"/>
                    <a:gd name="T2" fmla="*/ 35 w 43"/>
                    <a:gd name="T3" fmla="*/ 35 h 43"/>
                    <a:gd name="T4" fmla="*/ 35 w 43"/>
                    <a:gd name="T5" fmla="*/ 35 h 43"/>
                    <a:gd name="T6" fmla="*/ 35 w 43"/>
                    <a:gd name="T7" fmla="*/ 35 h 43"/>
                    <a:gd name="T8" fmla="*/ 35 w 43"/>
                    <a:gd name="T9" fmla="*/ 35 h 43"/>
                    <a:gd name="T10" fmla="*/ 35 w 43"/>
                    <a:gd name="T11" fmla="*/ 12 h 43"/>
                    <a:gd name="T12" fmla="*/ 1 w 43"/>
                    <a:gd name="T13" fmla="*/ 1 h 43"/>
                    <a:gd name="T14" fmla="*/ 1 w 43"/>
                    <a:gd name="T15" fmla="*/ 1 h 43"/>
                    <a:gd name="T16" fmla="*/ 1 w 43"/>
                    <a:gd name="T17" fmla="*/ 1 h 43"/>
                    <a:gd name="T18" fmla="*/ 1 w 43"/>
                    <a:gd name="T19" fmla="*/ 1 h 43"/>
                    <a:gd name="T20" fmla="*/ 1 w 43"/>
                    <a:gd name="T21" fmla="*/ 1 h 43"/>
                    <a:gd name="T22" fmla="*/ 12 w 43"/>
                    <a:gd name="T23" fmla="*/ 35 h 43"/>
                    <a:gd name="T24" fmla="*/ 35 w 43"/>
                    <a:gd name="T25" fmla="*/ 3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43">
                      <a:moveTo>
                        <a:pt x="35" y="35"/>
                      </a:move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40" y="30"/>
                        <a:pt x="43" y="21"/>
                        <a:pt x="35" y="12"/>
                      </a:cubicBezTo>
                      <a:cubicBezTo>
                        <a:pt x="23" y="0"/>
                        <a:pt x="3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3"/>
                        <a:pt x="0" y="23"/>
                        <a:pt x="12" y="35"/>
                      </a:cubicBezTo>
                      <a:cubicBezTo>
                        <a:pt x="21" y="43"/>
                        <a:pt x="30" y="40"/>
                        <a:pt x="35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任意多边形: 形状 91">
                  <a:extLst>
                    <a:ext uri="{FF2B5EF4-FFF2-40B4-BE49-F238E27FC236}">
                      <a16:creationId xmlns:a16="http://schemas.microsoft.com/office/drawing/2014/main" id="{B5C316BD-1322-4206-8F11-F1EF84CF2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377" y="1547811"/>
                  <a:ext cx="120649" cy="238126"/>
                </a:xfrm>
                <a:custGeom>
                  <a:avLst/>
                  <a:gdLst>
                    <a:gd name="T0" fmla="*/ 16 w 32"/>
                    <a:gd name="T1" fmla="*/ 0 h 63"/>
                    <a:gd name="T2" fmla="*/ 0 w 32"/>
                    <a:gd name="T3" fmla="*/ 16 h 63"/>
                    <a:gd name="T4" fmla="*/ 0 w 32"/>
                    <a:gd name="T5" fmla="*/ 47 h 63"/>
                    <a:gd name="T6" fmla="*/ 16 w 32"/>
                    <a:gd name="T7" fmla="*/ 63 h 63"/>
                    <a:gd name="T8" fmla="*/ 32 w 32"/>
                    <a:gd name="T9" fmla="*/ 47 h 63"/>
                    <a:gd name="T10" fmla="*/ 32 w 32"/>
                    <a:gd name="T11" fmla="*/ 16 h 63"/>
                    <a:gd name="T12" fmla="*/ 16 w 32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63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56"/>
                        <a:pt x="7" y="63"/>
                        <a:pt x="16" y="63"/>
                      </a:cubicBezTo>
                      <a:cubicBezTo>
                        <a:pt x="25" y="63"/>
                        <a:pt x="32" y="56"/>
                        <a:pt x="32" y="47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任意多边形: 形状 92">
                  <a:extLst>
                    <a:ext uri="{FF2B5EF4-FFF2-40B4-BE49-F238E27FC236}">
                      <a16:creationId xmlns:a16="http://schemas.microsoft.com/office/drawing/2014/main" id="{45252B71-0AED-40CA-91CD-99BAE8A672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913" y="1427163"/>
                  <a:ext cx="120649" cy="241300"/>
                </a:xfrm>
                <a:custGeom>
                  <a:avLst/>
                  <a:gdLst>
                    <a:gd name="T0" fmla="*/ 16 w 32"/>
                    <a:gd name="T1" fmla="*/ 0 h 64"/>
                    <a:gd name="T2" fmla="*/ 0 w 32"/>
                    <a:gd name="T3" fmla="*/ 16 h 64"/>
                    <a:gd name="T4" fmla="*/ 0 w 32"/>
                    <a:gd name="T5" fmla="*/ 48 h 64"/>
                    <a:gd name="T6" fmla="*/ 16 w 32"/>
                    <a:gd name="T7" fmla="*/ 64 h 64"/>
                    <a:gd name="T8" fmla="*/ 32 w 32"/>
                    <a:gd name="T9" fmla="*/ 48 h 64"/>
                    <a:gd name="T10" fmla="*/ 32 w 32"/>
                    <a:gd name="T11" fmla="*/ 16 h 64"/>
                    <a:gd name="T12" fmla="*/ 16 w 32"/>
                    <a:gd name="T1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64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57"/>
                        <a:pt x="7" y="64"/>
                        <a:pt x="16" y="64"/>
                      </a:cubicBezTo>
                      <a:cubicBezTo>
                        <a:pt x="25" y="64"/>
                        <a:pt x="32" y="57"/>
                        <a:pt x="32" y="48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任意多边形: 形状 93">
                  <a:extLst>
                    <a:ext uri="{FF2B5EF4-FFF2-40B4-BE49-F238E27FC236}">
                      <a16:creationId xmlns:a16="http://schemas.microsoft.com/office/drawing/2014/main" id="{7441DF1D-4F1A-4C89-AFB4-62DCDDD5B1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426" y="1427163"/>
                  <a:ext cx="120649" cy="241300"/>
                </a:xfrm>
                <a:custGeom>
                  <a:avLst/>
                  <a:gdLst>
                    <a:gd name="T0" fmla="*/ 16 w 32"/>
                    <a:gd name="T1" fmla="*/ 0 h 64"/>
                    <a:gd name="T2" fmla="*/ 0 w 32"/>
                    <a:gd name="T3" fmla="*/ 16 h 64"/>
                    <a:gd name="T4" fmla="*/ 0 w 32"/>
                    <a:gd name="T5" fmla="*/ 48 h 64"/>
                    <a:gd name="T6" fmla="*/ 16 w 32"/>
                    <a:gd name="T7" fmla="*/ 64 h 64"/>
                    <a:gd name="T8" fmla="*/ 32 w 32"/>
                    <a:gd name="T9" fmla="*/ 48 h 64"/>
                    <a:gd name="T10" fmla="*/ 32 w 32"/>
                    <a:gd name="T11" fmla="*/ 16 h 64"/>
                    <a:gd name="T12" fmla="*/ 16 w 32"/>
                    <a:gd name="T1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64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57"/>
                        <a:pt x="7" y="64"/>
                        <a:pt x="16" y="64"/>
                      </a:cubicBezTo>
                      <a:cubicBezTo>
                        <a:pt x="25" y="64"/>
                        <a:pt x="32" y="57"/>
                        <a:pt x="32" y="48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6F5E0BE-EE2B-4664-9D83-E1DFD175FD66}"/>
                  </a:ext>
                </a:extLst>
              </p:cNvPr>
              <p:cNvSpPr/>
              <p:nvPr/>
            </p:nvSpPr>
            <p:spPr>
              <a:xfrm>
                <a:off x="1746308" y="2671319"/>
                <a:ext cx="1094041" cy="1094041"/>
              </a:xfrm>
              <a:prstGeom prst="rect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  <a:effectLst>
                <a:outerShdw blurRad="63500" dist="12700" dir="2700000" algn="tl" rotWithShape="0">
                  <a:schemeClr val="accent3"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BC472C6-F215-4026-B403-DA08E90546C9}"/>
                  </a:ext>
                </a:extLst>
              </p:cNvPr>
              <p:cNvGrpSpPr/>
              <p:nvPr/>
            </p:nvGrpSpPr>
            <p:grpSpPr>
              <a:xfrm>
                <a:off x="2043490" y="3023757"/>
                <a:ext cx="488903" cy="449879"/>
                <a:chOff x="-199131" y="-66510"/>
                <a:chExt cx="1950837" cy="1795133"/>
              </a:xfrm>
              <a:solidFill>
                <a:schemeClr val="bg1"/>
              </a:solidFill>
            </p:grpSpPr>
            <p:sp>
              <p:nvSpPr>
                <p:cNvPr id="44" name="任意多边形: 形状 80">
                  <a:extLst>
                    <a:ext uri="{FF2B5EF4-FFF2-40B4-BE49-F238E27FC236}">
                      <a16:creationId xmlns:a16="http://schemas.microsoft.com/office/drawing/2014/main" id="{DC458995-D9AE-41A6-B4FE-A644108674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889" y="-1"/>
                  <a:ext cx="120649" cy="180974"/>
                </a:xfrm>
                <a:custGeom>
                  <a:avLst/>
                  <a:gdLst>
                    <a:gd name="T0" fmla="*/ 16 w 32"/>
                    <a:gd name="T1" fmla="*/ 48 h 48"/>
                    <a:gd name="T2" fmla="*/ 16 w 32"/>
                    <a:gd name="T3" fmla="*/ 48 h 48"/>
                    <a:gd name="T4" fmla="*/ 16 w 32"/>
                    <a:gd name="T5" fmla="*/ 48 h 48"/>
                    <a:gd name="T6" fmla="*/ 16 w 32"/>
                    <a:gd name="T7" fmla="*/ 48 h 48"/>
                    <a:gd name="T8" fmla="*/ 16 w 32"/>
                    <a:gd name="T9" fmla="*/ 48 h 48"/>
                    <a:gd name="T10" fmla="*/ 32 w 32"/>
                    <a:gd name="T11" fmla="*/ 32 h 48"/>
                    <a:gd name="T12" fmla="*/ 16 w 32"/>
                    <a:gd name="T13" fmla="*/ 0 h 48"/>
                    <a:gd name="T14" fmla="*/ 16 w 32"/>
                    <a:gd name="T15" fmla="*/ 0 h 48"/>
                    <a:gd name="T16" fmla="*/ 16 w 32"/>
                    <a:gd name="T17" fmla="*/ 0 h 48"/>
                    <a:gd name="T18" fmla="*/ 16 w 32"/>
                    <a:gd name="T19" fmla="*/ 0 h 48"/>
                    <a:gd name="T20" fmla="*/ 16 w 32"/>
                    <a:gd name="T21" fmla="*/ 0 h 48"/>
                    <a:gd name="T22" fmla="*/ 0 w 32"/>
                    <a:gd name="T23" fmla="*/ 32 h 48"/>
                    <a:gd name="T24" fmla="*/ 16 w 32"/>
                    <a:gd name="T25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2" h="48">
                      <a:moveTo>
                        <a:pt x="16" y="48"/>
                      </a:move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23" y="48"/>
                        <a:pt x="32" y="44"/>
                        <a:pt x="32" y="32"/>
                      </a:cubicBezTo>
                      <a:cubicBezTo>
                        <a:pt x="32" y="15"/>
                        <a:pt x="18" y="1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1"/>
                        <a:pt x="0" y="15"/>
                        <a:pt x="0" y="32"/>
                      </a:cubicBezTo>
                      <a:cubicBezTo>
                        <a:pt x="0" y="44"/>
                        <a:pt x="9" y="48"/>
                        <a:pt x="1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任意多边形: 形状 81">
                  <a:extLst>
                    <a:ext uri="{FF2B5EF4-FFF2-40B4-BE49-F238E27FC236}">
                      <a16:creationId xmlns:a16="http://schemas.microsoft.com/office/drawing/2014/main" id="{C156E97B-1A05-48AB-8CAC-F6CEBF6F82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87" y="498474"/>
                  <a:ext cx="180974" cy="120649"/>
                </a:xfrm>
                <a:custGeom>
                  <a:avLst/>
                  <a:gdLst>
                    <a:gd name="T0" fmla="*/ 48 w 48"/>
                    <a:gd name="T1" fmla="*/ 16 h 32"/>
                    <a:gd name="T2" fmla="*/ 48 w 48"/>
                    <a:gd name="T3" fmla="*/ 16 h 32"/>
                    <a:gd name="T4" fmla="*/ 48 w 48"/>
                    <a:gd name="T5" fmla="*/ 16 h 32"/>
                    <a:gd name="T6" fmla="*/ 48 w 48"/>
                    <a:gd name="T7" fmla="*/ 16 h 32"/>
                    <a:gd name="T8" fmla="*/ 48 w 48"/>
                    <a:gd name="T9" fmla="*/ 16 h 32"/>
                    <a:gd name="T10" fmla="*/ 32 w 48"/>
                    <a:gd name="T11" fmla="*/ 0 h 32"/>
                    <a:gd name="T12" fmla="*/ 0 w 48"/>
                    <a:gd name="T13" fmla="*/ 16 h 32"/>
                    <a:gd name="T14" fmla="*/ 0 w 48"/>
                    <a:gd name="T15" fmla="*/ 16 h 32"/>
                    <a:gd name="T16" fmla="*/ 0 w 48"/>
                    <a:gd name="T17" fmla="*/ 16 h 32"/>
                    <a:gd name="T18" fmla="*/ 0 w 48"/>
                    <a:gd name="T19" fmla="*/ 16 h 32"/>
                    <a:gd name="T20" fmla="*/ 0 w 48"/>
                    <a:gd name="T21" fmla="*/ 16 h 32"/>
                    <a:gd name="T22" fmla="*/ 32 w 48"/>
                    <a:gd name="T23" fmla="*/ 32 h 32"/>
                    <a:gd name="T24" fmla="*/ 48 w 48"/>
                    <a:gd name="T25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8" h="32">
                      <a:moveTo>
                        <a:pt x="48" y="16"/>
                      </a:move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9"/>
                        <a:pt x="44" y="0"/>
                        <a:pt x="32" y="0"/>
                      </a:cubicBezTo>
                      <a:cubicBezTo>
                        <a:pt x="15" y="0"/>
                        <a:pt x="1" y="14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8"/>
                        <a:pt x="15" y="32"/>
                        <a:pt x="32" y="32"/>
                      </a:cubicBezTo>
                      <a:cubicBezTo>
                        <a:pt x="44" y="32"/>
                        <a:pt x="48" y="23"/>
                        <a:pt x="48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任意多边形: 形状 82">
                  <a:extLst>
                    <a:ext uri="{FF2B5EF4-FFF2-40B4-BE49-F238E27FC236}">
                      <a16:creationId xmlns:a16="http://schemas.microsoft.com/office/drawing/2014/main" id="{6C3FF0F7-DD9C-485A-90C3-4658D68543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2164" y="161924"/>
                  <a:ext cx="161925" cy="163513"/>
                </a:xfrm>
                <a:custGeom>
                  <a:avLst/>
                  <a:gdLst>
                    <a:gd name="T0" fmla="*/ 9 w 43"/>
                    <a:gd name="T1" fmla="*/ 34 h 43"/>
                    <a:gd name="T2" fmla="*/ 9 w 43"/>
                    <a:gd name="T3" fmla="*/ 34 h 43"/>
                    <a:gd name="T4" fmla="*/ 9 w 43"/>
                    <a:gd name="T5" fmla="*/ 34 h 43"/>
                    <a:gd name="T6" fmla="*/ 9 w 43"/>
                    <a:gd name="T7" fmla="*/ 34 h 43"/>
                    <a:gd name="T8" fmla="*/ 31 w 43"/>
                    <a:gd name="T9" fmla="*/ 34 h 43"/>
                    <a:gd name="T10" fmla="*/ 43 w 43"/>
                    <a:gd name="T11" fmla="*/ 0 h 43"/>
                    <a:gd name="T12" fmla="*/ 43 w 43"/>
                    <a:gd name="T13" fmla="*/ 0 h 43"/>
                    <a:gd name="T14" fmla="*/ 43 w 43"/>
                    <a:gd name="T15" fmla="*/ 0 h 43"/>
                    <a:gd name="T16" fmla="*/ 43 w 43"/>
                    <a:gd name="T17" fmla="*/ 0 h 43"/>
                    <a:gd name="T18" fmla="*/ 43 w 43"/>
                    <a:gd name="T19" fmla="*/ 0 h 43"/>
                    <a:gd name="T20" fmla="*/ 9 w 43"/>
                    <a:gd name="T21" fmla="*/ 12 h 43"/>
                    <a:gd name="T22" fmla="*/ 9 w 43"/>
                    <a:gd name="T23" fmla="*/ 34 h 43"/>
                    <a:gd name="T24" fmla="*/ 9 w 43"/>
                    <a:gd name="T25" fmla="*/ 3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43">
                      <a:moveTo>
                        <a:pt x="9" y="34"/>
                      </a:moveTo>
                      <a:cubicBezTo>
                        <a:pt x="9" y="34"/>
                        <a:pt x="9" y="34"/>
                        <a:pt x="9" y="34"/>
                      </a:cubicBezTo>
                      <a:cubicBezTo>
                        <a:pt x="9" y="34"/>
                        <a:pt x="9" y="34"/>
                        <a:pt x="9" y="34"/>
                      </a:cubicBezTo>
                      <a:cubicBezTo>
                        <a:pt x="9" y="34"/>
                        <a:pt x="9" y="34"/>
                        <a:pt x="9" y="34"/>
                      </a:cubicBezTo>
                      <a:cubicBezTo>
                        <a:pt x="14" y="39"/>
                        <a:pt x="23" y="43"/>
                        <a:pt x="31" y="34"/>
                      </a:cubicBezTo>
                      <a:cubicBezTo>
                        <a:pt x="43" y="22"/>
                        <a:pt x="43" y="2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1" y="0"/>
                        <a:pt x="21" y="0"/>
                        <a:pt x="9" y="12"/>
                      </a:cubicBezTo>
                      <a:cubicBezTo>
                        <a:pt x="0" y="20"/>
                        <a:pt x="4" y="29"/>
                        <a:pt x="9" y="34"/>
                      </a:cubicBezTo>
                      <a:cubicBezTo>
                        <a:pt x="9" y="34"/>
                        <a:pt x="9" y="34"/>
                        <a:pt x="9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任意多边形: 形状 83">
                  <a:extLst>
                    <a:ext uri="{FF2B5EF4-FFF2-40B4-BE49-F238E27FC236}">
                      <a16:creationId xmlns:a16="http://schemas.microsoft.com/office/drawing/2014/main" id="{F78FB9EF-6E80-4E7E-B968-C503DF141F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338" y="161924"/>
                  <a:ext cx="161925" cy="163513"/>
                </a:xfrm>
                <a:custGeom>
                  <a:avLst/>
                  <a:gdLst>
                    <a:gd name="T0" fmla="*/ 34 w 43"/>
                    <a:gd name="T1" fmla="*/ 34 h 43"/>
                    <a:gd name="T2" fmla="*/ 34 w 43"/>
                    <a:gd name="T3" fmla="*/ 34 h 43"/>
                    <a:gd name="T4" fmla="*/ 34 w 43"/>
                    <a:gd name="T5" fmla="*/ 34 h 43"/>
                    <a:gd name="T6" fmla="*/ 34 w 43"/>
                    <a:gd name="T7" fmla="*/ 34 h 43"/>
                    <a:gd name="T8" fmla="*/ 34 w 43"/>
                    <a:gd name="T9" fmla="*/ 34 h 43"/>
                    <a:gd name="T10" fmla="*/ 34 w 43"/>
                    <a:gd name="T11" fmla="*/ 12 h 43"/>
                    <a:gd name="T12" fmla="*/ 0 w 43"/>
                    <a:gd name="T13" fmla="*/ 0 h 43"/>
                    <a:gd name="T14" fmla="*/ 0 w 43"/>
                    <a:gd name="T15" fmla="*/ 0 h 43"/>
                    <a:gd name="T16" fmla="*/ 0 w 43"/>
                    <a:gd name="T17" fmla="*/ 0 h 43"/>
                    <a:gd name="T18" fmla="*/ 0 w 43"/>
                    <a:gd name="T19" fmla="*/ 0 h 43"/>
                    <a:gd name="T20" fmla="*/ 0 w 43"/>
                    <a:gd name="T21" fmla="*/ 0 h 43"/>
                    <a:gd name="T22" fmla="*/ 12 w 43"/>
                    <a:gd name="T23" fmla="*/ 34 h 43"/>
                    <a:gd name="T24" fmla="*/ 34 w 43"/>
                    <a:gd name="T25" fmla="*/ 3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43">
                      <a:moveTo>
                        <a:pt x="34" y="34"/>
                      </a:move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39" y="29"/>
                        <a:pt x="43" y="20"/>
                        <a:pt x="34" y="12"/>
                      </a:cubicBezTo>
                      <a:cubicBezTo>
                        <a:pt x="22" y="0"/>
                        <a:pt x="2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2"/>
                        <a:pt x="12" y="34"/>
                      </a:cubicBezTo>
                      <a:cubicBezTo>
                        <a:pt x="20" y="43"/>
                        <a:pt x="29" y="39"/>
                        <a:pt x="34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任意多边形: 形状 84">
                  <a:extLst>
                    <a:ext uri="{FF2B5EF4-FFF2-40B4-BE49-F238E27FC236}">
                      <a16:creationId xmlns:a16="http://schemas.microsoft.com/office/drawing/2014/main" id="{44D5F55A-DBEB-40BB-B857-64E8DD5D5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9131" y="-66510"/>
                  <a:ext cx="1950837" cy="1795133"/>
                </a:xfrm>
                <a:custGeom>
                  <a:avLst/>
                  <a:gdLst>
                    <a:gd name="connsiteX0" fmla="*/ 109769 w 338138"/>
                    <a:gd name="connsiteY0" fmla="*/ 93663 h 311150"/>
                    <a:gd name="connsiteX1" fmla="*/ 66326 w 338138"/>
                    <a:gd name="connsiteY1" fmla="*/ 122847 h 311150"/>
                    <a:gd name="connsiteX2" fmla="*/ 53161 w 338138"/>
                    <a:gd name="connsiteY2" fmla="*/ 120194 h 311150"/>
                    <a:gd name="connsiteX3" fmla="*/ 51845 w 338138"/>
                    <a:gd name="connsiteY3" fmla="*/ 121521 h 311150"/>
                    <a:gd name="connsiteX4" fmla="*/ 50528 w 338138"/>
                    <a:gd name="connsiteY4" fmla="*/ 132133 h 311150"/>
                    <a:gd name="connsiteX5" fmla="*/ 58427 w 338138"/>
                    <a:gd name="connsiteY5" fmla="*/ 141419 h 311150"/>
                    <a:gd name="connsiteX6" fmla="*/ 62377 w 338138"/>
                    <a:gd name="connsiteY6" fmla="*/ 145399 h 311150"/>
                    <a:gd name="connsiteX7" fmla="*/ 103187 w 338138"/>
                    <a:gd name="connsiteY7" fmla="*/ 190501 h 311150"/>
                    <a:gd name="connsiteX8" fmla="*/ 143997 w 338138"/>
                    <a:gd name="connsiteY8" fmla="*/ 145399 h 311150"/>
                    <a:gd name="connsiteX9" fmla="*/ 147947 w 338138"/>
                    <a:gd name="connsiteY9" fmla="*/ 141419 h 311150"/>
                    <a:gd name="connsiteX10" fmla="*/ 155845 w 338138"/>
                    <a:gd name="connsiteY10" fmla="*/ 132133 h 311150"/>
                    <a:gd name="connsiteX11" fmla="*/ 154529 w 338138"/>
                    <a:gd name="connsiteY11" fmla="*/ 121521 h 311150"/>
                    <a:gd name="connsiteX12" fmla="*/ 153212 w 338138"/>
                    <a:gd name="connsiteY12" fmla="*/ 120194 h 311150"/>
                    <a:gd name="connsiteX13" fmla="*/ 151896 w 338138"/>
                    <a:gd name="connsiteY13" fmla="*/ 120194 h 311150"/>
                    <a:gd name="connsiteX14" fmla="*/ 147947 w 338138"/>
                    <a:gd name="connsiteY14" fmla="*/ 125500 h 311150"/>
                    <a:gd name="connsiteX15" fmla="*/ 143997 w 338138"/>
                    <a:gd name="connsiteY15" fmla="*/ 128153 h 311150"/>
                    <a:gd name="connsiteX16" fmla="*/ 140048 w 338138"/>
                    <a:gd name="connsiteY16" fmla="*/ 129480 h 311150"/>
                    <a:gd name="connsiteX17" fmla="*/ 136098 w 338138"/>
                    <a:gd name="connsiteY17" fmla="*/ 126827 h 311150"/>
                    <a:gd name="connsiteX18" fmla="*/ 134782 w 338138"/>
                    <a:gd name="connsiteY18" fmla="*/ 122847 h 311150"/>
                    <a:gd name="connsiteX19" fmla="*/ 122934 w 338138"/>
                    <a:gd name="connsiteY19" fmla="*/ 102949 h 311150"/>
                    <a:gd name="connsiteX20" fmla="*/ 109769 w 338138"/>
                    <a:gd name="connsiteY20" fmla="*/ 93663 h 311150"/>
                    <a:gd name="connsiteX21" fmla="*/ 269081 w 338138"/>
                    <a:gd name="connsiteY21" fmla="*/ 79375 h 311150"/>
                    <a:gd name="connsiteX22" fmla="*/ 279400 w 338138"/>
                    <a:gd name="connsiteY22" fmla="*/ 90488 h 311150"/>
                    <a:gd name="connsiteX23" fmla="*/ 269081 w 338138"/>
                    <a:gd name="connsiteY23" fmla="*/ 101601 h 311150"/>
                    <a:gd name="connsiteX24" fmla="*/ 258762 w 338138"/>
                    <a:gd name="connsiteY24" fmla="*/ 90488 h 311150"/>
                    <a:gd name="connsiteX25" fmla="*/ 269081 w 338138"/>
                    <a:gd name="connsiteY25" fmla="*/ 79375 h 311150"/>
                    <a:gd name="connsiteX26" fmla="*/ 234950 w 338138"/>
                    <a:gd name="connsiteY26" fmla="*/ 79375 h 311150"/>
                    <a:gd name="connsiteX27" fmla="*/ 246063 w 338138"/>
                    <a:gd name="connsiteY27" fmla="*/ 90488 h 311150"/>
                    <a:gd name="connsiteX28" fmla="*/ 234950 w 338138"/>
                    <a:gd name="connsiteY28" fmla="*/ 101601 h 311150"/>
                    <a:gd name="connsiteX29" fmla="*/ 223837 w 338138"/>
                    <a:gd name="connsiteY29" fmla="*/ 90488 h 311150"/>
                    <a:gd name="connsiteX30" fmla="*/ 234950 w 338138"/>
                    <a:gd name="connsiteY30" fmla="*/ 79375 h 311150"/>
                    <a:gd name="connsiteX31" fmla="*/ 199231 w 338138"/>
                    <a:gd name="connsiteY31" fmla="*/ 79375 h 311150"/>
                    <a:gd name="connsiteX32" fmla="*/ 209550 w 338138"/>
                    <a:gd name="connsiteY32" fmla="*/ 90488 h 311150"/>
                    <a:gd name="connsiteX33" fmla="*/ 199231 w 338138"/>
                    <a:gd name="connsiteY33" fmla="*/ 101601 h 311150"/>
                    <a:gd name="connsiteX34" fmla="*/ 188912 w 338138"/>
                    <a:gd name="connsiteY34" fmla="*/ 90488 h 311150"/>
                    <a:gd name="connsiteX35" fmla="*/ 199231 w 338138"/>
                    <a:gd name="connsiteY35" fmla="*/ 79375 h 311150"/>
                    <a:gd name="connsiteX36" fmla="*/ 235223 w 338138"/>
                    <a:gd name="connsiteY36" fmla="*/ 19050 h 311150"/>
                    <a:gd name="connsiteX37" fmla="*/ 152400 w 338138"/>
                    <a:gd name="connsiteY37" fmla="*/ 72796 h 311150"/>
                    <a:gd name="connsiteX38" fmla="*/ 178693 w 338138"/>
                    <a:gd name="connsiteY38" fmla="*/ 139652 h 311150"/>
                    <a:gd name="connsiteX39" fmla="*/ 178693 w 338138"/>
                    <a:gd name="connsiteY39" fmla="*/ 147518 h 311150"/>
                    <a:gd name="connsiteX40" fmla="*/ 229964 w 338138"/>
                    <a:gd name="connsiteY40" fmla="*/ 164559 h 311150"/>
                    <a:gd name="connsiteX41" fmla="*/ 237852 w 338138"/>
                    <a:gd name="connsiteY41" fmla="*/ 173736 h 311150"/>
                    <a:gd name="connsiteX42" fmla="*/ 237852 w 338138"/>
                    <a:gd name="connsiteY42" fmla="*/ 192088 h 311150"/>
                    <a:gd name="connsiteX43" fmla="*/ 269404 w 338138"/>
                    <a:gd name="connsiteY43" fmla="*/ 159316 h 311150"/>
                    <a:gd name="connsiteX44" fmla="*/ 272033 w 338138"/>
                    <a:gd name="connsiteY44" fmla="*/ 158005 h 311150"/>
                    <a:gd name="connsiteX45" fmla="*/ 320675 w 338138"/>
                    <a:gd name="connsiteY45" fmla="*/ 91149 h 311150"/>
                    <a:gd name="connsiteX46" fmla="*/ 235223 w 338138"/>
                    <a:gd name="connsiteY46" fmla="*/ 19050 h 311150"/>
                    <a:gd name="connsiteX47" fmla="*/ 235111 w 338138"/>
                    <a:gd name="connsiteY47" fmla="*/ 0 h 311150"/>
                    <a:gd name="connsiteX48" fmla="*/ 338138 w 338138"/>
                    <a:gd name="connsiteY48" fmla="*/ 90972 h 311150"/>
                    <a:gd name="connsiteX49" fmla="*/ 320967 w 338138"/>
                    <a:gd name="connsiteY49" fmla="*/ 141072 h 311150"/>
                    <a:gd name="connsiteX50" fmla="*/ 280021 w 338138"/>
                    <a:gd name="connsiteY50" fmla="*/ 172715 h 311150"/>
                    <a:gd name="connsiteX51" fmla="*/ 235111 w 338138"/>
                    <a:gd name="connsiteY51" fmla="*/ 220178 h 311150"/>
                    <a:gd name="connsiteX52" fmla="*/ 228507 w 338138"/>
                    <a:gd name="connsiteY52" fmla="*/ 222815 h 311150"/>
                    <a:gd name="connsiteX53" fmla="*/ 225865 w 338138"/>
                    <a:gd name="connsiteY53" fmla="*/ 222815 h 311150"/>
                    <a:gd name="connsiteX54" fmla="*/ 220582 w 338138"/>
                    <a:gd name="connsiteY54" fmla="*/ 214905 h 311150"/>
                    <a:gd name="connsiteX55" fmla="*/ 220582 w 338138"/>
                    <a:gd name="connsiteY55" fmla="*/ 181944 h 311150"/>
                    <a:gd name="connsiteX56" fmla="*/ 178315 w 338138"/>
                    <a:gd name="connsiteY56" fmla="*/ 167441 h 311150"/>
                    <a:gd name="connsiteX57" fmla="*/ 178315 w 338138"/>
                    <a:gd name="connsiteY57" fmla="*/ 168760 h 311150"/>
                    <a:gd name="connsiteX58" fmla="*/ 184919 w 338138"/>
                    <a:gd name="connsiteY58" fmla="*/ 191173 h 311150"/>
                    <a:gd name="connsiteX59" fmla="*/ 186240 w 338138"/>
                    <a:gd name="connsiteY59" fmla="*/ 195128 h 311150"/>
                    <a:gd name="connsiteX60" fmla="*/ 184919 w 338138"/>
                    <a:gd name="connsiteY60" fmla="*/ 200402 h 311150"/>
                    <a:gd name="connsiteX61" fmla="*/ 163785 w 338138"/>
                    <a:gd name="connsiteY61" fmla="*/ 204357 h 311150"/>
                    <a:gd name="connsiteX62" fmla="*/ 157181 w 338138"/>
                    <a:gd name="connsiteY62" fmla="*/ 204357 h 311150"/>
                    <a:gd name="connsiteX63" fmla="*/ 206053 w 338138"/>
                    <a:gd name="connsiteY63" fmla="*/ 265005 h 311150"/>
                    <a:gd name="connsiteX64" fmla="*/ 206053 w 338138"/>
                    <a:gd name="connsiteY64" fmla="*/ 305877 h 311150"/>
                    <a:gd name="connsiteX65" fmla="*/ 200769 w 338138"/>
                    <a:gd name="connsiteY65" fmla="*/ 311150 h 311150"/>
                    <a:gd name="connsiteX66" fmla="*/ 5283 w 338138"/>
                    <a:gd name="connsiteY66" fmla="*/ 311150 h 311150"/>
                    <a:gd name="connsiteX67" fmla="*/ 0 w 338138"/>
                    <a:gd name="connsiteY67" fmla="*/ 305877 h 311150"/>
                    <a:gd name="connsiteX68" fmla="*/ 0 w 338138"/>
                    <a:gd name="connsiteY68" fmla="*/ 265005 h 311150"/>
                    <a:gd name="connsiteX69" fmla="*/ 48871 w 338138"/>
                    <a:gd name="connsiteY69" fmla="*/ 204357 h 311150"/>
                    <a:gd name="connsiteX70" fmla="*/ 42267 w 338138"/>
                    <a:gd name="connsiteY70" fmla="*/ 204357 h 311150"/>
                    <a:gd name="connsiteX71" fmla="*/ 21133 w 338138"/>
                    <a:gd name="connsiteY71" fmla="*/ 200402 h 311150"/>
                    <a:gd name="connsiteX72" fmla="*/ 19813 w 338138"/>
                    <a:gd name="connsiteY72" fmla="*/ 195128 h 311150"/>
                    <a:gd name="connsiteX73" fmla="*/ 21133 w 338138"/>
                    <a:gd name="connsiteY73" fmla="*/ 191173 h 311150"/>
                    <a:gd name="connsiteX74" fmla="*/ 27738 w 338138"/>
                    <a:gd name="connsiteY74" fmla="*/ 168760 h 311150"/>
                    <a:gd name="connsiteX75" fmla="*/ 27738 w 338138"/>
                    <a:gd name="connsiteY75" fmla="*/ 139754 h 311150"/>
                    <a:gd name="connsiteX76" fmla="*/ 101705 w 338138"/>
                    <a:gd name="connsiteY76" fmla="*/ 48782 h 311150"/>
                    <a:gd name="connsiteX77" fmla="*/ 104347 w 338138"/>
                    <a:gd name="connsiteY77" fmla="*/ 48782 h 311150"/>
                    <a:gd name="connsiteX78" fmla="*/ 137368 w 338138"/>
                    <a:gd name="connsiteY78" fmla="*/ 59329 h 311150"/>
                    <a:gd name="connsiteX79" fmla="*/ 235111 w 338138"/>
                    <a:gd name="connsiteY79" fmla="*/ 0 h 311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338138" h="311150">
                      <a:moveTo>
                        <a:pt x="109769" y="93663"/>
                      </a:moveTo>
                      <a:cubicBezTo>
                        <a:pt x="107136" y="97643"/>
                        <a:pt x="91339" y="122847"/>
                        <a:pt x="66326" y="122847"/>
                      </a:cubicBezTo>
                      <a:cubicBezTo>
                        <a:pt x="61060" y="122847"/>
                        <a:pt x="57111" y="121521"/>
                        <a:pt x="53161" y="120194"/>
                      </a:cubicBezTo>
                      <a:cubicBezTo>
                        <a:pt x="51845" y="120194"/>
                        <a:pt x="51845" y="121521"/>
                        <a:pt x="51845" y="121521"/>
                      </a:cubicBezTo>
                      <a:cubicBezTo>
                        <a:pt x="49212" y="124174"/>
                        <a:pt x="49212" y="128153"/>
                        <a:pt x="50528" y="132133"/>
                      </a:cubicBezTo>
                      <a:cubicBezTo>
                        <a:pt x="51845" y="137439"/>
                        <a:pt x="55794" y="140092"/>
                        <a:pt x="58427" y="141419"/>
                      </a:cubicBezTo>
                      <a:cubicBezTo>
                        <a:pt x="59744" y="141419"/>
                        <a:pt x="62377" y="142746"/>
                        <a:pt x="62377" y="145399"/>
                      </a:cubicBezTo>
                      <a:cubicBezTo>
                        <a:pt x="68959" y="167950"/>
                        <a:pt x="84756" y="190501"/>
                        <a:pt x="103187" y="190501"/>
                      </a:cubicBezTo>
                      <a:cubicBezTo>
                        <a:pt x="121617" y="190501"/>
                        <a:pt x="137415" y="167950"/>
                        <a:pt x="143997" y="145399"/>
                      </a:cubicBezTo>
                      <a:cubicBezTo>
                        <a:pt x="143997" y="142746"/>
                        <a:pt x="146630" y="141419"/>
                        <a:pt x="147947" y="141419"/>
                      </a:cubicBezTo>
                      <a:cubicBezTo>
                        <a:pt x="150580" y="141419"/>
                        <a:pt x="154529" y="137439"/>
                        <a:pt x="155845" y="132133"/>
                      </a:cubicBezTo>
                      <a:cubicBezTo>
                        <a:pt x="157162" y="128153"/>
                        <a:pt x="157162" y="124174"/>
                        <a:pt x="154529" y="121521"/>
                      </a:cubicBezTo>
                      <a:cubicBezTo>
                        <a:pt x="154529" y="120194"/>
                        <a:pt x="153212" y="120194"/>
                        <a:pt x="153212" y="120194"/>
                      </a:cubicBezTo>
                      <a:cubicBezTo>
                        <a:pt x="153212" y="120194"/>
                        <a:pt x="153212" y="120194"/>
                        <a:pt x="151896" y="120194"/>
                      </a:cubicBezTo>
                      <a:cubicBezTo>
                        <a:pt x="150580" y="121521"/>
                        <a:pt x="149263" y="124174"/>
                        <a:pt x="147947" y="125500"/>
                      </a:cubicBezTo>
                      <a:cubicBezTo>
                        <a:pt x="146630" y="126827"/>
                        <a:pt x="145314" y="128153"/>
                        <a:pt x="143997" y="128153"/>
                      </a:cubicBezTo>
                      <a:cubicBezTo>
                        <a:pt x="142681" y="129480"/>
                        <a:pt x="141364" y="129480"/>
                        <a:pt x="140048" y="129480"/>
                      </a:cubicBezTo>
                      <a:cubicBezTo>
                        <a:pt x="138731" y="129480"/>
                        <a:pt x="137415" y="128153"/>
                        <a:pt x="136098" y="126827"/>
                      </a:cubicBezTo>
                      <a:cubicBezTo>
                        <a:pt x="136098" y="125500"/>
                        <a:pt x="136098" y="124174"/>
                        <a:pt x="134782" y="122847"/>
                      </a:cubicBezTo>
                      <a:cubicBezTo>
                        <a:pt x="133466" y="117541"/>
                        <a:pt x="130833" y="109582"/>
                        <a:pt x="122934" y="102949"/>
                      </a:cubicBezTo>
                      <a:cubicBezTo>
                        <a:pt x="120301" y="98969"/>
                        <a:pt x="115035" y="96316"/>
                        <a:pt x="109769" y="93663"/>
                      </a:cubicBezTo>
                      <a:close/>
                      <a:moveTo>
                        <a:pt x="269081" y="79375"/>
                      </a:moveTo>
                      <a:cubicBezTo>
                        <a:pt x="274780" y="79375"/>
                        <a:pt x="279400" y="84350"/>
                        <a:pt x="279400" y="90488"/>
                      </a:cubicBezTo>
                      <a:cubicBezTo>
                        <a:pt x="279400" y="96626"/>
                        <a:pt x="274780" y="101601"/>
                        <a:pt x="269081" y="101601"/>
                      </a:cubicBezTo>
                      <a:cubicBezTo>
                        <a:pt x="263382" y="101601"/>
                        <a:pt x="258762" y="96626"/>
                        <a:pt x="258762" y="90488"/>
                      </a:cubicBezTo>
                      <a:cubicBezTo>
                        <a:pt x="258762" y="84350"/>
                        <a:pt x="263382" y="79375"/>
                        <a:pt x="269081" y="79375"/>
                      </a:cubicBezTo>
                      <a:close/>
                      <a:moveTo>
                        <a:pt x="234950" y="79375"/>
                      </a:moveTo>
                      <a:cubicBezTo>
                        <a:pt x="241088" y="79375"/>
                        <a:pt x="246063" y="84350"/>
                        <a:pt x="246063" y="90488"/>
                      </a:cubicBezTo>
                      <a:cubicBezTo>
                        <a:pt x="246063" y="96626"/>
                        <a:pt x="241088" y="101601"/>
                        <a:pt x="234950" y="101601"/>
                      </a:cubicBezTo>
                      <a:cubicBezTo>
                        <a:pt x="228812" y="101601"/>
                        <a:pt x="223837" y="96626"/>
                        <a:pt x="223837" y="90488"/>
                      </a:cubicBezTo>
                      <a:cubicBezTo>
                        <a:pt x="223837" y="84350"/>
                        <a:pt x="228812" y="79375"/>
                        <a:pt x="234950" y="79375"/>
                      </a:cubicBezTo>
                      <a:close/>
                      <a:moveTo>
                        <a:pt x="199231" y="79375"/>
                      </a:moveTo>
                      <a:cubicBezTo>
                        <a:pt x="204930" y="79375"/>
                        <a:pt x="209550" y="84350"/>
                        <a:pt x="209550" y="90488"/>
                      </a:cubicBezTo>
                      <a:cubicBezTo>
                        <a:pt x="209550" y="96626"/>
                        <a:pt x="204930" y="101601"/>
                        <a:pt x="199231" y="101601"/>
                      </a:cubicBezTo>
                      <a:cubicBezTo>
                        <a:pt x="193532" y="101601"/>
                        <a:pt x="188912" y="96626"/>
                        <a:pt x="188912" y="90488"/>
                      </a:cubicBezTo>
                      <a:cubicBezTo>
                        <a:pt x="188912" y="84350"/>
                        <a:pt x="193532" y="79375"/>
                        <a:pt x="199231" y="79375"/>
                      </a:cubicBezTo>
                      <a:close/>
                      <a:moveTo>
                        <a:pt x="235223" y="19050"/>
                      </a:moveTo>
                      <a:cubicBezTo>
                        <a:pt x="195783" y="19050"/>
                        <a:pt x="161602" y="41335"/>
                        <a:pt x="152400" y="72796"/>
                      </a:cubicBezTo>
                      <a:cubicBezTo>
                        <a:pt x="165546" y="88528"/>
                        <a:pt x="176064" y="112124"/>
                        <a:pt x="178693" y="139652"/>
                      </a:cubicBezTo>
                      <a:cubicBezTo>
                        <a:pt x="178693" y="142274"/>
                        <a:pt x="178693" y="144896"/>
                        <a:pt x="178693" y="147518"/>
                      </a:cubicBezTo>
                      <a:cubicBezTo>
                        <a:pt x="193154" y="156694"/>
                        <a:pt x="210244" y="163249"/>
                        <a:pt x="229964" y="164559"/>
                      </a:cubicBezTo>
                      <a:cubicBezTo>
                        <a:pt x="233908" y="164559"/>
                        <a:pt x="237852" y="168492"/>
                        <a:pt x="237852" y="173736"/>
                      </a:cubicBezTo>
                      <a:cubicBezTo>
                        <a:pt x="237852" y="173736"/>
                        <a:pt x="237852" y="173736"/>
                        <a:pt x="237852" y="192088"/>
                      </a:cubicBezTo>
                      <a:cubicBezTo>
                        <a:pt x="237852" y="192088"/>
                        <a:pt x="237852" y="192088"/>
                        <a:pt x="269404" y="159316"/>
                      </a:cubicBezTo>
                      <a:cubicBezTo>
                        <a:pt x="269404" y="158005"/>
                        <a:pt x="270718" y="158005"/>
                        <a:pt x="272033" y="158005"/>
                      </a:cubicBezTo>
                      <a:cubicBezTo>
                        <a:pt x="300955" y="144896"/>
                        <a:pt x="320675" y="119989"/>
                        <a:pt x="320675" y="91149"/>
                      </a:cubicBezTo>
                      <a:cubicBezTo>
                        <a:pt x="320675" y="51822"/>
                        <a:pt x="282550" y="19050"/>
                        <a:pt x="235223" y="19050"/>
                      </a:cubicBezTo>
                      <a:close/>
                      <a:moveTo>
                        <a:pt x="235111" y="0"/>
                      </a:moveTo>
                      <a:cubicBezTo>
                        <a:pt x="291908" y="0"/>
                        <a:pt x="338138" y="40871"/>
                        <a:pt x="338138" y="90972"/>
                      </a:cubicBezTo>
                      <a:cubicBezTo>
                        <a:pt x="338138" y="109430"/>
                        <a:pt x="332855" y="126570"/>
                        <a:pt x="320967" y="141072"/>
                      </a:cubicBezTo>
                      <a:cubicBezTo>
                        <a:pt x="311721" y="154257"/>
                        <a:pt x="297192" y="166123"/>
                        <a:pt x="280021" y="172715"/>
                      </a:cubicBezTo>
                      <a:cubicBezTo>
                        <a:pt x="280021" y="172715"/>
                        <a:pt x="280021" y="172715"/>
                        <a:pt x="235111" y="220178"/>
                      </a:cubicBezTo>
                      <a:cubicBezTo>
                        <a:pt x="233791" y="222815"/>
                        <a:pt x="231149" y="222815"/>
                        <a:pt x="228507" y="222815"/>
                      </a:cubicBezTo>
                      <a:cubicBezTo>
                        <a:pt x="228507" y="222815"/>
                        <a:pt x="227186" y="222815"/>
                        <a:pt x="225865" y="222815"/>
                      </a:cubicBezTo>
                      <a:cubicBezTo>
                        <a:pt x="221903" y="221497"/>
                        <a:pt x="220582" y="218860"/>
                        <a:pt x="220582" y="214905"/>
                      </a:cubicBezTo>
                      <a:cubicBezTo>
                        <a:pt x="220582" y="214905"/>
                        <a:pt x="220582" y="214905"/>
                        <a:pt x="220582" y="181944"/>
                      </a:cubicBezTo>
                      <a:cubicBezTo>
                        <a:pt x="204732" y="179307"/>
                        <a:pt x="190202" y="175352"/>
                        <a:pt x="178315" y="167441"/>
                      </a:cubicBezTo>
                      <a:cubicBezTo>
                        <a:pt x="178315" y="168760"/>
                        <a:pt x="178315" y="168760"/>
                        <a:pt x="178315" y="168760"/>
                      </a:cubicBezTo>
                      <a:cubicBezTo>
                        <a:pt x="176994" y="181944"/>
                        <a:pt x="176994" y="185899"/>
                        <a:pt x="184919" y="191173"/>
                      </a:cubicBezTo>
                      <a:cubicBezTo>
                        <a:pt x="186240" y="192491"/>
                        <a:pt x="186240" y="193810"/>
                        <a:pt x="186240" y="195128"/>
                      </a:cubicBezTo>
                      <a:cubicBezTo>
                        <a:pt x="186240" y="197765"/>
                        <a:pt x="186240" y="199084"/>
                        <a:pt x="184919" y="200402"/>
                      </a:cubicBezTo>
                      <a:cubicBezTo>
                        <a:pt x="180957" y="203039"/>
                        <a:pt x="173031" y="204357"/>
                        <a:pt x="163785" y="204357"/>
                      </a:cubicBezTo>
                      <a:cubicBezTo>
                        <a:pt x="162465" y="204357"/>
                        <a:pt x="159823" y="204357"/>
                        <a:pt x="157181" y="204357"/>
                      </a:cubicBezTo>
                      <a:cubicBezTo>
                        <a:pt x="173031" y="213586"/>
                        <a:pt x="206053" y="233363"/>
                        <a:pt x="206053" y="265005"/>
                      </a:cubicBezTo>
                      <a:cubicBezTo>
                        <a:pt x="206053" y="265005"/>
                        <a:pt x="206053" y="265005"/>
                        <a:pt x="206053" y="305877"/>
                      </a:cubicBezTo>
                      <a:cubicBezTo>
                        <a:pt x="206053" y="308513"/>
                        <a:pt x="203411" y="311150"/>
                        <a:pt x="200769" y="311150"/>
                      </a:cubicBezTo>
                      <a:cubicBezTo>
                        <a:pt x="200769" y="311150"/>
                        <a:pt x="200769" y="311150"/>
                        <a:pt x="5283" y="311150"/>
                      </a:cubicBezTo>
                      <a:cubicBezTo>
                        <a:pt x="2642" y="311150"/>
                        <a:pt x="0" y="308513"/>
                        <a:pt x="0" y="305877"/>
                      </a:cubicBezTo>
                      <a:cubicBezTo>
                        <a:pt x="0" y="305877"/>
                        <a:pt x="0" y="305877"/>
                        <a:pt x="0" y="265005"/>
                      </a:cubicBezTo>
                      <a:cubicBezTo>
                        <a:pt x="0" y="233363"/>
                        <a:pt x="33021" y="213586"/>
                        <a:pt x="48871" y="204357"/>
                      </a:cubicBezTo>
                      <a:cubicBezTo>
                        <a:pt x="46230" y="204357"/>
                        <a:pt x="44909" y="204357"/>
                        <a:pt x="42267" y="204357"/>
                      </a:cubicBezTo>
                      <a:cubicBezTo>
                        <a:pt x="33021" y="204357"/>
                        <a:pt x="25096" y="203039"/>
                        <a:pt x="21133" y="200402"/>
                      </a:cubicBezTo>
                      <a:cubicBezTo>
                        <a:pt x="19813" y="199084"/>
                        <a:pt x="19813" y="197765"/>
                        <a:pt x="19813" y="195128"/>
                      </a:cubicBezTo>
                      <a:cubicBezTo>
                        <a:pt x="19813" y="193810"/>
                        <a:pt x="19813" y="192491"/>
                        <a:pt x="21133" y="191173"/>
                      </a:cubicBezTo>
                      <a:cubicBezTo>
                        <a:pt x="29059" y="185899"/>
                        <a:pt x="29059" y="181944"/>
                        <a:pt x="27738" y="168760"/>
                      </a:cubicBezTo>
                      <a:cubicBezTo>
                        <a:pt x="27738" y="162167"/>
                        <a:pt x="26417" y="152938"/>
                        <a:pt x="27738" y="139754"/>
                      </a:cubicBezTo>
                      <a:cubicBezTo>
                        <a:pt x="33021" y="87017"/>
                        <a:pt x="63401" y="50100"/>
                        <a:pt x="101705" y="48782"/>
                      </a:cubicBezTo>
                      <a:cubicBezTo>
                        <a:pt x="101705" y="48782"/>
                        <a:pt x="101705" y="48782"/>
                        <a:pt x="104347" y="48782"/>
                      </a:cubicBezTo>
                      <a:cubicBezTo>
                        <a:pt x="116235" y="50100"/>
                        <a:pt x="128122" y="52737"/>
                        <a:pt x="137368" y="59329"/>
                      </a:cubicBezTo>
                      <a:cubicBezTo>
                        <a:pt x="151898" y="25050"/>
                        <a:pt x="190202" y="0"/>
                        <a:pt x="2351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任意多边形: 形状 85">
                  <a:extLst>
                    <a:ext uri="{FF2B5EF4-FFF2-40B4-BE49-F238E27FC236}">
                      <a16:creationId xmlns:a16="http://schemas.microsoft.com/office/drawing/2014/main" id="{02A0F082-E760-4833-B4D0-AD49CA2922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714" y="1292226"/>
                  <a:ext cx="517525" cy="285749"/>
                </a:xfrm>
                <a:custGeom>
                  <a:avLst/>
                  <a:gdLst>
                    <a:gd name="T0" fmla="*/ 128 w 137"/>
                    <a:gd name="T1" fmla="*/ 47 h 76"/>
                    <a:gd name="T2" fmla="*/ 116 w 137"/>
                    <a:gd name="T3" fmla="*/ 38 h 76"/>
                    <a:gd name="T4" fmla="*/ 15 w 137"/>
                    <a:gd name="T5" fmla="*/ 6 h 76"/>
                    <a:gd name="T6" fmla="*/ 1 w 137"/>
                    <a:gd name="T7" fmla="*/ 24 h 76"/>
                    <a:gd name="T8" fmla="*/ 19 w 137"/>
                    <a:gd name="T9" fmla="*/ 38 h 76"/>
                    <a:gd name="T10" fmla="*/ 97 w 137"/>
                    <a:gd name="T11" fmla="*/ 64 h 76"/>
                    <a:gd name="T12" fmla="*/ 110 w 137"/>
                    <a:gd name="T13" fmla="*/ 73 h 76"/>
                    <a:gd name="T14" fmla="*/ 119 w 137"/>
                    <a:gd name="T15" fmla="*/ 76 h 76"/>
                    <a:gd name="T16" fmla="*/ 132 w 137"/>
                    <a:gd name="T17" fmla="*/ 69 h 76"/>
                    <a:gd name="T18" fmla="*/ 128 w 137"/>
                    <a:gd name="T19" fmla="*/ 47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7" h="76">
                      <a:moveTo>
                        <a:pt x="128" y="47"/>
                      </a:moveTo>
                      <a:cubicBezTo>
                        <a:pt x="124" y="44"/>
                        <a:pt x="120" y="41"/>
                        <a:pt x="116" y="38"/>
                      </a:cubicBezTo>
                      <a:cubicBezTo>
                        <a:pt x="85" y="17"/>
                        <a:pt x="61" y="0"/>
                        <a:pt x="15" y="6"/>
                      </a:cubicBezTo>
                      <a:cubicBezTo>
                        <a:pt x="6" y="7"/>
                        <a:pt x="0" y="15"/>
                        <a:pt x="1" y="24"/>
                      </a:cubicBezTo>
                      <a:cubicBezTo>
                        <a:pt x="2" y="33"/>
                        <a:pt x="10" y="39"/>
                        <a:pt x="19" y="38"/>
                      </a:cubicBezTo>
                      <a:cubicBezTo>
                        <a:pt x="53" y="33"/>
                        <a:pt x="69" y="44"/>
                        <a:pt x="97" y="64"/>
                      </a:cubicBezTo>
                      <a:cubicBezTo>
                        <a:pt x="101" y="67"/>
                        <a:pt x="105" y="70"/>
                        <a:pt x="110" y="73"/>
                      </a:cubicBezTo>
                      <a:cubicBezTo>
                        <a:pt x="113" y="75"/>
                        <a:pt x="116" y="76"/>
                        <a:pt x="119" y="76"/>
                      </a:cubicBezTo>
                      <a:cubicBezTo>
                        <a:pt x="124" y="76"/>
                        <a:pt x="129" y="74"/>
                        <a:pt x="132" y="69"/>
                      </a:cubicBezTo>
                      <a:cubicBezTo>
                        <a:pt x="137" y="62"/>
                        <a:pt x="135" y="52"/>
                        <a:pt x="128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C144B19-7DB4-4388-B62E-D6B628E5F77A}"/>
                  </a:ext>
                </a:extLst>
              </p:cNvPr>
              <p:cNvSpPr/>
              <p:nvPr/>
            </p:nvSpPr>
            <p:spPr>
              <a:xfrm>
                <a:off x="1742601" y="3862923"/>
                <a:ext cx="1094041" cy="1094041"/>
              </a:xfrm>
              <a:prstGeom prst="rect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  <a:effectLst>
                <a:outerShdw blurRad="63500" dist="12700" dir="2700000" algn="tl" rotWithShape="0">
                  <a:schemeClr val="accent3"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8BA76267-7BE0-44AD-A161-84CB3D5D808F}"/>
                  </a:ext>
                </a:extLst>
              </p:cNvPr>
              <p:cNvGrpSpPr/>
              <p:nvPr/>
            </p:nvGrpSpPr>
            <p:grpSpPr>
              <a:xfrm>
                <a:off x="1987878" y="4155165"/>
                <a:ext cx="604328" cy="556092"/>
                <a:chOff x="-197345" y="-109565"/>
                <a:chExt cx="1940910" cy="1785993"/>
              </a:xfrm>
              <a:solidFill>
                <a:schemeClr val="bg1"/>
              </a:solidFill>
            </p:grpSpPr>
            <p:sp>
              <p:nvSpPr>
                <p:cNvPr id="39" name="任意多边形: 形状 75">
                  <a:extLst>
                    <a:ext uri="{FF2B5EF4-FFF2-40B4-BE49-F238E27FC236}">
                      <a16:creationId xmlns:a16="http://schemas.microsoft.com/office/drawing/2014/main" id="{C1A7229D-289D-403A-AC39-0B726D166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7345" y="-109565"/>
                  <a:ext cx="1940910" cy="1785993"/>
                </a:xfrm>
                <a:custGeom>
                  <a:avLst/>
                  <a:gdLst>
                    <a:gd name="connsiteX0" fmla="*/ 109769 w 338138"/>
                    <a:gd name="connsiteY0" fmla="*/ 93663 h 311150"/>
                    <a:gd name="connsiteX1" fmla="*/ 66326 w 338138"/>
                    <a:gd name="connsiteY1" fmla="*/ 122847 h 311150"/>
                    <a:gd name="connsiteX2" fmla="*/ 53161 w 338138"/>
                    <a:gd name="connsiteY2" fmla="*/ 120194 h 311150"/>
                    <a:gd name="connsiteX3" fmla="*/ 51845 w 338138"/>
                    <a:gd name="connsiteY3" fmla="*/ 121521 h 311150"/>
                    <a:gd name="connsiteX4" fmla="*/ 50528 w 338138"/>
                    <a:gd name="connsiteY4" fmla="*/ 132133 h 311150"/>
                    <a:gd name="connsiteX5" fmla="*/ 58427 w 338138"/>
                    <a:gd name="connsiteY5" fmla="*/ 141419 h 311150"/>
                    <a:gd name="connsiteX6" fmla="*/ 62377 w 338138"/>
                    <a:gd name="connsiteY6" fmla="*/ 145399 h 311150"/>
                    <a:gd name="connsiteX7" fmla="*/ 103187 w 338138"/>
                    <a:gd name="connsiteY7" fmla="*/ 190501 h 311150"/>
                    <a:gd name="connsiteX8" fmla="*/ 143997 w 338138"/>
                    <a:gd name="connsiteY8" fmla="*/ 145399 h 311150"/>
                    <a:gd name="connsiteX9" fmla="*/ 147947 w 338138"/>
                    <a:gd name="connsiteY9" fmla="*/ 141419 h 311150"/>
                    <a:gd name="connsiteX10" fmla="*/ 155845 w 338138"/>
                    <a:gd name="connsiteY10" fmla="*/ 132133 h 311150"/>
                    <a:gd name="connsiteX11" fmla="*/ 154529 w 338138"/>
                    <a:gd name="connsiteY11" fmla="*/ 121521 h 311150"/>
                    <a:gd name="connsiteX12" fmla="*/ 153212 w 338138"/>
                    <a:gd name="connsiteY12" fmla="*/ 120194 h 311150"/>
                    <a:gd name="connsiteX13" fmla="*/ 151896 w 338138"/>
                    <a:gd name="connsiteY13" fmla="*/ 120194 h 311150"/>
                    <a:gd name="connsiteX14" fmla="*/ 147947 w 338138"/>
                    <a:gd name="connsiteY14" fmla="*/ 125500 h 311150"/>
                    <a:gd name="connsiteX15" fmla="*/ 143997 w 338138"/>
                    <a:gd name="connsiteY15" fmla="*/ 128153 h 311150"/>
                    <a:gd name="connsiteX16" fmla="*/ 140048 w 338138"/>
                    <a:gd name="connsiteY16" fmla="*/ 129480 h 311150"/>
                    <a:gd name="connsiteX17" fmla="*/ 136098 w 338138"/>
                    <a:gd name="connsiteY17" fmla="*/ 126827 h 311150"/>
                    <a:gd name="connsiteX18" fmla="*/ 134782 w 338138"/>
                    <a:gd name="connsiteY18" fmla="*/ 122847 h 311150"/>
                    <a:gd name="connsiteX19" fmla="*/ 122934 w 338138"/>
                    <a:gd name="connsiteY19" fmla="*/ 102949 h 311150"/>
                    <a:gd name="connsiteX20" fmla="*/ 109769 w 338138"/>
                    <a:gd name="connsiteY20" fmla="*/ 93663 h 311150"/>
                    <a:gd name="connsiteX21" fmla="*/ 269081 w 338138"/>
                    <a:gd name="connsiteY21" fmla="*/ 79375 h 311150"/>
                    <a:gd name="connsiteX22" fmla="*/ 279400 w 338138"/>
                    <a:gd name="connsiteY22" fmla="*/ 90488 h 311150"/>
                    <a:gd name="connsiteX23" fmla="*/ 269081 w 338138"/>
                    <a:gd name="connsiteY23" fmla="*/ 101601 h 311150"/>
                    <a:gd name="connsiteX24" fmla="*/ 258762 w 338138"/>
                    <a:gd name="connsiteY24" fmla="*/ 90488 h 311150"/>
                    <a:gd name="connsiteX25" fmla="*/ 269081 w 338138"/>
                    <a:gd name="connsiteY25" fmla="*/ 79375 h 311150"/>
                    <a:gd name="connsiteX26" fmla="*/ 234950 w 338138"/>
                    <a:gd name="connsiteY26" fmla="*/ 79375 h 311150"/>
                    <a:gd name="connsiteX27" fmla="*/ 246063 w 338138"/>
                    <a:gd name="connsiteY27" fmla="*/ 90488 h 311150"/>
                    <a:gd name="connsiteX28" fmla="*/ 234950 w 338138"/>
                    <a:gd name="connsiteY28" fmla="*/ 101601 h 311150"/>
                    <a:gd name="connsiteX29" fmla="*/ 223837 w 338138"/>
                    <a:gd name="connsiteY29" fmla="*/ 90488 h 311150"/>
                    <a:gd name="connsiteX30" fmla="*/ 234950 w 338138"/>
                    <a:gd name="connsiteY30" fmla="*/ 79375 h 311150"/>
                    <a:gd name="connsiteX31" fmla="*/ 199231 w 338138"/>
                    <a:gd name="connsiteY31" fmla="*/ 79375 h 311150"/>
                    <a:gd name="connsiteX32" fmla="*/ 209550 w 338138"/>
                    <a:gd name="connsiteY32" fmla="*/ 90488 h 311150"/>
                    <a:gd name="connsiteX33" fmla="*/ 199231 w 338138"/>
                    <a:gd name="connsiteY33" fmla="*/ 101601 h 311150"/>
                    <a:gd name="connsiteX34" fmla="*/ 188912 w 338138"/>
                    <a:gd name="connsiteY34" fmla="*/ 90488 h 311150"/>
                    <a:gd name="connsiteX35" fmla="*/ 199231 w 338138"/>
                    <a:gd name="connsiteY35" fmla="*/ 79375 h 311150"/>
                    <a:gd name="connsiteX36" fmla="*/ 235223 w 338138"/>
                    <a:gd name="connsiteY36" fmla="*/ 19050 h 311150"/>
                    <a:gd name="connsiteX37" fmla="*/ 152400 w 338138"/>
                    <a:gd name="connsiteY37" fmla="*/ 72796 h 311150"/>
                    <a:gd name="connsiteX38" fmla="*/ 178693 w 338138"/>
                    <a:gd name="connsiteY38" fmla="*/ 139652 h 311150"/>
                    <a:gd name="connsiteX39" fmla="*/ 178693 w 338138"/>
                    <a:gd name="connsiteY39" fmla="*/ 147518 h 311150"/>
                    <a:gd name="connsiteX40" fmla="*/ 229964 w 338138"/>
                    <a:gd name="connsiteY40" fmla="*/ 164559 h 311150"/>
                    <a:gd name="connsiteX41" fmla="*/ 237852 w 338138"/>
                    <a:gd name="connsiteY41" fmla="*/ 173736 h 311150"/>
                    <a:gd name="connsiteX42" fmla="*/ 237852 w 338138"/>
                    <a:gd name="connsiteY42" fmla="*/ 192088 h 311150"/>
                    <a:gd name="connsiteX43" fmla="*/ 269404 w 338138"/>
                    <a:gd name="connsiteY43" fmla="*/ 159316 h 311150"/>
                    <a:gd name="connsiteX44" fmla="*/ 272033 w 338138"/>
                    <a:gd name="connsiteY44" fmla="*/ 158005 h 311150"/>
                    <a:gd name="connsiteX45" fmla="*/ 320675 w 338138"/>
                    <a:gd name="connsiteY45" fmla="*/ 91149 h 311150"/>
                    <a:gd name="connsiteX46" fmla="*/ 235223 w 338138"/>
                    <a:gd name="connsiteY46" fmla="*/ 19050 h 311150"/>
                    <a:gd name="connsiteX47" fmla="*/ 235111 w 338138"/>
                    <a:gd name="connsiteY47" fmla="*/ 0 h 311150"/>
                    <a:gd name="connsiteX48" fmla="*/ 338138 w 338138"/>
                    <a:gd name="connsiteY48" fmla="*/ 90972 h 311150"/>
                    <a:gd name="connsiteX49" fmla="*/ 320967 w 338138"/>
                    <a:gd name="connsiteY49" fmla="*/ 141072 h 311150"/>
                    <a:gd name="connsiteX50" fmla="*/ 280021 w 338138"/>
                    <a:gd name="connsiteY50" fmla="*/ 172715 h 311150"/>
                    <a:gd name="connsiteX51" fmla="*/ 235111 w 338138"/>
                    <a:gd name="connsiteY51" fmla="*/ 220178 h 311150"/>
                    <a:gd name="connsiteX52" fmla="*/ 228507 w 338138"/>
                    <a:gd name="connsiteY52" fmla="*/ 222815 h 311150"/>
                    <a:gd name="connsiteX53" fmla="*/ 225865 w 338138"/>
                    <a:gd name="connsiteY53" fmla="*/ 222815 h 311150"/>
                    <a:gd name="connsiteX54" fmla="*/ 220582 w 338138"/>
                    <a:gd name="connsiteY54" fmla="*/ 214905 h 311150"/>
                    <a:gd name="connsiteX55" fmla="*/ 220582 w 338138"/>
                    <a:gd name="connsiteY55" fmla="*/ 181944 h 311150"/>
                    <a:gd name="connsiteX56" fmla="*/ 178315 w 338138"/>
                    <a:gd name="connsiteY56" fmla="*/ 167441 h 311150"/>
                    <a:gd name="connsiteX57" fmla="*/ 178315 w 338138"/>
                    <a:gd name="connsiteY57" fmla="*/ 168760 h 311150"/>
                    <a:gd name="connsiteX58" fmla="*/ 184919 w 338138"/>
                    <a:gd name="connsiteY58" fmla="*/ 191173 h 311150"/>
                    <a:gd name="connsiteX59" fmla="*/ 186240 w 338138"/>
                    <a:gd name="connsiteY59" fmla="*/ 195128 h 311150"/>
                    <a:gd name="connsiteX60" fmla="*/ 184919 w 338138"/>
                    <a:gd name="connsiteY60" fmla="*/ 200402 h 311150"/>
                    <a:gd name="connsiteX61" fmla="*/ 163785 w 338138"/>
                    <a:gd name="connsiteY61" fmla="*/ 204357 h 311150"/>
                    <a:gd name="connsiteX62" fmla="*/ 157181 w 338138"/>
                    <a:gd name="connsiteY62" fmla="*/ 204357 h 311150"/>
                    <a:gd name="connsiteX63" fmla="*/ 206053 w 338138"/>
                    <a:gd name="connsiteY63" fmla="*/ 265005 h 311150"/>
                    <a:gd name="connsiteX64" fmla="*/ 206053 w 338138"/>
                    <a:gd name="connsiteY64" fmla="*/ 305877 h 311150"/>
                    <a:gd name="connsiteX65" fmla="*/ 200769 w 338138"/>
                    <a:gd name="connsiteY65" fmla="*/ 311150 h 311150"/>
                    <a:gd name="connsiteX66" fmla="*/ 5283 w 338138"/>
                    <a:gd name="connsiteY66" fmla="*/ 311150 h 311150"/>
                    <a:gd name="connsiteX67" fmla="*/ 0 w 338138"/>
                    <a:gd name="connsiteY67" fmla="*/ 305877 h 311150"/>
                    <a:gd name="connsiteX68" fmla="*/ 0 w 338138"/>
                    <a:gd name="connsiteY68" fmla="*/ 265005 h 311150"/>
                    <a:gd name="connsiteX69" fmla="*/ 48871 w 338138"/>
                    <a:gd name="connsiteY69" fmla="*/ 204357 h 311150"/>
                    <a:gd name="connsiteX70" fmla="*/ 42267 w 338138"/>
                    <a:gd name="connsiteY70" fmla="*/ 204357 h 311150"/>
                    <a:gd name="connsiteX71" fmla="*/ 21133 w 338138"/>
                    <a:gd name="connsiteY71" fmla="*/ 200402 h 311150"/>
                    <a:gd name="connsiteX72" fmla="*/ 19813 w 338138"/>
                    <a:gd name="connsiteY72" fmla="*/ 195128 h 311150"/>
                    <a:gd name="connsiteX73" fmla="*/ 21133 w 338138"/>
                    <a:gd name="connsiteY73" fmla="*/ 191173 h 311150"/>
                    <a:gd name="connsiteX74" fmla="*/ 27738 w 338138"/>
                    <a:gd name="connsiteY74" fmla="*/ 168760 h 311150"/>
                    <a:gd name="connsiteX75" fmla="*/ 27738 w 338138"/>
                    <a:gd name="connsiteY75" fmla="*/ 139754 h 311150"/>
                    <a:gd name="connsiteX76" fmla="*/ 101705 w 338138"/>
                    <a:gd name="connsiteY76" fmla="*/ 48782 h 311150"/>
                    <a:gd name="connsiteX77" fmla="*/ 104347 w 338138"/>
                    <a:gd name="connsiteY77" fmla="*/ 48782 h 311150"/>
                    <a:gd name="connsiteX78" fmla="*/ 137368 w 338138"/>
                    <a:gd name="connsiteY78" fmla="*/ 59329 h 311150"/>
                    <a:gd name="connsiteX79" fmla="*/ 235111 w 338138"/>
                    <a:gd name="connsiteY79" fmla="*/ 0 h 311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338138" h="311150">
                      <a:moveTo>
                        <a:pt x="109769" y="93663"/>
                      </a:moveTo>
                      <a:cubicBezTo>
                        <a:pt x="107136" y="97643"/>
                        <a:pt x="91339" y="122847"/>
                        <a:pt x="66326" y="122847"/>
                      </a:cubicBezTo>
                      <a:cubicBezTo>
                        <a:pt x="61060" y="122847"/>
                        <a:pt x="57111" y="121521"/>
                        <a:pt x="53161" y="120194"/>
                      </a:cubicBezTo>
                      <a:cubicBezTo>
                        <a:pt x="51845" y="120194"/>
                        <a:pt x="51845" y="121521"/>
                        <a:pt x="51845" y="121521"/>
                      </a:cubicBezTo>
                      <a:cubicBezTo>
                        <a:pt x="49212" y="124174"/>
                        <a:pt x="49212" y="128153"/>
                        <a:pt x="50528" y="132133"/>
                      </a:cubicBezTo>
                      <a:cubicBezTo>
                        <a:pt x="51845" y="137439"/>
                        <a:pt x="55794" y="140092"/>
                        <a:pt x="58427" y="141419"/>
                      </a:cubicBezTo>
                      <a:cubicBezTo>
                        <a:pt x="59744" y="141419"/>
                        <a:pt x="62377" y="142746"/>
                        <a:pt x="62377" y="145399"/>
                      </a:cubicBezTo>
                      <a:cubicBezTo>
                        <a:pt x="68959" y="167950"/>
                        <a:pt x="84756" y="190501"/>
                        <a:pt x="103187" y="190501"/>
                      </a:cubicBezTo>
                      <a:cubicBezTo>
                        <a:pt x="121617" y="190501"/>
                        <a:pt x="137415" y="167950"/>
                        <a:pt x="143997" y="145399"/>
                      </a:cubicBezTo>
                      <a:cubicBezTo>
                        <a:pt x="143997" y="142746"/>
                        <a:pt x="146630" y="141419"/>
                        <a:pt x="147947" y="141419"/>
                      </a:cubicBezTo>
                      <a:cubicBezTo>
                        <a:pt x="150580" y="141419"/>
                        <a:pt x="154529" y="137439"/>
                        <a:pt x="155845" y="132133"/>
                      </a:cubicBezTo>
                      <a:cubicBezTo>
                        <a:pt x="157162" y="128153"/>
                        <a:pt x="157162" y="124174"/>
                        <a:pt x="154529" y="121521"/>
                      </a:cubicBezTo>
                      <a:cubicBezTo>
                        <a:pt x="154529" y="120194"/>
                        <a:pt x="153212" y="120194"/>
                        <a:pt x="153212" y="120194"/>
                      </a:cubicBezTo>
                      <a:cubicBezTo>
                        <a:pt x="153212" y="120194"/>
                        <a:pt x="153212" y="120194"/>
                        <a:pt x="151896" y="120194"/>
                      </a:cubicBezTo>
                      <a:cubicBezTo>
                        <a:pt x="150580" y="121521"/>
                        <a:pt x="149263" y="124174"/>
                        <a:pt x="147947" y="125500"/>
                      </a:cubicBezTo>
                      <a:cubicBezTo>
                        <a:pt x="146630" y="126827"/>
                        <a:pt x="145314" y="128153"/>
                        <a:pt x="143997" y="128153"/>
                      </a:cubicBezTo>
                      <a:cubicBezTo>
                        <a:pt x="142681" y="129480"/>
                        <a:pt x="141364" y="129480"/>
                        <a:pt x="140048" y="129480"/>
                      </a:cubicBezTo>
                      <a:cubicBezTo>
                        <a:pt x="138731" y="129480"/>
                        <a:pt x="137415" y="128153"/>
                        <a:pt x="136098" y="126827"/>
                      </a:cubicBezTo>
                      <a:cubicBezTo>
                        <a:pt x="136098" y="125500"/>
                        <a:pt x="136098" y="124174"/>
                        <a:pt x="134782" y="122847"/>
                      </a:cubicBezTo>
                      <a:cubicBezTo>
                        <a:pt x="133466" y="117541"/>
                        <a:pt x="130833" y="109582"/>
                        <a:pt x="122934" y="102949"/>
                      </a:cubicBezTo>
                      <a:cubicBezTo>
                        <a:pt x="120301" y="98969"/>
                        <a:pt x="115035" y="96316"/>
                        <a:pt x="109769" y="93663"/>
                      </a:cubicBezTo>
                      <a:close/>
                      <a:moveTo>
                        <a:pt x="269081" y="79375"/>
                      </a:moveTo>
                      <a:cubicBezTo>
                        <a:pt x="274780" y="79375"/>
                        <a:pt x="279400" y="84350"/>
                        <a:pt x="279400" y="90488"/>
                      </a:cubicBezTo>
                      <a:cubicBezTo>
                        <a:pt x="279400" y="96626"/>
                        <a:pt x="274780" y="101601"/>
                        <a:pt x="269081" y="101601"/>
                      </a:cubicBezTo>
                      <a:cubicBezTo>
                        <a:pt x="263382" y="101601"/>
                        <a:pt x="258762" y="96626"/>
                        <a:pt x="258762" y="90488"/>
                      </a:cubicBezTo>
                      <a:cubicBezTo>
                        <a:pt x="258762" y="84350"/>
                        <a:pt x="263382" y="79375"/>
                        <a:pt x="269081" y="79375"/>
                      </a:cubicBezTo>
                      <a:close/>
                      <a:moveTo>
                        <a:pt x="234950" y="79375"/>
                      </a:moveTo>
                      <a:cubicBezTo>
                        <a:pt x="241088" y="79375"/>
                        <a:pt x="246063" y="84350"/>
                        <a:pt x="246063" y="90488"/>
                      </a:cubicBezTo>
                      <a:cubicBezTo>
                        <a:pt x="246063" y="96626"/>
                        <a:pt x="241088" y="101601"/>
                        <a:pt x="234950" y="101601"/>
                      </a:cubicBezTo>
                      <a:cubicBezTo>
                        <a:pt x="228812" y="101601"/>
                        <a:pt x="223837" y="96626"/>
                        <a:pt x="223837" y="90488"/>
                      </a:cubicBezTo>
                      <a:cubicBezTo>
                        <a:pt x="223837" y="84350"/>
                        <a:pt x="228812" y="79375"/>
                        <a:pt x="234950" y="79375"/>
                      </a:cubicBezTo>
                      <a:close/>
                      <a:moveTo>
                        <a:pt x="199231" y="79375"/>
                      </a:moveTo>
                      <a:cubicBezTo>
                        <a:pt x="204930" y="79375"/>
                        <a:pt x="209550" y="84350"/>
                        <a:pt x="209550" y="90488"/>
                      </a:cubicBezTo>
                      <a:cubicBezTo>
                        <a:pt x="209550" y="96626"/>
                        <a:pt x="204930" y="101601"/>
                        <a:pt x="199231" y="101601"/>
                      </a:cubicBezTo>
                      <a:cubicBezTo>
                        <a:pt x="193532" y="101601"/>
                        <a:pt x="188912" y="96626"/>
                        <a:pt x="188912" y="90488"/>
                      </a:cubicBezTo>
                      <a:cubicBezTo>
                        <a:pt x="188912" y="84350"/>
                        <a:pt x="193532" y="79375"/>
                        <a:pt x="199231" y="79375"/>
                      </a:cubicBezTo>
                      <a:close/>
                      <a:moveTo>
                        <a:pt x="235223" y="19050"/>
                      </a:moveTo>
                      <a:cubicBezTo>
                        <a:pt x="195783" y="19050"/>
                        <a:pt x="161602" y="41335"/>
                        <a:pt x="152400" y="72796"/>
                      </a:cubicBezTo>
                      <a:cubicBezTo>
                        <a:pt x="165546" y="88528"/>
                        <a:pt x="176064" y="112124"/>
                        <a:pt x="178693" y="139652"/>
                      </a:cubicBezTo>
                      <a:cubicBezTo>
                        <a:pt x="178693" y="142274"/>
                        <a:pt x="178693" y="144896"/>
                        <a:pt x="178693" y="147518"/>
                      </a:cubicBezTo>
                      <a:cubicBezTo>
                        <a:pt x="193154" y="156694"/>
                        <a:pt x="210244" y="163249"/>
                        <a:pt x="229964" y="164559"/>
                      </a:cubicBezTo>
                      <a:cubicBezTo>
                        <a:pt x="233908" y="164559"/>
                        <a:pt x="237852" y="168492"/>
                        <a:pt x="237852" y="173736"/>
                      </a:cubicBezTo>
                      <a:cubicBezTo>
                        <a:pt x="237852" y="173736"/>
                        <a:pt x="237852" y="173736"/>
                        <a:pt x="237852" y="192088"/>
                      </a:cubicBezTo>
                      <a:cubicBezTo>
                        <a:pt x="237852" y="192088"/>
                        <a:pt x="237852" y="192088"/>
                        <a:pt x="269404" y="159316"/>
                      </a:cubicBezTo>
                      <a:cubicBezTo>
                        <a:pt x="269404" y="158005"/>
                        <a:pt x="270718" y="158005"/>
                        <a:pt x="272033" y="158005"/>
                      </a:cubicBezTo>
                      <a:cubicBezTo>
                        <a:pt x="300955" y="144896"/>
                        <a:pt x="320675" y="119989"/>
                        <a:pt x="320675" y="91149"/>
                      </a:cubicBezTo>
                      <a:cubicBezTo>
                        <a:pt x="320675" y="51822"/>
                        <a:pt x="282550" y="19050"/>
                        <a:pt x="235223" y="19050"/>
                      </a:cubicBezTo>
                      <a:close/>
                      <a:moveTo>
                        <a:pt x="235111" y="0"/>
                      </a:moveTo>
                      <a:cubicBezTo>
                        <a:pt x="291908" y="0"/>
                        <a:pt x="338138" y="40871"/>
                        <a:pt x="338138" y="90972"/>
                      </a:cubicBezTo>
                      <a:cubicBezTo>
                        <a:pt x="338138" y="109430"/>
                        <a:pt x="332855" y="126570"/>
                        <a:pt x="320967" y="141072"/>
                      </a:cubicBezTo>
                      <a:cubicBezTo>
                        <a:pt x="311721" y="154257"/>
                        <a:pt x="297192" y="166123"/>
                        <a:pt x="280021" y="172715"/>
                      </a:cubicBezTo>
                      <a:cubicBezTo>
                        <a:pt x="280021" y="172715"/>
                        <a:pt x="280021" y="172715"/>
                        <a:pt x="235111" y="220178"/>
                      </a:cubicBezTo>
                      <a:cubicBezTo>
                        <a:pt x="233791" y="222815"/>
                        <a:pt x="231149" y="222815"/>
                        <a:pt x="228507" y="222815"/>
                      </a:cubicBezTo>
                      <a:cubicBezTo>
                        <a:pt x="228507" y="222815"/>
                        <a:pt x="227186" y="222815"/>
                        <a:pt x="225865" y="222815"/>
                      </a:cubicBezTo>
                      <a:cubicBezTo>
                        <a:pt x="221903" y="221497"/>
                        <a:pt x="220582" y="218860"/>
                        <a:pt x="220582" y="214905"/>
                      </a:cubicBezTo>
                      <a:cubicBezTo>
                        <a:pt x="220582" y="214905"/>
                        <a:pt x="220582" y="214905"/>
                        <a:pt x="220582" y="181944"/>
                      </a:cubicBezTo>
                      <a:cubicBezTo>
                        <a:pt x="204732" y="179307"/>
                        <a:pt x="190202" y="175352"/>
                        <a:pt x="178315" y="167441"/>
                      </a:cubicBezTo>
                      <a:cubicBezTo>
                        <a:pt x="178315" y="168760"/>
                        <a:pt x="178315" y="168760"/>
                        <a:pt x="178315" y="168760"/>
                      </a:cubicBezTo>
                      <a:cubicBezTo>
                        <a:pt x="176994" y="181944"/>
                        <a:pt x="176994" y="185899"/>
                        <a:pt x="184919" y="191173"/>
                      </a:cubicBezTo>
                      <a:cubicBezTo>
                        <a:pt x="186240" y="192491"/>
                        <a:pt x="186240" y="193810"/>
                        <a:pt x="186240" y="195128"/>
                      </a:cubicBezTo>
                      <a:cubicBezTo>
                        <a:pt x="186240" y="197765"/>
                        <a:pt x="186240" y="199084"/>
                        <a:pt x="184919" y="200402"/>
                      </a:cubicBezTo>
                      <a:cubicBezTo>
                        <a:pt x="180957" y="203039"/>
                        <a:pt x="173031" y="204357"/>
                        <a:pt x="163785" y="204357"/>
                      </a:cubicBezTo>
                      <a:cubicBezTo>
                        <a:pt x="162465" y="204357"/>
                        <a:pt x="159823" y="204357"/>
                        <a:pt x="157181" y="204357"/>
                      </a:cubicBezTo>
                      <a:cubicBezTo>
                        <a:pt x="173031" y="213586"/>
                        <a:pt x="206053" y="233363"/>
                        <a:pt x="206053" y="265005"/>
                      </a:cubicBezTo>
                      <a:cubicBezTo>
                        <a:pt x="206053" y="265005"/>
                        <a:pt x="206053" y="265005"/>
                        <a:pt x="206053" y="305877"/>
                      </a:cubicBezTo>
                      <a:cubicBezTo>
                        <a:pt x="206053" y="308513"/>
                        <a:pt x="203411" y="311150"/>
                        <a:pt x="200769" y="311150"/>
                      </a:cubicBezTo>
                      <a:cubicBezTo>
                        <a:pt x="200769" y="311150"/>
                        <a:pt x="200769" y="311150"/>
                        <a:pt x="5283" y="311150"/>
                      </a:cubicBezTo>
                      <a:cubicBezTo>
                        <a:pt x="2642" y="311150"/>
                        <a:pt x="0" y="308513"/>
                        <a:pt x="0" y="305877"/>
                      </a:cubicBezTo>
                      <a:cubicBezTo>
                        <a:pt x="0" y="305877"/>
                        <a:pt x="0" y="305877"/>
                        <a:pt x="0" y="265005"/>
                      </a:cubicBezTo>
                      <a:cubicBezTo>
                        <a:pt x="0" y="233363"/>
                        <a:pt x="33021" y="213586"/>
                        <a:pt x="48871" y="204357"/>
                      </a:cubicBezTo>
                      <a:cubicBezTo>
                        <a:pt x="46230" y="204357"/>
                        <a:pt x="44909" y="204357"/>
                        <a:pt x="42267" y="204357"/>
                      </a:cubicBezTo>
                      <a:cubicBezTo>
                        <a:pt x="33021" y="204357"/>
                        <a:pt x="25096" y="203039"/>
                        <a:pt x="21133" y="200402"/>
                      </a:cubicBezTo>
                      <a:cubicBezTo>
                        <a:pt x="19813" y="199084"/>
                        <a:pt x="19813" y="197765"/>
                        <a:pt x="19813" y="195128"/>
                      </a:cubicBezTo>
                      <a:cubicBezTo>
                        <a:pt x="19813" y="193810"/>
                        <a:pt x="19813" y="192491"/>
                        <a:pt x="21133" y="191173"/>
                      </a:cubicBezTo>
                      <a:cubicBezTo>
                        <a:pt x="29059" y="185899"/>
                        <a:pt x="29059" y="181944"/>
                        <a:pt x="27738" y="168760"/>
                      </a:cubicBezTo>
                      <a:cubicBezTo>
                        <a:pt x="27738" y="162167"/>
                        <a:pt x="26417" y="152938"/>
                        <a:pt x="27738" y="139754"/>
                      </a:cubicBezTo>
                      <a:cubicBezTo>
                        <a:pt x="33021" y="87017"/>
                        <a:pt x="63401" y="50100"/>
                        <a:pt x="101705" y="48782"/>
                      </a:cubicBezTo>
                      <a:cubicBezTo>
                        <a:pt x="101705" y="48782"/>
                        <a:pt x="101705" y="48782"/>
                        <a:pt x="104347" y="48782"/>
                      </a:cubicBezTo>
                      <a:cubicBezTo>
                        <a:pt x="116235" y="50100"/>
                        <a:pt x="128122" y="52737"/>
                        <a:pt x="137368" y="59329"/>
                      </a:cubicBezTo>
                      <a:cubicBezTo>
                        <a:pt x="151898" y="25050"/>
                        <a:pt x="190202" y="0"/>
                        <a:pt x="2351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任意多边形: 形状 76">
                  <a:extLst>
                    <a:ext uri="{FF2B5EF4-FFF2-40B4-BE49-F238E27FC236}">
                      <a16:creationId xmlns:a16="http://schemas.microsoft.com/office/drawing/2014/main" id="{C9D52004-F724-4D79-87DF-CB9C3C7633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823" y="3175"/>
                  <a:ext cx="120650" cy="182563"/>
                </a:xfrm>
                <a:custGeom>
                  <a:avLst/>
                  <a:gdLst>
                    <a:gd name="T0" fmla="*/ 16 w 32"/>
                    <a:gd name="T1" fmla="*/ 48 h 48"/>
                    <a:gd name="T2" fmla="*/ 16 w 32"/>
                    <a:gd name="T3" fmla="*/ 48 h 48"/>
                    <a:gd name="T4" fmla="*/ 16 w 32"/>
                    <a:gd name="T5" fmla="*/ 48 h 48"/>
                    <a:gd name="T6" fmla="*/ 16 w 32"/>
                    <a:gd name="T7" fmla="*/ 48 h 48"/>
                    <a:gd name="T8" fmla="*/ 16 w 32"/>
                    <a:gd name="T9" fmla="*/ 48 h 48"/>
                    <a:gd name="T10" fmla="*/ 32 w 32"/>
                    <a:gd name="T11" fmla="*/ 32 h 48"/>
                    <a:gd name="T12" fmla="*/ 16 w 32"/>
                    <a:gd name="T13" fmla="*/ 0 h 48"/>
                    <a:gd name="T14" fmla="*/ 16 w 32"/>
                    <a:gd name="T15" fmla="*/ 0 h 48"/>
                    <a:gd name="T16" fmla="*/ 16 w 32"/>
                    <a:gd name="T17" fmla="*/ 0 h 48"/>
                    <a:gd name="T18" fmla="*/ 16 w 32"/>
                    <a:gd name="T19" fmla="*/ 0 h 48"/>
                    <a:gd name="T20" fmla="*/ 16 w 32"/>
                    <a:gd name="T21" fmla="*/ 0 h 48"/>
                    <a:gd name="T22" fmla="*/ 0 w 32"/>
                    <a:gd name="T23" fmla="*/ 32 h 48"/>
                    <a:gd name="T24" fmla="*/ 16 w 32"/>
                    <a:gd name="T25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2" h="48">
                      <a:moveTo>
                        <a:pt x="16" y="48"/>
                      </a:move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23" y="48"/>
                        <a:pt x="32" y="43"/>
                        <a:pt x="32" y="32"/>
                      </a:cubicBezTo>
                      <a:cubicBezTo>
                        <a:pt x="32" y="15"/>
                        <a:pt x="18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0"/>
                        <a:pt x="0" y="15"/>
                        <a:pt x="0" y="32"/>
                      </a:cubicBezTo>
                      <a:cubicBezTo>
                        <a:pt x="0" y="43"/>
                        <a:pt x="9" y="48"/>
                        <a:pt x="1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任意多边形: 形状 77">
                  <a:extLst>
                    <a:ext uri="{FF2B5EF4-FFF2-40B4-BE49-F238E27FC236}">
                      <a16:creationId xmlns:a16="http://schemas.microsoft.com/office/drawing/2014/main" id="{6E434EEC-8B7E-47A5-BA09-A72422BDAB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503238"/>
                  <a:ext cx="182562" cy="120651"/>
                </a:xfrm>
                <a:custGeom>
                  <a:avLst/>
                  <a:gdLst>
                    <a:gd name="T0" fmla="*/ 48 w 48"/>
                    <a:gd name="T1" fmla="*/ 16 h 32"/>
                    <a:gd name="T2" fmla="*/ 48 w 48"/>
                    <a:gd name="T3" fmla="*/ 16 h 32"/>
                    <a:gd name="T4" fmla="*/ 48 w 48"/>
                    <a:gd name="T5" fmla="*/ 16 h 32"/>
                    <a:gd name="T6" fmla="*/ 48 w 48"/>
                    <a:gd name="T7" fmla="*/ 16 h 32"/>
                    <a:gd name="T8" fmla="*/ 48 w 48"/>
                    <a:gd name="T9" fmla="*/ 16 h 32"/>
                    <a:gd name="T10" fmla="*/ 32 w 48"/>
                    <a:gd name="T11" fmla="*/ 0 h 32"/>
                    <a:gd name="T12" fmla="*/ 0 w 48"/>
                    <a:gd name="T13" fmla="*/ 16 h 32"/>
                    <a:gd name="T14" fmla="*/ 0 w 48"/>
                    <a:gd name="T15" fmla="*/ 16 h 32"/>
                    <a:gd name="T16" fmla="*/ 0 w 48"/>
                    <a:gd name="T17" fmla="*/ 16 h 32"/>
                    <a:gd name="T18" fmla="*/ 0 w 48"/>
                    <a:gd name="T19" fmla="*/ 16 h 32"/>
                    <a:gd name="T20" fmla="*/ 0 w 48"/>
                    <a:gd name="T21" fmla="*/ 16 h 32"/>
                    <a:gd name="T22" fmla="*/ 32 w 48"/>
                    <a:gd name="T23" fmla="*/ 32 h 32"/>
                    <a:gd name="T24" fmla="*/ 48 w 48"/>
                    <a:gd name="T25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8" h="32">
                      <a:moveTo>
                        <a:pt x="48" y="16"/>
                      </a:move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9"/>
                        <a:pt x="44" y="0"/>
                        <a:pt x="32" y="0"/>
                      </a:cubicBezTo>
                      <a:cubicBezTo>
                        <a:pt x="15" y="0"/>
                        <a:pt x="1" y="14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7"/>
                        <a:pt x="15" y="32"/>
                        <a:pt x="32" y="32"/>
                      </a:cubicBezTo>
                      <a:cubicBezTo>
                        <a:pt x="44" y="32"/>
                        <a:pt x="48" y="23"/>
                        <a:pt x="48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任意多边形: 形状 78">
                  <a:extLst>
                    <a:ext uri="{FF2B5EF4-FFF2-40B4-BE49-F238E27FC236}">
                      <a16:creationId xmlns:a16="http://schemas.microsoft.com/office/drawing/2014/main" id="{45EE8FFE-8DD4-444B-9F4F-386BD3B17A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273" y="161925"/>
                  <a:ext cx="161925" cy="163513"/>
                </a:xfrm>
                <a:custGeom>
                  <a:avLst/>
                  <a:gdLst>
                    <a:gd name="T0" fmla="*/ 8 w 43"/>
                    <a:gd name="T1" fmla="*/ 35 h 43"/>
                    <a:gd name="T2" fmla="*/ 8 w 43"/>
                    <a:gd name="T3" fmla="*/ 35 h 43"/>
                    <a:gd name="T4" fmla="*/ 8 w 43"/>
                    <a:gd name="T5" fmla="*/ 35 h 43"/>
                    <a:gd name="T6" fmla="*/ 8 w 43"/>
                    <a:gd name="T7" fmla="*/ 35 h 43"/>
                    <a:gd name="T8" fmla="*/ 30 w 43"/>
                    <a:gd name="T9" fmla="*/ 35 h 43"/>
                    <a:gd name="T10" fmla="*/ 42 w 43"/>
                    <a:gd name="T11" fmla="*/ 1 h 43"/>
                    <a:gd name="T12" fmla="*/ 42 w 43"/>
                    <a:gd name="T13" fmla="*/ 1 h 43"/>
                    <a:gd name="T14" fmla="*/ 42 w 43"/>
                    <a:gd name="T15" fmla="*/ 1 h 43"/>
                    <a:gd name="T16" fmla="*/ 42 w 43"/>
                    <a:gd name="T17" fmla="*/ 1 h 43"/>
                    <a:gd name="T18" fmla="*/ 42 w 43"/>
                    <a:gd name="T19" fmla="*/ 1 h 43"/>
                    <a:gd name="T20" fmla="*/ 8 w 43"/>
                    <a:gd name="T21" fmla="*/ 12 h 43"/>
                    <a:gd name="T22" fmla="*/ 8 w 43"/>
                    <a:gd name="T23" fmla="*/ 35 h 43"/>
                    <a:gd name="T24" fmla="*/ 8 w 43"/>
                    <a:gd name="T25" fmla="*/ 3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43">
                      <a:moveTo>
                        <a:pt x="8" y="35"/>
                      </a:move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13" y="40"/>
                        <a:pt x="22" y="43"/>
                        <a:pt x="30" y="35"/>
                      </a:cubicBezTo>
                      <a:cubicBezTo>
                        <a:pt x="42" y="23"/>
                        <a:pt x="43" y="3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0" y="0"/>
                        <a:pt x="20" y="0"/>
                        <a:pt x="8" y="12"/>
                      </a:cubicBezTo>
                      <a:cubicBezTo>
                        <a:pt x="0" y="21"/>
                        <a:pt x="3" y="30"/>
                        <a:pt x="8" y="35"/>
                      </a:cubicBezTo>
                      <a:cubicBezTo>
                        <a:pt x="8" y="35"/>
                        <a:pt x="8" y="35"/>
                        <a:pt x="8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任意多边形: 形状 79">
                  <a:extLst>
                    <a:ext uri="{FF2B5EF4-FFF2-40B4-BE49-F238E27FC236}">
                      <a16:creationId xmlns:a16="http://schemas.microsoft.com/office/drawing/2014/main" id="{4B904B2F-D5EF-45EE-8B7D-8373D57A0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274" y="161925"/>
                  <a:ext cx="161925" cy="163513"/>
                </a:xfrm>
                <a:custGeom>
                  <a:avLst/>
                  <a:gdLst>
                    <a:gd name="T0" fmla="*/ 34 w 43"/>
                    <a:gd name="T1" fmla="*/ 35 h 43"/>
                    <a:gd name="T2" fmla="*/ 34 w 43"/>
                    <a:gd name="T3" fmla="*/ 35 h 43"/>
                    <a:gd name="T4" fmla="*/ 34 w 43"/>
                    <a:gd name="T5" fmla="*/ 35 h 43"/>
                    <a:gd name="T6" fmla="*/ 34 w 43"/>
                    <a:gd name="T7" fmla="*/ 35 h 43"/>
                    <a:gd name="T8" fmla="*/ 34 w 43"/>
                    <a:gd name="T9" fmla="*/ 35 h 43"/>
                    <a:gd name="T10" fmla="*/ 34 w 43"/>
                    <a:gd name="T11" fmla="*/ 12 h 43"/>
                    <a:gd name="T12" fmla="*/ 0 w 43"/>
                    <a:gd name="T13" fmla="*/ 1 h 43"/>
                    <a:gd name="T14" fmla="*/ 0 w 43"/>
                    <a:gd name="T15" fmla="*/ 1 h 43"/>
                    <a:gd name="T16" fmla="*/ 0 w 43"/>
                    <a:gd name="T17" fmla="*/ 1 h 43"/>
                    <a:gd name="T18" fmla="*/ 0 w 43"/>
                    <a:gd name="T19" fmla="*/ 1 h 43"/>
                    <a:gd name="T20" fmla="*/ 0 w 43"/>
                    <a:gd name="T21" fmla="*/ 1 h 43"/>
                    <a:gd name="T22" fmla="*/ 12 w 43"/>
                    <a:gd name="T23" fmla="*/ 35 h 43"/>
                    <a:gd name="T24" fmla="*/ 34 w 43"/>
                    <a:gd name="T25" fmla="*/ 3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43">
                      <a:moveTo>
                        <a:pt x="34" y="35"/>
                      </a:move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9" y="30"/>
                        <a:pt x="43" y="21"/>
                        <a:pt x="34" y="12"/>
                      </a:cubicBezTo>
                      <a:cubicBezTo>
                        <a:pt x="22" y="0"/>
                        <a:pt x="2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3"/>
                        <a:pt x="0" y="23"/>
                        <a:pt x="12" y="35"/>
                      </a:cubicBezTo>
                      <a:cubicBezTo>
                        <a:pt x="20" y="43"/>
                        <a:pt x="29" y="40"/>
                        <a:pt x="34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8C5BC16-6ED6-4AE6-AB5C-AFD96EF33518}"/>
                  </a:ext>
                </a:extLst>
              </p:cNvPr>
              <p:cNvSpPr/>
              <p:nvPr/>
            </p:nvSpPr>
            <p:spPr>
              <a:xfrm>
                <a:off x="542929" y="3862923"/>
                <a:ext cx="1094041" cy="1094041"/>
              </a:xfrm>
              <a:prstGeom prst="rect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  <a:effectLst>
                <a:outerShdw blurRad="63500" dist="12700" dir="2700000" algn="tl" rotWithShape="0">
                  <a:schemeClr val="accent3"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任意多边形: 形状 74">
                <a:extLst>
                  <a:ext uri="{FF2B5EF4-FFF2-40B4-BE49-F238E27FC236}">
                    <a16:creationId xmlns:a16="http://schemas.microsoft.com/office/drawing/2014/main" id="{40BA9BAB-E69B-40CA-A118-6375D4F6C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888" y="4138168"/>
                <a:ext cx="642914" cy="591598"/>
              </a:xfrm>
              <a:custGeom>
                <a:avLst/>
                <a:gdLst>
                  <a:gd name="connsiteX0" fmla="*/ 109769 w 338138"/>
                  <a:gd name="connsiteY0" fmla="*/ 93663 h 311150"/>
                  <a:gd name="connsiteX1" fmla="*/ 66326 w 338138"/>
                  <a:gd name="connsiteY1" fmla="*/ 122847 h 311150"/>
                  <a:gd name="connsiteX2" fmla="*/ 53161 w 338138"/>
                  <a:gd name="connsiteY2" fmla="*/ 120194 h 311150"/>
                  <a:gd name="connsiteX3" fmla="*/ 51845 w 338138"/>
                  <a:gd name="connsiteY3" fmla="*/ 121521 h 311150"/>
                  <a:gd name="connsiteX4" fmla="*/ 50528 w 338138"/>
                  <a:gd name="connsiteY4" fmla="*/ 132133 h 311150"/>
                  <a:gd name="connsiteX5" fmla="*/ 58427 w 338138"/>
                  <a:gd name="connsiteY5" fmla="*/ 141419 h 311150"/>
                  <a:gd name="connsiteX6" fmla="*/ 62377 w 338138"/>
                  <a:gd name="connsiteY6" fmla="*/ 145399 h 311150"/>
                  <a:gd name="connsiteX7" fmla="*/ 103187 w 338138"/>
                  <a:gd name="connsiteY7" fmla="*/ 190501 h 311150"/>
                  <a:gd name="connsiteX8" fmla="*/ 143997 w 338138"/>
                  <a:gd name="connsiteY8" fmla="*/ 145399 h 311150"/>
                  <a:gd name="connsiteX9" fmla="*/ 147947 w 338138"/>
                  <a:gd name="connsiteY9" fmla="*/ 141419 h 311150"/>
                  <a:gd name="connsiteX10" fmla="*/ 155845 w 338138"/>
                  <a:gd name="connsiteY10" fmla="*/ 132133 h 311150"/>
                  <a:gd name="connsiteX11" fmla="*/ 154529 w 338138"/>
                  <a:gd name="connsiteY11" fmla="*/ 121521 h 311150"/>
                  <a:gd name="connsiteX12" fmla="*/ 153212 w 338138"/>
                  <a:gd name="connsiteY12" fmla="*/ 120194 h 311150"/>
                  <a:gd name="connsiteX13" fmla="*/ 151896 w 338138"/>
                  <a:gd name="connsiteY13" fmla="*/ 120194 h 311150"/>
                  <a:gd name="connsiteX14" fmla="*/ 147947 w 338138"/>
                  <a:gd name="connsiteY14" fmla="*/ 125500 h 311150"/>
                  <a:gd name="connsiteX15" fmla="*/ 143997 w 338138"/>
                  <a:gd name="connsiteY15" fmla="*/ 128153 h 311150"/>
                  <a:gd name="connsiteX16" fmla="*/ 140048 w 338138"/>
                  <a:gd name="connsiteY16" fmla="*/ 129480 h 311150"/>
                  <a:gd name="connsiteX17" fmla="*/ 136098 w 338138"/>
                  <a:gd name="connsiteY17" fmla="*/ 126827 h 311150"/>
                  <a:gd name="connsiteX18" fmla="*/ 134782 w 338138"/>
                  <a:gd name="connsiteY18" fmla="*/ 122847 h 311150"/>
                  <a:gd name="connsiteX19" fmla="*/ 122934 w 338138"/>
                  <a:gd name="connsiteY19" fmla="*/ 102949 h 311150"/>
                  <a:gd name="connsiteX20" fmla="*/ 109769 w 338138"/>
                  <a:gd name="connsiteY20" fmla="*/ 93663 h 311150"/>
                  <a:gd name="connsiteX21" fmla="*/ 269081 w 338138"/>
                  <a:gd name="connsiteY21" fmla="*/ 79375 h 311150"/>
                  <a:gd name="connsiteX22" fmla="*/ 279400 w 338138"/>
                  <a:gd name="connsiteY22" fmla="*/ 90488 h 311150"/>
                  <a:gd name="connsiteX23" fmla="*/ 269081 w 338138"/>
                  <a:gd name="connsiteY23" fmla="*/ 101601 h 311150"/>
                  <a:gd name="connsiteX24" fmla="*/ 258762 w 338138"/>
                  <a:gd name="connsiteY24" fmla="*/ 90488 h 311150"/>
                  <a:gd name="connsiteX25" fmla="*/ 269081 w 338138"/>
                  <a:gd name="connsiteY25" fmla="*/ 79375 h 311150"/>
                  <a:gd name="connsiteX26" fmla="*/ 234950 w 338138"/>
                  <a:gd name="connsiteY26" fmla="*/ 79375 h 311150"/>
                  <a:gd name="connsiteX27" fmla="*/ 246063 w 338138"/>
                  <a:gd name="connsiteY27" fmla="*/ 90488 h 311150"/>
                  <a:gd name="connsiteX28" fmla="*/ 234950 w 338138"/>
                  <a:gd name="connsiteY28" fmla="*/ 101601 h 311150"/>
                  <a:gd name="connsiteX29" fmla="*/ 223837 w 338138"/>
                  <a:gd name="connsiteY29" fmla="*/ 90488 h 311150"/>
                  <a:gd name="connsiteX30" fmla="*/ 234950 w 338138"/>
                  <a:gd name="connsiteY30" fmla="*/ 79375 h 311150"/>
                  <a:gd name="connsiteX31" fmla="*/ 199231 w 338138"/>
                  <a:gd name="connsiteY31" fmla="*/ 79375 h 311150"/>
                  <a:gd name="connsiteX32" fmla="*/ 209550 w 338138"/>
                  <a:gd name="connsiteY32" fmla="*/ 90488 h 311150"/>
                  <a:gd name="connsiteX33" fmla="*/ 199231 w 338138"/>
                  <a:gd name="connsiteY33" fmla="*/ 101601 h 311150"/>
                  <a:gd name="connsiteX34" fmla="*/ 188912 w 338138"/>
                  <a:gd name="connsiteY34" fmla="*/ 90488 h 311150"/>
                  <a:gd name="connsiteX35" fmla="*/ 199231 w 338138"/>
                  <a:gd name="connsiteY35" fmla="*/ 79375 h 311150"/>
                  <a:gd name="connsiteX36" fmla="*/ 235223 w 338138"/>
                  <a:gd name="connsiteY36" fmla="*/ 19050 h 311150"/>
                  <a:gd name="connsiteX37" fmla="*/ 152400 w 338138"/>
                  <a:gd name="connsiteY37" fmla="*/ 72796 h 311150"/>
                  <a:gd name="connsiteX38" fmla="*/ 178693 w 338138"/>
                  <a:gd name="connsiteY38" fmla="*/ 139652 h 311150"/>
                  <a:gd name="connsiteX39" fmla="*/ 178693 w 338138"/>
                  <a:gd name="connsiteY39" fmla="*/ 147518 h 311150"/>
                  <a:gd name="connsiteX40" fmla="*/ 229964 w 338138"/>
                  <a:gd name="connsiteY40" fmla="*/ 164559 h 311150"/>
                  <a:gd name="connsiteX41" fmla="*/ 237852 w 338138"/>
                  <a:gd name="connsiteY41" fmla="*/ 173736 h 311150"/>
                  <a:gd name="connsiteX42" fmla="*/ 237852 w 338138"/>
                  <a:gd name="connsiteY42" fmla="*/ 192088 h 311150"/>
                  <a:gd name="connsiteX43" fmla="*/ 269404 w 338138"/>
                  <a:gd name="connsiteY43" fmla="*/ 159316 h 311150"/>
                  <a:gd name="connsiteX44" fmla="*/ 272033 w 338138"/>
                  <a:gd name="connsiteY44" fmla="*/ 158005 h 311150"/>
                  <a:gd name="connsiteX45" fmla="*/ 320675 w 338138"/>
                  <a:gd name="connsiteY45" fmla="*/ 91149 h 311150"/>
                  <a:gd name="connsiteX46" fmla="*/ 235223 w 338138"/>
                  <a:gd name="connsiteY46" fmla="*/ 19050 h 311150"/>
                  <a:gd name="connsiteX47" fmla="*/ 235111 w 338138"/>
                  <a:gd name="connsiteY47" fmla="*/ 0 h 311150"/>
                  <a:gd name="connsiteX48" fmla="*/ 338138 w 338138"/>
                  <a:gd name="connsiteY48" fmla="*/ 90972 h 311150"/>
                  <a:gd name="connsiteX49" fmla="*/ 320967 w 338138"/>
                  <a:gd name="connsiteY49" fmla="*/ 141072 h 311150"/>
                  <a:gd name="connsiteX50" fmla="*/ 280021 w 338138"/>
                  <a:gd name="connsiteY50" fmla="*/ 172715 h 311150"/>
                  <a:gd name="connsiteX51" fmla="*/ 235111 w 338138"/>
                  <a:gd name="connsiteY51" fmla="*/ 220178 h 311150"/>
                  <a:gd name="connsiteX52" fmla="*/ 228507 w 338138"/>
                  <a:gd name="connsiteY52" fmla="*/ 222815 h 311150"/>
                  <a:gd name="connsiteX53" fmla="*/ 225865 w 338138"/>
                  <a:gd name="connsiteY53" fmla="*/ 222815 h 311150"/>
                  <a:gd name="connsiteX54" fmla="*/ 220582 w 338138"/>
                  <a:gd name="connsiteY54" fmla="*/ 214905 h 311150"/>
                  <a:gd name="connsiteX55" fmla="*/ 220582 w 338138"/>
                  <a:gd name="connsiteY55" fmla="*/ 181944 h 311150"/>
                  <a:gd name="connsiteX56" fmla="*/ 178315 w 338138"/>
                  <a:gd name="connsiteY56" fmla="*/ 167441 h 311150"/>
                  <a:gd name="connsiteX57" fmla="*/ 178315 w 338138"/>
                  <a:gd name="connsiteY57" fmla="*/ 168760 h 311150"/>
                  <a:gd name="connsiteX58" fmla="*/ 184919 w 338138"/>
                  <a:gd name="connsiteY58" fmla="*/ 191173 h 311150"/>
                  <a:gd name="connsiteX59" fmla="*/ 186240 w 338138"/>
                  <a:gd name="connsiteY59" fmla="*/ 195128 h 311150"/>
                  <a:gd name="connsiteX60" fmla="*/ 184919 w 338138"/>
                  <a:gd name="connsiteY60" fmla="*/ 200402 h 311150"/>
                  <a:gd name="connsiteX61" fmla="*/ 163785 w 338138"/>
                  <a:gd name="connsiteY61" fmla="*/ 204357 h 311150"/>
                  <a:gd name="connsiteX62" fmla="*/ 157181 w 338138"/>
                  <a:gd name="connsiteY62" fmla="*/ 204357 h 311150"/>
                  <a:gd name="connsiteX63" fmla="*/ 206053 w 338138"/>
                  <a:gd name="connsiteY63" fmla="*/ 265005 h 311150"/>
                  <a:gd name="connsiteX64" fmla="*/ 206053 w 338138"/>
                  <a:gd name="connsiteY64" fmla="*/ 305877 h 311150"/>
                  <a:gd name="connsiteX65" fmla="*/ 200769 w 338138"/>
                  <a:gd name="connsiteY65" fmla="*/ 311150 h 311150"/>
                  <a:gd name="connsiteX66" fmla="*/ 5283 w 338138"/>
                  <a:gd name="connsiteY66" fmla="*/ 311150 h 311150"/>
                  <a:gd name="connsiteX67" fmla="*/ 0 w 338138"/>
                  <a:gd name="connsiteY67" fmla="*/ 305877 h 311150"/>
                  <a:gd name="connsiteX68" fmla="*/ 0 w 338138"/>
                  <a:gd name="connsiteY68" fmla="*/ 265005 h 311150"/>
                  <a:gd name="connsiteX69" fmla="*/ 48871 w 338138"/>
                  <a:gd name="connsiteY69" fmla="*/ 204357 h 311150"/>
                  <a:gd name="connsiteX70" fmla="*/ 42267 w 338138"/>
                  <a:gd name="connsiteY70" fmla="*/ 204357 h 311150"/>
                  <a:gd name="connsiteX71" fmla="*/ 21133 w 338138"/>
                  <a:gd name="connsiteY71" fmla="*/ 200402 h 311150"/>
                  <a:gd name="connsiteX72" fmla="*/ 19813 w 338138"/>
                  <a:gd name="connsiteY72" fmla="*/ 195128 h 311150"/>
                  <a:gd name="connsiteX73" fmla="*/ 21133 w 338138"/>
                  <a:gd name="connsiteY73" fmla="*/ 191173 h 311150"/>
                  <a:gd name="connsiteX74" fmla="*/ 27738 w 338138"/>
                  <a:gd name="connsiteY74" fmla="*/ 168760 h 311150"/>
                  <a:gd name="connsiteX75" fmla="*/ 27738 w 338138"/>
                  <a:gd name="connsiteY75" fmla="*/ 139754 h 311150"/>
                  <a:gd name="connsiteX76" fmla="*/ 101705 w 338138"/>
                  <a:gd name="connsiteY76" fmla="*/ 48782 h 311150"/>
                  <a:gd name="connsiteX77" fmla="*/ 104347 w 338138"/>
                  <a:gd name="connsiteY77" fmla="*/ 48782 h 311150"/>
                  <a:gd name="connsiteX78" fmla="*/ 137368 w 338138"/>
                  <a:gd name="connsiteY78" fmla="*/ 59329 h 311150"/>
                  <a:gd name="connsiteX79" fmla="*/ 235111 w 338138"/>
                  <a:gd name="connsiteY79" fmla="*/ 0 h 3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338138" h="311150">
                    <a:moveTo>
                      <a:pt x="109769" y="93663"/>
                    </a:moveTo>
                    <a:cubicBezTo>
                      <a:pt x="107136" y="97643"/>
                      <a:pt x="91339" y="122847"/>
                      <a:pt x="66326" y="122847"/>
                    </a:cubicBezTo>
                    <a:cubicBezTo>
                      <a:pt x="61060" y="122847"/>
                      <a:pt x="57111" y="121521"/>
                      <a:pt x="53161" y="120194"/>
                    </a:cubicBezTo>
                    <a:cubicBezTo>
                      <a:pt x="51845" y="120194"/>
                      <a:pt x="51845" y="121521"/>
                      <a:pt x="51845" y="121521"/>
                    </a:cubicBezTo>
                    <a:cubicBezTo>
                      <a:pt x="49212" y="124174"/>
                      <a:pt x="49212" y="128153"/>
                      <a:pt x="50528" y="132133"/>
                    </a:cubicBezTo>
                    <a:cubicBezTo>
                      <a:pt x="51845" y="137439"/>
                      <a:pt x="55794" y="140092"/>
                      <a:pt x="58427" y="141419"/>
                    </a:cubicBezTo>
                    <a:cubicBezTo>
                      <a:pt x="59744" y="141419"/>
                      <a:pt x="62377" y="142746"/>
                      <a:pt x="62377" y="145399"/>
                    </a:cubicBezTo>
                    <a:cubicBezTo>
                      <a:pt x="68959" y="167950"/>
                      <a:pt x="84756" y="190501"/>
                      <a:pt x="103187" y="190501"/>
                    </a:cubicBezTo>
                    <a:cubicBezTo>
                      <a:pt x="121617" y="190501"/>
                      <a:pt x="137415" y="167950"/>
                      <a:pt x="143997" y="145399"/>
                    </a:cubicBezTo>
                    <a:cubicBezTo>
                      <a:pt x="143997" y="142746"/>
                      <a:pt x="146630" y="141419"/>
                      <a:pt x="147947" y="141419"/>
                    </a:cubicBezTo>
                    <a:cubicBezTo>
                      <a:pt x="150580" y="141419"/>
                      <a:pt x="154529" y="137439"/>
                      <a:pt x="155845" y="132133"/>
                    </a:cubicBezTo>
                    <a:cubicBezTo>
                      <a:pt x="157162" y="128153"/>
                      <a:pt x="157162" y="124174"/>
                      <a:pt x="154529" y="121521"/>
                    </a:cubicBezTo>
                    <a:cubicBezTo>
                      <a:pt x="154529" y="120194"/>
                      <a:pt x="153212" y="120194"/>
                      <a:pt x="153212" y="120194"/>
                    </a:cubicBezTo>
                    <a:cubicBezTo>
                      <a:pt x="153212" y="120194"/>
                      <a:pt x="153212" y="120194"/>
                      <a:pt x="151896" y="120194"/>
                    </a:cubicBezTo>
                    <a:cubicBezTo>
                      <a:pt x="150580" y="121521"/>
                      <a:pt x="149263" y="124174"/>
                      <a:pt x="147947" y="125500"/>
                    </a:cubicBezTo>
                    <a:cubicBezTo>
                      <a:pt x="146630" y="126827"/>
                      <a:pt x="145314" y="128153"/>
                      <a:pt x="143997" y="128153"/>
                    </a:cubicBezTo>
                    <a:cubicBezTo>
                      <a:pt x="142681" y="129480"/>
                      <a:pt x="141364" y="129480"/>
                      <a:pt x="140048" y="129480"/>
                    </a:cubicBezTo>
                    <a:cubicBezTo>
                      <a:pt x="138731" y="129480"/>
                      <a:pt x="137415" y="128153"/>
                      <a:pt x="136098" y="126827"/>
                    </a:cubicBezTo>
                    <a:cubicBezTo>
                      <a:pt x="136098" y="125500"/>
                      <a:pt x="136098" y="124174"/>
                      <a:pt x="134782" y="122847"/>
                    </a:cubicBezTo>
                    <a:cubicBezTo>
                      <a:pt x="133466" y="117541"/>
                      <a:pt x="130833" y="109582"/>
                      <a:pt x="122934" y="102949"/>
                    </a:cubicBezTo>
                    <a:cubicBezTo>
                      <a:pt x="120301" y="98969"/>
                      <a:pt x="115035" y="96316"/>
                      <a:pt x="109769" y="93663"/>
                    </a:cubicBezTo>
                    <a:close/>
                    <a:moveTo>
                      <a:pt x="269081" y="79375"/>
                    </a:moveTo>
                    <a:cubicBezTo>
                      <a:pt x="274780" y="79375"/>
                      <a:pt x="279400" y="84350"/>
                      <a:pt x="279400" y="90488"/>
                    </a:cubicBezTo>
                    <a:cubicBezTo>
                      <a:pt x="279400" y="96626"/>
                      <a:pt x="274780" y="101601"/>
                      <a:pt x="269081" y="101601"/>
                    </a:cubicBezTo>
                    <a:cubicBezTo>
                      <a:pt x="263382" y="101601"/>
                      <a:pt x="258762" y="96626"/>
                      <a:pt x="258762" y="90488"/>
                    </a:cubicBezTo>
                    <a:cubicBezTo>
                      <a:pt x="258762" y="84350"/>
                      <a:pt x="263382" y="79375"/>
                      <a:pt x="269081" y="79375"/>
                    </a:cubicBezTo>
                    <a:close/>
                    <a:moveTo>
                      <a:pt x="234950" y="79375"/>
                    </a:moveTo>
                    <a:cubicBezTo>
                      <a:pt x="241088" y="79375"/>
                      <a:pt x="246063" y="84350"/>
                      <a:pt x="246063" y="90488"/>
                    </a:cubicBezTo>
                    <a:cubicBezTo>
                      <a:pt x="246063" y="96626"/>
                      <a:pt x="241088" y="101601"/>
                      <a:pt x="234950" y="101601"/>
                    </a:cubicBezTo>
                    <a:cubicBezTo>
                      <a:pt x="228812" y="101601"/>
                      <a:pt x="223837" y="96626"/>
                      <a:pt x="223837" y="90488"/>
                    </a:cubicBezTo>
                    <a:cubicBezTo>
                      <a:pt x="223837" y="84350"/>
                      <a:pt x="228812" y="79375"/>
                      <a:pt x="234950" y="79375"/>
                    </a:cubicBezTo>
                    <a:close/>
                    <a:moveTo>
                      <a:pt x="199231" y="79375"/>
                    </a:moveTo>
                    <a:cubicBezTo>
                      <a:pt x="204930" y="79375"/>
                      <a:pt x="209550" y="84350"/>
                      <a:pt x="209550" y="90488"/>
                    </a:cubicBezTo>
                    <a:cubicBezTo>
                      <a:pt x="209550" y="96626"/>
                      <a:pt x="204930" y="101601"/>
                      <a:pt x="199231" y="101601"/>
                    </a:cubicBezTo>
                    <a:cubicBezTo>
                      <a:pt x="193532" y="101601"/>
                      <a:pt x="188912" y="96626"/>
                      <a:pt x="188912" y="90488"/>
                    </a:cubicBezTo>
                    <a:cubicBezTo>
                      <a:pt x="188912" y="84350"/>
                      <a:pt x="193532" y="79375"/>
                      <a:pt x="199231" y="79375"/>
                    </a:cubicBezTo>
                    <a:close/>
                    <a:moveTo>
                      <a:pt x="235223" y="19050"/>
                    </a:moveTo>
                    <a:cubicBezTo>
                      <a:pt x="195783" y="19050"/>
                      <a:pt x="161602" y="41335"/>
                      <a:pt x="152400" y="72796"/>
                    </a:cubicBezTo>
                    <a:cubicBezTo>
                      <a:pt x="165546" y="88528"/>
                      <a:pt x="176064" y="112124"/>
                      <a:pt x="178693" y="139652"/>
                    </a:cubicBezTo>
                    <a:cubicBezTo>
                      <a:pt x="178693" y="142274"/>
                      <a:pt x="178693" y="144896"/>
                      <a:pt x="178693" y="147518"/>
                    </a:cubicBezTo>
                    <a:cubicBezTo>
                      <a:pt x="193154" y="156694"/>
                      <a:pt x="210244" y="163249"/>
                      <a:pt x="229964" y="164559"/>
                    </a:cubicBezTo>
                    <a:cubicBezTo>
                      <a:pt x="233908" y="164559"/>
                      <a:pt x="237852" y="168492"/>
                      <a:pt x="237852" y="173736"/>
                    </a:cubicBezTo>
                    <a:cubicBezTo>
                      <a:pt x="237852" y="173736"/>
                      <a:pt x="237852" y="173736"/>
                      <a:pt x="237852" y="192088"/>
                    </a:cubicBezTo>
                    <a:cubicBezTo>
                      <a:pt x="237852" y="192088"/>
                      <a:pt x="237852" y="192088"/>
                      <a:pt x="269404" y="159316"/>
                    </a:cubicBezTo>
                    <a:cubicBezTo>
                      <a:pt x="269404" y="158005"/>
                      <a:pt x="270718" y="158005"/>
                      <a:pt x="272033" y="158005"/>
                    </a:cubicBezTo>
                    <a:cubicBezTo>
                      <a:pt x="300955" y="144896"/>
                      <a:pt x="320675" y="119989"/>
                      <a:pt x="320675" y="91149"/>
                    </a:cubicBezTo>
                    <a:cubicBezTo>
                      <a:pt x="320675" y="51822"/>
                      <a:pt x="282550" y="19050"/>
                      <a:pt x="235223" y="19050"/>
                    </a:cubicBezTo>
                    <a:close/>
                    <a:moveTo>
                      <a:pt x="235111" y="0"/>
                    </a:moveTo>
                    <a:cubicBezTo>
                      <a:pt x="291908" y="0"/>
                      <a:pt x="338138" y="40871"/>
                      <a:pt x="338138" y="90972"/>
                    </a:cubicBezTo>
                    <a:cubicBezTo>
                      <a:pt x="338138" y="109430"/>
                      <a:pt x="332855" y="126570"/>
                      <a:pt x="320967" y="141072"/>
                    </a:cubicBezTo>
                    <a:cubicBezTo>
                      <a:pt x="311721" y="154257"/>
                      <a:pt x="297192" y="166123"/>
                      <a:pt x="280021" y="172715"/>
                    </a:cubicBezTo>
                    <a:cubicBezTo>
                      <a:pt x="280021" y="172715"/>
                      <a:pt x="280021" y="172715"/>
                      <a:pt x="235111" y="220178"/>
                    </a:cubicBezTo>
                    <a:cubicBezTo>
                      <a:pt x="233791" y="222815"/>
                      <a:pt x="231149" y="222815"/>
                      <a:pt x="228507" y="222815"/>
                    </a:cubicBezTo>
                    <a:cubicBezTo>
                      <a:pt x="228507" y="222815"/>
                      <a:pt x="227186" y="222815"/>
                      <a:pt x="225865" y="222815"/>
                    </a:cubicBezTo>
                    <a:cubicBezTo>
                      <a:pt x="221903" y="221497"/>
                      <a:pt x="220582" y="218860"/>
                      <a:pt x="220582" y="214905"/>
                    </a:cubicBezTo>
                    <a:cubicBezTo>
                      <a:pt x="220582" y="214905"/>
                      <a:pt x="220582" y="214905"/>
                      <a:pt x="220582" y="181944"/>
                    </a:cubicBezTo>
                    <a:cubicBezTo>
                      <a:pt x="204732" y="179307"/>
                      <a:pt x="190202" y="175352"/>
                      <a:pt x="178315" y="167441"/>
                    </a:cubicBezTo>
                    <a:cubicBezTo>
                      <a:pt x="178315" y="168760"/>
                      <a:pt x="178315" y="168760"/>
                      <a:pt x="178315" y="168760"/>
                    </a:cubicBezTo>
                    <a:cubicBezTo>
                      <a:pt x="176994" y="181944"/>
                      <a:pt x="176994" y="185899"/>
                      <a:pt x="184919" y="191173"/>
                    </a:cubicBezTo>
                    <a:cubicBezTo>
                      <a:pt x="186240" y="192491"/>
                      <a:pt x="186240" y="193810"/>
                      <a:pt x="186240" y="195128"/>
                    </a:cubicBezTo>
                    <a:cubicBezTo>
                      <a:pt x="186240" y="197765"/>
                      <a:pt x="186240" y="199084"/>
                      <a:pt x="184919" y="200402"/>
                    </a:cubicBezTo>
                    <a:cubicBezTo>
                      <a:pt x="180957" y="203039"/>
                      <a:pt x="173031" y="204357"/>
                      <a:pt x="163785" y="204357"/>
                    </a:cubicBezTo>
                    <a:cubicBezTo>
                      <a:pt x="162465" y="204357"/>
                      <a:pt x="159823" y="204357"/>
                      <a:pt x="157181" y="204357"/>
                    </a:cubicBezTo>
                    <a:cubicBezTo>
                      <a:pt x="173031" y="213586"/>
                      <a:pt x="206053" y="233363"/>
                      <a:pt x="206053" y="265005"/>
                    </a:cubicBezTo>
                    <a:cubicBezTo>
                      <a:pt x="206053" y="265005"/>
                      <a:pt x="206053" y="265005"/>
                      <a:pt x="206053" y="305877"/>
                    </a:cubicBezTo>
                    <a:cubicBezTo>
                      <a:pt x="206053" y="308513"/>
                      <a:pt x="203411" y="311150"/>
                      <a:pt x="200769" y="311150"/>
                    </a:cubicBezTo>
                    <a:cubicBezTo>
                      <a:pt x="200769" y="311150"/>
                      <a:pt x="200769" y="311150"/>
                      <a:pt x="5283" y="311150"/>
                    </a:cubicBezTo>
                    <a:cubicBezTo>
                      <a:pt x="2642" y="311150"/>
                      <a:pt x="0" y="308513"/>
                      <a:pt x="0" y="305877"/>
                    </a:cubicBezTo>
                    <a:cubicBezTo>
                      <a:pt x="0" y="305877"/>
                      <a:pt x="0" y="305877"/>
                      <a:pt x="0" y="265005"/>
                    </a:cubicBezTo>
                    <a:cubicBezTo>
                      <a:pt x="0" y="233363"/>
                      <a:pt x="33021" y="213586"/>
                      <a:pt x="48871" y="204357"/>
                    </a:cubicBezTo>
                    <a:cubicBezTo>
                      <a:pt x="46230" y="204357"/>
                      <a:pt x="44909" y="204357"/>
                      <a:pt x="42267" y="204357"/>
                    </a:cubicBezTo>
                    <a:cubicBezTo>
                      <a:pt x="33021" y="204357"/>
                      <a:pt x="25096" y="203039"/>
                      <a:pt x="21133" y="200402"/>
                    </a:cubicBezTo>
                    <a:cubicBezTo>
                      <a:pt x="19813" y="199084"/>
                      <a:pt x="19813" y="197765"/>
                      <a:pt x="19813" y="195128"/>
                    </a:cubicBezTo>
                    <a:cubicBezTo>
                      <a:pt x="19813" y="193810"/>
                      <a:pt x="19813" y="192491"/>
                      <a:pt x="21133" y="191173"/>
                    </a:cubicBezTo>
                    <a:cubicBezTo>
                      <a:pt x="29059" y="185899"/>
                      <a:pt x="29059" y="181944"/>
                      <a:pt x="27738" y="168760"/>
                    </a:cubicBezTo>
                    <a:cubicBezTo>
                      <a:pt x="27738" y="162167"/>
                      <a:pt x="26417" y="152938"/>
                      <a:pt x="27738" y="139754"/>
                    </a:cubicBezTo>
                    <a:cubicBezTo>
                      <a:pt x="33021" y="87017"/>
                      <a:pt x="63401" y="50100"/>
                      <a:pt x="101705" y="48782"/>
                    </a:cubicBezTo>
                    <a:cubicBezTo>
                      <a:pt x="101705" y="48782"/>
                      <a:pt x="101705" y="48782"/>
                      <a:pt x="104347" y="48782"/>
                    </a:cubicBezTo>
                    <a:cubicBezTo>
                      <a:pt x="116235" y="50100"/>
                      <a:pt x="128122" y="52737"/>
                      <a:pt x="137368" y="59329"/>
                    </a:cubicBezTo>
                    <a:cubicBezTo>
                      <a:pt x="151898" y="25050"/>
                      <a:pt x="190202" y="0"/>
                      <a:pt x="2351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307468" y="2341285"/>
              <a:ext cx="9613068" cy="2180156"/>
              <a:chOff x="1307468" y="2594185"/>
              <a:chExt cx="9613068" cy="218015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8170814" y="2594185"/>
                <a:ext cx="2749722" cy="2180156"/>
                <a:chOff x="8170814" y="1881636"/>
                <a:chExt cx="2749722" cy="2180156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8170814" y="1881636"/>
                  <a:ext cx="2611177" cy="2180156"/>
                  <a:chOff x="1193500" y="1461157"/>
                  <a:chExt cx="3761195" cy="2180156"/>
                </a:xfrm>
              </p:grpSpPr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1193500" y="1461157"/>
                    <a:ext cx="3761195" cy="856248"/>
                    <a:chOff x="1317257" y="1794395"/>
                    <a:chExt cx="3761195" cy="856248"/>
                  </a:xfrm>
                </p:grpSpPr>
                <p:sp>
                  <p:nvSpPr>
                    <p:cNvPr id="27" name="文本框 111"/>
                    <p:cNvSpPr txBox="1"/>
                    <p:nvPr/>
                  </p:nvSpPr>
                  <p:spPr>
                    <a:xfrm>
                      <a:off x="1317257" y="2142812"/>
                      <a:ext cx="3761195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Autofit/>
                    </a:bodyPr>
                    <a:lstStyle/>
                    <a:p>
                      <a:pPr algn="r"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altLang="zh-CN" sz="1400" dirty="0" err="1">
                          <a:cs typeface="+mn-ea"/>
                          <a:sym typeface="+mn-lt"/>
                        </a:rPr>
                        <a:t>llvm</a:t>
                      </a:r>
                      <a:r>
                        <a:rPr lang="en-US" altLang="zh-CN" sz="1400" dirty="0">
                          <a:cs typeface="+mn-ea"/>
                          <a:sym typeface="+mn-lt"/>
                        </a:rPr>
                        <a:t>/lib/</a:t>
                      </a:r>
                      <a:r>
                        <a:rPr lang="en-US" altLang="zh-CN" sz="1400" dirty="0" err="1">
                          <a:cs typeface="+mn-ea"/>
                          <a:sym typeface="+mn-lt"/>
                        </a:rPr>
                        <a:t>CodeGen</a:t>
                      </a:r>
                      <a:r>
                        <a:rPr lang="en-US" altLang="zh-CN" sz="1400" dirty="0">
                          <a:cs typeface="+mn-ea"/>
                          <a:sym typeface="+mn-lt"/>
                        </a:rPr>
                        <a:t>/</a:t>
                      </a:r>
                      <a:r>
                        <a:rPr lang="en-US" altLang="zh-CN" sz="1400" dirty="0" err="1">
                          <a:cs typeface="+mn-ea"/>
                          <a:sym typeface="+mn-lt"/>
                        </a:rPr>
                        <a:t>SelectionDAG</a:t>
                      </a:r>
                      <a:r>
                        <a:rPr lang="en-US" altLang="zh-CN" sz="1400" dirty="0">
                          <a:cs typeface="+mn-ea"/>
                          <a:sym typeface="+mn-lt"/>
                        </a:rPr>
                        <a:t>/</a:t>
                      </a:r>
                    </a:p>
                    <a:p>
                      <a:pPr algn="r"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altLang="zh-CN" sz="1400" dirty="0">
                          <a:cs typeface="+mn-ea"/>
                          <a:sym typeface="+mn-lt"/>
                        </a:rPr>
                        <a:t>SelectionDAGBuilder.cpp</a:t>
                      </a:r>
                      <a:endParaRPr lang="zh-CN" altLang="en-US" sz="1400" dirty="0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8" name="矩形 27"/>
                    <p:cNvSpPr/>
                    <p:nvPr/>
                  </p:nvSpPr>
                  <p:spPr>
                    <a:xfrm>
                      <a:off x="1317257" y="1794395"/>
                      <a:ext cx="3761195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rgbClr val="2980B9"/>
                          </a:solidFill>
                          <a:cs typeface="+mn-ea"/>
                          <a:sym typeface="+mn-lt"/>
                        </a:rPr>
                        <a:t>SelectionDAGBuilder.cpp</a:t>
                      </a:r>
                      <a:endParaRPr lang="zh-CN" altLang="en-US" sz="2000" b="1" dirty="0">
                        <a:solidFill>
                          <a:srgbClr val="2980B9"/>
                        </a:solidFill>
                        <a:cs typeface="+mn-ea"/>
                        <a:sym typeface="+mn-lt"/>
                      </a:endParaRPr>
                    </a:p>
                  </p:txBody>
                </p:sp>
              </p:grpSp>
              <p:grpSp>
                <p:nvGrpSpPr>
                  <p:cNvPr id="24" name="组合 23"/>
                  <p:cNvGrpSpPr/>
                  <p:nvPr/>
                </p:nvGrpSpPr>
                <p:grpSpPr>
                  <a:xfrm>
                    <a:off x="1193500" y="2785065"/>
                    <a:ext cx="3761195" cy="856248"/>
                    <a:chOff x="1317257" y="1794395"/>
                    <a:chExt cx="3761195" cy="856248"/>
                  </a:xfrm>
                </p:grpSpPr>
                <p:sp>
                  <p:nvSpPr>
                    <p:cNvPr id="25" name="文本框 109"/>
                    <p:cNvSpPr txBox="1"/>
                    <p:nvPr/>
                  </p:nvSpPr>
                  <p:spPr>
                    <a:xfrm>
                      <a:off x="1317257" y="2142812"/>
                      <a:ext cx="3761195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Autofit/>
                    </a:bodyPr>
                    <a:lstStyle/>
                    <a:p>
                      <a:pPr algn="r"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altLang="zh-CN" sz="1400" dirty="0" err="1">
                          <a:cs typeface="+mn-ea"/>
                          <a:sym typeface="+mn-lt"/>
                        </a:rPr>
                        <a:t>llvm</a:t>
                      </a:r>
                      <a:r>
                        <a:rPr lang="en-US" altLang="zh-CN" sz="1400" dirty="0">
                          <a:cs typeface="+mn-ea"/>
                          <a:sym typeface="+mn-lt"/>
                        </a:rPr>
                        <a:t>/lib/</a:t>
                      </a:r>
                      <a:r>
                        <a:rPr lang="en-US" altLang="zh-CN" sz="1400" dirty="0" err="1">
                          <a:cs typeface="+mn-ea"/>
                          <a:sym typeface="+mn-lt"/>
                        </a:rPr>
                        <a:t>CodeGen</a:t>
                      </a:r>
                      <a:r>
                        <a:rPr lang="en-US" altLang="zh-CN" sz="1400" dirty="0">
                          <a:cs typeface="+mn-ea"/>
                          <a:sym typeface="+mn-lt"/>
                        </a:rPr>
                        <a:t>/SjLjEHPrepare.cpp</a:t>
                      </a: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>
                    <a:xfrm>
                      <a:off x="1317257" y="1794395"/>
                      <a:ext cx="3761195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rgbClr val="2980B9"/>
                          </a:solidFill>
                          <a:cs typeface="+mn-ea"/>
                          <a:sym typeface="+mn-lt"/>
                        </a:rPr>
                        <a:t>SjLjEHPrepare.cpp</a:t>
                      </a:r>
                      <a:endParaRPr lang="zh-CN" altLang="en-US" sz="2000" b="1" dirty="0">
                        <a:solidFill>
                          <a:srgbClr val="2980B9"/>
                        </a:solidFill>
                        <a:cs typeface="+mn-ea"/>
                        <a:sym typeface="+mn-lt"/>
                      </a:endParaRPr>
                    </a:p>
                  </p:txBody>
                </p:sp>
              </p:grpSp>
            </p:grpSp>
            <p:cxnSp>
              <p:nvCxnSpPr>
                <p:cNvPr id="22" name="直接连接符 21"/>
                <p:cNvCxnSpPr/>
                <p:nvPr/>
              </p:nvCxnSpPr>
              <p:spPr>
                <a:xfrm>
                  <a:off x="8472264" y="2924944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组合 11"/>
              <p:cNvGrpSpPr/>
              <p:nvPr/>
            </p:nvGrpSpPr>
            <p:grpSpPr>
              <a:xfrm>
                <a:off x="1307468" y="2594185"/>
                <a:ext cx="2713719" cy="2180156"/>
                <a:chOff x="1307468" y="1666808"/>
                <a:chExt cx="2713719" cy="2180156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1410010" y="1666808"/>
                  <a:ext cx="2611177" cy="2180156"/>
                  <a:chOff x="1193500" y="1461157"/>
                  <a:chExt cx="3761195" cy="2180156"/>
                </a:xfrm>
              </p:grpSpPr>
              <p:grpSp>
                <p:nvGrpSpPr>
                  <p:cNvPr id="15" name="组合 14"/>
                  <p:cNvGrpSpPr/>
                  <p:nvPr/>
                </p:nvGrpSpPr>
                <p:grpSpPr>
                  <a:xfrm>
                    <a:off x="1193500" y="1461157"/>
                    <a:ext cx="3761195" cy="856248"/>
                    <a:chOff x="1317257" y="1794395"/>
                    <a:chExt cx="3761195" cy="856248"/>
                  </a:xfrm>
                </p:grpSpPr>
                <p:sp>
                  <p:nvSpPr>
                    <p:cNvPr id="19" name="文本框 103"/>
                    <p:cNvSpPr txBox="1"/>
                    <p:nvPr/>
                  </p:nvSpPr>
                  <p:spPr>
                    <a:xfrm>
                      <a:off x="1317257" y="2142812"/>
                      <a:ext cx="3761195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Autofit/>
                    </a:bodyPr>
                    <a:lstStyle/>
                    <a:p>
                      <a:pPr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altLang="zh-CN" sz="1400" dirty="0" err="1">
                          <a:cs typeface="+mn-ea"/>
                          <a:sym typeface="+mn-lt"/>
                        </a:rPr>
                        <a:t>llvm</a:t>
                      </a:r>
                      <a:r>
                        <a:rPr lang="en-US" altLang="zh-CN" sz="1400" dirty="0">
                          <a:cs typeface="+mn-ea"/>
                          <a:sym typeface="+mn-lt"/>
                        </a:rPr>
                        <a:t>/tools/clang/lib/</a:t>
                      </a:r>
                      <a:r>
                        <a:rPr lang="en-US" altLang="zh-CN" sz="1400" dirty="0" err="1">
                          <a:cs typeface="+mn-ea"/>
                          <a:sym typeface="+mn-lt"/>
                        </a:rPr>
                        <a:t>Sema</a:t>
                      </a:r>
                      <a:r>
                        <a:rPr lang="en-US" altLang="zh-CN" sz="1400" dirty="0">
                          <a:cs typeface="+mn-ea"/>
                          <a:sym typeface="+mn-lt"/>
                        </a:rPr>
                        <a:t>/</a:t>
                      </a:r>
                    </a:p>
                    <a:p>
                      <a:pPr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altLang="zh-CN" sz="1400" dirty="0">
                          <a:cs typeface="+mn-ea"/>
                          <a:sym typeface="+mn-lt"/>
                        </a:rPr>
                        <a:t>SemaChecking.cpp</a:t>
                      </a:r>
                      <a:endParaRPr lang="zh-CN" altLang="en-US" sz="1400" dirty="0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317257" y="1794395"/>
                      <a:ext cx="3761195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rgbClr val="1F608B"/>
                          </a:solidFill>
                          <a:cs typeface="+mn-ea"/>
                          <a:sym typeface="+mn-lt"/>
                        </a:rPr>
                        <a:t>SemaChecking.cpp</a:t>
                      </a:r>
                      <a:endParaRPr lang="zh-CN" altLang="en-US" sz="2000" b="1" dirty="0">
                        <a:solidFill>
                          <a:srgbClr val="1F608B"/>
                        </a:solidFill>
                        <a:cs typeface="+mn-ea"/>
                        <a:sym typeface="+mn-lt"/>
                      </a:endParaRPr>
                    </a:p>
                  </p:txBody>
                </p:sp>
              </p:grpSp>
              <p:grpSp>
                <p:nvGrpSpPr>
                  <p:cNvPr id="16" name="组合 15"/>
                  <p:cNvGrpSpPr/>
                  <p:nvPr/>
                </p:nvGrpSpPr>
                <p:grpSpPr>
                  <a:xfrm>
                    <a:off x="1193500" y="2785065"/>
                    <a:ext cx="3761195" cy="856248"/>
                    <a:chOff x="1317257" y="1794395"/>
                    <a:chExt cx="3761195" cy="856248"/>
                  </a:xfrm>
                </p:grpSpPr>
                <p:sp>
                  <p:nvSpPr>
                    <p:cNvPr id="17" name="文本框 101"/>
                    <p:cNvSpPr txBox="1"/>
                    <p:nvPr/>
                  </p:nvSpPr>
                  <p:spPr>
                    <a:xfrm>
                      <a:off x="1317257" y="2142812"/>
                      <a:ext cx="3761195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Autofit/>
                    </a:bodyPr>
                    <a:lstStyle/>
                    <a:p>
                      <a:pPr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altLang="zh-CN" sz="1400" dirty="0" err="1">
                          <a:cs typeface="+mn-ea"/>
                          <a:sym typeface="+mn-lt"/>
                        </a:rPr>
                        <a:t>llvm</a:t>
                      </a:r>
                      <a:r>
                        <a:rPr lang="en-US" altLang="zh-CN" sz="1400" dirty="0">
                          <a:cs typeface="+mn-ea"/>
                          <a:sym typeface="+mn-lt"/>
                        </a:rPr>
                        <a:t>/tools/clang/lib/</a:t>
                      </a:r>
                      <a:r>
                        <a:rPr lang="en-US" altLang="zh-CN" sz="1400" dirty="0" err="1">
                          <a:cs typeface="+mn-ea"/>
                          <a:sym typeface="+mn-lt"/>
                        </a:rPr>
                        <a:t>CodeGen</a:t>
                      </a:r>
                      <a:r>
                        <a:rPr lang="en-US" altLang="zh-CN" sz="1400" dirty="0">
                          <a:cs typeface="+mn-ea"/>
                          <a:sym typeface="+mn-lt"/>
                        </a:rPr>
                        <a:t>/</a:t>
                      </a:r>
                    </a:p>
                    <a:p>
                      <a:pPr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altLang="zh-CN" sz="1400" dirty="0">
                          <a:cs typeface="+mn-ea"/>
                          <a:sym typeface="+mn-lt"/>
                        </a:rPr>
                        <a:t>CGBuiltin.cpp</a:t>
                      </a:r>
                      <a:endParaRPr lang="zh-CN" altLang="en-US" sz="1400" dirty="0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1317257" y="1794395"/>
                      <a:ext cx="3761195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rgbClr val="4098D4"/>
                          </a:solidFill>
                          <a:cs typeface="+mn-ea"/>
                          <a:sym typeface="+mn-lt"/>
                        </a:rPr>
                        <a:t>CGBuiltin.cpp</a:t>
                      </a:r>
                      <a:endParaRPr lang="zh-CN" altLang="en-US" sz="2000" b="1" dirty="0">
                        <a:solidFill>
                          <a:srgbClr val="4098D4"/>
                        </a:solidFill>
                        <a:cs typeface="+mn-ea"/>
                        <a:sym typeface="+mn-lt"/>
                      </a:endParaRPr>
                    </a:p>
                  </p:txBody>
                </p:sp>
              </p:grpSp>
            </p:grpSp>
            <p:cxnSp>
              <p:nvCxnSpPr>
                <p:cNvPr id="14" name="直接连接符 13"/>
                <p:cNvCxnSpPr/>
                <p:nvPr/>
              </p:nvCxnSpPr>
              <p:spPr>
                <a:xfrm>
                  <a:off x="1307468" y="2710116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7470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2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3"/>
            </p:custDataLst>
          </p:nvPr>
        </p:nvSpPr>
        <p:spPr>
          <a:xfrm>
            <a:off x="6577668" y="2077501"/>
            <a:ext cx="4527654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3200" spc="600" dirty="0">
                <a:cs typeface="+mn-ea"/>
                <a:sym typeface="+mn-lt"/>
              </a:rPr>
              <a:t>Windows Runtime Exception Handling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4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5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235652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4181447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ym typeface="+mn-lt"/>
                </a:rPr>
                <a:t>VS Itanium C++ </a:t>
              </a:r>
              <a:r>
                <a:rPr lang="en-US" altLang="zh-CN" sz="2000" b="1" dirty="0" err="1">
                  <a:sym typeface="+mn-lt"/>
                </a:rPr>
                <a:t>abi</a:t>
              </a:r>
              <a:endParaRPr lang="zh-CN" altLang="en-US" sz="2000" b="1" dirty="0"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F96A48-E73A-4FB5-834E-808D0BF6291B}"/>
              </a:ext>
            </a:extLst>
          </p:cNvPr>
          <p:cNvSpPr txBox="1"/>
          <p:nvPr/>
        </p:nvSpPr>
        <p:spPr>
          <a:xfrm>
            <a:off x="543339" y="1643269"/>
            <a:ext cx="102969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1.Interacting with exceptions on Windows is significantly more complicated than on Itanium C++ ABI platforms. The fundamental difference between the two models is that Itanium EH is designed around the idea of “</a:t>
            </a:r>
            <a:r>
              <a:rPr lang="en-US" altLang="zh-CN" sz="2400" dirty="0">
                <a:solidFill>
                  <a:srgbClr val="FF0000"/>
                </a:solidFill>
              </a:rPr>
              <a:t>successive unwinding</a:t>
            </a:r>
            <a:r>
              <a:rPr lang="en-US" altLang="zh-CN" sz="2400" dirty="0"/>
              <a:t>,” while Windows EH is not.</a:t>
            </a:r>
          </a:p>
          <a:p>
            <a:endParaRPr lang="en-US" altLang="zh-CN" sz="2400" dirty="0"/>
          </a:p>
          <a:p>
            <a:r>
              <a:rPr lang="en-US" altLang="zh-CN" sz="2400" dirty="0"/>
              <a:t>2.The Windows EH model does not use these </a:t>
            </a:r>
            <a:r>
              <a:rPr lang="en-US" altLang="zh-CN" sz="2400" dirty="0">
                <a:solidFill>
                  <a:srgbClr val="FF0000"/>
                </a:solidFill>
              </a:rPr>
              <a:t>successive register context resets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3.LLVM supports handling exceptions produced by the Windows runtime, but it requires </a:t>
            </a:r>
            <a:r>
              <a:rPr lang="en-US" altLang="zh-CN" sz="2400" dirty="0">
                <a:solidFill>
                  <a:srgbClr val="FF0000"/>
                </a:solidFill>
              </a:rPr>
              <a:t>a very different intermediate representation</a:t>
            </a:r>
            <a:r>
              <a:rPr lang="en-US" altLang="zh-CN" sz="2400" dirty="0"/>
              <a:t>. It is not based on the “</a:t>
            </a:r>
            <a:r>
              <a:rPr lang="en-US" altLang="zh-CN" sz="2400" dirty="0" err="1"/>
              <a:t>landingpad</a:t>
            </a:r>
            <a:r>
              <a:rPr lang="en-US" altLang="zh-CN" sz="2400" dirty="0"/>
              <a:t>” instruction like the other two models.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464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4181447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ym typeface="+mn-lt"/>
                </a:rPr>
                <a:t>Windows Runtime Exception Handling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F96A48-E73A-4FB5-834E-808D0BF6291B}"/>
              </a:ext>
            </a:extLst>
          </p:cNvPr>
          <p:cNvSpPr txBox="1"/>
          <p:nvPr/>
        </p:nvSpPr>
        <p:spPr>
          <a:xfrm>
            <a:off x="543339" y="1643269"/>
            <a:ext cx="102969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1.In the case of C++ exceptions, the exception object is </a:t>
            </a:r>
            <a:r>
              <a:rPr lang="en-US" altLang="zh-CN" sz="2400" dirty="0">
                <a:solidFill>
                  <a:srgbClr val="FF0000"/>
                </a:solidFill>
              </a:rPr>
              <a:t>allocated in stack memory </a:t>
            </a:r>
            <a:r>
              <a:rPr lang="en-US" altLang="zh-CN" sz="2400" dirty="0"/>
              <a:t>and its address is passed to __</a:t>
            </a:r>
            <a:r>
              <a:rPr lang="en-US" altLang="zh-CN" sz="2400" dirty="0" err="1">
                <a:solidFill>
                  <a:srgbClr val="FF0000"/>
                </a:solidFill>
              </a:rPr>
              <a:t>CxxThrowException</a:t>
            </a:r>
            <a:r>
              <a:rPr lang="en-US" altLang="zh-CN" sz="2400" dirty="0"/>
              <a:t>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2. Each frame on the stack has </a:t>
            </a:r>
            <a:r>
              <a:rPr lang="en-US" altLang="zh-CN" sz="2400" dirty="0">
                <a:solidFill>
                  <a:srgbClr val="FF0000"/>
                </a:solidFill>
              </a:rPr>
              <a:t>an assigned EH personality routine</a:t>
            </a:r>
            <a:r>
              <a:rPr lang="en-US" altLang="zh-CN" sz="2400" dirty="0"/>
              <a:t>, which decides what actions to take to handle the exception.</a:t>
            </a:r>
          </a:p>
          <a:p>
            <a:endParaRPr lang="en-US" altLang="zh-CN" sz="2400" dirty="0"/>
          </a:p>
          <a:p>
            <a:r>
              <a:rPr lang="en-US" altLang="zh-CN" sz="2400" dirty="0"/>
              <a:t>3. There are a few </a:t>
            </a:r>
            <a:r>
              <a:rPr lang="en-US" altLang="zh-CN" sz="2400" dirty="0">
                <a:solidFill>
                  <a:srgbClr val="FF0000"/>
                </a:solidFill>
              </a:rPr>
              <a:t>major personalities for C and C++ code</a:t>
            </a:r>
            <a:r>
              <a:rPr lang="en-US" altLang="zh-CN" sz="2400" dirty="0"/>
              <a:t>: the C++ personality (__</a:t>
            </a:r>
            <a:r>
              <a:rPr lang="en-US" altLang="zh-CN" sz="2400" dirty="0">
                <a:solidFill>
                  <a:srgbClr val="FF0000"/>
                </a:solidFill>
              </a:rPr>
              <a:t>CxxFrameHandler3</a:t>
            </a:r>
            <a:r>
              <a:rPr lang="en-US" altLang="zh-CN" sz="2400" dirty="0"/>
              <a:t>) and the SEH personalities (_except_handler3, _except_handler4, and __</a:t>
            </a:r>
            <a:r>
              <a:rPr lang="en-US" altLang="zh-CN" sz="2400" dirty="0" err="1"/>
              <a:t>C_specific_handler</a:t>
            </a:r>
            <a:r>
              <a:rPr lang="en-US" altLang="zh-CN" sz="2400" dirty="0"/>
              <a:t>).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4. General purpose structured exceptions </a:t>
            </a:r>
            <a:r>
              <a:rPr lang="en-US" altLang="zh-CN" sz="2400" dirty="0">
                <a:solidFill>
                  <a:srgbClr val="FF0000"/>
                </a:solidFill>
              </a:rPr>
              <a:t>(SEH) </a:t>
            </a:r>
            <a:r>
              <a:rPr lang="en-US" altLang="zh-CN" sz="2400" dirty="0"/>
              <a:t>are more analogous to Linux signals, and they are dispatched by </a:t>
            </a:r>
            <a:r>
              <a:rPr lang="en-US" altLang="zh-CN" sz="2400" dirty="0" err="1"/>
              <a:t>userspace</a:t>
            </a:r>
            <a:r>
              <a:rPr lang="en-US" altLang="zh-CN" sz="2400" dirty="0"/>
              <a:t> DLLs provided with Windows.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09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4181447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ym typeface="+mn-lt"/>
                </a:rPr>
                <a:t>Windows Runtime Exception Handling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F96A48-E73A-4FB5-834E-808D0BF6291B}"/>
              </a:ext>
            </a:extLst>
          </p:cNvPr>
          <p:cNvSpPr txBox="1"/>
          <p:nvPr/>
        </p:nvSpPr>
        <p:spPr>
          <a:xfrm>
            <a:off x="543339" y="1643269"/>
            <a:ext cx="10296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1.In other words, the </a:t>
            </a:r>
            <a:r>
              <a:rPr lang="en-US" altLang="zh-CN" sz="2400" dirty="0">
                <a:solidFill>
                  <a:srgbClr val="FF0000"/>
                </a:solidFill>
              </a:rPr>
              <a:t>successive unwinding </a:t>
            </a:r>
            <a:r>
              <a:rPr lang="en-US" altLang="zh-CN" sz="2400" dirty="0"/>
              <a:t>approach is incompatible with Visual C++ exceptions and general purpose Windows exception handling. Because the C++ exception object lives in stack memory, LLVM cannot provide a custom personality function that uses </a:t>
            </a:r>
            <a:r>
              <a:rPr lang="en-US" altLang="zh-CN" sz="2400" dirty="0" err="1">
                <a:solidFill>
                  <a:srgbClr val="FF0000"/>
                </a:solidFill>
              </a:rPr>
              <a:t>landingpads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2.Similarly, SEH does not provide any mechanism to </a:t>
            </a:r>
            <a:r>
              <a:rPr lang="en-US" altLang="zh-CN" sz="2400" dirty="0">
                <a:solidFill>
                  <a:srgbClr val="FF0000"/>
                </a:solidFill>
              </a:rPr>
              <a:t>rethrow</a:t>
            </a:r>
            <a:r>
              <a:rPr lang="en-US" altLang="zh-CN" sz="2400" dirty="0"/>
              <a:t> an exception or continue unwinding.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3.Therefore, LLVM must use </a:t>
            </a:r>
            <a:r>
              <a:rPr lang="en-US" altLang="zh-CN" sz="2400" dirty="0">
                <a:solidFill>
                  <a:srgbClr val="FF0000"/>
                </a:solidFill>
              </a:rPr>
              <a:t>the IR constructs </a:t>
            </a:r>
            <a:r>
              <a:rPr lang="en-US" altLang="zh-CN" sz="2400" dirty="0"/>
              <a:t>to implement compatible exception handling.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482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4181447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ym typeface="+mn-lt"/>
                </a:rPr>
                <a:t>示例代码</a:t>
              </a:r>
              <a:endParaRPr lang="en-US" altLang="zh-CN" sz="2000" b="1" dirty="0"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F96A48-E73A-4FB5-834E-808D0BF6291B}"/>
              </a:ext>
            </a:extLst>
          </p:cNvPr>
          <p:cNvSpPr txBox="1"/>
          <p:nvPr/>
        </p:nvSpPr>
        <p:spPr>
          <a:xfrm>
            <a:off x="543340" y="1643269"/>
            <a:ext cx="25709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void f() {</a:t>
            </a:r>
          </a:p>
          <a:p>
            <a:r>
              <a:rPr lang="en-US" altLang="zh-CN" sz="2400" dirty="0"/>
              <a:t>  try {</a:t>
            </a:r>
          </a:p>
          <a:p>
            <a:r>
              <a:rPr lang="en-US" altLang="zh-CN" sz="2400" dirty="0"/>
              <a:t>    throw;</a:t>
            </a:r>
          </a:p>
          <a:p>
            <a:r>
              <a:rPr lang="en-US" altLang="zh-CN" sz="2400" dirty="0"/>
              <a:t>  } catch (...) {</a:t>
            </a:r>
          </a:p>
          <a:p>
            <a:r>
              <a:rPr lang="en-US" altLang="zh-CN" sz="2400" dirty="0"/>
              <a:t>    try {</a:t>
            </a:r>
          </a:p>
          <a:p>
            <a:r>
              <a:rPr lang="en-US" altLang="zh-CN" sz="2400" dirty="0"/>
              <a:t>      throw;</a:t>
            </a:r>
          </a:p>
          <a:p>
            <a:r>
              <a:rPr lang="en-US" altLang="zh-CN" sz="2400" dirty="0"/>
              <a:t>    } catch (...) {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  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B05C5E-4E58-4BE2-A86F-9117FB75FD9E}"/>
              </a:ext>
            </a:extLst>
          </p:cNvPr>
          <p:cNvSpPr txBox="1"/>
          <p:nvPr/>
        </p:nvSpPr>
        <p:spPr>
          <a:xfrm>
            <a:off x="4638261" y="1033669"/>
            <a:ext cx="71959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 void @f() #0 personality i8* </a:t>
            </a:r>
            <a:r>
              <a:rPr lang="en-US" altLang="zh-CN" dirty="0" err="1"/>
              <a:t>bitcast</a:t>
            </a:r>
            <a:r>
              <a:rPr lang="en-US" altLang="zh-CN" dirty="0"/>
              <a:t> (i32 (...)* @__</a:t>
            </a:r>
            <a:r>
              <a:rPr lang="en-US" altLang="zh-CN" dirty="0">
                <a:solidFill>
                  <a:srgbClr val="FF0000"/>
                </a:solidFill>
              </a:rPr>
              <a:t>CxxFrameHandler3</a:t>
            </a:r>
            <a:r>
              <a:rPr lang="en-US" altLang="zh-CN" dirty="0"/>
              <a:t> to i8*) {</a:t>
            </a:r>
          </a:p>
          <a:p>
            <a:r>
              <a:rPr lang="en-US" altLang="zh-CN" dirty="0"/>
              <a:t>entry:</a:t>
            </a:r>
          </a:p>
          <a:p>
            <a:r>
              <a:rPr lang="en-US" altLang="zh-CN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invoke</a:t>
            </a:r>
            <a:r>
              <a:rPr lang="en-US" altLang="zh-CN" dirty="0"/>
              <a:t> void @_</a:t>
            </a:r>
            <a:r>
              <a:rPr lang="en-US" altLang="zh-CN" dirty="0" err="1">
                <a:solidFill>
                  <a:srgbClr val="FF0000"/>
                </a:solidFill>
              </a:rPr>
              <a:t>CxxThrowException</a:t>
            </a:r>
            <a:r>
              <a:rPr lang="en-US" altLang="zh-CN" dirty="0"/>
              <a:t>(i8* null, %</a:t>
            </a:r>
            <a:r>
              <a:rPr lang="en-US" altLang="zh-CN" dirty="0" err="1"/>
              <a:t>eh.ThrowInfo</a:t>
            </a:r>
            <a:r>
              <a:rPr lang="en-US" altLang="zh-CN" dirty="0"/>
              <a:t>* null) #1</a:t>
            </a:r>
          </a:p>
          <a:p>
            <a:r>
              <a:rPr lang="en-US" altLang="zh-CN" dirty="0"/>
              <a:t>          to label %unreachable unwind label %</a:t>
            </a:r>
            <a:r>
              <a:rPr lang="en-US" altLang="zh-CN" dirty="0" err="1"/>
              <a:t>catch.dispatch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catch.dispatch</a:t>
            </a:r>
            <a:r>
              <a:rPr lang="en-US" altLang="zh-CN" dirty="0"/>
              <a:t>:                                   ; </a:t>
            </a:r>
            <a:r>
              <a:rPr lang="en-US" altLang="zh-CN" dirty="0" err="1"/>
              <a:t>preds</a:t>
            </a:r>
            <a:r>
              <a:rPr lang="en-US" altLang="zh-CN" dirty="0"/>
              <a:t> = %entry</a:t>
            </a:r>
          </a:p>
          <a:p>
            <a:r>
              <a:rPr lang="en-US" altLang="zh-CN" dirty="0"/>
              <a:t>  %0 = </a:t>
            </a:r>
            <a:r>
              <a:rPr lang="en-US" altLang="zh-CN" dirty="0" err="1">
                <a:solidFill>
                  <a:srgbClr val="FF0000"/>
                </a:solidFill>
              </a:rPr>
              <a:t>catchswitch</a:t>
            </a:r>
            <a:r>
              <a:rPr lang="en-US" altLang="zh-CN" dirty="0"/>
              <a:t> within none [label %catch] unwind to caller</a:t>
            </a:r>
          </a:p>
          <a:p>
            <a:endParaRPr lang="en-US" altLang="zh-CN" dirty="0"/>
          </a:p>
          <a:p>
            <a:r>
              <a:rPr lang="en-US" altLang="zh-CN" dirty="0"/>
              <a:t>catch:                                            ; </a:t>
            </a:r>
            <a:r>
              <a:rPr lang="en-US" altLang="zh-CN" dirty="0" err="1"/>
              <a:t>preds</a:t>
            </a:r>
            <a:r>
              <a:rPr lang="en-US" altLang="zh-CN" dirty="0"/>
              <a:t> = %</a:t>
            </a:r>
            <a:r>
              <a:rPr lang="en-US" altLang="zh-CN" dirty="0" err="1"/>
              <a:t>catch.dispatch</a:t>
            </a:r>
            <a:endParaRPr lang="en-US" altLang="zh-CN" dirty="0"/>
          </a:p>
          <a:p>
            <a:r>
              <a:rPr lang="en-US" altLang="zh-CN" dirty="0"/>
              <a:t>  %1 = </a:t>
            </a:r>
            <a:r>
              <a:rPr lang="en-US" altLang="zh-CN" dirty="0" err="1">
                <a:solidFill>
                  <a:srgbClr val="FF0000"/>
                </a:solidFill>
              </a:rPr>
              <a:t>catchpad</a:t>
            </a:r>
            <a:r>
              <a:rPr lang="en-US" altLang="zh-CN" dirty="0"/>
              <a:t> within %0 [i8* null, i32 64, i8* null]</a:t>
            </a:r>
          </a:p>
          <a:p>
            <a:r>
              <a:rPr lang="en-US" altLang="zh-CN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invoke</a:t>
            </a:r>
            <a:r>
              <a:rPr lang="en-US" altLang="zh-CN" dirty="0"/>
              <a:t> void @_</a:t>
            </a:r>
            <a:r>
              <a:rPr lang="en-US" altLang="zh-CN" dirty="0" err="1">
                <a:solidFill>
                  <a:srgbClr val="FF0000"/>
                </a:solidFill>
              </a:rPr>
              <a:t>CxxThrowException</a:t>
            </a:r>
            <a:r>
              <a:rPr lang="en-US" altLang="zh-CN" dirty="0"/>
              <a:t>(i8* null, %</a:t>
            </a:r>
            <a:r>
              <a:rPr lang="en-US" altLang="zh-CN" dirty="0" err="1"/>
              <a:t>eh.ThrowInfo</a:t>
            </a:r>
            <a:r>
              <a:rPr lang="en-US" altLang="zh-CN" dirty="0"/>
              <a:t>* null) #1</a:t>
            </a:r>
          </a:p>
          <a:p>
            <a:r>
              <a:rPr lang="en-US" altLang="zh-CN" dirty="0"/>
              <a:t>          to label %unreachable unwind label %catch.dispatch2</a:t>
            </a:r>
          </a:p>
          <a:p>
            <a:endParaRPr lang="en-US" altLang="zh-CN" dirty="0"/>
          </a:p>
          <a:p>
            <a:r>
              <a:rPr lang="en-US" altLang="zh-CN" dirty="0"/>
              <a:t>catch.dispatch2:                                  ; </a:t>
            </a:r>
            <a:r>
              <a:rPr lang="en-US" altLang="zh-CN" dirty="0" err="1"/>
              <a:t>preds</a:t>
            </a:r>
            <a:r>
              <a:rPr lang="en-US" altLang="zh-CN" dirty="0"/>
              <a:t> = %catch</a:t>
            </a:r>
          </a:p>
          <a:p>
            <a:r>
              <a:rPr lang="en-US" altLang="zh-CN" dirty="0"/>
              <a:t>  %2 = </a:t>
            </a:r>
            <a:r>
              <a:rPr lang="en-US" altLang="zh-CN" dirty="0" err="1">
                <a:solidFill>
                  <a:srgbClr val="FF0000"/>
                </a:solidFill>
              </a:rPr>
              <a:t>catchswitch</a:t>
            </a:r>
            <a:r>
              <a:rPr lang="en-US" altLang="zh-CN" dirty="0"/>
              <a:t> within %1 [label %catch3] unwind to caller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21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参考文献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336FE59-77E7-460A-98E5-50B6726EDCBE}"/>
              </a:ext>
            </a:extLst>
          </p:cNvPr>
          <p:cNvSpPr txBox="1"/>
          <p:nvPr/>
        </p:nvSpPr>
        <p:spPr>
          <a:xfrm>
            <a:off x="702365" y="1338470"/>
            <a:ext cx="111848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b="1" dirty="0"/>
              <a:t>LLVM</a:t>
            </a:r>
            <a:r>
              <a:rPr lang="zh-CN" altLang="en-US" b="1" dirty="0"/>
              <a:t>异常处理官方文档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http://llvm.org/docs/ExceptionHandling.html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b="1" dirty="0"/>
              <a:t>LLVM</a:t>
            </a:r>
            <a:r>
              <a:rPr lang="zh-CN" altLang="en-US" b="1" dirty="0"/>
              <a:t>异常处理官方文档中文翻译</a:t>
            </a:r>
            <a:r>
              <a:rPr lang="zh-CN" altLang="en-US" dirty="0"/>
              <a:t>： </a:t>
            </a:r>
            <a:r>
              <a:rPr lang="en-US" altLang="zh-CN" dirty="0">
                <a:hlinkClick r:id="rId4"/>
              </a:rPr>
              <a:t>https://blog.csdn.net/wuhui_gdnt/article/details/51859729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b="1" dirty="0"/>
              <a:t>《LLVM Cookbook》</a:t>
            </a:r>
            <a:r>
              <a:rPr lang="zh-CN" altLang="en-US" b="1" dirty="0"/>
              <a:t>中文版 </a:t>
            </a:r>
            <a:r>
              <a:rPr lang="en-US" altLang="zh-CN" dirty="0"/>
              <a:t>P265-270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b="1" dirty="0" err="1"/>
              <a:t>libc</a:t>
            </a:r>
            <a:r>
              <a:rPr lang="en-US" altLang="zh-CN" b="1" dirty="0"/>
              <a:t>++</a:t>
            </a:r>
            <a:r>
              <a:rPr lang="en-US" altLang="zh-CN" b="1" dirty="0" err="1"/>
              <a:t>abi</a:t>
            </a:r>
            <a:r>
              <a:rPr lang="en-US" altLang="zh-CN" b="1" dirty="0"/>
              <a:t> Specification</a:t>
            </a:r>
            <a:r>
              <a:rPr lang="zh-CN" altLang="en-US" b="1" dirty="0"/>
              <a:t>： </a:t>
            </a:r>
            <a:r>
              <a:rPr lang="en-US" altLang="zh-CN" dirty="0">
                <a:hlinkClick r:id="rId5"/>
              </a:rPr>
              <a:t>http://libcxxabi.llvm.org/spec.html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b="1" dirty="0"/>
              <a:t>Itanium C++ ABI: Exception Handling</a:t>
            </a:r>
            <a:r>
              <a:rPr lang="zh-CN" altLang="en-US" b="1" dirty="0"/>
              <a:t>： </a:t>
            </a:r>
            <a:r>
              <a:rPr lang="en-US" altLang="zh-CN" dirty="0">
                <a:hlinkClick r:id="rId6"/>
              </a:rPr>
              <a:t>http://itanium-cxx-abi.github.io/cxx-abi/abi-eh.html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b="1" dirty="0"/>
              <a:t>Linux Standard Base Core Specification 3.0RC1</a:t>
            </a:r>
            <a:r>
              <a:rPr lang="zh-CN" altLang="en-US" b="1" dirty="0"/>
              <a:t>（</a:t>
            </a:r>
            <a:r>
              <a:rPr lang="en-US" altLang="zh-CN" b="1" dirty="0"/>
              <a:t>Chapter 8. Exception Frames</a:t>
            </a:r>
            <a:r>
              <a:rPr lang="zh-CN" altLang="en-US" b="1" dirty="0"/>
              <a:t>）：</a:t>
            </a:r>
            <a:endParaRPr lang="en-US" altLang="zh-CN" b="1" dirty="0"/>
          </a:p>
          <a:p>
            <a:r>
              <a:rPr lang="en-US" altLang="zh-CN" dirty="0">
                <a:hlinkClick r:id="rId7"/>
              </a:rPr>
              <a:t>http://refspecs.linuxfoundation.org/LSB_3.0.0/LSB-Core-generic/LSB-Core-generic/ehframechpt.html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b="1" dirty="0"/>
              <a:t>DWARF 4 Standard</a:t>
            </a:r>
            <a:r>
              <a:rPr lang="zh-CN" altLang="en-US" b="1" dirty="0"/>
              <a:t>：</a:t>
            </a:r>
            <a:r>
              <a:rPr lang="en-US" altLang="zh-CN" dirty="0">
                <a:hlinkClick r:id="rId3"/>
              </a:rPr>
              <a:t>http://llvm.org/docs/ExceptionHandling.html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b="1" dirty="0"/>
              <a:t>Exception Handling Tables</a:t>
            </a:r>
            <a:r>
              <a:rPr lang="zh-CN" altLang="en-US" b="1" dirty="0"/>
              <a:t>：</a:t>
            </a:r>
            <a:r>
              <a:rPr lang="en-US" altLang="zh-CN" dirty="0">
                <a:hlinkClick r:id="rId8"/>
              </a:rPr>
              <a:t>http://itanium-cxx-abi.github.io/cxx-abi/exceptions.pdf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b="1" dirty="0"/>
              <a:t>Unwind lib: </a:t>
            </a:r>
            <a:r>
              <a:rPr lang="en-US" altLang="zh-CN" dirty="0">
                <a:hlinkClick r:id="rId9"/>
              </a:rPr>
              <a:t>https://clang.llvm.org/docs/Toolchain.html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249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77668" y="207750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spc="600" dirty="0">
                <a:cs typeface="+mn-ea"/>
                <a:sym typeface="+mn-lt"/>
              </a:rPr>
              <a:t>LLVM</a:t>
            </a:r>
            <a:r>
              <a:rPr lang="zh-CN" altLang="en-US" sz="3200" spc="600" dirty="0">
                <a:cs typeface="+mn-ea"/>
                <a:sym typeface="+mn-lt"/>
              </a:rPr>
              <a:t>异常处理</a:t>
            </a:r>
            <a:endParaRPr lang="en-US" altLang="zh-CN" sz="3200" spc="600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3200" spc="600" dirty="0">
                <a:cs typeface="+mn-ea"/>
                <a:sym typeface="+mn-lt"/>
              </a:rPr>
              <a:t>简介</a:t>
            </a: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2147276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文本框 5"/>
          <p:cNvSpPr txBox="1"/>
          <p:nvPr>
            <p:custDataLst>
              <p:tags r:id="rId2"/>
            </p:custDataLst>
          </p:nvPr>
        </p:nvSpPr>
        <p:spPr>
          <a:xfrm>
            <a:off x="417698" y="1177451"/>
            <a:ext cx="58770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600" dirty="0">
                <a:cs typeface="+mn-ea"/>
                <a:sym typeface="+mn-lt"/>
              </a:rPr>
              <a:t>OSDT2018</a:t>
            </a:r>
          </a:p>
          <a:p>
            <a:endParaRPr lang="en-US" altLang="zh-CN" sz="6000" spc="600" dirty="0">
              <a:cs typeface="+mn-ea"/>
              <a:sym typeface="+mn-lt"/>
            </a:endParaRPr>
          </a:p>
          <a:p>
            <a:r>
              <a:rPr lang="en-US" altLang="zh-CN" sz="6000" spc="600" dirty="0">
                <a:cs typeface="+mn-ea"/>
                <a:sym typeface="+mn-lt"/>
              </a:rPr>
              <a:t>Thanks!</a:t>
            </a:r>
            <a:endParaRPr lang="zh-CN" altLang="en-US" sz="6000" spc="600" dirty="0">
              <a:cs typeface="+mn-ea"/>
              <a:sym typeface="+mn-lt"/>
            </a:endParaRPr>
          </a:p>
          <a:p>
            <a:endParaRPr lang="zh-CN" altLang="en-US" sz="6000" spc="600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33520" y="6129103"/>
            <a:ext cx="206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2018</a:t>
            </a:r>
            <a:r>
              <a:rPr lang="zh-CN" altLang="en-US" sz="1600" dirty="0">
                <a:cs typeface="+mn-ea"/>
                <a:sym typeface="+mn-lt"/>
              </a:rPr>
              <a:t>年</a:t>
            </a:r>
            <a:r>
              <a:rPr lang="en-US" altLang="zh-CN" sz="1600" dirty="0">
                <a:cs typeface="+mn-ea"/>
                <a:sym typeface="+mn-lt"/>
              </a:rPr>
              <a:t>12</a:t>
            </a:r>
            <a:r>
              <a:rPr lang="zh-CN" altLang="en-US" sz="1600" dirty="0">
                <a:cs typeface="+mn-ea"/>
                <a:sym typeface="+mn-lt"/>
              </a:rPr>
              <a:t>月</a:t>
            </a:r>
            <a:r>
              <a:rPr lang="en-US" altLang="zh-CN" sz="1600" dirty="0">
                <a:cs typeface="+mn-ea"/>
                <a:sym typeface="+mn-lt"/>
              </a:rPr>
              <a:t>8</a:t>
            </a:r>
            <a:r>
              <a:rPr lang="zh-CN" altLang="en-US" sz="1600" dirty="0">
                <a:cs typeface="+mn-ea"/>
                <a:sym typeface="+mn-lt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78609447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ym typeface="+mn-lt"/>
                </a:rPr>
                <a:t>简介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D8F4E07-650D-4402-B3F4-6501051A438A}"/>
              </a:ext>
            </a:extLst>
          </p:cNvPr>
          <p:cNvSpPr/>
          <p:nvPr/>
        </p:nvSpPr>
        <p:spPr>
          <a:xfrm>
            <a:off x="2252872" y="1759227"/>
            <a:ext cx="1213676" cy="3859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LLVM</a:t>
            </a:r>
          </a:p>
          <a:p>
            <a:pPr algn="ctr"/>
            <a:r>
              <a:rPr lang="zh-CN" altLang="en-US" sz="2800" dirty="0"/>
              <a:t>异常处理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9FF692-9C97-4DE5-8F47-D6EB7C84D81D}"/>
              </a:ext>
            </a:extLst>
          </p:cNvPr>
          <p:cNvSpPr/>
          <p:nvPr/>
        </p:nvSpPr>
        <p:spPr>
          <a:xfrm>
            <a:off x="5088833" y="1759227"/>
            <a:ext cx="5143386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Itanium ABI Zero-cost Exception Handling</a:t>
            </a:r>
            <a:endParaRPr lang="zh-CN" altLang="en-US" sz="2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3067523-BEF8-44E9-9C25-9FB87C19A01C}"/>
              </a:ext>
            </a:extLst>
          </p:cNvPr>
          <p:cNvSpPr/>
          <p:nvPr/>
        </p:nvSpPr>
        <p:spPr>
          <a:xfrm>
            <a:off x="5094357" y="3291510"/>
            <a:ext cx="5143386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Setjmp/Longjmp Exception Handling</a:t>
            </a:r>
            <a:endParaRPr lang="zh-CN" altLang="en-US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D4C4007-4B6C-4A15-9DF4-4C90BBDCED51}"/>
              </a:ext>
            </a:extLst>
          </p:cNvPr>
          <p:cNvSpPr/>
          <p:nvPr/>
        </p:nvSpPr>
        <p:spPr>
          <a:xfrm>
            <a:off x="5088833" y="4823793"/>
            <a:ext cx="5143386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Windows Runtime Exception Handling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7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77668" y="207750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/>
              <a:t>Itanium ABI Zero-cost Exception Handling</a:t>
            </a:r>
            <a:endParaRPr lang="zh-CN" altLang="en-US" sz="3200" dirty="0"/>
          </a:p>
          <a:p>
            <a:pPr algn="just">
              <a:lnSpc>
                <a:spcPct val="130000"/>
              </a:lnSpc>
            </a:pPr>
            <a:r>
              <a:rPr lang="en-US" altLang="zh-CN" sz="3200" spc="600" dirty="0">
                <a:cs typeface="+mn-ea"/>
                <a:sym typeface="+mn-lt"/>
              </a:rPr>
              <a:t> 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69626024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492981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ym typeface="+mn-lt"/>
                </a:rPr>
                <a:t>Itanium C++ ABI</a:t>
              </a:r>
              <a:endParaRPr lang="zh-CN" altLang="en-US" sz="2000" b="1" dirty="0"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F96A48-E73A-4FB5-834E-808D0BF6291B}"/>
              </a:ext>
            </a:extLst>
          </p:cNvPr>
          <p:cNvSpPr txBox="1"/>
          <p:nvPr/>
        </p:nvSpPr>
        <p:spPr>
          <a:xfrm>
            <a:off x="781879" y="1522922"/>
            <a:ext cx="106282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Itanium C++ ABI is an </a:t>
            </a:r>
            <a:r>
              <a:rPr lang="en-US" altLang="zh-CN" sz="2400" dirty="0">
                <a:solidFill>
                  <a:srgbClr val="FF0000"/>
                </a:solidFill>
              </a:rPr>
              <a:t>ABI</a:t>
            </a:r>
            <a:r>
              <a:rPr lang="en-US" altLang="zh-CN" sz="2400" dirty="0"/>
              <a:t> for C++.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As an ABI, it gives precise rules for implementing the language, ensuring that separately-compiled parts of a program can successfully </a:t>
            </a:r>
            <a:r>
              <a:rPr lang="en-US" altLang="zh-CN" sz="2400" dirty="0">
                <a:solidFill>
                  <a:srgbClr val="FF0000"/>
                </a:solidFill>
              </a:rPr>
              <a:t>interoperate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 Although it was initially developed for the Itanium architecture, it is </a:t>
            </a:r>
            <a:r>
              <a:rPr lang="en-US" altLang="zh-CN" sz="2400" dirty="0">
                <a:solidFill>
                  <a:srgbClr val="FF0000"/>
                </a:solidFill>
              </a:rPr>
              <a:t>not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platform-specific</a:t>
            </a:r>
            <a:r>
              <a:rPr lang="en-US" altLang="zh-CN" sz="2400" dirty="0"/>
              <a:t> and can be layered portably on top of an arbitrary C ABI.</a:t>
            </a:r>
          </a:p>
          <a:p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Accordingly, it is used as the standard C++ ABI for many major operating systems on all major architectures, and is implemented in many major C++ compilers, including GCC and Clang.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2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5579166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ym typeface="+mn-lt"/>
                </a:rPr>
                <a:t>Itanium C++ ABI: Exception Handling</a:t>
              </a:r>
              <a:endParaRPr lang="zh-CN" altLang="en-US" sz="2000" b="1" dirty="0"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F86CFF1-D49A-4963-B8DC-59A5AB1C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45531"/>
              </p:ext>
            </p:extLst>
          </p:nvPr>
        </p:nvGraphicFramePr>
        <p:xfrm>
          <a:off x="1685235" y="1309536"/>
          <a:ext cx="8821530" cy="5116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765">
                  <a:extLst>
                    <a:ext uri="{9D8B030D-6E8A-4147-A177-3AD203B41FA5}">
                      <a16:colId xmlns:a16="http://schemas.microsoft.com/office/drawing/2014/main" val="3108817021"/>
                    </a:ext>
                  </a:extLst>
                </a:gridCol>
                <a:gridCol w="4410765">
                  <a:extLst>
                    <a:ext uri="{9D8B030D-6E8A-4147-A177-3AD203B41FA5}">
                      <a16:colId xmlns:a16="http://schemas.microsoft.com/office/drawing/2014/main" val="3895483665"/>
                    </a:ext>
                  </a:extLst>
                </a:gridCol>
              </a:tblGrid>
              <a:tr h="4530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Itanium C++ ABI : Exception Handling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libs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6586"/>
                  </a:ext>
                </a:extLst>
              </a:tr>
              <a:tr h="1093912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Level I: Base API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section defines the Unwind Library interface, expected to be provided by any Itanium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psABI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-compliant system. This is the interface on which the C++ ABI exception-handling facilities are built.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libunwind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(LLVM)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libgcc_s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(GNU)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libunwind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(nongnu.org)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libunwind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PathScale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606443"/>
                  </a:ext>
                </a:extLst>
              </a:tr>
              <a:tr h="1093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II: C++ ABI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second level of specification is the minimum required to allow interoperability in the sense described above.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libc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abi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(LLVM)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libsupc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 (GNU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libcxxrt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PathScale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068606"/>
                  </a:ext>
                </a:extLst>
              </a:tr>
              <a:tr h="1093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III. Suggested Implementation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third level is a specification sufficient to allow all compliant C++ systems to share the relevant runtime implementation.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3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15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4108175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/>
                <a:t>libc</a:t>
              </a:r>
              <a:r>
                <a:rPr lang="en-US" altLang="zh-CN" sz="2000" b="1" dirty="0"/>
                <a:t>++</a:t>
              </a:r>
              <a:r>
                <a:rPr lang="en-US" altLang="zh-CN" sz="2000" b="1" dirty="0" err="1"/>
                <a:t>abi</a:t>
              </a:r>
              <a:r>
                <a:rPr lang="en-US" altLang="zh-CN" sz="2000" b="1" dirty="0"/>
                <a:t> Specification</a:t>
              </a:r>
              <a:endParaRPr lang="zh-CN" altLang="en-US" sz="20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B4ABCF6-E8AC-4028-95AA-66DC56BF2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883"/>
              </p:ext>
            </p:extLst>
          </p:nvPr>
        </p:nvGraphicFramePr>
        <p:xfrm>
          <a:off x="1705113" y="1594309"/>
          <a:ext cx="8781773" cy="419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773">
                  <a:extLst>
                    <a:ext uri="{9D8B030D-6E8A-4147-A177-3AD203B41FA5}">
                      <a16:colId xmlns:a16="http://schemas.microsoft.com/office/drawing/2014/main" val="3067829942"/>
                    </a:ext>
                  </a:extLst>
                </a:gridCol>
              </a:tblGrid>
              <a:tr h="5995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六个类别的函数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14737"/>
                  </a:ext>
                </a:extLst>
              </a:tr>
              <a:tr h="59955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management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05029"/>
                  </a:ext>
                </a:extLst>
              </a:tr>
              <a:tr h="59955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 Handling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62050"/>
                  </a:ext>
                </a:extLst>
              </a:tr>
              <a:tr h="59955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Guard objects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6571"/>
                  </a:ext>
                </a:extLst>
              </a:tr>
              <a:tr h="59955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 construction and destruction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697836"/>
                  </a:ext>
                </a:extLst>
              </a:tr>
              <a:tr h="59955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46890"/>
                  </a:ext>
                </a:extLst>
              </a:tr>
              <a:tr h="59955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Utilities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8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35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4108175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/>
                <a:t>libc</a:t>
              </a:r>
              <a:r>
                <a:rPr lang="en-US" altLang="zh-CN" sz="2000" b="1" dirty="0"/>
                <a:t>++</a:t>
              </a:r>
              <a:r>
                <a:rPr lang="en-US" altLang="zh-CN" sz="2000" b="1" dirty="0" err="1"/>
                <a:t>abi</a:t>
              </a:r>
              <a:r>
                <a:rPr lang="zh-CN" altLang="en-US" sz="2000" b="1" dirty="0"/>
                <a:t>常用的函数</a:t>
              </a:r>
              <a:endParaRPr lang="zh-CN" altLang="en-US" sz="2000" b="1" dirty="0"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F96A48-E73A-4FB5-834E-808D0BF6291B}"/>
              </a:ext>
            </a:extLst>
          </p:cNvPr>
          <p:cNvSpPr txBox="1"/>
          <p:nvPr/>
        </p:nvSpPr>
        <p:spPr>
          <a:xfrm>
            <a:off x="556592" y="1509669"/>
            <a:ext cx="106282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void* __</a:t>
            </a:r>
            <a:r>
              <a:rPr lang="en-US" altLang="zh-CN" sz="2400" dirty="0" err="1"/>
              <a:t>cxa_allocate_exception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thrown_size</a:t>
            </a:r>
            <a:r>
              <a:rPr lang="en-US" altLang="zh-CN" sz="2400" dirty="0"/>
              <a:t>) throw();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Effects: Allocates memory to hold the exception to be thrown. </a:t>
            </a:r>
            <a:r>
              <a:rPr lang="en-US" altLang="zh-CN" sz="2400" dirty="0" err="1"/>
              <a:t>thrown_size</a:t>
            </a:r>
            <a:r>
              <a:rPr lang="en-US" altLang="zh-CN" sz="2400" dirty="0"/>
              <a:t> is the size of the exception object. Can allocate additional memory to hold private data. If memory can not be allocated, call std::terminate().</a:t>
            </a:r>
          </a:p>
          <a:p>
            <a:endParaRPr lang="en-US" altLang="zh-CN" sz="2400" dirty="0"/>
          </a:p>
          <a:p>
            <a:r>
              <a:rPr lang="en-US" altLang="zh-CN" sz="2400" dirty="0"/>
              <a:t>Returns: A pointer to the memory allocated for the exception object.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void __</a:t>
            </a:r>
            <a:r>
              <a:rPr lang="en-US" altLang="zh-CN" sz="2400" dirty="0" err="1"/>
              <a:t>cxa_throw</a:t>
            </a:r>
            <a:r>
              <a:rPr lang="en-US" altLang="zh-CN" sz="2400" dirty="0"/>
              <a:t>(void* </a:t>
            </a:r>
            <a:r>
              <a:rPr lang="en-US" altLang="zh-CN" sz="2400" dirty="0" err="1"/>
              <a:t>thrown_exception</a:t>
            </a:r>
            <a:r>
              <a:rPr lang="en-US" altLang="zh-CN" sz="2400" dirty="0"/>
              <a:t>, struct std::</a:t>
            </a:r>
            <a:r>
              <a:rPr lang="en-US" altLang="zh-CN" sz="2400" dirty="0" err="1"/>
              <a:t>type_info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tinfo</a:t>
            </a:r>
            <a:r>
              <a:rPr lang="en-US" altLang="zh-CN" sz="2400" dirty="0"/>
              <a:t>, void (*</a:t>
            </a:r>
            <a:r>
              <a:rPr lang="en-US" altLang="zh-CN" sz="2400" dirty="0" err="1"/>
              <a:t>dest</a:t>
            </a:r>
            <a:r>
              <a:rPr lang="en-US" altLang="zh-CN" sz="2400" dirty="0"/>
              <a:t>)(void*));</a:t>
            </a:r>
          </a:p>
        </p:txBody>
      </p:sp>
    </p:spTree>
    <p:extLst>
      <p:ext uri="{BB962C8B-B14F-4D97-AF65-F5344CB8AC3E}">
        <p14:creationId xmlns:p14="http://schemas.microsoft.com/office/powerpoint/2010/main" val="6316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网络科技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2597</Words>
  <Application>Microsoft Office PowerPoint</Application>
  <PresentationFormat>宽屏</PresentationFormat>
  <Paragraphs>336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仿宋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snsn1</cp:lastModifiedBy>
  <cp:revision>77</cp:revision>
  <dcterms:created xsi:type="dcterms:W3CDTF">2017-07-24T17:10:39Z</dcterms:created>
  <dcterms:modified xsi:type="dcterms:W3CDTF">2018-12-07T11:32:58Z</dcterms:modified>
</cp:coreProperties>
</file>