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Lst>
  <p:notesMasterIdLst>
    <p:notesMasterId r:id="rId53"/>
  </p:notesMasterIdLst>
  <p:sldIdLst>
    <p:sldId id="256" r:id="rId6"/>
    <p:sldId id="280" r:id="rId7"/>
    <p:sldId id="257" r:id="rId8"/>
    <p:sldId id="335" r:id="rId9"/>
    <p:sldId id="336" r:id="rId10"/>
    <p:sldId id="337" r:id="rId11"/>
    <p:sldId id="334" r:id="rId12"/>
    <p:sldId id="331" r:id="rId13"/>
    <p:sldId id="333" r:id="rId14"/>
    <p:sldId id="327" r:id="rId15"/>
    <p:sldId id="315" r:id="rId16"/>
    <p:sldId id="330" r:id="rId17"/>
    <p:sldId id="329" r:id="rId18"/>
    <p:sldId id="314" r:id="rId19"/>
    <p:sldId id="282" r:id="rId20"/>
    <p:sldId id="313" r:id="rId21"/>
    <p:sldId id="316" r:id="rId22"/>
    <p:sldId id="299" r:id="rId23"/>
    <p:sldId id="291" r:id="rId24"/>
    <p:sldId id="317" r:id="rId25"/>
    <p:sldId id="289" r:id="rId26"/>
    <p:sldId id="318" r:id="rId27"/>
    <p:sldId id="296" r:id="rId28"/>
    <p:sldId id="320" r:id="rId29"/>
    <p:sldId id="325" r:id="rId30"/>
    <p:sldId id="326" r:id="rId31"/>
    <p:sldId id="309" r:id="rId32"/>
    <p:sldId id="297" r:id="rId33"/>
    <p:sldId id="283" r:id="rId34"/>
    <p:sldId id="293" r:id="rId35"/>
    <p:sldId id="292" r:id="rId36"/>
    <p:sldId id="302" r:id="rId37"/>
    <p:sldId id="323" r:id="rId38"/>
    <p:sldId id="295" r:id="rId39"/>
    <p:sldId id="304" r:id="rId40"/>
    <p:sldId id="305" r:id="rId41"/>
    <p:sldId id="303" r:id="rId42"/>
    <p:sldId id="308" r:id="rId43"/>
    <p:sldId id="285" r:id="rId44"/>
    <p:sldId id="286" r:id="rId45"/>
    <p:sldId id="312" r:id="rId46"/>
    <p:sldId id="306" r:id="rId47"/>
    <p:sldId id="307" r:id="rId48"/>
    <p:sldId id="287" r:id="rId49"/>
    <p:sldId id="288" r:id="rId50"/>
    <p:sldId id="321" r:id="rId51"/>
    <p:sldId id="281"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0">
          <p15:clr>
            <a:srgbClr val="A4A3A4"/>
          </p15:clr>
        </p15:guide>
        <p15:guide id="2" pos="6312">
          <p15:clr>
            <a:srgbClr val="A4A3A4"/>
          </p15:clr>
        </p15:guide>
        <p15:guide id="3" orient="horz" pos="868">
          <p15:clr>
            <a:srgbClr val="A4A3A4"/>
          </p15:clr>
        </p15:guide>
        <p15:guide id="4" pos="374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D3A9"/>
    <a:srgbClr val="D8F3FA"/>
    <a:srgbClr val="F7CE7A"/>
    <a:srgbClr val="8C6CAD"/>
    <a:srgbClr val="908B8B"/>
    <a:srgbClr val="8FD8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8" d="100"/>
          <a:sy n="68" d="100"/>
        </p:scale>
        <p:origin x="654" y="66"/>
      </p:cViewPr>
      <p:guideLst>
        <p:guide orient="horz" pos="310"/>
        <p:guide pos="6312"/>
        <p:guide orient="horz" pos="868"/>
        <p:guide pos="374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D364EA-27A8-4B80-A3C7-37F1355B74D7}" type="datetimeFigureOut">
              <a:rPr lang="zh-CN" altLang="en-US" smtClean="0"/>
              <a:t>2019/11/18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854250-70AA-46A7-9ACF-088280FAFC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From: https://www.openarkcompiler.cn/home</a:t>
            </a:r>
            <a:endParaRPr lang="zh-CN" altLang="en-US" dirty="0"/>
          </a:p>
        </p:txBody>
      </p:sp>
      <p:sp>
        <p:nvSpPr>
          <p:cNvPr id="4" name="灯片编号占位符 3"/>
          <p:cNvSpPr>
            <a:spLocks noGrp="1"/>
          </p:cNvSpPr>
          <p:nvPr>
            <p:ph type="sldNum" sz="quarter" idx="5"/>
          </p:nvPr>
        </p:nvSpPr>
        <p:spPr/>
        <p:txBody>
          <a:bodyPr/>
          <a:lstStyle/>
          <a:p>
            <a:fld id="{FB854250-70AA-46A7-9ACF-088280FAFC0E}" type="slidenum">
              <a:rPr lang="zh-CN" altLang="en-US" smtClean="0"/>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From:  https://zhuanlan.zhihu.com/p/77108133</a:t>
            </a:r>
            <a:endParaRPr lang="zh-CN" altLang="en-US" dirty="0"/>
          </a:p>
        </p:txBody>
      </p:sp>
      <p:sp>
        <p:nvSpPr>
          <p:cNvPr id="4" name="灯片编号占位符 3"/>
          <p:cNvSpPr>
            <a:spLocks noGrp="1"/>
          </p:cNvSpPr>
          <p:nvPr>
            <p:ph type="sldNum" sz="quarter" idx="5"/>
          </p:nvPr>
        </p:nvSpPr>
        <p:spPr/>
        <p:txBody>
          <a:bodyPr/>
          <a:lstStyle/>
          <a:p>
            <a:fld id="{FB854250-70AA-46A7-9ACF-088280FAFC0E}" type="slidenum">
              <a:rPr lang="zh-CN" altLang="en-US" smtClean="0"/>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From:  https://zhuanlan.zhihu.com/p/77108133</a:t>
            </a:r>
            <a:endParaRPr lang="zh-CN" altLang="en-US" dirty="0"/>
          </a:p>
        </p:txBody>
      </p:sp>
      <p:sp>
        <p:nvSpPr>
          <p:cNvPr id="4" name="灯片编号占位符 3"/>
          <p:cNvSpPr>
            <a:spLocks noGrp="1"/>
          </p:cNvSpPr>
          <p:nvPr>
            <p:ph type="sldNum" sz="quarter" idx="5"/>
          </p:nvPr>
        </p:nvSpPr>
        <p:spPr/>
        <p:txBody>
          <a:bodyPr/>
          <a:lstStyle/>
          <a:p>
            <a:fld id="{FB854250-70AA-46A7-9ACF-088280FAFC0E}" type="slidenum">
              <a:rPr lang="zh-CN" altLang="en-US" smtClean="0"/>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842D9D7-3DD4-4BD2-9531-14F5A8A1B2DF}" type="datetimeFigureOut">
              <a:rPr lang="zh-CN" altLang="en-US" smtClean="0"/>
              <a:t>2019/11/18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B61554-CA63-4B5F-8F64-A9649EADFC5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842D9D7-3DD4-4BD2-9531-14F5A8A1B2DF}" type="datetimeFigureOut">
              <a:rPr lang="zh-CN" altLang="en-US" smtClean="0"/>
              <a:t>2019/11/18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B61554-CA63-4B5F-8F64-A9649EADFC5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842D9D7-3DD4-4BD2-9531-14F5A8A1B2DF}" type="datetimeFigureOut">
              <a:rPr lang="zh-CN" altLang="en-US" smtClean="0"/>
              <a:t>2019/11/18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B61554-CA63-4B5F-8F64-A9649EADFC5C}"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E78679C-A678-4F32-B50C-3B791EA480C5}" type="datetimeFigureOut">
              <a:rPr lang="zh-CN" altLang="en-US" smtClean="0"/>
              <a:t>2019/11/18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AF3D69-4835-4A99-9268-FB24DDCE7755}"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E78679C-A678-4F32-B50C-3B791EA480C5}" type="datetimeFigureOut">
              <a:rPr lang="zh-CN" altLang="en-US" smtClean="0"/>
              <a:t>2019/11/18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AF3D69-4835-4A99-9268-FB24DDCE7755}"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E78679C-A678-4F32-B50C-3B791EA480C5}" type="datetimeFigureOut">
              <a:rPr lang="zh-CN" altLang="en-US" smtClean="0"/>
              <a:t>2019/11/18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AF3D69-4835-4A99-9268-FB24DDCE7755}"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9E78679C-A678-4F32-B50C-3B791EA480C5}" type="datetimeFigureOut">
              <a:rPr lang="zh-CN" altLang="en-US" smtClean="0"/>
              <a:t>2019/11/18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AF3D69-4835-4A99-9268-FB24DDCE7755}"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E78679C-A678-4F32-B50C-3B791EA480C5}" type="datetimeFigureOut">
              <a:rPr lang="zh-CN" altLang="en-US" smtClean="0"/>
              <a:t>2019/11/18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1AF3D69-4835-4A99-9268-FB24DDCE7755}"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E78679C-A678-4F32-B50C-3B791EA480C5}" type="datetimeFigureOut">
              <a:rPr lang="zh-CN" altLang="en-US" smtClean="0"/>
              <a:t>2019/11/18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1AF3D69-4835-4A99-9268-FB24DDCE7755}"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78679C-A678-4F32-B50C-3B791EA480C5}" type="datetimeFigureOut">
              <a:rPr lang="zh-CN" altLang="en-US" smtClean="0"/>
              <a:t>2019/11/18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1AF3D69-4835-4A99-9268-FB24DDCE7755}"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E78679C-A678-4F32-B50C-3B791EA480C5}" type="datetimeFigureOut">
              <a:rPr lang="zh-CN" altLang="en-US" smtClean="0"/>
              <a:t>2019/11/18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AF3D69-4835-4A99-9268-FB24DDCE775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842D9D7-3DD4-4BD2-9531-14F5A8A1B2DF}" type="datetimeFigureOut">
              <a:rPr lang="zh-CN" altLang="en-US" smtClean="0"/>
              <a:t>2019/11/18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B61554-CA63-4B5F-8F64-A9649EADFC5C}"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E78679C-A678-4F32-B50C-3B791EA480C5}" type="datetimeFigureOut">
              <a:rPr lang="zh-CN" altLang="en-US" smtClean="0"/>
              <a:t>2019/11/18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AF3D69-4835-4A99-9268-FB24DDCE7755}"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E78679C-A678-4F32-B50C-3B791EA480C5}" type="datetimeFigureOut">
              <a:rPr lang="zh-CN" altLang="en-US" smtClean="0"/>
              <a:t>2019/11/18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AF3D69-4835-4A99-9268-FB24DDCE7755}"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E78679C-A678-4F32-B50C-3B791EA480C5}" type="datetimeFigureOut">
              <a:rPr lang="zh-CN" altLang="en-US" smtClean="0"/>
              <a:t>2019/11/18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AF3D69-4835-4A99-9268-FB24DDCE7755}"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a:prstGeom prst="rect">
            <a:avLst/>
          </a:prstGeom>
        </p:spPr>
        <p:txBody>
          <a:bodyPr/>
          <a:lstStyle/>
          <a:p>
            <a:fld id="{8842D9D7-3DD4-4BD2-9531-14F5A8A1B2DF}" type="datetimeFigureOut">
              <a:rPr lang="zh-CN" altLang="en-US" smtClean="0"/>
              <a:t>2019/11/18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0B61554-CA63-4B5F-8F64-A9649EADFC5C}" type="slidenum">
              <a:rPr lang="zh-CN" altLang="en-US" smtClean="0"/>
              <a:t>‹#›</a:t>
            </a:fld>
            <a:endParaRPr lang="zh-CN" altLang="en-US"/>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842D9D7-3DD4-4BD2-9531-14F5A8A1B2DF}" type="datetimeFigureOut">
              <a:rPr lang="zh-CN" altLang="en-US" smtClean="0"/>
              <a:t>2019/11/18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0B61554-CA63-4B5F-8F64-A9649EADFC5C}" type="slidenum">
              <a:rPr lang="zh-CN" altLang="en-US" smtClean="0"/>
              <a:t>‹#›</a:t>
            </a:fld>
            <a:endParaRPr lang="zh-CN" altLang="en-US"/>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842D9D7-3DD4-4BD2-9531-14F5A8A1B2DF}" type="datetimeFigureOut">
              <a:rPr lang="zh-CN" altLang="en-US" smtClean="0"/>
              <a:t>2019/11/18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0B61554-CA63-4B5F-8F64-A9649EADFC5C}" type="slidenum">
              <a:rPr lang="zh-CN" altLang="en-US" smtClean="0"/>
              <a:t>‹#›</a:t>
            </a:fld>
            <a:endParaRPr lang="zh-CN" altLang="en-US"/>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842D9D7-3DD4-4BD2-9531-14F5A8A1B2DF}" type="datetimeFigureOut">
              <a:rPr lang="zh-CN" altLang="en-US" smtClean="0"/>
              <a:t>2019/11/18</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40B61554-CA63-4B5F-8F64-A9649EADFC5C}" type="slidenum">
              <a:rPr lang="zh-CN" altLang="en-US" smtClean="0"/>
              <a:t>‹#›</a:t>
            </a:fld>
            <a:endParaRPr lang="zh-CN" altLang="en-US"/>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842D9D7-3DD4-4BD2-9531-14F5A8A1B2DF}" type="datetimeFigureOut">
              <a:rPr lang="zh-CN" altLang="en-US" smtClean="0"/>
              <a:t>2019/11/18</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40B61554-CA63-4B5F-8F64-A9649EADFC5C}" type="slidenum">
              <a:rPr lang="zh-CN" altLang="en-US" smtClean="0"/>
              <a:t>‹#›</a:t>
            </a:fld>
            <a:endParaRPr lang="zh-CN" altLang="en-US"/>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842D9D7-3DD4-4BD2-9531-14F5A8A1B2DF}" type="datetimeFigureOut">
              <a:rPr lang="zh-CN" altLang="en-US" smtClean="0"/>
              <a:t>2019/11/18</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40B61554-CA63-4B5F-8F64-A9649EADFC5C}" type="slidenum">
              <a:rPr lang="zh-CN" altLang="en-US" smtClean="0"/>
              <a:t>‹#›</a:t>
            </a:fld>
            <a:endParaRPr lang="zh-CN" altLang="en-US"/>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842D9D7-3DD4-4BD2-9531-14F5A8A1B2DF}" type="datetimeFigureOut">
              <a:rPr lang="zh-CN" altLang="en-US" smtClean="0"/>
              <a:t>2019/11/18</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40B61554-CA63-4B5F-8F64-A9649EADFC5C}" type="slidenum">
              <a:rPr lang="zh-CN" altLang="en-US" smtClean="0"/>
              <a:t>‹#›</a:t>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842D9D7-3DD4-4BD2-9531-14F5A8A1B2DF}" type="datetimeFigureOut">
              <a:rPr lang="zh-CN" altLang="en-US" smtClean="0"/>
              <a:t>2019/11/18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B61554-CA63-4B5F-8F64-A9649EADFC5C}"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842D9D7-3DD4-4BD2-9531-14F5A8A1B2DF}" type="datetimeFigureOut">
              <a:rPr lang="zh-CN" altLang="en-US" smtClean="0"/>
              <a:t>2019/11/18</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40B61554-CA63-4B5F-8F64-A9649EADFC5C}" type="slidenum">
              <a:rPr lang="zh-CN" altLang="en-US" smtClean="0"/>
              <a:t>‹#›</a:t>
            </a:fld>
            <a:endParaRPr lang="zh-CN" altLang="en-US"/>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842D9D7-3DD4-4BD2-9531-14F5A8A1B2DF}" type="datetimeFigureOut">
              <a:rPr lang="zh-CN" altLang="en-US" smtClean="0"/>
              <a:t>2019/11/18</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40B61554-CA63-4B5F-8F64-A9649EADFC5C}" type="slidenum">
              <a:rPr lang="zh-CN" altLang="en-US" smtClean="0"/>
              <a:t>‹#›</a:t>
            </a:fld>
            <a:endParaRPr lang="zh-CN" altLang="en-US"/>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842D9D7-3DD4-4BD2-9531-14F5A8A1B2DF}" type="datetimeFigureOut">
              <a:rPr lang="zh-CN" altLang="en-US" smtClean="0"/>
              <a:t>2019/11/18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0B61554-CA63-4B5F-8F64-A9649EADFC5C}" type="slidenum">
              <a:rPr lang="zh-CN" altLang="en-US" smtClean="0"/>
              <a:t>‹#›</a:t>
            </a:fld>
            <a:endParaRPr lang="zh-CN" altLang="en-US"/>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842D9D7-3DD4-4BD2-9531-14F5A8A1B2DF}" type="datetimeFigureOut">
              <a:rPr lang="zh-CN" altLang="en-US" smtClean="0"/>
              <a:t>2019/11/18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0B61554-CA63-4B5F-8F64-A9649EADFC5C}" type="slidenum">
              <a:rPr lang="zh-CN" altLang="en-US" smtClean="0"/>
              <a:t>‹#›</a:t>
            </a:fld>
            <a:endParaRPr lang="zh-CN" altLang="en-US"/>
          </a:p>
        </p:txBody>
      </p:sp>
    </p:spTree>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E78679C-A678-4F32-B50C-3B791EA480C5}" type="datetimeFigureOut">
              <a:rPr lang="zh-CN" altLang="en-US" smtClean="0"/>
              <a:t>2019/11/18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F1AF3D69-4835-4A99-9268-FB24DDCE7755}"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E78679C-A678-4F32-B50C-3B791EA480C5}" type="datetimeFigureOut">
              <a:rPr lang="zh-CN" altLang="en-US" smtClean="0"/>
              <a:t>2019/11/18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F1AF3D69-4835-4A99-9268-FB24DDCE7755}"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E78679C-A678-4F32-B50C-3B791EA480C5}" type="datetimeFigureOut">
              <a:rPr lang="zh-CN" altLang="en-US" smtClean="0"/>
              <a:t>2019/11/18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F1AF3D69-4835-4A99-9268-FB24DDCE7755}" type="slidenum">
              <a:rPr lang="zh-CN" altLang="en-US" smtClean="0"/>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9E78679C-A678-4F32-B50C-3B791EA480C5}" type="datetimeFigureOut">
              <a:rPr lang="zh-CN" altLang="en-US" smtClean="0"/>
              <a:t>2019/11/18</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F1AF3D69-4835-4A99-9268-FB24DDCE7755}" type="slidenum">
              <a:rPr lang="zh-CN" altLang="en-US" smtClean="0"/>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9E78679C-A678-4F32-B50C-3B791EA480C5}" type="datetimeFigureOut">
              <a:rPr lang="zh-CN" altLang="en-US" smtClean="0"/>
              <a:t>2019/11/18</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F1AF3D69-4835-4A99-9268-FB24DDCE7755}" type="slidenum">
              <a:rPr lang="zh-CN" altLang="en-US" smtClean="0"/>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9E78679C-A678-4F32-B50C-3B791EA480C5}" type="datetimeFigureOut">
              <a:rPr lang="zh-CN" altLang="en-US" smtClean="0"/>
              <a:t>2019/11/18</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F1AF3D69-4835-4A99-9268-FB24DDCE775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8842D9D7-3DD4-4BD2-9531-14F5A8A1B2DF}" type="datetimeFigureOut">
              <a:rPr lang="zh-CN" altLang="en-US" smtClean="0"/>
              <a:t>2019/11/18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B61554-CA63-4B5F-8F64-A9649EADFC5C}"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9E78679C-A678-4F32-B50C-3B791EA480C5}" type="datetimeFigureOut">
              <a:rPr lang="zh-CN" altLang="en-US" smtClean="0"/>
              <a:t>2019/11/18</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F1AF3D69-4835-4A99-9268-FB24DDCE7755}" type="slidenum">
              <a:rPr lang="zh-CN" altLang="en-US" smtClean="0"/>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9E78679C-A678-4F32-B50C-3B791EA480C5}" type="datetimeFigureOut">
              <a:rPr lang="zh-CN" altLang="en-US" smtClean="0"/>
              <a:t>2019/11/18</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F1AF3D69-4835-4A99-9268-FB24DDCE7755}" type="slidenum">
              <a:rPr lang="zh-CN" altLang="en-US" smtClean="0"/>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9E78679C-A678-4F32-B50C-3B791EA480C5}" type="datetimeFigureOut">
              <a:rPr lang="zh-CN" altLang="en-US" smtClean="0"/>
              <a:t>2019/11/18</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F1AF3D69-4835-4A99-9268-FB24DDCE7755}" type="slidenum">
              <a:rPr lang="zh-CN" altLang="en-US" smtClean="0"/>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E78679C-A678-4F32-B50C-3B791EA480C5}" type="datetimeFigureOut">
              <a:rPr lang="zh-CN" altLang="en-US" smtClean="0"/>
              <a:t>2019/11/18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F1AF3D69-4835-4A99-9268-FB24DDCE7755}" type="slidenum">
              <a:rPr lang="zh-CN" altLang="en-US" smtClean="0"/>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E78679C-A678-4F32-B50C-3B791EA480C5}" type="datetimeFigureOut">
              <a:rPr lang="zh-CN" altLang="en-US" smtClean="0"/>
              <a:t>2019/11/18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F1AF3D69-4835-4A99-9268-FB24DDCE7755}" type="slidenum">
              <a:rPr lang="zh-CN" altLang="en-US" smtClean="0"/>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A70098B0-4FFE-455A-A924-819B297A8697}" type="datetimeFigureOut">
              <a:rPr lang="zh-CN" altLang="en-US" smtClean="0"/>
              <a:t>2019/11/18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260969A-B9FB-4483-87A0-ED7D5F9C1196}" type="slidenum">
              <a:rPr lang="zh-CN" altLang="en-US" smtClean="0"/>
              <a:t>‹#›</a:t>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A70098B0-4FFE-455A-A924-819B297A8697}" type="datetimeFigureOut">
              <a:rPr lang="zh-CN" altLang="en-US" smtClean="0"/>
              <a:t>2019/11/18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260969A-B9FB-4483-87A0-ED7D5F9C1196}" type="slidenum">
              <a:rPr lang="zh-CN" altLang="en-US" smtClean="0"/>
              <a:t>‹#›</a:t>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A70098B0-4FFE-455A-A924-819B297A8697}" type="datetimeFigureOut">
              <a:rPr lang="zh-CN" altLang="en-US" smtClean="0"/>
              <a:t>2019/11/18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260969A-B9FB-4483-87A0-ED7D5F9C1196}" type="slidenum">
              <a:rPr lang="zh-CN" altLang="en-US" smtClean="0"/>
              <a:t>‹#›</a:t>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A70098B0-4FFE-455A-A924-819B297A8697}" type="datetimeFigureOut">
              <a:rPr lang="zh-CN" altLang="en-US" smtClean="0"/>
              <a:t>2019/11/18</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260969A-B9FB-4483-87A0-ED7D5F9C1196}" type="slidenum">
              <a:rPr lang="zh-CN" altLang="en-US" smtClean="0"/>
              <a:t>‹#›</a:t>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A70098B0-4FFE-455A-A924-819B297A8697}" type="datetimeFigureOut">
              <a:rPr lang="zh-CN" altLang="en-US" smtClean="0"/>
              <a:t>2019/11/18</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260969A-B9FB-4483-87A0-ED7D5F9C119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8842D9D7-3DD4-4BD2-9531-14F5A8A1B2DF}" type="datetimeFigureOut">
              <a:rPr lang="zh-CN" altLang="en-US" smtClean="0"/>
              <a:t>2019/11/18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B61554-CA63-4B5F-8F64-A9649EADFC5C}"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A70098B0-4FFE-455A-A924-819B297A8697}" type="datetimeFigureOut">
              <a:rPr lang="zh-CN" altLang="en-US" smtClean="0"/>
              <a:t>2019/11/18</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260969A-B9FB-4483-87A0-ED7D5F9C1196}" type="slidenum">
              <a:rPr lang="zh-CN" altLang="en-US" smtClean="0"/>
              <a:t>‹#›</a:t>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A70098B0-4FFE-455A-A924-819B297A8697}" type="datetimeFigureOut">
              <a:rPr lang="zh-CN" altLang="en-US" smtClean="0"/>
              <a:t>2019/11/18</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260969A-B9FB-4483-87A0-ED7D5F9C1196}" type="slidenum">
              <a:rPr lang="zh-CN" altLang="en-US" smtClean="0"/>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A70098B0-4FFE-455A-A924-819B297A8697}" type="datetimeFigureOut">
              <a:rPr lang="zh-CN" altLang="en-US" smtClean="0"/>
              <a:t>2019/11/18</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260969A-B9FB-4483-87A0-ED7D5F9C1196}" type="slidenum">
              <a:rPr lang="zh-CN" altLang="en-US" smtClean="0"/>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A70098B0-4FFE-455A-A924-819B297A8697}" type="datetimeFigureOut">
              <a:rPr lang="zh-CN" altLang="en-US" smtClean="0"/>
              <a:t>2019/11/18</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260969A-B9FB-4483-87A0-ED7D5F9C1196}" type="slidenum">
              <a:rPr lang="zh-CN" altLang="en-US" smtClean="0"/>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A70098B0-4FFE-455A-A924-819B297A8697}" type="datetimeFigureOut">
              <a:rPr lang="zh-CN" altLang="en-US" smtClean="0"/>
              <a:t>2019/11/18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260969A-B9FB-4483-87A0-ED7D5F9C1196}" type="slidenum">
              <a:rPr lang="zh-CN" altLang="en-US" smtClean="0"/>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A70098B0-4FFE-455A-A924-819B297A8697}" type="datetimeFigureOut">
              <a:rPr lang="zh-CN" altLang="en-US" smtClean="0"/>
              <a:t>2019/11/18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260969A-B9FB-4483-87A0-ED7D5F9C1196}" type="slidenum">
              <a:rPr lang="zh-CN" altLang="en-US" smtClean="0"/>
              <a:t>‹#›</a:t>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a:prstGeom prst="rect">
            <a:avLst/>
          </a:prstGeom>
        </p:spPr>
        <p:txBody>
          <a:bodyPr/>
          <a:lstStyle/>
          <a:p>
            <a:fld id="{8842D9D7-3DD4-4BD2-9531-14F5A8A1B2DF}" type="datetimeFigureOut">
              <a:rPr lang="zh-CN" altLang="en-US" smtClean="0"/>
              <a:t>2019/11/18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0B61554-CA63-4B5F-8F64-A9649EADFC5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842D9D7-3DD4-4BD2-9531-14F5A8A1B2DF}" type="datetimeFigureOut">
              <a:rPr lang="zh-CN" altLang="en-US" smtClean="0"/>
              <a:t>2019/11/18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B61554-CA63-4B5F-8F64-A9649EADFC5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42D9D7-3DD4-4BD2-9531-14F5A8A1B2DF}" type="datetimeFigureOut">
              <a:rPr lang="zh-CN" altLang="en-US" smtClean="0"/>
              <a:t>2019/11/18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B61554-CA63-4B5F-8F64-A9649EADFC5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842D9D7-3DD4-4BD2-9531-14F5A8A1B2DF}" type="datetimeFigureOut">
              <a:rPr lang="zh-CN" altLang="en-US" smtClean="0"/>
              <a:t>2019/11/18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B61554-CA63-4B5F-8F64-A9649EADFC5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842D9D7-3DD4-4BD2-9531-14F5A8A1B2DF}" type="datetimeFigureOut">
              <a:rPr lang="zh-CN" altLang="en-US" smtClean="0"/>
              <a:t>2019/11/18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B61554-CA63-4B5F-8F64-A9649EADFC5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2.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5.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theme" Target="../theme/theme5.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4.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6.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403"/>
            <a:ext cx="12192000" cy="6857194"/>
          </a:xfrm>
          <a:prstGeom prst="rect">
            <a:avLst/>
          </a:prstGeom>
        </p:spPr>
      </p:pic>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42D9D7-3DD4-4BD2-9531-14F5A8A1B2DF}" type="datetimeFigureOut">
              <a:rPr lang="zh-CN" altLang="en-US" smtClean="0"/>
              <a:t>2019/11/18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B61554-CA63-4B5F-8F64-A9649EADFC5C}" type="slidenum">
              <a:rPr lang="zh-CN" altLang="en-US" smtClean="0"/>
              <a:t>‹#›</a:t>
            </a:fld>
            <a:endParaRPr lang="zh-CN" altLang="en-US"/>
          </a:p>
        </p:txBody>
      </p:sp>
      <p:pic>
        <p:nvPicPr>
          <p:cNvPr id="13" name="图片 1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467257" y="39493"/>
            <a:ext cx="2522483" cy="126195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403"/>
            <a:ext cx="12192000" cy="6857194"/>
          </a:xfrm>
          <a:prstGeom prst="rect">
            <a:avLst/>
          </a:prstGeom>
        </p:spPr>
      </p:pic>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78679C-A678-4F32-B50C-3B791EA480C5}" type="datetimeFigureOut">
              <a:rPr lang="zh-CN" altLang="en-US" smtClean="0"/>
              <a:t>2019/11/18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AF3D69-4835-4A99-9268-FB24DDCE7755}" type="slidenum">
              <a:rPr lang="zh-CN" altLang="en-US" smtClean="0"/>
              <a:t>‹#›</a:t>
            </a:fld>
            <a:endParaRPr lang="zh-CN" altLang="en-US"/>
          </a:p>
        </p:txBody>
      </p:sp>
      <p:pic>
        <p:nvPicPr>
          <p:cNvPr id="9" name="图片 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467257" y="39493"/>
            <a:ext cx="2522483" cy="1261953"/>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图片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403"/>
            <a:ext cx="12192000" cy="6857194"/>
          </a:xfrm>
          <a:prstGeom prst="rect">
            <a:avLst/>
          </a:prstGeom>
        </p:spPr>
      </p:pic>
      <p:pic>
        <p:nvPicPr>
          <p:cNvPr id="9" name="图片 8"/>
          <p:cNvPicPr>
            <a:picLocks noChangeAspect="1"/>
          </p:cNvPicPr>
          <p:nvPr/>
        </p:nvPicPr>
        <p:blipFill rotWithShape="1">
          <a:blip r:embed="rId14" cstate="print">
            <a:extLst>
              <a:ext uri="{28A0092B-C50C-407E-A947-70E740481C1C}">
                <a14:useLocalDpi xmlns:a14="http://schemas.microsoft.com/office/drawing/2010/main" val="0"/>
              </a:ext>
            </a:extLst>
          </a:blip>
          <a:srcRect l="16637" t="16615" r="8220" b="23767"/>
          <a:stretch>
            <a:fillRect/>
          </a:stretch>
        </p:blipFill>
        <p:spPr>
          <a:xfrm>
            <a:off x="10056252" y="0"/>
            <a:ext cx="2135748" cy="847725"/>
          </a:xfrm>
          <a:prstGeom prst="rect">
            <a:avLst/>
          </a:prstGeom>
        </p:spPr>
      </p:pic>
      <p:pic>
        <p:nvPicPr>
          <p:cNvPr id="2" name="图片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403"/>
            <a:ext cx="12192000" cy="6857194"/>
          </a:xfrm>
          <a:prstGeom prst="rect">
            <a:avLst/>
          </a:prstGeom>
        </p:spPr>
      </p:pic>
      <p:pic>
        <p:nvPicPr>
          <p:cNvPr id="13" name="图片 12"/>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467257" y="39493"/>
            <a:ext cx="2522483" cy="1261953"/>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12192000" cy="6857194"/>
          </a:xfrm>
          <a:prstGeom prst="rect">
            <a:avLst/>
          </a:prstGeom>
        </p:spPr>
      </p:pic>
      <p:pic>
        <p:nvPicPr>
          <p:cNvPr id="9" name="图片 8"/>
          <p:cNvPicPr>
            <a:picLocks noChangeAspect="1"/>
          </p:cNvPicPr>
          <p:nvPr/>
        </p:nvPicPr>
        <p:blipFill rotWithShape="1">
          <a:blip r:embed="rId14" cstate="print">
            <a:extLst>
              <a:ext uri="{28A0092B-C50C-407E-A947-70E740481C1C}">
                <a14:useLocalDpi xmlns:a14="http://schemas.microsoft.com/office/drawing/2010/main" val="0"/>
              </a:ext>
            </a:extLst>
          </a:blip>
          <a:srcRect l="16637" t="16615" r="8220" b="23767"/>
          <a:stretch>
            <a:fillRect/>
          </a:stretch>
        </p:blipFill>
        <p:spPr>
          <a:xfrm>
            <a:off x="10056252" y="0"/>
            <a:ext cx="2135748" cy="847725"/>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92000" cy="6857194"/>
          </a:xfrm>
          <a:prstGeom prst="rect">
            <a:avLst/>
          </a:prstGeom>
        </p:spPr>
      </p:pic>
      <p:pic>
        <p:nvPicPr>
          <p:cNvPr id="9" name="图片 8"/>
          <p:cNvPicPr>
            <a:picLocks noChangeAspect="1"/>
          </p:cNvPicPr>
          <p:nvPr/>
        </p:nvPicPr>
        <p:blipFill rotWithShape="1">
          <a:blip r:embed="rId15" cstate="print">
            <a:extLst>
              <a:ext uri="{28A0092B-C50C-407E-A947-70E740481C1C}">
                <a14:useLocalDpi xmlns:a14="http://schemas.microsoft.com/office/drawing/2010/main" val="0"/>
              </a:ext>
            </a:extLst>
          </a:blip>
          <a:srcRect l="16637" t="16615" r="8220" b="23767"/>
          <a:stretch>
            <a:fillRect/>
          </a:stretch>
        </p:blipFill>
        <p:spPr>
          <a:xfrm>
            <a:off x="10056252" y="0"/>
            <a:ext cx="2135748" cy="847725"/>
          </a:xfrm>
          <a:prstGeom prst="rect">
            <a:avLst/>
          </a:prstGeom>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56.xml"/></Relationships>
</file>

<file path=ppt/slides/_rels/slide2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5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6.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16765" y="2314829"/>
            <a:ext cx="8719931" cy="1323439"/>
          </a:xfrm>
          <a:prstGeom prst="rect">
            <a:avLst/>
          </a:prstGeom>
          <a:noFill/>
        </p:spPr>
        <p:txBody>
          <a:bodyPr wrap="square" rtlCol="0">
            <a:spAutoFit/>
          </a:bodyPr>
          <a:lstStyle/>
          <a:p>
            <a:pPr algn="ctr"/>
            <a:r>
              <a:rPr kumimoji="1" lang="zh-CN" altLang="en-US" sz="4000" dirty="0">
                <a:solidFill>
                  <a:schemeClr val="bg1"/>
                </a:solidFill>
                <a:latin typeface="微软雅黑" panose="020B0503020204020204" pitchFamily="34" charset="-122"/>
                <a:ea typeface="微软雅黑" panose="020B0503020204020204" pitchFamily="34" charset="-122"/>
              </a:rPr>
              <a:t>拥抱方舟开源编译器：</a:t>
            </a:r>
            <a:endParaRPr kumimoji="1" lang="en-US" altLang="zh-CN" sz="4000" dirty="0">
              <a:solidFill>
                <a:schemeClr val="bg1"/>
              </a:solidFill>
              <a:latin typeface="微软雅黑" panose="020B0503020204020204" pitchFamily="34" charset="-122"/>
              <a:ea typeface="微软雅黑" panose="020B0503020204020204" pitchFamily="34" charset="-122"/>
            </a:endParaRPr>
          </a:p>
          <a:p>
            <a:pPr algn="ctr"/>
            <a:r>
              <a:rPr kumimoji="1" lang="en-US" altLang="zh-CN" sz="4000" dirty="0">
                <a:solidFill>
                  <a:schemeClr val="bg1"/>
                </a:solidFill>
                <a:latin typeface="微软雅黑" panose="020B0503020204020204" pitchFamily="34" charset="-122"/>
                <a:ea typeface="微软雅黑" panose="020B0503020204020204" pitchFamily="34" charset="-122"/>
              </a:rPr>
              <a:t>Maple IR </a:t>
            </a:r>
            <a:r>
              <a:rPr kumimoji="1" lang="zh-CN" altLang="en-US" sz="4000" dirty="0">
                <a:solidFill>
                  <a:schemeClr val="bg1"/>
                </a:solidFill>
                <a:latin typeface="微软雅黑" panose="020B0503020204020204" pitchFamily="34" charset="-122"/>
                <a:ea typeface="微软雅黑" panose="020B0503020204020204" pitchFamily="34" charset="-122"/>
              </a:rPr>
              <a:t>分析及 </a:t>
            </a:r>
            <a:r>
              <a:rPr kumimoji="1" lang="en-US" altLang="zh-CN" sz="4000" dirty="0">
                <a:solidFill>
                  <a:schemeClr val="bg1"/>
                </a:solidFill>
                <a:latin typeface="微软雅黑" panose="020B0503020204020204" pitchFamily="34" charset="-122"/>
                <a:ea typeface="微软雅黑" panose="020B0503020204020204" pitchFamily="34" charset="-122"/>
              </a:rPr>
              <a:t>Toy Runtime </a:t>
            </a:r>
            <a:r>
              <a:rPr kumimoji="1" lang="zh-CN" altLang="en-US" sz="4000" dirty="0">
                <a:solidFill>
                  <a:schemeClr val="bg1"/>
                </a:solidFill>
                <a:latin typeface="微软雅黑" panose="020B0503020204020204" pitchFamily="34" charset="-122"/>
                <a:ea typeface="微软雅黑" panose="020B0503020204020204" pitchFamily="34" charset="-122"/>
              </a:rPr>
              <a:t>介绍</a:t>
            </a:r>
          </a:p>
        </p:txBody>
      </p:sp>
      <p:sp>
        <p:nvSpPr>
          <p:cNvPr id="7" name="文本框 6"/>
          <p:cNvSpPr txBox="1"/>
          <p:nvPr/>
        </p:nvSpPr>
        <p:spPr>
          <a:xfrm>
            <a:off x="1784985" y="4218940"/>
            <a:ext cx="8565515" cy="1322070"/>
          </a:xfrm>
          <a:prstGeom prst="rect">
            <a:avLst/>
          </a:prstGeom>
          <a:noFill/>
        </p:spPr>
        <p:txBody>
          <a:bodyPr wrap="square" rtlCol="0">
            <a:spAutoFit/>
          </a:bodyPr>
          <a:lstStyle/>
          <a:p>
            <a:pPr algn="ctr"/>
            <a:r>
              <a:rPr kumimoji="1" lang="zh-CN" altLang="en-US" sz="2000" spc="300" dirty="0">
                <a:solidFill>
                  <a:schemeClr val="bg1"/>
                </a:solidFill>
                <a:latin typeface="微软雅黑" panose="020B0503020204020204" pitchFamily="34" charset="-122"/>
                <a:ea typeface="微软雅黑" panose="020B0503020204020204" pitchFamily="34" charset="-122"/>
                <a:sym typeface="+mn-ea"/>
              </a:rPr>
              <a:t>史宁宁</a:t>
            </a:r>
            <a:endParaRPr kumimoji="1" lang="en-US" altLang="zh-CN" sz="2000" spc="300" dirty="0">
              <a:solidFill>
                <a:schemeClr val="bg1"/>
              </a:solidFill>
              <a:latin typeface="微软雅黑" panose="020B0503020204020204" pitchFamily="34" charset="-122"/>
              <a:ea typeface="微软雅黑" panose="020B0503020204020204" pitchFamily="34" charset="-122"/>
            </a:endParaRPr>
          </a:p>
          <a:p>
            <a:pPr algn="ctr"/>
            <a:endParaRPr kumimoji="1" lang="zh-CN" altLang="en-US" sz="2000" spc="300" dirty="0">
              <a:solidFill>
                <a:schemeClr val="bg1"/>
              </a:solidFill>
              <a:latin typeface="微软雅黑" panose="020B0503020204020204" pitchFamily="34" charset="-122"/>
              <a:ea typeface="微软雅黑" panose="020B0503020204020204" pitchFamily="34" charset="-122"/>
            </a:endParaRPr>
          </a:p>
          <a:p>
            <a:pPr algn="ctr"/>
            <a:r>
              <a:rPr kumimoji="1" lang="zh-CN" altLang="en-US" sz="2000" spc="300" dirty="0">
                <a:solidFill>
                  <a:schemeClr val="bg1"/>
                </a:solidFill>
                <a:latin typeface="微软雅黑" panose="020B0503020204020204" pitchFamily="34" charset="-122"/>
                <a:ea typeface="微软雅黑" panose="020B0503020204020204" pitchFamily="34" charset="-122"/>
              </a:rPr>
              <a:t>中科院软件所智能软件研究中心程序语言与编译技术实验室</a:t>
            </a:r>
            <a:endParaRPr kumimoji="1" lang="en-US" altLang="zh-CN" sz="2000" spc="300" dirty="0">
              <a:solidFill>
                <a:schemeClr val="bg1"/>
              </a:solidFill>
              <a:latin typeface="微软雅黑" panose="020B0503020204020204" pitchFamily="34" charset="-122"/>
              <a:ea typeface="微软雅黑" panose="020B0503020204020204" pitchFamily="34" charset="-122"/>
            </a:endParaRPr>
          </a:p>
          <a:p>
            <a:pPr algn="ctr"/>
            <a:endParaRPr kumimoji="1" lang="zh-CN" altLang="en-US" sz="2000" spc="3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341452" y="3136613"/>
            <a:ext cx="3514395" cy="528309"/>
            <a:chOff x="5018848" y="3073166"/>
            <a:chExt cx="3514395" cy="528309"/>
          </a:xfrm>
        </p:grpSpPr>
        <p:sp>
          <p:nvSpPr>
            <p:cNvPr id="5" name="文本框 4"/>
            <p:cNvSpPr txBox="1"/>
            <p:nvPr/>
          </p:nvSpPr>
          <p:spPr>
            <a:xfrm>
              <a:off x="5630863" y="3144080"/>
              <a:ext cx="2902380" cy="39878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sym typeface="微软雅黑 Light" panose="020B0502040204020203" pitchFamily="34" charset="-122"/>
                </a:rPr>
                <a:t>MAPLE IR</a:t>
              </a:r>
              <a:r>
                <a:rPr lang="zh-CN" altLang="en-US" sz="2000" dirty="0">
                  <a:solidFill>
                    <a:schemeClr val="bg1"/>
                  </a:solidFill>
                  <a:latin typeface="微软雅黑" panose="020B0503020204020204" pitchFamily="34" charset="-122"/>
                  <a:ea typeface="微软雅黑" panose="020B0503020204020204" pitchFamily="34" charset="-122"/>
                  <a:sym typeface="微软雅黑 Light" panose="020B0502040204020203" pitchFamily="34" charset="-122"/>
                </a:rPr>
                <a:t>的设计与实现</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5018848" y="3073166"/>
              <a:ext cx="549352" cy="528309"/>
              <a:chOff x="3994815" y="3210009"/>
              <a:chExt cx="549352" cy="528309"/>
            </a:xfrm>
          </p:grpSpPr>
          <p:sp>
            <p:nvSpPr>
              <p:cNvPr id="8" name="矩形 7"/>
              <p:cNvSpPr/>
              <p:nvPr/>
            </p:nvSpPr>
            <p:spPr>
              <a:xfrm>
                <a:off x="3994815" y="3210009"/>
                <a:ext cx="486689" cy="486689"/>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pitchFamily="34" charset="-122"/>
                  <a:ea typeface="微软雅黑" panose="020B0503020204020204" pitchFamily="34" charset="-122"/>
                </a:endParaRPr>
              </a:p>
            </p:txBody>
          </p:sp>
          <p:sp>
            <p:nvSpPr>
              <p:cNvPr id="9" name="矩形 8"/>
              <p:cNvSpPr/>
              <p:nvPr/>
            </p:nvSpPr>
            <p:spPr>
              <a:xfrm>
                <a:off x="4086772" y="3280923"/>
                <a:ext cx="457395" cy="457395"/>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微软雅黑" panose="020B0503020204020204" pitchFamily="34" charset="-122"/>
                  <a:ea typeface="微软雅黑" panose="020B0503020204020204" pitchFamily="34" charset="-122"/>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8154" y="509618"/>
            <a:ext cx="3052540" cy="39878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MAPLE IR</a:t>
            </a:r>
            <a:r>
              <a:rPr lang="zh-CN" altLang="en-US" sz="2000" dirty="0">
                <a:solidFill>
                  <a:schemeClr val="bg1"/>
                </a:solidFill>
                <a:latin typeface="微软雅黑" panose="020B0503020204020204" pitchFamily="34" charset="-122"/>
                <a:ea typeface="微软雅黑" panose="020B0503020204020204" pitchFamily="34" charset="-122"/>
              </a:rPr>
              <a:t>的设计起源</a:t>
            </a:r>
          </a:p>
        </p:txBody>
      </p:sp>
      <p:sp>
        <p:nvSpPr>
          <p:cNvPr id="12" name="矩形 11"/>
          <p:cNvSpPr/>
          <p:nvPr/>
        </p:nvSpPr>
        <p:spPr>
          <a:xfrm>
            <a:off x="285266" y="441324"/>
            <a:ext cx="437561" cy="437561"/>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353033" y="492276"/>
            <a:ext cx="415774" cy="415774"/>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1130300" y="1269365"/>
            <a:ext cx="9931400" cy="4153535"/>
          </a:xfrm>
          <a:prstGeom prst="rect">
            <a:avLst/>
          </a:prstGeom>
        </p:spPr>
      </p:pic>
      <p:sp>
        <p:nvSpPr>
          <p:cNvPr id="7" name="矩形 6"/>
          <p:cNvSpPr/>
          <p:nvPr/>
        </p:nvSpPr>
        <p:spPr>
          <a:xfrm>
            <a:off x="5683348" y="6464970"/>
            <a:ext cx="8576970" cy="276999"/>
          </a:xfrm>
          <a:prstGeom prst="rect">
            <a:avLst/>
          </a:prstGeom>
        </p:spPr>
        <p:txBody>
          <a:bodyPr wrap="square">
            <a:spAutoFit/>
          </a:bodyPr>
          <a:lstStyle/>
          <a:p>
            <a:r>
              <a:rPr lang="en-US" altLang="zh-CN" sz="1200" dirty="0">
                <a:solidFill>
                  <a:schemeClr val="bg1"/>
                </a:solidFill>
              </a:rPr>
              <a:t>From:  Fred Chow 《The  increasing significance of intermediate representations in compilers》</a:t>
            </a:r>
            <a:endParaRPr lang="zh-CN" altLang="en-US" sz="1200"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8360" y="509905"/>
            <a:ext cx="4157345" cy="39878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MAPLE IR</a:t>
            </a:r>
            <a:r>
              <a:rPr lang="zh-CN" altLang="en-US" sz="2000" dirty="0">
                <a:solidFill>
                  <a:schemeClr val="bg1"/>
                </a:solidFill>
                <a:latin typeface="微软雅黑" panose="020B0503020204020204" pitchFamily="34" charset="-122"/>
                <a:ea typeface="微软雅黑" panose="020B0503020204020204" pitchFamily="34" charset="-122"/>
              </a:rPr>
              <a:t>在方舟编译器中的位置</a:t>
            </a:r>
          </a:p>
        </p:txBody>
      </p:sp>
      <p:sp>
        <p:nvSpPr>
          <p:cNvPr id="12" name="矩形 11"/>
          <p:cNvSpPr/>
          <p:nvPr/>
        </p:nvSpPr>
        <p:spPr>
          <a:xfrm>
            <a:off x="285266" y="441324"/>
            <a:ext cx="437561" cy="437561"/>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353033" y="492276"/>
            <a:ext cx="415774" cy="415774"/>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8360" y="1497703"/>
            <a:ext cx="10400411" cy="4320000"/>
          </a:xfrm>
          <a:prstGeom prst="rect">
            <a:avLst/>
          </a:prstGeom>
        </p:spPr>
      </p:pic>
      <p:sp>
        <p:nvSpPr>
          <p:cNvPr id="2" name="椭圆 1"/>
          <p:cNvSpPr/>
          <p:nvPr/>
        </p:nvSpPr>
        <p:spPr>
          <a:xfrm>
            <a:off x="4438206" y="1835529"/>
            <a:ext cx="1444486" cy="364434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8" name="矩形 7"/>
          <p:cNvSpPr/>
          <p:nvPr/>
        </p:nvSpPr>
        <p:spPr>
          <a:xfrm>
            <a:off x="7296444" y="6476511"/>
            <a:ext cx="6096000" cy="276999"/>
          </a:xfrm>
          <a:prstGeom prst="rect">
            <a:avLst/>
          </a:prstGeom>
        </p:spPr>
        <p:txBody>
          <a:bodyPr>
            <a:spAutoFit/>
          </a:bodyPr>
          <a:lstStyle/>
          <a:p>
            <a:r>
              <a:rPr lang="en-US" altLang="zh-CN" sz="1200" dirty="0">
                <a:solidFill>
                  <a:schemeClr val="bg1"/>
                </a:solidFill>
              </a:rPr>
              <a:t>From: https://www.openarkcompiler.cn/document/frameworkDesgin</a:t>
            </a:r>
            <a:endParaRPr lang="zh-CN" altLang="en-US" sz="12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8154" y="509618"/>
            <a:ext cx="3052540"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方舟编译器的多层</a:t>
            </a:r>
            <a:r>
              <a:rPr lang="en-US" altLang="zh-CN" sz="2000" dirty="0">
                <a:solidFill>
                  <a:schemeClr val="bg1"/>
                </a:solidFill>
                <a:latin typeface="微软雅黑" panose="020B0503020204020204" pitchFamily="34" charset="-122"/>
                <a:ea typeface="微软雅黑" panose="020B0503020204020204" pitchFamily="34" charset="-122"/>
              </a:rPr>
              <a:t>IR</a:t>
            </a:r>
            <a:r>
              <a:rPr lang="zh-CN" altLang="en-US" sz="2000" dirty="0">
                <a:solidFill>
                  <a:schemeClr val="bg1"/>
                </a:solidFill>
                <a:latin typeface="微软雅黑" panose="020B0503020204020204" pitchFamily="34" charset="-122"/>
                <a:ea typeface="微软雅黑" panose="020B0503020204020204" pitchFamily="34" charset="-122"/>
              </a:rPr>
              <a:t>设计</a:t>
            </a:r>
          </a:p>
        </p:txBody>
      </p:sp>
      <p:sp>
        <p:nvSpPr>
          <p:cNvPr id="12" name="矩形 11"/>
          <p:cNvSpPr/>
          <p:nvPr/>
        </p:nvSpPr>
        <p:spPr>
          <a:xfrm>
            <a:off x="285266" y="441324"/>
            <a:ext cx="437561" cy="437561"/>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353033" y="492276"/>
            <a:ext cx="415774" cy="415774"/>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026589" y="1269641"/>
            <a:ext cx="10137898" cy="2861310"/>
          </a:xfrm>
          <a:prstGeom prst="rect">
            <a:avLst/>
          </a:prstGeom>
          <a:noFill/>
        </p:spPr>
        <p:txBody>
          <a:bodyPr wrap="square" rtlCol="0">
            <a:spAutoFit/>
          </a:bodyPr>
          <a:lstStyle/>
          <a:p>
            <a:pPr marL="342900" indent="-342900">
              <a:buFont typeface="+mj-lt"/>
              <a:buAutoNum type="arabicPeriod"/>
            </a:pPr>
            <a:r>
              <a:rPr lang="en-US" altLang="zh-CN" sz="2000" dirty="0">
                <a:solidFill>
                  <a:schemeClr val="bg1"/>
                </a:solidFill>
                <a:latin typeface="微软雅黑" panose="020B0503020204020204" pitchFamily="34" charset="-122"/>
                <a:ea typeface="微软雅黑" panose="020B0503020204020204" pitchFamily="34" charset="-122"/>
              </a:rPr>
              <a:t>MAPLE IR‘s program representation at the highest level exhibits the following characteristics : many language constructs, short code sequences, constructs are hierarchical and no loss of program information.</a:t>
            </a:r>
          </a:p>
          <a:p>
            <a:pPr marL="342900" indent="-342900">
              <a:buFont typeface="+mj-lt"/>
              <a:buAutoNum type="arabicPeriod"/>
            </a:pPr>
            <a:endParaRPr lang="en-US" altLang="zh-CN" sz="2000" dirty="0">
              <a:solidFill>
                <a:schemeClr val="bg1"/>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en-US" altLang="zh-CN" sz="2000" dirty="0">
                <a:solidFill>
                  <a:schemeClr val="bg1"/>
                </a:solidFill>
                <a:latin typeface="微软雅黑" panose="020B0503020204020204" pitchFamily="34" charset="-122"/>
                <a:ea typeface="微软雅黑" panose="020B0503020204020204" pitchFamily="34" charset="-122"/>
              </a:rPr>
              <a:t>At the lower levels, general purpose optimizations are performed. In particular, at the lowest level, MAPLE IR instructions map one-to-one to machine instructions most of the time, for the mainstream processor ISAs. </a:t>
            </a:r>
          </a:p>
          <a:p>
            <a:endParaRPr lang="en-US" altLang="zh-CN" sz="2000" dirty="0">
              <a:solidFill>
                <a:schemeClr val="bg1"/>
              </a:solidFill>
              <a:latin typeface="微软雅黑" panose="020B0503020204020204" pitchFamily="34" charset="-122"/>
              <a:ea typeface="微软雅黑" panose="020B0503020204020204" pitchFamily="34" charset="-122"/>
            </a:endParaRPr>
          </a:p>
          <a:p>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5458265" y="6476511"/>
            <a:ext cx="7934179" cy="276999"/>
          </a:xfrm>
          <a:prstGeom prst="rect">
            <a:avLst/>
          </a:prstGeom>
        </p:spPr>
        <p:txBody>
          <a:bodyPr wrap="square">
            <a:spAutoFit/>
          </a:bodyPr>
          <a:lstStyle/>
          <a:p>
            <a:r>
              <a:rPr lang="en-US" altLang="zh-CN" sz="1200" dirty="0">
                <a:solidFill>
                  <a:schemeClr val="bg1"/>
                </a:solidFill>
              </a:rPr>
              <a:t>From: https://gitee.com/harmonyos/OpenArkCompiler/blob/master/doc/en/MapleIRDesign.md</a:t>
            </a:r>
            <a:endParaRPr lang="zh-CN" altLang="en-US" sz="1200"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8154" y="506215"/>
            <a:ext cx="3052540"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方舟编译器的多层</a:t>
            </a:r>
            <a:r>
              <a:rPr lang="en-US" altLang="zh-CN" sz="2000" dirty="0">
                <a:solidFill>
                  <a:schemeClr val="bg1"/>
                </a:solidFill>
                <a:latin typeface="微软雅黑" panose="020B0503020204020204" pitchFamily="34" charset="-122"/>
                <a:ea typeface="微软雅黑" panose="020B0503020204020204" pitchFamily="34" charset="-122"/>
              </a:rPr>
              <a:t>IR</a:t>
            </a:r>
            <a:r>
              <a:rPr lang="zh-CN" altLang="en-US" sz="2000" dirty="0">
                <a:solidFill>
                  <a:schemeClr val="bg1"/>
                </a:solidFill>
                <a:latin typeface="微软雅黑" panose="020B0503020204020204" pitchFamily="34" charset="-122"/>
                <a:ea typeface="微软雅黑" panose="020B0503020204020204" pitchFamily="34" charset="-122"/>
              </a:rPr>
              <a:t>设计</a:t>
            </a:r>
          </a:p>
        </p:txBody>
      </p:sp>
      <p:sp>
        <p:nvSpPr>
          <p:cNvPr id="12" name="矩形 11"/>
          <p:cNvSpPr/>
          <p:nvPr/>
        </p:nvSpPr>
        <p:spPr>
          <a:xfrm>
            <a:off x="285266" y="441324"/>
            <a:ext cx="437561" cy="437561"/>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353033" y="492276"/>
            <a:ext cx="415774" cy="415774"/>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 name="文本框 1"/>
          <p:cNvSpPr txBox="1"/>
          <p:nvPr/>
        </p:nvSpPr>
        <p:spPr>
          <a:xfrm>
            <a:off x="848154" y="1269641"/>
            <a:ext cx="10137898" cy="3169285"/>
          </a:xfrm>
          <a:prstGeom prst="rect">
            <a:avLst/>
          </a:prstGeom>
          <a:noFill/>
        </p:spPr>
        <p:txBody>
          <a:bodyPr wrap="square" rtlCol="0">
            <a:spAutoFit/>
          </a:bodyPr>
          <a:lstStyle/>
          <a:p>
            <a:pPr marL="342900" indent="-342900">
              <a:buFont typeface="+mj-lt"/>
              <a:buAutoNum type="arabicPeriod"/>
            </a:pPr>
            <a:r>
              <a:rPr lang="en-US" altLang="zh-CN" sz="2000" dirty="0">
                <a:solidFill>
                  <a:schemeClr val="bg1"/>
                </a:solidFill>
                <a:latin typeface="微软雅黑" panose="020B0503020204020204" pitchFamily="34" charset="-122"/>
                <a:ea typeface="微软雅黑" panose="020B0503020204020204" pitchFamily="34" charset="-122"/>
              </a:rPr>
              <a:t>MAPLE IR represents program code intrinsically in the form of trees. At the highest level, it honors the hierarchical form of the program as it exists at the source level via the tree representation. It also honors the abstract operations defined by the language. As compilation proceeds, the abstract operations are lowered into general-purpose operations that require longer code sequences. The program structure also becomes more flat, as general-purpose processors work by executing lists of instructions sequentially.</a:t>
            </a:r>
          </a:p>
          <a:p>
            <a:pPr marL="342900" indent="-342900">
              <a:buFont typeface="+mj-lt"/>
              <a:buAutoNum type="arabicPeriod"/>
            </a:pPr>
            <a:endParaRPr lang="en-US" altLang="zh-CN" sz="2000" dirty="0">
              <a:solidFill>
                <a:schemeClr val="bg1"/>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en-US" altLang="zh-CN" sz="2000" dirty="0">
                <a:solidFill>
                  <a:schemeClr val="bg1"/>
                </a:solidFill>
                <a:latin typeface="微软雅黑" panose="020B0503020204020204" pitchFamily="34" charset="-122"/>
                <a:ea typeface="微软雅黑" panose="020B0503020204020204" pitchFamily="34" charset="-122"/>
              </a:rPr>
              <a:t>Though MAPLE IR is target-independent at the highest level, the lowering process will make it become target-dependent.</a:t>
            </a:r>
          </a:p>
        </p:txBody>
      </p:sp>
      <p:sp>
        <p:nvSpPr>
          <p:cNvPr id="7" name="矩形 6"/>
          <p:cNvSpPr/>
          <p:nvPr/>
        </p:nvSpPr>
        <p:spPr>
          <a:xfrm>
            <a:off x="5458265" y="6476511"/>
            <a:ext cx="7934179" cy="276999"/>
          </a:xfrm>
          <a:prstGeom prst="rect">
            <a:avLst/>
          </a:prstGeom>
        </p:spPr>
        <p:txBody>
          <a:bodyPr wrap="square">
            <a:spAutoFit/>
          </a:bodyPr>
          <a:lstStyle/>
          <a:p>
            <a:r>
              <a:rPr lang="en-US" altLang="zh-CN" sz="1200" dirty="0">
                <a:solidFill>
                  <a:schemeClr val="bg1"/>
                </a:solidFill>
              </a:rPr>
              <a:t>From: https://gitee.com/harmonyos/OpenArkCompiler/blob/master/doc/en/MapleIRDesign.md</a:t>
            </a:r>
            <a:endParaRPr lang="zh-CN" altLang="en-US" sz="1200"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8154" y="506215"/>
            <a:ext cx="3052540"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方舟编译器的多层</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IR</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设计</a:t>
            </a:r>
          </a:p>
        </p:txBody>
      </p:sp>
      <p:sp>
        <p:nvSpPr>
          <p:cNvPr id="12" name="矩形 11"/>
          <p:cNvSpPr/>
          <p:nvPr/>
        </p:nvSpPr>
        <p:spPr>
          <a:xfrm>
            <a:off x="285266" y="441324"/>
            <a:ext cx="437561" cy="437561"/>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353033" y="492276"/>
            <a:ext cx="415774" cy="415774"/>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033616" y="1763008"/>
            <a:ext cx="8123568" cy="1630045"/>
          </a:xfrm>
          <a:prstGeom prst="rect">
            <a:avLst/>
          </a:prstGeom>
          <a:noFill/>
        </p:spPr>
        <p:txBody>
          <a:bodyPr wrap="square" rtlCol="0">
            <a:spAutoFit/>
          </a:bodyPr>
          <a:lstStyle/>
          <a:p>
            <a:pPr marL="342900" indent="-342900">
              <a:buFont typeface="+mj-lt"/>
              <a:buAutoNum type="arabicPeriod"/>
            </a:pP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高层</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IR</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更接近于源程序，包含了更多的程序信息；</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mj-lt"/>
              <a:buAutoNum type="arabicPeriod"/>
            </a:pP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底层</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IR</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更接近于目标平台的机器指令，甚至有的时候和和机器指令是一对一的关系；</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mj-lt"/>
              <a:buAutoNum type="arabicPeriod"/>
            </a:pP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高层</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IR</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的保留了程序语言的层次结构，和目标机器平台无关；</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mj-lt"/>
              <a:buAutoNum type="arabicPeriod"/>
            </a:pP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底层</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IR</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更加扁平化，依赖具体的目标平台。</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8154" y="506215"/>
            <a:ext cx="3052540"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多层</a:t>
            </a:r>
            <a:r>
              <a:rPr lang="en-US" altLang="zh-CN" sz="2000" dirty="0">
                <a:solidFill>
                  <a:schemeClr val="bg1"/>
                </a:solidFill>
                <a:latin typeface="微软雅黑" panose="020B0503020204020204" pitchFamily="34" charset="-122"/>
                <a:ea typeface="微软雅黑" panose="020B0503020204020204" pitchFamily="34" charset="-122"/>
              </a:rPr>
              <a:t>IR</a:t>
            </a:r>
            <a:r>
              <a:rPr lang="zh-CN" altLang="en-US" sz="2000" dirty="0">
                <a:solidFill>
                  <a:schemeClr val="bg1"/>
                </a:solidFill>
                <a:latin typeface="微软雅黑" panose="020B0503020204020204" pitchFamily="34" charset="-122"/>
                <a:ea typeface="微软雅黑" panose="020B0503020204020204" pitchFamily="34" charset="-122"/>
              </a:rPr>
              <a:t>设计的特点</a:t>
            </a:r>
          </a:p>
        </p:txBody>
      </p:sp>
      <p:sp>
        <p:nvSpPr>
          <p:cNvPr id="12" name="矩形 11"/>
          <p:cNvSpPr/>
          <p:nvPr/>
        </p:nvSpPr>
        <p:spPr>
          <a:xfrm>
            <a:off x="285266" y="441324"/>
            <a:ext cx="437561" cy="437561"/>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353033" y="492276"/>
            <a:ext cx="415774" cy="415774"/>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 name="文本框 1"/>
          <p:cNvSpPr txBox="1"/>
          <p:nvPr/>
        </p:nvSpPr>
        <p:spPr>
          <a:xfrm>
            <a:off x="848154" y="1378226"/>
            <a:ext cx="10137898" cy="378460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优点：</a:t>
            </a:r>
            <a:endParaRPr lang="en-US" altLang="zh-CN" sz="3200" b="1" dirty="0">
              <a:solidFill>
                <a:schemeClr val="bg1"/>
              </a:solidFill>
            </a:endParaRPr>
          </a:p>
          <a:p>
            <a:pPr marL="457200" indent="-457200">
              <a:buFont typeface="Arial" panose="020B0604020202020204" pitchFamily="34" charset="0"/>
              <a:buChar char="•"/>
            </a:pP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可以提供更多的源程序信息；</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buFont typeface="Arial" panose="020B0604020202020204" pitchFamily="34" charset="0"/>
              <a:buChar char="•"/>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IR</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表达上更加地灵活，更加方便优化；</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buFont typeface="Arial" panose="020B0604020202020204" pitchFamily="34" charset="0"/>
              <a:buChar char="•"/>
            </a:pP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使得优化算法更加地高效；</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buFont typeface="Arial" panose="020B0604020202020204" pitchFamily="34" charset="0"/>
              <a:buChar char="•"/>
            </a:pP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可以将优化算法的负面影响降到最低。</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800" dirty="0">
              <a:solidFill>
                <a:schemeClr val="bg1"/>
              </a:solidFill>
            </a:endParaRPr>
          </a:p>
          <a:p>
            <a:r>
              <a:rPr lang="zh-CN" altLang="en-US" sz="2800" dirty="0">
                <a:solidFill>
                  <a:schemeClr val="bg1"/>
                </a:solidFill>
                <a:latin typeface="微软雅黑" panose="020B0503020204020204" pitchFamily="34" charset="-122"/>
                <a:ea typeface="微软雅黑" panose="020B0503020204020204" pitchFamily="34" charset="-122"/>
              </a:rPr>
              <a:t>缺点：</a:t>
            </a:r>
            <a:endParaRPr lang="en-US" altLang="zh-CN" sz="3200" b="1" dirty="0">
              <a:solidFill>
                <a:schemeClr val="bg1"/>
              </a:solidFill>
            </a:endParaRPr>
          </a:p>
          <a:p>
            <a:pPr marL="457200" indent="-457200">
              <a:buFont typeface="Arial" panose="020B0604020202020204" pitchFamily="34" charset="0"/>
              <a:buChar char="•"/>
            </a:pP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底层</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IR</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的优化器将面临更多的可能，增加了特定语义的识别难度。</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mj-lt"/>
              <a:buAutoNum type="arabicPeriod"/>
            </a:pPr>
            <a:endParaRPr lang="en-US" altLang="zh-CN" dirty="0">
              <a:solidFill>
                <a:schemeClr val="bg1"/>
              </a:solidFill>
            </a:endParaRPr>
          </a:p>
          <a:p>
            <a:endParaRPr lang="en-US" altLang="zh-CN"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8154" y="506215"/>
            <a:ext cx="3052540"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方舟编译器多层</a:t>
            </a:r>
            <a:r>
              <a:rPr lang="en-US" altLang="zh-CN" sz="2000" dirty="0">
                <a:solidFill>
                  <a:schemeClr val="bg1"/>
                </a:solidFill>
                <a:latin typeface="微软雅黑" panose="020B0503020204020204" pitchFamily="34" charset="-122"/>
                <a:ea typeface="微软雅黑" panose="020B0503020204020204" pitchFamily="34" charset="-122"/>
              </a:rPr>
              <a:t>IR</a:t>
            </a:r>
            <a:r>
              <a:rPr lang="zh-CN" altLang="en-US" sz="2000" dirty="0">
                <a:solidFill>
                  <a:schemeClr val="bg1"/>
                </a:solidFill>
                <a:latin typeface="微软雅黑" panose="020B0503020204020204" pitchFamily="34" charset="-122"/>
                <a:ea typeface="微软雅黑" panose="020B0503020204020204" pitchFamily="34" charset="-122"/>
              </a:rPr>
              <a:t>的分层</a:t>
            </a:r>
          </a:p>
        </p:txBody>
      </p:sp>
      <p:sp>
        <p:nvSpPr>
          <p:cNvPr id="12" name="矩形 11"/>
          <p:cNvSpPr/>
          <p:nvPr/>
        </p:nvSpPr>
        <p:spPr>
          <a:xfrm>
            <a:off x="285266" y="441324"/>
            <a:ext cx="437561" cy="437561"/>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353033" y="492276"/>
            <a:ext cx="415774" cy="415774"/>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1884680" y="1539240"/>
            <a:ext cx="4048760" cy="4431030"/>
          </a:xfrm>
          <a:prstGeom prst="rect">
            <a:avLst/>
          </a:prstGeom>
        </p:spPr>
      </p:pic>
      <p:sp>
        <p:nvSpPr>
          <p:cNvPr id="4" name="文本框 3"/>
          <p:cNvSpPr txBox="1"/>
          <p:nvPr/>
        </p:nvSpPr>
        <p:spPr>
          <a:xfrm>
            <a:off x="2689130" y="1174163"/>
            <a:ext cx="2439563" cy="368300"/>
          </a:xfrm>
          <a:prstGeom prst="rect">
            <a:avLst/>
          </a:prstGeom>
          <a:noFill/>
        </p:spPr>
        <p:txBody>
          <a:bodyPr wrap="square" rtlCol="0">
            <a:spAutoFit/>
          </a:bodyPr>
          <a:lstStyle/>
          <a:p>
            <a:r>
              <a:rPr lang="en-US" altLang="zh-CN" dirty="0">
                <a:solidFill>
                  <a:schemeClr val="bg1"/>
                </a:solidFill>
                <a:latin typeface="微软雅黑 Light" panose="020B0502040204020203" pitchFamily="34" charset="-122"/>
                <a:ea typeface="微软雅黑 Light" panose="020B0502040204020203" pitchFamily="34" charset="-122"/>
                <a:cs typeface="微软雅黑 Light" panose="020B0502040204020203" pitchFamily="34" charset="-122"/>
              </a:rPr>
              <a:t>Open64</a:t>
            </a:r>
            <a:r>
              <a:rPr lang="zh-CN" altLang="en-US" dirty="0">
                <a:solidFill>
                  <a:schemeClr val="bg1"/>
                </a:solidFill>
                <a:latin typeface="微软雅黑 Light" panose="020B0502040204020203" pitchFamily="34" charset="-122"/>
                <a:ea typeface="微软雅黑 Light" panose="020B0502040204020203" pitchFamily="34" charset="-122"/>
                <a:cs typeface="微软雅黑 Light" panose="020B0502040204020203" pitchFamily="34" charset="-122"/>
              </a:rPr>
              <a:t>多层</a:t>
            </a:r>
            <a:r>
              <a:rPr lang="en-US" altLang="zh-CN" dirty="0">
                <a:solidFill>
                  <a:schemeClr val="bg1"/>
                </a:solidFill>
                <a:latin typeface="微软雅黑 Light" panose="020B0502040204020203" pitchFamily="34" charset="-122"/>
                <a:ea typeface="微软雅黑 Light" panose="020B0502040204020203" pitchFamily="34" charset="-122"/>
                <a:cs typeface="微软雅黑 Light" panose="020B0502040204020203" pitchFamily="34" charset="-122"/>
              </a:rPr>
              <a:t>IR</a:t>
            </a:r>
            <a:r>
              <a:rPr lang="zh-CN" altLang="en-US" dirty="0">
                <a:solidFill>
                  <a:schemeClr val="bg1"/>
                </a:solidFill>
                <a:latin typeface="微软雅黑 Light" panose="020B0502040204020203" pitchFamily="34" charset="-122"/>
                <a:ea typeface="微软雅黑 Light" panose="020B0502040204020203" pitchFamily="34" charset="-122"/>
                <a:cs typeface="微软雅黑 Light" panose="020B0502040204020203" pitchFamily="34" charset="-122"/>
              </a:rPr>
              <a:t>的分层</a:t>
            </a:r>
          </a:p>
        </p:txBody>
      </p:sp>
      <p:pic>
        <p:nvPicPr>
          <p:cNvPr id="6" name="图片 5"/>
          <p:cNvPicPr>
            <a:picLocks noChangeAspect="1"/>
          </p:cNvPicPr>
          <p:nvPr/>
        </p:nvPicPr>
        <p:blipFill>
          <a:blip r:embed="rId3"/>
          <a:stretch>
            <a:fillRect/>
          </a:stretch>
        </p:blipFill>
        <p:spPr>
          <a:xfrm>
            <a:off x="6215380" y="1550035"/>
            <a:ext cx="3526790" cy="4420235"/>
          </a:xfrm>
          <a:prstGeom prst="rect">
            <a:avLst/>
          </a:prstGeom>
        </p:spPr>
      </p:pic>
      <p:sp>
        <p:nvSpPr>
          <p:cNvPr id="10" name="文本框 9"/>
          <p:cNvSpPr txBox="1"/>
          <p:nvPr/>
        </p:nvSpPr>
        <p:spPr>
          <a:xfrm>
            <a:off x="6601157" y="1169946"/>
            <a:ext cx="2755571" cy="369332"/>
          </a:xfrm>
          <a:prstGeom prst="rect">
            <a:avLst/>
          </a:prstGeom>
          <a:noFill/>
        </p:spPr>
        <p:txBody>
          <a:bodyPr wrap="square" rtlCol="0">
            <a:spAutoFit/>
          </a:bodyPr>
          <a:lstStyle/>
          <a:p>
            <a:r>
              <a:rPr lang="zh-CN" altLang="en-US" dirty="0">
                <a:solidFill>
                  <a:schemeClr val="bg1"/>
                </a:solidFill>
                <a:latin typeface="微软雅黑 Light" panose="020B0502040204020203" pitchFamily="34" charset="-122"/>
                <a:ea typeface="微软雅黑 Light" panose="020B0502040204020203" pitchFamily="34" charset="-122"/>
                <a:cs typeface="微软雅黑 Light" panose="020B0502040204020203" pitchFamily="34" charset="-122"/>
              </a:rPr>
              <a:t>方舟编译器多层</a:t>
            </a:r>
            <a:r>
              <a:rPr lang="en-US" altLang="zh-CN" dirty="0">
                <a:solidFill>
                  <a:schemeClr val="bg1"/>
                </a:solidFill>
                <a:latin typeface="微软雅黑 Light" panose="020B0502040204020203" pitchFamily="34" charset="-122"/>
                <a:ea typeface="微软雅黑 Light" panose="020B0502040204020203" pitchFamily="34" charset="-122"/>
                <a:cs typeface="微软雅黑 Light" panose="020B0502040204020203" pitchFamily="34" charset="-122"/>
              </a:rPr>
              <a:t>IR</a:t>
            </a:r>
            <a:r>
              <a:rPr lang="zh-CN" altLang="en-US" dirty="0">
                <a:solidFill>
                  <a:schemeClr val="bg1"/>
                </a:solidFill>
                <a:latin typeface="微软雅黑 Light" panose="020B0502040204020203" pitchFamily="34" charset="-122"/>
                <a:ea typeface="微软雅黑 Light" panose="020B0502040204020203" pitchFamily="34" charset="-122"/>
                <a:cs typeface="微软雅黑 Light" panose="020B0502040204020203" pitchFamily="34" charset="-122"/>
              </a:rPr>
              <a:t>的分层</a:t>
            </a:r>
          </a:p>
        </p:txBody>
      </p:sp>
      <p:sp>
        <p:nvSpPr>
          <p:cNvPr id="11" name="矩形 10"/>
          <p:cNvSpPr/>
          <p:nvPr/>
        </p:nvSpPr>
        <p:spPr>
          <a:xfrm>
            <a:off x="7695028" y="6531986"/>
            <a:ext cx="7934179" cy="276999"/>
          </a:xfrm>
          <a:prstGeom prst="rect">
            <a:avLst/>
          </a:prstGeom>
        </p:spPr>
        <p:txBody>
          <a:bodyPr wrap="square">
            <a:spAutoFit/>
          </a:bodyPr>
          <a:lstStyle/>
          <a:p>
            <a:r>
              <a:rPr lang="en-US" altLang="zh-CN" sz="1200" dirty="0">
                <a:solidFill>
                  <a:schemeClr val="bg1"/>
                </a:solidFill>
              </a:rPr>
              <a:t>From: 《Open64 Compiler Whirl Intermediate Representation》</a:t>
            </a:r>
            <a:endParaRPr lang="zh-CN" altLang="en-US" sz="1200"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8154" y="506215"/>
            <a:ext cx="3052540" cy="39878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MAPLE IR</a:t>
            </a:r>
            <a:r>
              <a:rPr lang="zh-CN" altLang="en-US" sz="2000" dirty="0">
                <a:solidFill>
                  <a:schemeClr val="bg1"/>
                </a:solidFill>
                <a:latin typeface="微软雅黑" panose="020B0503020204020204" pitchFamily="34" charset="-122"/>
                <a:ea typeface="微软雅黑" panose="020B0503020204020204" pitchFamily="34" charset="-122"/>
              </a:rPr>
              <a:t>的结构</a:t>
            </a:r>
          </a:p>
        </p:txBody>
      </p:sp>
      <p:sp>
        <p:nvSpPr>
          <p:cNvPr id="12" name="矩形 11"/>
          <p:cNvSpPr/>
          <p:nvPr/>
        </p:nvSpPr>
        <p:spPr>
          <a:xfrm>
            <a:off x="285266" y="441324"/>
            <a:ext cx="437561" cy="437561"/>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353033" y="492276"/>
            <a:ext cx="415774" cy="415774"/>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826260" y="1269365"/>
            <a:ext cx="8540115" cy="47605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8154" y="506215"/>
            <a:ext cx="3052540"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语句系统</a:t>
            </a:r>
          </a:p>
        </p:txBody>
      </p:sp>
      <p:sp>
        <p:nvSpPr>
          <p:cNvPr id="12" name="矩形 11"/>
          <p:cNvSpPr/>
          <p:nvPr/>
        </p:nvSpPr>
        <p:spPr>
          <a:xfrm>
            <a:off x="285266" y="441324"/>
            <a:ext cx="437561" cy="437561"/>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353033" y="492276"/>
            <a:ext cx="415774" cy="415774"/>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 name="矩形 1"/>
          <p:cNvSpPr/>
          <p:nvPr/>
        </p:nvSpPr>
        <p:spPr>
          <a:xfrm>
            <a:off x="848154" y="1502688"/>
            <a:ext cx="9965635" cy="5354320"/>
          </a:xfrm>
          <a:prstGeom prst="rect">
            <a:avLst/>
          </a:prstGeom>
        </p:spPr>
        <p:txBody>
          <a:bodyPr wrap="square">
            <a:spAutoFit/>
          </a:bodyPr>
          <a:lstStyle/>
          <a:p>
            <a:r>
              <a:rPr lang="en-US" altLang="zh-CN" dirty="0">
                <a:solidFill>
                  <a:schemeClr val="bg1"/>
                </a:solidFill>
                <a:latin typeface="微软雅黑" panose="020B0503020204020204" pitchFamily="34" charset="-122"/>
                <a:ea typeface="微软雅黑" panose="020B0503020204020204" pitchFamily="34" charset="-122"/>
              </a:rPr>
              <a:t>There are three kinds of executable nodes in MAPLE IR:</a:t>
            </a:r>
          </a:p>
          <a:p>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solidFill>
                  <a:schemeClr val="bg1"/>
                </a:solidFill>
                <a:latin typeface="微软雅黑" panose="020B0503020204020204" pitchFamily="34" charset="-122"/>
                <a:ea typeface="微软雅黑" panose="020B0503020204020204" pitchFamily="34" charset="-122"/>
              </a:rPr>
              <a:t>Leaf nodes - Also called terminal nodes, these nodes denote a value at execution time, which may be a constant or the value of a storage unit.</a:t>
            </a:r>
          </a:p>
          <a:p>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solidFill>
                  <a:schemeClr val="bg1"/>
                </a:solidFill>
                <a:latin typeface="微软雅黑" panose="020B0503020204020204" pitchFamily="34" charset="-122"/>
                <a:ea typeface="微软雅黑" panose="020B0503020204020204" pitchFamily="34" charset="-122"/>
              </a:rPr>
              <a:t>Expression nodes - An expression node performs an operation on its operands to compute a result. Its result is a function of the values of its operands and nothing else. Each operand can be either a leaf node or another expression node. Expression nodes are the internal nodes of expression trees. The type field in the expression node gives the type associated with the result of the operation.</a:t>
            </a:r>
          </a:p>
          <a:p>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solidFill>
                  <a:schemeClr val="bg1"/>
                </a:solidFill>
                <a:latin typeface="微软雅黑" panose="020B0503020204020204" pitchFamily="34" charset="-122"/>
                <a:ea typeface="微软雅黑" panose="020B0503020204020204" pitchFamily="34" charset="-122"/>
              </a:rPr>
              <a:t>Statement nodes - These represent the flow of control. Execution starts at the entry of the function and continues sequentially statement by statement until a control flow statement is executed. Apart from modifying control flow, statements can also modify data storage in the program. A statement nodes has operands that can be leaf, expression or statement.</a:t>
            </a:r>
          </a:p>
          <a:p>
            <a:pPr marL="285750" indent="-285750">
              <a:buFont typeface="Arial" panose="020B0604020202020204" pitchFamily="34" charset="0"/>
              <a:buChar char="•"/>
            </a:pP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odes.</a:t>
            </a:r>
          </a:p>
          <a:p>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5430129" y="6378038"/>
            <a:ext cx="7934179" cy="276999"/>
          </a:xfrm>
          <a:prstGeom prst="rect">
            <a:avLst/>
          </a:prstGeom>
        </p:spPr>
        <p:txBody>
          <a:bodyPr wrap="square">
            <a:spAutoFit/>
          </a:bodyPr>
          <a:lstStyle/>
          <a:p>
            <a:r>
              <a:rPr lang="en-US" altLang="zh-CN" sz="1200" dirty="0">
                <a:solidFill>
                  <a:schemeClr val="bg1"/>
                </a:solidFill>
              </a:rPr>
              <a:t>From: https://gitee.com/harmonyos/OpenArkCompiler/blob/master/doc/en/MapleIRDesign.md</a:t>
            </a:r>
            <a:endParaRPr lang="zh-CN" altLang="en-US" sz="12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8" name="文本框 28"/>
          <p:cNvSpPr>
            <a:spLocks noChangeArrowheads="1"/>
          </p:cNvSpPr>
          <p:nvPr/>
        </p:nvSpPr>
        <p:spPr bwMode="auto">
          <a:xfrm>
            <a:off x="1808796" y="2903225"/>
            <a:ext cx="18002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4800" dirty="0">
                <a:solidFill>
                  <a:schemeClr val="bg1"/>
                </a:solidFill>
                <a:latin typeface="微软雅黑" panose="020B0503020204020204" pitchFamily="34" charset="-122"/>
                <a:ea typeface="微软雅黑" panose="020B0503020204020204" pitchFamily="34" charset="-122"/>
                <a:sym typeface="方正兰亭粗黑_GBK" charset="-122"/>
              </a:rPr>
              <a:t>目  录</a:t>
            </a:r>
          </a:p>
        </p:txBody>
      </p:sp>
      <p:sp>
        <p:nvSpPr>
          <p:cNvPr id="4109" name="直接连接符 30"/>
          <p:cNvSpPr>
            <a:spLocks noChangeShapeType="1"/>
          </p:cNvSpPr>
          <p:nvPr/>
        </p:nvSpPr>
        <p:spPr bwMode="auto">
          <a:xfrm>
            <a:off x="4361522" y="1360750"/>
            <a:ext cx="0" cy="4489289"/>
          </a:xfrm>
          <a:prstGeom prst="line">
            <a:avLst/>
          </a:prstGeom>
          <a:noFill/>
          <a:ln w="38100" cap="flat" cmpd="sng">
            <a:solidFill>
              <a:srgbClr val="8FD8E0"/>
            </a:solidFill>
            <a:bevel/>
          </a:ln>
          <a:extLst>
            <a:ext uri="{909E8E84-426E-40DD-AFC4-6F175D3DCCD1}">
              <a14:hiddenFill xmlns:a14="http://schemas.microsoft.com/office/drawing/2010/main">
                <a:noFill/>
              </a14:hiddenFill>
            </a:ext>
          </a:extLst>
        </p:spPr>
        <p:txBody>
          <a:bodyPr/>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110" name="矩形 31"/>
          <p:cNvSpPr>
            <a:spLocks noChangeArrowheads="1"/>
          </p:cNvSpPr>
          <p:nvPr/>
        </p:nvSpPr>
        <p:spPr bwMode="auto">
          <a:xfrm>
            <a:off x="5137810" y="1580659"/>
            <a:ext cx="720725" cy="720725"/>
          </a:xfrm>
          <a:prstGeom prst="rect">
            <a:avLst/>
          </a:prstGeom>
          <a:noFill/>
          <a:ln w="12700" cap="flat" cmpd="sng">
            <a:solidFill>
              <a:srgbClr val="8FD8E0"/>
            </a:solidFill>
            <a:bevel/>
          </a:ln>
          <a:extLst>
            <a:ext uri="{909E8E84-426E-40DD-AFC4-6F175D3DCCD1}">
              <a14:hiddenFill xmlns:a14="http://schemas.microsoft.com/office/drawing/2010/main">
                <a:solidFill>
                  <a:srgbClr val="FFFFFF"/>
                </a:solidFill>
              </a14:hiddenFill>
            </a:ext>
          </a:extLst>
        </p:spPr>
        <p:txBody>
          <a:bodyPr anchor="ctr"/>
          <a:lstStyle/>
          <a:p>
            <a:pPr algn="ctr"/>
            <a:r>
              <a:rPr lang="en-US" altLang="zh-CN" sz="2800" b="1" dirty="0">
                <a:solidFill>
                  <a:srgbClr val="8FD8E0"/>
                </a:solidFill>
                <a:latin typeface="微软雅黑" panose="020B0503020204020204" pitchFamily="34" charset="-122"/>
                <a:ea typeface="微软雅黑" panose="020B0503020204020204" pitchFamily="34" charset="-122"/>
                <a:sym typeface="微软雅黑 Light" panose="020B0502040204020203" pitchFamily="34" charset="-122"/>
              </a:rPr>
              <a:t>1</a:t>
            </a:r>
            <a:endParaRPr lang="zh-CN" altLang="en-US" sz="2800" b="1" dirty="0">
              <a:solidFill>
                <a:srgbClr val="8FD8E0"/>
              </a:solidFill>
              <a:latin typeface="微软雅黑" panose="020B0503020204020204" pitchFamily="34" charset="-122"/>
              <a:ea typeface="微软雅黑" panose="020B0503020204020204" pitchFamily="34" charset="-122"/>
              <a:sym typeface="微软雅黑 Light" panose="020B0502040204020203" pitchFamily="34" charset="-122"/>
            </a:endParaRPr>
          </a:p>
        </p:txBody>
      </p:sp>
      <p:sp>
        <p:nvSpPr>
          <p:cNvPr id="4111" name="矩形 32"/>
          <p:cNvSpPr>
            <a:spLocks noChangeArrowheads="1"/>
          </p:cNvSpPr>
          <p:nvPr/>
        </p:nvSpPr>
        <p:spPr bwMode="auto">
          <a:xfrm>
            <a:off x="5137810" y="2441022"/>
            <a:ext cx="720725" cy="720725"/>
          </a:xfrm>
          <a:prstGeom prst="rect">
            <a:avLst/>
          </a:prstGeom>
          <a:noFill/>
          <a:ln w="12700" cap="flat" cmpd="sng">
            <a:solidFill>
              <a:srgbClr val="8FD8E0"/>
            </a:solidFill>
            <a:bevel/>
          </a:ln>
          <a:extLst>
            <a:ext uri="{909E8E84-426E-40DD-AFC4-6F175D3DCCD1}">
              <a14:hiddenFill xmlns:a14="http://schemas.microsoft.com/office/drawing/2010/main">
                <a:solidFill>
                  <a:srgbClr val="FFFFFF"/>
                </a:solidFill>
              </a14:hiddenFill>
            </a:ext>
          </a:extLst>
        </p:spPr>
        <p:txBody>
          <a:bodyPr anchor="ctr"/>
          <a:lstStyle/>
          <a:p>
            <a:pPr algn="ctr"/>
            <a:r>
              <a:rPr lang="en-US" altLang="zh-CN" sz="2800" b="1" dirty="0">
                <a:solidFill>
                  <a:srgbClr val="8FD8E0"/>
                </a:solidFill>
                <a:latin typeface="微软雅黑" panose="020B0503020204020204" pitchFamily="34" charset="-122"/>
                <a:ea typeface="微软雅黑" panose="020B0503020204020204" pitchFamily="34" charset="-122"/>
                <a:sym typeface="微软雅黑 Light" panose="020B0502040204020203" pitchFamily="34" charset="-122"/>
              </a:rPr>
              <a:t>2</a:t>
            </a:r>
            <a:endParaRPr lang="zh-CN" altLang="en-US" sz="2800" b="1" dirty="0">
              <a:solidFill>
                <a:srgbClr val="8FD8E0"/>
              </a:solidFill>
              <a:latin typeface="微软雅黑" panose="020B0503020204020204" pitchFamily="34" charset="-122"/>
              <a:ea typeface="微软雅黑" panose="020B0503020204020204" pitchFamily="34" charset="-122"/>
              <a:sym typeface="微软雅黑 Light" panose="020B0502040204020203" pitchFamily="34" charset="-122"/>
            </a:endParaRPr>
          </a:p>
        </p:txBody>
      </p:sp>
      <p:sp>
        <p:nvSpPr>
          <p:cNvPr id="4112" name="矩形 33"/>
          <p:cNvSpPr>
            <a:spLocks noChangeArrowheads="1"/>
          </p:cNvSpPr>
          <p:nvPr/>
        </p:nvSpPr>
        <p:spPr bwMode="auto">
          <a:xfrm>
            <a:off x="5137810" y="3301385"/>
            <a:ext cx="720725" cy="719138"/>
          </a:xfrm>
          <a:prstGeom prst="rect">
            <a:avLst/>
          </a:prstGeom>
          <a:noFill/>
          <a:ln w="12700" cap="flat" cmpd="sng">
            <a:solidFill>
              <a:srgbClr val="8FD8E0"/>
            </a:solidFill>
            <a:bevel/>
          </a:ln>
          <a:extLst>
            <a:ext uri="{909E8E84-426E-40DD-AFC4-6F175D3DCCD1}">
              <a14:hiddenFill xmlns:a14="http://schemas.microsoft.com/office/drawing/2010/main">
                <a:solidFill>
                  <a:srgbClr val="FFFFFF"/>
                </a:solidFill>
              </a14:hiddenFill>
            </a:ext>
          </a:extLst>
        </p:spPr>
        <p:txBody>
          <a:bodyPr anchor="ctr"/>
          <a:lstStyle/>
          <a:p>
            <a:pPr algn="ctr"/>
            <a:r>
              <a:rPr lang="en-US" altLang="zh-CN" sz="2800" b="1" dirty="0">
                <a:solidFill>
                  <a:srgbClr val="8FD8E0"/>
                </a:solidFill>
                <a:latin typeface="微软雅黑" panose="020B0503020204020204" pitchFamily="34" charset="-122"/>
                <a:ea typeface="微软雅黑" panose="020B0503020204020204" pitchFamily="34" charset="-122"/>
                <a:sym typeface="微软雅黑 Light" panose="020B0502040204020203" pitchFamily="34" charset="-122"/>
              </a:rPr>
              <a:t>3</a:t>
            </a:r>
            <a:endParaRPr lang="zh-CN" altLang="en-US" sz="2800" b="1" dirty="0">
              <a:solidFill>
                <a:srgbClr val="8FD8E0"/>
              </a:solidFill>
              <a:latin typeface="微软雅黑" panose="020B0503020204020204" pitchFamily="34" charset="-122"/>
              <a:ea typeface="微软雅黑" panose="020B0503020204020204" pitchFamily="34" charset="-122"/>
              <a:sym typeface="微软雅黑 Light" panose="020B0502040204020203" pitchFamily="34" charset="-122"/>
            </a:endParaRPr>
          </a:p>
        </p:txBody>
      </p:sp>
      <p:sp>
        <p:nvSpPr>
          <p:cNvPr id="4113" name="矩形 34"/>
          <p:cNvSpPr>
            <a:spLocks noChangeArrowheads="1"/>
          </p:cNvSpPr>
          <p:nvPr/>
        </p:nvSpPr>
        <p:spPr bwMode="auto">
          <a:xfrm>
            <a:off x="5137810" y="4160161"/>
            <a:ext cx="720725" cy="719138"/>
          </a:xfrm>
          <a:prstGeom prst="rect">
            <a:avLst/>
          </a:prstGeom>
          <a:noFill/>
          <a:ln w="12700" cap="flat" cmpd="sng">
            <a:solidFill>
              <a:srgbClr val="8FD8E0"/>
            </a:solidFill>
            <a:bevel/>
          </a:ln>
          <a:extLst>
            <a:ext uri="{909E8E84-426E-40DD-AFC4-6F175D3DCCD1}">
              <a14:hiddenFill xmlns:a14="http://schemas.microsoft.com/office/drawing/2010/main">
                <a:solidFill>
                  <a:srgbClr val="FFFFFF"/>
                </a:solidFill>
              </a14:hiddenFill>
            </a:ext>
          </a:extLst>
        </p:spPr>
        <p:txBody>
          <a:bodyPr anchor="ctr"/>
          <a:lstStyle/>
          <a:p>
            <a:pPr algn="ctr"/>
            <a:r>
              <a:rPr lang="en-US" altLang="zh-CN" sz="2800" b="1" dirty="0">
                <a:solidFill>
                  <a:srgbClr val="8FD8E0"/>
                </a:solidFill>
                <a:latin typeface="微软雅黑" panose="020B0503020204020204" pitchFamily="34" charset="-122"/>
                <a:ea typeface="微软雅黑" panose="020B0503020204020204" pitchFamily="34" charset="-122"/>
                <a:sym typeface="微软雅黑 Light" panose="020B0502040204020203" pitchFamily="34" charset="-122"/>
              </a:rPr>
              <a:t>4</a:t>
            </a:r>
            <a:endParaRPr lang="zh-CN" altLang="en-US" sz="2800" b="1" dirty="0">
              <a:solidFill>
                <a:srgbClr val="8FD8E0"/>
              </a:solidFill>
              <a:latin typeface="微软雅黑" panose="020B0503020204020204" pitchFamily="34" charset="-122"/>
              <a:ea typeface="微软雅黑" panose="020B0503020204020204" pitchFamily="34" charset="-122"/>
              <a:sym typeface="微软雅黑 Light" panose="020B0502040204020203" pitchFamily="34" charset="-122"/>
            </a:endParaRPr>
          </a:p>
        </p:txBody>
      </p:sp>
      <p:sp>
        <p:nvSpPr>
          <p:cNvPr id="4115" name="矩形 39"/>
          <p:cNvSpPr>
            <a:spLocks noChangeArrowheads="1"/>
          </p:cNvSpPr>
          <p:nvPr/>
        </p:nvSpPr>
        <p:spPr bwMode="auto">
          <a:xfrm>
            <a:off x="6285447" y="1636443"/>
            <a:ext cx="5034347"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000" dirty="0">
                <a:solidFill>
                  <a:schemeClr val="bg1"/>
                </a:solidFill>
                <a:latin typeface="微软雅黑" panose="020B0503020204020204" pitchFamily="34" charset="-122"/>
                <a:ea typeface="微软雅黑" panose="020B0503020204020204" pitchFamily="34" charset="-122"/>
                <a:sym typeface="微软雅黑 Light" panose="020B0502040204020203" pitchFamily="34" charset="-122"/>
              </a:rPr>
              <a:t>方舟编译器概况</a:t>
            </a:r>
          </a:p>
        </p:txBody>
      </p:sp>
      <p:sp>
        <p:nvSpPr>
          <p:cNvPr id="4116" name="矩形 40"/>
          <p:cNvSpPr>
            <a:spLocks noChangeArrowheads="1"/>
          </p:cNvSpPr>
          <p:nvPr/>
        </p:nvSpPr>
        <p:spPr bwMode="auto">
          <a:xfrm>
            <a:off x="6285447" y="2500610"/>
            <a:ext cx="422084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000" dirty="0">
                <a:solidFill>
                  <a:schemeClr val="bg1"/>
                </a:solidFill>
                <a:latin typeface="微软雅黑" panose="020B0503020204020204" pitchFamily="34" charset="-122"/>
                <a:ea typeface="微软雅黑" panose="020B0503020204020204" pitchFamily="34" charset="-122"/>
                <a:sym typeface="微软雅黑 Light" panose="020B0502040204020203" pitchFamily="34" charset="-122"/>
              </a:rPr>
              <a:t>MAPLE IR</a:t>
            </a:r>
            <a:r>
              <a:rPr lang="zh-CN" altLang="en-US" sz="3000" dirty="0">
                <a:solidFill>
                  <a:schemeClr val="bg1"/>
                </a:solidFill>
                <a:latin typeface="微软雅黑" panose="020B0503020204020204" pitchFamily="34" charset="-122"/>
                <a:ea typeface="微软雅黑" panose="020B0503020204020204" pitchFamily="34" charset="-122"/>
                <a:sym typeface="微软雅黑 Light" panose="020B0502040204020203" pitchFamily="34" charset="-122"/>
              </a:rPr>
              <a:t>的设计与实现</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
        <p:nvSpPr>
          <p:cNvPr id="4117" name="矩形 41"/>
          <p:cNvSpPr>
            <a:spLocks noChangeArrowheads="1"/>
          </p:cNvSpPr>
          <p:nvPr/>
        </p:nvSpPr>
        <p:spPr bwMode="auto">
          <a:xfrm>
            <a:off x="6306287" y="3367770"/>
            <a:ext cx="432435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000" dirty="0">
                <a:solidFill>
                  <a:schemeClr val="bg1"/>
                </a:solidFill>
                <a:latin typeface="微软雅黑" panose="020B0503020204020204" pitchFamily="34" charset="-122"/>
                <a:ea typeface="微软雅黑" panose="020B0503020204020204" pitchFamily="34" charset="-122"/>
                <a:sym typeface="微软雅黑 Light" panose="020B0502040204020203" pitchFamily="34" charset="-122"/>
              </a:rPr>
              <a:t>MIR</a:t>
            </a:r>
            <a:r>
              <a:rPr lang="zh-CN" altLang="en-US" sz="3000" dirty="0">
                <a:solidFill>
                  <a:schemeClr val="bg1"/>
                </a:solidFill>
                <a:latin typeface="微软雅黑" panose="020B0503020204020204" pitchFamily="34" charset="-122"/>
                <a:ea typeface="微软雅黑" panose="020B0503020204020204" pitchFamily="34" charset="-122"/>
                <a:sym typeface="微软雅黑 Light" panose="020B0502040204020203" pitchFamily="34" charset="-122"/>
              </a:rPr>
              <a:t>与其他</a:t>
            </a:r>
            <a:r>
              <a:rPr lang="en-US" altLang="zh-CN" sz="3000" dirty="0">
                <a:solidFill>
                  <a:schemeClr val="bg1"/>
                </a:solidFill>
                <a:latin typeface="微软雅黑" panose="020B0503020204020204" pitchFamily="34" charset="-122"/>
                <a:ea typeface="微软雅黑" panose="020B0503020204020204" pitchFamily="34" charset="-122"/>
                <a:sym typeface="微软雅黑 Light" panose="020B0502040204020203" pitchFamily="34" charset="-122"/>
              </a:rPr>
              <a:t>IR</a:t>
            </a:r>
            <a:r>
              <a:rPr lang="zh-CN" altLang="en-US" sz="3000" dirty="0">
                <a:solidFill>
                  <a:schemeClr val="bg1"/>
                </a:solidFill>
                <a:latin typeface="微软雅黑" panose="020B0503020204020204" pitchFamily="34" charset="-122"/>
                <a:ea typeface="微软雅黑" panose="020B0503020204020204" pitchFamily="34" charset="-122"/>
                <a:sym typeface="微软雅黑 Light" panose="020B0502040204020203" pitchFamily="34" charset="-122"/>
              </a:rPr>
              <a:t>的横向对比</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
        <p:nvSpPr>
          <p:cNvPr id="4118" name="矩形 42"/>
          <p:cNvSpPr>
            <a:spLocks noChangeArrowheads="1"/>
          </p:cNvSpPr>
          <p:nvPr/>
        </p:nvSpPr>
        <p:spPr bwMode="auto">
          <a:xfrm>
            <a:off x="6306287" y="4234930"/>
            <a:ext cx="430149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000" dirty="0">
                <a:solidFill>
                  <a:schemeClr val="bg1"/>
                </a:solidFill>
                <a:latin typeface="微软雅黑" panose="020B0503020204020204" pitchFamily="34" charset="-122"/>
                <a:ea typeface="微软雅黑" panose="020B0503020204020204" pitchFamily="34" charset="-122"/>
                <a:sym typeface="微软雅黑 Light" panose="020B0502040204020203" pitchFamily="34" charset="-122"/>
              </a:rPr>
              <a:t>Phase</a:t>
            </a:r>
            <a:r>
              <a:rPr lang="zh-CN" altLang="en-US" sz="3000" dirty="0">
                <a:solidFill>
                  <a:schemeClr val="bg1"/>
                </a:solidFill>
                <a:latin typeface="微软雅黑" panose="020B0503020204020204" pitchFamily="34" charset="-122"/>
                <a:ea typeface="微软雅黑" panose="020B0503020204020204" pitchFamily="34" charset="-122"/>
                <a:sym typeface="微软雅黑 Light" panose="020B0502040204020203" pitchFamily="34" charset="-122"/>
              </a:rPr>
              <a:t>体系的设计与实现</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
        <p:nvSpPr>
          <p:cNvPr id="13" name="矩形 34"/>
          <p:cNvSpPr>
            <a:spLocks noChangeArrowheads="1"/>
          </p:cNvSpPr>
          <p:nvPr/>
        </p:nvSpPr>
        <p:spPr bwMode="auto">
          <a:xfrm>
            <a:off x="5137810" y="5027321"/>
            <a:ext cx="720725" cy="719138"/>
          </a:xfrm>
          <a:prstGeom prst="rect">
            <a:avLst/>
          </a:prstGeom>
          <a:noFill/>
          <a:ln w="12700" cap="flat" cmpd="sng">
            <a:solidFill>
              <a:srgbClr val="8FD8E0"/>
            </a:solidFill>
            <a:bevel/>
          </a:ln>
          <a:extLst>
            <a:ext uri="{909E8E84-426E-40DD-AFC4-6F175D3DCCD1}">
              <a14:hiddenFill xmlns:a14="http://schemas.microsoft.com/office/drawing/2010/main">
                <a:solidFill>
                  <a:srgbClr val="FFFFFF"/>
                </a:solidFill>
              </a14:hiddenFill>
            </a:ext>
          </a:extLst>
        </p:spPr>
        <p:txBody>
          <a:bodyPr anchor="ctr"/>
          <a:lstStyle/>
          <a:p>
            <a:pPr algn="ctr"/>
            <a:r>
              <a:rPr lang="en-US" altLang="zh-CN" sz="2800" b="1" dirty="0">
                <a:solidFill>
                  <a:srgbClr val="8FD8E0"/>
                </a:solidFill>
                <a:latin typeface="微软雅黑" panose="020B0503020204020204" pitchFamily="34" charset="-122"/>
                <a:ea typeface="微软雅黑" panose="020B0503020204020204" pitchFamily="34" charset="-122"/>
                <a:sym typeface="微软雅黑 Light" panose="020B0502040204020203" pitchFamily="34" charset="-122"/>
              </a:rPr>
              <a:t>5</a:t>
            </a:r>
            <a:endParaRPr lang="zh-CN" altLang="en-US" sz="2800" b="1" dirty="0">
              <a:solidFill>
                <a:srgbClr val="8FD8E0"/>
              </a:solidFill>
              <a:latin typeface="微软雅黑" panose="020B0503020204020204" pitchFamily="34" charset="-122"/>
              <a:ea typeface="微软雅黑" panose="020B0503020204020204" pitchFamily="34" charset="-122"/>
              <a:sym typeface="微软雅黑 Light" panose="020B0502040204020203" pitchFamily="34" charset="-122"/>
            </a:endParaRPr>
          </a:p>
        </p:txBody>
      </p:sp>
      <p:sp>
        <p:nvSpPr>
          <p:cNvPr id="14" name="矩形 42"/>
          <p:cNvSpPr>
            <a:spLocks noChangeArrowheads="1"/>
          </p:cNvSpPr>
          <p:nvPr/>
        </p:nvSpPr>
        <p:spPr bwMode="auto">
          <a:xfrm>
            <a:off x="6306287" y="5102090"/>
            <a:ext cx="321310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000" dirty="0">
                <a:solidFill>
                  <a:schemeClr val="bg1"/>
                </a:solidFill>
                <a:latin typeface="微软雅黑" panose="020B0503020204020204" pitchFamily="34" charset="-122"/>
                <a:ea typeface="微软雅黑" panose="020B0503020204020204" pitchFamily="34" charset="-122"/>
                <a:sym typeface="微软雅黑 Light" panose="020B0502040204020203" pitchFamily="34" charset="-122"/>
              </a:rPr>
              <a:t>Toy Runtime</a:t>
            </a:r>
            <a:r>
              <a:rPr lang="zh-CN" altLang="en-US" sz="3000" dirty="0">
                <a:solidFill>
                  <a:schemeClr val="bg1"/>
                </a:solidFill>
                <a:latin typeface="微软雅黑" panose="020B0503020204020204" pitchFamily="34" charset="-122"/>
                <a:ea typeface="微软雅黑" panose="020B0503020204020204" pitchFamily="34" charset="-122"/>
                <a:sym typeface="微软雅黑 Light" panose="020B0502040204020203" pitchFamily="34" charset="-122"/>
              </a:rPr>
              <a:t>简介</a:t>
            </a:r>
            <a:r>
              <a:rPr lang="en-US" altLang="zh-CN" sz="3000" dirty="0">
                <a:solidFill>
                  <a:schemeClr val="bg1"/>
                </a:solidFill>
                <a:latin typeface="微软雅黑" panose="020B0503020204020204" pitchFamily="34" charset="-122"/>
                <a:ea typeface="微软雅黑" panose="020B0503020204020204" pitchFamily="34" charset="-122"/>
                <a:sym typeface="微软雅黑 Light" panose="020B0502040204020203" pitchFamily="34" charset="-122"/>
              </a:rPr>
              <a:t> </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8154" y="506215"/>
            <a:ext cx="3052540"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语句系统</a:t>
            </a:r>
          </a:p>
        </p:txBody>
      </p:sp>
      <p:sp>
        <p:nvSpPr>
          <p:cNvPr id="12" name="矩形 11"/>
          <p:cNvSpPr/>
          <p:nvPr/>
        </p:nvSpPr>
        <p:spPr>
          <a:xfrm>
            <a:off x="285266" y="441324"/>
            <a:ext cx="437561" cy="437561"/>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353033" y="492276"/>
            <a:ext cx="415774" cy="415774"/>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 name="矩形 1"/>
          <p:cNvSpPr/>
          <p:nvPr/>
        </p:nvSpPr>
        <p:spPr>
          <a:xfrm>
            <a:off x="848154" y="1502688"/>
            <a:ext cx="9965635" cy="646331"/>
          </a:xfrm>
          <a:prstGeom prst="rect">
            <a:avLst/>
          </a:prstGeom>
        </p:spPr>
        <p:txBody>
          <a:bodyPr wrap="square">
            <a:spAutoFit/>
          </a:bodyPr>
          <a:lstStyle/>
          <a:p>
            <a:pPr marL="285750" indent="-285750">
              <a:buFont typeface="Arial" panose="020B0604020202020204" pitchFamily="34" charset="0"/>
              <a:buChar char="•"/>
            </a:pPr>
            <a:r>
              <a:rPr lang="en-US" altLang="zh-CN" dirty="0"/>
              <a:t>odes.</a:t>
            </a:r>
          </a:p>
          <a:p>
            <a:endParaRPr lang="en-US" altLang="zh-CN" dirty="0">
              <a:solidFill>
                <a:schemeClr val="bg1"/>
              </a:solidFill>
            </a:endParaRPr>
          </a:p>
        </p:txBody>
      </p:sp>
      <p:sp>
        <p:nvSpPr>
          <p:cNvPr id="3" name="椭圆 2"/>
          <p:cNvSpPr/>
          <p:nvPr/>
        </p:nvSpPr>
        <p:spPr>
          <a:xfrm>
            <a:off x="1775792" y="1502688"/>
            <a:ext cx="8375373" cy="445355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  </a:t>
            </a:r>
          </a:p>
          <a:p>
            <a:pPr algn="ctr"/>
            <a:r>
              <a:rPr lang="en-US" altLang="zh-CN" dirty="0">
                <a:latin typeface="微软雅黑" panose="020B0503020204020204" pitchFamily="34" charset="-122"/>
                <a:ea typeface="微软雅黑" panose="020B0503020204020204" pitchFamily="34" charset="-122"/>
              </a:rPr>
              <a:t>   </a:t>
            </a:r>
          </a:p>
          <a:p>
            <a:pPr algn="ctr"/>
            <a:r>
              <a:rPr lang="en-US" altLang="zh-CN" dirty="0">
                <a:latin typeface="微软雅黑" panose="020B0503020204020204" pitchFamily="34" charset="-122"/>
                <a:ea typeface="微软雅黑" panose="020B0503020204020204" pitchFamily="34" charset="-122"/>
              </a:rPr>
              <a:t>    Statement nodes</a:t>
            </a:r>
            <a:endParaRPr lang="zh-CN" altLang="en-US" dirty="0">
              <a:latin typeface="微软雅黑" panose="020B0503020204020204" pitchFamily="34" charset="-122"/>
              <a:ea typeface="微软雅黑" panose="020B0503020204020204" pitchFamily="34" charset="-122"/>
            </a:endParaRPr>
          </a:p>
        </p:txBody>
      </p:sp>
      <p:sp>
        <p:nvSpPr>
          <p:cNvPr id="4" name="椭圆 3"/>
          <p:cNvSpPr/>
          <p:nvPr/>
        </p:nvSpPr>
        <p:spPr>
          <a:xfrm>
            <a:off x="2955823" y="2149019"/>
            <a:ext cx="6015309" cy="2727781"/>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Expression nodes</a:t>
            </a:r>
            <a:endParaRPr lang="zh-CN" altLang="en-US" dirty="0">
              <a:latin typeface="微软雅黑" panose="020B0503020204020204" pitchFamily="34" charset="-122"/>
              <a:ea typeface="微软雅黑" panose="020B0503020204020204" pitchFamily="34" charset="-122"/>
            </a:endParaRPr>
          </a:p>
        </p:txBody>
      </p:sp>
      <p:sp>
        <p:nvSpPr>
          <p:cNvPr id="6" name="椭圆 5"/>
          <p:cNvSpPr/>
          <p:nvPr/>
        </p:nvSpPr>
        <p:spPr>
          <a:xfrm>
            <a:off x="4015407" y="2703443"/>
            <a:ext cx="4161183" cy="129871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Leaf nodes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8154" y="506215"/>
            <a:ext cx="3052540"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基本类型</a:t>
            </a:r>
          </a:p>
        </p:txBody>
      </p:sp>
      <p:sp>
        <p:nvSpPr>
          <p:cNvPr id="12" name="矩形 11"/>
          <p:cNvSpPr/>
          <p:nvPr/>
        </p:nvSpPr>
        <p:spPr>
          <a:xfrm>
            <a:off x="285266" y="441324"/>
            <a:ext cx="437561" cy="437561"/>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353033" y="492276"/>
            <a:ext cx="415774" cy="415774"/>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209342" y="1277541"/>
            <a:ext cx="9400478" cy="4215765"/>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文档中的基本类型：</a:t>
            </a:r>
            <a:endParaRPr lang="en-US" altLang="zh-CN" sz="2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no type - void</a:t>
            </a:r>
          </a:p>
          <a:p>
            <a:pPr marL="285750" indent="-285750">
              <a:buFont typeface="Arial" panose="020B0604020202020204" pitchFamily="34" charset="0"/>
              <a:buChar char="•"/>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signed integers - i8, i16, i32, i64</a:t>
            </a:r>
          </a:p>
          <a:p>
            <a:pPr marL="285750" indent="-285750">
              <a:buFont typeface="Arial" panose="020B0604020202020204" pitchFamily="34" charset="0"/>
              <a:buChar char="•"/>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unsigned integers - u8, u16, u32, u64</a:t>
            </a:r>
          </a:p>
          <a:p>
            <a:pPr marL="285750" indent="-285750">
              <a:buFont typeface="Arial" panose="020B0604020202020204" pitchFamily="34" charset="0"/>
              <a:buChar char="•"/>
            </a:pPr>
            <a:r>
              <a:rPr lang="en-US" altLang="zh-CN"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booleans</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u1</a:t>
            </a:r>
          </a:p>
          <a:p>
            <a:pPr marL="285750" indent="-285750">
              <a:buFont typeface="Arial" panose="020B0604020202020204" pitchFamily="34" charset="0"/>
              <a:buChar char="•"/>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addresses - ptr, ref, a32, a64</a:t>
            </a:r>
          </a:p>
          <a:p>
            <a:pPr marL="285750" indent="-285750">
              <a:buFont typeface="Arial" panose="020B0604020202020204" pitchFamily="34" charset="0"/>
              <a:buChar char="•"/>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floating point numbers - f32, f64</a:t>
            </a:r>
          </a:p>
          <a:p>
            <a:pPr marL="285750" indent="-285750">
              <a:buFont typeface="Arial" panose="020B0604020202020204" pitchFamily="34" charset="0"/>
              <a:buChar char="•"/>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complex numbers - c64, c128</a:t>
            </a:r>
          </a:p>
          <a:p>
            <a:pPr marL="285750" indent="-285750">
              <a:buFont typeface="Arial" panose="020B0604020202020204" pitchFamily="34" charset="0"/>
              <a:buChar char="•"/>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javascript types - </a:t>
            </a:r>
            <a:r>
              <a:rPr lang="en-US" altLang="zh-CN"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dynany</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dynu32</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dyni32</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dynundef</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dynnull</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dynhole</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dynbool</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dynptr</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dynf64</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dynf32</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dynstr</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dynobj</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SIMD types - (to be defined)</a:t>
            </a:r>
          </a:p>
          <a:p>
            <a:pPr marL="285750" indent="-285750">
              <a:buFont typeface="Arial" panose="020B0604020202020204" pitchFamily="34" charset="0"/>
              <a:buChar char="•"/>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unknown</a:t>
            </a:r>
          </a:p>
          <a:p>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矩形 6"/>
          <p:cNvSpPr/>
          <p:nvPr/>
        </p:nvSpPr>
        <p:spPr>
          <a:xfrm>
            <a:off x="5444197" y="6377705"/>
            <a:ext cx="7934179" cy="276999"/>
          </a:xfrm>
          <a:prstGeom prst="rect">
            <a:avLst/>
          </a:prstGeom>
        </p:spPr>
        <p:txBody>
          <a:bodyPr wrap="square">
            <a:spAutoFit/>
          </a:bodyPr>
          <a:lstStyle/>
          <a:p>
            <a:r>
              <a:rPr lang="en-US" altLang="zh-CN" sz="1200" dirty="0">
                <a:solidFill>
                  <a:schemeClr val="bg1"/>
                </a:solidFill>
              </a:rPr>
              <a:t>From: https://gitee.com/harmonyos/OpenArkCompiler/blob/master/doc/en/MapleIRDesign.md</a:t>
            </a:r>
            <a:endParaRPr lang="zh-CN" altLang="en-US" sz="1200"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8360" y="506095"/>
            <a:ext cx="4232910"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文档和源码中的基本类型对比</a:t>
            </a:r>
          </a:p>
        </p:txBody>
      </p:sp>
      <p:sp>
        <p:nvSpPr>
          <p:cNvPr id="12" name="矩形 11"/>
          <p:cNvSpPr/>
          <p:nvPr/>
        </p:nvSpPr>
        <p:spPr>
          <a:xfrm>
            <a:off x="285266" y="441324"/>
            <a:ext cx="437561" cy="437561"/>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353033" y="492276"/>
            <a:ext cx="415774" cy="415774"/>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椭圆 2"/>
          <p:cNvSpPr/>
          <p:nvPr/>
        </p:nvSpPr>
        <p:spPr>
          <a:xfrm>
            <a:off x="1007165" y="1739638"/>
            <a:ext cx="5552661" cy="3047966"/>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 name="椭圆 7"/>
          <p:cNvSpPr/>
          <p:nvPr/>
        </p:nvSpPr>
        <p:spPr>
          <a:xfrm>
            <a:off x="4688200" y="1709030"/>
            <a:ext cx="5552661" cy="3047966"/>
          </a:xfrm>
          <a:prstGeom prst="ellipse">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 name="文本框 3"/>
          <p:cNvSpPr txBox="1"/>
          <p:nvPr/>
        </p:nvSpPr>
        <p:spPr>
          <a:xfrm>
            <a:off x="5234610" y="2848122"/>
            <a:ext cx="1086676" cy="830997"/>
          </a:xfrm>
          <a:prstGeom prst="rect">
            <a:avLst/>
          </a:prstGeom>
          <a:noFill/>
        </p:spPr>
        <p:txBody>
          <a:bodyPr wrap="square" rtlCol="0">
            <a:spAutoFit/>
          </a:bodyPr>
          <a:lstStyle/>
          <a:p>
            <a:r>
              <a:rPr lang="zh-CN" altLang="en-US" sz="2400" dirty="0">
                <a:solidFill>
                  <a:schemeClr val="bg1"/>
                </a:solidFill>
              </a:rPr>
              <a:t>相同</a:t>
            </a:r>
            <a:endParaRPr lang="en-US" altLang="zh-CN" sz="2400" dirty="0">
              <a:solidFill>
                <a:schemeClr val="bg1"/>
              </a:solidFill>
            </a:endParaRPr>
          </a:p>
          <a:p>
            <a:r>
              <a:rPr lang="zh-CN" altLang="en-US" sz="2400" dirty="0">
                <a:solidFill>
                  <a:schemeClr val="bg1"/>
                </a:solidFill>
              </a:rPr>
              <a:t>部分</a:t>
            </a:r>
          </a:p>
        </p:txBody>
      </p:sp>
      <p:sp>
        <p:nvSpPr>
          <p:cNvPr id="6" name="文本框 5"/>
          <p:cNvSpPr txBox="1"/>
          <p:nvPr/>
        </p:nvSpPr>
        <p:spPr>
          <a:xfrm>
            <a:off x="1686097" y="2048477"/>
            <a:ext cx="3548513" cy="1568450"/>
          </a:xfrm>
          <a:prstGeom prst="rect">
            <a:avLst/>
          </a:prstGeom>
          <a:noFill/>
        </p:spPr>
        <p:txBody>
          <a:bodyPr wrap="square" rtlCol="0">
            <a:spAutoFit/>
          </a:bodyPr>
          <a:lstStyle/>
          <a:p>
            <a:r>
              <a:rPr lang="zh-CN" altLang="en-US" sz="2800" dirty="0">
                <a:solidFill>
                  <a:schemeClr val="bg1"/>
                </a:solidFill>
              </a:rPr>
              <a:t>        </a:t>
            </a:r>
            <a:r>
              <a:rPr lang="zh-CN" altLang="en-US" sz="2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文档</a:t>
            </a:r>
            <a:endParaRPr lang="en-US" altLang="zh-CN" sz="2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dynu32</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dynhole</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dynptr</a:t>
            </a:r>
          </a:p>
        </p:txBody>
      </p:sp>
      <p:sp>
        <p:nvSpPr>
          <p:cNvPr id="11" name="文本框 10"/>
          <p:cNvSpPr txBox="1"/>
          <p:nvPr/>
        </p:nvSpPr>
        <p:spPr>
          <a:xfrm>
            <a:off x="6639826" y="1924792"/>
            <a:ext cx="3193774" cy="1938020"/>
          </a:xfrm>
          <a:prstGeom prst="rect">
            <a:avLst/>
          </a:prstGeom>
          <a:noFill/>
        </p:spPr>
        <p:txBody>
          <a:bodyPr wrap="square" rtlCol="0">
            <a:spAutoFit/>
          </a:bodyPr>
          <a:lstStyle/>
          <a:p>
            <a:r>
              <a:rPr lang="zh-CN" altLang="en-US" sz="2800" dirty="0">
                <a:solidFill>
                  <a:schemeClr val="bg1"/>
                </a:solidFill>
              </a:rPr>
              <a:t>       </a:t>
            </a:r>
            <a:r>
              <a:rPr lang="zh-CN" altLang="en-US" sz="32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源码</a:t>
            </a:r>
            <a:endParaRPr lang="en-US" altLang="zh-CN" sz="2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f128</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simplestr</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simpleobj</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dynnone</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constStr</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gen</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agg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8154" y="506215"/>
            <a:ext cx="3052540"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文档中的控制流语句</a:t>
            </a:r>
            <a:r>
              <a:rPr lang="en-US" altLang="zh-CN" sz="2000" dirty="0">
                <a:solidFill>
                  <a:schemeClr val="bg1"/>
                </a:solidFill>
                <a:latin typeface="微软雅黑" panose="020B0503020204020204" pitchFamily="34" charset="-122"/>
                <a:ea typeface="微软雅黑" panose="020B0503020204020204" pitchFamily="34" charset="-122"/>
              </a:rPr>
              <a:t>1</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285266" y="441324"/>
            <a:ext cx="437561" cy="437561"/>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353033" y="492276"/>
            <a:ext cx="415774" cy="415774"/>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 name="矩形 1"/>
          <p:cNvSpPr/>
          <p:nvPr/>
        </p:nvSpPr>
        <p:spPr>
          <a:xfrm>
            <a:off x="2374424" y="1743111"/>
            <a:ext cx="10124646" cy="2368550"/>
          </a:xfrm>
          <a:prstGeom prst="rect">
            <a:avLst/>
          </a:prstGeom>
        </p:spPr>
        <p:txBody>
          <a:bodyPr wrap="square">
            <a:spAutoFit/>
          </a:bodyPr>
          <a:lstStyle/>
          <a:p>
            <a:pPr fontAlgn="ctr"/>
            <a:r>
              <a:rPr lang="en-US" altLang="zh-CN" sz="2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Hierarchical control flow statements</a:t>
            </a:r>
            <a:r>
              <a:rPr lang="zh-CN" altLang="en-US" sz="2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fontAlgn="ctr">
              <a:buFont typeface="Arial" panose="020B0604020202020204" pitchFamily="34" charset="0"/>
              <a:buChar char="•"/>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doloop</a:t>
            </a:r>
          </a:p>
          <a:p>
            <a:pPr marL="285750" indent="-285750" fontAlgn="ctr">
              <a:buFont typeface="Arial" panose="020B0604020202020204" pitchFamily="34" charset="0"/>
              <a:buChar char="•"/>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dowhile</a:t>
            </a:r>
          </a:p>
          <a:p>
            <a:pPr marL="285750" indent="-285750" fontAlgn="ctr">
              <a:buFont typeface="Arial" panose="020B0604020202020204" pitchFamily="34" charset="0"/>
              <a:buChar char="•"/>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foreachelem</a:t>
            </a:r>
          </a:p>
          <a:p>
            <a:pPr marL="285750" indent="-285750" fontAlgn="ctr">
              <a:buFont typeface="Arial" panose="020B0604020202020204" pitchFamily="34" charset="0"/>
              <a:buChar char="•"/>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if</a:t>
            </a:r>
          </a:p>
          <a:p>
            <a:pPr marL="285750" indent="-285750" fontAlgn="ctr">
              <a:buFont typeface="Arial" panose="020B0604020202020204" pitchFamily="34" charset="0"/>
              <a:buChar char="•"/>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while</a:t>
            </a:r>
          </a:p>
          <a:p>
            <a:pPr fontAlgn="ct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p>
        </p:txBody>
      </p:sp>
      <p:sp>
        <p:nvSpPr>
          <p:cNvPr id="7" name="矩形 6"/>
          <p:cNvSpPr/>
          <p:nvPr/>
        </p:nvSpPr>
        <p:spPr>
          <a:xfrm>
            <a:off x="5584874" y="6378038"/>
            <a:ext cx="7934179" cy="276999"/>
          </a:xfrm>
          <a:prstGeom prst="rect">
            <a:avLst/>
          </a:prstGeom>
        </p:spPr>
        <p:txBody>
          <a:bodyPr wrap="square">
            <a:spAutoFit/>
          </a:bodyPr>
          <a:lstStyle/>
          <a:p>
            <a:r>
              <a:rPr lang="en-US" altLang="zh-CN" sz="1200" dirty="0">
                <a:solidFill>
                  <a:schemeClr val="bg1"/>
                </a:solidFill>
              </a:rPr>
              <a:t>From: https://gitee.com/harmonyos/OpenArkCompiler/blob/master/doc/en/MapleIRDesign.md</a:t>
            </a:r>
            <a:endParaRPr lang="zh-CN" altLang="en-US" sz="1200" dirty="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8154" y="506215"/>
            <a:ext cx="3052540"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文档中的控制流语句</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矩形 11"/>
          <p:cNvSpPr/>
          <p:nvPr/>
        </p:nvSpPr>
        <p:spPr>
          <a:xfrm>
            <a:off x="285266" y="441324"/>
            <a:ext cx="437561" cy="437561"/>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353033" y="492276"/>
            <a:ext cx="415774" cy="415774"/>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 name="矩形 1"/>
          <p:cNvSpPr/>
          <p:nvPr/>
        </p:nvSpPr>
        <p:spPr>
          <a:xfrm>
            <a:off x="2570935" y="1832048"/>
            <a:ext cx="10124646" cy="3569335"/>
          </a:xfrm>
          <a:prstGeom prst="rect">
            <a:avLst/>
          </a:prstGeom>
        </p:spPr>
        <p:txBody>
          <a:bodyPr wrap="square">
            <a:spAutoFit/>
          </a:bodyPr>
          <a:lstStyle/>
          <a:p>
            <a:pPr fontAlgn="ctr"/>
            <a:r>
              <a:rPr lang="en-US" altLang="zh-CN" sz="2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Flat control flow statements</a:t>
            </a:r>
            <a:r>
              <a:rPr lang="zh-CN" altLang="en-US" sz="2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fontAlgn="ctr">
              <a:buFont typeface="Arial" panose="020B0604020202020204" pitchFamily="34" charset="0"/>
              <a:buChar char="•"/>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brfalse</a:t>
            </a:r>
          </a:p>
          <a:p>
            <a:pPr marL="285750" indent="-285750" fontAlgn="ctr">
              <a:buFont typeface="Arial" panose="020B0604020202020204" pitchFamily="34" charset="0"/>
              <a:buChar char="•"/>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brtrue</a:t>
            </a:r>
          </a:p>
          <a:p>
            <a:pPr marL="285750" indent="-285750" fontAlgn="ctr">
              <a:buFont typeface="Arial" panose="020B0604020202020204" pitchFamily="34" charset="0"/>
              <a:buChar char="•"/>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multiway</a:t>
            </a:r>
          </a:p>
          <a:p>
            <a:pPr marL="285750" indent="-285750" fontAlgn="ctr">
              <a:buFont typeface="Arial" panose="020B0604020202020204" pitchFamily="34" charset="0"/>
              <a:buChar char="•"/>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return</a:t>
            </a:r>
          </a:p>
          <a:p>
            <a:pPr marL="285750" indent="-285750" fontAlgn="ctr">
              <a:buFont typeface="Arial" panose="020B0604020202020204" pitchFamily="34" charset="0"/>
              <a:buChar char="•"/>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switch</a:t>
            </a:r>
          </a:p>
          <a:p>
            <a:pPr marL="285750" indent="-285750" fontAlgn="ctr">
              <a:buFont typeface="Arial" panose="020B0604020202020204" pitchFamily="34" charset="0"/>
              <a:buChar char="•"/>
            </a:pPr>
            <a:r>
              <a:rPr lang="en-US" altLang="zh-CN"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goto</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fontAlgn="ctr">
              <a:buFont typeface="Arial" panose="020B0604020202020204" pitchFamily="34" charset="0"/>
              <a:buChar char="•"/>
            </a:pPr>
            <a:r>
              <a:rPr lang="en-US" altLang="zh-CN"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rangegoto</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fontAlgn="ctr">
              <a:buFont typeface="Arial" panose="020B0604020202020204" pitchFamily="34" charset="0"/>
              <a:buChar char="•"/>
            </a:pPr>
            <a:r>
              <a:rPr lang="en-US" altLang="zh-CN"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indexgoto</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fontAlgn="ctr">
              <a:buFont typeface="Arial" panose="020B0604020202020204" pitchFamily="34" charset="0"/>
              <a:buChar char="•"/>
            </a:pP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fontAlgn="ctr"/>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p>
        </p:txBody>
      </p:sp>
      <p:sp>
        <p:nvSpPr>
          <p:cNvPr id="7" name="矩形 6"/>
          <p:cNvSpPr/>
          <p:nvPr/>
        </p:nvSpPr>
        <p:spPr>
          <a:xfrm>
            <a:off x="5486400" y="6462443"/>
            <a:ext cx="7934179" cy="276999"/>
          </a:xfrm>
          <a:prstGeom prst="rect">
            <a:avLst/>
          </a:prstGeom>
        </p:spPr>
        <p:txBody>
          <a:bodyPr wrap="square">
            <a:spAutoFit/>
          </a:bodyPr>
          <a:lstStyle/>
          <a:p>
            <a:r>
              <a:rPr lang="en-US" altLang="zh-CN" sz="1200" dirty="0">
                <a:solidFill>
                  <a:schemeClr val="bg1"/>
                </a:solidFill>
              </a:rPr>
              <a:t>From: https://gitee.com/harmonyos/OpenArkCompiler/blob/master/doc/en/MapleIRDesign.md</a:t>
            </a:r>
            <a:endParaRPr lang="zh-CN" altLang="en-US" sz="1200" dirty="0">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8154" y="506215"/>
            <a:ext cx="3052540"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源码中的控制流语句</a:t>
            </a:r>
            <a:r>
              <a:rPr lang="en-US" altLang="zh-CN" sz="2000" dirty="0">
                <a:solidFill>
                  <a:schemeClr val="bg1"/>
                </a:solidFill>
                <a:latin typeface="微软雅黑" panose="020B0503020204020204" pitchFamily="34" charset="-122"/>
                <a:ea typeface="微软雅黑" panose="020B0503020204020204" pitchFamily="34" charset="-122"/>
              </a:rPr>
              <a:t>1</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285266" y="441324"/>
            <a:ext cx="437561" cy="437561"/>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353033" y="492276"/>
            <a:ext cx="415774" cy="415774"/>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 name="矩形 1"/>
          <p:cNvSpPr/>
          <p:nvPr/>
        </p:nvSpPr>
        <p:spPr>
          <a:xfrm>
            <a:off x="504046" y="1578830"/>
            <a:ext cx="12218503" cy="3538220"/>
          </a:xfrm>
          <a:prstGeom prst="rect">
            <a:avLst/>
          </a:prstGeom>
        </p:spPr>
        <p:txBody>
          <a:bodyPr wrap="square">
            <a:spAutoFit/>
          </a:bodyPr>
          <a:lstStyle/>
          <a:p>
            <a:pPr fontAlgn="ctr"/>
            <a:r>
              <a:rPr lang="en-US" altLang="zh-CN" sz="2800" b="1" dirty="0">
                <a:solidFill>
                  <a:schemeClr val="bg1"/>
                </a:solidFill>
                <a:latin typeface="微软雅黑" panose="020B0503020204020204" pitchFamily="34" charset="-122"/>
                <a:ea typeface="微软雅黑" panose="020B0503020204020204" pitchFamily="34" charset="-122"/>
              </a:rPr>
              <a:t>hierarchical control flow opcodes</a:t>
            </a:r>
          </a:p>
          <a:p>
            <a:pPr fontAlgn="ctr"/>
            <a:endParaRPr lang="en-US" altLang="zh-CN" sz="2800" b="1" dirty="0">
              <a:solidFill>
                <a:schemeClr val="bg1"/>
              </a:solidFill>
              <a:latin typeface="微软雅黑" panose="020B0503020204020204" pitchFamily="34" charset="-122"/>
              <a:ea typeface="微软雅黑" panose="020B0503020204020204" pitchFamily="34" charset="-122"/>
            </a:endParaRPr>
          </a:p>
          <a:p>
            <a:pPr fontAlgn="ctr"/>
            <a:r>
              <a:rPr lang="en-US" altLang="zh-CN" sz="2800" dirty="0">
                <a:solidFill>
                  <a:schemeClr val="bg1"/>
                </a:solidFill>
                <a:latin typeface="微软雅黑" panose="020B0503020204020204" pitchFamily="34" charset="-122"/>
                <a:ea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rPr>
              <a:t>OPCODE(block, </a:t>
            </a:r>
            <a:r>
              <a:rPr lang="en-US" altLang="zh-CN" sz="2000" dirty="0" err="1">
                <a:solidFill>
                  <a:schemeClr val="bg1"/>
                </a:solidFill>
                <a:latin typeface="微软雅黑" panose="020B0503020204020204" pitchFamily="34" charset="-122"/>
                <a:ea typeface="微软雅黑" panose="020B0503020204020204" pitchFamily="34" charset="-122"/>
              </a:rPr>
              <a:t>BlockNode</a:t>
            </a:r>
            <a:r>
              <a:rPr lang="en-US" altLang="zh-CN" sz="2000" dirty="0">
                <a:solidFill>
                  <a:schemeClr val="bg1"/>
                </a:solidFill>
                <a:latin typeface="微软雅黑" panose="020B0503020204020204" pitchFamily="34" charset="-122"/>
                <a:ea typeface="微软雅黑" panose="020B0503020204020204" pitchFamily="34" charset="-122"/>
              </a:rPr>
              <a:t>, (OPCODEISSTMT | OPCODENOTMMPL), 0)</a:t>
            </a:r>
          </a:p>
          <a:p>
            <a:pPr fontAlgn="ctr"/>
            <a:r>
              <a:rPr lang="en-US" altLang="zh-CN" sz="2000" dirty="0">
                <a:solidFill>
                  <a:schemeClr val="bg1"/>
                </a:solidFill>
                <a:latin typeface="微软雅黑" panose="020B0503020204020204" pitchFamily="34" charset="-122"/>
                <a:ea typeface="微软雅黑" panose="020B0503020204020204" pitchFamily="34" charset="-122"/>
              </a:rPr>
              <a:t>  OPCODE(doloop, </a:t>
            </a:r>
            <a:r>
              <a:rPr lang="en-US" altLang="zh-CN" sz="2000" dirty="0" err="1">
                <a:solidFill>
                  <a:schemeClr val="bg1"/>
                </a:solidFill>
                <a:latin typeface="微软雅黑" panose="020B0503020204020204" pitchFamily="34" charset="-122"/>
                <a:ea typeface="微软雅黑" panose="020B0503020204020204" pitchFamily="34" charset="-122"/>
              </a:rPr>
              <a:t>DoloopNode</a:t>
            </a:r>
            <a:r>
              <a:rPr lang="en-US" altLang="zh-CN" sz="2000" dirty="0">
                <a:solidFill>
                  <a:schemeClr val="bg1"/>
                </a:solidFill>
                <a:latin typeface="微软雅黑" panose="020B0503020204020204" pitchFamily="34" charset="-122"/>
                <a:ea typeface="微软雅黑" panose="020B0503020204020204" pitchFamily="34" charset="-122"/>
              </a:rPr>
              <a:t>, (OPCODEISSTMT | OPCODENOTMMPL), 0)</a:t>
            </a:r>
          </a:p>
          <a:p>
            <a:pPr fontAlgn="ctr"/>
            <a:r>
              <a:rPr lang="en-US" altLang="zh-CN" sz="2000" dirty="0">
                <a:solidFill>
                  <a:schemeClr val="bg1"/>
                </a:solidFill>
                <a:latin typeface="微软雅黑" panose="020B0503020204020204" pitchFamily="34" charset="-122"/>
                <a:ea typeface="微软雅黑" panose="020B0503020204020204" pitchFamily="34" charset="-122"/>
              </a:rPr>
              <a:t>  OPCODE(dowhile, </a:t>
            </a:r>
            <a:r>
              <a:rPr lang="en-US" altLang="zh-CN" sz="2000" dirty="0" err="1">
                <a:solidFill>
                  <a:schemeClr val="bg1"/>
                </a:solidFill>
                <a:latin typeface="微软雅黑" panose="020B0503020204020204" pitchFamily="34" charset="-122"/>
                <a:ea typeface="微软雅黑" panose="020B0503020204020204" pitchFamily="34" charset="-122"/>
              </a:rPr>
              <a:t>WhileStmtNode</a:t>
            </a:r>
            <a:r>
              <a:rPr lang="en-US" altLang="zh-CN" sz="2000" dirty="0">
                <a:solidFill>
                  <a:schemeClr val="bg1"/>
                </a:solidFill>
                <a:latin typeface="微软雅黑" panose="020B0503020204020204" pitchFamily="34" charset="-122"/>
                <a:ea typeface="微软雅黑" panose="020B0503020204020204" pitchFamily="34" charset="-122"/>
              </a:rPr>
              <a:t>, (OPCODEISSTMT | OPCODENOTMMPL), 0)</a:t>
            </a:r>
          </a:p>
          <a:p>
            <a:pPr fontAlgn="ctr"/>
            <a:r>
              <a:rPr lang="en-US" altLang="zh-CN" sz="2000" dirty="0">
                <a:solidFill>
                  <a:schemeClr val="bg1"/>
                </a:solidFill>
                <a:latin typeface="微软雅黑" panose="020B0503020204020204" pitchFamily="34" charset="-122"/>
                <a:ea typeface="微软雅黑" panose="020B0503020204020204" pitchFamily="34" charset="-122"/>
              </a:rPr>
              <a:t>  OPCODE(if, </a:t>
            </a:r>
            <a:r>
              <a:rPr lang="en-US" altLang="zh-CN" sz="2000" dirty="0" err="1">
                <a:solidFill>
                  <a:schemeClr val="bg1"/>
                </a:solidFill>
                <a:latin typeface="微软雅黑" panose="020B0503020204020204" pitchFamily="34" charset="-122"/>
                <a:ea typeface="微软雅黑" panose="020B0503020204020204" pitchFamily="34" charset="-122"/>
              </a:rPr>
              <a:t>IfStmtNode</a:t>
            </a:r>
            <a:r>
              <a:rPr lang="en-US" altLang="zh-CN" sz="2000" dirty="0">
                <a:solidFill>
                  <a:schemeClr val="bg1"/>
                </a:solidFill>
                <a:latin typeface="微软雅黑" panose="020B0503020204020204" pitchFamily="34" charset="-122"/>
                <a:ea typeface="微软雅黑" panose="020B0503020204020204" pitchFamily="34" charset="-122"/>
              </a:rPr>
              <a:t>, (OPCODEISSTMT | OPCODENOTMMPL), 0)</a:t>
            </a:r>
          </a:p>
          <a:p>
            <a:pPr fontAlgn="ctr"/>
            <a:r>
              <a:rPr lang="en-US" altLang="zh-CN" sz="2000" dirty="0">
                <a:solidFill>
                  <a:schemeClr val="bg1"/>
                </a:solidFill>
                <a:latin typeface="微软雅黑" panose="020B0503020204020204" pitchFamily="34" charset="-122"/>
                <a:ea typeface="微软雅黑" panose="020B0503020204020204" pitchFamily="34" charset="-122"/>
              </a:rPr>
              <a:t>  OPCODE(while, </a:t>
            </a:r>
            <a:r>
              <a:rPr lang="en-US" altLang="zh-CN" sz="2000" dirty="0" err="1">
                <a:solidFill>
                  <a:schemeClr val="bg1"/>
                </a:solidFill>
                <a:latin typeface="微软雅黑" panose="020B0503020204020204" pitchFamily="34" charset="-122"/>
                <a:ea typeface="微软雅黑" panose="020B0503020204020204" pitchFamily="34" charset="-122"/>
              </a:rPr>
              <a:t>WhileStmtNode</a:t>
            </a:r>
            <a:r>
              <a:rPr lang="en-US" altLang="zh-CN" sz="2000" dirty="0">
                <a:solidFill>
                  <a:schemeClr val="bg1"/>
                </a:solidFill>
                <a:latin typeface="微软雅黑" panose="020B0503020204020204" pitchFamily="34" charset="-122"/>
                <a:ea typeface="微软雅黑" panose="020B0503020204020204" pitchFamily="34" charset="-122"/>
              </a:rPr>
              <a:t>, (OPCODEISSTMT | OPCODENOTMMPL), 0)</a:t>
            </a:r>
          </a:p>
          <a:p>
            <a:pPr fontAlgn="ctr"/>
            <a:r>
              <a:rPr lang="en-US" altLang="zh-CN" sz="2000" dirty="0">
                <a:solidFill>
                  <a:schemeClr val="bg1"/>
                </a:solidFill>
                <a:latin typeface="微软雅黑" panose="020B0503020204020204" pitchFamily="34" charset="-122"/>
                <a:ea typeface="微软雅黑" panose="020B0503020204020204" pitchFamily="34" charset="-122"/>
              </a:rPr>
              <a:t>  OPCODE(switch, SwitchNode, (OPCODEISSTMT | OPCODENOTMMPL), 8)</a:t>
            </a:r>
          </a:p>
          <a:p>
            <a:pPr fontAlgn="ctr"/>
            <a:r>
              <a:rPr lang="en-US" altLang="zh-CN" sz="2000" dirty="0">
                <a:solidFill>
                  <a:schemeClr val="bg1"/>
                </a:solidFill>
                <a:latin typeface="微软雅黑" panose="020B0503020204020204" pitchFamily="34" charset="-122"/>
                <a:ea typeface="微软雅黑" panose="020B0503020204020204" pitchFamily="34" charset="-122"/>
              </a:rPr>
              <a:t>  OPCODE(multiway, MultiwayNode, (OPCODEISSTMT | OPCODENOTMMPL), 8)</a:t>
            </a:r>
          </a:p>
          <a:p>
            <a:pPr fontAlgn="ctr"/>
            <a:r>
              <a:rPr lang="en-US" altLang="zh-CN" sz="2000" dirty="0">
                <a:solidFill>
                  <a:schemeClr val="bg1"/>
                </a:solidFill>
                <a:latin typeface="微软雅黑" panose="020B0503020204020204" pitchFamily="34" charset="-122"/>
                <a:ea typeface="微软雅黑" panose="020B0503020204020204" pitchFamily="34" charset="-122"/>
              </a:rPr>
              <a:t>  OPCODE(foreachelem, </a:t>
            </a:r>
            <a:r>
              <a:rPr lang="en-US" altLang="zh-CN" sz="2000" dirty="0" err="1">
                <a:solidFill>
                  <a:schemeClr val="bg1"/>
                </a:solidFill>
                <a:latin typeface="微软雅黑" panose="020B0503020204020204" pitchFamily="34" charset="-122"/>
                <a:ea typeface="微软雅黑" panose="020B0503020204020204" pitchFamily="34" charset="-122"/>
              </a:rPr>
              <a:t>ForeachelemNode</a:t>
            </a:r>
            <a:r>
              <a:rPr lang="en-US" altLang="zh-CN" sz="2000" dirty="0">
                <a:solidFill>
                  <a:schemeClr val="bg1"/>
                </a:solidFill>
                <a:latin typeface="微软雅黑" panose="020B0503020204020204" pitchFamily="34" charset="-122"/>
                <a:ea typeface="微软雅黑" panose="020B0503020204020204" pitchFamily="34" charset="-122"/>
              </a:rPr>
              <a:t>, (OPCODEISSTMT | OPCODENOTMMPL), 0) </a:t>
            </a:r>
          </a:p>
        </p:txBody>
      </p:sp>
      <p:sp>
        <p:nvSpPr>
          <p:cNvPr id="7" name="矩形 6"/>
          <p:cNvSpPr/>
          <p:nvPr/>
        </p:nvSpPr>
        <p:spPr>
          <a:xfrm>
            <a:off x="5176910" y="6389534"/>
            <a:ext cx="7934179" cy="276999"/>
          </a:xfrm>
          <a:prstGeom prst="rect">
            <a:avLst/>
          </a:prstGeom>
        </p:spPr>
        <p:txBody>
          <a:bodyPr wrap="square">
            <a:spAutoFit/>
          </a:bodyPr>
          <a:lstStyle/>
          <a:p>
            <a:r>
              <a:rPr lang="en-US" altLang="zh-CN" sz="1200" dirty="0">
                <a:solidFill>
                  <a:schemeClr val="bg1"/>
                </a:solidFill>
              </a:rPr>
              <a:t>From: https://gitee.com/harmonyos/OpenArkCompiler/blob/master/src/maple_ir/include/opcodes.def</a:t>
            </a:r>
            <a:endParaRPr lang="zh-CN" altLang="en-US" sz="1200" dirty="0">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8154" y="506215"/>
            <a:ext cx="3052540"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源码中的控制流语句</a:t>
            </a:r>
            <a:r>
              <a:rPr lang="en-US" altLang="zh-CN" sz="2000" dirty="0">
                <a:solidFill>
                  <a:schemeClr val="bg1"/>
                </a:solidFill>
                <a:latin typeface="微软雅黑" panose="020B0503020204020204" pitchFamily="34" charset="-122"/>
                <a:ea typeface="微软雅黑" panose="020B0503020204020204" pitchFamily="34" charset="-122"/>
              </a:rPr>
              <a:t>2</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285266" y="441324"/>
            <a:ext cx="437561" cy="437561"/>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353033" y="492276"/>
            <a:ext cx="415774" cy="415774"/>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 name="矩形 1"/>
          <p:cNvSpPr/>
          <p:nvPr/>
        </p:nvSpPr>
        <p:spPr>
          <a:xfrm>
            <a:off x="768807" y="1843950"/>
            <a:ext cx="10959548" cy="2861310"/>
          </a:xfrm>
          <a:prstGeom prst="rect">
            <a:avLst/>
          </a:prstGeom>
        </p:spPr>
        <p:txBody>
          <a:bodyPr wrap="square">
            <a:spAutoFit/>
          </a:bodyPr>
          <a:lstStyle/>
          <a:p>
            <a:pPr fontAlgn="ctr"/>
            <a:r>
              <a:rPr lang="en-US" altLang="zh-CN" sz="2800" b="1" dirty="0">
                <a:solidFill>
                  <a:schemeClr val="bg1"/>
                </a:solidFill>
                <a:latin typeface="微软雅黑" panose="020B0503020204020204" pitchFamily="34" charset="-122"/>
                <a:ea typeface="微软雅黑" panose="020B0503020204020204" pitchFamily="34" charset="-122"/>
              </a:rPr>
              <a:t>flat control flow opcodes</a:t>
            </a:r>
          </a:p>
          <a:p>
            <a:pPr fontAlgn="ctr"/>
            <a:endParaRPr lang="en-US" altLang="zh-CN" sz="2800" b="1" dirty="0">
              <a:solidFill>
                <a:schemeClr val="bg1"/>
              </a:solidFill>
            </a:endParaRPr>
          </a:p>
          <a:p>
            <a:pPr fontAlgn="ctr"/>
            <a:r>
              <a:rPr lang="en-US" altLang="zh-CN" sz="2400" dirty="0">
                <a:solidFill>
                  <a:schemeClr val="bg1"/>
                </a:solidFill>
              </a:rPr>
              <a:t>  </a:t>
            </a:r>
            <a:r>
              <a:rPr lang="en-US" altLang="zh-CN" sz="2000" dirty="0">
                <a:solidFill>
                  <a:schemeClr val="bg1"/>
                </a:solidFill>
                <a:latin typeface="微软雅黑" panose="020B0503020204020204" pitchFamily="34" charset="-122"/>
                <a:ea typeface="微软雅黑" panose="020B0503020204020204" pitchFamily="34" charset="-122"/>
              </a:rPr>
              <a:t>OPCODE(</a:t>
            </a:r>
            <a:r>
              <a:rPr lang="en-US" altLang="zh-CN" sz="2000" dirty="0" err="1">
                <a:solidFill>
                  <a:schemeClr val="bg1"/>
                </a:solidFill>
                <a:latin typeface="微软雅黑" panose="020B0503020204020204" pitchFamily="34" charset="-122"/>
                <a:ea typeface="微软雅黑" panose="020B0503020204020204" pitchFamily="34" charset="-122"/>
              </a:rPr>
              <a:t>goto</a:t>
            </a:r>
            <a:r>
              <a:rPr lang="en-US" altLang="zh-CN" sz="2000" dirty="0">
                <a:solidFill>
                  <a:schemeClr val="bg1"/>
                </a:solidFill>
                <a:latin typeface="微软雅黑" panose="020B0503020204020204" pitchFamily="34" charset="-122"/>
                <a:ea typeface="微软雅黑" panose="020B0503020204020204" pitchFamily="34" charset="-122"/>
              </a:rPr>
              <a:t>, GotoNode, OPCODEISSTMT, 8)</a:t>
            </a:r>
          </a:p>
          <a:p>
            <a:pPr fontAlgn="ctr"/>
            <a:r>
              <a:rPr lang="en-US" altLang="zh-CN" sz="2000" dirty="0">
                <a:solidFill>
                  <a:schemeClr val="bg1"/>
                </a:solidFill>
                <a:latin typeface="微软雅黑" panose="020B0503020204020204" pitchFamily="34" charset="-122"/>
                <a:ea typeface="微软雅黑" panose="020B0503020204020204" pitchFamily="34" charset="-122"/>
              </a:rPr>
              <a:t>  OPCODE(brfalse, CondGotoNode, OPCODEISSTMT, 8)</a:t>
            </a:r>
          </a:p>
          <a:p>
            <a:pPr fontAlgn="ctr"/>
            <a:r>
              <a:rPr lang="en-US" altLang="zh-CN" sz="2000" dirty="0">
                <a:solidFill>
                  <a:schemeClr val="bg1"/>
                </a:solidFill>
                <a:latin typeface="微软雅黑" panose="020B0503020204020204" pitchFamily="34" charset="-122"/>
                <a:ea typeface="微软雅黑" panose="020B0503020204020204" pitchFamily="34" charset="-122"/>
              </a:rPr>
              <a:t>  OPCODE(brtrue, CondGotoNode, OPCODEISSTMT, 8)</a:t>
            </a:r>
          </a:p>
          <a:p>
            <a:pPr fontAlgn="ctr"/>
            <a:r>
              <a:rPr lang="en-US" altLang="zh-CN" sz="2000" dirty="0">
                <a:solidFill>
                  <a:schemeClr val="bg1"/>
                </a:solidFill>
                <a:latin typeface="微软雅黑" panose="020B0503020204020204" pitchFamily="34" charset="-122"/>
                <a:ea typeface="微软雅黑" panose="020B0503020204020204" pitchFamily="34" charset="-122"/>
              </a:rPr>
              <a:t>  OPCODE(return, </a:t>
            </a:r>
            <a:r>
              <a:rPr lang="en-US" altLang="zh-CN" sz="2000" dirty="0" err="1">
                <a:solidFill>
                  <a:schemeClr val="bg1"/>
                </a:solidFill>
                <a:latin typeface="微软雅黑" panose="020B0503020204020204" pitchFamily="34" charset="-122"/>
                <a:ea typeface="微软雅黑" panose="020B0503020204020204" pitchFamily="34" charset="-122"/>
              </a:rPr>
              <a:t>NaryStmtNode</a:t>
            </a:r>
            <a:r>
              <a:rPr lang="en-US" altLang="zh-CN" sz="2000" dirty="0">
                <a:solidFill>
                  <a:schemeClr val="bg1"/>
                </a:solidFill>
                <a:latin typeface="微软雅黑" panose="020B0503020204020204" pitchFamily="34" charset="-122"/>
                <a:ea typeface="微软雅黑" panose="020B0503020204020204" pitchFamily="34" charset="-122"/>
              </a:rPr>
              <a:t>, (OPCODEISSTMT | OPCODEISVARSIZE | </a:t>
            </a:r>
          </a:p>
          <a:p>
            <a:pPr fontAlgn="ctr"/>
            <a:r>
              <a:rPr lang="en-US" altLang="zh-CN" sz="2000" dirty="0">
                <a:solidFill>
                  <a:schemeClr val="bg1"/>
                </a:solidFill>
                <a:latin typeface="微软雅黑" panose="020B0503020204020204" pitchFamily="34" charset="-122"/>
                <a:ea typeface="微软雅黑" panose="020B0503020204020204" pitchFamily="34" charset="-122"/>
              </a:rPr>
              <a:t>       OPCODEHASSSAUSE), 0)</a:t>
            </a:r>
          </a:p>
          <a:p>
            <a:pPr fontAlgn="ctr"/>
            <a:r>
              <a:rPr lang="en-US" altLang="zh-CN" sz="2000" dirty="0">
                <a:solidFill>
                  <a:schemeClr val="bg1"/>
                </a:solidFill>
                <a:latin typeface="微软雅黑" panose="020B0503020204020204" pitchFamily="34" charset="-122"/>
                <a:ea typeface="微软雅黑" panose="020B0503020204020204" pitchFamily="34" charset="-122"/>
              </a:rPr>
              <a:t>  OPCODE(</a:t>
            </a:r>
            <a:r>
              <a:rPr lang="en-US" altLang="zh-CN" sz="2000" dirty="0" err="1">
                <a:solidFill>
                  <a:schemeClr val="bg1"/>
                </a:solidFill>
                <a:latin typeface="微软雅黑" panose="020B0503020204020204" pitchFamily="34" charset="-122"/>
                <a:ea typeface="微软雅黑" panose="020B0503020204020204" pitchFamily="34" charset="-122"/>
              </a:rPr>
              <a:t>rangegoto</a:t>
            </a:r>
            <a:r>
              <a:rPr lang="en-US" altLang="zh-CN" sz="2000" dirty="0">
                <a:solidFill>
                  <a:schemeClr val="bg1"/>
                </a:solidFill>
                <a:latin typeface="微软雅黑" panose="020B0503020204020204" pitchFamily="34" charset="-122"/>
                <a:ea typeface="微软雅黑" panose="020B0503020204020204" pitchFamily="34" charset="-122"/>
              </a:rPr>
              <a:t>, RangegotoNode, OPCODEISSTMT, 8)</a:t>
            </a:r>
          </a:p>
        </p:txBody>
      </p:sp>
      <p:sp>
        <p:nvSpPr>
          <p:cNvPr id="7" name="矩形 6"/>
          <p:cNvSpPr/>
          <p:nvPr/>
        </p:nvSpPr>
        <p:spPr>
          <a:xfrm>
            <a:off x="5176910" y="6389534"/>
            <a:ext cx="7934179" cy="276999"/>
          </a:xfrm>
          <a:prstGeom prst="rect">
            <a:avLst/>
          </a:prstGeom>
        </p:spPr>
        <p:txBody>
          <a:bodyPr wrap="square">
            <a:spAutoFit/>
          </a:bodyPr>
          <a:lstStyle/>
          <a:p>
            <a:r>
              <a:rPr lang="en-US" altLang="zh-CN" sz="1200" dirty="0">
                <a:solidFill>
                  <a:schemeClr val="bg1"/>
                </a:solidFill>
              </a:rPr>
              <a:t>From: https://gitee.com/harmonyos/OpenArkCompiler/blob/master/src/maple_ir/include/opcodes.def</a:t>
            </a:r>
            <a:endParaRPr lang="zh-CN" altLang="en-US" sz="1200" dirty="0">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8360" y="506095"/>
            <a:ext cx="4605020"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控制流语句对应的节点实现</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矩形 11"/>
          <p:cNvSpPr/>
          <p:nvPr/>
        </p:nvSpPr>
        <p:spPr>
          <a:xfrm>
            <a:off x="285266" y="441324"/>
            <a:ext cx="437561" cy="437561"/>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353033" y="492276"/>
            <a:ext cx="415774" cy="415774"/>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1108323" y="1675333"/>
            <a:ext cx="10214148" cy="428091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8360" y="506095"/>
            <a:ext cx="3995420"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控制流语句对应的节点实现</a:t>
            </a:r>
            <a:r>
              <a:rPr lang="en-US" altLang="zh-CN" sz="2000" dirty="0">
                <a:solidFill>
                  <a:schemeClr val="bg1"/>
                </a:solidFill>
                <a:latin typeface="微软雅黑" panose="020B0503020204020204" pitchFamily="34" charset="-122"/>
                <a:ea typeface="微软雅黑" panose="020B0503020204020204" pitchFamily="34" charset="-122"/>
              </a:rPr>
              <a:t>2</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285266" y="441324"/>
            <a:ext cx="437561" cy="437561"/>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353033" y="492276"/>
            <a:ext cx="415774" cy="415774"/>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848154" y="1628123"/>
            <a:ext cx="10851492" cy="416306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572592" y="3136613"/>
            <a:ext cx="3952875" cy="528309"/>
            <a:chOff x="5018848" y="3073166"/>
            <a:chExt cx="3952875" cy="528309"/>
          </a:xfrm>
        </p:grpSpPr>
        <p:sp>
          <p:nvSpPr>
            <p:cNvPr id="5" name="文本框 4"/>
            <p:cNvSpPr txBox="1"/>
            <p:nvPr/>
          </p:nvSpPr>
          <p:spPr>
            <a:xfrm>
              <a:off x="5630988" y="3186831"/>
              <a:ext cx="3340735" cy="39878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MIR</a:t>
              </a:r>
              <a:r>
                <a:rPr lang="zh-CN" altLang="en-US" sz="2000" dirty="0">
                  <a:solidFill>
                    <a:schemeClr val="bg1"/>
                  </a:solidFill>
                  <a:latin typeface="微软雅黑" panose="020B0503020204020204" pitchFamily="34" charset="-122"/>
                  <a:ea typeface="微软雅黑" panose="020B0503020204020204" pitchFamily="34" charset="-122"/>
                </a:rPr>
                <a:t>与其它</a:t>
              </a:r>
              <a:r>
                <a:rPr lang="en-US" altLang="zh-CN" sz="2000" dirty="0">
                  <a:solidFill>
                    <a:schemeClr val="bg1"/>
                  </a:solidFill>
                  <a:latin typeface="微软雅黑" panose="020B0503020204020204" pitchFamily="34" charset="-122"/>
                  <a:ea typeface="微软雅黑" panose="020B0503020204020204" pitchFamily="34" charset="-122"/>
                </a:rPr>
                <a:t>IR</a:t>
              </a:r>
              <a:r>
                <a:rPr lang="zh-CN" altLang="en-US" sz="2000" dirty="0">
                  <a:solidFill>
                    <a:schemeClr val="bg1"/>
                  </a:solidFill>
                  <a:latin typeface="微软雅黑" panose="020B0503020204020204" pitchFamily="34" charset="-122"/>
                  <a:ea typeface="微软雅黑" panose="020B0503020204020204" pitchFamily="34" charset="-122"/>
                </a:rPr>
                <a:t>的横向对比</a:t>
              </a:r>
            </a:p>
          </p:txBody>
        </p:sp>
        <p:grpSp>
          <p:nvGrpSpPr>
            <p:cNvPr id="6" name="组合 5"/>
            <p:cNvGrpSpPr/>
            <p:nvPr/>
          </p:nvGrpSpPr>
          <p:grpSpPr>
            <a:xfrm>
              <a:off x="5018848" y="3073166"/>
              <a:ext cx="549352" cy="528309"/>
              <a:chOff x="3994815" y="3210009"/>
              <a:chExt cx="549352" cy="528309"/>
            </a:xfrm>
          </p:grpSpPr>
          <p:sp>
            <p:nvSpPr>
              <p:cNvPr id="8" name="矩形 7"/>
              <p:cNvSpPr/>
              <p:nvPr/>
            </p:nvSpPr>
            <p:spPr>
              <a:xfrm>
                <a:off x="3994815" y="3210009"/>
                <a:ext cx="486689" cy="486689"/>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a:xfrm>
                <a:off x="4086772" y="3280923"/>
                <a:ext cx="457395" cy="457395"/>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572592" y="3136613"/>
            <a:ext cx="3514395" cy="528309"/>
            <a:chOff x="5018848" y="3073166"/>
            <a:chExt cx="3514395" cy="528309"/>
          </a:xfrm>
        </p:grpSpPr>
        <p:sp>
          <p:nvSpPr>
            <p:cNvPr id="5" name="文本框 4"/>
            <p:cNvSpPr txBox="1"/>
            <p:nvPr/>
          </p:nvSpPr>
          <p:spPr>
            <a:xfrm>
              <a:off x="5630863" y="3144080"/>
              <a:ext cx="2902380"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sym typeface="微软雅黑 Light" panose="020B0502040204020203" pitchFamily="34" charset="-122"/>
                </a:rPr>
                <a:t>方舟编译器概况</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5018848" y="3073166"/>
              <a:ext cx="549352" cy="528309"/>
              <a:chOff x="3994815" y="3210009"/>
              <a:chExt cx="549352" cy="528309"/>
            </a:xfrm>
          </p:grpSpPr>
          <p:sp>
            <p:nvSpPr>
              <p:cNvPr id="8" name="矩形 7"/>
              <p:cNvSpPr/>
              <p:nvPr/>
            </p:nvSpPr>
            <p:spPr>
              <a:xfrm>
                <a:off x="3994815" y="3210009"/>
                <a:ext cx="486689" cy="486689"/>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a:xfrm>
                <a:off x="4086772" y="3280923"/>
                <a:ext cx="457395" cy="457395"/>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90575" y="506095"/>
            <a:ext cx="4090670" cy="39878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MIR</a:t>
            </a:r>
            <a:r>
              <a:rPr lang="zh-CN" altLang="en-US" sz="2000" dirty="0">
                <a:solidFill>
                  <a:schemeClr val="bg1"/>
                </a:solidFill>
                <a:latin typeface="微软雅黑" panose="020B0503020204020204" pitchFamily="34" charset="-122"/>
                <a:ea typeface="微软雅黑" panose="020B0503020204020204" pitchFamily="34" charset="-122"/>
              </a:rPr>
              <a:t>与</a:t>
            </a:r>
            <a:r>
              <a:rPr lang="en-US" altLang="zh-CN" sz="2000" dirty="0">
                <a:solidFill>
                  <a:schemeClr val="bg1"/>
                </a:solidFill>
                <a:latin typeface="微软雅黑" panose="020B0503020204020204" pitchFamily="34" charset="-122"/>
                <a:ea typeface="微软雅黑" panose="020B0503020204020204" pitchFamily="34" charset="-122"/>
              </a:rPr>
              <a:t>LLVM IR</a:t>
            </a:r>
            <a:r>
              <a:rPr lang="zh-CN" altLang="en-US" sz="2000" dirty="0">
                <a:solidFill>
                  <a:schemeClr val="bg1"/>
                </a:solidFill>
                <a:latin typeface="微软雅黑" panose="020B0503020204020204" pitchFamily="34" charset="-122"/>
                <a:ea typeface="微软雅黑" panose="020B0503020204020204" pitchFamily="34" charset="-122"/>
              </a:rPr>
              <a:t>的基本类型对比</a:t>
            </a:r>
          </a:p>
        </p:txBody>
      </p:sp>
      <p:sp>
        <p:nvSpPr>
          <p:cNvPr id="12" name="矩形 11"/>
          <p:cNvSpPr/>
          <p:nvPr/>
        </p:nvSpPr>
        <p:spPr>
          <a:xfrm>
            <a:off x="285266" y="441324"/>
            <a:ext cx="437561" cy="437561"/>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353033" y="492276"/>
            <a:ext cx="415774" cy="415774"/>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1390186" y="1377972"/>
          <a:ext cx="9556109" cy="4973781"/>
        </p:xfrm>
        <a:graphic>
          <a:graphicData uri="http://schemas.openxmlformats.org/drawingml/2006/table">
            <a:tbl>
              <a:tblPr>
                <a:tableStyleId>{5C22544A-7EE6-4342-B048-85BDC9FD1C3A}</a:tableStyleId>
              </a:tblPr>
              <a:tblGrid>
                <a:gridCol w="531577">
                  <a:extLst>
                    <a:ext uri="{9D8B030D-6E8A-4147-A177-3AD203B41FA5}">
                      <a16:colId xmlns:a16="http://schemas.microsoft.com/office/drawing/2014/main" val="20000"/>
                    </a:ext>
                  </a:extLst>
                </a:gridCol>
                <a:gridCol w="1257149">
                  <a:extLst>
                    <a:ext uri="{9D8B030D-6E8A-4147-A177-3AD203B41FA5}">
                      <a16:colId xmlns:a16="http://schemas.microsoft.com/office/drawing/2014/main" val="20001"/>
                    </a:ext>
                  </a:extLst>
                </a:gridCol>
                <a:gridCol w="1217239">
                  <a:extLst>
                    <a:ext uri="{9D8B030D-6E8A-4147-A177-3AD203B41FA5}">
                      <a16:colId xmlns:a16="http://schemas.microsoft.com/office/drawing/2014/main" val="20002"/>
                    </a:ext>
                  </a:extLst>
                </a:gridCol>
                <a:gridCol w="1117465">
                  <a:extLst>
                    <a:ext uri="{9D8B030D-6E8A-4147-A177-3AD203B41FA5}">
                      <a16:colId xmlns:a16="http://schemas.microsoft.com/office/drawing/2014/main" val="20003"/>
                    </a:ext>
                  </a:extLst>
                </a:gridCol>
                <a:gridCol w="1257149">
                  <a:extLst>
                    <a:ext uri="{9D8B030D-6E8A-4147-A177-3AD203B41FA5}">
                      <a16:colId xmlns:a16="http://schemas.microsoft.com/office/drawing/2014/main" val="20004"/>
                    </a:ext>
                  </a:extLst>
                </a:gridCol>
                <a:gridCol w="1257149">
                  <a:extLst>
                    <a:ext uri="{9D8B030D-6E8A-4147-A177-3AD203B41FA5}">
                      <a16:colId xmlns:a16="http://schemas.microsoft.com/office/drawing/2014/main" val="20005"/>
                    </a:ext>
                  </a:extLst>
                </a:gridCol>
                <a:gridCol w="2918381">
                  <a:extLst>
                    <a:ext uri="{9D8B030D-6E8A-4147-A177-3AD203B41FA5}">
                      <a16:colId xmlns:a16="http://schemas.microsoft.com/office/drawing/2014/main" val="20006"/>
                    </a:ext>
                  </a:extLst>
                </a:gridCol>
              </a:tblGrid>
              <a:tr h="520913">
                <a:tc>
                  <a:txBody>
                    <a:bodyPr/>
                    <a:lstStyle/>
                    <a:p>
                      <a:pPr algn="ctr" fontAlgn="ctr"/>
                      <a:r>
                        <a:rPr lang="zh-CN" altLang="en-US" sz="1600" b="1" u="none" strike="noStrike" dirty="0">
                          <a:effectLst/>
                          <a:latin typeface="微软雅黑" panose="020B0503020204020204" pitchFamily="34" charset="-122"/>
                          <a:ea typeface="微软雅黑" panose="020B0503020204020204" pitchFamily="34" charset="-122"/>
                        </a:rPr>
                        <a:t>序号</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b="1" u="none" strike="noStrike" dirty="0">
                          <a:effectLst/>
                          <a:latin typeface="微软雅黑" panose="020B0503020204020204" pitchFamily="34" charset="-122"/>
                          <a:ea typeface="微软雅黑" panose="020B0503020204020204" pitchFamily="34" charset="-122"/>
                        </a:rPr>
                        <a:t>方舟编译器类型类别</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b="1" u="none" strike="noStrike">
                          <a:effectLst/>
                          <a:latin typeface="微软雅黑" panose="020B0503020204020204" pitchFamily="34" charset="-122"/>
                          <a:ea typeface="微软雅黑" panose="020B0503020204020204" pitchFamily="34" charset="-122"/>
                        </a:rPr>
                        <a:t>方舟编译器类型</a:t>
                      </a:r>
                      <a:endParaRPr lang="zh-CN" altLang="en-US" sz="16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b="1" u="none" strike="noStrike">
                          <a:effectLst/>
                          <a:latin typeface="微软雅黑" panose="020B0503020204020204" pitchFamily="34" charset="-122"/>
                          <a:ea typeface="微软雅黑" panose="020B0503020204020204" pitchFamily="34" charset="-122"/>
                          <a:cs typeface="微软雅黑" panose="020B0503020204020204" pitchFamily="34" charset="-122"/>
                        </a:rPr>
                        <a:t>LLVM</a:t>
                      </a:r>
                      <a:r>
                        <a:rPr lang="zh-CN" altLang="en-US" sz="1600" b="1" u="none" strike="noStrike">
                          <a:effectLst/>
                          <a:latin typeface="微软雅黑" panose="020B0503020204020204" pitchFamily="34" charset="-122"/>
                          <a:ea typeface="微软雅黑" panose="020B0503020204020204" pitchFamily="34" charset="-122"/>
                          <a:cs typeface="微软雅黑" panose="020B0503020204020204" pitchFamily="34" charset="-122"/>
                        </a:rPr>
                        <a:t>类型类别</a:t>
                      </a:r>
                      <a:endParaRPr lang="zh-CN" altLang="en-US" sz="1600" b="1" i="0" u="none" strike="noStrike">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9525" marR="9525" marT="9525" marB="0" anchor="ctr"/>
                </a:tc>
                <a:tc>
                  <a:txBody>
                    <a:bodyPr/>
                    <a:lstStyle/>
                    <a:p>
                      <a:pPr algn="ctr" fontAlgn="ctr"/>
                      <a:r>
                        <a:rPr lang="en-US" sz="1600" b="1" u="none" strike="noStrike">
                          <a:effectLst/>
                          <a:latin typeface="微软雅黑" panose="020B0503020204020204" pitchFamily="34" charset="-122"/>
                          <a:ea typeface="微软雅黑" panose="020B0503020204020204" pitchFamily="34" charset="-122"/>
                          <a:cs typeface="微软雅黑" panose="020B0503020204020204" pitchFamily="34" charset="-122"/>
                        </a:rPr>
                        <a:t>LLVM</a:t>
                      </a:r>
                      <a:r>
                        <a:rPr lang="zh-CN" altLang="en-US" sz="1600" b="1" u="none" strike="noStrike">
                          <a:effectLst/>
                          <a:latin typeface="微软雅黑" panose="020B0503020204020204" pitchFamily="34" charset="-122"/>
                          <a:ea typeface="微软雅黑" panose="020B0503020204020204" pitchFamily="34" charset="-122"/>
                          <a:cs typeface="微软雅黑" panose="020B0503020204020204" pitchFamily="34" charset="-122"/>
                        </a:rPr>
                        <a:t>类型类别</a:t>
                      </a:r>
                      <a:endParaRPr lang="zh-CN" altLang="en-US" sz="1600" b="1" i="0" u="none" strike="noStrike">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9525" marR="9525" marT="9525" marB="0" anchor="ctr"/>
                </a:tc>
                <a:tc>
                  <a:txBody>
                    <a:bodyPr/>
                    <a:lstStyle/>
                    <a:p>
                      <a:pPr algn="ctr" fontAlgn="ctr"/>
                      <a:r>
                        <a:rPr lang="en-US" sz="1600" b="1" u="none" strike="noStrike">
                          <a:effectLst/>
                          <a:latin typeface="微软雅黑" panose="020B0503020204020204" pitchFamily="34" charset="-122"/>
                          <a:ea typeface="微软雅黑" panose="020B0503020204020204" pitchFamily="34" charset="-122"/>
                          <a:cs typeface="微软雅黑" panose="020B0503020204020204" pitchFamily="34" charset="-122"/>
                        </a:rPr>
                        <a:t>LLVM</a:t>
                      </a:r>
                      <a:r>
                        <a:rPr lang="zh-CN" altLang="en-US" sz="1600" b="1" u="none" strike="noStrike">
                          <a:effectLst/>
                          <a:latin typeface="微软雅黑" panose="020B0503020204020204" pitchFamily="34" charset="-122"/>
                          <a:ea typeface="微软雅黑" panose="020B0503020204020204" pitchFamily="34" charset="-122"/>
                          <a:cs typeface="微软雅黑" panose="020B0503020204020204" pitchFamily="34" charset="-122"/>
                        </a:rPr>
                        <a:t>类型类别</a:t>
                      </a:r>
                      <a:endParaRPr lang="zh-CN" altLang="en-US" sz="1600" b="1" i="0" u="none" strike="noStrike">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9525" marR="9525" marT="9525" marB="0" anchor="ctr"/>
                </a:tc>
                <a:tc>
                  <a:txBody>
                    <a:bodyPr/>
                    <a:lstStyle/>
                    <a:p>
                      <a:pPr algn="ctr" fontAlgn="ctr"/>
                      <a:r>
                        <a:rPr lang="en-US" sz="1600" b="1" u="none" strike="noStrike" dirty="0">
                          <a:effectLst/>
                          <a:latin typeface="微软雅黑" panose="020B0503020204020204" pitchFamily="34" charset="-122"/>
                          <a:ea typeface="微软雅黑" panose="020B0503020204020204" pitchFamily="34" charset="-122"/>
                          <a:cs typeface="微软雅黑" panose="020B0503020204020204" pitchFamily="34" charset="-122"/>
                        </a:rPr>
                        <a:t>LLVM</a:t>
                      </a:r>
                      <a:r>
                        <a:rPr lang="zh-CN" altLang="en-US" sz="1600" b="1" u="none" strike="noStrike" dirty="0">
                          <a:effectLst/>
                          <a:latin typeface="微软雅黑" panose="020B0503020204020204" pitchFamily="34" charset="-122"/>
                          <a:ea typeface="微软雅黑" panose="020B0503020204020204" pitchFamily="34" charset="-122"/>
                          <a:cs typeface="微软雅黑" panose="020B0503020204020204" pitchFamily="34" charset="-122"/>
                        </a:rPr>
                        <a:t>类型</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9525" marR="9525" marT="9525" marB="0" anchor="ctr"/>
                </a:tc>
                <a:extLst>
                  <a:ext uri="{0D108BD9-81ED-4DB2-BD59-A6C34878D82A}">
                    <a16:rowId xmlns:a16="http://schemas.microsoft.com/office/drawing/2014/main" val="10000"/>
                  </a:ext>
                </a:extLst>
              </a:tr>
              <a:tr h="262739">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1</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no type</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void</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void</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1"/>
                  </a:ext>
                </a:extLst>
              </a:tr>
              <a:tr h="520913">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2</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rowSpan="4">
                  <a:txBody>
                    <a:bodyPr/>
                    <a:lstStyle/>
                    <a:p>
                      <a:pPr algn="ctr" fontAlgn="ctr"/>
                      <a:r>
                        <a:rPr lang="en-US" sz="1600" u="none" strike="noStrike">
                          <a:effectLst/>
                          <a:latin typeface="微软雅黑" panose="020B0503020204020204" pitchFamily="34" charset="-122"/>
                          <a:ea typeface="微软雅黑" panose="020B0503020204020204" pitchFamily="34" charset="-122"/>
                        </a:rPr>
                        <a:t>signed integers</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i8</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First Class Types</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Single Value Types</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Integer Type</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iN</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2"/>
                  </a:ext>
                </a:extLst>
              </a:tr>
              <a:tr h="262739">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3</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i16</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3"/>
                  </a:ext>
                </a:extLst>
              </a:tr>
              <a:tr h="262739">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4</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i32</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4"/>
                  </a:ext>
                </a:extLst>
              </a:tr>
              <a:tr h="262739">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5</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i64</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5"/>
                  </a:ext>
                </a:extLst>
              </a:tr>
              <a:tr h="520913">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6</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rowSpan="4">
                  <a:txBody>
                    <a:bodyPr/>
                    <a:lstStyle/>
                    <a:p>
                      <a:pPr algn="ctr" fontAlgn="ctr"/>
                      <a:r>
                        <a:rPr lang="en-US" sz="1600" u="none" strike="noStrike">
                          <a:effectLst/>
                          <a:latin typeface="微软雅黑" panose="020B0503020204020204" pitchFamily="34" charset="-122"/>
                          <a:ea typeface="微软雅黑" panose="020B0503020204020204" pitchFamily="34" charset="-122"/>
                        </a:rPr>
                        <a:t>unsigned integers</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u8</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6"/>
                  </a:ext>
                </a:extLst>
              </a:tr>
              <a:tr h="262739">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7</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u16</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7"/>
                  </a:ext>
                </a:extLst>
              </a:tr>
              <a:tr h="262739">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8</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u32</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8"/>
                  </a:ext>
                </a:extLst>
              </a:tr>
              <a:tr h="262739">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9</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u64</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9"/>
                  </a:ext>
                </a:extLst>
              </a:tr>
              <a:tr h="262739">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10</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booleans</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u1</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10"/>
                  </a:ext>
                </a:extLst>
              </a:tr>
              <a:tr h="520913">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11</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rowSpan="4">
                  <a:txBody>
                    <a:bodyPr/>
                    <a:lstStyle/>
                    <a:p>
                      <a:pPr algn="ctr" fontAlgn="ctr"/>
                      <a:r>
                        <a:rPr lang="en-US" sz="1600" u="none" strike="noStrike">
                          <a:effectLst/>
                          <a:latin typeface="微软雅黑" panose="020B0503020204020204" pitchFamily="34" charset="-122"/>
                          <a:ea typeface="微软雅黑" panose="020B0503020204020204" pitchFamily="34" charset="-122"/>
                        </a:rPr>
                        <a:t>addresses</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u="none" strike="noStrike" dirty="0">
                          <a:effectLst/>
                          <a:latin typeface="微软雅黑" panose="020B0503020204020204" pitchFamily="34" charset="-122"/>
                          <a:ea typeface="微软雅黑" panose="020B0503020204020204" pitchFamily="34" charset="-122"/>
                        </a:rPr>
                        <a:t>ptr</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First Class Types</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Single Value Types</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Pointer Type</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&lt;type&gt; *</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11"/>
                  </a:ext>
                </a:extLst>
              </a:tr>
              <a:tr h="262739">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12</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ref</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12"/>
                  </a:ext>
                </a:extLst>
              </a:tr>
              <a:tr h="262739">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13</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a32</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13"/>
                  </a:ext>
                </a:extLst>
              </a:tr>
              <a:tr h="262739">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14</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a64</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dirty="0">
                          <a:effectLst/>
                          <a:latin typeface="微软雅黑" panose="020B0503020204020204" pitchFamily="34" charset="-122"/>
                          <a:ea typeface="微软雅黑" panose="020B0503020204020204" pitchFamily="34" charset="-122"/>
                        </a:rPr>
                        <a:t>　</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14"/>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90575" y="506095"/>
            <a:ext cx="4500245" cy="39878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MIR</a:t>
            </a:r>
            <a:r>
              <a:rPr lang="zh-CN" altLang="en-US" sz="2000" dirty="0">
                <a:solidFill>
                  <a:schemeClr val="bg1"/>
                </a:solidFill>
                <a:latin typeface="微软雅黑" panose="020B0503020204020204" pitchFamily="34" charset="-122"/>
                <a:ea typeface="微软雅黑" panose="020B0503020204020204" pitchFamily="34" charset="-122"/>
              </a:rPr>
              <a:t>与</a:t>
            </a:r>
            <a:r>
              <a:rPr lang="en-US" altLang="zh-CN" sz="2000" dirty="0">
                <a:solidFill>
                  <a:schemeClr val="bg1"/>
                </a:solidFill>
                <a:latin typeface="微软雅黑" panose="020B0503020204020204" pitchFamily="34" charset="-122"/>
                <a:ea typeface="微软雅黑" panose="020B0503020204020204" pitchFamily="34" charset="-122"/>
              </a:rPr>
              <a:t>LLVM IR</a:t>
            </a:r>
            <a:r>
              <a:rPr lang="zh-CN" altLang="en-US" sz="2000" dirty="0">
                <a:solidFill>
                  <a:schemeClr val="bg1"/>
                </a:solidFill>
                <a:latin typeface="微软雅黑" panose="020B0503020204020204" pitchFamily="34" charset="-122"/>
                <a:ea typeface="微软雅黑" panose="020B0503020204020204" pitchFamily="34" charset="-122"/>
              </a:rPr>
              <a:t>的基本类型对比（续）</a:t>
            </a:r>
          </a:p>
        </p:txBody>
      </p:sp>
      <p:sp>
        <p:nvSpPr>
          <p:cNvPr id="12" name="矩形 11"/>
          <p:cNvSpPr/>
          <p:nvPr/>
        </p:nvSpPr>
        <p:spPr>
          <a:xfrm>
            <a:off x="285266" y="441324"/>
            <a:ext cx="437561" cy="437561"/>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353033" y="492276"/>
            <a:ext cx="415774" cy="415774"/>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1384575" y="1341123"/>
          <a:ext cx="9422849" cy="5535930"/>
        </p:xfrm>
        <a:graphic>
          <a:graphicData uri="http://schemas.openxmlformats.org/drawingml/2006/table">
            <a:tbl>
              <a:tblPr>
                <a:tableStyleId>{5C22544A-7EE6-4342-B048-85BDC9FD1C3A}</a:tableStyleId>
              </a:tblPr>
              <a:tblGrid>
                <a:gridCol w="512271">
                  <a:extLst>
                    <a:ext uri="{9D8B030D-6E8A-4147-A177-3AD203B41FA5}">
                      <a16:colId xmlns:a16="http://schemas.microsoft.com/office/drawing/2014/main" val="20000"/>
                    </a:ext>
                  </a:extLst>
                </a:gridCol>
                <a:gridCol w="1241275">
                  <a:extLst>
                    <a:ext uri="{9D8B030D-6E8A-4147-A177-3AD203B41FA5}">
                      <a16:colId xmlns:a16="http://schemas.microsoft.com/office/drawing/2014/main" val="20001"/>
                    </a:ext>
                  </a:extLst>
                </a:gridCol>
                <a:gridCol w="1201869">
                  <a:extLst>
                    <a:ext uri="{9D8B030D-6E8A-4147-A177-3AD203B41FA5}">
                      <a16:colId xmlns:a16="http://schemas.microsoft.com/office/drawing/2014/main" val="20002"/>
                    </a:ext>
                  </a:extLst>
                </a:gridCol>
                <a:gridCol w="1103355">
                  <a:extLst>
                    <a:ext uri="{9D8B030D-6E8A-4147-A177-3AD203B41FA5}">
                      <a16:colId xmlns:a16="http://schemas.microsoft.com/office/drawing/2014/main" val="20003"/>
                    </a:ext>
                  </a:extLst>
                </a:gridCol>
                <a:gridCol w="1241275">
                  <a:extLst>
                    <a:ext uri="{9D8B030D-6E8A-4147-A177-3AD203B41FA5}">
                      <a16:colId xmlns:a16="http://schemas.microsoft.com/office/drawing/2014/main" val="20004"/>
                    </a:ext>
                  </a:extLst>
                </a:gridCol>
                <a:gridCol w="1241275">
                  <a:extLst>
                    <a:ext uri="{9D8B030D-6E8A-4147-A177-3AD203B41FA5}">
                      <a16:colId xmlns:a16="http://schemas.microsoft.com/office/drawing/2014/main" val="20005"/>
                    </a:ext>
                  </a:extLst>
                </a:gridCol>
                <a:gridCol w="2881529">
                  <a:extLst>
                    <a:ext uri="{9D8B030D-6E8A-4147-A177-3AD203B41FA5}">
                      <a16:colId xmlns:a16="http://schemas.microsoft.com/office/drawing/2014/main" val="20006"/>
                    </a:ext>
                  </a:extLst>
                </a:gridCol>
              </a:tblGrid>
              <a:tr h="231729">
                <a:tc>
                  <a:txBody>
                    <a:bodyPr/>
                    <a:lstStyle/>
                    <a:p>
                      <a:pPr algn="ctr" fontAlgn="ctr"/>
                      <a:r>
                        <a:rPr lang="zh-CN" altLang="en-US" sz="1600" b="1" u="none" strike="noStrike" dirty="0">
                          <a:effectLst/>
                          <a:latin typeface="微软雅黑" panose="020B0503020204020204" pitchFamily="34" charset="-122"/>
                          <a:ea typeface="微软雅黑" panose="020B0503020204020204" pitchFamily="34" charset="-122"/>
                        </a:rPr>
                        <a:t>序号</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b="1" u="none" strike="noStrike" dirty="0">
                          <a:effectLst/>
                          <a:latin typeface="微软雅黑" panose="020B0503020204020204" pitchFamily="34" charset="-122"/>
                          <a:ea typeface="微软雅黑" panose="020B0503020204020204" pitchFamily="34" charset="-122"/>
                        </a:rPr>
                        <a:t>方舟编译器类型类别</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b="1" u="none" strike="noStrike">
                          <a:effectLst/>
                          <a:latin typeface="微软雅黑" panose="020B0503020204020204" pitchFamily="34" charset="-122"/>
                          <a:ea typeface="微软雅黑" panose="020B0503020204020204" pitchFamily="34" charset="-122"/>
                        </a:rPr>
                        <a:t>方舟编译器类型</a:t>
                      </a:r>
                      <a:endParaRPr lang="zh-CN" altLang="en-US" sz="16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b="1" u="none" strike="noStrike">
                          <a:effectLst/>
                          <a:latin typeface="微软雅黑" panose="020B0503020204020204" pitchFamily="34" charset="-122"/>
                          <a:ea typeface="微软雅黑" panose="020B0503020204020204" pitchFamily="34" charset="-122"/>
                          <a:cs typeface="微软雅黑" panose="020B0503020204020204" pitchFamily="34" charset="-122"/>
                        </a:rPr>
                        <a:t>LLVM</a:t>
                      </a:r>
                      <a:r>
                        <a:rPr lang="zh-CN" altLang="en-US" sz="1600" b="1" u="none" strike="noStrike">
                          <a:effectLst/>
                          <a:latin typeface="微软雅黑" panose="020B0503020204020204" pitchFamily="34" charset="-122"/>
                          <a:ea typeface="微软雅黑" panose="020B0503020204020204" pitchFamily="34" charset="-122"/>
                          <a:cs typeface="微软雅黑" panose="020B0503020204020204" pitchFamily="34" charset="-122"/>
                        </a:rPr>
                        <a:t>类型类别</a:t>
                      </a:r>
                      <a:endParaRPr lang="zh-CN" altLang="en-US" sz="1600" b="1" i="0" u="none" strike="noStrike">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9525" marR="9525" marT="9525" marB="0" anchor="ctr"/>
                </a:tc>
                <a:tc>
                  <a:txBody>
                    <a:bodyPr/>
                    <a:lstStyle/>
                    <a:p>
                      <a:pPr algn="ctr" fontAlgn="ctr"/>
                      <a:r>
                        <a:rPr lang="en-US" sz="1600" b="1" u="none" strike="noStrike">
                          <a:effectLst/>
                          <a:latin typeface="微软雅黑" panose="020B0503020204020204" pitchFamily="34" charset="-122"/>
                          <a:ea typeface="微软雅黑" panose="020B0503020204020204" pitchFamily="34" charset="-122"/>
                          <a:cs typeface="微软雅黑" panose="020B0503020204020204" pitchFamily="34" charset="-122"/>
                        </a:rPr>
                        <a:t>LLVM</a:t>
                      </a:r>
                      <a:r>
                        <a:rPr lang="zh-CN" altLang="en-US" sz="1600" b="1" u="none" strike="noStrike">
                          <a:effectLst/>
                          <a:latin typeface="微软雅黑" panose="020B0503020204020204" pitchFamily="34" charset="-122"/>
                          <a:ea typeface="微软雅黑" panose="020B0503020204020204" pitchFamily="34" charset="-122"/>
                          <a:cs typeface="微软雅黑" panose="020B0503020204020204" pitchFamily="34" charset="-122"/>
                        </a:rPr>
                        <a:t>类型类别</a:t>
                      </a:r>
                      <a:endParaRPr lang="zh-CN" altLang="en-US" sz="1600" b="1" i="0" u="none" strike="noStrike">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9525" marR="9525" marT="9525" marB="0" anchor="ctr"/>
                </a:tc>
                <a:tc>
                  <a:txBody>
                    <a:bodyPr/>
                    <a:lstStyle/>
                    <a:p>
                      <a:pPr algn="ctr" fontAlgn="ctr"/>
                      <a:r>
                        <a:rPr lang="en-US" sz="1600" b="1" u="none" strike="noStrike">
                          <a:effectLst/>
                          <a:latin typeface="微软雅黑" panose="020B0503020204020204" pitchFamily="34" charset="-122"/>
                          <a:ea typeface="微软雅黑" panose="020B0503020204020204" pitchFamily="34" charset="-122"/>
                          <a:cs typeface="微软雅黑" panose="020B0503020204020204" pitchFamily="34" charset="-122"/>
                        </a:rPr>
                        <a:t>LLVM</a:t>
                      </a:r>
                      <a:r>
                        <a:rPr lang="zh-CN" altLang="en-US" sz="1600" b="1" u="none" strike="noStrike">
                          <a:effectLst/>
                          <a:latin typeface="微软雅黑" panose="020B0503020204020204" pitchFamily="34" charset="-122"/>
                          <a:ea typeface="微软雅黑" panose="020B0503020204020204" pitchFamily="34" charset="-122"/>
                          <a:cs typeface="微软雅黑" panose="020B0503020204020204" pitchFamily="34" charset="-122"/>
                        </a:rPr>
                        <a:t>类型类别</a:t>
                      </a:r>
                      <a:endParaRPr lang="zh-CN" altLang="en-US" sz="1600" b="1" i="0" u="none" strike="noStrike">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9525" marR="9525" marT="9525" marB="0" anchor="ctr"/>
                </a:tc>
                <a:tc>
                  <a:txBody>
                    <a:bodyPr/>
                    <a:lstStyle/>
                    <a:p>
                      <a:pPr algn="ctr" fontAlgn="ctr"/>
                      <a:r>
                        <a:rPr lang="en-US" sz="1600" b="1" u="none" strike="noStrike" dirty="0">
                          <a:effectLst/>
                          <a:latin typeface="微软雅黑" panose="020B0503020204020204" pitchFamily="34" charset="-122"/>
                          <a:ea typeface="微软雅黑" panose="020B0503020204020204" pitchFamily="34" charset="-122"/>
                          <a:cs typeface="微软雅黑" panose="020B0503020204020204" pitchFamily="34" charset="-122"/>
                        </a:rPr>
                        <a:t>LLVM</a:t>
                      </a:r>
                      <a:r>
                        <a:rPr lang="zh-CN" altLang="en-US" sz="1600" b="1" u="none" strike="noStrike" dirty="0">
                          <a:effectLst/>
                          <a:latin typeface="微软雅黑" panose="020B0503020204020204" pitchFamily="34" charset="-122"/>
                          <a:ea typeface="微软雅黑" panose="020B0503020204020204" pitchFamily="34" charset="-122"/>
                          <a:cs typeface="微软雅黑" panose="020B0503020204020204" pitchFamily="34" charset="-122"/>
                        </a:rPr>
                        <a:t>类型</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9525" marR="9525" marT="9525" marB="0" anchor="ctr"/>
                </a:tc>
                <a:extLst>
                  <a:ext uri="{0D108BD9-81ED-4DB2-BD59-A6C34878D82A}">
                    <a16:rowId xmlns:a16="http://schemas.microsoft.com/office/drawing/2014/main" val="10000"/>
                  </a:ext>
                </a:extLst>
              </a:tr>
              <a:tr h="231729">
                <a:tc>
                  <a:txBody>
                    <a:bodyPr/>
                    <a:lstStyle/>
                    <a:p>
                      <a:pPr algn="ctr" fontAlgn="ctr"/>
                      <a:r>
                        <a:rPr lang="en-US" altLang="zh-CN" sz="1600" u="none" strike="noStrike" dirty="0">
                          <a:effectLst/>
                          <a:latin typeface="微软雅黑" panose="020B0503020204020204" pitchFamily="34" charset="-122"/>
                          <a:ea typeface="微软雅黑" panose="020B0503020204020204" pitchFamily="34" charset="-122"/>
                        </a:rPr>
                        <a:t>15</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rowSpan="2">
                  <a:txBody>
                    <a:bodyPr/>
                    <a:lstStyle/>
                    <a:p>
                      <a:pPr algn="ctr" fontAlgn="ctr"/>
                      <a:r>
                        <a:rPr lang="en-US" sz="1600" u="none" strike="noStrike" dirty="0">
                          <a:effectLst/>
                          <a:latin typeface="微软雅黑" panose="020B0503020204020204" pitchFamily="34" charset="-122"/>
                          <a:ea typeface="微软雅黑" panose="020B0503020204020204" pitchFamily="34" charset="-122"/>
                        </a:rPr>
                        <a:t>floating point numbers</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u="none" strike="noStrike" dirty="0">
                          <a:effectLst/>
                          <a:latin typeface="微软雅黑" panose="020B0503020204020204" pitchFamily="34" charset="-122"/>
                          <a:ea typeface="微软雅黑" panose="020B0503020204020204" pitchFamily="34" charset="-122"/>
                        </a:rPr>
                        <a:t>f32</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rowSpan="6">
                  <a:txBody>
                    <a:bodyPr/>
                    <a:lstStyle/>
                    <a:p>
                      <a:pPr algn="ctr" fontAlgn="ctr"/>
                      <a:r>
                        <a:rPr lang="en-US" sz="1600" u="none" strike="noStrike" dirty="0">
                          <a:effectLst/>
                          <a:latin typeface="微软雅黑" panose="020B0503020204020204" pitchFamily="34" charset="-122"/>
                          <a:ea typeface="微软雅黑" panose="020B0503020204020204" pitchFamily="34" charset="-122"/>
                        </a:rPr>
                        <a:t>First Class Types</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rowSpan="6">
                  <a:txBody>
                    <a:bodyPr/>
                    <a:lstStyle/>
                    <a:p>
                      <a:pPr algn="ctr" fontAlgn="ctr"/>
                      <a:r>
                        <a:rPr lang="en-US" sz="1600" u="none" strike="noStrike" dirty="0">
                          <a:effectLst/>
                          <a:latin typeface="微软雅黑" panose="020B0503020204020204" pitchFamily="34" charset="-122"/>
                          <a:ea typeface="微软雅黑" panose="020B0503020204020204" pitchFamily="34" charset="-122"/>
                        </a:rPr>
                        <a:t>Single Value Types</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rowSpan="6">
                  <a:txBody>
                    <a:bodyPr/>
                    <a:lstStyle/>
                    <a:p>
                      <a:pPr algn="ctr" fontAlgn="ctr"/>
                      <a:r>
                        <a:rPr lang="en-US" sz="1600" u="none" strike="noStrike">
                          <a:effectLst/>
                          <a:latin typeface="微软雅黑" panose="020B0503020204020204" pitchFamily="34" charset="-122"/>
                          <a:ea typeface="微软雅黑" panose="020B0503020204020204" pitchFamily="34" charset="-122"/>
                        </a:rPr>
                        <a:t>Floating-Point Types</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u="none" strike="noStrike" dirty="0">
                          <a:effectLst/>
                          <a:latin typeface="微软雅黑" panose="020B0503020204020204" pitchFamily="34" charset="-122"/>
                          <a:ea typeface="微软雅黑" panose="020B0503020204020204" pitchFamily="34" charset="-122"/>
                        </a:rPr>
                        <a:t>half</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1"/>
                  </a:ext>
                </a:extLst>
              </a:tr>
              <a:tr h="424429">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16</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en-US" sz="1600" u="none" strike="noStrike" dirty="0">
                          <a:effectLst/>
                          <a:latin typeface="微软雅黑" panose="020B0503020204020204" pitchFamily="34" charset="-122"/>
                          <a:ea typeface="微软雅黑" panose="020B0503020204020204" pitchFamily="34" charset="-122"/>
                        </a:rPr>
                        <a:t>f64</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vMerge="1">
                  <a:txBody>
                    <a:bodyPr/>
                    <a:lstStyle/>
                    <a:p>
                      <a:endParaRPr lang="zh-CN"/>
                    </a:p>
                  </a:txBody>
                  <a:tcPr/>
                </a:tc>
                <a:tc vMerge="1">
                  <a:txBody>
                    <a:bodyPr/>
                    <a:lstStyle/>
                    <a:p>
                      <a:endParaRPr lang="zh-CN"/>
                    </a:p>
                  </a:txBody>
                  <a:tcPr/>
                </a:tc>
                <a:tc>
                  <a:txBody>
                    <a:bodyPr/>
                    <a:lstStyle/>
                    <a:p>
                      <a:pPr algn="ctr" fontAlgn="ctr"/>
                      <a:r>
                        <a:rPr lang="en-US" sz="1600" u="none" strike="noStrike" dirty="0">
                          <a:effectLst/>
                          <a:latin typeface="微软雅黑" panose="020B0503020204020204" pitchFamily="34" charset="-122"/>
                          <a:ea typeface="微软雅黑" panose="020B0503020204020204" pitchFamily="34" charset="-122"/>
                        </a:rPr>
                        <a:t>float</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2"/>
                  </a:ext>
                </a:extLst>
              </a:tr>
              <a:tr h="231729">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17</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rowSpan="2">
                  <a:txBody>
                    <a:bodyPr/>
                    <a:lstStyle/>
                    <a:p>
                      <a:pPr algn="ctr" fontAlgn="ctr"/>
                      <a:r>
                        <a:rPr lang="en-US" sz="1600" u="none" strike="noStrike">
                          <a:effectLst/>
                          <a:latin typeface="微软雅黑" panose="020B0503020204020204" pitchFamily="34" charset="-122"/>
                          <a:ea typeface="微软雅黑" panose="020B0503020204020204" pitchFamily="34" charset="-122"/>
                        </a:rPr>
                        <a:t>complex numbers</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c64</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vMerge="1">
                  <a:txBody>
                    <a:bodyPr/>
                    <a:lstStyle/>
                    <a:p>
                      <a:endParaRPr lang="zh-CN"/>
                    </a:p>
                  </a:txBody>
                  <a:tcPr/>
                </a:tc>
                <a:tc vMerge="1">
                  <a:txBody>
                    <a:bodyPr/>
                    <a:lstStyle/>
                    <a:p>
                      <a:endParaRPr lang="zh-CN"/>
                    </a:p>
                  </a:txBody>
                  <a:tcP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double</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3"/>
                  </a:ext>
                </a:extLst>
              </a:tr>
              <a:tr h="231729">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18</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c128</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vMerge="1">
                  <a:txBody>
                    <a:bodyPr/>
                    <a:lstStyle/>
                    <a:p>
                      <a:endParaRPr lang="zh-CN"/>
                    </a:p>
                  </a:txBody>
                  <a:tcPr/>
                </a:tc>
                <a:tc vMerge="1">
                  <a:txBody>
                    <a:bodyPr/>
                    <a:lstStyle/>
                    <a:p>
                      <a:endParaRPr lang="zh-CN"/>
                    </a:p>
                  </a:txBody>
                  <a:tcP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fp128</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4"/>
                  </a:ext>
                </a:extLst>
              </a:tr>
              <a:tr h="231729">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19</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rowSpan="12">
                  <a:txBody>
                    <a:bodyPr/>
                    <a:lstStyle/>
                    <a:p>
                      <a:pPr algn="ctr" fontAlgn="ctr"/>
                      <a:r>
                        <a:rPr lang="en-US" sz="1600" u="none" strike="noStrike" dirty="0">
                          <a:effectLst/>
                          <a:latin typeface="微软雅黑" panose="020B0503020204020204" pitchFamily="34" charset="-122"/>
                          <a:ea typeface="微软雅黑" panose="020B0503020204020204" pitchFamily="34" charset="-122"/>
                        </a:rPr>
                        <a:t>javascript types</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dynany</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vMerge="1">
                  <a:txBody>
                    <a:bodyPr/>
                    <a:lstStyle/>
                    <a:p>
                      <a:endParaRPr lang="zh-CN"/>
                    </a:p>
                  </a:txBody>
                  <a:tcPr/>
                </a:tc>
                <a:tc vMerge="1">
                  <a:txBody>
                    <a:bodyPr/>
                    <a:lstStyle/>
                    <a:p>
                      <a:endParaRPr lang="zh-CN"/>
                    </a:p>
                  </a:txBody>
                  <a:tcP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x86_fp80</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5"/>
                  </a:ext>
                </a:extLst>
              </a:tr>
              <a:tr h="231729">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20</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dynu32</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vMerge="1">
                  <a:txBody>
                    <a:bodyPr/>
                    <a:lstStyle/>
                    <a:p>
                      <a:endParaRPr lang="zh-CN"/>
                    </a:p>
                  </a:txBody>
                  <a:tcPr/>
                </a:tc>
                <a:tc vMerge="1">
                  <a:txBody>
                    <a:bodyPr/>
                    <a:lstStyle/>
                    <a:p>
                      <a:endParaRPr lang="zh-CN"/>
                    </a:p>
                  </a:txBody>
                  <a:tcP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ppc_fp128</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6"/>
                  </a:ext>
                </a:extLst>
              </a:tr>
              <a:tr h="231729">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21</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dyni32</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7"/>
                  </a:ext>
                </a:extLst>
              </a:tr>
              <a:tr h="231729">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22</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dynundef</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8"/>
                  </a:ext>
                </a:extLst>
              </a:tr>
              <a:tr h="231729">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23</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dynnull</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9"/>
                  </a:ext>
                </a:extLst>
              </a:tr>
              <a:tr h="231729">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24</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dynhole</a:t>
                      </a:r>
                      <a:endParaRPr lang="en-US" sz="1600" b="0" i="0" u="none" strike="noStrike">
                        <a:solidFill>
                          <a:srgbClr val="29304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10"/>
                  </a:ext>
                </a:extLst>
              </a:tr>
              <a:tr h="231729">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25</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dynbool</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11"/>
                  </a:ext>
                </a:extLst>
              </a:tr>
              <a:tr h="231729">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26</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dynptr</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12"/>
                  </a:ext>
                </a:extLst>
              </a:tr>
              <a:tr h="231729">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27</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dynf64</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13"/>
                  </a:ext>
                </a:extLst>
              </a:tr>
              <a:tr h="231729">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28</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dynf32</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14"/>
                  </a:ext>
                </a:extLst>
              </a:tr>
              <a:tr h="231729">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29</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dynstr</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15"/>
                  </a:ext>
                </a:extLst>
              </a:tr>
              <a:tr h="231729">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30</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dynobj</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16"/>
                  </a:ext>
                </a:extLst>
              </a:tr>
              <a:tr h="463457">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31</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SIMD types</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to be defined</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17"/>
                  </a:ext>
                </a:extLst>
              </a:tr>
              <a:tr h="231729">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32</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unknown</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u="none" strike="noStrike" dirty="0">
                          <a:effectLst/>
                          <a:latin typeface="微软雅黑" panose="020B0503020204020204" pitchFamily="34" charset="-122"/>
                          <a:ea typeface="微软雅黑" panose="020B0503020204020204" pitchFamily="34" charset="-122"/>
                        </a:rPr>
                        <a:t>　</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18"/>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90575" y="506095"/>
            <a:ext cx="4223385" cy="39878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MIR</a:t>
            </a:r>
            <a:r>
              <a:rPr lang="zh-CN" altLang="en-US" sz="2000" dirty="0">
                <a:solidFill>
                  <a:schemeClr val="bg1"/>
                </a:solidFill>
                <a:latin typeface="微软雅黑" panose="020B0503020204020204" pitchFamily="34" charset="-122"/>
                <a:ea typeface="微软雅黑" panose="020B0503020204020204" pitchFamily="34" charset="-122"/>
              </a:rPr>
              <a:t>与</a:t>
            </a:r>
            <a:r>
              <a:rPr lang="en-US" altLang="zh-CN" sz="2000" dirty="0">
                <a:solidFill>
                  <a:schemeClr val="bg1"/>
                </a:solidFill>
                <a:latin typeface="微软雅黑" panose="020B0503020204020204" pitchFamily="34" charset="-122"/>
                <a:ea typeface="微软雅黑" panose="020B0503020204020204" pitchFamily="34" charset="-122"/>
              </a:rPr>
              <a:t>LLVM IR</a:t>
            </a:r>
            <a:r>
              <a:rPr lang="zh-CN" altLang="en-US" sz="2000" dirty="0">
                <a:solidFill>
                  <a:schemeClr val="bg1"/>
                </a:solidFill>
                <a:latin typeface="微软雅黑" panose="020B0503020204020204" pitchFamily="34" charset="-122"/>
                <a:ea typeface="微软雅黑" panose="020B0503020204020204" pitchFamily="34" charset="-122"/>
              </a:rPr>
              <a:t>的基本类型对比（续）</a:t>
            </a:r>
          </a:p>
        </p:txBody>
      </p:sp>
      <p:sp>
        <p:nvSpPr>
          <p:cNvPr id="12" name="矩形 11"/>
          <p:cNvSpPr/>
          <p:nvPr/>
        </p:nvSpPr>
        <p:spPr>
          <a:xfrm>
            <a:off x="285266" y="441324"/>
            <a:ext cx="437561" cy="437561"/>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353033" y="492276"/>
            <a:ext cx="415774" cy="415774"/>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1122416" y="1208429"/>
          <a:ext cx="9947167" cy="5175097"/>
        </p:xfrm>
        <a:graphic>
          <a:graphicData uri="http://schemas.openxmlformats.org/drawingml/2006/table">
            <a:tbl>
              <a:tblPr>
                <a:tableStyleId>{5C22544A-7EE6-4342-B048-85BDC9FD1C3A}</a:tableStyleId>
              </a:tblPr>
              <a:tblGrid>
                <a:gridCol w="540776">
                  <a:extLst>
                    <a:ext uri="{9D8B030D-6E8A-4147-A177-3AD203B41FA5}">
                      <a16:colId xmlns:a16="http://schemas.microsoft.com/office/drawing/2014/main" val="20000"/>
                    </a:ext>
                  </a:extLst>
                </a:gridCol>
                <a:gridCol w="1310343">
                  <a:extLst>
                    <a:ext uri="{9D8B030D-6E8A-4147-A177-3AD203B41FA5}">
                      <a16:colId xmlns:a16="http://schemas.microsoft.com/office/drawing/2014/main" val="20001"/>
                    </a:ext>
                  </a:extLst>
                </a:gridCol>
                <a:gridCol w="1268745">
                  <a:extLst>
                    <a:ext uri="{9D8B030D-6E8A-4147-A177-3AD203B41FA5}">
                      <a16:colId xmlns:a16="http://schemas.microsoft.com/office/drawing/2014/main" val="20002"/>
                    </a:ext>
                  </a:extLst>
                </a:gridCol>
                <a:gridCol w="1164749">
                  <a:extLst>
                    <a:ext uri="{9D8B030D-6E8A-4147-A177-3AD203B41FA5}">
                      <a16:colId xmlns:a16="http://schemas.microsoft.com/office/drawing/2014/main" val="20003"/>
                    </a:ext>
                  </a:extLst>
                </a:gridCol>
                <a:gridCol w="1310343">
                  <a:extLst>
                    <a:ext uri="{9D8B030D-6E8A-4147-A177-3AD203B41FA5}">
                      <a16:colId xmlns:a16="http://schemas.microsoft.com/office/drawing/2014/main" val="20004"/>
                    </a:ext>
                  </a:extLst>
                </a:gridCol>
                <a:gridCol w="1310343">
                  <a:extLst>
                    <a:ext uri="{9D8B030D-6E8A-4147-A177-3AD203B41FA5}">
                      <a16:colId xmlns:a16="http://schemas.microsoft.com/office/drawing/2014/main" val="20005"/>
                    </a:ext>
                  </a:extLst>
                </a:gridCol>
                <a:gridCol w="3041868">
                  <a:extLst>
                    <a:ext uri="{9D8B030D-6E8A-4147-A177-3AD203B41FA5}">
                      <a16:colId xmlns:a16="http://schemas.microsoft.com/office/drawing/2014/main" val="20006"/>
                    </a:ext>
                  </a:extLst>
                </a:gridCol>
              </a:tblGrid>
              <a:tr h="331326">
                <a:tc>
                  <a:txBody>
                    <a:bodyPr/>
                    <a:lstStyle/>
                    <a:p>
                      <a:pPr algn="l" fontAlgn="ctr"/>
                      <a:r>
                        <a:rPr lang="zh-CN" altLang="en-US" sz="1600" b="1" u="none" strike="noStrike" dirty="0">
                          <a:effectLst/>
                          <a:latin typeface="微软雅黑" panose="020B0503020204020204" pitchFamily="34" charset="-122"/>
                          <a:ea typeface="微软雅黑" panose="020B0503020204020204" pitchFamily="34" charset="-122"/>
                        </a:rPr>
                        <a:t>序号</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600" b="1" u="none" strike="noStrike" dirty="0">
                          <a:effectLst/>
                          <a:latin typeface="微软雅黑" panose="020B0503020204020204" pitchFamily="34" charset="-122"/>
                          <a:ea typeface="微软雅黑" panose="020B0503020204020204" pitchFamily="34" charset="-122"/>
                        </a:rPr>
                        <a:t>方舟编译器类型类别</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600" b="1" u="none" strike="noStrike">
                          <a:effectLst/>
                          <a:latin typeface="微软雅黑" panose="020B0503020204020204" pitchFamily="34" charset="-122"/>
                          <a:ea typeface="微软雅黑" panose="020B0503020204020204" pitchFamily="34" charset="-122"/>
                        </a:rPr>
                        <a:t>方舟编译器类型</a:t>
                      </a:r>
                      <a:endParaRPr lang="zh-CN" altLang="en-US" sz="16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en-US" sz="1600" b="1" u="none" strike="noStrike">
                          <a:effectLst/>
                          <a:latin typeface="微软雅黑" panose="020B0503020204020204" pitchFamily="34" charset="-122"/>
                          <a:ea typeface="微软雅黑" panose="020B0503020204020204" pitchFamily="34" charset="-122"/>
                          <a:cs typeface="微软雅黑" panose="020B0503020204020204" pitchFamily="34" charset="-122"/>
                        </a:rPr>
                        <a:t>LLVM</a:t>
                      </a:r>
                      <a:r>
                        <a:rPr lang="zh-CN" altLang="en-US" sz="1600" b="1" u="none" strike="noStrike">
                          <a:effectLst/>
                          <a:latin typeface="微软雅黑" panose="020B0503020204020204" pitchFamily="34" charset="-122"/>
                          <a:ea typeface="微软雅黑" panose="020B0503020204020204" pitchFamily="34" charset="-122"/>
                          <a:cs typeface="微软雅黑" panose="020B0503020204020204" pitchFamily="34" charset="-122"/>
                        </a:rPr>
                        <a:t>类型类别</a:t>
                      </a:r>
                      <a:endParaRPr lang="zh-CN" altLang="en-US" sz="1600" b="1" i="0" u="none" strike="noStrike">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9525" marR="9525" marT="9525" marB="0" anchor="ctr"/>
                </a:tc>
                <a:tc>
                  <a:txBody>
                    <a:bodyPr/>
                    <a:lstStyle/>
                    <a:p>
                      <a:pPr algn="l" fontAlgn="ctr"/>
                      <a:r>
                        <a:rPr lang="en-US" sz="1600" b="1" u="none" strike="noStrike">
                          <a:effectLst/>
                          <a:latin typeface="微软雅黑" panose="020B0503020204020204" pitchFamily="34" charset="-122"/>
                          <a:ea typeface="微软雅黑" panose="020B0503020204020204" pitchFamily="34" charset="-122"/>
                          <a:cs typeface="微软雅黑" panose="020B0503020204020204" pitchFamily="34" charset="-122"/>
                        </a:rPr>
                        <a:t>LLVM</a:t>
                      </a:r>
                      <a:r>
                        <a:rPr lang="zh-CN" altLang="en-US" sz="1600" b="1" u="none" strike="noStrike">
                          <a:effectLst/>
                          <a:latin typeface="微软雅黑" panose="020B0503020204020204" pitchFamily="34" charset="-122"/>
                          <a:ea typeface="微软雅黑" panose="020B0503020204020204" pitchFamily="34" charset="-122"/>
                          <a:cs typeface="微软雅黑" panose="020B0503020204020204" pitchFamily="34" charset="-122"/>
                        </a:rPr>
                        <a:t>类型类别</a:t>
                      </a:r>
                      <a:endParaRPr lang="zh-CN" altLang="en-US" sz="1600" b="1" i="0" u="none" strike="noStrike">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9525" marR="9525" marT="9525" marB="0" anchor="ctr"/>
                </a:tc>
                <a:tc>
                  <a:txBody>
                    <a:bodyPr/>
                    <a:lstStyle/>
                    <a:p>
                      <a:pPr algn="l" fontAlgn="ctr"/>
                      <a:r>
                        <a:rPr lang="en-US" sz="1600" b="1" u="none" strike="noStrike">
                          <a:effectLst/>
                          <a:latin typeface="微软雅黑" panose="020B0503020204020204" pitchFamily="34" charset="-122"/>
                          <a:ea typeface="微软雅黑" panose="020B0503020204020204" pitchFamily="34" charset="-122"/>
                          <a:cs typeface="微软雅黑" panose="020B0503020204020204" pitchFamily="34" charset="-122"/>
                        </a:rPr>
                        <a:t>LLVM</a:t>
                      </a:r>
                      <a:r>
                        <a:rPr lang="zh-CN" altLang="en-US" sz="1600" b="1" u="none" strike="noStrike">
                          <a:effectLst/>
                          <a:latin typeface="微软雅黑" panose="020B0503020204020204" pitchFamily="34" charset="-122"/>
                          <a:ea typeface="微软雅黑" panose="020B0503020204020204" pitchFamily="34" charset="-122"/>
                          <a:cs typeface="微软雅黑" panose="020B0503020204020204" pitchFamily="34" charset="-122"/>
                        </a:rPr>
                        <a:t>类型类别</a:t>
                      </a:r>
                      <a:endParaRPr lang="zh-CN" altLang="en-US" sz="1600" b="1" i="0" u="none" strike="noStrike">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9525" marR="9525" marT="9525" marB="0" anchor="ctr"/>
                </a:tc>
                <a:tc>
                  <a:txBody>
                    <a:bodyPr/>
                    <a:lstStyle/>
                    <a:p>
                      <a:pPr algn="l" fontAlgn="ctr"/>
                      <a:r>
                        <a:rPr lang="en-US" sz="1600" b="1" u="none" strike="noStrike" dirty="0">
                          <a:effectLst/>
                          <a:latin typeface="微软雅黑" panose="020B0503020204020204" pitchFamily="34" charset="-122"/>
                          <a:ea typeface="微软雅黑" panose="020B0503020204020204" pitchFamily="34" charset="-122"/>
                          <a:cs typeface="微软雅黑" panose="020B0503020204020204" pitchFamily="34" charset="-122"/>
                        </a:rPr>
                        <a:t>LLVM</a:t>
                      </a:r>
                      <a:r>
                        <a:rPr lang="zh-CN" altLang="en-US" sz="1600" b="1" u="none" strike="noStrike" dirty="0">
                          <a:effectLst/>
                          <a:latin typeface="微软雅黑" panose="020B0503020204020204" pitchFamily="34" charset="-122"/>
                          <a:ea typeface="微软雅黑" panose="020B0503020204020204" pitchFamily="34" charset="-122"/>
                          <a:cs typeface="微软雅黑" panose="020B0503020204020204" pitchFamily="34" charset="-122"/>
                        </a:rPr>
                        <a:t>类型</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9525" marR="9525" marT="9525" marB="0" anchor="ctr"/>
                </a:tc>
                <a:extLst>
                  <a:ext uri="{0D108BD9-81ED-4DB2-BD59-A6C34878D82A}">
                    <a16:rowId xmlns:a16="http://schemas.microsoft.com/office/drawing/2014/main" val="10000"/>
                  </a:ext>
                </a:extLst>
              </a:tr>
              <a:tr h="331326">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33</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400" u="none" strike="noStrike">
                          <a:effectLst/>
                          <a:latin typeface="微软雅黑" panose="020B0503020204020204" pitchFamily="34" charset="-122"/>
                          <a:ea typeface="微软雅黑" panose="020B0503020204020204" pitchFamily="34" charset="-122"/>
                        </a:rPr>
                        <a:t>　</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400" u="none" strike="noStrike">
                          <a:effectLst/>
                          <a:latin typeface="微软雅黑" panose="020B0503020204020204" pitchFamily="34" charset="-122"/>
                          <a:ea typeface="微软雅黑" panose="020B0503020204020204" pitchFamily="34" charset="-122"/>
                        </a:rPr>
                        <a:t>　</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400" u="none" strike="noStrike">
                          <a:effectLst/>
                          <a:latin typeface="微软雅黑" panose="020B0503020204020204" pitchFamily="34" charset="-122"/>
                          <a:ea typeface="微软雅黑" panose="020B0503020204020204" pitchFamily="34" charset="-122"/>
                        </a:rPr>
                        <a:t>　</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400" u="none" strike="noStrike">
                          <a:effectLst/>
                          <a:latin typeface="微软雅黑" panose="020B0503020204020204" pitchFamily="34" charset="-122"/>
                          <a:ea typeface="微软雅黑" panose="020B0503020204020204" pitchFamily="34" charset="-122"/>
                        </a:rPr>
                        <a:t>　</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en-US" sz="1400" u="none" strike="noStrike">
                          <a:effectLst/>
                          <a:latin typeface="微软雅黑" panose="020B0503020204020204" pitchFamily="34" charset="-122"/>
                          <a:ea typeface="微软雅黑" panose="020B0503020204020204" pitchFamily="34" charset="-122"/>
                        </a:rPr>
                        <a:t>Function Type</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en-US" sz="1400" u="none" strike="noStrike" dirty="0">
                          <a:effectLst/>
                          <a:latin typeface="微软雅黑" panose="020B0503020204020204" pitchFamily="34" charset="-122"/>
                          <a:ea typeface="微软雅黑" panose="020B0503020204020204" pitchFamily="34" charset="-122"/>
                        </a:rPr>
                        <a:t>&lt;</a:t>
                      </a:r>
                      <a:r>
                        <a:rPr lang="en-US" sz="1400" u="none" strike="noStrike" dirty="0" err="1">
                          <a:effectLst/>
                          <a:latin typeface="微软雅黑" panose="020B0503020204020204" pitchFamily="34" charset="-122"/>
                          <a:ea typeface="微软雅黑" panose="020B0503020204020204" pitchFamily="34" charset="-122"/>
                        </a:rPr>
                        <a:t>returntype</a:t>
                      </a:r>
                      <a:r>
                        <a:rPr lang="en-US" sz="1400" u="none" strike="noStrike" dirty="0">
                          <a:effectLst/>
                          <a:latin typeface="微软雅黑" panose="020B0503020204020204" pitchFamily="34" charset="-122"/>
                          <a:ea typeface="微软雅黑" panose="020B0503020204020204" pitchFamily="34" charset="-122"/>
                        </a:rPr>
                        <a:t>&gt; (&lt;parameter list&gt;)</a:t>
                      </a:r>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1"/>
                  </a:ext>
                </a:extLst>
              </a:tr>
              <a:tr h="414557">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34</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400" u="none" strike="noStrike">
                          <a:effectLst/>
                          <a:latin typeface="微软雅黑" panose="020B0503020204020204" pitchFamily="34" charset="-122"/>
                          <a:ea typeface="微软雅黑" panose="020B0503020204020204" pitchFamily="34" charset="-122"/>
                        </a:rPr>
                        <a:t>　</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400" u="none" strike="noStrike">
                          <a:effectLst/>
                          <a:latin typeface="微软雅黑" panose="020B0503020204020204" pitchFamily="34" charset="-122"/>
                          <a:ea typeface="微软雅黑" panose="020B0503020204020204" pitchFamily="34" charset="-122"/>
                        </a:rPr>
                        <a:t>　</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rowSpan="8">
                  <a:txBody>
                    <a:bodyPr/>
                    <a:lstStyle/>
                    <a:p>
                      <a:pPr algn="ctr" fontAlgn="ctr"/>
                      <a:r>
                        <a:rPr lang="en-US" sz="1400" u="none" strike="noStrike">
                          <a:effectLst/>
                          <a:latin typeface="微软雅黑" panose="020B0503020204020204" pitchFamily="34" charset="-122"/>
                          <a:ea typeface="微软雅黑" panose="020B0503020204020204" pitchFamily="34" charset="-122"/>
                        </a:rPr>
                        <a:t>First Class Types</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rowSpan="2">
                  <a:txBody>
                    <a:bodyPr/>
                    <a:lstStyle/>
                    <a:p>
                      <a:pPr algn="ctr" fontAlgn="ctr"/>
                      <a:r>
                        <a:rPr lang="en-US" sz="1400" u="none" strike="noStrike">
                          <a:effectLst/>
                          <a:latin typeface="微软雅黑" panose="020B0503020204020204" pitchFamily="34" charset="-122"/>
                          <a:ea typeface="微软雅黑" panose="020B0503020204020204" pitchFamily="34" charset="-122"/>
                        </a:rPr>
                        <a:t>Single Value Types</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en-US" sz="1400" u="none" strike="noStrike">
                          <a:effectLst/>
                          <a:latin typeface="微软雅黑" panose="020B0503020204020204" pitchFamily="34" charset="-122"/>
                          <a:ea typeface="微软雅黑" panose="020B0503020204020204" pitchFamily="34" charset="-122"/>
                        </a:rPr>
                        <a:t>X86_mmx Type</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en-US" sz="1400" u="none" strike="noStrike">
                          <a:effectLst/>
                          <a:latin typeface="微软雅黑" panose="020B0503020204020204" pitchFamily="34" charset="-122"/>
                          <a:ea typeface="微软雅黑" panose="020B0503020204020204" pitchFamily="34" charset="-122"/>
                        </a:rPr>
                        <a:t>x86_mmx</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2"/>
                  </a:ext>
                </a:extLst>
              </a:tr>
              <a:tr h="1227786">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35</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400" u="none" strike="noStrike">
                          <a:effectLst/>
                          <a:latin typeface="微软雅黑" panose="020B0503020204020204" pitchFamily="34" charset="-122"/>
                          <a:ea typeface="微软雅黑" panose="020B0503020204020204" pitchFamily="34" charset="-122"/>
                        </a:rPr>
                        <a:t>　</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400" u="none" strike="noStrike">
                          <a:effectLst/>
                          <a:latin typeface="微软雅黑" panose="020B0503020204020204" pitchFamily="34" charset="-122"/>
                          <a:ea typeface="微软雅黑" panose="020B0503020204020204" pitchFamily="34" charset="-122"/>
                        </a:rPr>
                        <a:t>　</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vMerge="1">
                  <a:txBody>
                    <a:bodyPr/>
                    <a:lstStyle/>
                    <a:p>
                      <a:endParaRPr lang="zh-CN"/>
                    </a:p>
                  </a:txBody>
                  <a:tcPr/>
                </a:tc>
                <a:tc>
                  <a:txBody>
                    <a:bodyPr/>
                    <a:lstStyle/>
                    <a:p>
                      <a:pPr algn="l" fontAlgn="ctr"/>
                      <a:r>
                        <a:rPr lang="en-US" sz="1400" u="none" strike="noStrike">
                          <a:effectLst/>
                          <a:latin typeface="微软雅黑" panose="020B0503020204020204" pitchFamily="34" charset="-122"/>
                          <a:ea typeface="微软雅黑" panose="020B0503020204020204" pitchFamily="34" charset="-122"/>
                        </a:rPr>
                        <a:t>Vector Type</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en-US" sz="1400" u="none" strike="noStrike">
                          <a:effectLst/>
                          <a:latin typeface="微软雅黑" panose="020B0503020204020204" pitchFamily="34" charset="-122"/>
                          <a:ea typeface="微软雅黑" panose="020B0503020204020204" pitchFamily="34" charset="-122"/>
                        </a:rPr>
                        <a:t>&lt; &lt;# elements&gt; x &lt;elementtype&gt; &gt;          ; Fixed-length vector</a:t>
                      </a:r>
                      <a:br>
                        <a:rPr lang="en-US" sz="1400" u="none" strike="noStrike">
                          <a:effectLst/>
                          <a:latin typeface="微软雅黑" panose="020B0503020204020204" pitchFamily="34" charset="-122"/>
                          <a:ea typeface="微软雅黑" panose="020B0503020204020204" pitchFamily="34" charset="-122"/>
                        </a:rPr>
                      </a:br>
                      <a:r>
                        <a:rPr lang="en-US" sz="1400" u="none" strike="noStrike">
                          <a:effectLst/>
                          <a:latin typeface="微软雅黑" panose="020B0503020204020204" pitchFamily="34" charset="-122"/>
                          <a:ea typeface="微软雅黑" panose="020B0503020204020204" pitchFamily="34" charset="-122"/>
                        </a:rPr>
                        <a:t>&lt; vscale x &lt;# elements&gt; x &lt;elementtype&gt; &gt; ; Scalable vector</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3"/>
                  </a:ext>
                </a:extLst>
              </a:tr>
              <a:tr h="211249">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36</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400" u="none" strike="noStrike">
                          <a:effectLst/>
                          <a:latin typeface="微软雅黑" panose="020B0503020204020204" pitchFamily="34" charset="-122"/>
                          <a:ea typeface="微软雅黑" panose="020B0503020204020204" pitchFamily="34" charset="-122"/>
                        </a:rPr>
                        <a:t>　</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400" u="none" strike="noStrike">
                          <a:effectLst/>
                          <a:latin typeface="微软雅黑" panose="020B0503020204020204" pitchFamily="34" charset="-122"/>
                          <a:ea typeface="微软雅黑" panose="020B0503020204020204" pitchFamily="34" charset="-122"/>
                        </a:rPr>
                        <a:t>　</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l" fontAlgn="ctr"/>
                      <a:r>
                        <a:rPr lang="en-US" sz="1400" u="none" strike="noStrike">
                          <a:effectLst/>
                          <a:latin typeface="微软雅黑" panose="020B0503020204020204" pitchFamily="34" charset="-122"/>
                          <a:ea typeface="微软雅黑" panose="020B0503020204020204" pitchFamily="34" charset="-122"/>
                        </a:rPr>
                        <a:t>Label Type</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400" u="none" strike="noStrike">
                          <a:effectLst/>
                          <a:latin typeface="微软雅黑" panose="020B0503020204020204" pitchFamily="34" charset="-122"/>
                          <a:ea typeface="微软雅黑" panose="020B0503020204020204" pitchFamily="34" charset="-122"/>
                        </a:rPr>
                        <a:t>　</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en-US" sz="1400" u="none" strike="noStrike">
                          <a:effectLst/>
                          <a:latin typeface="微软雅黑" panose="020B0503020204020204" pitchFamily="34" charset="-122"/>
                          <a:ea typeface="微软雅黑" panose="020B0503020204020204" pitchFamily="34" charset="-122"/>
                        </a:rPr>
                        <a:t>label</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4"/>
                  </a:ext>
                </a:extLst>
              </a:tr>
              <a:tr h="211249">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37</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400" u="none" strike="noStrike">
                          <a:effectLst/>
                          <a:latin typeface="微软雅黑" panose="020B0503020204020204" pitchFamily="34" charset="-122"/>
                          <a:ea typeface="微软雅黑" panose="020B0503020204020204" pitchFamily="34" charset="-122"/>
                        </a:rPr>
                        <a:t>　</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400" u="none" strike="noStrike">
                          <a:effectLst/>
                          <a:latin typeface="微软雅黑" panose="020B0503020204020204" pitchFamily="34" charset="-122"/>
                          <a:ea typeface="微软雅黑" panose="020B0503020204020204" pitchFamily="34" charset="-122"/>
                        </a:rPr>
                        <a:t>　</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l" fontAlgn="ctr"/>
                      <a:r>
                        <a:rPr lang="en-US" sz="1400" u="none" strike="noStrike">
                          <a:effectLst/>
                          <a:latin typeface="微软雅黑" panose="020B0503020204020204" pitchFamily="34" charset="-122"/>
                          <a:ea typeface="微软雅黑" panose="020B0503020204020204" pitchFamily="34" charset="-122"/>
                        </a:rPr>
                        <a:t>Token Type</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400" u="none" strike="noStrike">
                          <a:effectLst/>
                          <a:latin typeface="微软雅黑" panose="020B0503020204020204" pitchFamily="34" charset="-122"/>
                          <a:ea typeface="微软雅黑" panose="020B0503020204020204" pitchFamily="34" charset="-122"/>
                        </a:rPr>
                        <a:t>　</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en-US" sz="1400" u="none" strike="noStrike">
                          <a:effectLst/>
                          <a:latin typeface="微软雅黑" panose="020B0503020204020204" pitchFamily="34" charset="-122"/>
                          <a:ea typeface="微软雅黑" panose="020B0503020204020204" pitchFamily="34" charset="-122"/>
                        </a:rPr>
                        <a:t>token</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5"/>
                  </a:ext>
                </a:extLst>
              </a:tr>
              <a:tr h="414557">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38</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400" u="none" strike="noStrike">
                          <a:effectLst/>
                          <a:latin typeface="微软雅黑" panose="020B0503020204020204" pitchFamily="34" charset="-122"/>
                          <a:ea typeface="微软雅黑" panose="020B0503020204020204" pitchFamily="34" charset="-122"/>
                        </a:rPr>
                        <a:t>　</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400" u="none" strike="noStrike">
                          <a:effectLst/>
                          <a:latin typeface="微软雅黑" panose="020B0503020204020204" pitchFamily="34" charset="-122"/>
                          <a:ea typeface="微软雅黑" panose="020B0503020204020204" pitchFamily="34" charset="-122"/>
                        </a:rPr>
                        <a:t>　</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l" fontAlgn="ctr"/>
                      <a:r>
                        <a:rPr lang="en-US" sz="1400" u="none" strike="noStrike">
                          <a:effectLst/>
                          <a:latin typeface="微软雅黑" panose="020B0503020204020204" pitchFamily="34" charset="-122"/>
                          <a:ea typeface="微软雅黑" panose="020B0503020204020204" pitchFamily="34" charset="-122"/>
                        </a:rPr>
                        <a:t>Metadata Type</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400" u="none" strike="noStrike">
                          <a:effectLst/>
                          <a:latin typeface="微软雅黑" panose="020B0503020204020204" pitchFamily="34" charset="-122"/>
                          <a:ea typeface="微软雅黑" panose="020B0503020204020204" pitchFamily="34" charset="-122"/>
                        </a:rPr>
                        <a:t>　</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en-US" sz="1400" u="none" strike="noStrike">
                          <a:effectLst/>
                          <a:latin typeface="微软雅黑" panose="020B0503020204020204" pitchFamily="34" charset="-122"/>
                          <a:ea typeface="微软雅黑" panose="020B0503020204020204" pitchFamily="34" charset="-122"/>
                        </a:rPr>
                        <a:t>metadata</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6"/>
                  </a:ext>
                </a:extLst>
              </a:tr>
              <a:tr h="331326">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39</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400" u="none" strike="noStrike">
                          <a:effectLst/>
                          <a:latin typeface="微软雅黑" panose="020B0503020204020204" pitchFamily="34" charset="-122"/>
                          <a:ea typeface="微软雅黑" panose="020B0503020204020204" pitchFamily="34" charset="-122"/>
                        </a:rPr>
                        <a:t>　</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400" u="none" strike="noStrike">
                          <a:effectLst/>
                          <a:latin typeface="微软雅黑" panose="020B0503020204020204" pitchFamily="34" charset="-122"/>
                          <a:ea typeface="微软雅黑" panose="020B0503020204020204" pitchFamily="34" charset="-122"/>
                        </a:rPr>
                        <a:t>　</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rowSpan="3">
                  <a:txBody>
                    <a:bodyPr/>
                    <a:lstStyle/>
                    <a:p>
                      <a:pPr algn="ctr" fontAlgn="ctr"/>
                      <a:r>
                        <a:rPr lang="en-US" sz="1400" u="none" strike="noStrike">
                          <a:effectLst/>
                          <a:latin typeface="微软雅黑" panose="020B0503020204020204" pitchFamily="34" charset="-122"/>
                          <a:ea typeface="微软雅黑" panose="020B0503020204020204" pitchFamily="34" charset="-122"/>
                        </a:rPr>
                        <a:t>Aggregate Types</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en-US" sz="1400" u="none" strike="noStrike">
                          <a:effectLst/>
                          <a:latin typeface="微软雅黑" panose="020B0503020204020204" pitchFamily="34" charset="-122"/>
                          <a:ea typeface="微软雅黑" panose="020B0503020204020204" pitchFamily="34" charset="-122"/>
                        </a:rPr>
                        <a:t>Array Type</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en-US" sz="1400" u="none" strike="noStrike">
                          <a:effectLst/>
                          <a:latin typeface="微软雅黑" panose="020B0503020204020204" pitchFamily="34" charset="-122"/>
                          <a:ea typeface="微软雅黑" panose="020B0503020204020204" pitchFamily="34" charset="-122"/>
                        </a:rPr>
                        <a:t>[&lt;# elements&gt; x &lt;elementtype&gt;]</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7"/>
                  </a:ext>
                </a:extLst>
              </a:tr>
              <a:tr h="821171">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40</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400" u="none" strike="noStrike">
                          <a:effectLst/>
                          <a:latin typeface="微软雅黑" panose="020B0503020204020204" pitchFamily="34" charset="-122"/>
                          <a:ea typeface="微软雅黑" panose="020B0503020204020204" pitchFamily="34" charset="-122"/>
                        </a:rPr>
                        <a:t>　</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400" u="none" strike="noStrike">
                          <a:effectLst/>
                          <a:latin typeface="微软雅黑" panose="020B0503020204020204" pitchFamily="34" charset="-122"/>
                          <a:ea typeface="微软雅黑" panose="020B0503020204020204" pitchFamily="34" charset="-122"/>
                        </a:rPr>
                        <a:t>　</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vMerge="1">
                  <a:txBody>
                    <a:bodyPr/>
                    <a:lstStyle/>
                    <a:p>
                      <a:endParaRPr lang="zh-CN"/>
                    </a:p>
                  </a:txBody>
                  <a:tcPr/>
                </a:tc>
                <a:tc>
                  <a:txBody>
                    <a:bodyPr/>
                    <a:lstStyle/>
                    <a:p>
                      <a:pPr algn="l" fontAlgn="ctr"/>
                      <a:r>
                        <a:rPr lang="en-US" sz="1400" u="none" strike="noStrike">
                          <a:effectLst/>
                          <a:latin typeface="微软雅黑" panose="020B0503020204020204" pitchFamily="34" charset="-122"/>
                          <a:ea typeface="微软雅黑" panose="020B0503020204020204" pitchFamily="34" charset="-122"/>
                        </a:rPr>
                        <a:t>Structure Type</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en-US" sz="1400" u="none" strike="noStrike" dirty="0">
                          <a:effectLst/>
                          <a:latin typeface="微软雅黑" panose="020B0503020204020204" pitchFamily="34" charset="-122"/>
                          <a:ea typeface="微软雅黑" panose="020B0503020204020204" pitchFamily="34" charset="-122"/>
                        </a:rPr>
                        <a:t>%T1 = type { &lt;type list&gt; }     ; Identified normal struct type</a:t>
                      </a:r>
                      <a:br>
                        <a:rPr lang="en-US" sz="1400" u="none" strike="noStrike" dirty="0">
                          <a:effectLst/>
                          <a:latin typeface="微软雅黑" panose="020B0503020204020204" pitchFamily="34" charset="-122"/>
                          <a:ea typeface="微软雅黑" panose="020B0503020204020204" pitchFamily="34" charset="-122"/>
                        </a:rPr>
                      </a:br>
                      <a:r>
                        <a:rPr lang="en-US" sz="1400" u="none" strike="noStrike" dirty="0">
                          <a:effectLst/>
                          <a:latin typeface="微软雅黑" panose="020B0503020204020204" pitchFamily="34" charset="-122"/>
                          <a:ea typeface="微软雅黑" panose="020B0503020204020204" pitchFamily="34" charset="-122"/>
                        </a:rPr>
                        <a:t>%T2 = type &lt;{ &lt;type list&gt; }&gt;   ; Identified packed struct type</a:t>
                      </a:r>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8"/>
                  </a:ext>
                </a:extLst>
              </a:tr>
              <a:tr h="617864">
                <a:tc>
                  <a:txBody>
                    <a:bodyPr/>
                    <a:lstStyle/>
                    <a:p>
                      <a:pPr algn="r" fontAlgn="ctr"/>
                      <a:r>
                        <a:rPr lang="en-US" altLang="zh-CN" sz="1400" u="none" strike="noStrike">
                          <a:effectLst/>
                          <a:latin typeface="微软雅黑" panose="020B0503020204020204" pitchFamily="34" charset="-122"/>
                          <a:ea typeface="微软雅黑" panose="020B0503020204020204" pitchFamily="34" charset="-122"/>
                        </a:rPr>
                        <a:t>41</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400" u="none" strike="noStrike">
                          <a:effectLst/>
                          <a:latin typeface="微软雅黑" panose="020B0503020204020204" pitchFamily="34" charset="-122"/>
                          <a:ea typeface="微软雅黑" panose="020B0503020204020204" pitchFamily="34" charset="-122"/>
                        </a:rPr>
                        <a:t>　</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400" u="none" strike="noStrike">
                          <a:effectLst/>
                          <a:latin typeface="微软雅黑" panose="020B0503020204020204" pitchFamily="34" charset="-122"/>
                          <a:ea typeface="微软雅黑" panose="020B0503020204020204" pitchFamily="34" charset="-122"/>
                        </a:rPr>
                        <a:t>　</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vMerge="1">
                  <a:txBody>
                    <a:bodyPr/>
                    <a:lstStyle/>
                    <a:p>
                      <a:endParaRPr lang="zh-CN"/>
                    </a:p>
                  </a:txBody>
                  <a:tcPr/>
                </a:tc>
                <a:tc>
                  <a:txBody>
                    <a:bodyPr/>
                    <a:lstStyle/>
                    <a:p>
                      <a:pPr algn="l" fontAlgn="ctr"/>
                      <a:r>
                        <a:rPr lang="en-US" sz="1400" u="none" strike="noStrike">
                          <a:effectLst/>
                          <a:latin typeface="微软雅黑" panose="020B0503020204020204" pitchFamily="34" charset="-122"/>
                          <a:ea typeface="微软雅黑" panose="020B0503020204020204" pitchFamily="34" charset="-122"/>
                        </a:rPr>
                        <a:t>Opaque Structure Types</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fr-FR" sz="1400" u="none" strike="noStrike" dirty="0">
                          <a:effectLst/>
                          <a:latin typeface="微软雅黑" panose="020B0503020204020204" pitchFamily="34" charset="-122"/>
                          <a:ea typeface="微软雅黑" panose="020B0503020204020204" pitchFamily="34" charset="-122"/>
                        </a:rPr>
                        <a:t>%X = type opaque</a:t>
                      </a:r>
                      <a:br>
                        <a:rPr lang="fr-FR" sz="1400" u="none" strike="noStrike" dirty="0">
                          <a:effectLst/>
                          <a:latin typeface="微软雅黑" panose="020B0503020204020204" pitchFamily="34" charset="-122"/>
                          <a:ea typeface="微软雅黑" panose="020B0503020204020204" pitchFamily="34" charset="-122"/>
                        </a:rPr>
                      </a:br>
                      <a:r>
                        <a:rPr lang="fr-FR" sz="1400" u="none" strike="noStrike" dirty="0">
                          <a:effectLst/>
                          <a:latin typeface="微软雅黑" panose="020B0503020204020204" pitchFamily="34" charset="-122"/>
                          <a:ea typeface="微软雅黑" panose="020B0503020204020204" pitchFamily="34" charset="-122"/>
                        </a:rPr>
                        <a:t>%52 = type opaque</a:t>
                      </a:r>
                      <a:endParaRPr lang="fr-FR"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9"/>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90575" y="506095"/>
            <a:ext cx="5092065" cy="39878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MIR</a:t>
            </a:r>
            <a:r>
              <a:rPr lang="zh-CN" altLang="en-US" sz="2000" dirty="0">
                <a:solidFill>
                  <a:schemeClr val="bg1"/>
                </a:solidFill>
                <a:latin typeface="微软雅黑" panose="020B0503020204020204" pitchFamily="34" charset="-122"/>
                <a:ea typeface="微软雅黑" panose="020B0503020204020204" pitchFamily="34" charset="-122"/>
              </a:rPr>
              <a:t>与</a:t>
            </a:r>
            <a:r>
              <a:rPr lang="en-US" altLang="zh-CN" sz="2000" dirty="0">
                <a:solidFill>
                  <a:schemeClr val="bg1"/>
                </a:solidFill>
                <a:latin typeface="微软雅黑" panose="020B0503020204020204" pitchFamily="34" charset="-122"/>
                <a:ea typeface="微软雅黑" panose="020B0503020204020204" pitchFamily="34" charset="-122"/>
              </a:rPr>
              <a:t>LLVM IR</a:t>
            </a:r>
            <a:r>
              <a:rPr lang="zh-CN" altLang="en-US" sz="2000" dirty="0">
                <a:solidFill>
                  <a:schemeClr val="bg1"/>
                </a:solidFill>
                <a:latin typeface="微软雅黑" panose="020B0503020204020204" pitchFamily="34" charset="-122"/>
                <a:ea typeface="微软雅黑" panose="020B0503020204020204" pitchFamily="34" charset="-122"/>
              </a:rPr>
              <a:t>的基本类型对比（续）</a:t>
            </a:r>
          </a:p>
        </p:txBody>
      </p:sp>
      <p:sp>
        <p:nvSpPr>
          <p:cNvPr id="12" name="矩形 11"/>
          <p:cNvSpPr/>
          <p:nvPr/>
        </p:nvSpPr>
        <p:spPr>
          <a:xfrm>
            <a:off x="285266" y="441324"/>
            <a:ext cx="437561" cy="437561"/>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353033" y="492276"/>
            <a:ext cx="415774" cy="415774"/>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923339" y="2401620"/>
            <a:ext cx="7421218" cy="141478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总结</a:t>
            </a:r>
            <a:r>
              <a:rPr lang="zh-CN" altLang="en-US" sz="2800" dirty="0">
                <a:solidFill>
                  <a:schemeClr val="bg1"/>
                </a:solidFill>
                <a:latin typeface="微软雅黑" panose="020B0503020204020204" pitchFamily="34" charset="-122"/>
                <a:ea typeface="微软雅黑" panose="020B0503020204020204" pitchFamily="34" charset="-122"/>
              </a:rPr>
              <a:t>：</a:t>
            </a:r>
            <a:endParaRPr lang="en-US" altLang="zh-CN" sz="2400" dirty="0">
              <a:solidFill>
                <a:schemeClr val="bg1"/>
              </a:solidFill>
            </a:endParaRPr>
          </a:p>
          <a:p>
            <a:endParaRPr lang="en-US" altLang="zh-CN" dirty="0">
              <a:solidFill>
                <a:schemeClr val="bg1"/>
              </a:solidFill>
            </a:endParaRPr>
          </a:p>
          <a:p>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MAPLE IR</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LLVM IR</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的基本类型设计思想不同，所以二者的基本类型采用的是不同的风格，基本没有相同的类型表示。</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90575" y="506095"/>
            <a:ext cx="5386070" cy="39878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MIR</a:t>
            </a:r>
            <a:r>
              <a:rPr lang="zh-CN" altLang="en-US" sz="2000" dirty="0">
                <a:solidFill>
                  <a:schemeClr val="bg1"/>
                </a:solidFill>
                <a:latin typeface="微软雅黑" panose="020B0503020204020204" pitchFamily="34" charset="-122"/>
                <a:ea typeface="微软雅黑" panose="020B0503020204020204" pitchFamily="34" charset="-122"/>
              </a:rPr>
              <a:t>与</a:t>
            </a:r>
            <a:r>
              <a:rPr lang="en-US" altLang="zh-CN" sz="2000" dirty="0">
                <a:solidFill>
                  <a:schemeClr val="bg1"/>
                </a:solidFill>
                <a:latin typeface="微软雅黑" panose="020B0503020204020204" pitchFamily="34" charset="-122"/>
                <a:ea typeface="微软雅黑" panose="020B0503020204020204" pitchFamily="34" charset="-122"/>
              </a:rPr>
              <a:t>WHIRL IR</a:t>
            </a:r>
            <a:r>
              <a:rPr lang="zh-CN" altLang="en-US" sz="2000" dirty="0">
                <a:solidFill>
                  <a:schemeClr val="bg1"/>
                </a:solidFill>
                <a:latin typeface="微软雅黑" panose="020B0503020204020204" pitchFamily="34" charset="-122"/>
                <a:ea typeface="微软雅黑" panose="020B0503020204020204" pitchFamily="34" charset="-122"/>
              </a:rPr>
              <a:t>的基本类型对比</a:t>
            </a:r>
          </a:p>
        </p:txBody>
      </p:sp>
      <p:sp>
        <p:nvSpPr>
          <p:cNvPr id="12" name="矩形 11"/>
          <p:cNvSpPr/>
          <p:nvPr/>
        </p:nvSpPr>
        <p:spPr>
          <a:xfrm>
            <a:off x="285266" y="441324"/>
            <a:ext cx="437561" cy="437561"/>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353033" y="492276"/>
            <a:ext cx="415774" cy="415774"/>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4664769" y="1122642"/>
          <a:ext cx="4320205" cy="5447619"/>
        </p:xfrm>
        <a:graphic>
          <a:graphicData uri="http://schemas.openxmlformats.org/drawingml/2006/table">
            <a:tbl>
              <a:tblPr>
                <a:tableStyleId>{5C22544A-7EE6-4342-B048-85BDC9FD1C3A}</a:tableStyleId>
              </a:tblPr>
              <a:tblGrid>
                <a:gridCol w="545976">
                  <a:extLst>
                    <a:ext uri="{9D8B030D-6E8A-4147-A177-3AD203B41FA5}">
                      <a16:colId xmlns:a16="http://schemas.microsoft.com/office/drawing/2014/main" val="20000"/>
                    </a:ext>
                  </a:extLst>
                </a:gridCol>
                <a:gridCol w="1271532">
                  <a:extLst>
                    <a:ext uri="{9D8B030D-6E8A-4147-A177-3AD203B41FA5}">
                      <a16:colId xmlns:a16="http://schemas.microsoft.com/office/drawing/2014/main" val="20001"/>
                    </a:ext>
                  </a:extLst>
                </a:gridCol>
                <a:gridCol w="1231165">
                  <a:extLst>
                    <a:ext uri="{9D8B030D-6E8A-4147-A177-3AD203B41FA5}">
                      <a16:colId xmlns:a16="http://schemas.microsoft.com/office/drawing/2014/main" val="20002"/>
                    </a:ext>
                  </a:extLst>
                </a:gridCol>
                <a:gridCol w="1271532">
                  <a:extLst>
                    <a:ext uri="{9D8B030D-6E8A-4147-A177-3AD203B41FA5}">
                      <a16:colId xmlns:a16="http://schemas.microsoft.com/office/drawing/2014/main" val="20003"/>
                    </a:ext>
                  </a:extLst>
                </a:gridCol>
              </a:tblGrid>
              <a:tr h="878914">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序号</a:t>
                      </a:r>
                      <a:endParaRPr lang="zh-CN" altLang="en-US" sz="16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cs typeface="微软雅黑" panose="020B0503020204020204" pitchFamily="34" charset="-122"/>
                        </a:rPr>
                        <a:t>MAPLE IR</a:t>
                      </a:r>
                      <a:r>
                        <a:rPr lang="zh-CN" altLang="en-US" sz="1600" u="none" strike="noStrike">
                          <a:effectLst/>
                          <a:latin typeface="微软雅黑" panose="020B0503020204020204" pitchFamily="34" charset="-122"/>
                          <a:ea typeface="微软雅黑" panose="020B0503020204020204" pitchFamily="34" charset="-122"/>
                          <a:cs typeface="微软雅黑" panose="020B0503020204020204" pitchFamily="34" charset="-122"/>
                        </a:rPr>
                        <a:t>基本类型类别</a:t>
                      </a:r>
                      <a:endParaRPr lang="zh-CN" altLang="en-US" sz="1600" b="1" i="0" u="none" strike="noStrike">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9525" marR="9525" marT="9525" marB="0" anchor="ctr"/>
                </a:tc>
                <a:tc>
                  <a:txBody>
                    <a:bodyPr/>
                    <a:lstStyle/>
                    <a:p>
                      <a:pPr algn="ctr" fontAlgn="ctr"/>
                      <a:r>
                        <a:rPr lang="en-US" sz="1600" u="none" strike="noStrike" dirty="0">
                          <a:effectLst/>
                          <a:latin typeface="微软雅黑" panose="020B0503020204020204" pitchFamily="34" charset="-122"/>
                          <a:ea typeface="微软雅黑" panose="020B0503020204020204" pitchFamily="34" charset="-122"/>
                          <a:cs typeface="微软雅黑" panose="020B0503020204020204" pitchFamily="34" charset="-122"/>
                        </a:rPr>
                        <a:t>MAPLE IR</a:t>
                      </a:r>
                      <a:r>
                        <a:rPr lang="zh-CN" altLang="en-US" sz="1600" u="none" strike="noStrike" dirty="0">
                          <a:effectLst/>
                          <a:latin typeface="微软雅黑" panose="020B0503020204020204" pitchFamily="34" charset="-122"/>
                          <a:ea typeface="微软雅黑" panose="020B0503020204020204" pitchFamily="34" charset="-122"/>
                          <a:cs typeface="微软雅黑" panose="020B0503020204020204" pitchFamily="34" charset="-122"/>
                        </a:rPr>
                        <a:t>基本类型</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9525" marR="9525" marT="9525" marB="0" anchor="ctr"/>
                </a:tc>
                <a:tc>
                  <a:txBody>
                    <a:bodyPr/>
                    <a:lstStyle/>
                    <a:p>
                      <a:pPr algn="ctr" fontAlgn="ctr"/>
                      <a:r>
                        <a:rPr lang="en-US" sz="1600" u="none" strike="noStrike" dirty="0">
                          <a:effectLst/>
                          <a:latin typeface="微软雅黑" panose="020B0503020204020204" pitchFamily="34" charset="-122"/>
                          <a:ea typeface="微软雅黑" panose="020B0503020204020204" pitchFamily="34" charset="-122"/>
                          <a:cs typeface="微软雅黑" panose="020B0503020204020204" pitchFamily="34" charset="-122"/>
                        </a:rPr>
                        <a:t>WHIRL IR </a:t>
                      </a:r>
                      <a:r>
                        <a:rPr lang="zh-CN" altLang="en-US" sz="1600" u="none" strike="noStrike" dirty="0">
                          <a:effectLst/>
                          <a:latin typeface="微软雅黑" panose="020B0503020204020204" pitchFamily="34" charset="-122"/>
                          <a:ea typeface="微软雅黑" panose="020B0503020204020204" pitchFamily="34" charset="-122"/>
                          <a:cs typeface="微软雅黑" panose="020B0503020204020204" pitchFamily="34" charset="-122"/>
                        </a:rPr>
                        <a:t>基本类型</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9525" marR="9525" marT="9525" marB="0" anchor="ctr"/>
                </a:tc>
                <a:extLst>
                  <a:ext uri="{0D108BD9-81ED-4DB2-BD59-A6C34878D82A}">
                    <a16:rowId xmlns:a16="http://schemas.microsoft.com/office/drawing/2014/main" val="10000"/>
                  </a:ext>
                </a:extLst>
              </a:tr>
              <a:tr h="327260">
                <a:tc>
                  <a:txBody>
                    <a:bodyPr/>
                    <a:lstStyle/>
                    <a:p>
                      <a:pPr algn="ctr" fontAlgn="ctr"/>
                      <a:r>
                        <a:rPr lang="en-US" altLang="zh-CN" sz="2000" u="none" strike="noStrike" dirty="0">
                          <a:effectLst/>
                          <a:latin typeface="微软雅黑" panose="020B0503020204020204" pitchFamily="34" charset="-122"/>
                          <a:ea typeface="微软雅黑" panose="020B0503020204020204" pitchFamily="34" charset="-122"/>
                        </a:rPr>
                        <a:t>1</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no type</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void</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tc>
                  <a:txBody>
                    <a:bodyPr/>
                    <a:lstStyle/>
                    <a:p>
                      <a:pPr algn="ctr" fontAlgn="ctr"/>
                      <a:r>
                        <a:rPr lang="en-US" sz="2000" u="none" strike="noStrike">
                          <a:effectLst/>
                          <a:latin typeface="微软雅黑" panose="020B0503020204020204" pitchFamily="34" charset="-122"/>
                          <a:ea typeface="微软雅黑" panose="020B0503020204020204" pitchFamily="34" charset="-122"/>
                        </a:rPr>
                        <a:t>V</a:t>
                      </a:r>
                      <a:endParaRPr 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extLst>
                  <a:ext uri="{0D108BD9-81ED-4DB2-BD59-A6C34878D82A}">
                    <a16:rowId xmlns:a16="http://schemas.microsoft.com/office/drawing/2014/main" val="10001"/>
                  </a:ext>
                </a:extLst>
              </a:tr>
              <a:tr h="327260">
                <a:tc>
                  <a:txBody>
                    <a:bodyPr/>
                    <a:lstStyle/>
                    <a:p>
                      <a:pPr algn="ctr" fontAlgn="ctr"/>
                      <a:r>
                        <a:rPr lang="en-US" altLang="zh-CN" sz="2000" u="none" strike="noStrike" dirty="0">
                          <a:effectLst/>
                          <a:latin typeface="微软雅黑" panose="020B0503020204020204" pitchFamily="34" charset="-122"/>
                          <a:ea typeface="微软雅黑" panose="020B0503020204020204" pitchFamily="34" charset="-122"/>
                        </a:rPr>
                        <a:t>2</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rowSpan="4">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signed integers</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i8</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I1</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extLst>
                  <a:ext uri="{0D108BD9-81ED-4DB2-BD59-A6C34878D82A}">
                    <a16:rowId xmlns:a16="http://schemas.microsoft.com/office/drawing/2014/main" val="10002"/>
                  </a:ext>
                </a:extLst>
              </a:tr>
              <a:tr h="327260">
                <a:tc>
                  <a:txBody>
                    <a:bodyPr/>
                    <a:lstStyle/>
                    <a:p>
                      <a:pPr algn="ctr" fontAlgn="ctr"/>
                      <a:r>
                        <a:rPr lang="en-US" altLang="zh-CN" sz="2000" u="none" strike="noStrike" dirty="0">
                          <a:effectLst/>
                          <a:latin typeface="微软雅黑" panose="020B0503020204020204" pitchFamily="34" charset="-122"/>
                          <a:ea typeface="微软雅黑" panose="020B0503020204020204" pitchFamily="34" charset="-122"/>
                        </a:rPr>
                        <a:t>3</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i16</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I2</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extLst>
                  <a:ext uri="{0D108BD9-81ED-4DB2-BD59-A6C34878D82A}">
                    <a16:rowId xmlns:a16="http://schemas.microsoft.com/office/drawing/2014/main" val="10003"/>
                  </a:ext>
                </a:extLst>
              </a:tr>
              <a:tr h="327260">
                <a:tc>
                  <a:txBody>
                    <a:bodyPr/>
                    <a:lstStyle/>
                    <a:p>
                      <a:pPr algn="ctr" fontAlgn="ctr"/>
                      <a:r>
                        <a:rPr lang="en-US" altLang="zh-CN" sz="2000" u="none" strike="noStrike" dirty="0">
                          <a:effectLst/>
                          <a:latin typeface="微软雅黑" panose="020B0503020204020204" pitchFamily="34" charset="-122"/>
                          <a:ea typeface="微软雅黑" panose="020B0503020204020204" pitchFamily="34" charset="-122"/>
                        </a:rPr>
                        <a:t>4</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i32</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I4</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extLst>
                  <a:ext uri="{0D108BD9-81ED-4DB2-BD59-A6C34878D82A}">
                    <a16:rowId xmlns:a16="http://schemas.microsoft.com/office/drawing/2014/main" val="10004"/>
                  </a:ext>
                </a:extLst>
              </a:tr>
              <a:tr h="327260">
                <a:tc>
                  <a:txBody>
                    <a:bodyPr/>
                    <a:lstStyle/>
                    <a:p>
                      <a:pPr algn="ctr" fontAlgn="ctr"/>
                      <a:r>
                        <a:rPr lang="en-US" altLang="zh-CN" sz="2000" u="none" strike="noStrike" dirty="0">
                          <a:effectLst/>
                          <a:latin typeface="微软雅黑" panose="020B0503020204020204" pitchFamily="34" charset="-122"/>
                          <a:ea typeface="微软雅黑" panose="020B0503020204020204" pitchFamily="34" charset="-122"/>
                        </a:rPr>
                        <a:t>5</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i64</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I8</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extLst>
                  <a:ext uri="{0D108BD9-81ED-4DB2-BD59-A6C34878D82A}">
                    <a16:rowId xmlns:a16="http://schemas.microsoft.com/office/drawing/2014/main" val="10005"/>
                  </a:ext>
                </a:extLst>
              </a:tr>
              <a:tr h="327260">
                <a:tc>
                  <a:txBody>
                    <a:bodyPr/>
                    <a:lstStyle/>
                    <a:p>
                      <a:pPr algn="ctr" fontAlgn="ctr"/>
                      <a:r>
                        <a:rPr lang="en-US" altLang="zh-CN" sz="2000" u="none" strike="noStrike">
                          <a:effectLst/>
                          <a:latin typeface="微软雅黑" panose="020B0503020204020204" pitchFamily="34" charset="-122"/>
                          <a:ea typeface="微软雅黑" panose="020B0503020204020204" pitchFamily="34" charset="-122"/>
                        </a:rPr>
                        <a:t>6</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rowSpan="4">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unsigned integers</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u8</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U1</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extLst>
                  <a:ext uri="{0D108BD9-81ED-4DB2-BD59-A6C34878D82A}">
                    <a16:rowId xmlns:a16="http://schemas.microsoft.com/office/drawing/2014/main" val="10006"/>
                  </a:ext>
                </a:extLst>
              </a:tr>
              <a:tr h="327260">
                <a:tc>
                  <a:txBody>
                    <a:bodyPr/>
                    <a:lstStyle/>
                    <a:p>
                      <a:pPr algn="ctr" fontAlgn="ctr"/>
                      <a:r>
                        <a:rPr lang="en-US" altLang="zh-CN" sz="2000" u="none" strike="noStrike">
                          <a:effectLst/>
                          <a:latin typeface="微软雅黑" panose="020B0503020204020204" pitchFamily="34" charset="-122"/>
                          <a:ea typeface="微软雅黑" panose="020B0503020204020204" pitchFamily="34" charset="-122"/>
                        </a:rPr>
                        <a:t>7</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u16</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U2</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extLst>
                  <a:ext uri="{0D108BD9-81ED-4DB2-BD59-A6C34878D82A}">
                    <a16:rowId xmlns:a16="http://schemas.microsoft.com/office/drawing/2014/main" val="10007"/>
                  </a:ext>
                </a:extLst>
              </a:tr>
              <a:tr h="327260">
                <a:tc>
                  <a:txBody>
                    <a:bodyPr/>
                    <a:lstStyle/>
                    <a:p>
                      <a:pPr algn="ctr" fontAlgn="ctr"/>
                      <a:r>
                        <a:rPr lang="en-US" altLang="zh-CN" sz="2000" u="none" strike="noStrike">
                          <a:effectLst/>
                          <a:latin typeface="微软雅黑" panose="020B0503020204020204" pitchFamily="34" charset="-122"/>
                          <a:ea typeface="微软雅黑" panose="020B0503020204020204" pitchFamily="34" charset="-122"/>
                        </a:rPr>
                        <a:t>8</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u32</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U3</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extLst>
                  <a:ext uri="{0D108BD9-81ED-4DB2-BD59-A6C34878D82A}">
                    <a16:rowId xmlns:a16="http://schemas.microsoft.com/office/drawing/2014/main" val="10008"/>
                  </a:ext>
                </a:extLst>
              </a:tr>
              <a:tr h="327260">
                <a:tc>
                  <a:txBody>
                    <a:bodyPr/>
                    <a:lstStyle/>
                    <a:p>
                      <a:pPr algn="ctr" fontAlgn="ctr"/>
                      <a:r>
                        <a:rPr lang="en-US" altLang="zh-CN" sz="2000" u="none" strike="noStrike">
                          <a:effectLst/>
                          <a:latin typeface="微软雅黑" panose="020B0503020204020204" pitchFamily="34" charset="-122"/>
                          <a:ea typeface="微软雅黑" panose="020B0503020204020204" pitchFamily="34" charset="-122"/>
                        </a:rPr>
                        <a:t>9</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u64</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U4</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extLst>
                  <a:ext uri="{0D108BD9-81ED-4DB2-BD59-A6C34878D82A}">
                    <a16:rowId xmlns:a16="http://schemas.microsoft.com/office/drawing/2014/main" val="10009"/>
                  </a:ext>
                </a:extLst>
              </a:tr>
              <a:tr h="327260">
                <a:tc>
                  <a:txBody>
                    <a:bodyPr/>
                    <a:lstStyle/>
                    <a:p>
                      <a:pPr algn="ctr" fontAlgn="ctr"/>
                      <a:r>
                        <a:rPr lang="en-US" altLang="zh-CN" sz="2000" u="none" strike="noStrike">
                          <a:effectLst/>
                          <a:latin typeface="微软雅黑" panose="020B0503020204020204" pitchFamily="34" charset="-122"/>
                          <a:ea typeface="微软雅黑" panose="020B0503020204020204" pitchFamily="34" charset="-122"/>
                        </a:rPr>
                        <a:t>10</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2000" u="none" strike="noStrike">
                          <a:effectLst/>
                          <a:latin typeface="微软雅黑" panose="020B0503020204020204" pitchFamily="34" charset="-122"/>
                          <a:ea typeface="微软雅黑" panose="020B0503020204020204" pitchFamily="34" charset="-122"/>
                        </a:rPr>
                        <a:t>booleans</a:t>
                      </a:r>
                      <a:endParaRPr 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u1</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B</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extLst>
                  <a:ext uri="{0D108BD9-81ED-4DB2-BD59-A6C34878D82A}">
                    <a16:rowId xmlns:a16="http://schemas.microsoft.com/office/drawing/2014/main" val="10010"/>
                  </a:ext>
                </a:extLst>
              </a:tr>
              <a:tr h="327260">
                <a:tc>
                  <a:txBody>
                    <a:bodyPr/>
                    <a:lstStyle/>
                    <a:p>
                      <a:pPr algn="ctr" fontAlgn="ctr"/>
                      <a:r>
                        <a:rPr lang="en-US" altLang="zh-CN" sz="2000" b="0" i="0" u="none" strike="noStrike" dirty="0">
                          <a:solidFill>
                            <a:srgbClr val="000000"/>
                          </a:solidFill>
                          <a:effectLst/>
                          <a:latin typeface="微软雅黑" panose="020B0503020204020204" pitchFamily="34" charset="-122"/>
                          <a:ea typeface="微软雅黑" panose="020B0503020204020204" pitchFamily="34" charset="-122"/>
                        </a:rPr>
                        <a:t>11</a:t>
                      </a:r>
                    </a:p>
                  </a:txBody>
                  <a:tcPr marL="9525" marR="9525" marT="9525" marB="0" anchor="ctr"/>
                </a:tc>
                <a:tc rowSpan="4">
                  <a:txBody>
                    <a:bodyPr/>
                    <a:lstStyle/>
                    <a:p>
                      <a:pPr algn="ctr" fontAlgn="ctr"/>
                      <a:r>
                        <a:rPr lang="en-US" altLang="zh-CN" sz="2000" b="0" i="0" u="none" strike="noStrike" dirty="0">
                          <a:solidFill>
                            <a:srgbClr val="000000"/>
                          </a:solidFill>
                          <a:effectLst/>
                          <a:latin typeface="微软雅黑" panose="020B0503020204020204" pitchFamily="34" charset="-122"/>
                          <a:ea typeface="微软雅黑" panose="020B0503020204020204" pitchFamily="34" charset="-122"/>
                        </a:rPr>
                        <a:t>addresses</a:t>
                      </a:r>
                    </a:p>
                  </a:txBody>
                  <a:tcPr marL="9525" marR="9525" marT="9525" marB="0" anchor="ctr"/>
                </a:tc>
                <a:tc>
                  <a:txBody>
                    <a:bodyPr/>
                    <a:lstStyle/>
                    <a:p>
                      <a:pPr marL="0" algn="ctr" defTabSz="914400" rtl="0" eaLnBrk="1" fontAlgn="ctr" latinLnBrk="0" hangingPunct="1"/>
                      <a:r>
                        <a:rPr lang="en-US" sz="2000" u="none" strike="noStrike" kern="1200" dirty="0">
                          <a:solidFill>
                            <a:schemeClr val="dk1"/>
                          </a:solidFill>
                          <a:effectLst/>
                          <a:latin typeface="微软雅黑" panose="020B0503020204020204" pitchFamily="34" charset="-122"/>
                          <a:ea typeface="微软雅黑" panose="020B0503020204020204" pitchFamily="34" charset="-122"/>
                          <a:cs typeface="+mn-cs"/>
                        </a:rPr>
                        <a:t>ptr</a:t>
                      </a:r>
                    </a:p>
                  </a:txBody>
                  <a:tcPr marL="9525" marR="9525" marT="9525" marB="0" anchor="ctr">
                    <a:solidFill>
                      <a:schemeClr val="bg2"/>
                    </a:solidFill>
                  </a:tcPr>
                </a:tc>
                <a:tc>
                  <a:txBody>
                    <a:bodyPr/>
                    <a:lstStyle/>
                    <a:p>
                      <a:pPr algn="ctr" fontAlgn="ct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bg2"/>
                    </a:solidFill>
                  </a:tcPr>
                </a:tc>
                <a:extLst>
                  <a:ext uri="{0D108BD9-81ED-4DB2-BD59-A6C34878D82A}">
                    <a16:rowId xmlns:a16="http://schemas.microsoft.com/office/drawing/2014/main" val="10011"/>
                  </a:ext>
                </a:extLst>
              </a:tr>
              <a:tr h="303889">
                <a:tc>
                  <a:txBody>
                    <a:bodyPr/>
                    <a:lstStyle/>
                    <a:p>
                      <a:pPr algn="ctr" fontAlgn="ctr"/>
                      <a:r>
                        <a:rPr lang="en-US" altLang="zh-CN" sz="2000" b="0" i="0" u="none" strike="noStrike" dirty="0">
                          <a:solidFill>
                            <a:srgbClr val="000000"/>
                          </a:solidFill>
                          <a:effectLst/>
                          <a:latin typeface="微软雅黑" panose="020B0503020204020204" pitchFamily="34" charset="-122"/>
                          <a:ea typeface="微软雅黑" panose="020B0503020204020204" pitchFamily="34" charset="-122"/>
                        </a:rPr>
                        <a:t>12</a:t>
                      </a:r>
                    </a:p>
                  </a:txBody>
                  <a:tcPr marL="9525" marR="9525" marT="9525" marB="0" anchor="ctr"/>
                </a:tc>
                <a:tc vMerge="1">
                  <a:txBody>
                    <a:bodyPr/>
                    <a:lstStyle/>
                    <a:p>
                      <a:endParaRPr lang="zh-CN"/>
                    </a:p>
                  </a:txBody>
                  <a:tcPr marL="9525" marR="9525" marT="9525" marB="0" anchor="ctr"/>
                </a:tc>
                <a:tc>
                  <a:txBody>
                    <a:bodyPr/>
                    <a:lstStyle/>
                    <a:p>
                      <a:pPr marL="0" algn="ctr" defTabSz="914400" rtl="0" eaLnBrk="1" fontAlgn="ctr" latinLnBrk="0" hangingPunct="1"/>
                      <a:r>
                        <a:rPr lang="en-US" sz="2000" u="none" strike="noStrike" kern="1200" dirty="0">
                          <a:solidFill>
                            <a:schemeClr val="dk1"/>
                          </a:solidFill>
                          <a:effectLst/>
                          <a:latin typeface="微软雅黑" panose="020B0503020204020204" pitchFamily="34" charset="-122"/>
                          <a:ea typeface="微软雅黑" panose="020B0503020204020204" pitchFamily="34" charset="-122"/>
                          <a:cs typeface="+mn-cs"/>
                        </a:rPr>
                        <a:t>ref</a:t>
                      </a:r>
                    </a:p>
                  </a:txBody>
                  <a:tcPr marL="9525" marR="9525" marT="9525" marB="0" anchor="ctr">
                    <a:solidFill>
                      <a:schemeClr val="bg2"/>
                    </a:solidFill>
                  </a:tcPr>
                </a:tc>
                <a:tc>
                  <a:txBody>
                    <a:bodyPr/>
                    <a:lstStyle/>
                    <a:p>
                      <a:pPr algn="ctr" fontAlgn="ct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chemeClr val="bg2"/>
                    </a:solidFill>
                  </a:tcPr>
                </a:tc>
                <a:extLst>
                  <a:ext uri="{0D108BD9-81ED-4DB2-BD59-A6C34878D82A}">
                    <a16:rowId xmlns:a16="http://schemas.microsoft.com/office/drawing/2014/main" val="10012"/>
                  </a:ext>
                </a:extLst>
              </a:tr>
              <a:tr h="327260">
                <a:tc>
                  <a:txBody>
                    <a:bodyPr/>
                    <a:lstStyle/>
                    <a:p>
                      <a:pPr algn="ctr" fontAlgn="ctr"/>
                      <a:r>
                        <a:rPr lang="en-US" altLang="zh-CN" sz="2000" b="0" i="0" u="none" strike="noStrike" dirty="0">
                          <a:solidFill>
                            <a:srgbClr val="000000"/>
                          </a:solidFill>
                          <a:effectLst/>
                          <a:latin typeface="微软雅黑" panose="020B0503020204020204" pitchFamily="34" charset="-122"/>
                          <a:ea typeface="微软雅黑" panose="020B0503020204020204" pitchFamily="34" charset="-122"/>
                        </a:rPr>
                        <a:t>13</a:t>
                      </a:r>
                    </a:p>
                  </a:txBody>
                  <a:tcPr marL="9525" marR="9525" marT="9525" marB="0" anchor="ctr"/>
                </a:tc>
                <a:tc vMerge="1">
                  <a:txBody>
                    <a:bodyPr/>
                    <a:lstStyle/>
                    <a:p>
                      <a:endParaRPr lang="zh-CN"/>
                    </a:p>
                  </a:txBody>
                  <a:tcPr marL="9525" marR="9525" marT="9525" marB="0" anchor="ctr"/>
                </a:tc>
                <a:tc>
                  <a:txBody>
                    <a:bodyPr/>
                    <a:lstStyle/>
                    <a:p>
                      <a:pPr marL="0" algn="ctr" defTabSz="914400" rtl="0" eaLnBrk="1" fontAlgn="ctr" latinLnBrk="0" hangingPunct="1"/>
                      <a:r>
                        <a:rPr lang="en-US" sz="2000" u="none" strike="noStrike" kern="1200" dirty="0">
                          <a:solidFill>
                            <a:schemeClr val="dk1"/>
                          </a:solidFill>
                          <a:effectLst/>
                          <a:latin typeface="微软雅黑" panose="020B0503020204020204" pitchFamily="34" charset="-122"/>
                          <a:ea typeface="微软雅黑" panose="020B0503020204020204" pitchFamily="34" charset="-122"/>
                          <a:cs typeface="+mn-cs"/>
                        </a:rPr>
                        <a:t>a32</a:t>
                      </a:r>
                    </a:p>
                  </a:txBody>
                  <a:tcPr marL="9525" marR="9525" marT="9525" marB="0" anchor="ctr">
                    <a:solidFill>
                      <a:srgbClr val="00B050"/>
                    </a:solidFill>
                  </a:tcPr>
                </a:tc>
                <a:tc>
                  <a:txBody>
                    <a:bodyPr/>
                    <a:lstStyle/>
                    <a:p>
                      <a:pPr algn="ctr" fontAlgn="ctr"/>
                      <a:r>
                        <a:rPr lang="en-US" sz="2000" b="0" i="0" u="none" strike="noStrike" dirty="0">
                          <a:solidFill>
                            <a:srgbClr val="000000"/>
                          </a:solidFill>
                          <a:effectLst/>
                          <a:latin typeface="微软雅黑" panose="020B0503020204020204" pitchFamily="34" charset="-122"/>
                          <a:ea typeface="微软雅黑" panose="020B0503020204020204" pitchFamily="34" charset="-122"/>
                        </a:rPr>
                        <a:t>A4</a:t>
                      </a:r>
                    </a:p>
                  </a:txBody>
                  <a:tcPr marL="9525" marR="9525" marT="9525" marB="0" anchor="ctr">
                    <a:solidFill>
                      <a:srgbClr val="00B050"/>
                    </a:solidFill>
                  </a:tcPr>
                </a:tc>
                <a:extLst>
                  <a:ext uri="{0D108BD9-81ED-4DB2-BD59-A6C34878D82A}">
                    <a16:rowId xmlns:a16="http://schemas.microsoft.com/office/drawing/2014/main" val="10013"/>
                  </a:ext>
                </a:extLst>
              </a:tr>
              <a:tr h="327260">
                <a:tc>
                  <a:txBody>
                    <a:bodyPr/>
                    <a:lstStyle/>
                    <a:p>
                      <a:pPr algn="ctr" fontAlgn="ctr"/>
                      <a:r>
                        <a:rPr lang="en-US" altLang="zh-CN" sz="2000" b="0" i="0" u="none" strike="noStrike" dirty="0">
                          <a:solidFill>
                            <a:srgbClr val="000000"/>
                          </a:solidFill>
                          <a:effectLst/>
                          <a:latin typeface="微软雅黑" panose="020B0503020204020204" pitchFamily="34" charset="-122"/>
                          <a:ea typeface="微软雅黑" panose="020B0503020204020204" pitchFamily="34" charset="-122"/>
                        </a:rPr>
                        <a:t>14</a:t>
                      </a:r>
                    </a:p>
                  </a:txBody>
                  <a:tcPr marL="9525" marR="9525" marT="9525" marB="0" anchor="ctr"/>
                </a:tc>
                <a:tc vMerge="1">
                  <a:txBody>
                    <a:bodyPr/>
                    <a:lstStyle/>
                    <a:p>
                      <a:endParaRPr lang="zh-CN"/>
                    </a:p>
                  </a:txBody>
                  <a:tcPr marL="9525" marR="9525" marT="9525" marB="0" anchor="ctr"/>
                </a:tc>
                <a:tc>
                  <a:txBody>
                    <a:bodyPr/>
                    <a:lstStyle/>
                    <a:p>
                      <a:pPr marL="0" algn="ctr" defTabSz="914400" rtl="0" eaLnBrk="1" fontAlgn="ctr" latinLnBrk="0" hangingPunct="1"/>
                      <a:r>
                        <a:rPr lang="en-US" sz="2000" u="none" strike="noStrike" kern="1200" dirty="0">
                          <a:solidFill>
                            <a:schemeClr val="dk1"/>
                          </a:solidFill>
                          <a:effectLst/>
                          <a:latin typeface="微软雅黑" panose="020B0503020204020204" pitchFamily="34" charset="-122"/>
                          <a:ea typeface="微软雅黑" panose="020B0503020204020204" pitchFamily="34" charset="-122"/>
                          <a:cs typeface="+mn-cs"/>
                        </a:rPr>
                        <a:t>a64</a:t>
                      </a:r>
                    </a:p>
                  </a:txBody>
                  <a:tcPr marL="9525" marR="9525" marT="9525" marB="0" anchor="ctr">
                    <a:solidFill>
                      <a:srgbClr val="00B050"/>
                    </a:solidFill>
                  </a:tcPr>
                </a:tc>
                <a:tc>
                  <a:txBody>
                    <a:bodyPr/>
                    <a:lstStyle/>
                    <a:p>
                      <a:pPr algn="ctr" fontAlgn="ctr"/>
                      <a:r>
                        <a:rPr lang="en-US" sz="2000" b="0" i="0" u="none" strike="noStrike" dirty="0">
                          <a:solidFill>
                            <a:srgbClr val="000000"/>
                          </a:solidFill>
                          <a:effectLst/>
                          <a:latin typeface="微软雅黑" panose="020B0503020204020204" pitchFamily="34" charset="-122"/>
                          <a:ea typeface="微软雅黑" panose="020B0503020204020204" pitchFamily="34" charset="-122"/>
                        </a:rPr>
                        <a:t>A8</a:t>
                      </a:r>
                    </a:p>
                  </a:txBody>
                  <a:tcPr marL="9525" marR="9525" marT="9525" marB="0" anchor="ctr">
                    <a:solidFill>
                      <a:srgbClr val="00B050"/>
                    </a:solidFill>
                  </a:tcPr>
                </a:tc>
                <a:extLst>
                  <a:ext uri="{0D108BD9-81ED-4DB2-BD59-A6C34878D82A}">
                    <a16:rowId xmlns:a16="http://schemas.microsoft.com/office/drawing/2014/main" val="10014"/>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90575" y="506095"/>
            <a:ext cx="4537075" cy="39878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MIR</a:t>
            </a:r>
            <a:r>
              <a:rPr lang="zh-CN" altLang="en-US" sz="2000" dirty="0">
                <a:solidFill>
                  <a:schemeClr val="bg1"/>
                </a:solidFill>
                <a:latin typeface="微软雅黑" panose="020B0503020204020204" pitchFamily="34" charset="-122"/>
                <a:ea typeface="微软雅黑" panose="020B0503020204020204" pitchFamily="34" charset="-122"/>
              </a:rPr>
              <a:t>与</a:t>
            </a:r>
            <a:r>
              <a:rPr lang="en-US" altLang="zh-CN" sz="2000" dirty="0">
                <a:solidFill>
                  <a:schemeClr val="bg1"/>
                </a:solidFill>
                <a:latin typeface="微软雅黑" panose="020B0503020204020204" pitchFamily="34" charset="-122"/>
                <a:ea typeface="微软雅黑" panose="020B0503020204020204" pitchFamily="34" charset="-122"/>
              </a:rPr>
              <a:t>WHIRL IR</a:t>
            </a:r>
            <a:r>
              <a:rPr lang="zh-CN" altLang="en-US" sz="2000" dirty="0">
                <a:solidFill>
                  <a:schemeClr val="bg1"/>
                </a:solidFill>
                <a:latin typeface="微软雅黑" panose="020B0503020204020204" pitchFamily="34" charset="-122"/>
                <a:ea typeface="微软雅黑" panose="020B0503020204020204" pitchFamily="34" charset="-122"/>
              </a:rPr>
              <a:t>的基本类型对比（续）</a:t>
            </a:r>
          </a:p>
        </p:txBody>
      </p:sp>
      <p:sp>
        <p:nvSpPr>
          <p:cNvPr id="12" name="矩形 11"/>
          <p:cNvSpPr/>
          <p:nvPr/>
        </p:nvSpPr>
        <p:spPr>
          <a:xfrm>
            <a:off x="285266" y="441324"/>
            <a:ext cx="437561" cy="437561"/>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353033" y="492276"/>
            <a:ext cx="415774" cy="415774"/>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808177605"/>
              </p:ext>
            </p:extLst>
          </p:nvPr>
        </p:nvGraphicFramePr>
        <p:xfrm>
          <a:off x="5467203" y="37147"/>
          <a:ext cx="4578350" cy="6783705"/>
        </p:xfrm>
        <a:graphic>
          <a:graphicData uri="http://schemas.openxmlformats.org/drawingml/2006/table">
            <a:tbl>
              <a:tblPr>
                <a:tableStyleId>{5C22544A-7EE6-4342-B048-85BDC9FD1C3A}</a:tableStyleId>
              </a:tblPr>
              <a:tblGrid>
                <a:gridCol w="558800">
                  <a:extLst>
                    <a:ext uri="{9D8B030D-6E8A-4147-A177-3AD203B41FA5}">
                      <a16:colId xmlns:a16="http://schemas.microsoft.com/office/drawing/2014/main" val="20000"/>
                    </a:ext>
                  </a:extLst>
                </a:gridCol>
                <a:gridCol w="1354455">
                  <a:extLst>
                    <a:ext uri="{9D8B030D-6E8A-4147-A177-3AD203B41FA5}">
                      <a16:colId xmlns:a16="http://schemas.microsoft.com/office/drawing/2014/main" val="20001"/>
                    </a:ext>
                  </a:extLst>
                </a:gridCol>
                <a:gridCol w="1311275">
                  <a:extLst>
                    <a:ext uri="{9D8B030D-6E8A-4147-A177-3AD203B41FA5}">
                      <a16:colId xmlns:a16="http://schemas.microsoft.com/office/drawing/2014/main" val="20002"/>
                    </a:ext>
                  </a:extLst>
                </a:gridCol>
                <a:gridCol w="1353820">
                  <a:extLst>
                    <a:ext uri="{9D8B030D-6E8A-4147-A177-3AD203B41FA5}">
                      <a16:colId xmlns:a16="http://schemas.microsoft.com/office/drawing/2014/main" val="20003"/>
                    </a:ext>
                  </a:extLst>
                </a:gridCol>
              </a:tblGrid>
              <a:tr h="497205">
                <a:tc>
                  <a:txBody>
                    <a:bodyPr/>
                    <a:lstStyle/>
                    <a:p>
                      <a:pPr algn="ctr" fontAlgn="ctr"/>
                      <a:r>
                        <a:rPr lang="zh-CN" altLang="en-US" sz="1600" u="none" strike="noStrike" dirty="0">
                          <a:effectLst/>
                          <a:latin typeface="微软雅黑" panose="020B0503020204020204" pitchFamily="34" charset="-122"/>
                          <a:ea typeface="微软雅黑" panose="020B0503020204020204" pitchFamily="34" charset="-122"/>
                        </a:rPr>
                        <a:t>序号</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cs typeface="微软雅黑" panose="020B0503020204020204" pitchFamily="34" charset="-122"/>
                        </a:rPr>
                        <a:t>MAPLE IR</a:t>
                      </a:r>
                      <a:r>
                        <a:rPr lang="zh-CN" altLang="en-US" sz="1600" u="none" strike="noStrike">
                          <a:effectLst/>
                          <a:latin typeface="微软雅黑" panose="020B0503020204020204" pitchFamily="34" charset="-122"/>
                          <a:ea typeface="微软雅黑" panose="020B0503020204020204" pitchFamily="34" charset="-122"/>
                          <a:cs typeface="微软雅黑" panose="020B0503020204020204" pitchFamily="34" charset="-122"/>
                        </a:rPr>
                        <a:t>基本类型类别</a:t>
                      </a:r>
                      <a:endParaRPr lang="zh-CN" altLang="en-US" sz="1600" b="1" i="0" u="none" strike="noStrike">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9525" marR="9525" marT="9525" marB="0" anchor="ctr">
                    <a:solidFill>
                      <a:schemeClr val="bg2"/>
                    </a:solidFill>
                  </a:tcPr>
                </a:tc>
                <a:tc>
                  <a:txBody>
                    <a:bodyPr/>
                    <a:lstStyle/>
                    <a:p>
                      <a:pPr algn="ctr" fontAlgn="ctr"/>
                      <a:r>
                        <a:rPr lang="en-US" sz="1600" u="none" strike="noStrike" dirty="0">
                          <a:effectLst/>
                          <a:latin typeface="微软雅黑" panose="020B0503020204020204" pitchFamily="34" charset="-122"/>
                          <a:ea typeface="微软雅黑" panose="020B0503020204020204" pitchFamily="34" charset="-122"/>
                          <a:cs typeface="微软雅黑" panose="020B0503020204020204" pitchFamily="34" charset="-122"/>
                        </a:rPr>
                        <a:t>MAPLE IR</a:t>
                      </a:r>
                      <a:r>
                        <a:rPr lang="zh-CN" altLang="en-US" sz="1600" u="none" strike="noStrike" dirty="0">
                          <a:effectLst/>
                          <a:latin typeface="微软雅黑" panose="020B0503020204020204" pitchFamily="34" charset="-122"/>
                          <a:ea typeface="微软雅黑" panose="020B0503020204020204" pitchFamily="34" charset="-122"/>
                          <a:cs typeface="微软雅黑" panose="020B0503020204020204" pitchFamily="34" charset="-122"/>
                        </a:rPr>
                        <a:t>基本类型</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9525" marR="9525" marT="9525" marB="0" anchor="ctr">
                    <a:solidFill>
                      <a:schemeClr val="bg2"/>
                    </a:solidFill>
                  </a:tcPr>
                </a:tc>
                <a:tc>
                  <a:txBody>
                    <a:bodyPr/>
                    <a:lstStyle/>
                    <a:p>
                      <a:pPr algn="ctr" fontAlgn="ctr"/>
                      <a:r>
                        <a:rPr lang="en-US" sz="1600" u="none" strike="noStrike" dirty="0">
                          <a:effectLst/>
                          <a:latin typeface="微软雅黑" panose="020B0503020204020204" pitchFamily="34" charset="-122"/>
                          <a:ea typeface="微软雅黑" panose="020B0503020204020204" pitchFamily="34" charset="-122"/>
                          <a:cs typeface="微软雅黑" panose="020B0503020204020204" pitchFamily="34" charset="-122"/>
                        </a:rPr>
                        <a:t>WHIRL IR </a:t>
                      </a:r>
                      <a:r>
                        <a:rPr lang="zh-CN" altLang="en-US" sz="1600" u="none" strike="noStrike" dirty="0">
                          <a:effectLst/>
                          <a:latin typeface="微软雅黑" panose="020B0503020204020204" pitchFamily="34" charset="-122"/>
                          <a:ea typeface="微软雅黑" panose="020B0503020204020204" pitchFamily="34" charset="-122"/>
                          <a:cs typeface="微软雅黑" panose="020B0503020204020204" pitchFamily="34" charset="-122"/>
                        </a:rPr>
                        <a:t>基本类型</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9525" marR="9525" marT="9525" marB="0" anchor="ctr">
                    <a:solidFill>
                      <a:schemeClr val="bg2"/>
                    </a:solidFill>
                  </a:tcPr>
                </a:tc>
                <a:extLst>
                  <a:ext uri="{0D108BD9-81ED-4DB2-BD59-A6C34878D82A}">
                    <a16:rowId xmlns:a16="http://schemas.microsoft.com/office/drawing/2014/main" val="10000"/>
                  </a:ext>
                </a:extLst>
              </a:tr>
              <a:tr h="314325">
                <a:tc>
                  <a:txBody>
                    <a:bodyPr/>
                    <a:lstStyle/>
                    <a:p>
                      <a:pPr algn="ctr" fontAlgn="ctr"/>
                      <a:r>
                        <a:rPr lang="en-US" altLang="zh-CN" sz="1600" u="none" strike="noStrike" dirty="0">
                          <a:effectLst/>
                          <a:latin typeface="微软雅黑" panose="020B0503020204020204" pitchFamily="34" charset="-122"/>
                          <a:ea typeface="微软雅黑" panose="020B0503020204020204" pitchFamily="34" charset="-122"/>
                        </a:rPr>
                        <a:t>15</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rowSpan="5">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floating point numbers</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f32</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F4</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extLst>
                  <a:ext uri="{0D108BD9-81ED-4DB2-BD59-A6C34878D82A}">
                    <a16:rowId xmlns:a16="http://schemas.microsoft.com/office/drawing/2014/main" val="10001"/>
                  </a:ext>
                </a:extLst>
              </a:tr>
              <a:tr h="314325">
                <a:tc>
                  <a:txBody>
                    <a:bodyPr/>
                    <a:lstStyle/>
                    <a:p>
                      <a:pPr algn="ctr" fontAlgn="ctr"/>
                      <a:r>
                        <a:rPr lang="en-US" altLang="zh-CN" sz="1600" u="none" strike="noStrike" dirty="0">
                          <a:effectLst/>
                          <a:latin typeface="微软雅黑" panose="020B0503020204020204" pitchFamily="34" charset="-122"/>
                          <a:ea typeface="微软雅黑" panose="020B0503020204020204" pitchFamily="34" charset="-122"/>
                        </a:rPr>
                        <a:t>16</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f64</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F8</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extLst>
                  <a:ext uri="{0D108BD9-81ED-4DB2-BD59-A6C34878D82A}">
                    <a16:rowId xmlns:a16="http://schemas.microsoft.com/office/drawing/2014/main" val="10002"/>
                  </a:ext>
                </a:extLst>
              </a:tr>
              <a:tr h="314325">
                <a:tc>
                  <a:txBody>
                    <a:bodyPr/>
                    <a:lstStyle/>
                    <a:p>
                      <a:pPr algn="ctr" fontAlgn="ctr"/>
                      <a:r>
                        <a:rPr lang="en-US" altLang="zh-CN" sz="1600" u="none" strike="noStrike" dirty="0">
                          <a:effectLst/>
                          <a:latin typeface="微软雅黑" panose="020B0503020204020204" pitchFamily="34" charset="-122"/>
                          <a:ea typeface="微软雅黑" panose="020B0503020204020204" pitchFamily="34" charset="-122"/>
                        </a:rPr>
                        <a:t>17</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zh-CN" altLang="en-US" sz="2000" u="none" strike="noStrike">
                          <a:effectLst/>
                          <a:latin typeface="微软雅黑" panose="020B0503020204020204" pitchFamily="34" charset="-122"/>
                          <a:ea typeface="微软雅黑" panose="020B0503020204020204" pitchFamily="34" charset="-122"/>
                        </a:rPr>
                        <a:t>　</a:t>
                      </a:r>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2000" u="none" strike="noStrike">
                          <a:effectLst/>
                          <a:latin typeface="微软雅黑" panose="020B0503020204020204" pitchFamily="34" charset="-122"/>
                          <a:ea typeface="微软雅黑" panose="020B0503020204020204" pitchFamily="34" charset="-122"/>
                        </a:rPr>
                        <a:t>F10</a:t>
                      </a:r>
                      <a:endParaRPr 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3"/>
                  </a:ext>
                </a:extLst>
              </a:tr>
              <a:tr h="314325">
                <a:tc>
                  <a:txBody>
                    <a:bodyPr/>
                    <a:lstStyle/>
                    <a:p>
                      <a:pPr algn="ctr" fontAlgn="ctr"/>
                      <a:r>
                        <a:rPr lang="en-US" altLang="zh-CN" sz="1600" u="none" strike="noStrike" dirty="0">
                          <a:effectLst/>
                          <a:latin typeface="微软雅黑" panose="020B0503020204020204" pitchFamily="34" charset="-122"/>
                          <a:ea typeface="微软雅黑" panose="020B0503020204020204" pitchFamily="34" charset="-122"/>
                        </a:rPr>
                        <a:t>18</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zh-CN" altLang="en-US" sz="2000" u="none" strike="noStrike" dirty="0">
                          <a:effectLst/>
                          <a:latin typeface="微软雅黑" panose="020B0503020204020204" pitchFamily="34" charset="-122"/>
                          <a:ea typeface="微软雅黑" panose="020B0503020204020204" pitchFamily="34" charset="-122"/>
                        </a:rPr>
                        <a:t>　</a:t>
                      </a: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2000" u="none" strike="noStrike">
                          <a:effectLst/>
                          <a:latin typeface="微软雅黑" panose="020B0503020204020204" pitchFamily="34" charset="-122"/>
                          <a:ea typeface="微软雅黑" panose="020B0503020204020204" pitchFamily="34" charset="-122"/>
                        </a:rPr>
                        <a:t>F16</a:t>
                      </a:r>
                      <a:endParaRPr 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4"/>
                  </a:ext>
                </a:extLst>
              </a:tr>
              <a:tr h="314325">
                <a:tc>
                  <a:txBody>
                    <a:bodyPr/>
                    <a:lstStyle/>
                    <a:p>
                      <a:pPr algn="ctr" fontAlgn="ctr"/>
                      <a:r>
                        <a:rPr lang="en-US" altLang="zh-CN" sz="1600" u="none" strike="noStrike" dirty="0">
                          <a:effectLst/>
                          <a:latin typeface="微软雅黑" panose="020B0503020204020204" pitchFamily="34" charset="-122"/>
                          <a:ea typeface="微软雅黑" panose="020B0503020204020204" pitchFamily="34" charset="-122"/>
                        </a:rPr>
                        <a:t>19</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zh-CN" altLang="en-US" sz="2000" u="none" strike="noStrike" dirty="0">
                          <a:effectLst/>
                          <a:latin typeface="微软雅黑" panose="020B0503020204020204" pitchFamily="34" charset="-122"/>
                          <a:ea typeface="微软雅黑" panose="020B0503020204020204" pitchFamily="34" charset="-122"/>
                        </a:rPr>
                        <a:t>　</a:t>
                      </a: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2000" u="none" strike="noStrike">
                          <a:effectLst/>
                          <a:latin typeface="微软雅黑" panose="020B0503020204020204" pitchFamily="34" charset="-122"/>
                          <a:ea typeface="微软雅黑" panose="020B0503020204020204" pitchFamily="34" charset="-122"/>
                        </a:rPr>
                        <a:t>FQ</a:t>
                      </a:r>
                      <a:endParaRPr 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5"/>
                  </a:ext>
                </a:extLst>
              </a:tr>
              <a:tr h="314325">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20</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rowSpan="3">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complex numbers</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2000" u="none" strike="noStrike" dirty="0">
                          <a:effectLst/>
                          <a:latin typeface="微软雅黑" panose="020B0503020204020204" pitchFamily="34" charset="-122"/>
                          <a:ea typeface="微软雅黑" panose="020B0503020204020204" pitchFamily="34" charset="-122"/>
                        </a:rPr>
                        <a:t>　</a:t>
                      </a: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2000" u="none" strike="noStrike">
                          <a:effectLst/>
                          <a:latin typeface="微软雅黑" panose="020B0503020204020204" pitchFamily="34" charset="-122"/>
                          <a:ea typeface="微软雅黑" panose="020B0503020204020204" pitchFamily="34" charset="-122"/>
                        </a:rPr>
                        <a:t>C4</a:t>
                      </a:r>
                      <a:endParaRPr 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6"/>
                  </a:ext>
                </a:extLst>
              </a:tr>
              <a:tr h="314325">
                <a:tc>
                  <a:txBody>
                    <a:bodyPr/>
                    <a:lstStyle/>
                    <a:p>
                      <a:pPr algn="ctr" fontAlgn="ctr"/>
                      <a:r>
                        <a:rPr lang="en-US" altLang="zh-CN" sz="1600" u="none" strike="noStrike" dirty="0">
                          <a:effectLst/>
                          <a:latin typeface="微软雅黑" panose="020B0503020204020204" pitchFamily="34" charset="-122"/>
                          <a:ea typeface="微软雅黑" panose="020B0503020204020204" pitchFamily="34" charset="-122"/>
                        </a:rPr>
                        <a:t>21</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c64</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tc>
                  <a:txBody>
                    <a:bodyPr/>
                    <a:lstStyle/>
                    <a:p>
                      <a:pPr algn="ctr" fontAlgn="ctr"/>
                      <a:r>
                        <a:rPr lang="en-US" sz="2000" u="none" strike="noStrike">
                          <a:effectLst/>
                          <a:latin typeface="微软雅黑" panose="020B0503020204020204" pitchFamily="34" charset="-122"/>
                          <a:ea typeface="微软雅黑" panose="020B0503020204020204" pitchFamily="34" charset="-122"/>
                        </a:rPr>
                        <a:t>C8</a:t>
                      </a:r>
                      <a:endParaRPr 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extLst>
                  <a:ext uri="{0D108BD9-81ED-4DB2-BD59-A6C34878D82A}">
                    <a16:rowId xmlns:a16="http://schemas.microsoft.com/office/drawing/2014/main" val="10007"/>
                  </a:ext>
                </a:extLst>
              </a:tr>
              <a:tr h="314325">
                <a:tc>
                  <a:txBody>
                    <a:bodyPr/>
                    <a:lstStyle/>
                    <a:p>
                      <a:pPr algn="ctr" fontAlgn="ctr"/>
                      <a:r>
                        <a:rPr lang="en-US" altLang="zh-CN" sz="1600" u="none" strike="noStrike" dirty="0">
                          <a:effectLst/>
                          <a:latin typeface="微软雅黑" panose="020B0503020204020204" pitchFamily="34" charset="-122"/>
                          <a:ea typeface="微软雅黑" panose="020B0503020204020204" pitchFamily="34" charset="-122"/>
                        </a:rPr>
                        <a:t>22</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c128</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CQ</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extLst>
                  <a:ext uri="{0D108BD9-81ED-4DB2-BD59-A6C34878D82A}">
                    <a16:rowId xmlns:a16="http://schemas.microsoft.com/office/drawing/2014/main" val="10008"/>
                  </a:ext>
                </a:extLst>
              </a:tr>
              <a:tr h="314325">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23</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rowSpan="12">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javascript types</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2000" u="none" strike="noStrike" dirty="0" err="1">
                          <a:effectLst/>
                          <a:latin typeface="微软雅黑" panose="020B0503020204020204" pitchFamily="34" charset="-122"/>
                          <a:ea typeface="微软雅黑" panose="020B0503020204020204" pitchFamily="34" charset="-122"/>
                        </a:rPr>
                        <a:t>dynany</a:t>
                      </a:r>
                      <a:endParaRPr lang="en-US" sz="2000" b="0" i="0" u="none" strike="noStrike" dirty="0" err="1">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2000" u="none" strike="noStrike" dirty="0">
                          <a:effectLst/>
                          <a:latin typeface="微软雅黑" panose="020B0503020204020204" pitchFamily="34" charset="-122"/>
                          <a:ea typeface="微软雅黑" panose="020B0503020204020204" pitchFamily="34" charset="-122"/>
                        </a:rPr>
                        <a:t>　</a:t>
                      </a: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9"/>
                  </a:ext>
                </a:extLst>
              </a:tr>
              <a:tr h="314325">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24</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dynu32</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2000" u="none" strike="noStrike" dirty="0">
                          <a:effectLst/>
                          <a:latin typeface="微软雅黑" panose="020B0503020204020204" pitchFamily="34" charset="-122"/>
                          <a:ea typeface="微软雅黑" panose="020B0503020204020204" pitchFamily="34" charset="-122"/>
                        </a:rPr>
                        <a:t>　</a:t>
                      </a: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10"/>
                  </a:ext>
                </a:extLst>
              </a:tr>
              <a:tr h="314325">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25</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dyni32</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2000" u="none" strike="noStrike" dirty="0">
                          <a:effectLst/>
                          <a:latin typeface="微软雅黑" panose="020B0503020204020204" pitchFamily="34" charset="-122"/>
                          <a:ea typeface="微软雅黑" panose="020B0503020204020204" pitchFamily="34" charset="-122"/>
                        </a:rPr>
                        <a:t>　</a:t>
                      </a: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11"/>
                  </a:ext>
                </a:extLst>
              </a:tr>
              <a:tr h="314325">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26</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en-US" sz="2000" u="none" strike="noStrike" dirty="0" err="1">
                          <a:effectLst/>
                          <a:latin typeface="微软雅黑" panose="020B0503020204020204" pitchFamily="34" charset="-122"/>
                          <a:ea typeface="微软雅黑" panose="020B0503020204020204" pitchFamily="34" charset="-122"/>
                        </a:rPr>
                        <a:t>dynundef</a:t>
                      </a:r>
                      <a:endParaRPr lang="en-US" sz="2000" b="0" i="0" u="none" strike="noStrike" dirty="0" err="1">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2000" u="none" strike="noStrike" dirty="0">
                          <a:effectLst/>
                          <a:latin typeface="微软雅黑" panose="020B0503020204020204" pitchFamily="34" charset="-122"/>
                          <a:ea typeface="微软雅黑" panose="020B0503020204020204" pitchFamily="34" charset="-122"/>
                        </a:rPr>
                        <a:t>　</a:t>
                      </a: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12"/>
                  </a:ext>
                </a:extLst>
              </a:tr>
              <a:tr h="314325">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27</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en-US" sz="2000" u="none" strike="noStrike" dirty="0" err="1">
                          <a:effectLst/>
                          <a:latin typeface="微软雅黑" panose="020B0503020204020204" pitchFamily="34" charset="-122"/>
                          <a:ea typeface="微软雅黑" panose="020B0503020204020204" pitchFamily="34" charset="-122"/>
                        </a:rPr>
                        <a:t>dynnull</a:t>
                      </a:r>
                      <a:endParaRPr lang="en-US" sz="2000" b="0" i="0" u="none" strike="noStrike" dirty="0" err="1">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2000" u="none" strike="noStrike" dirty="0">
                          <a:effectLst/>
                          <a:latin typeface="微软雅黑" panose="020B0503020204020204" pitchFamily="34" charset="-122"/>
                          <a:ea typeface="微软雅黑" panose="020B0503020204020204" pitchFamily="34" charset="-122"/>
                        </a:rPr>
                        <a:t>　</a:t>
                      </a: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13"/>
                  </a:ext>
                </a:extLst>
              </a:tr>
              <a:tr h="314325">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28</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en-US" sz="2000" u="none" strike="noStrike">
                          <a:effectLst/>
                          <a:latin typeface="微软雅黑" panose="020B0503020204020204" pitchFamily="34" charset="-122"/>
                          <a:ea typeface="微软雅黑" panose="020B0503020204020204" pitchFamily="34" charset="-122"/>
                        </a:rPr>
                        <a:t>dynhole</a:t>
                      </a:r>
                      <a:endParaRPr lang="en-US" sz="2000" b="0" i="0" u="none" strike="noStrike">
                        <a:solidFill>
                          <a:srgbClr val="29304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2000" u="none" strike="noStrike" dirty="0">
                          <a:effectLst/>
                          <a:latin typeface="微软雅黑" panose="020B0503020204020204" pitchFamily="34" charset="-122"/>
                          <a:ea typeface="微软雅黑" panose="020B0503020204020204" pitchFamily="34" charset="-122"/>
                        </a:rPr>
                        <a:t>　</a:t>
                      </a: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14"/>
                  </a:ext>
                </a:extLst>
              </a:tr>
              <a:tr h="314325">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29</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en-US" sz="2000" u="none" strike="noStrike">
                          <a:effectLst/>
                          <a:latin typeface="微软雅黑" panose="020B0503020204020204" pitchFamily="34" charset="-122"/>
                          <a:ea typeface="微软雅黑" panose="020B0503020204020204" pitchFamily="34" charset="-122"/>
                        </a:rPr>
                        <a:t>dynbool</a:t>
                      </a:r>
                      <a:endParaRPr 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2000" u="none" strike="noStrike" dirty="0">
                          <a:effectLst/>
                          <a:latin typeface="微软雅黑" panose="020B0503020204020204" pitchFamily="34" charset="-122"/>
                          <a:ea typeface="微软雅黑" panose="020B0503020204020204" pitchFamily="34" charset="-122"/>
                        </a:rPr>
                        <a:t>　</a:t>
                      </a: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15"/>
                  </a:ext>
                </a:extLst>
              </a:tr>
              <a:tr h="314325">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30</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en-US" sz="2000" u="none" strike="noStrike">
                          <a:effectLst/>
                          <a:latin typeface="微软雅黑" panose="020B0503020204020204" pitchFamily="34" charset="-122"/>
                          <a:ea typeface="微软雅黑" panose="020B0503020204020204" pitchFamily="34" charset="-122"/>
                        </a:rPr>
                        <a:t>dynptr</a:t>
                      </a:r>
                      <a:endParaRPr 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2000" u="none" strike="noStrike" dirty="0">
                          <a:effectLst/>
                          <a:latin typeface="微软雅黑" panose="020B0503020204020204" pitchFamily="34" charset="-122"/>
                          <a:ea typeface="微软雅黑" panose="020B0503020204020204" pitchFamily="34" charset="-122"/>
                        </a:rPr>
                        <a:t>　</a:t>
                      </a: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16"/>
                  </a:ext>
                </a:extLst>
              </a:tr>
              <a:tr h="314325">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31</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en-US" sz="2000" u="none" strike="noStrike">
                          <a:effectLst/>
                          <a:latin typeface="微软雅黑" panose="020B0503020204020204" pitchFamily="34" charset="-122"/>
                          <a:ea typeface="微软雅黑" panose="020B0503020204020204" pitchFamily="34" charset="-122"/>
                        </a:rPr>
                        <a:t>dynf64</a:t>
                      </a:r>
                      <a:endParaRPr 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2000" u="none" strike="noStrike" dirty="0">
                          <a:effectLst/>
                          <a:latin typeface="微软雅黑" panose="020B0503020204020204" pitchFamily="34" charset="-122"/>
                          <a:ea typeface="微软雅黑" panose="020B0503020204020204" pitchFamily="34" charset="-122"/>
                        </a:rPr>
                        <a:t>　</a:t>
                      </a: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17"/>
                  </a:ext>
                </a:extLst>
              </a:tr>
              <a:tr h="314325">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32</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en-US" sz="2000" u="none" strike="noStrike">
                          <a:effectLst/>
                          <a:latin typeface="微软雅黑" panose="020B0503020204020204" pitchFamily="34" charset="-122"/>
                          <a:ea typeface="微软雅黑" panose="020B0503020204020204" pitchFamily="34" charset="-122"/>
                        </a:rPr>
                        <a:t>dynf32</a:t>
                      </a:r>
                      <a:endParaRPr 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2000" u="none" strike="noStrike" dirty="0">
                          <a:effectLst/>
                          <a:latin typeface="微软雅黑" panose="020B0503020204020204" pitchFamily="34" charset="-122"/>
                          <a:ea typeface="微软雅黑" panose="020B0503020204020204" pitchFamily="34" charset="-122"/>
                        </a:rPr>
                        <a:t>　</a:t>
                      </a: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18"/>
                  </a:ext>
                </a:extLst>
              </a:tr>
              <a:tr h="314325">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33</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en-US" sz="2000" u="none" strike="noStrike">
                          <a:effectLst/>
                          <a:latin typeface="微软雅黑" panose="020B0503020204020204" pitchFamily="34" charset="-122"/>
                          <a:ea typeface="微软雅黑" panose="020B0503020204020204" pitchFamily="34" charset="-122"/>
                        </a:rPr>
                        <a:t>dynstr</a:t>
                      </a:r>
                      <a:endParaRPr 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2000" u="none" strike="noStrike" dirty="0">
                          <a:effectLst/>
                          <a:latin typeface="微软雅黑" panose="020B0503020204020204" pitchFamily="34" charset="-122"/>
                          <a:ea typeface="微软雅黑" panose="020B0503020204020204" pitchFamily="34" charset="-122"/>
                        </a:rPr>
                        <a:t>　</a:t>
                      </a: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19"/>
                  </a:ext>
                </a:extLst>
              </a:tr>
              <a:tr h="314325">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34</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p>
                  </a:txBody>
                  <a:tcPr/>
                </a:tc>
                <a:tc>
                  <a:txBody>
                    <a:bodyPr/>
                    <a:lstStyle/>
                    <a:p>
                      <a:pPr algn="ctr" fontAlgn="ctr"/>
                      <a:r>
                        <a:rPr lang="en-US" sz="2000" u="none" strike="noStrike">
                          <a:effectLst/>
                          <a:latin typeface="微软雅黑" panose="020B0503020204020204" pitchFamily="34" charset="-122"/>
                          <a:ea typeface="微软雅黑" panose="020B0503020204020204" pitchFamily="34" charset="-122"/>
                        </a:rPr>
                        <a:t>dynobj</a:t>
                      </a:r>
                      <a:endParaRPr 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2000" u="none" strike="noStrike" dirty="0">
                          <a:effectLst/>
                          <a:latin typeface="微软雅黑" panose="020B0503020204020204" pitchFamily="34" charset="-122"/>
                          <a:ea typeface="微软雅黑" panose="020B0503020204020204" pitchFamily="34" charset="-122"/>
                        </a:rPr>
                        <a:t>　</a:t>
                      </a: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20"/>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90575" y="487045"/>
            <a:ext cx="4470400" cy="39878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MIR</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与</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WHIRL IR</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的基本类型对比（续）</a:t>
            </a:r>
          </a:p>
        </p:txBody>
      </p:sp>
      <p:sp>
        <p:nvSpPr>
          <p:cNvPr id="12" name="矩形 11"/>
          <p:cNvSpPr/>
          <p:nvPr/>
        </p:nvSpPr>
        <p:spPr>
          <a:xfrm>
            <a:off x="285266" y="441324"/>
            <a:ext cx="437561" cy="437561"/>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353033" y="492276"/>
            <a:ext cx="415774" cy="415774"/>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3715963" y="1644414"/>
          <a:ext cx="4760096" cy="2730010"/>
        </p:xfrm>
        <a:graphic>
          <a:graphicData uri="http://schemas.openxmlformats.org/drawingml/2006/table">
            <a:tbl>
              <a:tblPr>
                <a:tableStyleId>{5C22544A-7EE6-4342-B048-85BDC9FD1C3A}</a:tableStyleId>
              </a:tblPr>
              <a:tblGrid>
                <a:gridCol w="581044">
                  <a:extLst>
                    <a:ext uri="{9D8B030D-6E8A-4147-A177-3AD203B41FA5}">
                      <a16:colId xmlns:a16="http://schemas.microsoft.com/office/drawing/2014/main" val="20000"/>
                    </a:ext>
                  </a:extLst>
                </a:gridCol>
                <a:gridCol w="1407916">
                  <a:extLst>
                    <a:ext uri="{9D8B030D-6E8A-4147-A177-3AD203B41FA5}">
                      <a16:colId xmlns:a16="http://schemas.microsoft.com/office/drawing/2014/main" val="20001"/>
                    </a:ext>
                  </a:extLst>
                </a:gridCol>
                <a:gridCol w="1276979">
                  <a:extLst>
                    <a:ext uri="{9D8B030D-6E8A-4147-A177-3AD203B41FA5}">
                      <a16:colId xmlns:a16="http://schemas.microsoft.com/office/drawing/2014/main" val="20002"/>
                    </a:ext>
                  </a:extLst>
                </a:gridCol>
                <a:gridCol w="1494157">
                  <a:extLst>
                    <a:ext uri="{9D8B030D-6E8A-4147-A177-3AD203B41FA5}">
                      <a16:colId xmlns:a16="http://schemas.microsoft.com/office/drawing/2014/main" val="20003"/>
                    </a:ext>
                  </a:extLst>
                </a:gridCol>
              </a:tblGrid>
              <a:tr h="700717">
                <a:tc>
                  <a:txBody>
                    <a:bodyPr/>
                    <a:lstStyle/>
                    <a:p>
                      <a:pPr algn="ctr" fontAlgn="ctr"/>
                      <a:r>
                        <a:rPr lang="zh-CN" altLang="en-US" sz="1600" u="none" strike="noStrike" dirty="0">
                          <a:effectLst/>
                          <a:latin typeface="微软雅黑" panose="020B0503020204020204" pitchFamily="34" charset="-122"/>
                          <a:ea typeface="微软雅黑" panose="020B0503020204020204" pitchFamily="34" charset="-122"/>
                        </a:rPr>
                        <a:t>序号</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cs typeface="微软雅黑" panose="020B0503020204020204" pitchFamily="34" charset="-122"/>
                        </a:rPr>
                        <a:t>MAPLE IR</a:t>
                      </a:r>
                      <a:r>
                        <a:rPr lang="zh-CN" altLang="en-US" sz="1600" u="none" strike="noStrike">
                          <a:effectLst/>
                          <a:latin typeface="微软雅黑" panose="020B0503020204020204" pitchFamily="34" charset="-122"/>
                          <a:ea typeface="微软雅黑" panose="020B0503020204020204" pitchFamily="34" charset="-122"/>
                          <a:cs typeface="微软雅黑" panose="020B0503020204020204" pitchFamily="34" charset="-122"/>
                        </a:rPr>
                        <a:t>基本类型类别</a:t>
                      </a:r>
                      <a:endParaRPr lang="zh-CN" altLang="en-US" sz="1600" b="1" i="0" u="none" strike="noStrike">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9525" marR="9525" marT="9525" marB="0" anchor="ctr"/>
                </a:tc>
                <a:tc>
                  <a:txBody>
                    <a:bodyPr/>
                    <a:lstStyle/>
                    <a:p>
                      <a:pPr algn="ctr" fontAlgn="ctr"/>
                      <a:r>
                        <a:rPr lang="en-US" sz="1600" u="none" strike="noStrike" dirty="0">
                          <a:effectLst/>
                          <a:latin typeface="微软雅黑" panose="020B0503020204020204" pitchFamily="34" charset="-122"/>
                          <a:ea typeface="微软雅黑" panose="020B0503020204020204" pitchFamily="34" charset="-122"/>
                          <a:cs typeface="微软雅黑" panose="020B0503020204020204" pitchFamily="34" charset="-122"/>
                        </a:rPr>
                        <a:t>MAPLE IR</a:t>
                      </a:r>
                      <a:r>
                        <a:rPr lang="zh-CN" altLang="en-US" sz="1600" u="none" strike="noStrike" dirty="0">
                          <a:effectLst/>
                          <a:latin typeface="微软雅黑" panose="020B0503020204020204" pitchFamily="34" charset="-122"/>
                          <a:ea typeface="微软雅黑" panose="020B0503020204020204" pitchFamily="34" charset="-122"/>
                          <a:cs typeface="微软雅黑" panose="020B0503020204020204" pitchFamily="34" charset="-122"/>
                        </a:rPr>
                        <a:t>基本类型</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9525" marR="9525" marT="9525" marB="0" anchor="ctr"/>
                </a:tc>
                <a:tc>
                  <a:txBody>
                    <a:bodyPr/>
                    <a:lstStyle/>
                    <a:p>
                      <a:pPr algn="ctr" fontAlgn="ctr"/>
                      <a:r>
                        <a:rPr lang="en-US" sz="1600" u="none" strike="noStrike" dirty="0">
                          <a:effectLst/>
                          <a:latin typeface="微软雅黑" panose="020B0503020204020204" pitchFamily="34" charset="-122"/>
                          <a:ea typeface="微软雅黑" panose="020B0503020204020204" pitchFamily="34" charset="-122"/>
                          <a:cs typeface="微软雅黑" panose="020B0503020204020204" pitchFamily="34" charset="-122"/>
                        </a:rPr>
                        <a:t>WHIRL IR </a:t>
                      </a:r>
                      <a:r>
                        <a:rPr lang="zh-CN" altLang="en-US" sz="1600" u="none" strike="noStrike" dirty="0">
                          <a:effectLst/>
                          <a:latin typeface="微软雅黑" panose="020B0503020204020204" pitchFamily="34" charset="-122"/>
                          <a:ea typeface="微软雅黑" panose="020B0503020204020204" pitchFamily="34" charset="-122"/>
                          <a:cs typeface="微软雅黑" panose="020B0503020204020204" pitchFamily="34" charset="-122"/>
                        </a:rPr>
                        <a:t>基本类型</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9525" marR="9525" marT="9525" marB="0" anchor="ctr"/>
                </a:tc>
                <a:extLst>
                  <a:ext uri="{0D108BD9-81ED-4DB2-BD59-A6C34878D82A}">
                    <a16:rowId xmlns:a16="http://schemas.microsoft.com/office/drawing/2014/main" val="10000"/>
                  </a:ext>
                </a:extLst>
              </a:tr>
              <a:tr h="608744">
                <a:tc>
                  <a:txBody>
                    <a:bodyPr/>
                    <a:lstStyle/>
                    <a:p>
                      <a:pPr algn="ctr" fontAlgn="ctr"/>
                      <a:r>
                        <a:rPr lang="en-US" altLang="zh-CN" sz="2000" u="none" strike="noStrike">
                          <a:effectLst/>
                          <a:latin typeface="微软雅黑" panose="020B0503020204020204" pitchFamily="34" charset="-122"/>
                          <a:ea typeface="微软雅黑" panose="020B0503020204020204" pitchFamily="34" charset="-122"/>
                        </a:rPr>
                        <a:t>35</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2000" u="none" strike="noStrike">
                          <a:effectLst/>
                          <a:latin typeface="微软雅黑" panose="020B0503020204020204" pitchFamily="34" charset="-122"/>
                          <a:ea typeface="微软雅黑" panose="020B0503020204020204" pitchFamily="34" charset="-122"/>
                        </a:rPr>
                        <a:t>SIMD types</a:t>
                      </a:r>
                      <a:endParaRPr 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2000" u="none" strike="noStrike">
                          <a:effectLst/>
                          <a:latin typeface="微软雅黑" panose="020B0503020204020204" pitchFamily="34" charset="-122"/>
                          <a:ea typeface="微软雅黑" panose="020B0503020204020204" pitchFamily="34" charset="-122"/>
                        </a:rPr>
                        <a:t>to be defined</a:t>
                      </a:r>
                      <a:endParaRPr 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2000" u="none" strike="noStrike">
                          <a:effectLst/>
                          <a:latin typeface="微软雅黑" panose="020B0503020204020204" pitchFamily="34" charset="-122"/>
                          <a:ea typeface="微软雅黑" panose="020B0503020204020204" pitchFamily="34" charset="-122"/>
                        </a:rPr>
                        <a:t>　</a:t>
                      </a:r>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1"/>
                  </a:ext>
                </a:extLst>
              </a:tr>
              <a:tr h="470056">
                <a:tc>
                  <a:txBody>
                    <a:bodyPr/>
                    <a:lstStyle/>
                    <a:p>
                      <a:pPr algn="ctr" fontAlgn="ctr"/>
                      <a:r>
                        <a:rPr lang="en-US" altLang="zh-CN" sz="2000" u="none" strike="noStrike">
                          <a:effectLst/>
                          <a:latin typeface="微软雅黑" panose="020B0503020204020204" pitchFamily="34" charset="-122"/>
                          <a:ea typeface="微软雅黑" panose="020B0503020204020204" pitchFamily="34" charset="-122"/>
                        </a:rPr>
                        <a:t>36</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2000" u="none" strike="noStrike">
                          <a:effectLst/>
                          <a:latin typeface="微软雅黑" panose="020B0503020204020204" pitchFamily="34" charset="-122"/>
                          <a:ea typeface="微软雅黑" panose="020B0503020204020204" pitchFamily="34" charset="-122"/>
                        </a:rPr>
                        <a:t>　</a:t>
                      </a:r>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2000" u="none" strike="noStrike">
                          <a:effectLst/>
                          <a:latin typeface="微软雅黑" panose="020B0503020204020204" pitchFamily="34" charset="-122"/>
                          <a:ea typeface="微软雅黑" panose="020B0503020204020204" pitchFamily="34" charset="-122"/>
                        </a:rPr>
                        <a:t>unknown</a:t>
                      </a:r>
                      <a:endParaRPr 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2000" u="none" strike="noStrike">
                          <a:effectLst/>
                          <a:latin typeface="微软雅黑" panose="020B0503020204020204" pitchFamily="34" charset="-122"/>
                          <a:ea typeface="微软雅黑" panose="020B0503020204020204" pitchFamily="34" charset="-122"/>
                        </a:rPr>
                        <a:t>　</a:t>
                      </a:r>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2"/>
                  </a:ext>
                </a:extLst>
              </a:tr>
              <a:tr h="470056">
                <a:tc>
                  <a:txBody>
                    <a:bodyPr/>
                    <a:lstStyle/>
                    <a:p>
                      <a:pPr algn="ctr" fontAlgn="ctr"/>
                      <a:r>
                        <a:rPr lang="en-US" altLang="zh-CN" sz="2000" u="none" strike="noStrike">
                          <a:effectLst/>
                          <a:latin typeface="微软雅黑" panose="020B0503020204020204" pitchFamily="34" charset="-122"/>
                          <a:ea typeface="微软雅黑" panose="020B0503020204020204" pitchFamily="34" charset="-122"/>
                        </a:rPr>
                        <a:t>37</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2000" u="none" strike="noStrike">
                          <a:effectLst/>
                          <a:latin typeface="微软雅黑" panose="020B0503020204020204" pitchFamily="34" charset="-122"/>
                          <a:ea typeface="微软雅黑" panose="020B0503020204020204" pitchFamily="34" charset="-122"/>
                        </a:rPr>
                        <a:t>　</a:t>
                      </a:r>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2000" u="none" strike="noStrike" dirty="0">
                          <a:effectLst/>
                          <a:latin typeface="微软雅黑" panose="020B0503020204020204" pitchFamily="34" charset="-122"/>
                          <a:ea typeface="微软雅黑" panose="020B0503020204020204" pitchFamily="34" charset="-122"/>
                        </a:rPr>
                        <a:t>　</a:t>
                      </a: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2000" u="none" strike="noStrike">
                          <a:effectLst/>
                          <a:latin typeface="微软雅黑" panose="020B0503020204020204" pitchFamily="34" charset="-122"/>
                          <a:ea typeface="微软雅黑" panose="020B0503020204020204" pitchFamily="34" charset="-122"/>
                        </a:rPr>
                        <a:t>M</a:t>
                      </a:r>
                      <a:endParaRPr 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3"/>
                  </a:ext>
                </a:extLst>
              </a:tr>
              <a:tr h="470056">
                <a:tc>
                  <a:txBody>
                    <a:bodyPr/>
                    <a:lstStyle/>
                    <a:p>
                      <a:pPr algn="ctr" fontAlgn="ctr"/>
                      <a:r>
                        <a:rPr lang="en-US" altLang="zh-CN" sz="2000" u="none" strike="noStrike">
                          <a:effectLst/>
                          <a:latin typeface="微软雅黑" panose="020B0503020204020204" pitchFamily="34" charset="-122"/>
                          <a:ea typeface="微软雅黑" panose="020B0503020204020204" pitchFamily="34" charset="-122"/>
                        </a:rPr>
                        <a:t>38</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2000" u="none" strike="noStrike">
                          <a:effectLst/>
                          <a:latin typeface="微软雅黑" panose="020B0503020204020204" pitchFamily="34" charset="-122"/>
                          <a:ea typeface="微软雅黑" panose="020B0503020204020204" pitchFamily="34" charset="-122"/>
                        </a:rPr>
                        <a:t>　</a:t>
                      </a:r>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2000" u="none" strike="noStrike">
                          <a:effectLst/>
                          <a:latin typeface="微软雅黑" panose="020B0503020204020204" pitchFamily="34" charset="-122"/>
                          <a:ea typeface="微软雅黑" panose="020B0503020204020204" pitchFamily="34" charset="-122"/>
                        </a:rPr>
                        <a:t>　</a:t>
                      </a:r>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BS</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4"/>
                  </a:ext>
                </a:extLst>
              </a:tr>
            </a:tbl>
          </a:graphicData>
        </a:graphic>
      </p:graphicFrame>
      <p:sp>
        <p:nvSpPr>
          <p:cNvPr id="3" name="文本框 2"/>
          <p:cNvSpPr txBox="1"/>
          <p:nvPr/>
        </p:nvSpPr>
        <p:spPr>
          <a:xfrm>
            <a:off x="2968486" y="4935783"/>
            <a:ext cx="6255027" cy="706755"/>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总结：除去</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javascript</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的专用基本类型，二者有</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16/26</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种基本类型设计一致。</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90575" y="506095"/>
            <a:ext cx="5111115" cy="39878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MIR</a:t>
            </a:r>
            <a:r>
              <a:rPr lang="zh-CN" altLang="en-US" sz="2000" dirty="0">
                <a:solidFill>
                  <a:schemeClr val="bg1"/>
                </a:solidFill>
                <a:latin typeface="微软雅黑" panose="020B0503020204020204" pitchFamily="34" charset="-122"/>
                <a:ea typeface="微软雅黑" panose="020B0503020204020204" pitchFamily="34" charset="-122"/>
              </a:rPr>
              <a:t>与</a:t>
            </a:r>
            <a:r>
              <a:rPr lang="en-US" altLang="zh-CN" sz="2000" dirty="0">
                <a:solidFill>
                  <a:schemeClr val="bg1"/>
                </a:solidFill>
                <a:latin typeface="微软雅黑" panose="020B0503020204020204" pitchFamily="34" charset="-122"/>
                <a:ea typeface="微软雅黑" panose="020B0503020204020204" pitchFamily="34" charset="-122"/>
              </a:rPr>
              <a:t>WHIRL IR</a:t>
            </a:r>
            <a:r>
              <a:rPr lang="zh-CN" altLang="en-US" sz="2000" dirty="0">
                <a:solidFill>
                  <a:schemeClr val="bg1"/>
                </a:solidFill>
                <a:latin typeface="微软雅黑" panose="020B0503020204020204" pitchFamily="34" charset="-122"/>
                <a:ea typeface="微软雅黑" panose="020B0503020204020204" pitchFamily="34" charset="-122"/>
              </a:rPr>
              <a:t>的控制流语句对比</a:t>
            </a:r>
          </a:p>
        </p:txBody>
      </p:sp>
      <p:sp>
        <p:nvSpPr>
          <p:cNvPr id="12" name="矩形 11"/>
          <p:cNvSpPr/>
          <p:nvPr/>
        </p:nvSpPr>
        <p:spPr>
          <a:xfrm>
            <a:off x="285266" y="441324"/>
            <a:ext cx="437561" cy="437561"/>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353033" y="492276"/>
            <a:ext cx="415774" cy="415774"/>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3843134" y="1484243"/>
          <a:ext cx="4906626" cy="4206967"/>
        </p:xfrm>
        <a:graphic>
          <a:graphicData uri="http://schemas.openxmlformats.org/drawingml/2006/table">
            <a:tbl>
              <a:tblPr>
                <a:tableStyleId>{5C22544A-7EE6-4342-B048-85BDC9FD1C3A}</a:tableStyleId>
              </a:tblPr>
              <a:tblGrid>
                <a:gridCol w="1093737">
                  <a:extLst>
                    <a:ext uri="{9D8B030D-6E8A-4147-A177-3AD203B41FA5}">
                      <a16:colId xmlns:a16="http://schemas.microsoft.com/office/drawing/2014/main" val="20000"/>
                    </a:ext>
                  </a:extLst>
                </a:gridCol>
                <a:gridCol w="1612212">
                  <a:extLst>
                    <a:ext uri="{9D8B030D-6E8A-4147-A177-3AD203B41FA5}">
                      <a16:colId xmlns:a16="http://schemas.microsoft.com/office/drawing/2014/main" val="20001"/>
                    </a:ext>
                  </a:extLst>
                </a:gridCol>
                <a:gridCol w="2200677">
                  <a:extLst>
                    <a:ext uri="{9D8B030D-6E8A-4147-A177-3AD203B41FA5}">
                      <a16:colId xmlns:a16="http://schemas.microsoft.com/office/drawing/2014/main" val="20002"/>
                    </a:ext>
                  </a:extLst>
                </a:gridCol>
              </a:tblGrid>
              <a:tr h="434767">
                <a:tc>
                  <a:txBody>
                    <a:bodyPr/>
                    <a:lstStyle/>
                    <a:p>
                      <a:pPr algn="ctr" fontAlgn="ctr"/>
                      <a:r>
                        <a:rPr lang="zh-CN" altLang="en-US" sz="2000" b="1" u="none" strike="noStrike">
                          <a:effectLst/>
                          <a:latin typeface="微软雅黑" panose="020B0503020204020204" pitchFamily="34" charset="-122"/>
                          <a:ea typeface="微软雅黑" panose="020B0503020204020204" pitchFamily="34" charset="-122"/>
                        </a:rPr>
                        <a:t>序号</a:t>
                      </a:r>
                      <a:endParaRPr lang="zh-CN" altLang="en-US" sz="20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a:r>
                        <a:rPr lang="en-US" altLang="zh-CN" sz="2000" b="1" dirty="0">
                          <a:latin typeface="微软雅黑" panose="020B0503020204020204" pitchFamily="34" charset="-122"/>
                          <a:ea typeface="微软雅黑" panose="020B0503020204020204" pitchFamily="34" charset="-122"/>
                        </a:rPr>
                        <a:t>MAPLE IR</a:t>
                      </a:r>
                    </a:p>
                  </a:txBody>
                  <a:tcPr/>
                </a:tc>
                <a:tc>
                  <a:txBody>
                    <a:bodyPr/>
                    <a:lstStyle/>
                    <a:p>
                      <a:pPr algn="ctr"/>
                      <a:r>
                        <a:rPr lang="en-US" altLang="zh-CN" sz="2000" b="1" dirty="0">
                          <a:latin typeface="微软雅黑" panose="020B0503020204020204" pitchFamily="34" charset="-122"/>
                          <a:ea typeface="微软雅黑" panose="020B0503020204020204" pitchFamily="34" charset="-122"/>
                        </a:rPr>
                        <a:t>WHIRL IR</a:t>
                      </a:r>
                    </a:p>
                  </a:txBody>
                  <a:tcPr/>
                </a:tc>
                <a:extLst>
                  <a:ext uri="{0D108BD9-81ED-4DB2-BD59-A6C34878D82A}">
                    <a16:rowId xmlns:a16="http://schemas.microsoft.com/office/drawing/2014/main" val="10000"/>
                  </a:ext>
                </a:extLst>
              </a:tr>
              <a:tr h="471525">
                <a:tc>
                  <a:txBody>
                    <a:bodyPr/>
                    <a:lstStyle/>
                    <a:p>
                      <a:pPr algn="ctr" fontAlgn="ctr"/>
                      <a:r>
                        <a:rPr lang="en-US" altLang="zh-CN" sz="2000" u="none" strike="noStrike">
                          <a:effectLst/>
                          <a:latin typeface="微软雅黑" panose="020B0503020204020204" pitchFamily="34" charset="-122"/>
                          <a:ea typeface="微软雅黑" panose="020B0503020204020204" pitchFamily="34" charset="-122"/>
                        </a:rPr>
                        <a:t>1</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doloop</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DOLOOP</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extLst>
                  <a:ext uri="{0D108BD9-81ED-4DB2-BD59-A6C34878D82A}">
                    <a16:rowId xmlns:a16="http://schemas.microsoft.com/office/drawing/2014/main" val="10001"/>
                  </a:ext>
                </a:extLst>
              </a:tr>
              <a:tr h="471525">
                <a:tc>
                  <a:txBody>
                    <a:bodyPr/>
                    <a:lstStyle/>
                    <a:p>
                      <a:pPr algn="ctr" fontAlgn="ctr"/>
                      <a:r>
                        <a:rPr lang="en-US" altLang="zh-CN" sz="2000" u="none" strike="noStrike">
                          <a:effectLst/>
                          <a:latin typeface="微软雅黑" panose="020B0503020204020204" pitchFamily="34" charset="-122"/>
                          <a:ea typeface="微软雅黑" panose="020B0503020204020204" pitchFamily="34" charset="-122"/>
                        </a:rPr>
                        <a:t>2</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dowhile</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DOWHILE</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extLst>
                  <a:ext uri="{0D108BD9-81ED-4DB2-BD59-A6C34878D82A}">
                    <a16:rowId xmlns:a16="http://schemas.microsoft.com/office/drawing/2014/main" val="10002"/>
                  </a:ext>
                </a:extLst>
              </a:tr>
              <a:tr h="471525">
                <a:tc>
                  <a:txBody>
                    <a:bodyPr/>
                    <a:lstStyle/>
                    <a:p>
                      <a:pPr algn="ctr" fontAlgn="ctr"/>
                      <a:r>
                        <a:rPr lang="en-US" altLang="zh-CN" sz="2000" u="none" strike="noStrike">
                          <a:effectLst/>
                          <a:latin typeface="微软雅黑" panose="020B0503020204020204" pitchFamily="34" charset="-122"/>
                          <a:ea typeface="微软雅黑" panose="020B0503020204020204" pitchFamily="34" charset="-122"/>
                        </a:rPr>
                        <a:t>3</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foreachelem</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2000" u="none" strike="noStrike" dirty="0">
                          <a:effectLst/>
                          <a:latin typeface="微软雅黑" panose="020B0503020204020204" pitchFamily="34" charset="-122"/>
                          <a:ea typeface="微软雅黑" panose="020B0503020204020204" pitchFamily="34" charset="-122"/>
                        </a:rPr>
                        <a:t>　</a:t>
                      </a: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3"/>
                  </a:ext>
                </a:extLst>
              </a:tr>
              <a:tr h="471525">
                <a:tc>
                  <a:txBody>
                    <a:bodyPr/>
                    <a:lstStyle/>
                    <a:p>
                      <a:pPr algn="ctr" fontAlgn="ctr"/>
                      <a:r>
                        <a:rPr lang="en-US" altLang="zh-CN" sz="2000" u="none" strike="noStrike">
                          <a:effectLst/>
                          <a:latin typeface="微软雅黑" panose="020B0503020204020204" pitchFamily="34" charset="-122"/>
                          <a:ea typeface="微软雅黑" panose="020B0503020204020204" pitchFamily="34" charset="-122"/>
                        </a:rPr>
                        <a:t>4</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2000" u="none" strike="noStrike">
                          <a:effectLst/>
                          <a:latin typeface="微软雅黑" panose="020B0503020204020204" pitchFamily="34" charset="-122"/>
                          <a:ea typeface="微软雅黑" panose="020B0503020204020204" pitchFamily="34" charset="-122"/>
                        </a:rPr>
                        <a:t>if</a:t>
                      </a:r>
                      <a:endParaRPr 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tc>
                  <a:txBody>
                    <a:bodyPr/>
                    <a:lstStyle/>
                    <a:p>
                      <a:pPr algn="ctr" fontAlgn="ctr"/>
                      <a:r>
                        <a:rPr lang="en-US" sz="2000" u="none" strike="noStrike">
                          <a:effectLst/>
                          <a:latin typeface="微软雅黑" panose="020B0503020204020204" pitchFamily="34" charset="-122"/>
                          <a:ea typeface="微软雅黑" panose="020B0503020204020204" pitchFamily="34" charset="-122"/>
                        </a:rPr>
                        <a:t>IF</a:t>
                      </a:r>
                      <a:endParaRPr 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extLst>
                  <a:ext uri="{0D108BD9-81ED-4DB2-BD59-A6C34878D82A}">
                    <a16:rowId xmlns:a16="http://schemas.microsoft.com/office/drawing/2014/main" val="10004"/>
                  </a:ext>
                </a:extLst>
              </a:tr>
              <a:tr h="471525">
                <a:tc>
                  <a:txBody>
                    <a:bodyPr/>
                    <a:lstStyle/>
                    <a:p>
                      <a:pPr algn="ctr" fontAlgn="ctr"/>
                      <a:r>
                        <a:rPr lang="en-US" altLang="zh-CN" sz="2000" u="none" strike="noStrike">
                          <a:effectLst/>
                          <a:latin typeface="微软雅黑" panose="020B0503020204020204" pitchFamily="34" charset="-122"/>
                          <a:ea typeface="微软雅黑" panose="020B0503020204020204" pitchFamily="34" charset="-122"/>
                        </a:rPr>
                        <a:t>5</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while</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WHILEDO</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extLst>
                  <a:ext uri="{0D108BD9-81ED-4DB2-BD59-A6C34878D82A}">
                    <a16:rowId xmlns:a16="http://schemas.microsoft.com/office/drawing/2014/main" val="10005"/>
                  </a:ext>
                </a:extLst>
              </a:tr>
              <a:tr h="471525">
                <a:tc>
                  <a:txBody>
                    <a:bodyPr/>
                    <a:lstStyle/>
                    <a:p>
                      <a:pPr algn="ctr" fontAlgn="ctr"/>
                      <a:r>
                        <a:rPr lang="en-US" altLang="zh-CN" sz="2000" u="none" strike="noStrike">
                          <a:effectLst/>
                          <a:latin typeface="微软雅黑" panose="020B0503020204020204" pitchFamily="34" charset="-122"/>
                          <a:ea typeface="微软雅黑" panose="020B0503020204020204" pitchFamily="34" charset="-122"/>
                        </a:rPr>
                        <a:t>6</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2000" u="none" strike="noStrike">
                          <a:effectLst/>
                          <a:latin typeface="微软雅黑" panose="020B0503020204020204" pitchFamily="34" charset="-122"/>
                          <a:ea typeface="微软雅黑" panose="020B0503020204020204" pitchFamily="34" charset="-122"/>
                        </a:rPr>
                        <a:t>　</a:t>
                      </a:r>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FUNCENTRY</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6"/>
                  </a:ext>
                </a:extLst>
              </a:tr>
              <a:tr h="471525">
                <a:tc>
                  <a:txBody>
                    <a:bodyPr/>
                    <a:lstStyle/>
                    <a:p>
                      <a:pPr algn="ctr" fontAlgn="ctr"/>
                      <a:r>
                        <a:rPr lang="en-US" altLang="zh-CN" sz="2000" u="none" strike="noStrike">
                          <a:effectLst/>
                          <a:latin typeface="微软雅黑" panose="020B0503020204020204" pitchFamily="34" charset="-122"/>
                          <a:ea typeface="微软雅黑" panose="020B0503020204020204" pitchFamily="34" charset="-122"/>
                        </a:rPr>
                        <a:t>7</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2000" u="none" strike="noStrike">
                          <a:effectLst/>
                          <a:latin typeface="微软雅黑" panose="020B0503020204020204" pitchFamily="34" charset="-122"/>
                          <a:ea typeface="微软雅黑" panose="020B0503020204020204" pitchFamily="34" charset="-122"/>
                        </a:rPr>
                        <a:t>　</a:t>
                      </a:r>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BLOCK</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7"/>
                  </a:ext>
                </a:extLst>
              </a:tr>
              <a:tr h="471525">
                <a:tc>
                  <a:txBody>
                    <a:bodyPr/>
                    <a:lstStyle/>
                    <a:p>
                      <a:pPr algn="ctr" fontAlgn="ctr"/>
                      <a:r>
                        <a:rPr lang="en-US" altLang="zh-CN" sz="2000" u="none" strike="noStrike">
                          <a:effectLst/>
                          <a:latin typeface="微软雅黑" panose="020B0503020204020204" pitchFamily="34" charset="-122"/>
                          <a:ea typeface="微软雅黑" panose="020B0503020204020204" pitchFamily="34" charset="-122"/>
                        </a:rPr>
                        <a:t>8</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2000" u="none" strike="noStrike" dirty="0">
                          <a:effectLst/>
                          <a:latin typeface="微软雅黑" panose="020B0503020204020204" pitchFamily="34" charset="-122"/>
                          <a:ea typeface="微软雅黑" panose="020B0503020204020204" pitchFamily="34" charset="-122"/>
                        </a:rPr>
                        <a:t>　</a:t>
                      </a: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REGION</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19150" y="506095"/>
            <a:ext cx="5126355" cy="39878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MIR</a:t>
            </a:r>
            <a:r>
              <a:rPr lang="zh-CN" altLang="en-US" sz="2000" dirty="0">
                <a:solidFill>
                  <a:schemeClr val="bg1"/>
                </a:solidFill>
                <a:latin typeface="微软雅黑" panose="020B0503020204020204" pitchFamily="34" charset="-122"/>
                <a:ea typeface="微软雅黑" panose="020B0503020204020204" pitchFamily="34" charset="-122"/>
              </a:rPr>
              <a:t>与</a:t>
            </a:r>
            <a:r>
              <a:rPr lang="en-US" altLang="zh-CN" sz="2000" dirty="0">
                <a:solidFill>
                  <a:schemeClr val="bg1"/>
                </a:solidFill>
                <a:latin typeface="微软雅黑" panose="020B0503020204020204" pitchFamily="34" charset="-122"/>
                <a:ea typeface="微软雅黑" panose="020B0503020204020204" pitchFamily="34" charset="-122"/>
              </a:rPr>
              <a:t>WHIRL IR</a:t>
            </a:r>
            <a:r>
              <a:rPr lang="zh-CN" altLang="en-US" sz="2000" dirty="0">
                <a:solidFill>
                  <a:schemeClr val="bg1"/>
                </a:solidFill>
                <a:latin typeface="微软雅黑" panose="020B0503020204020204" pitchFamily="34" charset="-122"/>
                <a:ea typeface="微软雅黑" panose="020B0503020204020204" pitchFamily="34" charset="-122"/>
              </a:rPr>
              <a:t>的控制流语句对比（续）</a:t>
            </a:r>
          </a:p>
        </p:txBody>
      </p:sp>
      <p:sp>
        <p:nvSpPr>
          <p:cNvPr id="12" name="矩形 11"/>
          <p:cNvSpPr/>
          <p:nvPr/>
        </p:nvSpPr>
        <p:spPr>
          <a:xfrm>
            <a:off x="285266" y="441324"/>
            <a:ext cx="437561" cy="437561"/>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353033" y="492276"/>
            <a:ext cx="415774" cy="415774"/>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058425027"/>
              </p:ext>
            </p:extLst>
          </p:nvPr>
        </p:nvGraphicFramePr>
        <p:xfrm>
          <a:off x="5637425" y="80025"/>
          <a:ext cx="4491313" cy="6697950"/>
        </p:xfrm>
        <a:graphic>
          <a:graphicData uri="http://schemas.openxmlformats.org/drawingml/2006/table">
            <a:tbl>
              <a:tblPr>
                <a:tableStyleId>{5C22544A-7EE6-4342-B048-85BDC9FD1C3A}</a:tableStyleId>
              </a:tblPr>
              <a:tblGrid>
                <a:gridCol w="998069">
                  <a:extLst>
                    <a:ext uri="{9D8B030D-6E8A-4147-A177-3AD203B41FA5}">
                      <a16:colId xmlns:a16="http://schemas.microsoft.com/office/drawing/2014/main" val="20000"/>
                    </a:ext>
                  </a:extLst>
                </a:gridCol>
                <a:gridCol w="1312277">
                  <a:extLst>
                    <a:ext uri="{9D8B030D-6E8A-4147-A177-3AD203B41FA5}">
                      <a16:colId xmlns:a16="http://schemas.microsoft.com/office/drawing/2014/main" val="20001"/>
                    </a:ext>
                  </a:extLst>
                </a:gridCol>
                <a:gridCol w="2180967">
                  <a:extLst>
                    <a:ext uri="{9D8B030D-6E8A-4147-A177-3AD203B41FA5}">
                      <a16:colId xmlns:a16="http://schemas.microsoft.com/office/drawing/2014/main" val="20002"/>
                    </a:ext>
                  </a:extLst>
                </a:gridCol>
              </a:tblGrid>
              <a:tr h="398517">
                <a:tc>
                  <a:txBody>
                    <a:bodyPr/>
                    <a:lstStyle/>
                    <a:p>
                      <a:pPr algn="ctr" fontAlgn="ctr"/>
                      <a:r>
                        <a:rPr lang="zh-CN" altLang="en-US" sz="2000" b="1" u="none" strike="noStrike" dirty="0">
                          <a:effectLst/>
                          <a:latin typeface="微软雅黑" panose="020B0503020204020204" pitchFamily="34" charset="-122"/>
                          <a:ea typeface="微软雅黑" panose="020B0503020204020204" pitchFamily="34" charset="-122"/>
                        </a:rPr>
                        <a:t>序号</a:t>
                      </a:r>
                      <a:endParaRPr lang="zh-CN" altLang="en-US" sz="2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a:r>
                        <a:rPr lang="en-US" altLang="zh-CN" sz="2000" b="1" dirty="0">
                          <a:latin typeface="微软雅黑" panose="020B0503020204020204" pitchFamily="34" charset="-122"/>
                          <a:ea typeface="微软雅黑" panose="020B0503020204020204" pitchFamily="34" charset="-122"/>
                        </a:rPr>
                        <a:t>MAPLE IR</a:t>
                      </a:r>
                    </a:p>
                  </a:txBody>
                  <a:tcPr/>
                </a:tc>
                <a:tc>
                  <a:txBody>
                    <a:bodyPr/>
                    <a:lstStyle/>
                    <a:p>
                      <a:pPr algn="ctr"/>
                      <a:r>
                        <a:rPr lang="en-US" altLang="zh-CN" sz="2000" b="1" dirty="0">
                          <a:latin typeface="微软雅黑" panose="020B0503020204020204" pitchFamily="34" charset="-122"/>
                          <a:ea typeface="微软雅黑" panose="020B0503020204020204" pitchFamily="34" charset="-122"/>
                        </a:rPr>
                        <a:t>WHIRL IR</a:t>
                      </a:r>
                    </a:p>
                  </a:txBody>
                  <a:tcPr/>
                </a:tc>
                <a:extLst>
                  <a:ext uri="{0D108BD9-81ED-4DB2-BD59-A6C34878D82A}">
                    <a16:rowId xmlns:a16="http://schemas.microsoft.com/office/drawing/2014/main" val="10000"/>
                  </a:ext>
                </a:extLst>
              </a:tr>
              <a:tr h="316131">
                <a:tc>
                  <a:txBody>
                    <a:bodyPr/>
                    <a:lstStyle/>
                    <a:p>
                      <a:pPr algn="ctr" fontAlgn="ctr"/>
                      <a:r>
                        <a:rPr lang="en-US" altLang="zh-CN" sz="2000" u="none" strike="noStrike">
                          <a:effectLst/>
                          <a:latin typeface="微软雅黑" panose="020B0503020204020204" pitchFamily="34" charset="-122"/>
                          <a:ea typeface="微软雅黑" panose="020B0503020204020204" pitchFamily="34" charset="-122"/>
                        </a:rPr>
                        <a:t>9</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brfalse</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FALSEBR</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extLst>
                  <a:ext uri="{0D108BD9-81ED-4DB2-BD59-A6C34878D82A}">
                    <a16:rowId xmlns:a16="http://schemas.microsoft.com/office/drawing/2014/main" val="10001"/>
                  </a:ext>
                </a:extLst>
              </a:tr>
              <a:tr h="316131">
                <a:tc>
                  <a:txBody>
                    <a:bodyPr/>
                    <a:lstStyle/>
                    <a:p>
                      <a:pPr algn="ctr" fontAlgn="ctr"/>
                      <a:r>
                        <a:rPr lang="en-US" altLang="zh-CN" sz="2000" u="none" strike="noStrike">
                          <a:effectLst/>
                          <a:latin typeface="微软雅黑" panose="020B0503020204020204" pitchFamily="34" charset="-122"/>
                          <a:ea typeface="微软雅黑" panose="020B0503020204020204" pitchFamily="34" charset="-122"/>
                        </a:rPr>
                        <a:t>10</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brtrue</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TRUEBR</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extLst>
                  <a:ext uri="{0D108BD9-81ED-4DB2-BD59-A6C34878D82A}">
                    <a16:rowId xmlns:a16="http://schemas.microsoft.com/office/drawing/2014/main" val="10002"/>
                  </a:ext>
                </a:extLst>
              </a:tr>
              <a:tr h="316131">
                <a:tc>
                  <a:txBody>
                    <a:bodyPr/>
                    <a:lstStyle/>
                    <a:p>
                      <a:pPr algn="ctr" fontAlgn="ctr"/>
                      <a:r>
                        <a:rPr lang="en-US" altLang="zh-CN" sz="2000" u="none" strike="noStrike">
                          <a:effectLst/>
                          <a:latin typeface="微软雅黑" panose="020B0503020204020204" pitchFamily="34" charset="-122"/>
                          <a:ea typeface="微软雅黑" panose="020B0503020204020204" pitchFamily="34" charset="-122"/>
                        </a:rPr>
                        <a:t>11</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2000" u="none" strike="noStrike">
                          <a:effectLst/>
                          <a:latin typeface="微软雅黑" panose="020B0503020204020204" pitchFamily="34" charset="-122"/>
                          <a:ea typeface="微软雅黑" panose="020B0503020204020204" pitchFamily="34" charset="-122"/>
                        </a:rPr>
                        <a:t>multiway</a:t>
                      </a:r>
                      <a:endParaRPr 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2000" u="none" strike="noStrike">
                          <a:effectLst/>
                          <a:latin typeface="微软雅黑" panose="020B0503020204020204" pitchFamily="34" charset="-122"/>
                          <a:ea typeface="微软雅黑" panose="020B0503020204020204" pitchFamily="34" charset="-122"/>
                        </a:rPr>
                        <a:t>　</a:t>
                      </a:r>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3"/>
                  </a:ext>
                </a:extLst>
              </a:tr>
              <a:tr h="316131">
                <a:tc>
                  <a:txBody>
                    <a:bodyPr/>
                    <a:lstStyle/>
                    <a:p>
                      <a:pPr algn="ctr" fontAlgn="ctr"/>
                      <a:r>
                        <a:rPr lang="en-US" altLang="zh-CN" sz="2000" u="none" strike="noStrike">
                          <a:effectLst/>
                          <a:latin typeface="微软雅黑" panose="020B0503020204020204" pitchFamily="34" charset="-122"/>
                          <a:ea typeface="微软雅黑" panose="020B0503020204020204" pitchFamily="34" charset="-122"/>
                        </a:rPr>
                        <a:t>12</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2000" u="none" strike="noStrike">
                          <a:effectLst/>
                          <a:latin typeface="微软雅黑" panose="020B0503020204020204" pitchFamily="34" charset="-122"/>
                          <a:ea typeface="微软雅黑" panose="020B0503020204020204" pitchFamily="34" charset="-122"/>
                        </a:rPr>
                        <a:t>return</a:t>
                      </a:r>
                      <a:endParaRPr 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RETURN</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extLst>
                  <a:ext uri="{0D108BD9-81ED-4DB2-BD59-A6C34878D82A}">
                    <a16:rowId xmlns:a16="http://schemas.microsoft.com/office/drawing/2014/main" val="10004"/>
                  </a:ext>
                </a:extLst>
              </a:tr>
              <a:tr h="316131">
                <a:tc>
                  <a:txBody>
                    <a:bodyPr/>
                    <a:lstStyle/>
                    <a:p>
                      <a:pPr algn="ctr" fontAlgn="ctr"/>
                      <a:r>
                        <a:rPr lang="en-US" altLang="zh-CN" sz="2000" u="none" strike="noStrike">
                          <a:effectLst/>
                          <a:latin typeface="微软雅黑" panose="020B0503020204020204" pitchFamily="34" charset="-122"/>
                          <a:ea typeface="微软雅黑" panose="020B0503020204020204" pitchFamily="34" charset="-122"/>
                        </a:rPr>
                        <a:t>13</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2000" u="none" strike="noStrike">
                          <a:effectLst/>
                          <a:latin typeface="微软雅黑" panose="020B0503020204020204" pitchFamily="34" charset="-122"/>
                          <a:ea typeface="微软雅黑" panose="020B0503020204020204" pitchFamily="34" charset="-122"/>
                        </a:rPr>
                        <a:t>　</a:t>
                      </a:r>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2000" u="none" strike="noStrike">
                          <a:effectLst/>
                          <a:latin typeface="微软雅黑" panose="020B0503020204020204" pitchFamily="34" charset="-122"/>
                          <a:ea typeface="微软雅黑" panose="020B0503020204020204" pitchFamily="34" charset="-122"/>
                        </a:rPr>
                        <a:t>RETURN_VAL</a:t>
                      </a:r>
                      <a:endParaRPr 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5"/>
                  </a:ext>
                </a:extLst>
              </a:tr>
              <a:tr h="316131">
                <a:tc>
                  <a:txBody>
                    <a:bodyPr/>
                    <a:lstStyle/>
                    <a:p>
                      <a:pPr algn="ctr" fontAlgn="ctr"/>
                      <a:r>
                        <a:rPr lang="en-US" altLang="zh-CN" sz="2000" u="none" strike="noStrike">
                          <a:effectLst/>
                          <a:latin typeface="微软雅黑" panose="020B0503020204020204" pitchFamily="34" charset="-122"/>
                          <a:ea typeface="微软雅黑" panose="020B0503020204020204" pitchFamily="34" charset="-122"/>
                        </a:rPr>
                        <a:t>14</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2000" u="none" strike="noStrike">
                          <a:effectLst/>
                          <a:latin typeface="微软雅黑" panose="020B0503020204020204" pitchFamily="34" charset="-122"/>
                          <a:ea typeface="微软雅黑" panose="020B0503020204020204" pitchFamily="34" charset="-122"/>
                        </a:rPr>
                        <a:t>switch</a:t>
                      </a:r>
                      <a:endParaRPr 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tc>
                  <a:txBody>
                    <a:bodyPr/>
                    <a:lstStyle/>
                    <a:p>
                      <a:pPr algn="ctr" fontAlgn="ctr"/>
                      <a:r>
                        <a:rPr lang="en-US" sz="2000" u="none" strike="noStrike">
                          <a:effectLst/>
                          <a:latin typeface="微软雅黑" panose="020B0503020204020204" pitchFamily="34" charset="-122"/>
                          <a:ea typeface="微软雅黑" panose="020B0503020204020204" pitchFamily="34" charset="-122"/>
                        </a:rPr>
                        <a:t>SWITCH</a:t>
                      </a:r>
                      <a:endParaRPr 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extLst>
                  <a:ext uri="{0D108BD9-81ED-4DB2-BD59-A6C34878D82A}">
                    <a16:rowId xmlns:a16="http://schemas.microsoft.com/office/drawing/2014/main" val="10006"/>
                  </a:ext>
                </a:extLst>
              </a:tr>
              <a:tr h="316131">
                <a:tc>
                  <a:txBody>
                    <a:bodyPr/>
                    <a:lstStyle/>
                    <a:p>
                      <a:pPr algn="ctr" fontAlgn="ctr"/>
                      <a:r>
                        <a:rPr lang="en-US" altLang="zh-CN" sz="2000" u="none" strike="noStrike">
                          <a:effectLst/>
                          <a:latin typeface="微软雅黑" panose="020B0503020204020204" pitchFamily="34" charset="-122"/>
                          <a:ea typeface="微软雅黑" panose="020B0503020204020204" pitchFamily="34" charset="-122"/>
                        </a:rPr>
                        <a:t>15</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2000" u="none" strike="noStrike">
                          <a:effectLst/>
                          <a:latin typeface="微软雅黑" panose="020B0503020204020204" pitchFamily="34" charset="-122"/>
                          <a:ea typeface="微软雅黑" panose="020B0503020204020204" pitchFamily="34" charset="-122"/>
                        </a:rPr>
                        <a:t>goto</a:t>
                      </a:r>
                      <a:endParaRPr 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GOTO</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50"/>
                    </a:solidFill>
                  </a:tcPr>
                </a:tc>
                <a:extLst>
                  <a:ext uri="{0D108BD9-81ED-4DB2-BD59-A6C34878D82A}">
                    <a16:rowId xmlns:a16="http://schemas.microsoft.com/office/drawing/2014/main" val="10007"/>
                  </a:ext>
                </a:extLst>
              </a:tr>
              <a:tr h="316131">
                <a:tc>
                  <a:txBody>
                    <a:bodyPr/>
                    <a:lstStyle/>
                    <a:p>
                      <a:pPr algn="ctr" fontAlgn="ctr"/>
                      <a:r>
                        <a:rPr lang="en-US" altLang="zh-CN" sz="2000" u="none" strike="noStrike">
                          <a:effectLst/>
                          <a:latin typeface="微软雅黑" panose="020B0503020204020204" pitchFamily="34" charset="-122"/>
                          <a:ea typeface="微软雅黑" panose="020B0503020204020204" pitchFamily="34" charset="-122"/>
                        </a:rPr>
                        <a:t>16</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2000" u="none" strike="noStrike">
                          <a:effectLst/>
                          <a:latin typeface="微软雅黑" panose="020B0503020204020204" pitchFamily="34" charset="-122"/>
                          <a:ea typeface="微软雅黑" panose="020B0503020204020204" pitchFamily="34" charset="-122"/>
                        </a:rPr>
                        <a:t>rangegoto</a:t>
                      </a:r>
                      <a:endParaRPr 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2000" u="none" strike="noStrike">
                          <a:effectLst/>
                          <a:latin typeface="微软雅黑" panose="020B0503020204020204" pitchFamily="34" charset="-122"/>
                          <a:ea typeface="微软雅黑" panose="020B0503020204020204" pitchFamily="34" charset="-122"/>
                        </a:rPr>
                        <a:t>　</a:t>
                      </a:r>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8"/>
                  </a:ext>
                </a:extLst>
              </a:tr>
              <a:tr h="316131">
                <a:tc>
                  <a:txBody>
                    <a:bodyPr/>
                    <a:lstStyle/>
                    <a:p>
                      <a:pPr algn="ctr" fontAlgn="ctr"/>
                      <a:r>
                        <a:rPr lang="en-US" altLang="zh-CN" sz="2000" u="none" strike="noStrike">
                          <a:effectLst/>
                          <a:latin typeface="微软雅黑" panose="020B0503020204020204" pitchFamily="34" charset="-122"/>
                          <a:ea typeface="微软雅黑" panose="020B0503020204020204" pitchFamily="34" charset="-122"/>
                        </a:rPr>
                        <a:t>17</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2000" u="none" strike="noStrike">
                          <a:effectLst/>
                          <a:latin typeface="微软雅黑" panose="020B0503020204020204" pitchFamily="34" charset="-122"/>
                          <a:ea typeface="微软雅黑" panose="020B0503020204020204" pitchFamily="34" charset="-122"/>
                        </a:rPr>
                        <a:t>indexgoto</a:t>
                      </a:r>
                      <a:endParaRPr 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2000" u="none" strike="noStrike">
                          <a:effectLst/>
                          <a:latin typeface="微软雅黑" panose="020B0503020204020204" pitchFamily="34" charset="-122"/>
                          <a:ea typeface="微软雅黑" panose="020B0503020204020204" pitchFamily="34" charset="-122"/>
                        </a:rPr>
                        <a:t>　</a:t>
                      </a:r>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9"/>
                  </a:ext>
                </a:extLst>
              </a:tr>
              <a:tr h="622683">
                <a:tc>
                  <a:txBody>
                    <a:bodyPr/>
                    <a:lstStyle/>
                    <a:p>
                      <a:pPr algn="ctr" fontAlgn="ctr"/>
                      <a:r>
                        <a:rPr lang="en-US" altLang="zh-CN" sz="2000" u="none" strike="noStrike">
                          <a:effectLst/>
                          <a:latin typeface="微软雅黑" panose="020B0503020204020204" pitchFamily="34" charset="-122"/>
                          <a:ea typeface="微软雅黑" panose="020B0503020204020204" pitchFamily="34" charset="-122"/>
                        </a:rPr>
                        <a:t>18</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2000" u="none" strike="noStrike">
                          <a:effectLst/>
                          <a:latin typeface="微软雅黑" panose="020B0503020204020204" pitchFamily="34" charset="-122"/>
                          <a:ea typeface="微软雅黑" panose="020B0503020204020204" pitchFamily="34" charset="-122"/>
                        </a:rPr>
                        <a:t>　</a:t>
                      </a:r>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2000" u="none" strike="noStrike">
                          <a:effectLst/>
                          <a:latin typeface="微软雅黑" panose="020B0503020204020204" pitchFamily="34" charset="-122"/>
                          <a:ea typeface="微软雅黑" panose="020B0503020204020204" pitchFamily="34" charset="-122"/>
                        </a:rPr>
                        <a:t>GOTO_OUTER_BLOCK</a:t>
                      </a:r>
                      <a:endParaRPr 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10"/>
                  </a:ext>
                </a:extLst>
              </a:tr>
              <a:tr h="316131">
                <a:tc>
                  <a:txBody>
                    <a:bodyPr/>
                    <a:lstStyle/>
                    <a:p>
                      <a:pPr algn="ctr" fontAlgn="ctr"/>
                      <a:r>
                        <a:rPr lang="en-US" altLang="zh-CN" sz="2000" u="none" strike="noStrike">
                          <a:effectLst/>
                          <a:latin typeface="微软雅黑" panose="020B0503020204020204" pitchFamily="34" charset="-122"/>
                          <a:ea typeface="微软雅黑" panose="020B0503020204020204" pitchFamily="34" charset="-122"/>
                        </a:rPr>
                        <a:t>19</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2000" u="none" strike="noStrike">
                          <a:effectLst/>
                          <a:latin typeface="微软雅黑" panose="020B0503020204020204" pitchFamily="34" charset="-122"/>
                          <a:ea typeface="微软雅黑" panose="020B0503020204020204" pitchFamily="34" charset="-122"/>
                        </a:rPr>
                        <a:t>　</a:t>
                      </a:r>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2000" u="none" strike="noStrike">
                          <a:effectLst/>
                          <a:latin typeface="微软雅黑" panose="020B0503020204020204" pitchFamily="34" charset="-122"/>
                          <a:ea typeface="微软雅黑" panose="020B0503020204020204" pitchFamily="34" charset="-122"/>
                        </a:rPr>
                        <a:t>CASEGOTO</a:t>
                      </a:r>
                      <a:endParaRPr 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11"/>
                  </a:ext>
                </a:extLst>
              </a:tr>
              <a:tr h="316131">
                <a:tc>
                  <a:txBody>
                    <a:bodyPr/>
                    <a:lstStyle/>
                    <a:p>
                      <a:pPr algn="ctr" fontAlgn="ctr"/>
                      <a:r>
                        <a:rPr lang="en-US" altLang="zh-CN" sz="2000" u="none" strike="noStrike">
                          <a:effectLst/>
                          <a:latin typeface="微软雅黑" panose="020B0503020204020204" pitchFamily="34" charset="-122"/>
                          <a:ea typeface="微软雅黑" panose="020B0503020204020204" pitchFamily="34" charset="-122"/>
                        </a:rPr>
                        <a:t>20</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2000" u="none" strike="noStrike">
                          <a:effectLst/>
                          <a:latin typeface="微软雅黑" panose="020B0503020204020204" pitchFamily="34" charset="-122"/>
                          <a:ea typeface="微软雅黑" panose="020B0503020204020204" pitchFamily="34" charset="-122"/>
                        </a:rPr>
                        <a:t>　</a:t>
                      </a:r>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2000" u="none" strike="noStrike">
                          <a:effectLst/>
                          <a:latin typeface="微软雅黑" panose="020B0503020204020204" pitchFamily="34" charset="-122"/>
                          <a:ea typeface="微软雅黑" panose="020B0503020204020204" pitchFamily="34" charset="-122"/>
                        </a:rPr>
                        <a:t>COMPGOTO</a:t>
                      </a:r>
                      <a:endParaRPr 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12"/>
                  </a:ext>
                </a:extLst>
              </a:tr>
              <a:tr h="316131">
                <a:tc>
                  <a:txBody>
                    <a:bodyPr/>
                    <a:lstStyle/>
                    <a:p>
                      <a:pPr algn="ctr" fontAlgn="ctr"/>
                      <a:r>
                        <a:rPr lang="en-US" altLang="zh-CN" sz="2000" u="none" strike="noStrike">
                          <a:effectLst/>
                          <a:latin typeface="微软雅黑" panose="020B0503020204020204" pitchFamily="34" charset="-122"/>
                          <a:ea typeface="微软雅黑" panose="020B0503020204020204" pitchFamily="34" charset="-122"/>
                        </a:rPr>
                        <a:t>21</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2000" u="none" strike="noStrike">
                          <a:effectLst/>
                          <a:latin typeface="微软雅黑" panose="020B0503020204020204" pitchFamily="34" charset="-122"/>
                          <a:ea typeface="微软雅黑" panose="020B0503020204020204" pitchFamily="34" charset="-122"/>
                        </a:rPr>
                        <a:t>　</a:t>
                      </a:r>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2000" u="none" strike="noStrike">
                          <a:effectLst/>
                          <a:latin typeface="微软雅黑" panose="020B0503020204020204" pitchFamily="34" charset="-122"/>
                          <a:ea typeface="微软雅黑" panose="020B0503020204020204" pitchFamily="34" charset="-122"/>
                        </a:rPr>
                        <a:t>XGOTO</a:t>
                      </a:r>
                      <a:endParaRPr 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13"/>
                  </a:ext>
                </a:extLst>
              </a:tr>
              <a:tr h="316131">
                <a:tc>
                  <a:txBody>
                    <a:bodyPr/>
                    <a:lstStyle/>
                    <a:p>
                      <a:pPr algn="ctr" fontAlgn="ctr"/>
                      <a:r>
                        <a:rPr lang="en-US" altLang="zh-CN" sz="2000" u="none" strike="noStrike">
                          <a:effectLst/>
                          <a:latin typeface="微软雅黑" panose="020B0503020204020204" pitchFamily="34" charset="-122"/>
                          <a:ea typeface="微软雅黑" panose="020B0503020204020204" pitchFamily="34" charset="-122"/>
                        </a:rPr>
                        <a:t>22</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2000" u="none" strike="noStrike">
                          <a:effectLst/>
                          <a:latin typeface="微软雅黑" panose="020B0503020204020204" pitchFamily="34" charset="-122"/>
                          <a:ea typeface="微软雅黑" panose="020B0503020204020204" pitchFamily="34" charset="-122"/>
                        </a:rPr>
                        <a:t>　</a:t>
                      </a:r>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2000" u="none" strike="noStrike">
                          <a:effectLst/>
                          <a:latin typeface="微软雅黑" panose="020B0503020204020204" pitchFamily="34" charset="-122"/>
                          <a:ea typeface="微软雅黑" panose="020B0503020204020204" pitchFamily="34" charset="-122"/>
                        </a:rPr>
                        <a:t>AGOTO</a:t>
                      </a:r>
                      <a:endParaRPr 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14"/>
                  </a:ext>
                </a:extLst>
              </a:tr>
              <a:tr h="316131">
                <a:tc>
                  <a:txBody>
                    <a:bodyPr/>
                    <a:lstStyle/>
                    <a:p>
                      <a:pPr algn="ctr" fontAlgn="ctr"/>
                      <a:r>
                        <a:rPr lang="en-US" altLang="zh-CN" sz="2000" u="none" strike="noStrike">
                          <a:effectLst/>
                          <a:latin typeface="微软雅黑" panose="020B0503020204020204" pitchFamily="34" charset="-122"/>
                          <a:ea typeface="微软雅黑" panose="020B0503020204020204" pitchFamily="34" charset="-122"/>
                        </a:rPr>
                        <a:t>23</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2000" u="none" strike="noStrike">
                          <a:effectLst/>
                          <a:latin typeface="微软雅黑" panose="020B0503020204020204" pitchFamily="34" charset="-122"/>
                          <a:ea typeface="微软雅黑" panose="020B0503020204020204" pitchFamily="34" charset="-122"/>
                        </a:rPr>
                        <a:t>　</a:t>
                      </a:r>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2000" u="none" strike="noStrike">
                          <a:effectLst/>
                          <a:latin typeface="微软雅黑" panose="020B0503020204020204" pitchFamily="34" charset="-122"/>
                          <a:ea typeface="微软雅黑" panose="020B0503020204020204" pitchFamily="34" charset="-122"/>
                        </a:rPr>
                        <a:t>REGION_EXIT</a:t>
                      </a:r>
                      <a:endParaRPr 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15"/>
                  </a:ext>
                </a:extLst>
              </a:tr>
              <a:tr h="316131">
                <a:tc>
                  <a:txBody>
                    <a:bodyPr/>
                    <a:lstStyle/>
                    <a:p>
                      <a:pPr algn="ctr" fontAlgn="ctr"/>
                      <a:r>
                        <a:rPr lang="en-US" altLang="zh-CN" sz="2000" u="none" strike="noStrike">
                          <a:effectLst/>
                          <a:latin typeface="微软雅黑" panose="020B0503020204020204" pitchFamily="34" charset="-122"/>
                          <a:ea typeface="微软雅黑" panose="020B0503020204020204" pitchFamily="34" charset="-122"/>
                        </a:rPr>
                        <a:t>24</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2000" u="none" strike="noStrike">
                          <a:effectLst/>
                          <a:latin typeface="微软雅黑" panose="020B0503020204020204" pitchFamily="34" charset="-122"/>
                          <a:ea typeface="微软雅黑" panose="020B0503020204020204" pitchFamily="34" charset="-122"/>
                        </a:rPr>
                        <a:t>　</a:t>
                      </a:r>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2000" u="none" strike="noStrike">
                          <a:effectLst/>
                          <a:latin typeface="微软雅黑" panose="020B0503020204020204" pitchFamily="34" charset="-122"/>
                          <a:ea typeface="微软雅黑" panose="020B0503020204020204" pitchFamily="34" charset="-122"/>
                        </a:rPr>
                        <a:t>ALTENTRY</a:t>
                      </a:r>
                      <a:endParaRPr 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16"/>
                  </a:ext>
                </a:extLst>
              </a:tr>
              <a:tr h="316131">
                <a:tc>
                  <a:txBody>
                    <a:bodyPr/>
                    <a:lstStyle/>
                    <a:p>
                      <a:pPr algn="ctr" fontAlgn="ctr"/>
                      <a:r>
                        <a:rPr lang="en-US" altLang="zh-CN" sz="2000" u="none" strike="noStrike">
                          <a:effectLst/>
                          <a:latin typeface="微软雅黑" panose="020B0503020204020204" pitchFamily="34" charset="-122"/>
                          <a:ea typeface="微软雅黑" panose="020B0503020204020204" pitchFamily="34" charset="-122"/>
                        </a:rPr>
                        <a:t>25</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2000" u="none" strike="noStrike">
                          <a:effectLst/>
                          <a:latin typeface="微软雅黑" panose="020B0503020204020204" pitchFamily="34" charset="-122"/>
                          <a:ea typeface="微软雅黑" panose="020B0503020204020204" pitchFamily="34" charset="-122"/>
                        </a:rPr>
                        <a:t>　</a:t>
                      </a:r>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2000" u="none" strike="noStrike">
                          <a:effectLst/>
                          <a:latin typeface="微软雅黑" panose="020B0503020204020204" pitchFamily="34" charset="-122"/>
                          <a:ea typeface="微软雅黑" panose="020B0503020204020204" pitchFamily="34" charset="-122"/>
                        </a:rPr>
                        <a:t>LABEL</a:t>
                      </a:r>
                      <a:endParaRPr 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17"/>
                  </a:ext>
                </a:extLst>
              </a:tr>
              <a:tr h="316131">
                <a:tc>
                  <a:txBody>
                    <a:bodyPr/>
                    <a:lstStyle/>
                    <a:p>
                      <a:pPr algn="ctr" fontAlgn="ctr"/>
                      <a:r>
                        <a:rPr lang="en-US" altLang="zh-CN" sz="2000" u="none" strike="noStrike">
                          <a:effectLst/>
                          <a:latin typeface="微软雅黑" panose="020B0503020204020204" pitchFamily="34" charset="-122"/>
                          <a:ea typeface="微软雅黑" panose="020B0503020204020204" pitchFamily="34" charset="-122"/>
                        </a:rPr>
                        <a:t>26</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2000" u="none" strike="noStrike" dirty="0">
                          <a:effectLst/>
                          <a:latin typeface="微软雅黑" panose="020B0503020204020204" pitchFamily="34" charset="-122"/>
                          <a:ea typeface="微软雅黑" panose="020B0503020204020204" pitchFamily="34" charset="-122"/>
                        </a:rPr>
                        <a:t>　</a:t>
                      </a: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2000" u="none" strike="noStrike" dirty="0">
                          <a:effectLst/>
                          <a:latin typeface="微软雅黑" panose="020B0503020204020204" pitchFamily="34" charset="-122"/>
                          <a:ea typeface="微软雅黑" panose="020B0503020204020204" pitchFamily="34" charset="-122"/>
                        </a:rPr>
                        <a:t>LOOP_INFO</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18"/>
                  </a:ext>
                </a:extLst>
              </a:tr>
            </a:tbl>
          </a:graphicData>
        </a:graphic>
      </p:graphicFrame>
      <p:sp>
        <p:nvSpPr>
          <p:cNvPr id="3" name="文本框 2"/>
          <p:cNvSpPr txBox="1"/>
          <p:nvPr/>
        </p:nvSpPr>
        <p:spPr>
          <a:xfrm>
            <a:off x="967872" y="3528122"/>
            <a:ext cx="2691369" cy="132207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总结：除了个别控制流语句之外，</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MAPLE IR</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基本上是</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WHIRL IR</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的一个子集。</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286842" y="3136613"/>
            <a:ext cx="4218305" cy="528309"/>
            <a:chOff x="5018848" y="3073166"/>
            <a:chExt cx="4218305" cy="528309"/>
          </a:xfrm>
        </p:grpSpPr>
        <p:sp>
          <p:nvSpPr>
            <p:cNvPr id="5" name="文本框 4"/>
            <p:cNvSpPr txBox="1"/>
            <p:nvPr/>
          </p:nvSpPr>
          <p:spPr>
            <a:xfrm>
              <a:off x="5601143" y="3193181"/>
              <a:ext cx="3636010" cy="39878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sym typeface="微软雅黑 Light" panose="020B0502040204020203" pitchFamily="34" charset="-122"/>
                </a:rPr>
                <a:t>Phase</a:t>
              </a:r>
              <a:r>
                <a:rPr lang="zh-CN" altLang="en-US" sz="2000" dirty="0">
                  <a:solidFill>
                    <a:schemeClr val="bg1"/>
                  </a:solidFill>
                  <a:latin typeface="微软雅黑" panose="020B0503020204020204" pitchFamily="34" charset="-122"/>
                  <a:ea typeface="微软雅黑" panose="020B0503020204020204" pitchFamily="34" charset="-122"/>
                  <a:sym typeface="微软雅黑 Light" panose="020B0502040204020203" pitchFamily="34" charset="-122"/>
                </a:rPr>
                <a:t>体系的设计与实现</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5018848" y="3073166"/>
              <a:ext cx="549352" cy="528309"/>
              <a:chOff x="3994815" y="3210009"/>
              <a:chExt cx="549352" cy="528309"/>
            </a:xfrm>
          </p:grpSpPr>
          <p:sp>
            <p:nvSpPr>
              <p:cNvPr id="8" name="矩形 7"/>
              <p:cNvSpPr/>
              <p:nvPr/>
            </p:nvSpPr>
            <p:spPr>
              <a:xfrm>
                <a:off x="3994815" y="3210009"/>
                <a:ext cx="486689" cy="486689"/>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a:xfrm>
                <a:off x="4086772" y="3280923"/>
                <a:ext cx="457395" cy="457395"/>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8154" y="506215"/>
            <a:ext cx="3052540"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方舟编译器概述</a:t>
            </a:r>
          </a:p>
        </p:txBody>
      </p:sp>
      <p:sp>
        <p:nvSpPr>
          <p:cNvPr id="12" name="矩形 11"/>
          <p:cNvSpPr/>
          <p:nvPr/>
        </p:nvSpPr>
        <p:spPr>
          <a:xfrm>
            <a:off x="285266" y="441324"/>
            <a:ext cx="437561" cy="437561"/>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353033" y="492276"/>
            <a:ext cx="415774" cy="415774"/>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166206" y="1789042"/>
            <a:ext cx="9438294" cy="101473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方舟编译器是为支持多种编程语言、多种芯片平台的联合编译、运行而设计的统一编程平台，包含编译器、工具链、运行时等关键部件。 方舟编译器还在持续演进中，陆续将上述能力实现和开源。</a:t>
            </a:r>
          </a:p>
        </p:txBody>
      </p:sp>
      <p:sp>
        <p:nvSpPr>
          <p:cNvPr id="3" name="矩形 2"/>
          <p:cNvSpPr/>
          <p:nvPr/>
        </p:nvSpPr>
        <p:spPr>
          <a:xfrm>
            <a:off x="8527332" y="6395497"/>
            <a:ext cx="3228769" cy="276999"/>
          </a:xfrm>
          <a:prstGeom prst="rect">
            <a:avLst/>
          </a:prstGeom>
        </p:spPr>
        <p:txBody>
          <a:bodyPr wrap="none">
            <a:spAutoFit/>
          </a:bodyPr>
          <a:lstStyle/>
          <a:p>
            <a:r>
              <a:rPr lang="en-US" altLang="zh-CN" sz="1200" dirty="0">
                <a:solidFill>
                  <a:schemeClr val="bg1"/>
                </a:solidFill>
              </a:rPr>
              <a:t>From : https://www.openarkcompiler.cn/home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8154" y="522783"/>
            <a:ext cx="3052540" cy="39878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sym typeface="微软雅黑 Light" panose="020B0502040204020203" pitchFamily="34" charset="-122"/>
              </a:rPr>
              <a:t>Phase</a:t>
            </a:r>
            <a:r>
              <a:rPr lang="zh-CN" altLang="en-US" sz="2000" dirty="0">
                <a:solidFill>
                  <a:schemeClr val="bg1"/>
                </a:solidFill>
                <a:latin typeface="微软雅黑" panose="020B0503020204020204" pitchFamily="34" charset="-122"/>
                <a:ea typeface="微软雅黑" panose="020B0503020204020204" pitchFamily="34" charset="-122"/>
                <a:sym typeface="微软雅黑 Light" panose="020B0502040204020203" pitchFamily="34" charset="-122"/>
              </a:rPr>
              <a:t>体系的设计与实现</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285266" y="441324"/>
            <a:ext cx="437561" cy="437561"/>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353033" y="492276"/>
            <a:ext cx="415774" cy="415774"/>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795145" y="1377950"/>
            <a:ext cx="8601710" cy="403161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8154" y="522783"/>
            <a:ext cx="3052540" cy="39878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Phase</a:t>
            </a:r>
            <a:r>
              <a:rPr lang="zh-CN" altLang="en-US" sz="2000" dirty="0">
                <a:solidFill>
                  <a:schemeClr val="bg1"/>
                </a:solidFill>
                <a:latin typeface="微软雅黑" panose="020B0503020204020204" pitchFamily="34" charset="-122"/>
                <a:ea typeface="微软雅黑" panose="020B0503020204020204" pitchFamily="34" charset="-122"/>
              </a:rPr>
              <a:t>列表（</a:t>
            </a:r>
            <a:r>
              <a:rPr lang="en-US" altLang="zh-CN" sz="2000" dirty="0">
                <a:solidFill>
                  <a:schemeClr val="bg1"/>
                </a:solidFill>
                <a:latin typeface="微软雅黑" panose="020B0503020204020204" pitchFamily="34" charset="-122"/>
                <a:ea typeface="微软雅黑" panose="020B0503020204020204" pitchFamily="34" charset="-122"/>
              </a:rPr>
              <a:t>phases.def</a:t>
            </a:r>
            <a:r>
              <a:rPr lang="zh-CN" altLang="en-US" sz="2000" dirty="0">
                <a:solidFill>
                  <a:schemeClr val="bg1"/>
                </a:solidFill>
                <a:latin typeface="微软雅黑" panose="020B0503020204020204" pitchFamily="34" charset="-122"/>
                <a:ea typeface="微软雅黑" panose="020B0503020204020204" pitchFamily="34" charset="-122"/>
              </a:rPr>
              <a:t>）</a:t>
            </a:r>
          </a:p>
        </p:txBody>
      </p:sp>
      <p:sp>
        <p:nvSpPr>
          <p:cNvPr id="12" name="矩形 11"/>
          <p:cNvSpPr/>
          <p:nvPr/>
        </p:nvSpPr>
        <p:spPr>
          <a:xfrm>
            <a:off x="285266" y="441324"/>
            <a:ext cx="437561" cy="437561"/>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353033" y="492276"/>
            <a:ext cx="415774" cy="415774"/>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 name="矩形 1"/>
          <p:cNvSpPr/>
          <p:nvPr/>
        </p:nvSpPr>
        <p:spPr>
          <a:xfrm>
            <a:off x="2902226" y="1257502"/>
            <a:ext cx="6096000" cy="5631180"/>
          </a:xfrm>
          <a:prstGeom prst="rect">
            <a:avLst/>
          </a:prstGeom>
        </p:spPr>
        <p:txBody>
          <a:bodyPr>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ADD_PHASE("classhierarchy", true)</a:t>
            </a:r>
          </a:p>
          <a:p>
            <a:r>
              <a:rPr lang="en-US" altLang="zh-CN" sz="2000" dirty="0">
                <a:solidFill>
                  <a:schemeClr val="bg1"/>
                </a:solidFill>
                <a:latin typeface="微软雅黑" panose="020B0503020204020204" pitchFamily="34" charset="-122"/>
                <a:ea typeface="微软雅黑" panose="020B0503020204020204" pitchFamily="34" charset="-122"/>
              </a:rPr>
              <a:t>ADD_PHASE("vtableanalysis", true)</a:t>
            </a:r>
          </a:p>
          <a:p>
            <a:r>
              <a:rPr lang="en-US" altLang="zh-CN" sz="2000" dirty="0">
                <a:solidFill>
                  <a:schemeClr val="bg1"/>
                </a:solidFill>
                <a:latin typeface="微软雅黑" panose="020B0503020204020204" pitchFamily="34" charset="-122"/>
                <a:ea typeface="微软雅黑" panose="020B0503020204020204" pitchFamily="34" charset="-122"/>
              </a:rPr>
              <a:t>ADD_PHASE("reflectionanalysis", true)</a:t>
            </a:r>
          </a:p>
          <a:p>
            <a:r>
              <a:rPr lang="en-US" altLang="zh-CN" sz="2000" dirty="0">
                <a:solidFill>
                  <a:schemeClr val="bg1"/>
                </a:solidFill>
                <a:latin typeface="微软雅黑" panose="020B0503020204020204" pitchFamily="34" charset="-122"/>
                <a:ea typeface="微软雅黑" panose="020B0503020204020204" pitchFamily="34" charset="-122"/>
              </a:rPr>
              <a:t>ADD_PHASE("gencheckcast", true)</a:t>
            </a:r>
          </a:p>
          <a:p>
            <a:r>
              <a:rPr lang="en-US" altLang="zh-CN" sz="2000" dirty="0">
                <a:solidFill>
                  <a:schemeClr val="bg1"/>
                </a:solidFill>
                <a:latin typeface="微软雅黑" panose="020B0503020204020204" pitchFamily="34" charset="-122"/>
                <a:ea typeface="微软雅黑" panose="020B0503020204020204" pitchFamily="34" charset="-122"/>
              </a:rPr>
              <a:t>ADD_PHASE("javaintrnlowering", true)</a:t>
            </a:r>
          </a:p>
          <a:p>
            <a:r>
              <a:rPr lang="en-US" altLang="zh-CN" sz="2000" dirty="0">
                <a:solidFill>
                  <a:schemeClr val="bg1"/>
                </a:solidFill>
                <a:latin typeface="微软雅黑" panose="020B0503020204020204" pitchFamily="34" charset="-122"/>
                <a:ea typeface="微软雅黑" panose="020B0503020204020204" pitchFamily="34" charset="-122"/>
              </a:rPr>
              <a:t>// mephase begin</a:t>
            </a:r>
          </a:p>
          <a:p>
            <a:r>
              <a:rPr lang="en-US" altLang="zh-CN" sz="2000" dirty="0">
                <a:solidFill>
                  <a:schemeClr val="bg1"/>
                </a:solidFill>
                <a:latin typeface="微软雅黑" panose="020B0503020204020204" pitchFamily="34" charset="-122"/>
                <a:ea typeface="微软雅黑" panose="020B0503020204020204" pitchFamily="34" charset="-122"/>
              </a:rPr>
              <a:t>ADD_PHASE("ssatab", true)</a:t>
            </a:r>
          </a:p>
          <a:p>
            <a:r>
              <a:rPr lang="en-US" altLang="zh-CN" sz="2000" dirty="0">
                <a:solidFill>
                  <a:schemeClr val="bg1"/>
                </a:solidFill>
                <a:latin typeface="微软雅黑" panose="020B0503020204020204" pitchFamily="34" charset="-122"/>
                <a:ea typeface="微软雅黑" panose="020B0503020204020204" pitchFamily="34" charset="-122"/>
              </a:rPr>
              <a:t>ADD_PHASE("aliasclass", true)</a:t>
            </a:r>
          </a:p>
          <a:p>
            <a:r>
              <a:rPr lang="en-US" altLang="zh-CN" sz="2000" dirty="0">
                <a:solidFill>
                  <a:schemeClr val="bg1"/>
                </a:solidFill>
                <a:latin typeface="微软雅黑" panose="020B0503020204020204" pitchFamily="34" charset="-122"/>
                <a:ea typeface="微软雅黑" panose="020B0503020204020204" pitchFamily="34" charset="-122"/>
              </a:rPr>
              <a:t>ADD_PHASE("ssa", true)</a:t>
            </a:r>
          </a:p>
          <a:p>
            <a:r>
              <a:rPr lang="en-US" altLang="zh-CN" sz="2000" dirty="0">
                <a:solidFill>
                  <a:schemeClr val="bg1"/>
                </a:solidFill>
                <a:latin typeface="微软雅黑" panose="020B0503020204020204" pitchFamily="34" charset="-122"/>
                <a:ea typeface="微软雅黑" panose="020B0503020204020204" pitchFamily="34" charset="-122"/>
              </a:rPr>
              <a:t>ADD_PHASE("analyzerc", true)</a:t>
            </a:r>
          </a:p>
          <a:p>
            <a:r>
              <a:rPr lang="en-US" altLang="zh-CN" sz="2000" dirty="0">
                <a:solidFill>
                  <a:schemeClr val="bg1"/>
                </a:solidFill>
                <a:latin typeface="微软雅黑" panose="020B0503020204020204" pitchFamily="34" charset="-122"/>
                <a:ea typeface="微软雅黑" panose="020B0503020204020204" pitchFamily="34" charset="-122"/>
              </a:rPr>
              <a:t>ADD_PHASE("rclowering", true)</a:t>
            </a:r>
          </a:p>
          <a:p>
            <a:r>
              <a:rPr lang="en-US" altLang="zh-CN" sz="2000" dirty="0">
                <a:solidFill>
                  <a:schemeClr val="bg1"/>
                </a:solidFill>
                <a:latin typeface="微软雅黑" panose="020B0503020204020204" pitchFamily="34" charset="-122"/>
                <a:ea typeface="微软雅黑" panose="020B0503020204020204" pitchFamily="34" charset="-122"/>
              </a:rPr>
              <a:t>ADD_PHASE("emit", true)</a:t>
            </a:r>
          </a:p>
          <a:p>
            <a:r>
              <a:rPr lang="en-US" altLang="zh-CN" sz="2000" dirty="0">
                <a:solidFill>
                  <a:schemeClr val="bg1"/>
                </a:solidFill>
                <a:latin typeface="微软雅黑" panose="020B0503020204020204" pitchFamily="34" charset="-122"/>
                <a:ea typeface="微软雅黑" panose="020B0503020204020204" pitchFamily="34" charset="-122"/>
              </a:rPr>
              <a:t>// mephase end</a:t>
            </a:r>
          </a:p>
          <a:p>
            <a:r>
              <a:rPr lang="en-US" altLang="zh-CN" sz="2000" dirty="0">
                <a:solidFill>
                  <a:schemeClr val="bg1"/>
                </a:solidFill>
                <a:latin typeface="微软雅黑" panose="020B0503020204020204" pitchFamily="34" charset="-122"/>
                <a:ea typeface="微软雅黑" panose="020B0503020204020204" pitchFamily="34" charset="-122"/>
              </a:rPr>
              <a:t>ADD_PHASE("GenNativeStubFunc", true)</a:t>
            </a:r>
          </a:p>
          <a:p>
            <a:r>
              <a:rPr lang="en-US" altLang="zh-CN" sz="2000" dirty="0">
                <a:solidFill>
                  <a:schemeClr val="bg1"/>
                </a:solidFill>
                <a:latin typeface="微软雅黑" panose="020B0503020204020204" pitchFamily="34" charset="-122"/>
                <a:ea typeface="微软雅黑" panose="020B0503020204020204" pitchFamily="34" charset="-122"/>
              </a:rPr>
              <a:t>ADD_PHASE("clinit", true)</a:t>
            </a:r>
          </a:p>
          <a:p>
            <a:r>
              <a:rPr lang="en-US" altLang="zh-CN" sz="2000" dirty="0">
                <a:solidFill>
                  <a:schemeClr val="bg1"/>
                </a:solidFill>
                <a:latin typeface="微软雅黑" panose="020B0503020204020204" pitchFamily="34" charset="-122"/>
                <a:ea typeface="微软雅黑" panose="020B0503020204020204" pitchFamily="34" charset="-122"/>
              </a:rPr>
              <a:t>ADD_PHASE("VtableImpl", true)</a:t>
            </a:r>
          </a:p>
          <a:p>
            <a:r>
              <a:rPr lang="en-US" altLang="zh-CN" sz="2000" dirty="0">
                <a:solidFill>
                  <a:schemeClr val="bg1"/>
                </a:solidFill>
                <a:latin typeface="微软雅黑" panose="020B0503020204020204" pitchFamily="34" charset="-122"/>
                <a:ea typeface="微软雅黑" panose="020B0503020204020204" pitchFamily="34" charset="-122"/>
              </a:rPr>
              <a:t>ADD_PHASE("javaehlower", true)</a:t>
            </a:r>
          </a:p>
          <a:p>
            <a:r>
              <a:rPr lang="en-US" altLang="zh-CN" sz="2000" dirty="0">
                <a:solidFill>
                  <a:schemeClr val="bg1"/>
                </a:solidFill>
                <a:latin typeface="微软雅黑" panose="020B0503020204020204" pitchFamily="34" charset="-122"/>
                <a:ea typeface="微软雅黑" panose="020B0503020204020204" pitchFamily="34" charset="-122"/>
              </a:rPr>
              <a:t>ADD_PHASE("MUIDReplacement", true)</a:t>
            </a:r>
          </a:p>
        </p:txBody>
      </p:sp>
      <p:sp>
        <p:nvSpPr>
          <p:cNvPr id="7" name="矩形 6"/>
          <p:cNvSpPr/>
          <p:nvPr/>
        </p:nvSpPr>
        <p:spPr>
          <a:xfrm>
            <a:off x="7990448" y="6234790"/>
            <a:ext cx="4056409" cy="646331"/>
          </a:xfrm>
          <a:prstGeom prst="rect">
            <a:avLst/>
          </a:prstGeom>
        </p:spPr>
        <p:txBody>
          <a:bodyPr wrap="square">
            <a:spAutoFit/>
          </a:bodyPr>
          <a:lstStyle/>
          <a:p>
            <a:r>
              <a:rPr lang="en-US" altLang="zh-CN" sz="1200" dirty="0">
                <a:solidFill>
                  <a:schemeClr val="bg1"/>
                </a:solidFill>
              </a:rPr>
              <a:t>From: https://gitee.com/harmonyos/OpenArkCompiler/blob/master/src/maple_driver/defs/phases.def</a:t>
            </a:r>
            <a:endParaRPr lang="zh-CN" altLang="en-US" sz="1200" dirty="0">
              <a:solidFill>
                <a:schemeClr val="bg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8360" y="522605"/>
            <a:ext cx="5120640" cy="398780"/>
          </a:xfrm>
          <a:prstGeom prst="rect">
            <a:avLst/>
          </a:prstGeom>
          <a:noFill/>
        </p:spPr>
        <p:txBody>
          <a:bodyPr wrap="square" rtlCol="0">
            <a:spAutoFit/>
          </a:bodyPr>
          <a:lstStyle/>
          <a:p>
            <a:r>
              <a:rPr lang="en-US" altLang="zh-CN" sz="2000" dirty="0" err="1">
                <a:solidFill>
                  <a:schemeClr val="bg1"/>
                </a:solidFill>
                <a:latin typeface="微软雅黑" panose="020B0503020204020204" pitchFamily="34" charset="-122"/>
                <a:ea typeface="微软雅黑" panose="020B0503020204020204" pitchFamily="34" charset="-122"/>
                <a:sym typeface="微软雅黑 Light" panose="020B0502040204020203" pitchFamily="34" charset="-122"/>
              </a:rPr>
              <a:t>ModulePhase</a:t>
            </a:r>
            <a:r>
              <a:rPr lang="zh-CN" altLang="en-US" sz="2000" dirty="0">
                <a:solidFill>
                  <a:schemeClr val="bg1"/>
                </a:solidFill>
                <a:latin typeface="微软雅黑" panose="020B0503020204020204" pitchFamily="34" charset="-122"/>
                <a:ea typeface="微软雅黑" panose="020B0503020204020204" pitchFamily="34" charset="-122"/>
                <a:sym typeface="微软雅黑 Light" panose="020B0502040204020203" pitchFamily="34" charset="-122"/>
              </a:rPr>
              <a:t>类的</a:t>
            </a:r>
            <a:r>
              <a:rPr lang="en-US" altLang="zh-CN" sz="2000" dirty="0">
                <a:solidFill>
                  <a:schemeClr val="bg1"/>
                </a:solidFill>
                <a:latin typeface="微软雅黑" panose="020B0503020204020204" pitchFamily="34" charset="-122"/>
                <a:ea typeface="微软雅黑" panose="020B0503020204020204" pitchFamily="34" charset="-122"/>
                <a:sym typeface="微软雅黑 Light" panose="020B0502040204020203" pitchFamily="34" charset="-122"/>
              </a:rPr>
              <a:t>phase</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285266" y="441324"/>
            <a:ext cx="437561" cy="437561"/>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353033" y="492276"/>
            <a:ext cx="415774" cy="415774"/>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1270393" y="1406822"/>
          <a:ext cx="10059245" cy="4929959"/>
        </p:xfrm>
        <a:graphic>
          <a:graphicData uri="http://schemas.openxmlformats.org/drawingml/2006/table">
            <a:tbl>
              <a:tblPr>
                <a:tableStyleId>{5C22544A-7EE6-4342-B048-85BDC9FD1C3A}</a:tableStyleId>
              </a:tblPr>
              <a:tblGrid>
                <a:gridCol w="1550865">
                  <a:extLst>
                    <a:ext uri="{9D8B030D-6E8A-4147-A177-3AD203B41FA5}">
                      <a16:colId xmlns:a16="http://schemas.microsoft.com/office/drawing/2014/main" val="20000"/>
                    </a:ext>
                  </a:extLst>
                </a:gridCol>
                <a:gridCol w="2486722">
                  <a:extLst>
                    <a:ext uri="{9D8B030D-6E8A-4147-A177-3AD203B41FA5}">
                      <a16:colId xmlns:a16="http://schemas.microsoft.com/office/drawing/2014/main" val="20001"/>
                    </a:ext>
                  </a:extLst>
                </a:gridCol>
                <a:gridCol w="4337824">
                  <a:extLst>
                    <a:ext uri="{9D8B030D-6E8A-4147-A177-3AD203B41FA5}">
                      <a16:colId xmlns:a16="http://schemas.microsoft.com/office/drawing/2014/main" val="20002"/>
                    </a:ext>
                  </a:extLst>
                </a:gridCol>
                <a:gridCol w="1683834">
                  <a:extLst>
                    <a:ext uri="{9D8B030D-6E8A-4147-A177-3AD203B41FA5}">
                      <a16:colId xmlns:a16="http://schemas.microsoft.com/office/drawing/2014/main" val="20003"/>
                    </a:ext>
                  </a:extLst>
                </a:gridCol>
              </a:tblGrid>
              <a:tr h="170342">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父类</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451" marR="7451" marT="7451"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子类</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451" marR="7451" marT="7451" marB="0" anchor="ctr"/>
                </a:tc>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源码位置</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451" marR="7451" marT="7451" marB="0" anchor="ctr"/>
                </a:tc>
                <a:tc>
                  <a:txBody>
                    <a:bodyPr/>
                    <a:lstStyle/>
                    <a:p>
                      <a:pPr algn="ctr" fontAlgn="ctr"/>
                      <a:r>
                        <a:rPr lang="en-US" sz="1600" u="none" strike="noStrike">
                          <a:effectLst/>
                          <a:latin typeface="微软雅黑" panose="020B0503020204020204" pitchFamily="34" charset="-122"/>
                          <a:ea typeface="微软雅黑" panose="020B0503020204020204" pitchFamily="34" charset="-122"/>
                          <a:cs typeface="微软雅黑" panose="020B0503020204020204" pitchFamily="34" charset="-122"/>
                        </a:rPr>
                        <a:t>phase</a:t>
                      </a:r>
                      <a:r>
                        <a:rPr lang="zh-CN" altLang="en-US" sz="1600" u="none" strike="noStrike">
                          <a:effectLst/>
                          <a:latin typeface="微软雅黑" panose="020B0503020204020204" pitchFamily="34" charset="-122"/>
                          <a:ea typeface="微软雅黑" panose="020B0503020204020204" pitchFamily="34" charset="-122"/>
                          <a:cs typeface="微软雅黑" panose="020B0503020204020204" pitchFamily="34" charset="-122"/>
                        </a:rPr>
                        <a:t>名称</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7451" marR="7451" marT="7451" marB="0" anchor="ctr"/>
                </a:tc>
                <a:extLst>
                  <a:ext uri="{0D108BD9-81ED-4DB2-BD59-A6C34878D82A}">
                    <a16:rowId xmlns:a16="http://schemas.microsoft.com/office/drawing/2014/main" val="10000"/>
                  </a:ext>
                </a:extLst>
              </a:tr>
              <a:tr h="500925">
                <a:tc rowSpan="10">
                  <a:txBody>
                    <a:bodyPr/>
                    <a:lstStyle/>
                    <a:p>
                      <a:pPr algn="ctr" fontAlgn="ctr"/>
                      <a:r>
                        <a:rPr lang="en-US" sz="1600" u="none" strike="noStrike">
                          <a:effectLst/>
                          <a:latin typeface="微软雅黑" panose="020B0503020204020204" pitchFamily="34" charset="-122"/>
                          <a:ea typeface="微软雅黑" panose="020B0503020204020204" pitchFamily="34" charset="-122"/>
                        </a:rPr>
                        <a:t>ModulePhase</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451" marR="7451" marT="7451" marB="0" anchor="ct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DoCheckCastGeneration</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451" marR="7451" marT="7451" marB="0" anchor="ctr"/>
                </a:tc>
                <a:tc>
                  <a:txBody>
                    <a:bodyPr/>
                    <a:lstStyle/>
                    <a:p>
                      <a:pPr algn="ctr" fontAlgn="ctr"/>
                      <a:r>
                        <a:rPr lang="en-US" sz="1600" u="none" strike="noStrike" dirty="0">
                          <a:effectLst/>
                          <a:latin typeface="微软雅黑" panose="020B0503020204020204" pitchFamily="34" charset="-122"/>
                          <a:ea typeface="微软雅黑" panose="020B0503020204020204" pitchFamily="34" charset="-122"/>
                        </a:rPr>
                        <a:t>src/mpl2mpl/include/gen_check_cast.h</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451" marR="7451" marT="7451" marB="0" anchor="ctr"/>
                </a:tc>
                <a:tc>
                  <a:txBody>
                    <a:bodyPr/>
                    <a:lstStyle/>
                    <a:p>
                      <a:pPr algn="ctr" fontAlgn="ctr"/>
                      <a:r>
                        <a:rPr lang="en-US" sz="1600" u="none" strike="noStrike" dirty="0">
                          <a:effectLst/>
                          <a:latin typeface="微软雅黑" panose="020B0503020204020204" pitchFamily="34" charset="-122"/>
                          <a:ea typeface="微软雅黑" panose="020B0503020204020204" pitchFamily="34" charset="-122"/>
                        </a:rPr>
                        <a:t>gencheckcast</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451" marR="7451" marT="7451" marB="0" anchor="ctr"/>
                </a:tc>
                <a:extLst>
                  <a:ext uri="{0D108BD9-81ED-4DB2-BD59-A6C34878D82A}">
                    <a16:rowId xmlns:a16="http://schemas.microsoft.com/office/drawing/2014/main" val="10001"/>
                  </a:ext>
                </a:extLst>
              </a:tr>
              <a:tr h="335634">
                <a:tc vMerge="1">
                  <a:txBody>
                    <a:bodyPr/>
                    <a:lstStyle/>
                    <a:p>
                      <a:endParaRPr lang="zh-CN"/>
                    </a:p>
                  </a:txBody>
                  <a:tcP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DoClassInit</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451" marR="7451" marT="7451" marB="0" anchor="ctr"/>
                </a:tc>
                <a:tc>
                  <a:txBody>
                    <a:bodyPr/>
                    <a:lstStyle/>
                    <a:p>
                      <a:pPr algn="ctr" fontAlgn="ctr"/>
                      <a:r>
                        <a:rPr lang="en-US" sz="1600" u="none" strike="noStrike" dirty="0">
                          <a:effectLst/>
                          <a:latin typeface="微软雅黑" panose="020B0503020204020204" pitchFamily="34" charset="-122"/>
                          <a:ea typeface="微软雅黑" panose="020B0503020204020204" pitchFamily="34" charset="-122"/>
                        </a:rPr>
                        <a:t>src/mpl2mpl/include/class_init.h</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451" marR="7451" marT="7451" marB="0" anchor="ctr"/>
                </a:tc>
                <a:tc>
                  <a:txBody>
                    <a:bodyPr/>
                    <a:lstStyle/>
                    <a:p>
                      <a:pPr algn="ctr" fontAlgn="ctr"/>
                      <a:r>
                        <a:rPr lang="en-US" sz="1600" u="none" strike="noStrike" dirty="0">
                          <a:effectLst/>
                          <a:latin typeface="微软雅黑" panose="020B0503020204020204" pitchFamily="34" charset="-122"/>
                          <a:ea typeface="微软雅黑" panose="020B0503020204020204" pitchFamily="34" charset="-122"/>
                        </a:rPr>
                        <a:t>clinit</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451" marR="7451" marT="7451" marB="0" anchor="ctr"/>
                </a:tc>
                <a:extLst>
                  <a:ext uri="{0D108BD9-81ED-4DB2-BD59-A6C34878D82A}">
                    <a16:rowId xmlns:a16="http://schemas.microsoft.com/office/drawing/2014/main" val="10002"/>
                  </a:ext>
                </a:extLst>
              </a:tr>
              <a:tr h="500925">
                <a:tc vMerge="1">
                  <a:txBody>
                    <a:bodyPr/>
                    <a:lstStyle/>
                    <a:p>
                      <a:endParaRPr lang="zh-CN"/>
                    </a:p>
                  </a:txBody>
                  <a:tcP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DoGenericNativeStubFunc</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451" marR="7451" marT="7451" marB="0" anchor="ctr"/>
                </a:tc>
                <a:tc>
                  <a:txBody>
                    <a:bodyPr/>
                    <a:lstStyle/>
                    <a:p>
                      <a:pPr algn="ctr" fontAlgn="ctr"/>
                      <a:r>
                        <a:rPr lang="en-US" sz="1600" u="none" strike="noStrike" dirty="0">
                          <a:effectLst/>
                          <a:latin typeface="微软雅黑" panose="020B0503020204020204" pitchFamily="34" charset="-122"/>
                          <a:ea typeface="微软雅黑" panose="020B0503020204020204" pitchFamily="34" charset="-122"/>
                        </a:rPr>
                        <a:t>src/mpl2mpl/include/native_stub_func.h</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451" marR="7451" marT="7451" marB="0" anchor="ctr"/>
                </a:tc>
                <a:tc>
                  <a:txBody>
                    <a:bodyPr/>
                    <a:lstStyle/>
                    <a:p>
                      <a:pPr algn="ctr" fontAlgn="ctr"/>
                      <a:r>
                        <a:rPr lang="en-US" sz="1600" u="none" strike="noStrike" dirty="0">
                          <a:effectLst/>
                          <a:latin typeface="微软雅黑" panose="020B0503020204020204" pitchFamily="34" charset="-122"/>
                          <a:ea typeface="微软雅黑" panose="020B0503020204020204" pitchFamily="34" charset="-122"/>
                        </a:rPr>
                        <a:t>GenNativeStubFunc</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451" marR="7451" marT="7451" marB="0" anchor="ctr"/>
                </a:tc>
                <a:extLst>
                  <a:ext uri="{0D108BD9-81ED-4DB2-BD59-A6C34878D82A}">
                    <a16:rowId xmlns:a16="http://schemas.microsoft.com/office/drawing/2014/main" val="10003"/>
                  </a:ext>
                </a:extLst>
              </a:tr>
              <a:tr h="500925">
                <a:tc vMerge="1">
                  <a:txBody>
                    <a:bodyPr/>
                    <a:lstStyle/>
                    <a:p>
                      <a:endParaRPr lang="zh-CN"/>
                    </a:p>
                  </a:txBody>
                  <a:tcPr/>
                </a:tc>
                <a:tc>
                  <a:txBody>
                    <a:bodyPr/>
                    <a:lstStyle/>
                    <a:p>
                      <a:pPr algn="ctr" fontAlgn="ctr"/>
                      <a:r>
                        <a:rPr lang="en-US" sz="1600" u="none" strike="noStrike" dirty="0">
                          <a:effectLst/>
                          <a:latin typeface="微软雅黑" panose="020B0503020204020204" pitchFamily="34" charset="-122"/>
                          <a:ea typeface="微软雅黑" panose="020B0503020204020204" pitchFamily="34" charset="-122"/>
                        </a:rPr>
                        <a:t>DoJavaIntrnLowering</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451" marR="7451" marT="7451" marB="0" anchor="ctr"/>
                </a:tc>
                <a:tc>
                  <a:txBody>
                    <a:bodyPr/>
                    <a:lstStyle/>
                    <a:p>
                      <a:pPr algn="ctr" fontAlgn="ctr"/>
                      <a:r>
                        <a:rPr lang="en-US" sz="1600" u="none" strike="noStrike" dirty="0">
                          <a:effectLst/>
                          <a:latin typeface="微软雅黑" panose="020B0503020204020204" pitchFamily="34" charset="-122"/>
                          <a:ea typeface="微软雅黑" panose="020B0503020204020204" pitchFamily="34" charset="-122"/>
                        </a:rPr>
                        <a:t>src/mpl2mpl/include/java_intrn_lowering.h</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451" marR="7451" marT="7451" marB="0" anchor="ctr"/>
                </a:tc>
                <a:tc>
                  <a:txBody>
                    <a:bodyPr/>
                    <a:lstStyle/>
                    <a:p>
                      <a:pPr algn="ctr" fontAlgn="ctr"/>
                      <a:r>
                        <a:rPr lang="en-US" sz="1600" u="none" strike="noStrike" dirty="0">
                          <a:effectLst/>
                          <a:latin typeface="微软雅黑" panose="020B0503020204020204" pitchFamily="34" charset="-122"/>
                          <a:ea typeface="微软雅黑" panose="020B0503020204020204" pitchFamily="34" charset="-122"/>
                        </a:rPr>
                        <a:t>javaintrnlowering</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451" marR="7451" marT="7451" marB="0" anchor="ctr"/>
                </a:tc>
                <a:extLst>
                  <a:ext uri="{0D108BD9-81ED-4DB2-BD59-A6C34878D82A}">
                    <a16:rowId xmlns:a16="http://schemas.microsoft.com/office/drawing/2014/main" val="10004"/>
                  </a:ext>
                </a:extLst>
              </a:tr>
              <a:tr h="500925">
                <a:tc vMerge="1">
                  <a:txBody>
                    <a:bodyPr/>
                    <a:lstStyle/>
                    <a:p>
                      <a:endParaRPr lang="zh-CN"/>
                    </a:p>
                  </a:txBody>
                  <a:tcP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DoKlassHierarchy</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451" marR="7451" marT="7451" marB="0" anchor="ctr"/>
                </a:tc>
                <a:tc>
                  <a:txBody>
                    <a:bodyPr/>
                    <a:lstStyle/>
                    <a:p>
                      <a:pPr algn="ctr" fontAlgn="ctr"/>
                      <a:r>
                        <a:rPr lang="en-US" sz="1600" u="none" strike="noStrike" dirty="0">
                          <a:effectLst/>
                          <a:latin typeface="微软雅黑" panose="020B0503020204020204" pitchFamily="34" charset="-122"/>
                          <a:ea typeface="微软雅黑" panose="020B0503020204020204" pitchFamily="34" charset="-122"/>
                        </a:rPr>
                        <a:t>src/maple_ipa/include/module_phase_manager.h</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451" marR="7451" marT="7451" marB="0" anchor="ctr"/>
                </a:tc>
                <a:tc>
                  <a:txBody>
                    <a:bodyPr/>
                    <a:lstStyle/>
                    <a:p>
                      <a:pPr algn="ctr" fontAlgn="ctr"/>
                      <a:r>
                        <a:rPr lang="en-US" sz="1600" u="none" strike="noStrike" dirty="0">
                          <a:effectLst/>
                          <a:latin typeface="微软雅黑" panose="020B0503020204020204" pitchFamily="34" charset="-122"/>
                          <a:ea typeface="微软雅黑" panose="020B0503020204020204" pitchFamily="34" charset="-122"/>
                        </a:rPr>
                        <a:t>classhierarchy</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451" marR="7451" marT="7451" marB="0" anchor="ctr"/>
                </a:tc>
                <a:extLst>
                  <a:ext uri="{0D108BD9-81ED-4DB2-BD59-A6C34878D82A}">
                    <a16:rowId xmlns:a16="http://schemas.microsoft.com/office/drawing/2014/main" val="10005"/>
                  </a:ext>
                </a:extLst>
              </a:tr>
              <a:tr h="500925">
                <a:tc vMerge="1">
                  <a:txBody>
                    <a:bodyPr/>
                    <a:lstStyle/>
                    <a:p>
                      <a:endParaRPr lang="zh-CN"/>
                    </a:p>
                  </a:txBody>
                  <a:tcP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DoMUIDReplacement</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451" marR="7451" marT="7451" marB="0" anchor="ctr"/>
                </a:tc>
                <a:tc>
                  <a:txBody>
                    <a:bodyPr/>
                    <a:lstStyle/>
                    <a:p>
                      <a:pPr algn="ctr" fontAlgn="ctr"/>
                      <a:r>
                        <a:rPr lang="en-US" sz="1600" u="none" strike="noStrike" dirty="0">
                          <a:effectLst/>
                          <a:latin typeface="微软雅黑" panose="020B0503020204020204" pitchFamily="34" charset="-122"/>
                          <a:ea typeface="微软雅黑" panose="020B0503020204020204" pitchFamily="34" charset="-122"/>
                        </a:rPr>
                        <a:t>src/mpl2mpl/include/muid_replacement.h</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451" marR="7451" marT="7451" marB="0" anchor="ctr"/>
                </a:tc>
                <a:tc>
                  <a:txBody>
                    <a:bodyPr/>
                    <a:lstStyle/>
                    <a:p>
                      <a:pPr algn="ctr" fontAlgn="ctr"/>
                      <a:r>
                        <a:rPr lang="en-US" sz="1600" u="none" strike="noStrike" dirty="0">
                          <a:effectLst/>
                          <a:latin typeface="微软雅黑" panose="020B0503020204020204" pitchFamily="34" charset="-122"/>
                          <a:ea typeface="微软雅黑" panose="020B0503020204020204" pitchFamily="34" charset="-122"/>
                        </a:rPr>
                        <a:t>MUIDReplacement</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451" marR="7451" marT="7451" marB="0" anchor="ctr"/>
                </a:tc>
                <a:extLst>
                  <a:ext uri="{0D108BD9-81ED-4DB2-BD59-A6C34878D82A}">
                    <a16:rowId xmlns:a16="http://schemas.microsoft.com/office/drawing/2014/main" val="10006"/>
                  </a:ext>
                </a:extLst>
              </a:tr>
              <a:tr h="500925">
                <a:tc vMerge="1">
                  <a:txBody>
                    <a:bodyPr/>
                    <a:lstStyle/>
                    <a:p>
                      <a:endParaRPr lang="zh-CN"/>
                    </a:p>
                  </a:txBody>
                  <a:tcP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DoReflectionAnalysis</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451" marR="7451" marT="7451" marB="0" anchor="ctr"/>
                </a:tc>
                <a:tc>
                  <a:txBody>
                    <a:bodyPr/>
                    <a:lstStyle/>
                    <a:p>
                      <a:pPr algn="ctr" fontAlgn="ctr"/>
                      <a:r>
                        <a:rPr lang="en-US" sz="1600" u="none" strike="noStrike" dirty="0">
                          <a:effectLst/>
                          <a:latin typeface="微软雅黑" panose="020B0503020204020204" pitchFamily="34" charset="-122"/>
                          <a:ea typeface="微软雅黑" panose="020B0503020204020204" pitchFamily="34" charset="-122"/>
                        </a:rPr>
                        <a:t>src/mpl2mpl/include/reflection_analysis.h</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451" marR="7451" marT="7451" marB="0" anchor="ctr"/>
                </a:tc>
                <a:tc>
                  <a:txBody>
                    <a:bodyPr/>
                    <a:lstStyle/>
                    <a:p>
                      <a:pPr algn="ctr" fontAlgn="ctr"/>
                      <a:r>
                        <a:rPr lang="en-US" sz="1600" u="none" strike="noStrike" dirty="0">
                          <a:effectLst/>
                          <a:latin typeface="微软雅黑" panose="020B0503020204020204" pitchFamily="34" charset="-122"/>
                          <a:ea typeface="微软雅黑" panose="020B0503020204020204" pitchFamily="34" charset="-122"/>
                        </a:rPr>
                        <a:t>reflectionanalysis</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451" marR="7451" marT="7451" marB="0" anchor="ctr"/>
                </a:tc>
                <a:extLst>
                  <a:ext uri="{0D108BD9-81ED-4DB2-BD59-A6C34878D82A}">
                    <a16:rowId xmlns:a16="http://schemas.microsoft.com/office/drawing/2014/main" val="10007"/>
                  </a:ext>
                </a:extLst>
              </a:tr>
              <a:tr h="500925">
                <a:tc vMerge="1">
                  <a:txBody>
                    <a:bodyPr/>
                    <a:lstStyle/>
                    <a:p>
                      <a:endParaRPr lang="zh-CN"/>
                    </a:p>
                  </a:txBody>
                  <a:tcP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DoVtableAnalysis</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451" marR="7451" marT="7451" marB="0" anchor="ctr"/>
                </a:tc>
                <a:tc>
                  <a:txBody>
                    <a:bodyPr/>
                    <a:lstStyle/>
                    <a:p>
                      <a:pPr algn="ctr" fontAlgn="ctr"/>
                      <a:r>
                        <a:rPr lang="en-US" sz="1600" u="none" strike="noStrike" dirty="0">
                          <a:effectLst/>
                          <a:latin typeface="微软雅黑" panose="020B0503020204020204" pitchFamily="34" charset="-122"/>
                          <a:ea typeface="微软雅黑" panose="020B0503020204020204" pitchFamily="34" charset="-122"/>
                        </a:rPr>
                        <a:t>src/mpl2mpl/include/vtable_analysis.h</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451" marR="7451" marT="7451" marB="0" anchor="ctr"/>
                </a:tc>
                <a:tc>
                  <a:txBody>
                    <a:bodyPr/>
                    <a:lstStyle/>
                    <a:p>
                      <a:pPr algn="ctr" fontAlgn="ctr"/>
                      <a:r>
                        <a:rPr lang="en-US" sz="1600" u="none" strike="noStrike" dirty="0">
                          <a:effectLst/>
                          <a:latin typeface="微软雅黑" panose="020B0503020204020204" pitchFamily="34" charset="-122"/>
                          <a:ea typeface="微软雅黑" panose="020B0503020204020204" pitchFamily="34" charset="-122"/>
                        </a:rPr>
                        <a:t>vtableanalysis</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451" marR="7451" marT="7451" marB="0" anchor="ctr"/>
                </a:tc>
                <a:extLst>
                  <a:ext uri="{0D108BD9-81ED-4DB2-BD59-A6C34878D82A}">
                    <a16:rowId xmlns:a16="http://schemas.microsoft.com/office/drawing/2014/main" val="10008"/>
                  </a:ext>
                </a:extLst>
              </a:tr>
              <a:tr h="335634">
                <a:tc vMerge="1">
                  <a:txBody>
                    <a:bodyPr/>
                    <a:lstStyle/>
                    <a:p>
                      <a:endParaRPr lang="zh-CN"/>
                    </a:p>
                  </a:txBody>
                  <a:tcP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DoVtableImpl</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451" marR="7451" marT="7451" marB="0" anchor="ctr"/>
                </a:tc>
                <a:tc>
                  <a:txBody>
                    <a:bodyPr/>
                    <a:lstStyle/>
                    <a:p>
                      <a:pPr algn="ctr" fontAlgn="ctr"/>
                      <a:r>
                        <a:rPr lang="en-US" sz="1600" u="none" strike="noStrike" dirty="0">
                          <a:effectLst/>
                          <a:latin typeface="微软雅黑" panose="020B0503020204020204" pitchFamily="34" charset="-122"/>
                          <a:ea typeface="微软雅黑" panose="020B0503020204020204" pitchFamily="34" charset="-122"/>
                        </a:rPr>
                        <a:t>src/mpl2mpl/include/vtable_impl.h</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451" marR="7451" marT="7451" marB="0" anchor="ctr"/>
                </a:tc>
                <a:tc>
                  <a:txBody>
                    <a:bodyPr/>
                    <a:lstStyle/>
                    <a:p>
                      <a:pPr algn="ctr" fontAlgn="ctr"/>
                      <a:r>
                        <a:rPr lang="en-US" sz="1600" u="none" strike="noStrike" dirty="0">
                          <a:effectLst/>
                          <a:latin typeface="微软雅黑" panose="020B0503020204020204" pitchFamily="34" charset="-122"/>
                          <a:ea typeface="微软雅黑" panose="020B0503020204020204" pitchFamily="34" charset="-122"/>
                        </a:rPr>
                        <a:t>VtableImpl</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451" marR="7451" marT="7451" marB="0" anchor="ctr"/>
                </a:tc>
                <a:extLst>
                  <a:ext uri="{0D108BD9-81ED-4DB2-BD59-A6C34878D82A}">
                    <a16:rowId xmlns:a16="http://schemas.microsoft.com/office/drawing/2014/main" val="10009"/>
                  </a:ext>
                </a:extLst>
              </a:tr>
              <a:tr h="500925">
                <a:tc vMerge="1">
                  <a:txBody>
                    <a:bodyPr/>
                    <a:lstStyle/>
                    <a:p>
                      <a:endParaRPr lang="zh-CN"/>
                    </a:p>
                  </a:txBody>
                  <a:tcP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JavaEHLowererPhase</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451" marR="7451" marT="7451" marB="0" anchor="ctr"/>
                </a:tc>
                <a:tc>
                  <a:txBody>
                    <a:bodyPr/>
                    <a:lstStyle/>
                    <a:p>
                      <a:pPr algn="ctr" fontAlgn="ctr"/>
                      <a:r>
                        <a:rPr lang="en-US" sz="1600" u="none" strike="noStrike" dirty="0">
                          <a:effectLst/>
                          <a:latin typeface="微软雅黑" panose="020B0503020204020204" pitchFamily="34" charset="-122"/>
                          <a:ea typeface="微软雅黑" panose="020B0503020204020204" pitchFamily="34" charset="-122"/>
                        </a:rPr>
                        <a:t>src/maple_ir/include/java_eh_lower.h</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451" marR="7451" marT="7451" marB="0" anchor="ctr"/>
                </a:tc>
                <a:tc>
                  <a:txBody>
                    <a:bodyPr/>
                    <a:lstStyle/>
                    <a:p>
                      <a:pPr algn="ctr" fontAlgn="ctr"/>
                      <a:r>
                        <a:rPr lang="en-US" sz="1600" u="none" strike="noStrike" dirty="0">
                          <a:effectLst/>
                          <a:latin typeface="微软雅黑" panose="020B0503020204020204" pitchFamily="34" charset="-122"/>
                          <a:ea typeface="微软雅黑" panose="020B0503020204020204" pitchFamily="34" charset="-122"/>
                        </a:rPr>
                        <a:t>javaehlower</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451" marR="7451" marT="7451" marB="0" anchor="ctr"/>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8360" y="522605"/>
            <a:ext cx="4251960" cy="39878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sym typeface="微软雅黑 Light" panose="020B0502040204020203" pitchFamily="34" charset="-122"/>
              </a:rPr>
              <a:t>MeFuncPhase</a:t>
            </a:r>
            <a:r>
              <a:rPr lang="zh-CN" altLang="en-US" sz="2000" dirty="0">
                <a:solidFill>
                  <a:schemeClr val="bg1"/>
                </a:solidFill>
                <a:latin typeface="微软雅黑" panose="020B0503020204020204" pitchFamily="34" charset="-122"/>
                <a:ea typeface="微软雅黑" panose="020B0503020204020204" pitchFamily="34" charset="-122"/>
                <a:sym typeface="微软雅黑 Light" panose="020B0502040204020203" pitchFamily="34" charset="-122"/>
              </a:rPr>
              <a:t>类的</a:t>
            </a:r>
            <a:r>
              <a:rPr lang="en-US" altLang="zh-CN" sz="2000" dirty="0">
                <a:solidFill>
                  <a:schemeClr val="bg1"/>
                </a:solidFill>
                <a:latin typeface="微软雅黑" panose="020B0503020204020204" pitchFamily="34" charset="-122"/>
                <a:ea typeface="微软雅黑" panose="020B0503020204020204" pitchFamily="34" charset="-122"/>
                <a:sym typeface="微软雅黑 Light" panose="020B0502040204020203" pitchFamily="34" charset="-122"/>
              </a:rPr>
              <a:t>phase</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285266" y="441324"/>
            <a:ext cx="437561" cy="437561"/>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353033" y="492276"/>
            <a:ext cx="415774" cy="415774"/>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1670097" y="1378105"/>
          <a:ext cx="8852387" cy="3516276"/>
        </p:xfrm>
        <a:graphic>
          <a:graphicData uri="http://schemas.openxmlformats.org/drawingml/2006/table">
            <a:tbl>
              <a:tblPr>
                <a:tableStyleId>{5C22544A-7EE6-4342-B048-85BDC9FD1C3A}</a:tableStyleId>
              </a:tblPr>
              <a:tblGrid>
                <a:gridCol w="1553393">
                  <a:extLst>
                    <a:ext uri="{9D8B030D-6E8A-4147-A177-3AD203B41FA5}">
                      <a16:colId xmlns:a16="http://schemas.microsoft.com/office/drawing/2014/main" val="20000"/>
                    </a:ext>
                  </a:extLst>
                </a:gridCol>
                <a:gridCol w="1789669">
                  <a:extLst>
                    <a:ext uri="{9D8B030D-6E8A-4147-A177-3AD203B41FA5}">
                      <a16:colId xmlns:a16="http://schemas.microsoft.com/office/drawing/2014/main" val="20001"/>
                    </a:ext>
                  </a:extLst>
                </a:gridCol>
                <a:gridCol w="4283140">
                  <a:extLst>
                    <a:ext uri="{9D8B030D-6E8A-4147-A177-3AD203B41FA5}">
                      <a16:colId xmlns:a16="http://schemas.microsoft.com/office/drawing/2014/main" val="20002"/>
                    </a:ext>
                  </a:extLst>
                </a:gridCol>
                <a:gridCol w="1226185">
                  <a:extLst>
                    <a:ext uri="{9D8B030D-6E8A-4147-A177-3AD203B41FA5}">
                      <a16:colId xmlns:a16="http://schemas.microsoft.com/office/drawing/2014/main" val="20003"/>
                    </a:ext>
                  </a:extLst>
                </a:gridCol>
              </a:tblGrid>
              <a:tr h="392227">
                <a:tc>
                  <a:txBody>
                    <a:bodyPr/>
                    <a:lstStyle/>
                    <a:p>
                      <a:pPr algn="ctr" fontAlgn="ctr"/>
                      <a:r>
                        <a:rPr lang="zh-CN" altLang="en-US" sz="1600" b="0" u="none" strike="noStrike">
                          <a:effectLst/>
                          <a:latin typeface="微软雅黑" panose="020B0503020204020204" pitchFamily="34" charset="-122"/>
                          <a:ea typeface="微软雅黑" panose="020B0503020204020204" pitchFamily="34" charset="-122"/>
                        </a:rPr>
                        <a:t>父类</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b="0" u="none" strike="noStrike">
                          <a:effectLst/>
                          <a:latin typeface="微软雅黑" panose="020B0503020204020204" pitchFamily="34" charset="-122"/>
                          <a:ea typeface="微软雅黑" panose="020B0503020204020204" pitchFamily="34" charset="-122"/>
                        </a:rPr>
                        <a:t>子类</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600" b="0" u="none" strike="noStrike">
                          <a:effectLst/>
                          <a:latin typeface="微软雅黑" panose="020B0503020204020204" pitchFamily="34" charset="-122"/>
                          <a:ea typeface="微软雅黑" panose="020B0503020204020204" pitchFamily="34" charset="-122"/>
                        </a:rPr>
                        <a:t>源码位置</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b="0" u="none" strike="noStrike">
                          <a:effectLst/>
                          <a:latin typeface="微软雅黑" panose="020B0503020204020204" pitchFamily="34" charset="-122"/>
                          <a:ea typeface="微软雅黑" panose="020B0503020204020204" pitchFamily="34" charset="-122"/>
                          <a:cs typeface="微软雅黑" panose="020B0503020204020204" pitchFamily="34" charset="-122"/>
                        </a:rPr>
                        <a:t>phase</a:t>
                      </a:r>
                      <a:r>
                        <a:rPr lang="zh-CN" altLang="en-US" sz="1600" b="0" u="none" strike="noStrike">
                          <a:effectLst/>
                          <a:latin typeface="微软雅黑" panose="020B0503020204020204" pitchFamily="34" charset="-122"/>
                          <a:ea typeface="微软雅黑" panose="020B0503020204020204" pitchFamily="34" charset="-122"/>
                          <a:cs typeface="微软雅黑" panose="020B0503020204020204" pitchFamily="34" charset="-122"/>
                        </a:rPr>
                        <a:t>名称</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9525" marR="9525" marT="9525" marB="0" anchor="ctr"/>
                </a:tc>
                <a:extLst>
                  <a:ext uri="{0D108BD9-81ED-4DB2-BD59-A6C34878D82A}">
                    <a16:rowId xmlns:a16="http://schemas.microsoft.com/office/drawing/2014/main" val="10000"/>
                  </a:ext>
                </a:extLst>
              </a:tr>
              <a:tr h="392227">
                <a:tc rowSpan="8">
                  <a:txBody>
                    <a:bodyPr/>
                    <a:lstStyle/>
                    <a:p>
                      <a:pPr algn="ctr" fontAlgn="ctr"/>
                      <a:r>
                        <a:rPr lang="en-US" sz="1600" b="0" u="none" strike="noStrike" dirty="0">
                          <a:effectLst/>
                          <a:latin typeface="微软雅黑" panose="020B0503020204020204" pitchFamily="34" charset="-122"/>
                          <a:ea typeface="微软雅黑" panose="020B0503020204020204" pitchFamily="34" charset="-122"/>
                        </a:rPr>
                        <a:t>MeFuncPhase</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b="0" u="none" strike="noStrike">
                          <a:effectLst/>
                          <a:latin typeface="微软雅黑" panose="020B0503020204020204" pitchFamily="34" charset="-122"/>
                          <a:ea typeface="微软雅黑" panose="020B0503020204020204" pitchFamily="34" charset="-122"/>
                        </a:rPr>
                        <a:t>MeDoAliasClass</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b="0" u="none" strike="noStrike" dirty="0">
                          <a:effectLst/>
                          <a:latin typeface="微软雅黑" panose="020B0503020204020204" pitchFamily="34" charset="-122"/>
                          <a:ea typeface="微软雅黑" panose="020B0503020204020204" pitchFamily="34" charset="-122"/>
                        </a:rPr>
                        <a:t>src/maple_me/include/me_alias_class.h</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b="0" u="none" strike="noStrike" dirty="0">
                          <a:effectLst/>
                          <a:latin typeface="微软雅黑" panose="020B0503020204020204" pitchFamily="34" charset="-122"/>
                          <a:ea typeface="微软雅黑" panose="020B0503020204020204" pitchFamily="34" charset="-122"/>
                        </a:rPr>
                        <a:t>aliasclass</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1"/>
                  </a:ext>
                </a:extLst>
              </a:tr>
              <a:tr h="392227">
                <a:tc vMerge="1">
                  <a:txBody>
                    <a:bodyPr/>
                    <a:lstStyle/>
                    <a:p>
                      <a:endParaRPr lang="zh-CN"/>
                    </a:p>
                  </a:txBody>
                  <a:tcPr/>
                </a:tc>
                <a:tc>
                  <a:txBody>
                    <a:bodyPr/>
                    <a:lstStyle/>
                    <a:p>
                      <a:pPr algn="ctr" fontAlgn="ctr"/>
                      <a:r>
                        <a:rPr lang="en-US" sz="1600" b="0" u="none" strike="noStrike">
                          <a:effectLst/>
                          <a:latin typeface="微软雅黑" panose="020B0503020204020204" pitchFamily="34" charset="-122"/>
                          <a:ea typeface="微软雅黑" panose="020B0503020204020204" pitchFamily="34" charset="-122"/>
                        </a:rPr>
                        <a:t>MeDoBBLayout</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b="0" u="none" strike="noStrike" dirty="0">
                          <a:effectLst/>
                          <a:latin typeface="微软雅黑" panose="020B0503020204020204" pitchFamily="34" charset="-122"/>
                          <a:ea typeface="微软雅黑" panose="020B0503020204020204" pitchFamily="34" charset="-122"/>
                        </a:rPr>
                        <a:t>src/maple_me/include/me_bb_layout.h</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b="0" u="none" strike="noStrike">
                          <a:effectLst/>
                          <a:latin typeface="微软雅黑" panose="020B0503020204020204" pitchFamily="34" charset="-122"/>
                          <a:ea typeface="微软雅黑" panose="020B0503020204020204" pitchFamily="34" charset="-122"/>
                        </a:rPr>
                        <a:t>bblayout</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2"/>
                  </a:ext>
                </a:extLst>
              </a:tr>
              <a:tr h="392227">
                <a:tc vMerge="1">
                  <a:txBody>
                    <a:bodyPr/>
                    <a:lstStyle/>
                    <a:p>
                      <a:endParaRPr lang="zh-CN"/>
                    </a:p>
                  </a:txBody>
                  <a:tcPr/>
                </a:tc>
                <a:tc>
                  <a:txBody>
                    <a:bodyPr/>
                    <a:lstStyle/>
                    <a:p>
                      <a:pPr algn="ctr" fontAlgn="ctr"/>
                      <a:r>
                        <a:rPr lang="en-US" sz="1600" b="0" u="none" strike="noStrike">
                          <a:effectLst/>
                          <a:latin typeface="微软雅黑" panose="020B0503020204020204" pitchFamily="34" charset="-122"/>
                          <a:ea typeface="微软雅黑" panose="020B0503020204020204" pitchFamily="34" charset="-122"/>
                        </a:rPr>
                        <a:t>MeDoDominance</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b="0" u="none" strike="noStrike" dirty="0">
                          <a:effectLst/>
                          <a:latin typeface="微软雅黑" panose="020B0503020204020204" pitchFamily="34" charset="-122"/>
                          <a:ea typeface="微软雅黑" panose="020B0503020204020204" pitchFamily="34" charset="-122"/>
                        </a:rPr>
                        <a:t>src/maple_me/include/me_dominance.h</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b="0" u="none" strike="noStrike">
                          <a:effectLst/>
                          <a:latin typeface="微软雅黑" panose="020B0503020204020204" pitchFamily="34" charset="-122"/>
                          <a:ea typeface="微软雅黑" panose="020B0503020204020204" pitchFamily="34" charset="-122"/>
                        </a:rPr>
                        <a:t>dominance</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3"/>
                  </a:ext>
                </a:extLst>
              </a:tr>
              <a:tr h="378460">
                <a:tc vMerge="1">
                  <a:txBody>
                    <a:bodyPr/>
                    <a:lstStyle/>
                    <a:p>
                      <a:endParaRPr lang="zh-CN"/>
                    </a:p>
                  </a:txBody>
                  <a:tcPr/>
                </a:tc>
                <a:tc>
                  <a:txBody>
                    <a:bodyPr/>
                    <a:lstStyle/>
                    <a:p>
                      <a:pPr algn="ctr" fontAlgn="ctr"/>
                      <a:r>
                        <a:rPr lang="en-US" sz="1600" b="0" u="none" strike="noStrike">
                          <a:effectLst/>
                          <a:latin typeface="微软雅黑" panose="020B0503020204020204" pitchFamily="34" charset="-122"/>
                          <a:ea typeface="微软雅黑" panose="020B0503020204020204" pitchFamily="34" charset="-122"/>
                        </a:rPr>
                        <a:t>MeDoEmission</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b="0" u="none" strike="noStrike" dirty="0">
                          <a:effectLst/>
                          <a:latin typeface="微软雅黑" panose="020B0503020204020204" pitchFamily="34" charset="-122"/>
                          <a:ea typeface="微软雅黑" panose="020B0503020204020204" pitchFamily="34" charset="-122"/>
                        </a:rPr>
                        <a:t>src/maple_me/include/me_emit.h</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b="0" u="none" strike="noStrike">
                          <a:effectLst/>
                          <a:latin typeface="微软雅黑" panose="020B0503020204020204" pitchFamily="34" charset="-122"/>
                          <a:ea typeface="微软雅黑" panose="020B0503020204020204" pitchFamily="34" charset="-122"/>
                        </a:rPr>
                        <a:t>emit</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4"/>
                  </a:ext>
                </a:extLst>
              </a:tr>
              <a:tr h="392227">
                <a:tc vMerge="1">
                  <a:txBody>
                    <a:bodyPr/>
                    <a:lstStyle/>
                    <a:p>
                      <a:endParaRPr lang="zh-CN"/>
                    </a:p>
                  </a:txBody>
                  <a:tcPr/>
                </a:tc>
                <a:tc>
                  <a:txBody>
                    <a:bodyPr/>
                    <a:lstStyle/>
                    <a:p>
                      <a:pPr algn="ctr" fontAlgn="ctr"/>
                      <a:r>
                        <a:rPr lang="en-US" sz="1600" b="0" u="none" strike="noStrike">
                          <a:effectLst/>
                          <a:latin typeface="微软雅黑" panose="020B0503020204020204" pitchFamily="34" charset="-122"/>
                          <a:ea typeface="微软雅黑" panose="020B0503020204020204" pitchFamily="34" charset="-122"/>
                        </a:rPr>
                        <a:t>MeDoIRMap</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b="0" u="none" strike="noStrike" dirty="0">
                          <a:effectLst/>
                          <a:latin typeface="微软雅黑" panose="020B0503020204020204" pitchFamily="34" charset="-122"/>
                          <a:ea typeface="微软雅黑" panose="020B0503020204020204" pitchFamily="34" charset="-122"/>
                        </a:rPr>
                        <a:t>src/maple_me/include/me_irmap.h</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b="0" u="none" strike="noStrike">
                          <a:effectLst/>
                          <a:latin typeface="微软雅黑" panose="020B0503020204020204" pitchFamily="34" charset="-122"/>
                          <a:ea typeface="微软雅黑" panose="020B0503020204020204" pitchFamily="34" charset="-122"/>
                        </a:rPr>
                        <a:t>irmap</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5"/>
                  </a:ext>
                </a:extLst>
              </a:tr>
              <a:tr h="392227">
                <a:tc vMerge="1">
                  <a:txBody>
                    <a:bodyPr/>
                    <a:lstStyle/>
                    <a:p>
                      <a:endParaRPr lang="zh-CN"/>
                    </a:p>
                  </a:txBody>
                  <a:tcPr/>
                </a:tc>
                <a:tc>
                  <a:txBody>
                    <a:bodyPr/>
                    <a:lstStyle/>
                    <a:p>
                      <a:pPr algn="ctr" fontAlgn="ctr"/>
                      <a:r>
                        <a:rPr lang="en-US" sz="1600" b="0" u="none" strike="noStrike">
                          <a:effectLst/>
                          <a:latin typeface="微软雅黑" panose="020B0503020204020204" pitchFamily="34" charset="-122"/>
                          <a:ea typeface="微软雅黑" panose="020B0503020204020204" pitchFamily="34" charset="-122"/>
                        </a:rPr>
                        <a:t>MeDoRCLowering</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b="0" u="none" strike="noStrike" dirty="0">
                          <a:effectLst/>
                          <a:latin typeface="微软雅黑" panose="020B0503020204020204" pitchFamily="34" charset="-122"/>
                          <a:ea typeface="微软雅黑" panose="020B0503020204020204" pitchFamily="34" charset="-122"/>
                        </a:rPr>
                        <a:t>src/maple_me/include/me_rc_lowering.h</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b="0" u="none" strike="noStrike" dirty="0">
                          <a:effectLst/>
                          <a:latin typeface="微软雅黑" panose="020B0503020204020204" pitchFamily="34" charset="-122"/>
                          <a:ea typeface="微软雅黑" panose="020B0503020204020204" pitchFamily="34" charset="-122"/>
                        </a:rPr>
                        <a:t>rclowering</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6"/>
                  </a:ext>
                </a:extLst>
              </a:tr>
              <a:tr h="392227">
                <a:tc vMerge="1">
                  <a:txBody>
                    <a:bodyPr/>
                    <a:lstStyle/>
                    <a:p>
                      <a:endParaRPr lang="zh-CN"/>
                    </a:p>
                  </a:txBody>
                  <a:tcPr/>
                </a:tc>
                <a:tc>
                  <a:txBody>
                    <a:bodyPr/>
                    <a:lstStyle/>
                    <a:p>
                      <a:pPr algn="ctr" fontAlgn="ctr"/>
                      <a:r>
                        <a:rPr lang="en-US" sz="1600" b="0" u="none" strike="noStrike">
                          <a:effectLst/>
                          <a:latin typeface="微软雅黑" panose="020B0503020204020204" pitchFamily="34" charset="-122"/>
                          <a:ea typeface="微软雅黑" panose="020B0503020204020204" pitchFamily="34" charset="-122"/>
                        </a:rPr>
                        <a:t>MeDoSSA</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b="0" u="none" strike="noStrike" dirty="0">
                          <a:effectLst/>
                          <a:latin typeface="微软雅黑" panose="020B0503020204020204" pitchFamily="34" charset="-122"/>
                          <a:ea typeface="微软雅黑" panose="020B0503020204020204" pitchFamily="34" charset="-122"/>
                        </a:rPr>
                        <a:t>src/maple_me/include/me_ssa.h</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b="0" u="none" strike="noStrike" dirty="0">
                          <a:effectLst/>
                          <a:latin typeface="微软雅黑" panose="020B0503020204020204" pitchFamily="34" charset="-122"/>
                          <a:ea typeface="微软雅黑" panose="020B0503020204020204" pitchFamily="34" charset="-122"/>
                        </a:rPr>
                        <a:t>ssa</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7"/>
                  </a:ext>
                </a:extLst>
              </a:tr>
              <a:tr h="392227">
                <a:tc vMerge="1">
                  <a:txBody>
                    <a:bodyPr/>
                    <a:lstStyle/>
                    <a:p>
                      <a:endParaRPr lang="zh-CN"/>
                    </a:p>
                  </a:txBody>
                  <a:tcPr/>
                </a:tc>
                <a:tc>
                  <a:txBody>
                    <a:bodyPr/>
                    <a:lstStyle/>
                    <a:p>
                      <a:pPr algn="ctr" fontAlgn="ctr"/>
                      <a:r>
                        <a:rPr lang="en-US" sz="1600" b="0" u="none" strike="noStrike">
                          <a:effectLst/>
                          <a:latin typeface="微软雅黑" panose="020B0503020204020204" pitchFamily="34" charset="-122"/>
                          <a:ea typeface="微软雅黑" panose="020B0503020204020204" pitchFamily="34" charset="-122"/>
                        </a:rPr>
                        <a:t>MeDoSSATab</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b="0" u="none" strike="noStrike" dirty="0">
                          <a:effectLst/>
                          <a:latin typeface="微软雅黑" panose="020B0503020204020204" pitchFamily="34" charset="-122"/>
                          <a:ea typeface="微软雅黑" panose="020B0503020204020204" pitchFamily="34" charset="-122"/>
                        </a:rPr>
                        <a:t>src/maple_me/include/me_ssa_tab.h</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b="0" u="none" strike="noStrike" dirty="0">
                          <a:effectLst/>
                          <a:latin typeface="微软雅黑" panose="020B0503020204020204" pitchFamily="34" charset="-122"/>
                          <a:ea typeface="微软雅黑" panose="020B0503020204020204" pitchFamily="34" charset="-122"/>
                        </a:rPr>
                        <a:t>ssaTab</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572592" y="3136613"/>
            <a:ext cx="3514395" cy="528309"/>
            <a:chOff x="5018848" y="3073166"/>
            <a:chExt cx="3514395" cy="528309"/>
          </a:xfrm>
        </p:grpSpPr>
        <p:sp>
          <p:nvSpPr>
            <p:cNvPr id="5" name="文本框 4"/>
            <p:cNvSpPr txBox="1"/>
            <p:nvPr/>
          </p:nvSpPr>
          <p:spPr>
            <a:xfrm>
              <a:off x="5630863" y="3196276"/>
              <a:ext cx="2902380" cy="39878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sym typeface="微软雅黑 Light" panose="020B0502040204020203" pitchFamily="34" charset="-122"/>
                </a:rPr>
                <a:t>Toy Runtime</a:t>
              </a:r>
              <a:r>
                <a:rPr lang="zh-CN" altLang="en-US" sz="2000" dirty="0">
                  <a:solidFill>
                    <a:schemeClr val="bg1"/>
                  </a:solidFill>
                  <a:latin typeface="微软雅黑" panose="020B0503020204020204" pitchFamily="34" charset="-122"/>
                  <a:ea typeface="微软雅黑" panose="020B0503020204020204" pitchFamily="34" charset="-122"/>
                  <a:sym typeface="微软雅黑 Light" panose="020B0502040204020203" pitchFamily="34" charset="-122"/>
                </a:rPr>
                <a:t>简介</a:t>
              </a:r>
              <a:r>
                <a:rPr lang="en-US" altLang="zh-CN" sz="2000" dirty="0">
                  <a:solidFill>
                    <a:schemeClr val="bg1"/>
                  </a:solidFill>
                  <a:latin typeface="微软雅黑" panose="020B0503020204020204" pitchFamily="34" charset="-122"/>
                  <a:ea typeface="微软雅黑" panose="020B0503020204020204" pitchFamily="34" charset="-122"/>
                  <a:sym typeface="微软雅黑 Light" panose="020B0502040204020203" pitchFamily="34" charset="-122"/>
                </a:rPr>
                <a:t> </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5018848" y="3073166"/>
              <a:ext cx="549352" cy="528309"/>
              <a:chOff x="3994815" y="3210009"/>
              <a:chExt cx="549352" cy="528309"/>
            </a:xfrm>
          </p:grpSpPr>
          <p:sp>
            <p:nvSpPr>
              <p:cNvPr id="8" name="矩形 7"/>
              <p:cNvSpPr/>
              <p:nvPr/>
            </p:nvSpPr>
            <p:spPr>
              <a:xfrm>
                <a:off x="3994815" y="3210009"/>
                <a:ext cx="486689" cy="486689"/>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a:xfrm>
                <a:off x="4086772" y="3280923"/>
                <a:ext cx="457395" cy="457395"/>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36574" y="506215"/>
            <a:ext cx="3052540" cy="39878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sym typeface="微软雅黑 Light" panose="020B0502040204020203" pitchFamily="34" charset="-122"/>
              </a:rPr>
              <a:t>Toy Runtime</a:t>
            </a:r>
            <a:r>
              <a:rPr lang="zh-CN" altLang="en-US" sz="2000" dirty="0">
                <a:solidFill>
                  <a:schemeClr val="bg1"/>
                </a:solidFill>
                <a:latin typeface="微软雅黑" panose="020B0503020204020204" pitchFamily="34" charset="-122"/>
                <a:ea typeface="微软雅黑" panose="020B0503020204020204" pitchFamily="34" charset="-122"/>
                <a:sym typeface="微软雅黑 Light" panose="020B0502040204020203" pitchFamily="34" charset="-122"/>
              </a:rPr>
              <a:t>简介</a:t>
            </a:r>
            <a:r>
              <a:rPr lang="en-US" altLang="zh-CN" sz="2000" dirty="0">
                <a:solidFill>
                  <a:schemeClr val="bg1"/>
                </a:solidFill>
                <a:latin typeface="微软雅黑" panose="020B0503020204020204" pitchFamily="34" charset="-122"/>
                <a:ea typeface="微软雅黑" panose="020B0503020204020204" pitchFamily="34" charset="-122"/>
                <a:sym typeface="微软雅黑 Light" panose="020B0502040204020203" pitchFamily="34" charset="-122"/>
              </a:rPr>
              <a:t> </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285266" y="441324"/>
            <a:ext cx="437561" cy="437561"/>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353033" y="492276"/>
            <a:ext cx="415774" cy="415774"/>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320386" y="1626289"/>
            <a:ext cx="9249189" cy="1630045"/>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Toy Runtime</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是中科院软件所智能软件中心程序语言与编译技术实验室在开发的一个方舟编译器</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Runtime</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参考实现，这个项目是为了实现一个示例</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Runtime</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版本。</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Toy Runtime</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开源地址：</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https://github.com/isrc-cas/pacific</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36574" y="506215"/>
            <a:ext cx="3052540" cy="39878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微软雅黑 Light" panose="020B0502040204020203" pitchFamily="34" charset="-122"/>
              </a:rPr>
              <a:t>Toy Runtime</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微软雅黑 Light" panose="020B0502040204020203" pitchFamily="34" charset="-122"/>
              </a:rPr>
              <a:t>简介</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微软雅黑 Light" panose="020B0502040204020203" pitchFamily="34" charset="-122"/>
              </a:rPr>
              <a:t> </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矩形 11"/>
          <p:cNvSpPr/>
          <p:nvPr/>
        </p:nvSpPr>
        <p:spPr>
          <a:xfrm>
            <a:off x="285266" y="441324"/>
            <a:ext cx="437561" cy="437561"/>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353033" y="492276"/>
            <a:ext cx="415774" cy="415774"/>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285461" y="1616765"/>
            <a:ext cx="10011189" cy="236855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目前</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Toy Runtime</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已经发布了</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V0.1</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版本。</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在没有方舟运行时环境设计细节的前提下，我们进行了一定程度的</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hack</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和逆向。 采用</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QEMU</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来提供</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AArch64</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的架构支持，把方舟的</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Java</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的那一套巧妙地（硬生生）用</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GNU/Linux</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的方式「</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fake</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了一套可以跑「</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Hello World</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 </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Toy Runtime </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1285461" y="3532187"/>
            <a:ext cx="10144915" cy="1984573"/>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8154" y="506215"/>
            <a:ext cx="3052540" cy="39878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APP</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开发及运行过程</a:t>
            </a:r>
          </a:p>
        </p:txBody>
      </p:sp>
      <p:sp>
        <p:nvSpPr>
          <p:cNvPr id="12" name="矩形 11"/>
          <p:cNvSpPr/>
          <p:nvPr/>
        </p:nvSpPr>
        <p:spPr>
          <a:xfrm>
            <a:off x="285266" y="441324"/>
            <a:ext cx="437561" cy="437561"/>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353033" y="492276"/>
            <a:ext cx="415774" cy="415774"/>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9434" y="1252537"/>
            <a:ext cx="7802217" cy="4952241"/>
          </a:xfrm>
          <a:prstGeom prst="rect">
            <a:avLst/>
          </a:prstGeom>
        </p:spPr>
      </p:pic>
      <p:sp>
        <p:nvSpPr>
          <p:cNvPr id="3" name="矩形 2"/>
          <p:cNvSpPr/>
          <p:nvPr/>
        </p:nvSpPr>
        <p:spPr>
          <a:xfrm>
            <a:off x="8707532" y="6417068"/>
            <a:ext cx="3299301" cy="276999"/>
          </a:xfrm>
          <a:prstGeom prst="rect">
            <a:avLst/>
          </a:prstGeom>
        </p:spPr>
        <p:txBody>
          <a:bodyPr wrap="none">
            <a:spAutoFit/>
          </a:bodyPr>
          <a:lstStyle/>
          <a:p>
            <a:r>
              <a:rPr lang="en-US" altLang="zh-CN" sz="1200" dirty="0">
                <a:solidFill>
                  <a:schemeClr val="bg1"/>
                </a:solidFill>
              </a:rPr>
              <a:t>From:  https://zhuanlan.zhihu.com/p/77108133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8154" y="506215"/>
            <a:ext cx="3052540" cy="39878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APP</a:t>
            </a:r>
            <a:r>
              <a:rPr lang="zh-CN" altLang="en-US" sz="2000" dirty="0">
                <a:solidFill>
                  <a:schemeClr val="bg1"/>
                </a:solidFill>
                <a:latin typeface="微软雅黑" panose="020B0503020204020204" pitchFamily="34" charset="-122"/>
                <a:ea typeface="微软雅黑" panose="020B0503020204020204" pitchFamily="34" charset="-122"/>
              </a:rPr>
              <a:t>开发及运行过程</a:t>
            </a:r>
          </a:p>
        </p:txBody>
      </p:sp>
      <p:sp>
        <p:nvSpPr>
          <p:cNvPr id="12" name="矩形 11"/>
          <p:cNvSpPr/>
          <p:nvPr/>
        </p:nvSpPr>
        <p:spPr>
          <a:xfrm>
            <a:off x="285266" y="441324"/>
            <a:ext cx="437561" cy="437561"/>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353033" y="492276"/>
            <a:ext cx="415774" cy="415774"/>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1073" y="1326534"/>
            <a:ext cx="6544200" cy="5092377"/>
          </a:xfrm>
          <a:prstGeom prst="rect">
            <a:avLst/>
          </a:prstGeom>
        </p:spPr>
      </p:pic>
      <p:sp>
        <p:nvSpPr>
          <p:cNvPr id="7" name="矩形 6"/>
          <p:cNvSpPr/>
          <p:nvPr/>
        </p:nvSpPr>
        <p:spPr>
          <a:xfrm>
            <a:off x="8693463" y="6454906"/>
            <a:ext cx="3299301" cy="276999"/>
          </a:xfrm>
          <a:prstGeom prst="rect">
            <a:avLst/>
          </a:prstGeom>
        </p:spPr>
        <p:txBody>
          <a:bodyPr wrap="none">
            <a:spAutoFit/>
          </a:bodyPr>
          <a:lstStyle/>
          <a:p>
            <a:r>
              <a:rPr lang="en-US" altLang="zh-CN" sz="1200" dirty="0">
                <a:solidFill>
                  <a:schemeClr val="bg1"/>
                </a:solidFill>
              </a:rPr>
              <a:t>From:  https://zhuanlan.zhihu.com/p/77108133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8154" y="509618"/>
            <a:ext cx="3052540"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方舟编译器架构示意图</a:t>
            </a:r>
          </a:p>
        </p:txBody>
      </p:sp>
      <p:sp>
        <p:nvSpPr>
          <p:cNvPr id="12" name="矩形 11"/>
          <p:cNvSpPr/>
          <p:nvPr/>
        </p:nvSpPr>
        <p:spPr>
          <a:xfrm>
            <a:off x="285266" y="441324"/>
            <a:ext cx="437561" cy="437561"/>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353033" y="492276"/>
            <a:ext cx="415774" cy="415774"/>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5985" y="1268730"/>
            <a:ext cx="10399706" cy="4320000"/>
          </a:xfrm>
          <a:prstGeom prst="rect">
            <a:avLst/>
          </a:prstGeom>
        </p:spPr>
      </p:pic>
      <p:sp>
        <p:nvSpPr>
          <p:cNvPr id="2" name="矩形 1"/>
          <p:cNvSpPr/>
          <p:nvPr/>
        </p:nvSpPr>
        <p:spPr>
          <a:xfrm>
            <a:off x="7296444" y="6476511"/>
            <a:ext cx="6096000" cy="276999"/>
          </a:xfrm>
          <a:prstGeom prst="rect">
            <a:avLst/>
          </a:prstGeom>
        </p:spPr>
        <p:txBody>
          <a:bodyPr>
            <a:spAutoFit/>
          </a:bodyPr>
          <a:lstStyle/>
          <a:p>
            <a:r>
              <a:rPr lang="en-US" altLang="zh-CN" sz="1200" dirty="0">
                <a:solidFill>
                  <a:schemeClr val="bg1"/>
                </a:solidFill>
              </a:rPr>
              <a:t>From: https://www.openarkcompiler.cn/document/frameworkDesgin</a:t>
            </a:r>
            <a:endParaRPr lang="zh-CN" altLang="en-US" sz="120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8154" y="509618"/>
            <a:ext cx="3052540"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方舟编译器</a:t>
            </a:r>
            <a:r>
              <a:rPr lang="en-US" altLang="zh-CN" sz="2000" dirty="0">
                <a:solidFill>
                  <a:schemeClr val="bg1"/>
                </a:solidFill>
                <a:latin typeface="微软雅黑" panose="020B0503020204020204" pitchFamily="34" charset="-122"/>
                <a:ea typeface="微软雅黑" panose="020B0503020204020204" pitchFamily="34" charset="-122"/>
              </a:rPr>
              <a:t>8</a:t>
            </a:r>
            <a:r>
              <a:rPr lang="zh-CN" altLang="en-US" sz="2000" dirty="0">
                <a:solidFill>
                  <a:schemeClr val="bg1"/>
                </a:solidFill>
                <a:latin typeface="微软雅黑" panose="020B0503020204020204" pitchFamily="34" charset="-122"/>
                <a:ea typeface="微软雅黑" panose="020B0503020204020204" pitchFamily="34" charset="-122"/>
              </a:rPr>
              <a:t>月开源状况</a:t>
            </a:r>
          </a:p>
        </p:txBody>
      </p:sp>
      <p:sp>
        <p:nvSpPr>
          <p:cNvPr id="12" name="矩形 11"/>
          <p:cNvSpPr/>
          <p:nvPr/>
        </p:nvSpPr>
        <p:spPr>
          <a:xfrm>
            <a:off x="285266" y="441324"/>
            <a:ext cx="437561" cy="437561"/>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353033" y="492276"/>
            <a:ext cx="415774" cy="415774"/>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810895" y="1269365"/>
            <a:ext cx="10569575" cy="4445000"/>
          </a:xfrm>
          <a:prstGeom prst="rect">
            <a:avLst/>
          </a:prstGeom>
        </p:spPr>
      </p:pic>
      <p:sp>
        <p:nvSpPr>
          <p:cNvPr id="7" name="矩形 6"/>
          <p:cNvSpPr/>
          <p:nvPr/>
        </p:nvSpPr>
        <p:spPr>
          <a:xfrm>
            <a:off x="8164318" y="6464970"/>
            <a:ext cx="6096000" cy="276999"/>
          </a:xfrm>
          <a:prstGeom prst="rect">
            <a:avLst/>
          </a:prstGeom>
        </p:spPr>
        <p:txBody>
          <a:bodyPr>
            <a:spAutoFit/>
          </a:bodyPr>
          <a:lstStyle/>
          <a:p>
            <a:r>
              <a:rPr lang="en-US" altLang="zh-CN" sz="1200" dirty="0">
                <a:solidFill>
                  <a:schemeClr val="bg1"/>
                </a:solidFill>
              </a:rPr>
              <a:t>From:  </a:t>
            </a:r>
            <a:r>
              <a:rPr lang="zh-CN" altLang="en-US" sz="1200" dirty="0">
                <a:solidFill>
                  <a:schemeClr val="bg1"/>
                </a:solidFill>
              </a:rPr>
              <a:t>赵俊民</a:t>
            </a:r>
            <a:r>
              <a:rPr lang="en-US" altLang="zh-CN" sz="1200" dirty="0">
                <a:solidFill>
                  <a:schemeClr val="bg1"/>
                </a:solidFill>
              </a:rPr>
              <a:t>《</a:t>
            </a:r>
            <a:r>
              <a:rPr lang="zh-CN" altLang="en-US" sz="1200" dirty="0">
                <a:solidFill>
                  <a:schemeClr val="bg1"/>
                </a:solidFill>
              </a:rPr>
              <a:t>方舟基础架构与</a:t>
            </a:r>
            <a:r>
              <a:rPr lang="en-US" altLang="zh-CN" sz="1200" dirty="0">
                <a:solidFill>
                  <a:schemeClr val="bg1"/>
                </a:solidFill>
              </a:rPr>
              <a:t>IR</a:t>
            </a:r>
            <a:r>
              <a:rPr lang="zh-CN" altLang="en-US" sz="1200" dirty="0">
                <a:solidFill>
                  <a:schemeClr val="bg1"/>
                </a:solidFill>
              </a:rPr>
              <a:t>中间表示详细介绍</a:t>
            </a:r>
            <a:r>
              <a:rPr lang="en-US" altLang="zh-CN" sz="1200" dirty="0">
                <a:solidFill>
                  <a:schemeClr val="bg1"/>
                </a:solidFill>
              </a:rPr>
              <a:t>》</a:t>
            </a:r>
            <a:endParaRPr lang="zh-CN" altLang="en-US" sz="1200"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8360" y="509905"/>
            <a:ext cx="4053840"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方舟编译器开源后续计划（</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2020</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12" name="矩形 11"/>
          <p:cNvSpPr/>
          <p:nvPr/>
        </p:nvSpPr>
        <p:spPr>
          <a:xfrm>
            <a:off x="285266" y="441324"/>
            <a:ext cx="437561" cy="437561"/>
          </a:xfrm>
          <a:prstGeom prst="rect">
            <a:avLst/>
          </a:prstGeom>
          <a:noFill/>
          <a:ln>
            <a:solidFill>
              <a:srgbClr val="8FD8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353033" y="492276"/>
            <a:ext cx="415774" cy="415774"/>
          </a:xfrm>
          <a:prstGeom prst="rect">
            <a:avLst/>
          </a:prstGeom>
          <a:solidFill>
            <a:srgbClr val="8FD8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933450" y="1269365"/>
            <a:ext cx="10128250" cy="4566285"/>
            <a:chOff x="1139491" y="1263688"/>
            <a:chExt cx="8851652" cy="4089754"/>
          </a:xfrm>
        </p:grpSpPr>
        <p:sp>
          <p:nvSpPr>
            <p:cNvPr id="8" name="Rounded Rectangle 7"/>
            <p:cNvSpPr/>
            <p:nvPr/>
          </p:nvSpPr>
          <p:spPr bwMode="auto">
            <a:xfrm>
              <a:off x="5301830" y="1280407"/>
              <a:ext cx="701753" cy="180705"/>
            </a:xfrm>
            <a:prstGeom prst="roundRect">
              <a:avLst/>
            </a:prstGeom>
            <a:solidFill>
              <a:sysClr val="window" lastClr="FFFFFF"/>
            </a:solidFill>
            <a:ln w="6350">
              <a:solidFill>
                <a:sysClr val="windowText" lastClr="000000"/>
              </a:solidFill>
              <a:prstDash val="solid"/>
            </a:ln>
            <a:effectLst/>
          </p:spPr>
          <p:txBody>
            <a:bodyPr vert="horz" wrap="square" lIns="15148" tIns="15148" rIns="15148" bIns="15148" numCol="1" rtlCol="0" anchor="ctr" anchorCtr="0" compatLnSpc="1"/>
            <a:lstStyle/>
            <a:p>
              <a:pPr algn="ctr">
                <a:buClr>
                  <a:srgbClr val="CC9900"/>
                </a:buClr>
                <a:defRPr/>
              </a:pPr>
              <a:r>
                <a:rPr lang="en-US" altLang="zh-CN" sz="620" kern="0" dirty="0">
                  <a:solidFill>
                    <a:srgbClr val="000000"/>
                  </a:solidFill>
                  <a:latin typeface="微软雅黑" panose="020B0503020204020204" pitchFamily="34" charset="-122"/>
                  <a:ea typeface="微软雅黑" panose="020B0503020204020204" pitchFamily="34" charset="-122"/>
                </a:rPr>
                <a:t>java</a:t>
              </a:r>
            </a:p>
          </p:txBody>
        </p:sp>
        <p:sp>
          <p:nvSpPr>
            <p:cNvPr id="9" name="Rounded Rectangle 7"/>
            <p:cNvSpPr/>
            <p:nvPr/>
          </p:nvSpPr>
          <p:spPr bwMode="auto">
            <a:xfrm>
              <a:off x="7368531" y="1280406"/>
              <a:ext cx="701753" cy="180705"/>
            </a:xfrm>
            <a:prstGeom prst="roundRect">
              <a:avLst/>
            </a:prstGeom>
            <a:solidFill>
              <a:sysClr val="window" lastClr="FFFFFF"/>
            </a:solidFill>
            <a:ln w="6350">
              <a:solidFill>
                <a:sysClr val="windowText" lastClr="000000"/>
              </a:solidFill>
              <a:prstDash val="solid"/>
            </a:ln>
            <a:effectLst/>
          </p:spPr>
          <p:txBody>
            <a:bodyPr vert="horz" wrap="square" lIns="15148" tIns="15148" rIns="15148" bIns="15148" numCol="1" rtlCol="0" anchor="ctr" anchorCtr="0" compatLnSpc="1"/>
            <a:lstStyle/>
            <a:p>
              <a:pPr algn="ctr">
                <a:buClr>
                  <a:srgbClr val="CC9900"/>
                </a:buClr>
                <a:defRPr/>
              </a:pPr>
              <a:r>
                <a:rPr lang="en-US" altLang="zh-CN" sz="620" kern="0" dirty="0">
                  <a:solidFill>
                    <a:srgbClr val="000000"/>
                  </a:solidFill>
                  <a:latin typeface="微软雅黑" panose="020B0503020204020204" pitchFamily="34" charset="-122"/>
                  <a:ea typeface="微软雅黑" panose="020B0503020204020204" pitchFamily="34" charset="-122"/>
                </a:rPr>
                <a:t>C++</a:t>
              </a:r>
            </a:p>
          </p:txBody>
        </p:sp>
        <p:sp>
          <p:nvSpPr>
            <p:cNvPr id="10" name="Rounded Rectangle 7"/>
            <p:cNvSpPr/>
            <p:nvPr/>
          </p:nvSpPr>
          <p:spPr bwMode="auto">
            <a:xfrm>
              <a:off x="6208072" y="1278347"/>
              <a:ext cx="701753" cy="180705"/>
            </a:xfrm>
            <a:prstGeom prst="roundRect">
              <a:avLst/>
            </a:prstGeom>
            <a:solidFill>
              <a:sysClr val="window" lastClr="FFFFFF"/>
            </a:solidFill>
            <a:ln w="6350">
              <a:solidFill>
                <a:sysClr val="windowText" lastClr="000000"/>
              </a:solidFill>
              <a:prstDash val="solid"/>
            </a:ln>
            <a:effectLst/>
          </p:spPr>
          <p:txBody>
            <a:bodyPr vert="horz" wrap="square" lIns="15148" tIns="15148" rIns="15148" bIns="15148" numCol="1" rtlCol="0" anchor="ctr" anchorCtr="0" compatLnSpc="1"/>
            <a:lstStyle/>
            <a:p>
              <a:pPr algn="ctr">
                <a:buClr>
                  <a:srgbClr val="CC9900"/>
                </a:buClr>
                <a:defRPr/>
              </a:pPr>
              <a:r>
                <a:rPr lang="en-US" altLang="zh-CN" sz="620" kern="0" dirty="0">
                  <a:solidFill>
                    <a:srgbClr val="000000"/>
                  </a:solidFill>
                  <a:latin typeface="微软雅黑" panose="020B0503020204020204" pitchFamily="34" charset="-122"/>
                  <a:ea typeface="微软雅黑" panose="020B0503020204020204" pitchFamily="34" charset="-122"/>
                </a:rPr>
                <a:t>JS</a:t>
              </a:r>
            </a:p>
          </p:txBody>
        </p:sp>
        <p:sp>
          <p:nvSpPr>
            <p:cNvPr id="11" name="Rounded Rectangle 7"/>
            <p:cNvSpPr/>
            <p:nvPr/>
          </p:nvSpPr>
          <p:spPr bwMode="auto">
            <a:xfrm>
              <a:off x="3608433" y="1569916"/>
              <a:ext cx="4088549" cy="341719"/>
            </a:xfrm>
            <a:prstGeom prst="roundRect">
              <a:avLst/>
            </a:prstGeom>
            <a:solidFill>
              <a:srgbClr val="FAF1DE"/>
            </a:solidFill>
            <a:ln w="6350">
              <a:solidFill>
                <a:sysClr val="windowText" lastClr="000000"/>
              </a:solidFill>
              <a:prstDash val="solid"/>
            </a:ln>
            <a:effectLst/>
          </p:spPr>
          <p:txBody>
            <a:bodyPr vert="horz" wrap="square" lIns="15148" tIns="0" rIns="15148" bIns="15148" numCol="1" rtlCol="0" anchor="t" anchorCtr="0" compatLnSpc="1"/>
            <a:lstStyle/>
            <a:p>
              <a:pPr algn="ctr">
                <a:buClr>
                  <a:srgbClr val="CC9900"/>
                </a:buClr>
                <a:defRPr/>
              </a:pPr>
              <a:r>
                <a:rPr lang="zh-CN" altLang="en-US" sz="750" b="1" kern="0" dirty="0">
                  <a:solidFill>
                    <a:srgbClr val="000000"/>
                  </a:solidFill>
                  <a:latin typeface="微软雅黑" panose="020B0503020204020204" pitchFamily="34" charset="-122"/>
                  <a:ea typeface="微软雅黑" panose="020B0503020204020204" pitchFamily="34" charset="-122"/>
                </a:rPr>
                <a:t>前端</a:t>
              </a:r>
              <a:endParaRPr lang="en-US" altLang="zh-CN" sz="750" b="1" kern="0" dirty="0">
                <a:solidFill>
                  <a:srgbClr val="000000"/>
                </a:solidFill>
                <a:latin typeface="微软雅黑" panose="020B0503020204020204" pitchFamily="34" charset="-122"/>
                <a:ea typeface="微软雅黑" panose="020B0503020204020204" pitchFamily="34" charset="-122"/>
              </a:endParaRPr>
            </a:p>
          </p:txBody>
        </p:sp>
        <p:sp>
          <p:nvSpPr>
            <p:cNvPr id="15" name="Rounded Rectangle 7"/>
            <p:cNvSpPr/>
            <p:nvPr/>
          </p:nvSpPr>
          <p:spPr bwMode="auto">
            <a:xfrm>
              <a:off x="5133782" y="1714866"/>
              <a:ext cx="1062901" cy="161963"/>
            </a:xfrm>
            <a:prstGeom prst="roundRect">
              <a:avLst/>
            </a:prstGeom>
            <a:solidFill>
              <a:srgbClr val="92D050"/>
            </a:solidFill>
            <a:ln w="6350">
              <a:solidFill>
                <a:sysClr val="windowText" lastClr="000000"/>
              </a:solidFill>
              <a:prstDash val="solid"/>
            </a:ln>
            <a:effectLst/>
          </p:spPr>
          <p:txBody>
            <a:bodyPr vert="horz" wrap="square" lIns="15148" tIns="15148" rIns="15148" bIns="15148" numCol="1" rtlCol="0" anchor="ctr" anchorCtr="0" compatLnSpc="1"/>
            <a:lstStyle/>
            <a:p>
              <a:pPr algn="ctr">
                <a:buClr>
                  <a:srgbClr val="CC9900"/>
                </a:buClr>
                <a:defRPr/>
              </a:pPr>
              <a:r>
                <a:rPr lang="en-US" altLang="zh-CN" sz="620" kern="0" dirty="0">
                  <a:solidFill>
                    <a:prstClr val="black"/>
                  </a:solidFill>
                  <a:latin typeface="微软雅黑" panose="020B0503020204020204" pitchFamily="34" charset="-122"/>
                  <a:ea typeface="微软雅黑" panose="020B0503020204020204" pitchFamily="34" charset="-122"/>
                </a:rPr>
                <a:t>Jbc2MapleIR</a:t>
              </a:r>
            </a:p>
          </p:txBody>
        </p:sp>
        <p:cxnSp>
          <p:nvCxnSpPr>
            <p:cNvPr id="16" name="直接箭头连接符 15"/>
            <p:cNvCxnSpPr>
              <a:stCxn id="8" idx="2"/>
              <a:endCxn id="15" idx="0"/>
            </p:cNvCxnSpPr>
            <p:nvPr/>
          </p:nvCxnSpPr>
          <p:spPr>
            <a:xfrm>
              <a:off x="5652707" y="1461112"/>
              <a:ext cx="12525" cy="253754"/>
            </a:xfrm>
            <a:prstGeom prst="straightConnector1">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sp>
          <p:nvSpPr>
            <p:cNvPr id="17" name="Rounded Rectangle 7"/>
            <p:cNvSpPr/>
            <p:nvPr/>
          </p:nvSpPr>
          <p:spPr bwMode="auto">
            <a:xfrm>
              <a:off x="3608432" y="2761294"/>
              <a:ext cx="4088548" cy="897912"/>
            </a:xfrm>
            <a:prstGeom prst="roundRect">
              <a:avLst/>
            </a:prstGeom>
            <a:solidFill>
              <a:srgbClr val="FAF1DE"/>
            </a:solidFill>
            <a:ln w="6350">
              <a:solidFill>
                <a:sysClr val="windowText" lastClr="000000"/>
              </a:solidFill>
              <a:prstDash val="solid"/>
            </a:ln>
            <a:effectLst/>
          </p:spPr>
          <p:txBody>
            <a:bodyPr vert="horz" wrap="square" lIns="15148" tIns="0" rIns="15148" bIns="15148" numCol="1" rtlCol="0" anchor="t" anchorCtr="0" compatLnSpc="1"/>
            <a:lstStyle/>
            <a:p>
              <a:pPr algn="ctr">
                <a:buClr>
                  <a:srgbClr val="CC9900"/>
                </a:buClr>
                <a:defRPr/>
              </a:pPr>
              <a:r>
                <a:rPr lang="zh-CN" altLang="en-US" sz="620" b="1" kern="0" dirty="0">
                  <a:solidFill>
                    <a:srgbClr val="000000"/>
                  </a:solidFill>
                  <a:latin typeface="微软雅黑" panose="020B0503020204020204" pitchFamily="34" charset="-122"/>
                  <a:ea typeface="微软雅黑" panose="020B0503020204020204" pitchFamily="34" charset="-122"/>
                </a:rPr>
                <a:t>中端</a:t>
              </a:r>
              <a:endParaRPr lang="en-US" altLang="zh-CN" sz="620" b="1" kern="0" dirty="0">
                <a:solidFill>
                  <a:srgbClr val="000000"/>
                </a:solidFill>
                <a:latin typeface="微软雅黑" panose="020B0503020204020204" pitchFamily="34" charset="-122"/>
                <a:ea typeface="微软雅黑" panose="020B0503020204020204" pitchFamily="34" charset="-122"/>
              </a:endParaRPr>
            </a:p>
          </p:txBody>
        </p:sp>
        <p:sp>
          <p:nvSpPr>
            <p:cNvPr id="18" name="Rounded Rectangle 7"/>
            <p:cNvSpPr/>
            <p:nvPr/>
          </p:nvSpPr>
          <p:spPr bwMode="auto">
            <a:xfrm>
              <a:off x="3738647" y="2964065"/>
              <a:ext cx="844870" cy="184180"/>
            </a:xfrm>
            <a:prstGeom prst="roundRect">
              <a:avLst/>
            </a:prstGeom>
            <a:solidFill>
              <a:srgbClr val="92D050"/>
            </a:solidFill>
            <a:ln w="6350">
              <a:solidFill>
                <a:sysClr val="windowText" lastClr="000000"/>
              </a:solidFill>
              <a:prstDash val="solid"/>
            </a:ln>
            <a:effectLst/>
          </p:spPr>
          <p:txBody>
            <a:bodyPr vert="horz" wrap="square" lIns="15148" tIns="15148" rIns="15148" bIns="15148" numCol="1" rtlCol="0" anchor="ctr" anchorCtr="0" compatLnSpc="1"/>
            <a:lstStyle/>
            <a:p>
              <a:pPr algn="ctr">
                <a:buClr>
                  <a:srgbClr val="CC9900"/>
                </a:buClr>
                <a:defRPr/>
              </a:pPr>
              <a:r>
                <a:rPr lang="en-US" altLang="zh-CN" sz="620" kern="0" dirty="0">
                  <a:solidFill>
                    <a:srgbClr val="000000"/>
                  </a:solidFill>
                  <a:latin typeface="微软雅黑" panose="020B0503020204020204" pitchFamily="34" charset="-122"/>
                  <a:ea typeface="微软雅黑" panose="020B0503020204020204" pitchFamily="34" charset="-122"/>
                </a:rPr>
                <a:t>SSA</a:t>
              </a:r>
              <a:r>
                <a:rPr lang="zh-CN" altLang="en-US" sz="620" kern="0" dirty="0">
                  <a:solidFill>
                    <a:srgbClr val="000000"/>
                  </a:solidFill>
                  <a:latin typeface="微软雅黑" panose="020B0503020204020204" pitchFamily="34" charset="-122"/>
                  <a:ea typeface="微软雅黑" panose="020B0503020204020204" pitchFamily="34" charset="-122"/>
                </a:rPr>
                <a:t>构建</a:t>
              </a:r>
              <a:endParaRPr lang="en-US" altLang="zh-CN" sz="620" kern="0" dirty="0">
                <a:solidFill>
                  <a:srgbClr val="000000"/>
                </a:solidFill>
                <a:latin typeface="微软雅黑" panose="020B0503020204020204" pitchFamily="34" charset="-122"/>
                <a:ea typeface="微软雅黑" panose="020B0503020204020204" pitchFamily="34" charset="-122"/>
              </a:endParaRPr>
            </a:p>
          </p:txBody>
        </p:sp>
        <p:sp>
          <p:nvSpPr>
            <p:cNvPr id="19" name="Rounded Rectangle 7"/>
            <p:cNvSpPr/>
            <p:nvPr/>
          </p:nvSpPr>
          <p:spPr bwMode="auto">
            <a:xfrm>
              <a:off x="4747334" y="3444829"/>
              <a:ext cx="844870" cy="184180"/>
            </a:xfrm>
            <a:prstGeom prst="roundRect">
              <a:avLst/>
            </a:prstGeom>
            <a:solidFill>
              <a:srgbClr val="92D050"/>
            </a:solidFill>
            <a:ln w="6350">
              <a:solidFill>
                <a:sysClr val="windowText" lastClr="000000"/>
              </a:solidFill>
              <a:prstDash val="solid"/>
            </a:ln>
            <a:effectLst/>
          </p:spPr>
          <p:txBody>
            <a:bodyPr vert="horz" wrap="square" lIns="15148" tIns="15148" rIns="15148" bIns="15148" numCol="1" rtlCol="0" anchor="ctr" anchorCtr="0" compatLnSpc="1"/>
            <a:lstStyle/>
            <a:p>
              <a:pPr algn="ctr">
                <a:buClr>
                  <a:srgbClr val="CC9900"/>
                </a:buClr>
                <a:defRPr/>
              </a:pPr>
              <a:r>
                <a:rPr lang="zh-CN" altLang="en-US" sz="620" kern="0">
                  <a:solidFill>
                    <a:srgbClr val="000000"/>
                  </a:solidFill>
                  <a:latin typeface="微软雅黑" panose="020B0503020204020204" pitchFamily="34" charset="-122"/>
                  <a:ea typeface="微软雅黑" panose="020B0503020204020204" pitchFamily="34" charset="-122"/>
                </a:rPr>
                <a:t>其他</a:t>
              </a:r>
              <a:r>
                <a:rPr lang="en-US" altLang="zh-CN" sz="620" kern="0">
                  <a:solidFill>
                    <a:srgbClr val="000000"/>
                  </a:solidFill>
                  <a:latin typeface="微软雅黑" panose="020B0503020204020204" pitchFamily="34" charset="-122"/>
                  <a:ea typeface="微软雅黑" panose="020B0503020204020204" pitchFamily="34" charset="-122"/>
                </a:rPr>
                <a:t>……</a:t>
              </a:r>
              <a:endParaRPr lang="en-US" altLang="zh-CN" sz="620" kern="0" dirty="0">
                <a:solidFill>
                  <a:srgbClr val="000000"/>
                </a:solidFill>
                <a:latin typeface="微软雅黑" panose="020B0503020204020204" pitchFamily="34" charset="-122"/>
                <a:ea typeface="微软雅黑" panose="020B0503020204020204" pitchFamily="34" charset="-122"/>
              </a:endParaRPr>
            </a:p>
          </p:txBody>
        </p:sp>
        <p:sp>
          <p:nvSpPr>
            <p:cNvPr id="20" name="Rounded Rectangle 7"/>
            <p:cNvSpPr/>
            <p:nvPr/>
          </p:nvSpPr>
          <p:spPr bwMode="auto">
            <a:xfrm>
              <a:off x="5674710" y="3191766"/>
              <a:ext cx="844870" cy="184180"/>
            </a:xfrm>
            <a:prstGeom prst="roundRect">
              <a:avLst/>
            </a:prstGeom>
            <a:solidFill>
              <a:srgbClr val="92D050"/>
            </a:solidFill>
            <a:ln w="6350">
              <a:solidFill>
                <a:sysClr val="windowText" lastClr="000000"/>
              </a:solidFill>
              <a:prstDash val="solid"/>
            </a:ln>
            <a:effectLst/>
          </p:spPr>
          <p:txBody>
            <a:bodyPr vert="horz" wrap="square" lIns="15148" tIns="15148" rIns="15148" bIns="15148" numCol="1" rtlCol="0" anchor="ctr" anchorCtr="0" compatLnSpc="1"/>
            <a:lstStyle/>
            <a:p>
              <a:pPr algn="ctr">
                <a:buClr>
                  <a:srgbClr val="CC9900"/>
                </a:buClr>
                <a:defRPr/>
              </a:pPr>
              <a:r>
                <a:rPr lang="zh-CN" altLang="en-US" sz="620" kern="0" dirty="0">
                  <a:solidFill>
                    <a:srgbClr val="000000"/>
                  </a:solidFill>
                  <a:latin typeface="微软雅黑" panose="020B0503020204020204" pitchFamily="34" charset="-122"/>
                  <a:ea typeface="微软雅黑" panose="020B0503020204020204" pitchFamily="34" charset="-122"/>
                </a:rPr>
                <a:t>逃逸分析</a:t>
              </a:r>
              <a:endParaRPr lang="en-US" altLang="zh-CN" sz="620" kern="0" dirty="0">
                <a:solidFill>
                  <a:srgbClr val="000000"/>
                </a:solidFill>
                <a:latin typeface="微软雅黑" panose="020B0503020204020204" pitchFamily="34" charset="-122"/>
                <a:ea typeface="微软雅黑" panose="020B0503020204020204" pitchFamily="34" charset="-122"/>
              </a:endParaRPr>
            </a:p>
          </p:txBody>
        </p:sp>
        <p:sp>
          <p:nvSpPr>
            <p:cNvPr id="21" name="Rounded Rectangle 7"/>
            <p:cNvSpPr/>
            <p:nvPr/>
          </p:nvSpPr>
          <p:spPr bwMode="auto">
            <a:xfrm>
              <a:off x="3760835" y="3449019"/>
              <a:ext cx="844870" cy="184180"/>
            </a:xfrm>
            <a:prstGeom prst="roundRect">
              <a:avLst/>
            </a:prstGeom>
            <a:solidFill>
              <a:srgbClr val="92D050"/>
            </a:solidFill>
            <a:ln w="6350">
              <a:solidFill>
                <a:sysClr val="windowText" lastClr="000000"/>
              </a:solidFill>
              <a:prstDash val="solid"/>
            </a:ln>
            <a:effectLst/>
          </p:spPr>
          <p:txBody>
            <a:bodyPr vert="horz" wrap="square" lIns="15148" tIns="15148" rIns="15148" bIns="15148" numCol="1" rtlCol="0" anchor="ctr" anchorCtr="0" compatLnSpc="1"/>
            <a:lstStyle/>
            <a:p>
              <a:pPr algn="ctr">
                <a:buClr>
                  <a:srgbClr val="CC9900"/>
                </a:buClr>
                <a:defRPr/>
              </a:pPr>
              <a:r>
                <a:rPr lang="zh-CN" altLang="en-US" sz="620" kern="0" dirty="0">
                  <a:solidFill>
                    <a:srgbClr val="000000"/>
                  </a:solidFill>
                  <a:latin typeface="微软雅黑" panose="020B0503020204020204" pitchFamily="34" charset="-122"/>
                  <a:ea typeface="微软雅黑" panose="020B0503020204020204" pitchFamily="34" charset="-122"/>
                </a:rPr>
                <a:t>拷贝传播</a:t>
              </a:r>
              <a:endParaRPr lang="en-US" altLang="zh-CN" sz="620" kern="0" dirty="0">
                <a:solidFill>
                  <a:srgbClr val="000000"/>
                </a:solidFill>
                <a:latin typeface="微软雅黑" panose="020B0503020204020204" pitchFamily="34" charset="-122"/>
                <a:ea typeface="微软雅黑" panose="020B0503020204020204" pitchFamily="34" charset="-122"/>
              </a:endParaRPr>
            </a:p>
          </p:txBody>
        </p:sp>
        <p:sp>
          <p:nvSpPr>
            <p:cNvPr id="22" name="Rounded Rectangle 7"/>
            <p:cNvSpPr/>
            <p:nvPr/>
          </p:nvSpPr>
          <p:spPr bwMode="auto">
            <a:xfrm>
              <a:off x="3725970" y="3199139"/>
              <a:ext cx="914602" cy="184180"/>
            </a:xfrm>
            <a:prstGeom prst="roundRect">
              <a:avLst/>
            </a:prstGeom>
            <a:solidFill>
              <a:srgbClr val="92D050"/>
            </a:solidFill>
            <a:ln w="6350">
              <a:solidFill>
                <a:sysClr val="windowText" lastClr="000000"/>
              </a:solidFill>
              <a:prstDash val="solid"/>
            </a:ln>
            <a:effectLst/>
          </p:spPr>
          <p:txBody>
            <a:bodyPr vert="horz" wrap="square" lIns="15148" tIns="15148" rIns="15148" bIns="15148" numCol="1" rtlCol="0" anchor="ctr" anchorCtr="0" compatLnSpc="1"/>
            <a:lstStyle/>
            <a:p>
              <a:pPr algn="ctr">
                <a:buClr>
                  <a:srgbClr val="CC9900"/>
                </a:buClr>
                <a:defRPr/>
              </a:pPr>
              <a:r>
                <a:rPr lang="zh-CN" altLang="en-US" sz="620" kern="0" dirty="0">
                  <a:solidFill>
                    <a:srgbClr val="000000"/>
                  </a:solidFill>
                  <a:latin typeface="微软雅黑" panose="020B0503020204020204" pitchFamily="34" charset="-122"/>
                  <a:ea typeface="微软雅黑" panose="020B0503020204020204" pitchFamily="34" charset="-122"/>
                </a:rPr>
                <a:t>去虚拟化</a:t>
              </a:r>
              <a:endParaRPr lang="en-US" altLang="zh-CN" sz="620" kern="0" dirty="0">
                <a:solidFill>
                  <a:srgbClr val="000000"/>
                </a:solidFill>
                <a:latin typeface="微软雅黑" panose="020B0503020204020204" pitchFamily="34" charset="-122"/>
                <a:ea typeface="微软雅黑" panose="020B0503020204020204" pitchFamily="34" charset="-122"/>
              </a:endParaRPr>
            </a:p>
          </p:txBody>
        </p:sp>
        <p:sp>
          <p:nvSpPr>
            <p:cNvPr id="23" name="Rounded Rectangle 7"/>
            <p:cNvSpPr/>
            <p:nvPr/>
          </p:nvSpPr>
          <p:spPr bwMode="auto">
            <a:xfrm>
              <a:off x="4691503" y="2969229"/>
              <a:ext cx="844870" cy="184180"/>
            </a:xfrm>
            <a:prstGeom prst="roundRect">
              <a:avLst/>
            </a:prstGeom>
            <a:solidFill>
              <a:srgbClr val="92D050"/>
            </a:solidFill>
            <a:ln w="6350">
              <a:solidFill>
                <a:sysClr val="windowText" lastClr="000000"/>
              </a:solidFill>
              <a:prstDash val="solid"/>
            </a:ln>
            <a:effectLst/>
          </p:spPr>
          <p:txBody>
            <a:bodyPr vert="horz" wrap="square" lIns="15148" tIns="15148" rIns="15148" bIns="15148" numCol="1" rtlCol="0" anchor="ctr" anchorCtr="0" compatLnSpc="1"/>
            <a:lstStyle/>
            <a:p>
              <a:pPr algn="ctr">
                <a:buClr>
                  <a:srgbClr val="CC9900"/>
                </a:buClr>
                <a:defRPr/>
              </a:pPr>
              <a:r>
                <a:rPr lang="en-US" altLang="zh-CN" sz="620" kern="0" dirty="0">
                  <a:solidFill>
                    <a:srgbClr val="000000"/>
                  </a:solidFill>
                  <a:latin typeface="微软雅黑" panose="020B0503020204020204" pitchFamily="34" charset="-122"/>
                  <a:ea typeface="微软雅黑" panose="020B0503020204020204" pitchFamily="34" charset="-122"/>
                </a:rPr>
                <a:t>RC</a:t>
              </a:r>
              <a:r>
                <a:rPr lang="zh-CN" altLang="en-US" sz="620" kern="0" dirty="0">
                  <a:solidFill>
                    <a:srgbClr val="000000"/>
                  </a:solidFill>
                  <a:latin typeface="微软雅黑" panose="020B0503020204020204" pitchFamily="34" charset="-122"/>
                  <a:ea typeface="微软雅黑" panose="020B0503020204020204" pitchFamily="34" charset="-122"/>
                </a:rPr>
                <a:t>插入</a:t>
              </a:r>
              <a:endParaRPr lang="en-US" altLang="zh-CN" sz="620" kern="0" dirty="0">
                <a:solidFill>
                  <a:srgbClr val="000000"/>
                </a:solidFill>
                <a:latin typeface="微软雅黑" panose="020B0503020204020204" pitchFamily="34" charset="-122"/>
                <a:ea typeface="微软雅黑" panose="020B0503020204020204" pitchFamily="34" charset="-122"/>
              </a:endParaRPr>
            </a:p>
          </p:txBody>
        </p:sp>
        <p:sp>
          <p:nvSpPr>
            <p:cNvPr id="24" name="Rounded Rectangle 7"/>
            <p:cNvSpPr/>
            <p:nvPr/>
          </p:nvSpPr>
          <p:spPr bwMode="auto">
            <a:xfrm>
              <a:off x="5652704" y="2964064"/>
              <a:ext cx="844870" cy="184180"/>
            </a:xfrm>
            <a:prstGeom prst="roundRect">
              <a:avLst/>
            </a:prstGeom>
            <a:solidFill>
              <a:srgbClr val="92D050"/>
            </a:solidFill>
            <a:ln w="6350">
              <a:solidFill>
                <a:sysClr val="windowText" lastClr="000000"/>
              </a:solidFill>
              <a:prstDash val="solid"/>
            </a:ln>
            <a:effectLst/>
          </p:spPr>
          <p:txBody>
            <a:bodyPr vert="horz" wrap="square" lIns="15148" tIns="15148" rIns="15148" bIns="15148" numCol="1" rtlCol="0" anchor="ctr" anchorCtr="0" compatLnSpc="1"/>
            <a:lstStyle/>
            <a:p>
              <a:pPr algn="ctr">
                <a:buClr>
                  <a:srgbClr val="CC9900"/>
                </a:buClr>
                <a:defRPr/>
              </a:pPr>
              <a:r>
                <a:rPr lang="en-US" altLang="zh-CN" sz="620" kern="0" dirty="0">
                  <a:solidFill>
                    <a:srgbClr val="000000"/>
                  </a:solidFill>
                  <a:latin typeface="微软雅黑" panose="020B0503020204020204" pitchFamily="34" charset="-122"/>
                  <a:ea typeface="微软雅黑" panose="020B0503020204020204" pitchFamily="34" charset="-122"/>
                </a:rPr>
                <a:t>RC</a:t>
              </a:r>
              <a:r>
                <a:rPr lang="zh-CN" altLang="en-US" sz="620" kern="0" dirty="0">
                  <a:solidFill>
                    <a:srgbClr val="000000"/>
                  </a:solidFill>
                  <a:latin typeface="微软雅黑" panose="020B0503020204020204" pitchFamily="34" charset="-122"/>
                  <a:ea typeface="微软雅黑" panose="020B0503020204020204" pitchFamily="34" charset="-122"/>
                </a:rPr>
                <a:t>调用优化</a:t>
              </a:r>
              <a:endParaRPr lang="en-US" altLang="zh-CN" sz="620" kern="0" dirty="0">
                <a:solidFill>
                  <a:srgbClr val="000000"/>
                </a:solidFill>
                <a:latin typeface="微软雅黑" panose="020B0503020204020204" pitchFamily="34" charset="-122"/>
                <a:ea typeface="微软雅黑" panose="020B0503020204020204" pitchFamily="34" charset="-122"/>
              </a:endParaRPr>
            </a:p>
          </p:txBody>
        </p:sp>
        <p:sp>
          <p:nvSpPr>
            <p:cNvPr id="25" name="Rounded Rectangle 7"/>
            <p:cNvSpPr/>
            <p:nvPr/>
          </p:nvSpPr>
          <p:spPr bwMode="auto">
            <a:xfrm>
              <a:off x="4749751" y="3191766"/>
              <a:ext cx="844870" cy="184180"/>
            </a:xfrm>
            <a:prstGeom prst="roundRect">
              <a:avLst/>
            </a:prstGeom>
            <a:solidFill>
              <a:srgbClr val="92D050"/>
            </a:solidFill>
            <a:ln w="6350">
              <a:solidFill>
                <a:sysClr val="windowText" lastClr="000000"/>
              </a:solidFill>
              <a:prstDash val="solid"/>
            </a:ln>
            <a:effectLst/>
          </p:spPr>
          <p:txBody>
            <a:bodyPr vert="horz" wrap="square" lIns="15148" tIns="15148" rIns="15148" bIns="15148" numCol="1" rtlCol="0" anchor="ctr" anchorCtr="0" compatLnSpc="1"/>
            <a:lstStyle/>
            <a:p>
              <a:pPr algn="ctr">
                <a:buClr>
                  <a:srgbClr val="CC9900"/>
                </a:buClr>
                <a:defRPr/>
              </a:pPr>
              <a:r>
                <a:rPr lang="en-US" altLang="zh-CN" sz="620" kern="0" dirty="0">
                  <a:solidFill>
                    <a:srgbClr val="000000"/>
                  </a:solidFill>
                  <a:latin typeface="微软雅黑" panose="020B0503020204020204" pitchFamily="34" charset="-122"/>
                  <a:ea typeface="微软雅黑" panose="020B0503020204020204" pitchFamily="34" charset="-122"/>
                </a:rPr>
                <a:t>PRE</a:t>
              </a:r>
              <a:r>
                <a:rPr lang="zh-CN" altLang="en-US" sz="620" kern="0" dirty="0">
                  <a:solidFill>
                    <a:srgbClr val="000000"/>
                  </a:solidFill>
                  <a:latin typeface="微软雅黑" panose="020B0503020204020204" pitchFamily="34" charset="-122"/>
                  <a:ea typeface="微软雅黑" panose="020B0503020204020204" pitchFamily="34" charset="-122"/>
                </a:rPr>
                <a:t>优化</a:t>
              </a:r>
              <a:endParaRPr lang="en-US" altLang="zh-CN" sz="620" kern="0" dirty="0">
                <a:solidFill>
                  <a:srgbClr val="000000"/>
                </a:solidFill>
                <a:latin typeface="微软雅黑" panose="020B0503020204020204" pitchFamily="34" charset="-122"/>
                <a:ea typeface="微软雅黑" panose="020B0503020204020204" pitchFamily="34" charset="-122"/>
              </a:endParaRPr>
            </a:p>
          </p:txBody>
        </p:sp>
        <p:cxnSp>
          <p:nvCxnSpPr>
            <p:cNvPr id="26" name="直接箭头连接符 25"/>
            <p:cNvCxnSpPr>
              <a:endCxn id="17" idx="0"/>
            </p:cNvCxnSpPr>
            <p:nvPr/>
          </p:nvCxnSpPr>
          <p:spPr>
            <a:xfrm>
              <a:off x="5652706" y="2511096"/>
              <a:ext cx="0" cy="250198"/>
            </a:xfrm>
            <a:prstGeom prst="straightConnector1">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sp>
          <p:nvSpPr>
            <p:cNvPr id="27" name="Rounded Rectangle 7"/>
            <p:cNvSpPr/>
            <p:nvPr/>
          </p:nvSpPr>
          <p:spPr bwMode="auto">
            <a:xfrm>
              <a:off x="3608433" y="3829729"/>
              <a:ext cx="4088549" cy="560404"/>
            </a:xfrm>
            <a:prstGeom prst="roundRect">
              <a:avLst/>
            </a:prstGeom>
            <a:solidFill>
              <a:srgbClr val="FAF1DE"/>
            </a:solidFill>
            <a:ln w="6350">
              <a:solidFill>
                <a:sysClr val="windowText" lastClr="000000"/>
              </a:solidFill>
              <a:prstDash val="solid"/>
            </a:ln>
            <a:effectLst/>
          </p:spPr>
          <p:txBody>
            <a:bodyPr vert="horz" wrap="square" lIns="15148" tIns="0" rIns="15148" bIns="15148" numCol="1" rtlCol="0" anchor="t" anchorCtr="0" compatLnSpc="1"/>
            <a:lstStyle/>
            <a:p>
              <a:pPr algn="ctr">
                <a:buClr>
                  <a:srgbClr val="CC9900"/>
                </a:buClr>
                <a:defRPr/>
              </a:pPr>
              <a:r>
                <a:rPr lang="zh-CN" altLang="en-US" sz="620" b="1" kern="0" dirty="0">
                  <a:solidFill>
                    <a:srgbClr val="000000"/>
                  </a:solidFill>
                  <a:latin typeface="微软雅黑" panose="020B0503020204020204" pitchFamily="34" charset="-122"/>
                  <a:ea typeface="微软雅黑" panose="020B0503020204020204" pitchFamily="34" charset="-122"/>
                </a:rPr>
                <a:t>后端</a:t>
              </a:r>
              <a:endParaRPr lang="en-US" altLang="zh-CN" sz="620" b="1" kern="0" dirty="0">
                <a:solidFill>
                  <a:srgbClr val="000000"/>
                </a:solidFill>
                <a:latin typeface="微软雅黑" panose="020B0503020204020204" pitchFamily="34" charset="-122"/>
                <a:ea typeface="微软雅黑" panose="020B0503020204020204" pitchFamily="34" charset="-122"/>
              </a:endParaRPr>
            </a:p>
          </p:txBody>
        </p:sp>
        <p:sp>
          <p:nvSpPr>
            <p:cNvPr id="28" name="Rounded Rectangle 7"/>
            <p:cNvSpPr/>
            <p:nvPr/>
          </p:nvSpPr>
          <p:spPr bwMode="auto">
            <a:xfrm>
              <a:off x="3689351" y="3974711"/>
              <a:ext cx="628831" cy="161963"/>
            </a:xfrm>
            <a:prstGeom prst="roundRect">
              <a:avLst/>
            </a:prstGeom>
            <a:solidFill>
              <a:srgbClr val="92D050"/>
            </a:solidFill>
            <a:ln w="6350">
              <a:solidFill>
                <a:sysClr val="windowText" lastClr="000000"/>
              </a:solidFill>
              <a:prstDash val="solid"/>
            </a:ln>
            <a:effectLst/>
          </p:spPr>
          <p:txBody>
            <a:bodyPr vert="horz" wrap="square" lIns="15148" tIns="15148" rIns="15148" bIns="15148" numCol="1" rtlCol="0" anchor="ctr" anchorCtr="0" compatLnSpc="1"/>
            <a:lstStyle/>
            <a:p>
              <a:pPr algn="ctr">
                <a:buClr>
                  <a:srgbClr val="CC9900"/>
                </a:buClr>
                <a:defRPr/>
              </a:pPr>
              <a:r>
                <a:rPr lang="zh-CN" altLang="en-US" sz="620" kern="0" dirty="0">
                  <a:solidFill>
                    <a:srgbClr val="000000"/>
                  </a:solidFill>
                  <a:latin typeface="微软雅黑" panose="020B0503020204020204" pitchFamily="34" charset="-122"/>
                  <a:ea typeface="微软雅黑" panose="020B0503020204020204" pitchFamily="34" charset="-122"/>
                </a:rPr>
                <a:t>栈内存布局</a:t>
              </a:r>
              <a:endParaRPr lang="en-US" altLang="zh-CN" sz="620" kern="0" dirty="0">
                <a:solidFill>
                  <a:srgbClr val="000000"/>
                </a:solidFill>
                <a:latin typeface="微软雅黑" panose="020B0503020204020204" pitchFamily="34" charset="-122"/>
                <a:ea typeface="微软雅黑" panose="020B0503020204020204" pitchFamily="34" charset="-122"/>
              </a:endParaRPr>
            </a:p>
          </p:txBody>
        </p:sp>
        <p:sp>
          <p:nvSpPr>
            <p:cNvPr id="29" name="Rounded Rectangle 7"/>
            <p:cNvSpPr/>
            <p:nvPr/>
          </p:nvSpPr>
          <p:spPr bwMode="auto">
            <a:xfrm>
              <a:off x="4476465" y="3972836"/>
              <a:ext cx="628831" cy="161963"/>
            </a:xfrm>
            <a:prstGeom prst="roundRect">
              <a:avLst/>
            </a:prstGeom>
            <a:solidFill>
              <a:srgbClr val="92D050"/>
            </a:solidFill>
            <a:ln w="6350">
              <a:solidFill>
                <a:sysClr val="windowText" lastClr="000000"/>
              </a:solidFill>
              <a:prstDash val="solid"/>
            </a:ln>
            <a:effectLst/>
          </p:spPr>
          <p:txBody>
            <a:bodyPr vert="horz" wrap="square" lIns="15148" tIns="15148" rIns="15148" bIns="15148" numCol="1" rtlCol="0" anchor="ctr" anchorCtr="0" compatLnSpc="1"/>
            <a:lstStyle/>
            <a:p>
              <a:pPr algn="ctr">
                <a:buClr>
                  <a:srgbClr val="CC9900"/>
                </a:buClr>
                <a:defRPr/>
              </a:pPr>
              <a:r>
                <a:rPr lang="zh-CN" altLang="en-US" sz="620" kern="0" dirty="0">
                  <a:solidFill>
                    <a:srgbClr val="000000"/>
                  </a:solidFill>
                  <a:latin typeface="微软雅黑" panose="020B0503020204020204" pitchFamily="34" charset="-122"/>
                  <a:ea typeface="微软雅黑" panose="020B0503020204020204" pitchFamily="34" charset="-122"/>
                </a:rPr>
                <a:t>指令选择</a:t>
              </a:r>
              <a:endParaRPr lang="en-US" altLang="zh-CN" sz="620" kern="0" dirty="0">
                <a:solidFill>
                  <a:srgbClr val="000000"/>
                </a:solidFill>
                <a:latin typeface="微软雅黑" panose="020B0503020204020204" pitchFamily="34" charset="-122"/>
                <a:ea typeface="微软雅黑" panose="020B0503020204020204" pitchFamily="34" charset="-122"/>
              </a:endParaRPr>
            </a:p>
          </p:txBody>
        </p:sp>
        <p:sp>
          <p:nvSpPr>
            <p:cNvPr id="30" name="Rounded Rectangle 7"/>
            <p:cNvSpPr/>
            <p:nvPr/>
          </p:nvSpPr>
          <p:spPr bwMode="auto">
            <a:xfrm>
              <a:off x="5277788" y="3972836"/>
              <a:ext cx="628831" cy="161963"/>
            </a:xfrm>
            <a:prstGeom prst="roundRect">
              <a:avLst/>
            </a:prstGeom>
            <a:solidFill>
              <a:srgbClr val="92D050"/>
            </a:solidFill>
            <a:ln w="6350">
              <a:solidFill>
                <a:sysClr val="windowText" lastClr="000000"/>
              </a:solidFill>
              <a:prstDash val="solid"/>
            </a:ln>
            <a:effectLst/>
          </p:spPr>
          <p:txBody>
            <a:bodyPr vert="horz" wrap="square" lIns="15148" tIns="15148" rIns="15148" bIns="15148" numCol="1" rtlCol="0" anchor="ctr" anchorCtr="0" compatLnSpc="1"/>
            <a:lstStyle/>
            <a:p>
              <a:pPr algn="ctr">
                <a:buClr>
                  <a:srgbClr val="CC9900"/>
                </a:buClr>
                <a:defRPr/>
              </a:pPr>
              <a:r>
                <a:rPr lang="zh-CN" altLang="en-US" sz="620" kern="0" dirty="0">
                  <a:solidFill>
                    <a:srgbClr val="000000"/>
                  </a:solidFill>
                  <a:latin typeface="微软雅黑" panose="020B0503020204020204" pitchFamily="34" charset="-122"/>
                  <a:ea typeface="微软雅黑" panose="020B0503020204020204" pitchFamily="34" charset="-122"/>
                </a:rPr>
                <a:t>控制流优化</a:t>
              </a:r>
              <a:endParaRPr lang="en-US" altLang="zh-CN" sz="620" kern="0" dirty="0">
                <a:solidFill>
                  <a:srgbClr val="000000"/>
                </a:solidFill>
                <a:latin typeface="微软雅黑" panose="020B0503020204020204" pitchFamily="34" charset="-122"/>
                <a:ea typeface="微软雅黑" panose="020B0503020204020204" pitchFamily="34" charset="-122"/>
              </a:endParaRPr>
            </a:p>
          </p:txBody>
        </p:sp>
        <p:sp>
          <p:nvSpPr>
            <p:cNvPr id="31" name="Rounded Rectangle 7"/>
            <p:cNvSpPr/>
            <p:nvPr/>
          </p:nvSpPr>
          <p:spPr bwMode="auto">
            <a:xfrm>
              <a:off x="6058169" y="3973649"/>
              <a:ext cx="628831" cy="161963"/>
            </a:xfrm>
            <a:prstGeom prst="roundRect">
              <a:avLst/>
            </a:prstGeom>
            <a:solidFill>
              <a:srgbClr val="92D050"/>
            </a:solidFill>
            <a:ln w="6350">
              <a:solidFill>
                <a:sysClr val="windowText" lastClr="000000"/>
              </a:solidFill>
              <a:prstDash val="solid"/>
            </a:ln>
            <a:effectLst/>
          </p:spPr>
          <p:txBody>
            <a:bodyPr vert="horz" wrap="square" lIns="15148" tIns="15148" rIns="15148" bIns="15148" numCol="1" rtlCol="0" anchor="ctr" anchorCtr="0" compatLnSpc="1"/>
            <a:lstStyle/>
            <a:p>
              <a:pPr algn="ctr">
                <a:buClr>
                  <a:srgbClr val="CC9900"/>
                </a:buClr>
                <a:defRPr/>
              </a:pPr>
              <a:r>
                <a:rPr lang="en-US" altLang="zh-CN" sz="620" kern="0" dirty="0">
                  <a:solidFill>
                    <a:srgbClr val="000000"/>
                  </a:solidFill>
                  <a:latin typeface="微软雅黑" panose="020B0503020204020204" pitchFamily="34" charset="-122"/>
                  <a:ea typeface="微软雅黑" panose="020B0503020204020204" pitchFamily="34" charset="-122"/>
                </a:rPr>
                <a:t>EBO</a:t>
              </a:r>
              <a:r>
                <a:rPr lang="zh-CN" altLang="en-US" sz="620" kern="0" dirty="0">
                  <a:solidFill>
                    <a:srgbClr val="000000"/>
                  </a:solidFill>
                  <a:latin typeface="微软雅黑" panose="020B0503020204020204" pitchFamily="34" charset="-122"/>
                  <a:ea typeface="微软雅黑" panose="020B0503020204020204" pitchFamily="34" charset="-122"/>
                </a:rPr>
                <a:t>优化</a:t>
              </a:r>
              <a:endParaRPr lang="en-US" altLang="zh-CN" sz="620" kern="0" dirty="0">
                <a:solidFill>
                  <a:srgbClr val="000000"/>
                </a:solidFill>
                <a:latin typeface="微软雅黑" panose="020B0503020204020204" pitchFamily="34" charset="-122"/>
                <a:ea typeface="微软雅黑" panose="020B0503020204020204" pitchFamily="34" charset="-122"/>
              </a:endParaRPr>
            </a:p>
          </p:txBody>
        </p:sp>
        <p:sp>
          <p:nvSpPr>
            <p:cNvPr id="32" name="Rounded Rectangle 7"/>
            <p:cNvSpPr/>
            <p:nvPr/>
          </p:nvSpPr>
          <p:spPr bwMode="auto">
            <a:xfrm>
              <a:off x="6859489" y="3968268"/>
              <a:ext cx="752662" cy="161963"/>
            </a:xfrm>
            <a:prstGeom prst="roundRect">
              <a:avLst/>
            </a:prstGeom>
            <a:solidFill>
              <a:srgbClr val="92D050"/>
            </a:solidFill>
            <a:ln w="6350">
              <a:solidFill>
                <a:sysClr val="windowText" lastClr="000000"/>
              </a:solidFill>
              <a:prstDash val="solid"/>
            </a:ln>
            <a:effectLst/>
          </p:spPr>
          <p:txBody>
            <a:bodyPr vert="horz" wrap="square" lIns="15148" tIns="15148" rIns="15148" bIns="15148" numCol="1" rtlCol="0" anchor="ctr" anchorCtr="0" compatLnSpc="1"/>
            <a:lstStyle/>
            <a:p>
              <a:pPr algn="ctr">
                <a:buClr>
                  <a:srgbClr val="CC9900"/>
                </a:buClr>
                <a:defRPr/>
              </a:pPr>
              <a:r>
                <a:rPr lang="en-US" altLang="zh-CN" sz="620" kern="0" dirty="0">
                  <a:solidFill>
                    <a:srgbClr val="000000"/>
                  </a:solidFill>
                  <a:latin typeface="微软雅黑" panose="020B0503020204020204" pitchFamily="34" charset="-122"/>
                  <a:ea typeface="微软雅黑" panose="020B0503020204020204" pitchFamily="34" charset="-122"/>
                </a:rPr>
                <a:t>Peephole</a:t>
              </a:r>
              <a:r>
                <a:rPr lang="zh-CN" altLang="en-US" sz="620" kern="0" dirty="0">
                  <a:solidFill>
                    <a:srgbClr val="000000"/>
                  </a:solidFill>
                  <a:latin typeface="微软雅黑" panose="020B0503020204020204" pitchFamily="34" charset="-122"/>
                  <a:ea typeface="微软雅黑" panose="020B0503020204020204" pitchFamily="34" charset="-122"/>
                </a:rPr>
                <a:t>优化</a:t>
              </a:r>
              <a:endParaRPr lang="en-US" altLang="zh-CN" sz="620" kern="0" dirty="0">
                <a:solidFill>
                  <a:srgbClr val="000000"/>
                </a:solidFill>
                <a:latin typeface="微软雅黑" panose="020B0503020204020204" pitchFamily="34" charset="-122"/>
                <a:ea typeface="微软雅黑" panose="020B0503020204020204" pitchFamily="34" charset="-122"/>
              </a:endParaRPr>
            </a:p>
          </p:txBody>
        </p:sp>
        <p:sp>
          <p:nvSpPr>
            <p:cNvPr id="33" name="Rounded Rectangle 7"/>
            <p:cNvSpPr/>
            <p:nvPr/>
          </p:nvSpPr>
          <p:spPr bwMode="auto">
            <a:xfrm>
              <a:off x="3689348" y="4200672"/>
              <a:ext cx="752662" cy="161963"/>
            </a:xfrm>
            <a:prstGeom prst="roundRect">
              <a:avLst/>
            </a:prstGeom>
            <a:solidFill>
              <a:srgbClr val="92D050"/>
            </a:solidFill>
            <a:ln w="6350">
              <a:solidFill>
                <a:sysClr val="windowText" lastClr="000000"/>
              </a:solidFill>
              <a:prstDash val="solid"/>
            </a:ln>
            <a:effectLst/>
          </p:spPr>
          <p:txBody>
            <a:bodyPr vert="horz" wrap="square" lIns="15148" tIns="15148" rIns="15148" bIns="15148" numCol="1" rtlCol="0" anchor="ctr" anchorCtr="0" compatLnSpc="1"/>
            <a:lstStyle/>
            <a:p>
              <a:pPr algn="ctr">
                <a:buClr>
                  <a:srgbClr val="CC9900"/>
                </a:buClr>
                <a:defRPr/>
              </a:pPr>
              <a:r>
                <a:rPr lang="zh-CN" altLang="en-US" sz="620" kern="0" dirty="0">
                  <a:solidFill>
                    <a:srgbClr val="000000"/>
                  </a:solidFill>
                  <a:latin typeface="微软雅黑" panose="020B0503020204020204" pitchFamily="34" charset="-122"/>
                  <a:ea typeface="微软雅黑" panose="020B0503020204020204" pitchFamily="34" charset="-122"/>
                </a:rPr>
                <a:t>寄存器分配</a:t>
              </a:r>
              <a:endParaRPr lang="en-US" altLang="zh-CN" sz="620" kern="0" dirty="0">
                <a:solidFill>
                  <a:srgbClr val="000000"/>
                </a:solidFill>
                <a:latin typeface="微软雅黑" panose="020B0503020204020204" pitchFamily="34" charset="-122"/>
                <a:ea typeface="微软雅黑" panose="020B0503020204020204" pitchFamily="34" charset="-122"/>
              </a:endParaRPr>
            </a:p>
          </p:txBody>
        </p:sp>
        <p:cxnSp>
          <p:nvCxnSpPr>
            <p:cNvPr id="34" name="直接箭头连接符 33"/>
            <p:cNvCxnSpPr>
              <a:stCxn id="17" idx="2"/>
              <a:endCxn id="27" idx="0"/>
            </p:cNvCxnSpPr>
            <p:nvPr/>
          </p:nvCxnSpPr>
          <p:spPr>
            <a:xfrm>
              <a:off x="5652706" y="3659207"/>
              <a:ext cx="0" cy="170524"/>
            </a:xfrm>
            <a:prstGeom prst="straightConnector1">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sp>
          <p:nvSpPr>
            <p:cNvPr id="35" name="Rounded Rectangle 7"/>
            <p:cNvSpPr/>
            <p:nvPr/>
          </p:nvSpPr>
          <p:spPr bwMode="auto">
            <a:xfrm>
              <a:off x="3608433" y="4705088"/>
              <a:ext cx="4088549" cy="648354"/>
            </a:xfrm>
            <a:prstGeom prst="roundRect">
              <a:avLst/>
            </a:prstGeom>
            <a:solidFill>
              <a:srgbClr val="FAF1DE"/>
            </a:solidFill>
            <a:ln w="6350">
              <a:solidFill>
                <a:sysClr val="windowText" lastClr="000000"/>
              </a:solidFill>
              <a:prstDash val="solid"/>
            </a:ln>
            <a:effectLst/>
          </p:spPr>
          <p:txBody>
            <a:bodyPr vert="horz" wrap="square" lIns="15148" tIns="0" rIns="15148" bIns="0" numCol="1" rtlCol="0" anchor="t" anchorCtr="0" compatLnSpc="1"/>
            <a:lstStyle/>
            <a:p>
              <a:pPr algn="ctr">
                <a:buClr>
                  <a:srgbClr val="CC9900"/>
                </a:buClr>
                <a:defRPr/>
              </a:pPr>
              <a:r>
                <a:rPr lang="zh-CN" altLang="en-US" sz="620" b="1" kern="0" dirty="0">
                  <a:solidFill>
                    <a:prstClr val="black"/>
                  </a:solidFill>
                  <a:latin typeface="微软雅黑" panose="020B0503020204020204" pitchFamily="34" charset="-122"/>
                  <a:ea typeface="微软雅黑" panose="020B0503020204020204" pitchFamily="34" charset="-122"/>
                </a:rPr>
                <a:t>语言基础运行时</a:t>
              </a:r>
              <a:endParaRPr lang="en-US" altLang="zh-CN" sz="620" b="1" kern="0" dirty="0">
                <a:solidFill>
                  <a:prstClr val="black"/>
                </a:solidFill>
                <a:latin typeface="微软雅黑" panose="020B0503020204020204" pitchFamily="34" charset="-122"/>
                <a:ea typeface="微软雅黑" panose="020B0503020204020204" pitchFamily="34" charset="-122"/>
              </a:endParaRPr>
            </a:p>
          </p:txBody>
        </p:sp>
        <p:sp>
          <p:nvSpPr>
            <p:cNvPr id="36" name="Rounded Rectangle 7"/>
            <p:cNvSpPr/>
            <p:nvPr/>
          </p:nvSpPr>
          <p:spPr bwMode="auto">
            <a:xfrm>
              <a:off x="3697989" y="4874036"/>
              <a:ext cx="512881" cy="161963"/>
            </a:xfrm>
            <a:prstGeom prst="roundRect">
              <a:avLst/>
            </a:prstGeom>
            <a:solidFill>
              <a:sysClr val="window" lastClr="FFFFFF">
                <a:lumMod val="85000"/>
              </a:sysClr>
            </a:solidFill>
            <a:ln w="6350">
              <a:solidFill>
                <a:sysClr val="windowText" lastClr="000000"/>
              </a:solidFill>
              <a:prstDash val="solid"/>
            </a:ln>
            <a:effectLst/>
          </p:spPr>
          <p:txBody>
            <a:bodyPr vert="horz" wrap="square" lIns="15148" tIns="15148" rIns="15148" bIns="15148" numCol="1" rtlCol="0" anchor="ctr" anchorCtr="0" compatLnSpc="1"/>
            <a:lstStyle/>
            <a:p>
              <a:pPr algn="ctr">
                <a:buClr>
                  <a:srgbClr val="CC9900"/>
                </a:buClr>
                <a:defRPr/>
              </a:pPr>
              <a:r>
                <a:rPr lang="en-US" altLang="zh-CN" sz="620" kern="0" dirty="0">
                  <a:solidFill>
                    <a:srgbClr val="000000"/>
                  </a:solidFill>
                  <a:latin typeface="微软雅黑" panose="020B0503020204020204" pitchFamily="34" charset="-122"/>
                  <a:ea typeface="微软雅黑" panose="020B0503020204020204" pitchFamily="34" charset="-122"/>
                </a:rPr>
                <a:t>RC</a:t>
              </a:r>
            </a:p>
          </p:txBody>
        </p:sp>
        <p:sp>
          <p:nvSpPr>
            <p:cNvPr id="37" name="Rounded Rectangle 7"/>
            <p:cNvSpPr/>
            <p:nvPr/>
          </p:nvSpPr>
          <p:spPr bwMode="auto">
            <a:xfrm>
              <a:off x="6752233" y="4884904"/>
              <a:ext cx="512881" cy="161963"/>
            </a:xfrm>
            <a:prstGeom prst="roundRect">
              <a:avLst/>
            </a:prstGeom>
            <a:solidFill>
              <a:sysClr val="window" lastClr="FFFFFF">
                <a:lumMod val="85000"/>
              </a:sysClr>
            </a:solidFill>
            <a:ln w="6350">
              <a:solidFill>
                <a:sysClr val="windowText" lastClr="000000"/>
              </a:solidFill>
              <a:prstDash val="solid"/>
            </a:ln>
            <a:effectLst/>
          </p:spPr>
          <p:txBody>
            <a:bodyPr vert="horz" wrap="square" lIns="15148" tIns="15148" rIns="15148" bIns="15148" numCol="1" rtlCol="0" anchor="ctr" anchorCtr="0" compatLnSpc="1"/>
            <a:lstStyle/>
            <a:p>
              <a:pPr algn="ctr">
                <a:buClr>
                  <a:srgbClr val="CC9900"/>
                </a:buClr>
                <a:defRPr/>
              </a:pPr>
              <a:r>
                <a:rPr lang="zh-CN" altLang="en-US" sz="620" kern="0" dirty="0">
                  <a:solidFill>
                    <a:srgbClr val="000000"/>
                  </a:solidFill>
                  <a:latin typeface="微软雅黑" panose="020B0503020204020204" pitchFamily="34" charset="-122"/>
                  <a:ea typeface="微软雅黑" panose="020B0503020204020204" pitchFamily="34" charset="-122"/>
                </a:rPr>
                <a:t>异常处理</a:t>
              </a:r>
              <a:endParaRPr lang="en-US" altLang="zh-CN" sz="620" kern="0" dirty="0">
                <a:solidFill>
                  <a:srgbClr val="000000"/>
                </a:solidFill>
                <a:latin typeface="微软雅黑" panose="020B0503020204020204" pitchFamily="34" charset="-122"/>
                <a:ea typeface="微软雅黑" panose="020B0503020204020204" pitchFamily="34" charset="-122"/>
              </a:endParaRPr>
            </a:p>
          </p:txBody>
        </p:sp>
        <p:sp>
          <p:nvSpPr>
            <p:cNvPr id="38" name="Rounded Rectangle 7"/>
            <p:cNvSpPr/>
            <p:nvPr/>
          </p:nvSpPr>
          <p:spPr bwMode="auto">
            <a:xfrm>
              <a:off x="4936697" y="4873843"/>
              <a:ext cx="512881" cy="161963"/>
            </a:xfrm>
            <a:prstGeom prst="roundRect">
              <a:avLst/>
            </a:prstGeom>
            <a:solidFill>
              <a:sysClr val="window" lastClr="FFFFFF">
                <a:lumMod val="85000"/>
              </a:sysClr>
            </a:solidFill>
            <a:ln w="6350">
              <a:solidFill>
                <a:sysClr val="windowText" lastClr="000000"/>
              </a:solidFill>
              <a:prstDash val="solid"/>
            </a:ln>
            <a:effectLst/>
          </p:spPr>
          <p:txBody>
            <a:bodyPr vert="horz" wrap="square" lIns="15148" tIns="15148" rIns="15148" bIns="15148" numCol="1" rtlCol="0" anchor="ctr" anchorCtr="0" compatLnSpc="1"/>
            <a:lstStyle/>
            <a:p>
              <a:pPr algn="ctr">
                <a:buClr>
                  <a:srgbClr val="CC9900"/>
                </a:buClr>
                <a:defRPr/>
              </a:pPr>
              <a:r>
                <a:rPr lang="zh-CN" altLang="en-US" sz="620" kern="0" dirty="0">
                  <a:solidFill>
                    <a:srgbClr val="000000"/>
                  </a:solidFill>
                  <a:latin typeface="微软雅黑" panose="020B0503020204020204" pitchFamily="34" charset="-122"/>
                  <a:ea typeface="微软雅黑" panose="020B0503020204020204" pitchFamily="34" charset="-122"/>
                </a:rPr>
                <a:t>线程模型</a:t>
              </a:r>
              <a:endParaRPr lang="en-US" altLang="zh-CN" sz="620" kern="0" dirty="0">
                <a:solidFill>
                  <a:srgbClr val="000000"/>
                </a:solidFill>
                <a:latin typeface="微软雅黑" panose="020B0503020204020204" pitchFamily="34" charset="-122"/>
                <a:ea typeface="微软雅黑" panose="020B0503020204020204" pitchFamily="34" charset="-122"/>
              </a:endParaRPr>
            </a:p>
          </p:txBody>
        </p:sp>
        <p:sp>
          <p:nvSpPr>
            <p:cNvPr id="39" name="Rounded Rectangle 7"/>
            <p:cNvSpPr/>
            <p:nvPr/>
          </p:nvSpPr>
          <p:spPr bwMode="auto">
            <a:xfrm>
              <a:off x="4269868" y="4879510"/>
              <a:ext cx="597795" cy="195119"/>
            </a:xfrm>
            <a:prstGeom prst="roundRect">
              <a:avLst/>
            </a:prstGeom>
            <a:solidFill>
              <a:sysClr val="window" lastClr="FFFFFF">
                <a:lumMod val="85000"/>
              </a:sysClr>
            </a:solidFill>
            <a:ln w="6350">
              <a:solidFill>
                <a:sysClr val="windowText" lastClr="000000"/>
              </a:solidFill>
              <a:prstDash val="solid"/>
            </a:ln>
            <a:effectLst/>
          </p:spPr>
          <p:txBody>
            <a:bodyPr vert="horz" wrap="square" lIns="15148" tIns="15148" rIns="15148" bIns="15148" numCol="1" rtlCol="0" anchor="ctr" anchorCtr="0" compatLnSpc="1"/>
            <a:lstStyle/>
            <a:p>
              <a:pPr algn="ctr">
                <a:buClr>
                  <a:srgbClr val="CC9900"/>
                </a:buClr>
                <a:defRPr/>
              </a:pPr>
              <a:r>
                <a:rPr lang="en-US" altLang="zh-CN" sz="620" kern="0">
                  <a:solidFill>
                    <a:srgbClr val="000000"/>
                  </a:solidFill>
                  <a:latin typeface="微软雅黑" panose="020B0503020204020204" pitchFamily="34" charset="-122"/>
                  <a:ea typeface="微软雅黑" panose="020B0503020204020204" pitchFamily="34" charset="-122"/>
                </a:rPr>
                <a:t>Tracing GC</a:t>
              </a:r>
              <a:endParaRPr lang="en-US" altLang="zh-CN" sz="620" kern="0" dirty="0">
                <a:solidFill>
                  <a:srgbClr val="000000"/>
                </a:solidFill>
                <a:latin typeface="微软雅黑" panose="020B0503020204020204" pitchFamily="34" charset="-122"/>
                <a:ea typeface="微软雅黑" panose="020B0503020204020204" pitchFamily="34" charset="-122"/>
              </a:endParaRPr>
            </a:p>
          </p:txBody>
        </p:sp>
        <p:sp>
          <p:nvSpPr>
            <p:cNvPr id="40" name="Rounded Rectangle 7"/>
            <p:cNvSpPr/>
            <p:nvPr/>
          </p:nvSpPr>
          <p:spPr bwMode="auto">
            <a:xfrm>
              <a:off x="6154143" y="4881547"/>
              <a:ext cx="512881" cy="161963"/>
            </a:xfrm>
            <a:prstGeom prst="roundRect">
              <a:avLst/>
            </a:prstGeom>
            <a:solidFill>
              <a:sysClr val="window" lastClr="FFFFFF">
                <a:lumMod val="85000"/>
              </a:sysClr>
            </a:solidFill>
            <a:ln w="6350">
              <a:solidFill>
                <a:sysClr val="windowText" lastClr="000000"/>
              </a:solidFill>
              <a:prstDash val="solid"/>
            </a:ln>
            <a:effectLst/>
          </p:spPr>
          <p:txBody>
            <a:bodyPr vert="horz" wrap="square" lIns="15148" tIns="15148" rIns="15148" bIns="15148" numCol="1" rtlCol="0" anchor="ctr" anchorCtr="0" compatLnSpc="1"/>
            <a:lstStyle/>
            <a:p>
              <a:pPr algn="ctr">
                <a:buClr>
                  <a:srgbClr val="CC9900"/>
                </a:buClr>
                <a:defRPr/>
              </a:pPr>
              <a:r>
                <a:rPr lang="zh-CN" altLang="en-US" sz="620" kern="0" dirty="0">
                  <a:solidFill>
                    <a:srgbClr val="000000"/>
                  </a:solidFill>
                  <a:latin typeface="微软雅黑" panose="020B0503020204020204" pitchFamily="34" charset="-122"/>
                  <a:ea typeface="微软雅黑" panose="020B0503020204020204" pitchFamily="34" charset="-122"/>
                </a:rPr>
                <a:t>反射</a:t>
              </a:r>
              <a:endParaRPr lang="en-US" altLang="zh-CN" sz="620" kern="0" dirty="0">
                <a:solidFill>
                  <a:srgbClr val="000000"/>
                </a:solidFill>
                <a:latin typeface="微软雅黑" panose="020B0503020204020204" pitchFamily="34" charset="-122"/>
                <a:ea typeface="微软雅黑" panose="020B0503020204020204" pitchFamily="34" charset="-122"/>
              </a:endParaRPr>
            </a:p>
          </p:txBody>
        </p:sp>
        <p:sp>
          <p:nvSpPr>
            <p:cNvPr id="41" name="Rounded Rectangle 7"/>
            <p:cNvSpPr/>
            <p:nvPr/>
          </p:nvSpPr>
          <p:spPr bwMode="auto">
            <a:xfrm>
              <a:off x="5545943" y="4879510"/>
              <a:ext cx="512881" cy="161963"/>
            </a:xfrm>
            <a:prstGeom prst="roundRect">
              <a:avLst/>
            </a:prstGeom>
            <a:solidFill>
              <a:sysClr val="window" lastClr="FFFFFF">
                <a:lumMod val="85000"/>
              </a:sysClr>
            </a:solidFill>
            <a:ln w="6350">
              <a:solidFill>
                <a:sysClr val="windowText" lastClr="000000"/>
              </a:solidFill>
              <a:prstDash val="solid"/>
            </a:ln>
            <a:effectLst/>
          </p:spPr>
          <p:txBody>
            <a:bodyPr vert="horz" wrap="square" lIns="15148" tIns="15148" rIns="15148" bIns="15148" numCol="1" rtlCol="0" anchor="ctr" anchorCtr="0" compatLnSpc="1"/>
            <a:lstStyle/>
            <a:p>
              <a:pPr algn="ctr">
                <a:buClr>
                  <a:srgbClr val="CC9900"/>
                </a:buClr>
                <a:defRPr/>
              </a:pPr>
              <a:r>
                <a:rPr lang="en-US" altLang="zh-CN" sz="620" kern="0" dirty="0">
                  <a:solidFill>
                    <a:srgbClr val="000000"/>
                  </a:solidFill>
                  <a:latin typeface="微软雅黑" panose="020B0503020204020204" pitchFamily="34" charset="-122"/>
                  <a:ea typeface="微软雅黑" panose="020B0503020204020204" pitchFamily="34" charset="-122"/>
                </a:rPr>
                <a:t>JNI</a:t>
              </a:r>
            </a:p>
          </p:txBody>
        </p:sp>
        <p:sp>
          <p:nvSpPr>
            <p:cNvPr id="42" name="Rounded Rectangle 7"/>
            <p:cNvSpPr/>
            <p:nvPr/>
          </p:nvSpPr>
          <p:spPr bwMode="auto">
            <a:xfrm>
              <a:off x="4284591" y="5144971"/>
              <a:ext cx="583072" cy="166410"/>
            </a:xfrm>
            <a:prstGeom prst="roundRect">
              <a:avLst/>
            </a:prstGeom>
            <a:solidFill>
              <a:sysClr val="window" lastClr="FFFFFF">
                <a:lumMod val="85000"/>
              </a:sysClr>
            </a:solidFill>
            <a:ln w="6350">
              <a:solidFill>
                <a:sysClr val="windowText" lastClr="000000"/>
              </a:solidFill>
              <a:prstDash val="solid"/>
            </a:ln>
            <a:effectLst/>
          </p:spPr>
          <p:txBody>
            <a:bodyPr vert="horz" wrap="square" lIns="15148" tIns="15148" rIns="15148" bIns="15148" numCol="1" rtlCol="0" anchor="ctr" anchorCtr="0" compatLnSpc="1"/>
            <a:lstStyle/>
            <a:p>
              <a:pPr algn="ctr">
                <a:buClr>
                  <a:srgbClr val="CC9900"/>
                </a:buClr>
                <a:defRPr/>
              </a:pPr>
              <a:r>
                <a:rPr lang="en-US" altLang="zh-CN" sz="620" kern="0" dirty="0">
                  <a:solidFill>
                    <a:srgbClr val="000000"/>
                  </a:solidFill>
                  <a:latin typeface="微软雅黑" panose="020B0503020204020204" pitchFamily="34" charset="-122"/>
                  <a:ea typeface="微软雅黑" panose="020B0503020204020204" pitchFamily="34" charset="-122"/>
                </a:rPr>
                <a:t>String</a:t>
              </a:r>
            </a:p>
          </p:txBody>
        </p:sp>
        <p:cxnSp>
          <p:nvCxnSpPr>
            <p:cNvPr id="43" name="直接箭头连接符 42"/>
            <p:cNvCxnSpPr/>
            <p:nvPr/>
          </p:nvCxnSpPr>
          <p:spPr>
            <a:xfrm flipH="1">
              <a:off x="5652704" y="4382642"/>
              <a:ext cx="2" cy="322447"/>
            </a:xfrm>
            <a:prstGeom prst="straightConnector1">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sp>
          <p:nvSpPr>
            <p:cNvPr id="44" name="Rounded Rectangle 7"/>
            <p:cNvSpPr/>
            <p:nvPr/>
          </p:nvSpPr>
          <p:spPr bwMode="auto">
            <a:xfrm>
              <a:off x="3608432" y="1263688"/>
              <a:ext cx="701753" cy="180705"/>
            </a:xfrm>
            <a:prstGeom prst="roundRect">
              <a:avLst/>
            </a:prstGeom>
            <a:solidFill>
              <a:srgbClr val="92D050"/>
            </a:solidFill>
            <a:ln w="6350">
              <a:solidFill>
                <a:sysClr val="windowText" lastClr="000000"/>
              </a:solidFill>
              <a:prstDash val="solid"/>
            </a:ln>
            <a:effectLst/>
          </p:spPr>
          <p:txBody>
            <a:bodyPr vert="horz" wrap="square" lIns="15148" tIns="15148" rIns="15148" bIns="15148" numCol="1" rtlCol="0" anchor="ctr" anchorCtr="0" compatLnSpc="1"/>
            <a:lstStyle/>
            <a:p>
              <a:pPr algn="ctr">
                <a:buClr>
                  <a:srgbClr val="CC9900"/>
                </a:buClr>
                <a:defRPr/>
              </a:pPr>
              <a:r>
                <a:rPr lang="zh-CN" altLang="en-US" sz="620" kern="0" dirty="0">
                  <a:solidFill>
                    <a:srgbClr val="000000"/>
                  </a:solidFill>
                  <a:latin typeface="微软雅黑" panose="020B0503020204020204" pitchFamily="34" charset="-122"/>
                  <a:ea typeface="微软雅黑" panose="020B0503020204020204" pitchFamily="34" charset="-122"/>
                </a:rPr>
                <a:t>开源</a:t>
              </a:r>
              <a:endParaRPr lang="en-US" altLang="zh-CN" sz="620" kern="0" dirty="0">
                <a:solidFill>
                  <a:srgbClr val="000000"/>
                </a:solidFill>
                <a:latin typeface="微软雅黑" panose="020B0503020204020204" pitchFamily="34" charset="-122"/>
                <a:ea typeface="微软雅黑" panose="020B0503020204020204" pitchFamily="34" charset="-122"/>
              </a:endParaRPr>
            </a:p>
          </p:txBody>
        </p:sp>
        <p:sp>
          <p:nvSpPr>
            <p:cNvPr id="45" name="Rounded Rectangle 7"/>
            <p:cNvSpPr/>
            <p:nvPr/>
          </p:nvSpPr>
          <p:spPr bwMode="auto">
            <a:xfrm>
              <a:off x="4972031" y="5144971"/>
              <a:ext cx="982911" cy="166410"/>
            </a:xfrm>
            <a:prstGeom prst="roundRect">
              <a:avLst/>
            </a:prstGeom>
            <a:solidFill>
              <a:sysClr val="window" lastClr="FFFFFF">
                <a:lumMod val="85000"/>
              </a:sysClr>
            </a:solidFill>
            <a:ln w="6350">
              <a:solidFill>
                <a:sysClr val="windowText" lastClr="000000"/>
              </a:solidFill>
              <a:prstDash val="solid"/>
            </a:ln>
            <a:effectLst/>
          </p:spPr>
          <p:txBody>
            <a:bodyPr vert="horz" wrap="square" lIns="15148" tIns="15148" rIns="15148" bIns="15148" numCol="1" rtlCol="0" anchor="ctr" anchorCtr="0" compatLnSpc="1"/>
            <a:lstStyle/>
            <a:p>
              <a:pPr algn="ctr">
                <a:buClr>
                  <a:srgbClr val="CC9900"/>
                </a:buClr>
                <a:defRPr/>
              </a:pPr>
              <a:r>
                <a:rPr lang="en-US" altLang="zh-CN" sz="560" kern="0">
                  <a:solidFill>
                    <a:srgbClr val="000000"/>
                  </a:solidFill>
                  <a:latin typeface="微软雅黑" panose="020B0503020204020204" pitchFamily="34" charset="-122"/>
                  <a:ea typeface="微软雅黑" panose="020B0503020204020204" pitchFamily="34" charset="-122"/>
                </a:rPr>
                <a:t>OS</a:t>
              </a:r>
              <a:r>
                <a:rPr lang="zh-CN" altLang="en-US" sz="560" kern="0">
                  <a:solidFill>
                    <a:srgbClr val="000000"/>
                  </a:solidFill>
                  <a:latin typeface="微软雅黑" panose="020B0503020204020204" pitchFamily="34" charset="-122"/>
                  <a:ea typeface="微软雅黑" panose="020B0503020204020204" pitchFamily="34" charset="-122"/>
                </a:rPr>
                <a:t>适配层</a:t>
              </a:r>
              <a:endParaRPr lang="en-US" altLang="zh-CN" sz="560" kern="0" dirty="0">
                <a:solidFill>
                  <a:srgbClr val="000000"/>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1343821" y="4469733"/>
              <a:ext cx="8647322" cy="0"/>
            </a:xfrm>
            <a:prstGeom prst="line">
              <a:avLst/>
            </a:prstGeom>
            <a:noFill/>
            <a:ln w="25400" cap="flat" cmpd="sng" algn="ctr">
              <a:solidFill>
                <a:srgbClr val="4F81BD"/>
              </a:solidFill>
              <a:prstDash val="dash"/>
            </a:ln>
            <a:effectLst>
              <a:outerShdw blurRad="40000" dist="20000" dir="5400000" rotWithShape="0">
                <a:srgbClr val="000000">
                  <a:alpha val="38000"/>
                </a:srgbClr>
              </a:outerShdw>
            </a:effectLst>
          </p:spPr>
        </p:cxnSp>
        <p:sp>
          <p:nvSpPr>
            <p:cNvPr id="47" name="文本框 46"/>
            <p:cNvSpPr txBox="1"/>
            <p:nvPr/>
          </p:nvSpPr>
          <p:spPr>
            <a:xfrm>
              <a:off x="1139491" y="4953504"/>
              <a:ext cx="2057245" cy="205881"/>
            </a:xfrm>
            <a:prstGeom prst="rect">
              <a:avLst/>
            </a:prstGeom>
            <a:noFill/>
          </p:spPr>
          <p:txBody>
            <a:bodyPr wrap="square" rtlCol="0">
              <a:spAutoFit/>
            </a:bodyPr>
            <a:lstStyle/>
            <a:p>
              <a:pPr algn="ctr"/>
              <a:r>
                <a:rPr lang="zh-CN" altLang="en-US" sz="900" b="1" dirty="0">
                  <a:solidFill>
                    <a:schemeClr val="bg1"/>
                  </a:solidFill>
                  <a:latin typeface="微软雅黑" panose="020B0503020204020204" pitchFamily="34" charset="-122"/>
                  <a:ea typeface="微软雅黑" panose="020B0503020204020204" pitchFamily="34" charset="-122"/>
                </a:rPr>
                <a:t>运行时</a:t>
              </a:r>
            </a:p>
          </p:txBody>
        </p:sp>
        <p:sp>
          <p:nvSpPr>
            <p:cNvPr id="48" name="文本框 47"/>
            <p:cNvSpPr txBox="1"/>
            <p:nvPr/>
          </p:nvSpPr>
          <p:spPr>
            <a:xfrm>
              <a:off x="1143884" y="2258835"/>
              <a:ext cx="2057245" cy="205881"/>
            </a:xfrm>
            <a:prstGeom prst="rect">
              <a:avLst/>
            </a:prstGeom>
            <a:noFill/>
          </p:spPr>
          <p:txBody>
            <a:bodyPr wrap="square" rtlCol="0">
              <a:spAutoFit/>
            </a:bodyPr>
            <a:lstStyle/>
            <a:p>
              <a:pPr algn="ctr"/>
              <a:r>
                <a:rPr lang="zh-CN" altLang="en-US" sz="900" b="1" dirty="0">
                  <a:solidFill>
                    <a:schemeClr val="bg1"/>
                  </a:solidFill>
                  <a:latin typeface="微软雅黑" panose="020B0503020204020204" pitchFamily="34" charset="-122"/>
                  <a:ea typeface="微软雅黑" panose="020B0503020204020204" pitchFamily="34" charset="-122"/>
                </a:rPr>
                <a:t>编译器</a:t>
              </a:r>
            </a:p>
          </p:txBody>
        </p:sp>
        <p:sp>
          <p:nvSpPr>
            <p:cNvPr id="49" name="Rounded Rectangle 7"/>
            <p:cNvSpPr/>
            <p:nvPr/>
          </p:nvSpPr>
          <p:spPr bwMode="auto">
            <a:xfrm>
              <a:off x="6667023" y="2950498"/>
              <a:ext cx="844870" cy="184180"/>
            </a:xfrm>
            <a:prstGeom prst="roundRect">
              <a:avLst/>
            </a:prstGeom>
            <a:solidFill>
              <a:srgbClr val="92D050"/>
            </a:solidFill>
            <a:ln w="6350">
              <a:solidFill>
                <a:sysClr val="windowText" lastClr="000000"/>
              </a:solidFill>
              <a:prstDash val="solid"/>
            </a:ln>
            <a:effectLst/>
          </p:spPr>
          <p:txBody>
            <a:bodyPr vert="horz" wrap="square" lIns="15148" tIns="15148" rIns="15148" bIns="15148" numCol="1" rtlCol="0" anchor="ctr" anchorCtr="0" compatLnSpc="1"/>
            <a:lstStyle/>
            <a:p>
              <a:pPr algn="ctr">
                <a:buClr>
                  <a:srgbClr val="CC9900"/>
                </a:buClr>
                <a:defRPr/>
              </a:pPr>
              <a:r>
                <a:rPr lang="en-US" altLang="zh-CN" sz="620" kern="0" dirty="0">
                  <a:solidFill>
                    <a:srgbClr val="000000"/>
                  </a:solidFill>
                  <a:latin typeface="微软雅黑" panose="020B0503020204020204" pitchFamily="34" charset="-122"/>
                  <a:ea typeface="微软雅黑" panose="020B0503020204020204" pitchFamily="34" charset="-122"/>
                </a:rPr>
                <a:t>IPA</a:t>
              </a:r>
            </a:p>
          </p:txBody>
        </p:sp>
        <p:sp>
          <p:nvSpPr>
            <p:cNvPr id="50" name="Rounded Rectangle 7"/>
            <p:cNvSpPr/>
            <p:nvPr/>
          </p:nvSpPr>
          <p:spPr bwMode="auto">
            <a:xfrm>
              <a:off x="4504951" y="4193171"/>
              <a:ext cx="628831" cy="161963"/>
            </a:xfrm>
            <a:prstGeom prst="roundRect">
              <a:avLst/>
            </a:prstGeom>
            <a:solidFill>
              <a:srgbClr val="92D050"/>
            </a:solidFill>
            <a:ln w="6350">
              <a:solidFill>
                <a:sysClr val="windowText" lastClr="000000"/>
              </a:solidFill>
              <a:prstDash val="solid"/>
            </a:ln>
            <a:effectLst/>
          </p:spPr>
          <p:txBody>
            <a:bodyPr vert="horz" wrap="square" lIns="15148" tIns="15148" rIns="15148" bIns="15148" numCol="1" rtlCol="0" anchor="ctr" anchorCtr="0" compatLnSpc="1"/>
            <a:lstStyle/>
            <a:p>
              <a:pPr algn="ctr">
                <a:buClr>
                  <a:srgbClr val="CC9900"/>
                </a:buClr>
                <a:defRPr/>
              </a:pPr>
              <a:r>
                <a:rPr lang="zh-CN" altLang="en-US" sz="620" kern="0">
                  <a:solidFill>
                    <a:srgbClr val="000000"/>
                  </a:solidFill>
                  <a:latin typeface="微软雅黑" panose="020B0503020204020204" pitchFamily="34" charset="-122"/>
                  <a:ea typeface="微软雅黑" panose="020B0503020204020204" pitchFamily="34" charset="-122"/>
                </a:rPr>
                <a:t>其他</a:t>
              </a:r>
              <a:r>
                <a:rPr lang="en-US" altLang="zh-CN" sz="620" kern="0">
                  <a:solidFill>
                    <a:srgbClr val="000000"/>
                  </a:solidFill>
                  <a:latin typeface="微软雅黑" panose="020B0503020204020204" pitchFamily="34" charset="-122"/>
                  <a:ea typeface="微软雅黑" panose="020B0503020204020204" pitchFamily="34" charset="-122"/>
                </a:rPr>
                <a:t>……</a:t>
              </a:r>
              <a:endParaRPr lang="en-US" altLang="zh-CN" sz="620" kern="0" dirty="0">
                <a:solidFill>
                  <a:srgbClr val="000000"/>
                </a:solidFill>
                <a:latin typeface="微软雅黑" panose="020B0503020204020204" pitchFamily="34" charset="-122"/>
                <a:ea typeface="微软雅黑" panose="020B0503020204020204" pitchFamily="34" charset="-122"/>
              </a:endParaRPr>
            </a:p>
          </p:txBody>
        </p:sp>
        <p:cxnSp>
          <p:nvCxnSpPr>
            <p:cNvPr id="51" name="直接箭头连接符 50"/>
            <p:cNvCxnSpPr/>
            <p:nvPr/>
          </p:nvCxnSpPr>
          <p:spPr>
            <a:xfrm>
              <a:off x="5660199" y="1911634"/>
              <a:ext cx="0" cy="250198"/>
            </a:xfrm>
            <a:prstGeom prst="straightConnector1">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sp>
          <p:nvSpPr>
            <p:cNvPr id="52" name="Rounded Rectangle 7"/>
            <p:cNvSpPr/>
            <p:nvPr/>
          </p:nvSpPr>
          <p:spPr bwMode="auto">
            <a:xfrm>
              <a:off x="3615925" y="2184298"/>
              <a:ext cx="4088548" cy="402575"/>
            </a:xfrm>
            <a:prstGeom prst="roundRect">
              <a:avLst/>
            </a:prstGeom>
            <a:solidFill>
              <a:srgbClr val="FAF1DE"/>
            </a:solidFill>
            <a:ln w="6350">
              <a:solidFill>
                <a:sysClr val="windowText" lastClr="000000"/>
              </a:solidFill>
              <a:prstDash val="solid"/>
            </a:ln>
            <a:effectLst/>
          </p:spPr>
          <p:txBody>
            <a:bodyPr vert="horz" wrap="square" lIns="15148" tIns="0" rIns="15148" bIns="15148" numCol="1" rtlCol="0" anchor="t" anchorCtr="0" compatLnSpc="1"/>
            <a:lstStyle/>
            <a:p>
              <a:pPr algn="ctr">
                <a:buClr>
                  <a:srgbClr val="CC9900"/>
                </a:buClr>
                <a:defRPr/>
              </a:pPr>
              <a:r>
                <a:rPr lang="en-US" altLang="zh-CN" sz="620" b="1" kern="0" dirty="0">
                  <a:solidFill>
                    <a:srgbClr val="000000"/>
                  </a:solidFill>
                  <a:latin typeface="微软雅黑" panose="020B0503020204020204" pitchFamily="34" charset="-122"/>
                  <a:ea typeface="微软雅黑" panose="020B0503020204020204" pitchFamily="34" charset="-122"/>
                </a:rPr>
                <a:t>M2M</a:t>
              </a:r>
            </a:p>
          </p:txBody>
        </p:sp>
        <p:sp>
          <p:nvSpPr>
            <p:cNvPr id="53" name="Rounded Rectangle 7"/>
            <p:cNvSpPr/>
            <p:nvPr/>
          </p:nvSpPr>
          <p:spPr bwMode="auto">
            <a:xfrm>
              <a:off x="3738648" y="2320722"/>
              <a:ext cx="3773247" cy="184180"/>
            </a:xfrm>
            <a:prstGeom prst="roundRect">
              <a:avLst/>
            </a:prstGeom>
            <a:solidFill>
              <a:srgbClr val="92D050"/>
            </a:solidFill>
            <a:ln w="6350">
              <a:solidFill>
                <a:sysClr val="windowText" lastClr="000000"/>
              </a:solidFill>
              <a:prstDash val="solid"/>
            </a:ln>
            <a:effectLst/>
          </p:spPr>
          <p:txBody>
            <a:bodyPr vert="horz" wrap="square" lIns="15148" tIns="15148" rIns="15148" bIns="15148" numCol="1" rtlCol="0" anchor="ctr" anchorCtr="0" compatLnSpc="1"/>
            <a:lstStyle/>
            <a:p>
              <a:pPr algn="ctr">
                <a:buClr>
                  <a:srgbClr val="CC9900"/>
                </a:buClr>
                <a:defRPr/>
              </a:pPr>
              <a:r>
                <a:rPr lang="en-US" altLang="zh-CN" sz="620" kern="0" dirty="0">
                  <a:solidFill>
                    <a:srgbClr val="000000"/>
                  </a:solidFill>
                  <a:latin typeface="微软雅黑" panose="020B0503020204020204" pitchFamily="34" charset="-122"/>
                  <a:ea typeface="微软雅黑" panose="020B0503020204020204" pitchFamily="34" charset="-122"/>
                </a:rPr>
                <a:t>Java</a:t>
              </a:r>
              <a:r>
                <a:rPr lang="zh-CN" altLang="en-US" sz="620" kern="0" dirty="0">
                  <a:solidFill>
                    <a:srgbClr val="000000"/>
                  </a:solidFill>
                  <a:latin typeface="微软雅黑" panose="020B0503020204020204" pitchFamily="34" charset="-122"/>
                  <a:ea typeface="微软雅黑" panose="020B0503020204020204" pitchFamily="34" charset="-122"/>
                </a:rPr>
                <a:t>语言特性编译实现</a:t>
              </a:r>
              <a:endParaRPr lang="en-US" altLang="zh-CN" sz="620" kern="0" dirty="0">
                <a:solidFill>
                  <a:srgbClr val="000000"/>
                </a:solidFill>
                <a:latin typeface="微软雅黑" panose="020B0503020204020204" pitchFamily="34" charset="-122"/>
                <a:ea typeface="微软雅黑" panose="020B0503020204020204" pitchFamily="34" charset="-122"/>
              </a:endParaRPr>
            </a:p>
          </p:txBody>
        </p:sp>
        <p:cxnSp>
          <p:nvCxnSpPr>
            <p:cNvPr id="54" name="直接箭头连接符 53"/>
            <p:cNvCxnSpPr/>
            <p:nvPr/>
          </p:nvCxnSpPr>
          <p:spPr>
            <a:xfrm flipH="1">
              <a:off x="2853037" y="5021747"/>
              <a:ext cx="735726" cy="0"/>
            </a:xfrm>
            <a:prstGeom prst="straightConnector1">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sp>
          <p:nvSpPr>
            <p:cNvPr id="55" name="圆角矩形 59"/>
            <p:cNvSpPr/>
            <p:nvPr/>
          </p:nvSpPr>
          <p:spPr>
            <a:xfrm>
              <a:off x="7823172" y="1569916"/>
              <a:ext cx="742016" cy="2255875"/>
            </a:xfrm>
            <a:prstGeom prst="roundRect">
              <a:avLst/>
            </a:prstGeom>
            <a:solidFill>
              <a:srgbClr val="92D050"/>
            </a:solidFill>
            <a:ln w="9525" cap="flat" cmpd="sng" algn="ctr">
              <a:solidFill>
                <a:srgbClr val="4F81BD">
                  <a:shade val="95000"/>
                  <a:satMod val="105000"/>
                </a:srgbClr>
              </a:solidFill>
              <a:prstDash val="dash"/>
            </a:ln>
            <a:effectLst>
              <a:outerShdw blurRad="40000" dist="23000" dir="5400000" rotWithShape="0">
                <a:srgbClr val="000000">
                  <a:alpha val="35000"/>
                </a:srgbClr>
              </a:outerShdw>
            </a:effectLst>
          </p:spPr>
          <p:txBody>
            <a:bodyPr rtlCol="0" anchor="ctr"/>
            <a:lstStyle/>
            <a:p>
              <a:pPr algn="ctr">
                <a:defRPr/>
              </a:pPr>
              <a:endParaRPr lang="zh-CN" altLang="en-US" sz="900" kern="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7834318" y="2430313"/>
              <a:ext cx="739445" cy="329865"/>
            </a:xfrm>
            <a:prstGeom prst="rect">
              <a:avLst/>
            </a:prstGeom>
            <a:noFill/>
          </p:spPr>
          <p:txBody>
            <a:bodyPr wrap="square" rtlCol="0">
              <a:spAutoFit/>
            </a:bodyPr>
            <a:lstStyle/>
            <a:p>
              <a:r>
                <a:rPr lang="en-US" altLang="zh-CN" sz="900" b="1">
                  <a:solidFill>
                    <a:prstClr val="black"/>
                  </a:solidFill>
                  <a:latin typeface="微软雅黑" panose="020B0503020204020204" pitchFamily="34" charset="-122"/>
                  <a:ea typeface="微软雅黑" panose="020B0503020204020204" pitchFamily="34" charset="-122"/>
                </a:rPr>
                <a:t>MAPLE</a:t>
              </a:r>
            </a:p>
            <a:p>
              <a:r>
                <a:rPr lang="en-US" altLang="zh-CN" sz="900" b="1">
                  <a:solidFill>
                    <a:prstClr val="black"/>
                  </a:solidFill>
                  <a:latin typeface="微软雅黑" panose="020B0503020204020204" pitchFamily="34" charset="-122"/>
                  <a:ea typeface="微软雅黑" panose="020B0503020204020204" pitchFamily="34" charset="-122"/>
                </a:rPr>
                <a:t>IR SPEC</a:t>
              </a:r>
              <a:endParaRPr lang="zh-CN" altLang="en-US" sz="900" b="1" dirty="0">
                <a:solidFill>
                  <a:prstClr val="black"/>
                </a:solidFill>
                <a:latin typeface="微软雅黑" panose="020B0503020204020204" pitchFamily="34" charset="-122"/>
                <a:ea typeface="微软雅黑" panose="020B0503020204020204" pitchFamily="34" charset="-122"/>
              </a:endParaRPr>
            </a:p>
          </p:txBody>
        </p:sp>
        <p:sp>
          <p:nvSpPr>
            <p:cNvPr id="57" name="Rounded Rectangle 7"/>
            <p:cNvSpPr/>
            <p:nvPr/>
          </p:nvSpPr>
          <p:spPr bwMode="auto">
            <a:xfrm>
              <a:off x="3725970" y="5127955"/>
              <a:ext cx="512881" cy="161963"/>
            </a:xfrm>
            <a:prstGeom prst="roundRect">
              <a:avLst/>
            </a:prstGeom>
            <a:solidFill>
              <a:sysClr val="window" lastClr="FFFFFF">
                <a:lumMod val="85000"/>
              </a:sysClr>
            </a:solidFill>
            <a:ln w="6350">
              <a:solidFill>
                <a:sysClr val="windowText" lastClr="000000"/>
              </a:solidFill>
              <a:prstDash val="solid"/>
            </a:ln>
            <a:effectLst/>
          </p:spPr>
          <p:txBody>
            <a:bodyPr vert="horz" wrap="square" lIns="15148" tIns="15148" rIns="15148" bIns="15148" numCol="1" rtlCol="0" anchor="ctr" anchorCtr="0" compatLnSpc="1"/>
            <a:lstStyle/>
            <a:p>
              <a:pPr algn="ctr">
                <a:buClr>
                  <a:srgbClr val="CC9900"/>
                </a:buClr>
                <a:defRPr/>
              </a:pPr>
              <a:r>
                <a:rPr lang="en-US" altLang="zh-CN" sz="620" kern="0">
                  <a:solidFill>
                    <a:srgbClr val="000000"/>
                  </a:solidFill>
                  <a:latin typeface="微软雅黑" panose="020B0503020204020204" pitchFamily="34" charset="-122"/>
                  <a:ea typeface="微软雅黑" panose="020B0503020204020204" pitchFamily="34" charset="-122"/>
                </a:rPr>
                <a:t>Allocator</a:t>
              </a:r>
              <a:endParaRPr lang="en-US" altLang="zh-CN" sz="620" kern="0" dirty="0">
                <a:solidFill>
                  <a:srgbClr val="000000"/>
                </a:solidFill>
                <a:latin typeface="微软雅黑" panose="020B0503020204020204" pitchFamily="34" charset="-122"/>
                <a:ea typeface="微软雅黑" panose="020B0503020204020204" pitchFamily="34" charset="-122"/>
              </a:endParaRPr>
            </a:p>
          </p:txBody>
        </p:sp>
        <p:sp>
          <p:nvSpPr>
            <p:cNvPr id="58" name="Rounded Rectangle 7"/>
            <p:cNvSpPr/>
            <p:nvPr/>
          </p:nvSpPr>
          <p:spPr bwMode="auto">
            <a:xfrm>
              <a:off x="6138302" y="5141685"/>
              <a:ext cx="512881" cy="161963"/>
            </a:xfrm>
            <a:prstGeom prst="roundRect">
              <a:avLst/>
            </a:prstGeom>
            <a:solidFill>
              <a:sysClr val="window" lastClr="FFFFFF">
                <a:lumMod val="85000"/>
              </a:sysClr>
            </a:solidFill>
            <a:ln w="6350">
              <a:solidFill>
                <a:sysClr val="windowText" lastClr="000000"/>
              </a:solidFill>
              <a:prstDash val="solid"/>
            </a:ln>
            <a:effectLst/>
          </p:spPr>
          <p:txBody>
            <a:bodyPr vert="horz" wrap="square" lIns="15148" tIns="15148" rIns="15148" bIns="15148" numCol="1" rtlCol="0" anchor="ctr" anchorCtr="0" compatLnSpc="1"/>
            <a:lstStyle/>
            <a:p>
              <a:pPr algn="ctr">
                <a:buClr>
                  <a:srgbClr val="CC9900"/>
                </a:buClr>
                <a:defRPr/>
              </a:pPr>
              <a:r>
                <a:rPr lang="zh-CN" altLang="en-US" sz="620" kern="0">
                  <a:solidFill>
                    <a:srgbClr val="000000"/>
                  </a:solidFill>
                  <a:latin typeface="微软雅黑" panose="020B0503020204020204" pitchFamily="34" charset="-122"/>
                  <a:ea typeface="微软雅黑" panose="020B0503020204020204" pitchFamily="34" charset="-122"/>
                </a:rPr>
                <a:t>对象模型</a:t>
              </a:r>
              <a:endParaRPr lang="en-US" altLang="zh-CN" sz="620" kern="0" dirty="0">
                <a:solidFill>
                  <a:srgbClr val="000000"/>
                </a:solidFill>
                <a:latin typeface="微软雅黑" panose="020B0503020204020204" pitchFamily="34" charset="-122"/>
                <a:ea typeface="微软雅黑" panose="020B0503020204020204" pitchFamily="34" charset="-122"/>
              </a:endParaRPr>
            </a:p>
          </p:txBody>
        </p:sp>
        <p:sp>
          <p:nvSpPr>
            <p:cNvPr id="59" name="Rounded Rectangle 7"/>
            <p:cNvSpPr/>
            <p:nvPr/>
          </p:nvSpPr>
          <p:spPr bwMode="auto">
            <a:xfrm>
              <a:off x="6752232" y="5149521"/>
              <a:ext cx="512881" cy="161963"/>
            </a:xfrm>
            <a:prstGeom prst="roundRect">
              <a:avLst/>
            </a:prstGeom>
            <a:solidFill>
              <a:sysClr val="window" lastClr="FFFFFF">
                <a:lumMod val="85000"/>
              </a:sysClr>
            </a:solidFill>
            <a:ln w="6350">
              <a:solidFill>
                <a:sysClr val="windowText" lastClr="000000"/>
              </a:solidFill>
              <a:prstDash val="solid"/>
            </a:ln>
            <a:effectLst/>
          </p:spPr>
          <p:txBody>
            <a:bodyPr vert="horz" wrap="square" lIns="15148" tIns="15148" rIns="15148" bIns="15148" numCol="1" rtlCol="0" anchor="ctr" anchorCtr="0" compatLnSpc="1"/>
            <a:lstStyle/>
            <a:p>
              <a:pPr algn="ctr">
                <a:buClr>
                  <a:srgbClr val="CC9900"/>
                </a:buClr>
                <a:defRPr/>
              </a:pPr>
              <a:r>
                <a:rPr lang="en-US" altLang="zh-CN" sz="620" kern="0">
                  <a:solidFill>
                    <a:srgbClr val="000000"/>
                  </a:solidFill>
                  <a:latin typeface="微软雅黑" panose="020B0503020204020204" pitchFamily="34" charset="-122"/>
                  <a:ea typeface="微软雅黑" panose="020B0503020204020204" pitchFamily="34" charset="-122"/>
                </a:rPr>
                <a:t>…</a:t>
              </a:r>
              <a:endParaRPr lang="en-US" altLang="zh-CN" sz="620" kern="0" dirty="0">
                <a:solidFill>
                  <a:srgbClr val="000000"/>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8164318" y="6464970"/>
            <a:ext cx="6096000" cy="276999"/>
          </a:xfrm>
          <a:prstGeom prst="rect">
            <a:avLst/>
          </a:prstGeom>
        </p:spPr>
        <p:txBody>
          <a:bodyPr>
            <a:spAutoFit/>
          </a:bodyPr>
          <a:lstStyle/>
          <a:p>
            <a:r>
              <a:rPr lang="en-US" altLang="zh-CN" sz="1200" dirty="0">
                <a:solidFill>
                  <a:schemeClr val="bg1"/>
                </a:solidFill>
              </a:rPr>
              <a:t>From:  </a:t>
            </a:r>
            <a:r>
              <a:rPr lang="zh-CN" altLang="en-US" sz="1200" dirty="0">
                <a:solidFill>
                  <a:schemeClr val="bg1"/>
                </a:solidFill>
              </a:rPr>
              <a:t>赵俊民</a:t>
            </a:r>
            <a:r>
              <a:rPr lang="en-US" altLang="zh-CN" sz="1200" dirty="0">
                <a:solidFill>
                  <a:schemeClr val="bg1"/>
                </a:solidFill>
              </a:rPr>
              <a:t>《</a:t>
            </a:r>
            <a:r>
              <a:rPr lang="zh-CN" altLang="en-US" sz="1200" dirty="0">
                <a:solidFill>
                  <a:schemeClr val="bg1"/>
                </a:solidFill>
              </a:rPr>
              <a:t>方舟基础架构与</a:t>
            </a:r>
            <a:r>
              <a:rPr lang="en-US" altLang="zh-CN" sz="1200" dirty="0">
                <a:solidFill>
                  <a:schemeClr val="bg1"/>
                </a:solidFill>
              </a:rPr>
              <a:t>IR</a:t>
            </a:r>
            <a:r>
              <a:rPr lang="zh-CN" altLang="en-US" sz="1200" dirty="0">
                <a:solidFill>
                  <a:schemeClr val="bg1"/>
                </a:solidFill>
              </a:rPr>
              <a:t>中间表示详细介绍</a:t>
            </a:r>
            <a:r>
              <a:rPr lang="en-US" altLang="zh-CN" sz="1200" dirty="0">
                <a:solidFill>
                  <a:schemeClr val="bg1"/>
                </a:solidFill>
              </a:rPr>
              <a:t>》</a:t>
            </a:r>
            <a:endParaRPr lang="zh-CN" altLang="en-US" sz="1200" dirty="0">
              <a:solidFill>
                <a:schemeClr val="bg1"/>
              </a:solidFill>
            </a:endParaRPr>
          </a:p>
        </p:txBody>
      </p:sp>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2784</Words>
  <Application>Microsoft Office PowerPoint</Application>
  <PresentationFormat>宽屏</PresentationFormat>
  <Paragraphs>811</Paragraphs>
  <Slides>47</Slides>
  <Notes>4</Notes>
  <HiddenSlides>0</HiddenSlides>
  <MMClips>0</MMClips>
  <ScaleCrop>false</ScaleCrop>
  <HeadingPairs>
    <vt:vector size="6" baseType="variant">
      <vt:variant>
        <vt:lpstr>已用的字体</vt:lpstr>
      </vt:variant>
      <vt:variant>
        <vt:i4>5</vt:i4>
      </vt:variant>
      <vt:variant>
        <vt:lpstr>主题</vt:lpstr>
      </vt:variant>
      <vt:variant>
        <vt:i4>5</vt:i4>
      </vt:variant>
      <vt:variant>
        <vt:lpstr>幻灯片标题</vt:lpstr>
      </vt:variant>
      <vt:variant>
        <vt:i4>47</vt:i4>
      </vt:variant>
    </vt:vector>
  </HeadingPairs>
  <TitlesOfParts>
    <vt:vector size="57" baseType="lpstr">
      <vt:lpstr>等线</vt:lpstr>
      <vt:lpstr>等线 Light</vt:lpstr>
      <vt:lpstr>微软雅黑</vt:lpstr>
      <vt:lpstr>微软雅黑 Light</vt:lpstr>
      <vt:lpstr>Arial</vt:lpstr>
      <vt:lpstr>自定义设计方案</vt:lpstr>
      <vt:lpstr>1_自定义设计方案</vt:lpstr>
      <vt:lpstr>2_自定义设计方案</vt:lpstr>
      <vt:lpstr>3_自定义设计方案</vt:lpstr>
      <vt:lpstr>4_自定义设计方案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Jared</dc:creator>
  <cp:lastModifiedBy>snsn1</cp:lastModifiedBy>
  <cp:revision>102</cp:revision>
  <dcterms:created xsi:type="dcterms:W3CDTF">2019-08-21T12:08:00Z</dcterms:created>
  <dcterms:modified xsi:type="dcterms:W3CDTF">2019-11-18T01:18:29Z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(3)z41c/dLVWRw1ucVmvL6jZpVtPlKjuGx2r93GBvKRY+lLLVrQTcEtfUwbYc6Im75fxS3TdnXs
7PbSpiQ+mSYU4Ec4TAU9OnHiGQ0qpBexNlGkZjWvif4pKXDUksJeXXazZRLZjjrmJjpIkzpg
ClGbSzbOsW3d1bf/B3OWgFwQCsd7wOWuDwMMoDMY/IqCgU1NA9ZVBco8/XXfFR8zpkROCO+E
d8yhsUtdHEZdOAy5qK</vt:lpwstr>
  </property>
  <property fmtid="{D5CDD505-2E9C-101B-9397-08002B2CF9AE}" pid="3" name="_2015_ms_pID_7253431">
    <vt:lpwstr>pyuPSZfBZXkgXP0MaUTAMktk6id+OoiI7oemn+fs1T30uU829bB154
Gm7fvHjo/gWMk5kzuXaZDuVk3lTZbxS+Nf/8g6Q7qKULsSEn5KdvF+VCX9ySxxMLbdKI97j+
K2t9cimu8oJc6n9+AkU1cbVUE92j2hPThy5qaMS0RNpQPDP3ZuwG/qe8VqYlRFz3nb8rI3Cl
HQ07ILcGHuKI8dNHOKn4UlozeF63aaa8Ca6L</vt:lpwstr>
  </property>
  <property fmtid="{D5CDD505-2E9C-101B-9397-08002B2CF9AE}" pid="4" name="_2015_ms_pID_7253432">
    <vt:lpwstr>EQ==</vt:lpwstr>
  </property>
  <property fmtid="{D5CDD505-2E9C-101B-9397-08002B2CF9AE}" pid="5" name="KSOProductBuildVer">
    <vt:lpwstr>2052-11.1.0.9005</vt:lpwstr>
  </property>
</Properties>
</file>