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96" r:id="rId4"/>
    <p:sldId id="258" r:id="rId5"/>
    <p:sldId id="260" r:id="rId6"/>
    <p:sldId id="261" r:id="rId7"/>
    <p:sldId id="262" r:id="rId8"/>
    <p:sldId id="263" r:id="rId9"/>
    <p:sldId id="264" r:id="rId10"/>
    <p:sldId id="265" r:id="rId11"/>
    <p:sldId id="297" r:id="rId12"/>
    <p:sldId id="266" r:id="rId13"/>
    <p:sldId id="283" r:id="rId14"/>
    <p:sldId id="284" r:id="rId15"/>
    <p:sldId id="285" r:id="rId16"/>
    <p:sldId id="286" r:id="rId17"/>
    <p:sldId id="287" r:id="rId18"/>
    <p:sldId id="291" r:id="rId19"/>
    <p:sldId id="292" r:id="rId20"/>
    <p:sldId id="298" r:id="rId21"/>
    <p:sldId id="282" r:id="rId22"/>
    <p:sldId id="273" r:id="rId23"/>
    <p:sldId id="274" r:id="rId24"/>
    <p:sldId id="267" r:id="rId25"/>
    <p:sldId id="275" r:id="rId26"/>
    <p:sldId id="268" r:id="rId27"/>
    <p:sldId id="278" r:id="rId28"/>
    <p:sldId id="277" r:id="rId29"/>
    <p:sldId id="269" r:id="rId30"/>
    <p:sldId id="270" r:id="rId31"/>
    <p:sldId id="271" r:id="rId32"/>
    <p:sldId id="272" r:id="rId33"/>
    <p:sldId id="288" r:id="rId34"/>
    <p:sldId id="279" r:id="rId35"/>
    <p:sldId id="276" r:id="rId36"/>
    <p:sldId id="280" r:id="rId37"/>
    <p:sldId id="293" r:id="rId38"/>
    <p:sldId id="281" r:id="rId39"/>
    <p:sldId id="299" r:id="rId40"/>
    <p:sldId id="294" r:id="rId41"/>
    <p:sldId id="295" r:id="rId42"/>
    <p:sldId id="259"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509AFD"/>
    <a:srgbClr val="4F7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7"/>
  </p:normalViewPr>
  <p:slideViewPr>
    <p:cSldViewPr snapToGrid="0" snapToObjects="1">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封面">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493A284-0E0A-BE42-A6D3-4807019D1E43}"/>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8" name="图片 7">
            <a:extLst>
              <a:ext uri="{FF2B5EF4-FFF2-40B4-BE49-F238E27FC236}">
                <a16:creationId xmlns:a16="http://schemas.microsoft.com/office/drawing/2014/main" id="{B35E3BE2-527F-E04C-8766-9465A175E821}"/>
              </a:ext>
            </a:extLst>
          </p:cNvPr>
          <p:cNvPicPr>
            <a:picLocks noChangeAspect="1"/>
          </p:cNvPicPr>
          <p:nvPr userDrawn="1"/>
        </p:nvPicPr>
        <p:blipFill>
          <a:blip r:embed="rId3"/>
          <a:stretch>
            <a:fillRect/>
          </a:stretch>
        </p:blipFill>
        <p:spPr>
          <a:xfrm>
            <a:off x="254000" y="168729"/>
            <a:ext cx="4483100" cy="266700"/>
          </a:xfrm>
          <a:prstGeom prst="rect">
            <a:avLst/>
          </a:prstGeom>
        </p:spPr>
      </p:pic>
      <p:sp>
        <p:nvSpPr>
          <p:cNvPr id="12" name="文本占位符 11">
            <a:extLst>
              <a:ext uri="{FF2B5EF4-FFF2-40B4-BE49-F238E27FC236}">
                <a16:creationId xmlns:a16="http://schemas.microsoft.com/office/drawing/2014/main" id="{89A9BCDA-D4F0-9844-A1A4-552D21B99786}"/>
              </a:ext>
            </a:extLst>
          </p:cNvPr>
          <p:cNvSpPr>
            <a:spLocks noGrp="1"/>
          </p:cNvSpPr>
          <p:nvPr>
            <p:ph type="body" sz="quarter" idx="10" hasCustomPrompt="1"/>
          </p:nvPr>
        </p:nvSpPr>
        <p:spPr>
          <a:xfrm>
            <a:off x="3854450" y="4984501"/>
            <a:ext cx="4483100" cy="474625"/>
          </a:xfrm>
          <a:prstGeom prst="rect">
            <a:avLst/>
          </a:prstGeom>
        </p:spPr>
        <p:txBody>
          <a:bodyPr/>
          <a:lstStyle>
            <a:lvl1pPr marL="0" indent="0" algn="ctr">
              <a:buNone/>
              <a:defRPr b="1">
                <a:solidFill>
                  <a:schemeClr val="bg1"/>
                </a:solidFill>
                <a:latin typeface="Microsoft YaHei" panose="020B0503020204020204" pitchFamily="34" charset="-122"/>
                <a:ea typeface="Microsoft YaHei" panose="020B0503020204020204" pitchFamily="34" charset="-122"/>
              </a:defRPr>
            </a:lvl1pPr>
          </a:lstStyle>
          <a:p>
            <a:r>
              <a:rPr kumimoji="1" lang="zh-CN" altLang="en-US" dirty="0"/>
              <a:t>智能软件研究中心通用</a:t>
            </a:r>
            <a:r>
              <a:rPr kumimoji="1" lang="en-US" altLang="zh-CN" dirty="0"/>
              <a:t>PPT</a:t>
            </a:r>
            <a:endParaRPr kumimoji="1" lang="zh-CN" altLang="en-US" dirty="0"/>
          </a:p>
        </p:txBody>
      </p:sp>
      <p:sp>
        <p:nvSpPr>
          <p:cNvPr id="14" name="文本占位符 13">
            <a:extLst>
              <a:ext uri="{FF2B5EF4-FFF2-40B4-BE49-F238E27FC236}">
                <a16:creationId xmlns:a16="http://schemas.microsoft.com/office/drawing/2014/main" id="{DFCFBDE6-2119-E242-89B3-E8D0DDB8521A}"/>
              </a:ext>
            </a:extLst>
          </p:cNvPr>
          <p:cNvSpPr>
            <a:spLocks noGrp="1"/>
          </p:cNvSpPr>
          <p:nvPr>
            <p:ph type="body" sz="quarter" idx="11" hasCustomPrompt="1"/>
          </p:nvPr>
        </p:nvSpPr>
        <p:spPr>
          <a:xfrm>
            <a:off x="4902993" y="5816058"/>
            <a:ext cx="2386013" cy="301625"/>
          </a:xfrm>
          <a:prstGeom prst="rect">
            <a:avLst/>
          </a:prstGeom>
        </p:spPr>
        <p:txBody>
          <a:bodyPr/>
          <a:lstStyle>
            <a:lvl1pPr marL="0" indent="0" algn="ctr">
              <a:buNone/>
              <a:defRPr sz="1800">
                <a:solidFill>
                  <a:schemeClr val="bg1"/>
                </a:solidFill>
                <a:latin typeface="Microsoft YaHei" panose="020B0503020204020204" pitchFamily="34" charset="-122"/>
                <a:ea typeface="Microsoft YaHei" panose="020B0503020204020204" pitchFamily="34" charset="-122"/>
              </a:defRPr>
            </a:lvl1pPr>
          </a:lstStyle>
          <a:p>
            <a:r>
              <a:rPr kumimoji="1" lang="zh-CN" altLang="en-US" dirty="0"/>
              <a:t>孟令中  副研究员</a:t>
            </a:r>
          </a:p>
        </p:txBody>
      </p:sp>
      <p:sp>
        <p:nvSpPr>
          <p:cNvPr id="16" name="文本占位符 15">
            <a:extLst>
              <a:ext uri="{FF2B5EF4-FFF2-40B4-BE49-F238E27FC236}">
                <a16:creationId xmlns:a16="http://schemas.microsoft.com/office/drawing/2014/main" id="{9E67A1AA-8237-A447-81E7-CB6ED3DBFEF5}"/>
              </a:ext>
            </a:extLst>
          </p:cNvPr>
          <p:cNvSpPr>
            <a:spLocks noGrp="1"/>
          </p:cNvSpPr>
          <p:nvPr>
            <p:ph type="body" sz="quarter" idx="12" hasCustomPrompt="1"/>
          </p:nvPr>
        </p:nvSpPr>
        <p:spPr>
          <a:xfrm>
            <a:off x="5321299" y="6188386"/>
            <a:ext cx="1549400" cy="285711"/>
          </a:xfrm>
          <a:prstGeom prst="rect">
            <a:avLst/>
          </a:prstGeom>
        </p:spPr>
        <p:txBody>
          <a:bodyPr/>
          <a:lstStyle>
            <a:lvl1pPr marL="0" indent="0" algn="ctr">
              <a:buNone/>
              <a:defRPr sz="1200">
                <a:solidFill>
                  <a:schemeClr val="bg1"/>
                </a:solidFill>
                <a:latin typeface="Arial" panose="020B0604020202020204" pitchFamily="34" charset="0"/>
                <a:cs typeface="Arial" panose="020B0604020202020204" pitchFamily="34" charset="0"/>
              </a:defRPr>
            </a:lvl1pPr>
          </a:lstStyle>
          <a:p>
            <a:r>
              <a:rPr kumimoji="1" lang="en-US" altLang="zh-CN" dirty="0"/>
              <a:t>2019/02/25</a:t>
            </a:r>
            <a:endParaRPr kumimoji="1" lang="zh-CN" altLang="en-US" dirty="0"/>
          </a:p>
        </p:txBody>
      </p:sp>
    </p:spTree>
    <p:extLst>
      <p:ext uri="{BB962C8B-B14F-4D97-AF65-F5344CB8AC3E}">
        <p14:creationId xmlns:p14="http://schemas.microsoft.com/office/powerpoint/2010/main" val="259660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C25AC03-BF88-5242-BE97-BFA26C90CFE9}"/>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5" name="图片 4">
            <a:extLst>
              <a:ext uri="{FF2B5EF4-FFF2-40B4-BE49-F238E27FC236}">
                <a16:creationId xmlns:a16="http://schemas.microsoft.com/office/drawing/2014/main" id="{53227E79-2B28-474B-B150-3672C894CA3C}"/>
              </a:ext>
            </a:extLst>
          </p:cNvPr>
          <p:cNvPicPr>
            <a:picLocks noChangeAspect="1"/>
          </p:cNvPicPr>
          <p:nvPr userDrawn="1"/>
        </p:nvPicPr>
        <p:blipFill>
          <a:blip r:embed="rId3"/>
          <a:stretch>
            <a:fillRect/>
          </a:stretch>
        </p:blipFill>
        <p:spPr>
          <a:xfrm>
            <a:off x="254000" y="168729"/>
            <a:ext cx="4483100" cy="266700"/>
          </a:xfrm>
          <a:prstGeom prst="rect">
            <a:avLst/>
          </a:prstGeom>
        </p:spPr>
      </p:pic>
      <p:sp>
        <p:nvSpPr>
          <p:cNvPr id="7" name="文本占位符 6">
            <a:extLst>
              <a:ext uri="{FF2B5EF4-FFF2-40B4-BE49-F238E27FC236}">
                <a16:creationId xmlns:a16="http://schemas.microsoft.com/office/drawing/2014/main" id="{E329271A-9065-A048-90EB-449F8E63627C}"/>
              </a:ext>
            </a:extLst>
          </p:cNvPr>
          <p:cNvSpPr>
            <a:spLocks noGrp="1"/>
          </p:cNvSpPr>
          <p:nvPr>
            <p:ph type="body" sz="quarter" idx="10" hasCustomPrompt="1"/>
          </p:nvPr>
        </p:nvSpPr>
        <p:spPr>
          <a:xfrm>
            <a:off x="254000" y="1006737"/>
            <a:ext cx="1493777" cy="613719"/>
          </a:xfrm>
          <a:prstGeom prst="rect">
            <a:avLst/>
          </a:prstGeom>
        </p:spPr>
        <p:txBody>
          <a:bodyPr/>
          <a:lstStyle>
            <a:lvl1pPr marL="0" indent="0">
              <a:buNone/>
              <a:defRPr sz="3600" b="1">
                <a:solidFill>
                  <a:srgbClr val="4F7BF7"/>
                </a:solidFill>
                <a:latin typeface="Microsoft YaHei" panose="020B0503020204020204" pitchFamily="34" charset="-122"/>
                <a:ea typeface="Microsoft YaHei" panose="020B0503020204020204" pitchFamily="34" charset="-122"/>
              </a:defRPr>
            </a:lvl1pPr>
          </a:lstStyle>
          <a:p>
            <a:r>
              <a:rPr kumimoji="1" lang="zh-CN" altLang="en-US" dirty="0"/>
              <a:t>目 录</a:t>
            </a:r>
          </a:p>
        </p:txBody>
      </p:sp>
      <p:sp>
        <p:nvSpPr>
          <p:cNvPr id="9" name="文本占位符 8">
            <a:extLst>
              <a:ext uri="{FF2B5EF4-FFF2-40B4-BE49-F238E27FC236}">
                <a16:creationId xmlns:a16="http://schemas.microsoft.com/office/drawing/2014/main" id="{27A6404B-09D9-8441-9716-6722EE07C73A}"/>
              </a:ext>
            </a:extLst>
          </p:cNvPr>
          <p:cNvSpPr>
            <a:spLocks noGrp="1"/>
          </p:cNvSpPr>
          <p:nvPr>
            <p:ph type="body" sz="quarter" idx="11" hasCustomPrompt="1"/>
          </p:nvPr>
        </p:nvSpPr>
        <p:spPr>
          <a:xfrm>
            <a:off x="1361281" y="1884904"/>
            <a:ext cx="3488510" cy="476331"/>
          </a:xfrm>
          <a:prstGeom prst="rect">
            <a:avLst/>
          </a:prstGeom>
        </p:spPr>
        <p:txBody>
          <a:bodyPr/>
          <a:lstStyle>
            <a:lvl1pPr marL="0" indent="0">
              <a:buNone/>
              <a:defRPr sz="2400" b="1">
                <a:solidFill>
                  <a:srgbClr val="509AFD"/>
                </a:solidFill>
                <a:latin typeface="Microsoft YaHei" panose="020B0503020204020204" pitchFamily="34" charset="-122"/>
                <a:ea typeface="Microsoft YaHei" panose="020B0503020204020204" pitchFamily="34" charset="-122"/>
              </a:defRPr>
            </a:lvl1pPr>
          </a:lstStyle>
          <a:p>
            <a:r>
              <a:rPr kumimoji="1" lang="en-US" altLang="zh-CN" dirty="0"/>
              <a:t>01</a:t>
            </a:r>
            <a:r>
              <a:rPr kumimoji="1" lang="zh-CN" altLang="en-US" dirty="0"/>
              <a:t> 项目介绍</a:t>
            </a:r>
          </a:p>
        </p:txBody>
      </p:sp>
      <p:sp>
        <p:nvSpPr>
          <p:cNvPr id="10" name="文本占位符 8">
            <a:extLst>
              <a:ext uri="{FF2B5EF4-FFF2-40B4-BE49-F238E27FC236}">
                <a16:creationId xmlns:a16="http://schemas.microsoft.com/office/drawing/2014/main" id="{18CD765C-7DFA-FF40-9043-582DE67FD50A}"/>
              </a:ext>
            </a:extLst>
          </p:cNvPr>
          <p:cNvSpPr>
            <a:spLocks noGrp="1"/>
          </p:cNvSpPr>
          <p:nvPr>
            <p:ph type="body" sz="quarter" idx="12" hasCustomPrompt="1"/>
          </p:nvPr>
        </p:nvSpPr>
        <p:spPr>
          <a:xfrm>
            <a:off x="1361280" y="2577869"/>
            <a:ext cx="3488511" cy="476331"/>
          </a:xfrm>
          <a:prstGeom prst="rect">
            <a:avLst/>
          </a:prstGeom>
        </p:spPr>
        <p:txBody>
          <a:bodyPr/>
          <a:lstStyle>
            <a:lvl1pPr marL="0" indent="0">
              <a:buNone/>
              <a:defRPr sz="2400" b="1">
                <a:solidFill>
                  <a:srgbClr val="509AFD"/>
                </a:solidFill>
                <a:latin typeface="Microsoft YaHei" panose="020B0503020204020204" pitchFamily="34" charset="-122"/>
                <a:ea typeface="Microsoft YaHei" panose="020B0503020204020204" pitchFamily="34" charset="-122"/>
              </a:defRPr>
            </a:lvl1pPr>
          </a:lstStyle>
          <a:p>
            <a:r>
              <a:rPr kumimoji="1" lang="en-US" altLang="zh-CN" dirty="0"/>
              <a:t>02</a:t>
            </a:r>
            <a:r>
              <a:rPr kumimoji="1" lang="zh-CN" altLang="en-US" dirty="0"/>
              <a:t> 项目计划</a:t>
            </a:r>
          </a:p>
        </p:txBody>
      </p:sp>
      <p:sp>
        <p:nvSpPr>
          <p:cNvPr id="11" name="文本占位符 8">
            <a:extLst>
              <a:ext uri="{FF2B5EF4-FFF2-40B4-BE49-F238E27FC236}">
                <a16:creationId xmlns:a16="http://schemas.microsoft.com/office/drawing/2014/main" id="{FA549ADD-C507-3846-8605-CE0B6D1C8064}"/>
              </a:ext>
            </a:extLst>
          </p:cNvPr>
          <p:cNvSpPr>
            <a:spLocks noGrp="1"/>
          </p:cNvSpPr>
          <p:nvPr>
            <p:ph type="body" sz="quarter" idx="13" hasCustomPrompt="1"/>
          </p:nvPr>
        </p:nvSpPr>
        <p:spPr>
          <a:xfrm>
            <a:off x="1361280" y="3270834"/>
            <a:ext cx="3488512" cy="476331"/>
          </a:xfrm>
          <a:prstGeom prst="rect">
            <a:avLst/>
          </a:prstGeom>
        </p:spPr>
        <p:txBody>
          <a:bodyPr/>
          <a:lstStyle>
            <a:lvl1pPr marL="0" indent="0">
              <a:buNone/>
              <a:defRPr sz="2400" b="1">
                <a:solidFill>
                  <a:srgbClr val="509AFD"/>
                </a:solidFill>
                <a:latin typeface="Microsoft YaHei" panose="020B0503020204020204" pitchFamily="34" charset="-122"/>
                <a:ea typeface="Microsoft YaHei" panose="020B0503020204020204" pitchFamily="34" charset="-122"/>
              </a:defRPr>
            </a:lvl1pPr>
          </a:lstStyle>
          <a:p>
            <a:r>
              <a:rPr kumimoji="1" lang="en-US" altLang="zh-CN" dirty="0"/>
              <a:t>03</a:t>
            </a:r>
            <a:r>
              <a:rPr kumimoji="1" lang="zh-CN" altLang="en-US" dirty="0"/>
              <a:t> 项目所需人力</a:t>
            </a:r>
          </a:p>
        </p:txBody>
      </p:sp>
      <p:sp>
        <p:nvSpPr>
          <p:cNvPr id="12" name="文本占位符 8">
            <a:extLst>
              <a:ext uri="{FF2B5EF4-FFF2-40B4-BE49-F238E27FC236}">
                <a16:creationId xmlns:a16="http://schemas.microsoft.com/office/drawing/2014/main" id="{533AA1FF-615E-0149-B1BC-16174714BCBD}"/>
              </a:ext>
            </a:extLst>
          </p:cNvPr>
          <p:cNvSpPr>
            <a:spLocks noGrp="1"/>
          </p:cNvSpPr>
          <p:nvPr>
            <p:ph type="body" sz="quarter" idx="14" hasCustomPrompt="1"/>
          </p:nvPr>
        </p:nvSpPr>
        <p:spPr>
          <a:xfrm>
            <a:off x="1361280" y="3963799"/>
            <a:ext cx="3488512" cy="476331"/>
          </a:xfrm>
          <a:prstGeom prst="rect">
            <a:avLst/>
          </a:prstGeom>
        </p:spPr>
        <p:txBody>
          <a:bodyPr/>
          <a:lstStyle>
            <a:lvl1pPr marL="0" indent="0">
              <a:buNone/>
              <a:defRPr sz="2400" b="1">
                <a:solidFill>
                  <a:srgbClr val="509AFD"/>
                </a:solidFill>
                <a:latin typeface="Microsoft YaHei" panose="020B0503020204020204" pitchFamily="34" charset="-122"/>
                <a:ea typeface="Microsoft YaHei" panose="020B0503020204020204" pitchFamily="34" charset="-122"/>
              </a:defRPr>
            </a:lvl1pPr>
          </a:lstStyle>
          <a:p>
            <a:r>
              <a:rPr kumimoji="1" lang="en-US" altLang="zh-CN" dirty="0"/>
              <a:t>04</a:t>
            </a:r>
            <a:r>
              <a:rPr kumimoji="1" lang="zh-CN" altLang="en-US" dirty="0"/>
              <a:t> 项目市场用户调研</a:t>
            </a:r>
          </a:p>
        </p:txBody>
      </p:sp>
    </p:spTree>
    <p:extLst>
      <p:ext uri="{BB962C8B-B14F-4D97-AF65-F5344CB8AC3E}">
        <p14:creationId xmlns:p14="http://schemas.microsoft.com/office/powerpoint/2010/main" val="326042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内页">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19D5C32-9B66-5040-B21F-DE4C3AC28CCC}"/>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5" name="图片 4">
            <a:extLst>
              <a:ext uri="{FF2B5EF4-FFF2-40B4-BE49-F238E27FC236}">
                <a16:creationId xmlns:a16="http://schemas.microsoft.com/office/drawing/2014/main" id="{98781B95-BFE8-D645-93E4-2D34412B544F}"/>
              </a:ext>
            </a:extLst>
          </p:cNvPr>
          <p:cNvPicPr>
            <a:picLocks noChangeAspect="1"/>
          </p:cNvPicPr>
          <p:nvPr userDrawn="1"/>
        </p:nvPicPr>
        <p:blipFill>
          <a:blip r:embed="rId3"/>
          <a:stretch>
            <a:fillRect/>
          </a:stretch>
        </p:blipFill>
        <p:spPr>
          <a:xfrm>
            <a:off x="0" y="749262"/>
            <a:ext cx="12192000" cy="685800"/>
          </a:xfrm>
          <a:prstGeom prst="rect">
            <a:avLst/>
          </a:prstGeom>
        </p:spPr>
      </p:pic>
      <p:sp>
        <p:nvSpPr>
          <p:cNvPr id="6" name="文本占位符 8">
            <a:extLst>
              <a:ext uri="{FF2B5EF4-FFF2-40B4-BE49-F238E27FC236}">
                <a16:creationId xmlns:a16="http://schemas.microsoft.com/office/drawing/2014/main" id="{AFBD0C1F-9D8A-A940-8FA2-F3A6B47C6A1F}"/>
              </a:ext>
            </a:extLst>
          </p:cNvPr>
          <p:cNvSpPr>
            <a:spLocks noGrp="1"/>
          </p:cNvSpPr>
          <p:nvPr>
            <p:ph type="body" sz="quarter" idx="11" hasCustomPrompt="1"/>
          </p:nvPr>
        </p:nvSpPr>
        <p:spPr>
          <a:xfrm>
            <a:off x="254000" y="894127"/>
            <a:ext cx="2118810" cy="396070"/>
          </a:xfrm>
          <a:prstGeom prst="rect">
            <a:avLst/>
          </a:prstGeom>
        </p:spPr>
        <p:txBody>
          <a:bodyPr/>
          <a:lstStyle>
            <a:lvl1pPr marL="0" indent="0">
              <a:buNone/>
              <a:defRPr sz="2400" b="1">
                <a:solidFill>
                  <a:schemeClr val="bg1"/>
                </a:solidFill>
                <a:latin typeface="Microsoft YaHei" panose="020B0503020204020204" pitchFamily="34" charset="-122"/>
                <a:ea typeface="Microsoft YaHei" panose="020B0503020204020204" pitchFamily="34" charset="-122"/>
              </a:defRPr>
            </a:lvl1pPr>
          </a:lstStyle>
          <a:p>
            <a:r>
              <a:rPr kumimoji="1" lang="en-US" altLang="zh-CN" dirty="0"/>
              <a:t>01</a:t>
            </a:r>
            <a:r>
              <a:rPr kumimoji="1" lang="zh-CN" altLang="en-US" dirty="0"/>
              <a:t> 项目介绍</a:t>
            </a:r>
          </a:p>
        </p:txBody>
      </p:sp>
      <p:pic>
        <p:nvPicPr>
          <p:cNvPr id="7" name="图片 6">
            <a:extLst>
              <a:ext uri="{FF2B5EF4-FFF2-40B4-BE49-F238E27FC236}">
                <a16:creationId xmlns:a16="http://schemas.microsoft.com/office/drawing/2014/main" id="{2FA40FBE-D2EF-414A-B6E2-F5D9FCD15F75}"/>
              </a:ext>
            </a:extLst>
          </p:cNvPr>
          <p:cNvPicPr>
            <a:picLocks noChangeAspect="1"/>
          </p:cNvPicPr>
          <p:nvPr userDrawn="1"/>
        </p:nvPicPr>
        <p:blipFill>
          <a:blip r:embed="rId4"/>
          <a:stretch>
            <a:fillRect/>
          </a:stretch>
        </p:blipFill>
        <p:spPr>
          <a:xfrm>
            <a:off x="254000" y="168729"/>
            <a:ext cx="4483100" cy="266700"/>
          </a:xfrm>
          <a:prstGeom prst="rect">
            <a:avLst/>
          </a:prstGeom>
        </p:spPr>
      </p:pic>
      <p:sp>
        <p:nvSpPr>
          <p:cNvPr id="9" name="文本占位符 8">
            <a:extLst>
              <a:ext uri="{FF2B5EF4-FFF2-40B4-BE49-F238E27FC236}">
                <a16:creationId xmlns:a16="http://schemas.microsoft.com/office/drawing/2014/main" id="{7A76A5C1-6510-4245-9E95-C79508884BA8}"/>
              </a:ext>
            </a:extLst>
          </p:cNvPr>
          <p:cNvSpPr>
            <a:spLocks noGrp="1"/>
          </p:cNvSpPr>
          <p:nvPr>
            <p:ph type="body" sz="quarter" idx="12" hasCustomPrompt="1"/>
          </p:nvPr>
        </p:nvSpPr>
        <p:spPr>
          <a:xfrm>
            <a:off x="254000" y="1637802"/>
            <a:ext cx="3784761" cy="428625"/>
          </a:xfrm>
          <a:prstGeom prst="rect">
            <a:avLst/>
          </a:prstGeom>
        </p:spPr>
        <p:txBody>
          <a:bodyPr/>
          <a:lstStyle>
            <a:lvl1pPr marL="0" indent="0">
              <a:buNone/>
              <a:defRPr sz="1800" b="1">
                <a:solidFill>
                  <a:srgbClr val="509AFD"/>
                </a:solidFill>
                <a:latin typeface="Microsoft YaHei" panose="020B0503020204020204" pitchFamily="34" charset="-122"/>
                <a:ea typeface="Microsoft YaHei" panose="020B0503020204020204" pitchFamily="34" charset="-122"/>
              </a:defRPr>
            </a:lvl1pPr>
          </a:lstStyle>
          <a:p>
            <a:r>
              <a:rPr kumimoji="1" lang="zh-CN" altLang="en-US" dirty="0"/>
              <a:t>副标题：本项目介绍</a:t>
            </a:r>
            <a:r>
              <a:rPr kumimoji="1" lang="en-US" altLang="zh-CN" dirty="0"/>
              <a:t>…</a:t>
            </a:r>
            <a:endParaRPr kumimoji="1" lang="zh-CN" altLang="en-US" dirty="0"/>
          </a:p>
        </p:txBody>
      </p:sp>
      <p:sp>
        <p:nvSpPr>
          <p:cNvPr id="11" name="文本占位符 10">
            <a:extLst>
              <a:ext uri="{FF2B5EF4-FFF2-40B4-BE49-F238E27FC236}">
                <a16:creationId xmlns:a16="http://schemas.microsoft.com/office/drawing/2014/main" id="{57FB05A3-93E3-4246-BFDB-A0C22628D3F1}"/>
              </a:ext>
            </a:extLst>
          </p:cNvPr>
          <p:cNvSpPr>
            <a:spLocks noGrp="1"/>
          </p:cNvSpPr>
          <p:nvPr>
            <p:ph type="body" sz="quarter" idx="13" hasCustomPrompt="1"/>
          </p:nvPr>
        </p:nvSpPr>
        <p:spPr>
          <a:xfrm>
            <a:off x="254000" y="2234713"/>
            <a:ext cx="2152650" cy="382588"/>
          </a:xfrm>
          <a:prstGeom prst="rect">
            <a:avLst/>
          </a:prstGeom>
        </p:spPr>
        <p:txBody>
          <a:bodyPr/>
          <a:lstStyle>
            <a:lvl1pPr marL="0" indent="0">
              <a:buNone/>
              <a:defRPr sz="1400">
                <a:solidFill>
                  <a:srgbClr val="666666"/>
                </a:solidFill>
                <a:latin typeface="Microsoft YaHei" panose="020B0503020204020204" pitchFamily="34" charset="-122"/>
                <a:ea typeface="Microsoft YaHei" panose="020B0503020204020204" pitchFamily="34" charset="-122"/>
              </a:defRPr>
            </a:lvl1pPr>
          </a:lstStyle>
          <a:p>
            <a:r>
              <a:rPr kumimoji="1" lang="zh-CN" altLang="en-US" dirty="0"/>
              <a:t>正文：本项目内容</a:t>
            </a:r>
            <a:r>
              <a:rPr kumimoji="1" lang="en-US" altLang="zh-CN" dirty="0"/>
              <a:t>…</a:t>
            </a:r>
            <a:endParaRPr kumimoji="1" lang="zh-CN" altLang="en-US" dirty="0"/>
          </a:p>
        </p:txBody>
      </p:sp>
    </p:spTree>
    <p:extLst>
      <p:ext uri="{BB962C8B-B14F-4D97-AF65-F5344CB8AC3E}">
        <p14:creationId xmlns:p14="http://schemas.microsoft.com/office/powerpoint/2010/main" val="414743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结束页封面">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23368D6-B32F-2648-90B9-DE65DC40F79F}"/>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图片 3">
            <a:extLst>
              <a:ext uri="{FF2B5EF4-FFF2-40B4-BE49-F238E27FC236}">
                <a16:creationId xmlns:a16="http://schemas.microsoft.com/office/drawing/2014/main" id="{34070C34-02A1-1C45-ADAF-CB12203A3D5D}"/>
              </a:ext>
            </a:extLst>
          </p:cNvPr>
          <p:cNvPicPr>
            <a:picLocks noChangeAspect="1"/>
          </p:cNvPicPr>
          <p:nvPr userDrawn="1"/>
        </p:nvPicPr>
        <p:blipFill>
          <a:blip r:embed="rId3"/>
          <a:stretch>
            <a:fillRect/>
          </a:stretch>
        </p:blipFill>
        <p:spPr>
          <a:xfrm>
            <a:off x="254000" y="168729"/>
            <a:ext cx="4483100" cy="266700"/>
          </a:xfrm>
          <a:prstGeom prst="rect">
            <a:avLst/>
          </a:prstGeom>
        </p:spPr>
      </p:pic>
      <p:sp>
        <p:nvSpPr>
          <p:cNvPr id="6" name="文本占位符 5">
            <a:extLst>
              <a:ext uri="{FF2B5EF4-FFF2-40B4-BE49-F238E27FC236}">
                <a16:creationId xmlns:a16="http://schemas.microsoft.com/office/drawing/2014/main" id="{12FAD49E-1F1B-FF42-AE08-DBEDFB1C4715}"/>
              </a:ext>
            </a:extLst>
          </p:cNvPr>
          <p:cNvSpPr>
            <a:spLocks noGrp="1"/>
          </p:cNvSpPr>
          <p:nvPr>
            <p:ph type="body" sz="quarter" idx="10" hasCustomPrompt="1"/>
          </p:nvPr>
        </p:nvSpPr>
        <p:spPr>
          <a:xfrm>
            <a:off x="4662266" y="2660249"/>
            <a:ext cx="2867467" cy="696686"/>
          </a:xfrm>
          <a:prstGeom prst="rect">
            <a:avLst/>
          </a:prstGeom>
        </p:spPr>
        <p:txBody>
          <a:bodyPr/>
          <a:lstStyle>
            <a:lvl1pPr marL="0" indent="0" algn="ctr">
              <a:buNone/>
              <a:defRPr sz="4800" b="1">
                <a:solidFill>
                  <a:schemeClr val="bg1"/>
                </a:solidFill>
                <a:latin typeface="Microsoft YaHei" panose="020B0503020204020204" pitchFamily="34" charset="-122"/>
                <a:ea typeface="Microsoft YaHei" panose="020B0503020204020204" pitchFamily="34" charset="-122"/>
              </a:defRPr>
            </a:lvl1pPr>
          </a:lstStyle>
          <a:p>
            <a:r>
              <a:rPr kumimoji="1" lang="zh-CN" altLang="en-US" dirty="0"/>
              <a:t>谢 谢</a:t>
            </a:r>
          </a:p>
        </p:txBody>
      </p:sp>
      <p:sp>
        <p:nvSpPr>
          <p:cNvPr id="8" name="文本占位符 7">
            <a:extLst>
              <a:ext uri="{FF2B5EF4-FFF2-40B4-BE49-F238E27FC236}">
                <a16:creationId xmlns:a16="http://schemas.microsoft.com/office/drawing/2014/main" id="{966561C3-2B4B-7A46-9113-B87D869FB23F}"/>
              </a:ext>
            </a:extLst>
          </p:cNvPr>
          <p:cNvSpPr>
            <a:spLocks noGrp="1"/>
          </p:cNvSpPr>
          <p:nvPr>
            <p:ph type="body" sz="quarter" idx="11" hasCustomPrompt="1"/>
          </p:nvPr>
        </p:nvSpPr>
        <p:spPr>
          <a:xfrm>
            <a:off x="5193505" y="3716080"/>
            <a:ext cx="1804988" cy="358212"/>
          </a:xfrm>
          <a:prstGeom prst="rect">
            <a:avLst/>
          </a:prstGeom>
        </p:spPr>
        <p:txBody>
          <a:bodyPr/>
          <a:lstStyle>
            <a:lvl1pPr marL="0" indent="0" algn="ctr">
              <a:buNone/>
              <a:defRPr sz="1600">
                <a:solidFill>
                  <a:schemeClr val="bg1"/>
                </a:solidFill>
                <a:latin typeface="Microsoft YaHei" panose="020B0503020204020204" pitchFamily="34" charset="-122"/>
                <a:ea typeface="Microsoft YaHei" panose="020B0503020204020204" pitchFamily="34" charset="-122"/>
              </a:defRPr>
            </a:lvl1pPr>
          </a:lstStyle>
          <a:p>
            <a:r>
              <a:rPr kumimoji="1" lang="zh-CN" altLang="en-US" dirty="0"/>
              <a:t>欢迎交流合作</a:t>
            </a:r>
          </a:p>
        </p:txBody>
      </p:sp>
      <p:sp>
        <p:nvSpPr>
          <p:cNvPr id="9" name="文本占位符 7">
            <a:extLst>
              <a:ext uri="{FF2B5EF4-FFF2-40B4-BE49-F238E27FC236}">
                <a16:creationId xmlns:a16="http://schemas.microsoft.com/office/drawing/2014/main" id="{7A9BEAFF-3751-5B41-9233-816D57C1E2AF}"/>
              </a:ext>
            </a:extLst>
          </p:cNvPr>
          <p:cNvSpPr>
            <a:spLocks noGrp="1"/>
          </p:cNvSpPr>
          <p:nvPr>
            <p:ph type="body" sz="quarter" idx="12" hasCustomPrompt="1"/>
          </p:nvPr>
        </p:nvSpPr>
        <p:spPr>
          <a:xfrm>
            <a:off x="5193505" y="4074292"/>
            <a:ext cx="1804988" cy="358212"/>
          </a:xfrm>
          <a:prstGeom prst="rect">
            <a:avLst/>
          </a:prstGeom>
        </p:spPr>
        <p:txBody>
          <a:bodyPr/>
          <a:lstStyle>
            <a:lvl1pPr marL="0" indent="0" algn="ctr">
              <a:buNone/>
              <a:defRPr sz="1200">
                <a:solidFill>
                  <a:schemeClr val="bg1"/>
                </a:solidFill>
                <a:latin typeface="Microsoft YaHei" panose="020B0503020204020204" pitchFamily="34" charset="-122"/>
                <a:ea typeface="Microsoft YaHei" panose="020B0503020204020204" pitchFamily="34" charset="-122"/>
              </a:defRPr>
            </a:lvl1pPr>
          </a:lstStyle>
          <a:p>
            <a:r>
              <a:rPr kumimoji="1" lang="en-US" altLang="zh-CN" dirty="0"/>
              <a:t>2019/2/25</a:t>
            </a:r>
            <a:endParaRPr kumimoji="1" lang="zh-CN" altLang="en-US" dirty="0"/>
          </a:p>
        </p:txBody>
      </p:sp>
    </p:spTree>
    <p:extLst>
      <p:ext uri="{BB962C8B-B14F-4D97-AF65-F5344CB8AC3E}">
        <p14:creationId xmlns:p14="http://schemas.microsoft.com/office/powerpoint/2010/main" val="405529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普通备用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581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6EAF9D6-858F-1E4E-AB8B-3128AE7FCA56}"/>
              </a:ext>
            </a:extLst>
          </p:cNvPr>
          <p:cNvPicPr>
            <a:picLocks noChangeAspect="1"/>
          </p:cNvPicPr>
          <p:nvPr userDrawn="1"/>
        </p:nvPicPr>
        <p:blipFill>
          <a:blip r:embed="rId7"/>
          <a:stretch>
            <a:fillRect/>
          </a:stretch>
        </p:blipFill>
        <p:spPr>
          <a:xfrm>
            <a:off x="0" y="0"/>
            <a:ext cx="12192000" cy="6858000"/>
          </a:xfrm>
          <a:prstGeom prst="rect">
            <a:avLst/>
          </a:prstGeom>
        </p:spPr>
      </p:pic>
      <p:pic>
        <p:nvPicPr>
          <p:cNvPr id="8" name="图片 7">
            <a:extLst>
              <a:ext uri="{FF2B5EF4-FFF2-40B4-BE49-F238E27FC236}">
                <a16:creationId xmlns:a16="http://schemas.microsoft.com/office/drawing/2014/main" id="{D1B03F54-319E-D943-B0EC-3A3E69CD73F4}"/>
              </a:ext>
            </a:extLst>
          </p:cNvPr>
          <p:cNvPicPr>
            <a:picLocks noChangeAspect="1"/>
          </p:cNvPicPr>
          <p:nvPr userDrawn="1"/>
        </p:nvPicPr>
        <p:blipFill>
          <a:blip r:embed="rId8"/>
          <a:stretch>
            <a:fillRect/>
          </a:stretch>
        </p:blipFill>
        <p:spPr>
          <a:xfrm>
            <a:off x="254000" y="168729"/>
            <a:ext cx="4483100" cy="266700"/>
          </a:xfrm>
          <a:prstGeom prst="rect">
            <a:avLst/>
          </a:prstGeom>
        </p:spPr>
      </p:pic>
    </p:spTree>
    <p:extLst>
      <p:ext uri="{BB962C8B-B14F-4D97-AF65-F5344CB8AC3E}">
        <p14:creationId xmlns:p14="http://schemas.microsoft.com/office/powerpoint/2010/main" val="710415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3.xml"/><Relationship Id="rId5" Type="http://schemas.openxmlformats.org/officeDocument/2006/relationships/image" Target="../media/image34.jpg"/><Relationship Id="rId4" Type="http://schemas.openxmlformats.org/officeDocument/2006/relationships/image" Target="../media/image33.jp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github.com/isrc-cas/pacific"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hyperlink" Target="https://github.com/lazyparser/becoming-a-compiler-enginee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19B96F4-67C4-A942-8480-10EEE6E0F248}"/>
              </a:ext>
            </a:extLst>
          </p:cNvPr>
          <p:cNvSpPr>
            <a:spLocks noGrp="1"/>
          </p:cNvSpPr>
          <p:nvPr>
            <p:ph type="body" sz="quarter" idx="10"/>
          </p:nvPr>
        </p:nvSpPr>
        <p:spPr>
          <a:xfrm>
            <a:off x="3854449" y="4984501"/>
            <a:ext cx="4661289" cy="474625"/>
          </a:xfrm>
        </p:spPr>
        <p:txBody>
          <a:bodyPr/>
          <a:lstStyle/>
          <a:p>
            <a:r>
              <a:rPr kumimoji="1" lang="en-US" altLang="zh-CN" dirty="0"/>
              <a:t>PLCT</a:t>
            </a:r>
            <a:r>
              <a:rPr kumimoji="1" lang="zh-CN" altLang="en-US" dirty="0"/>
              <a:t>与方舟编译器社区建设</a:t>
            </a:r>
          </a:p>
        </p:txBody>
      </p:sp>
      <p:sp>
        <p:nvSpPr>
          <p:cNvPr id="3" name="文本占位符 2">
            <a:extLst>
              <a:ext uri="{FF2B5EF4-FFF2-40B4-BE49-F238E27FC236}">
                <a16:creationId xmlns:a16="http://schemas.microsoft.com/office/drawing/2014/main" id="{6E4F3676-761E-A044-BF77-CE2294434ED4}"/>
              </a:ext>
            </a:extLst>
          </p:cNvPr>
          <p:cNvSpPr>
            <a:spLocks noGrp="1"/>
          </p:cNvSpPr>
          <p:nvPr>
            <p:ph type="body" sz="quarter" idx="11"/>
          </p:nvPr>
        </p:nvSpPr>
        <p:spPr/>
        <p:txBody>
          <a:bodyPr/>
          <a:lstStyle/>
          <a:p>
            <a:r>
              <a:rPr kumimoji="1" lang="zh-CN" altLang="en-US" dirty="0"/>
              <a:t>史宁宁</a:t>
            </a:r>
          </a:p>
        </p:txBody>
      </p:sp>
      <p:sp>
        <p:nvSpPr>
          <p:cNvPr id="4" name="文本占位符 3">
            <a:extLst>
              <a:ext uri="{FF2B5EF4-FFF2-40B4-BE49-F238E27FC236}">
                <a16:creationId xmlns:a16="http://schemas.microsoft.com/office/drawing/2014/main" id="{96822DA5-4CAE-3C4A-9582-AC8DE9A4CADB}"/>
              </a:ext>
            </a:extLst>
          </p:cNvPr>
          <p:cNvSpPr>
            <a:spLocks noGrp="1"/>
          </p:cNvSpPr>
          <p:nvPr>
            <p:ph type="body" sz="quarter" idx="12"/>
          </p:nvPr>
        </p:nvSpPr>
        <p:spPr/>
        <p:txBody>
          <a:bodyPr/>
          <a:lstStyle/>
          <a:p>
            <a:r>
              <a:rPr kumimoji="1" lang="en-US" altLang="zh-CN" dirty="0"/>
              <a:t>2019/12/18</a:t>
            </a:r>
            <a:endParaRPr kumimoji="1" lang="zh-CN" altLang="en-US" dirty="0"/>
          </a:p>
        </p:txBody>
      </p:sp>
    </p:spTree>
    <p:extLst>
      <p:ext uri="{BB962C8B-B14F-4D97-AF65-F5344CB8AC3E}">
        <p14:creationId xmlns:p14="http://schemas.microsoft.com/office/powerpoint/2010/main" val="159892797"/>
      </p:ext>
    </p:extLst>
  </p:cSld>
  <p:clrMapOvr>
    <a:masterClrMapping/>
  </p:clrMapOvr>
  <mc:AlternateContent xmlns:mc="http://schemas.openxmlformats.org/markup-compatibility/2006">
    <mc:Choice xmlns:p14="http://schemas.microsoft.com/office/powerpoint/2010/main" Requires="p14">
      <p:transition spd="slow" p14:dur="2000" advTm="41657"/>
    </mc:Choice>
    <mc:Fallback>
      <p:transition spd="slow" advTm="4165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2365A4-7DD1-41B7-9400-46C86075CC5F}"/>
              </a:ext>
            </a:extLst>
          </p:cNvPr>
          <p:cNvSpPr>
            <a:spLocks noGrp="1"/>
          </p:cNvSpPr>
          <p:nvPr>
            <p:ph type="body" sz="quarter" idx="11"/>
          </p:nvPr>
        </p:nvSpPr>
        <p:spPr>
          <a:xfrm>
            <a:off x="254000" y="894127"/>
            <a:ext cx="4622800" cy="396070"/>
          </a:xfrm>
        </p:spPr>
        <p:txBody>
          <a:bodyPr/>
          <a:lstStyle/>
          <a:p>
            <a:r>
              <a:rPr kumimoji="1" lang="en-US" altLang="zh-CN" dirty="0"/>
              <a:t>01 </a:t>
            </a:r>
            <a:r>
              <a:rPr kumimoji="1" lang="zh-CN" altLang="en-US" dirty="0"/>
              <a:t>方舟编译器开源进程</a:t>
            </a:r>
          </a:p>
          <a:p>
            <a:endParaRPr lang="zh-CN" altLang="en-US" dirty="0"/>
          </a:p>
        </p:txBody>
      </p:sp>
      <p:sp>
        <p:nvSpPr>
          <p:cNvPr id="3" name="文本占位符 2">
            <a:extLst>
              <a:ext uri="{FF2B5EF4-FFF2-40B4-BE49-F238E27FC236}">
                <a16:creationId xmlns:a16="http://schemas.microsoft.com/office/drawing/2014/main" id="{E7E5E7DA-5592-4699-B5DA-C1CE054275CC}"/>
              </a:ext>
            </a:extLst>
          </p:cNvPr>
          <p:cNvSpPr>
            <a:spLocks noGrp="1"/>
          </p:cNvSpPr>
          <p:nvPr>
            <p:ph type="body" sz="quarter" idx="12"/>
          </p:nvPr>
        </p:nvSpPr>
        <p:spPr>
          <a:xfrm>
            <a:off x="254000" y="1637802"/>
            <a:ext cx="5842000" cy="428625"/>
          </a:xfrm>
        </p:spPr>
        <p:txBody>
          <a:bodyPr/>
          <a:lstStyle/>
          <a:p>
            <a:r>
              <a:rPr lang="en-US" altLang="zh-CN" dirty="0"/>
              <a:t>2019</a:t>
            </a:r>
            <a:r>
              <a:rPr lang="zh-CN" altLang="en-US" dirty="0"/>
              <a:t>年</a:t>
            </a:r>
            <a:r>
              <a:rPr lang="en-US" altLang="zh-CN" dirty="0"/>
              <a:t>12</a:t>
            </a:r>
            <a:r>
              <a:rPr lang="zh-CN" altLang="en-US" dirty="0"/>
              <a:t>月</a:t>
            </a:r>
            <a:r>
              <a:rPr lang="en-US" altLang="zh-CN" dirty="0"/>
              <a:t>3</a:t>
            </a:r>
            <a:r>
              <a:rPr lang="zh-CN" altLang="en-US" dirty="0"/>
              <a:t>日  第一个稳定发布版本 </a:t>
            </a:r>
            <a:r>
              <a:rPr lang="en-US" altLang="zh-CN" dirty="0"/>
              <a:t>V0.2.1</a:t>
            </a:r>
            <a:endParaRPr kumimoji="1" lang="zh-CN" altLang="en-US" dirty="0"/>
          </a:p>
          <a:p>
            <a:endParaRPr lang="zh-CN" altLang="en-US" dirty="0"/>
          </a:p>
        </p:txBody>
      </p:sp>
      <p:pic>
        <p:nvPicPr>
          <p:cNvPr id="5" name="图片 4">
            <a:extLst>
              <a:ext uri="{FF2B5EF4-FFF2-40B4-BE49-F238E27FC236}">
                <a16:creationId xmlns:a16="http://schemas.microsoft.com/office/drawing/2014/main" id="{0FBD15F5-25A3-4D95-96CE-82AA98141F76}"/>
              </a:ext>
            </a:extLst>
          </p:cNvPr>
          <p:cNvPicPr>
            <a:picLocks noChangeAspect="1"/>
          </p:cNvPicPr>
          <p:nvPr/>
        </p:nvPicPr>
        <p:blipFill>
          <a:blip r:embed="rId2"/>
          <a:stretch>
            <a:fillRect/>
          </a:stretch>
        </p:blipFill>
        <p:spPr>
          <a:xfrm>
            <a:off x="1374753" y="2066427"/>
            <a:ext cx="7982607" cy="3869684"/>
          </a:xfrm>
          <a:prstGeom prst="rect">
            <a:avLst/>
          </a:prstGeom>
        </p:spPr>
      </p:pic>
      <p:sp>
        <p:nvSpPr>
          <p:cNvPr id="6" name="文本框 5">
            <a:extLst>
              <a:ext uri="{FF2B5EF4-FFF2-40B4-BE49-F238E27FC236}">
                <a16:creationId xmlns:a16="http://schemas.microsoft.com/office/drawing/2014/main" id="{2B68A2C0-3CC7-40B6-8E4D-6D27EBDD18E3}"/>
              </a:ext>
            </a:extLst>
          </p:cNvPr>
          <p:cNvSpPr txBox="1"/>
          <p:nvPr/>
        </p:nvSpPr>
        <p:spPr>
          <a:xfrm>
            <a:off x="6748953" y="6457890"/>
            <a:ext cx="5978814" cy="800219"/>
          </a:xfrm>
          <a:prstGeom prst="rect">
            <a:avLst/>
          </a:prstGeom>
          <a:noFill/>
        </p:spPr>
        <p:txBody>
          <a:bodyPr wrap="square" rtlCol="0">
            <a:spAutoFit/>
          </a:bodyPr>
          <a:lstStyle/>
          <a:p>
            <a:r>
              <a:rPr lang="en-US" altLang="zh-CN" sz="1400" dirty="0"/>
              <a:t>From</a:t>
            </a:r>
            <a:r>
              <a:rPr lang="zh-CN" altLang="en-US" sz="1400" dirty="0"/>
              <a:t>：</a:t>
            </a:r>
            <a:r>
              <a:rPr lang="en-US" altLang="zh-CN" sz="1400" dirty="0"/>
              <a:t>https://gitee.com/harmonyos/OpenArkCompiler/releases</a:t>
            </a:r>
            <a:endParaRPr lang="zh-CN" altLang="en-US" sz="1400" dirty="0"/>
          </a:p>
          <a:p>
            <a:endParaRPr lang="zh-CN" altLang="en-US" sz="1400" dirty="0"/>
          </a:p>
          <a:p>
            <a:endParaRPr lang="zh-CN" altLang="en-US" dirty="0"/>
          </a:p>
        </p:txBody>
      </p:sp>
    </p:spTree>
    <p:extLst>
      <p:ext uri="{BB962C8B-B14F-4D97-AF65-F5344CB8AC3E}">
        <p14:creationId xmlns:p14="http://schemas.microsoft.com/office/powerpoint/2010/main" val="380594170"/>
      </p:ext>
    </p:extLst>
  </p:cSld>
  <p:clrMapOvr>
    <a:masterClrMapping/>
  </p:clrMapOvr>
  <mc:AlternateContent xmlns:mc="http://schemas.openxmlformats.org/markup-compatibility/2006">
    <mc:Choice xmlns:p14="http://schemas.microsoft.com/office/powerpoint/2010/main" Requires="p14">
      <p:transition spd="slow" p14:dur="2000" advTm="12990"/>
    </mc:Choice>
    <mc:Fallback>
      <p:transition spd="slow" advTm="1299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8D1A5-9FA0-D640-A233-E5B6128323B9}"/>
              </a:ext>
            </a:extLst>
          </p:cNvPr>
          <p:cNvSpPr>
            <a:spLocks noGrp="1"/>
          </p:cNvSpPr>
          <p:nvPr>
            <p:ph type="body" sz="quarter" idx="10"/>
          </p:nvPr>
        </p:nvSpPr>
        <p:spPr/>
        <p:txBody>
          <a:bodyPr/>
          <a:lstStyle/>
          <a:p>
            <a:r>
              <a:rPr kumimoji="1" lang="zh-CN" altLang="en-US" dirty="0"/>
              <a:t>目 录</a:t>
            </a:r>
          </a:p>
        </p:txBody>
      </p:sp>
      <p:sp>
        <p:nvSpPr>
          <p:cNvPr id="3" name="文本占位符 2">
            <a:extLst>
              <a:ext uri="{FF2B5EF4-FFF2-40B4-BE49-F238E27FC236}">
                <a16:creationId xmlns:a16="http://schemas.microsoft.com/office/drawing/2014/main" id="{68707C0D-FF0E-E04A-9F7A-56F3252E4673}"/>
              </a:ext>
            </a:extLst>
          </p:cNvPr>
          <p:cNvSpPr>
            <a:spLocks noGrp="1"/>
          </p:cNvSpPr>
          <p:nvPr>
            <p:ph type="body" sz="quarter" idx="11"/>
          </p:nvPr>
        </p:nvSpPr>
        <p:spPr/>
        <p:txBody>
          <a:bodyPr/>
          <a:lstStyle/>
          <a:p>
            <a:r>
              <a:rPr kumimoji="1" lang="en-US" altLang="zh-CN" dirty="0"/>
              <a:t>01 </a:t>
            </a:r>
            <a:r>
              <a:rPr kumimoji="1" lang="zh-CN" altLang="en-US" dirty="0"/>
              <a:t>方舟编译器开源进程</a:t>
            </a:r>
          </a:p>
        </p:txBody>
      </p:sp>
      <p:sp>
        <p:nvSpPr>
          <p:cNvPr id="4" name="文本占位符 3">
            <a:extLst>
              <a:ext uri="{FF2B5EF4-FFF2-40B4-BE49-F238E27FC236}">
                <a16:creationId xmlns:a16="http://schemas.microsoft.com/office/drawing/2014/main" id="{2055FFF0-DE6D-9147-AC1E-344A5754A0FB}"/>
              </a:ext>
            </a:extLst>
          </p:cNvPr>
          <p:cNvSpPr>
            <a:spLocks noGrp="1"/>
          </p:cNvSpPr>
          <p:nvPr>
            <p:ph type="body" sz="quarter" idx="12"/>
          </p:nvPr>
        </p:nvSpPr>
        <p:spPr>
          <a:xfrm>
            <a:off x="1361280" y="2577869"/>
            <a:ext cx="4125120" cy="476331"/>
          </a:xfrm>
        </p:spPr>
        <p:txBody>
          <a:bodyPr/>
          <a:lstStyle/>
          <a:p>
            <a:r>
              <a:rPr kumimoji="1" lang="en-US" altLang="zh-CN" dirty="0">
                <a:solidFill>
                  <a:srgbClr val="FF0000"/>
                </a:solidFill>
              </a:rPr>
              <a:t>02 </a:t>
            </a:r>
            <a:r>
              <a:rPr kumimoji="1" lang="zh-CN" altLang="en-US" dirty="0">
                <a:solidFill>
                  <a:srgbClr val="FF0000"/>
                </a:solidFill>
              </a:rPr>
              <a:t>方舟编译器开源内容</a:t>
            </a:r>
          </a:p>
        </p:txBody>
      </p:sp>
      <p:sp>
        <p:nvSpPr>
          <p:cNvPr id="5" name="文本占位符 4">
            <a:extLst>
              <a:ext uri="{FF2B5EF4-FFF2-40B4-BE49-F238E27FC236}">
                <a16:creationId xmlns:a16="http://schemas.microsoft.com/office/drawing/2014/main" id="{94E900FC-616C-D146-BD3F-EFAA100E5C83}"/>
              </a:ext>
            </a:extLst>
          </p:cNvPr>
          <p:cNvSpPr>
            <a:spLocks noGrp="1"/>
          </p:cNvSpPr>
          <p:nvPr>
            <p:ph type="body" sz="quarter" idx="13"/>
          </p:nvPr>
        </p:nvSpPr>
        <p:spPr>
          <a:xfrm>
            <a:off x="1361280" y="3270834"/>
            <a:ext cx="6016124" cy="476331"/>
          </a:xfrm>
        </p:spPr>
        <p:txBody>
          <a:bodyPr/>
          <a:lstStyle/>
          <a:p>
            <a:r>
              <a:rPr kumimoji="1" lang="en-US" altLang="zh-CN" dirty="0"/>
              <a:t>03 PLCT</a:t>
            </a:r>
            <a:r>
              <a:rPr kumimoji="1" lang="zh-CN" altLang="en-US" dirty="0"/>
              <a:t>在方舟编译器社区建设中的贡献</a:t>
            </a:r>
          </a:p>
        </p:txBody>
      </p:sp>
      <p:sp>
        <p:nvSpPr>
          <p:cNvPr id="6" name="文本占位符 5">
            <a:extLst>
              <a:ext uri="{FF2B5EF4-FFF2-40B4-BE49-F238E27FC236}">
                <a16:creationId xmlns:a16="http://schemas.microsoft.com/office/drawing/2014/main" id="{0D0C9CFF-AA1A-3D48-B356-875529E4F895}"/>
              </a:ext>
            </a:extLst>
          </p:cNvPr>
          <p:cNvSpPr>
            <a:spLocks noGrp="1"/>
          </p:cNvSpPr>
          <p:nvPr>
            <p:ph type="body" sz="quarter" idx="14"/>
          </p:nvPr>
        </p:nvSpPr>
        <p:spPr>
          <a:xfrm>
            <a:off x="1361280" y="3963799"/>
            <a:ext cx="6806116" cy="476331"/>
          </a:xfrm>
        </p:spPr>
        <p:txBody>
          <a:bodyPr/>
          <a:lstStyle/>
          <a:p>
            <a:r>
              <a:rPr kumimoji="1" lang="en-US" altLang="zh-CN" dirty="0"/>
              <a:t>04 PLCT</a:t>
            </a:r>
            <a:r>
              <a:rPr kumimoji="1" lang="zh-CN" altLang="en-US" dirty="0"/>
              <a:t>在方舟编译器社区建设的发展方向</a:t>
            </a:r>
          </a:p>
        </p:txBody>
      </p:sp>
    </p:spTree>
    <p:extLst>
      <p:ext uri="{BB962C8B-B14F-4D97-AF65-F5344CB8AC3E}">
        <p14:creationId xmlns:p14="http://schemas.microsoft.com/office/powerpoint/2010/main" val="2187572784"/>
      </p:ext>
    </p:extLst>
  </p:cSld>
  <p:clrMapOvr>
    <a:masterClrMapping/>
  </p:clrMapOvr>
  <mc:AlternateContent xmlns:mc="http://schemas.openxmlformats.org/markup-compatibility/2006">
    <mc:Choice xmlns:p14="http://schemas.microsoft.com/office/powerpoint/2010/main" Requires="p14">
      <p:transition spd="slow" p14:dur="2000" advTm="621"/>
    </mc:Choice>
    <mc:Fallback>
      <p:transition spd="slow" advTm="62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6F13C99-4057-4812-AFD7-C4D74B7FFDE3}"/>
              </a:ext>
            </a:extLst>
          </p:cNvPr>
          <p:cNvSpPr>
            <a:spLocks noGrp="1"/>
          </p:cNvSpPr>
          <p:nvPr>
            <p:ph type="body" sz="quarter" idx="11"/>
          </p:nvPr>
        </p:nvSpPr>
        <p:spPr>
          <a:xfrm>
            <a:off x="254000" y="894127"/>
            <a:ext cx="10764520" cy="396070"/>
          </a:xfrm>
        </p:spPr>
        <p:txBody>
          <a:bodyPr/>
          <a:lstStyle/>
          <a:p>
            <a:r>
              <a:rPr kumimoji="1" lang="en-US" altLang="zh-CN" dirty="0"/>
              <a:t>02 </a:t>
            </a:r>
            <a:r>
              <a:rPr kumimoji="1" lang="zh-CN" altLang="en-US" dirty="0"/>
              <a:t>方舟编译器的开源内容</a:t>
            </a:r>
          </a:p>
          <a:p>
            <a:endParaRPr lang="zh-CN" altLang="en-US" dirty="0"/>
          </a:p>
        </p:txBody>
      </p:sp>
      <p:sp>
        <p:nvSpPr>
          <p:cNvPr id="3" name="文本占位符 2">
            <a:extLst>
              <a:ext uri="{FF2B5EF4-FFF2-40B4-BE49-F238E27FC236}">
                <a16:creationId xmlns:a16="http://schemas.microsoft.com/office/drawing/2014/main" id="{688109C1-328C-4B7D-B9ED-7E9A3DA2BF12}"/>
              </a:ext>
            </a:extLst>
          </p:cNvPr>
          <p:cNvSpPr>
            <a:spLocks noGrp="1"/>
          </p:cNvSpPr>
          <p:nvPr>
            <p:ph type="body" sz="quarter" idx="12"/>
          </p:nvPr>
        </p:nvSpPr>
        <p:spPr>
          <a:xfrm>
            <a:off x="254000" y="1637802"/>
            <a:ext cx="4241800" cy="428625"/>
          </a:xfrm>
        </p:spPr>
        <p:txBody>
          <a:bodyPr/>
          <a:lstStyle/>
          <a:p>
            <a:r>
              <a:rPr lang="zh-CN" altLang="en-US" dirty="0"/>
              <a:t>方舟编译器开源状态</a:t>
            </a:r>
          </a:p>
        </p:txBody>
      </p:sp>
      <p:pic>
        <p:nvPicPr>
          <p:cNvPr id="6" name="图片 5">
            <a:extLst>
              <a:ext uri="{FF2B5EF4-FFF2-40B4-BE49-F238E27FC236}">
                <a16:creationId xmlns:a16="http://schemas.microsoft.com/office/drawing/2014/main" id="{903E141A-E85C-490B-A39E-53FA83B8EDB5}"/>
              </a:ext>
            </a:extLst>
          </p:cNvPr>
          <p:cNvPicPr>
            <a:picLocks noChangeAspect="1"/>
          </p:cNvPicPr>
          <p:nvPr/>
        </p:nvPicPr>
        <p:blipFill>
          <a:blip r:embed="rId2"/>
          <a:stretch>
            <a:fillRect/>
          </a:stretch>
        </p:blipFill>
        <p:spPr>
          <a:xfrm>
            <a:off x="820524" y="2167887"/>
            <a:ext cx="9605866" cy="4039925"/>
          </a:xfrm>
          <a:prstGeom prst="rect">
            <a:avLst/>
          </a:prstGeom>
        </p:spPr>
      </p:pic>
      <p:sp>
        <p:nvSpPr>
          <p:cNvPr id="7" name="矩形 6">
            <a:extLst>
              <a:ext uri="{FF2B5EF4-FFF2-40B4-BE49-F238E27FC236}">
                <a16:creationId xmlns:a16="http://schemas.microsoft.com/office/drawing/2014/main" id="{AD0599ED-9370-4A79-8104-7B62443D9CDD}"/>
              </a:ext>
            </a:extLst>
          </p:cNvPr>
          <p:cNvSpPr/>
          <p:nvPr/>
        </p:nvSpPr>
        <p:spPr>
          <a:xfrm>
            <a:off x="8320434" y="6581001"/>
            <a:ext cx="5140263" cy="276999"/>
          </a:xfrm>
          <a:prstGeom prst="rect">
            <a:avLst/>
          </a:prstGeom>
        </p:spPr>
        <p:txBody>
          <a:bodyPr wrap="square">
            <a:spAutoFit/>
          </a:bodyPr>
          <a:lstStyle/>
          <a:p>
            <a:r>
              <a:rPr lang="en-US" altLang="zh-CN" sz="1200" dirty="0"/>
              <a:t>From:  </a:t>
            </a:r>
            <a:r>
              <a:rPr lang="zh-CN" altLang="en-US" sz="1200" dirty="0"/>
              <a:t>赵俊民</a:t>
            </a:r>
            <a:r>
              <a:rPr lang="en-US" altLang="zh-CN" sz="1200" dirty="0"/>
              <a:t>《</a:t>
            </a:r>
            <a:r>
              <a:rPr lang="zh-CN" altLang="en-US" sz="1200" dirty="0"/>
              <a:t>方舟基础架构与</a:t>
            </a:r>
            <a:r>
              <a:rPr lang="en-US" altLang="zh-CN" sz="1200" dirty="0"/>
              <a:t>IR</a:t>
            </a:r>
            <a:r>
              <a:rPr lang="zh-CN" altLang="en-US" sz="1200" dirty="0"/>
              <a:t>中间表示详细介绍</a:t>
            </a:r>
            <a:r>
              <a:rPr lang="en-US" altLang="zh-CN" sz="1200" dirty="0"/>
              <a:t>》</a:t>
            </a:r>
            <a:endParaRPr lang="zh-CN" altLang="en-US" sz="1200" dirty="0"/>
          </a:p>
        </p:txBody>
      </p:sp>
    </p:spTree>
    <p:extLst>
      <p:ext uri="{BB962C8B-B14F-4D97-AF65-F5344CB8AC3E}">
        <p14:creationId xmlns:p14="http://schemas.microsoft.com/office/powerpoint/2010/main" val="208542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6F13C99-4057-4812-AFD7-C4D74B7FFDE3}"/>
              </a:ext>
            </a:extLst>
          </p:cNvPr>
          <p:cNvSpPr>
            <a:spLocks noGrp="1"/>
          </p:cNvSpPr>
          <p:nvPr>
            <p:ph type="body" sz="quarter" idx="11"/>
          </p:nvPr>
        </p:nvSpPr>
        <p:spPr>
          <a:xfrm>
            <a:off x="254000" y="894127"/>
            <a:ext cx="10764520" cy="396070"/>
          </a:xfrm>
        </p:spPr>
        <p:txBody>
          <a:bodyPr/>
          <a:lstStyle/>
          <a:p>
            <a:r>
              <a:rPr kumimoji="1" lang="en-US" altLang="zh-CN" dirty="0"/>
              <a:t>02 </a:t>
            </a:r>
            <a:r>
              <a:rPr kumimoji="1" lang="zh-CN" altLang="en-US" dirty="0"/>
              <a:t>方舟编译器的开源内容</a:t>
            </a:r>
          </a:p>
          <a:p>
            <a:endParaRPr lang="zh-CN" altLang="en-US" dirty="0"/>
          </a:p>
        </p:txBody>
      </p:sp>
      <p:sp>
        <p:nvSpPr>
          <p:cNvPr id="3" name="文本占位符 2">
            <a:extLst>
              <a:ext uri="{FF2B5EF4-FFF2-40B4-BE49-F238E27FC236}">
                <a16:creationId xmlns:a16="http://schemas.microsoft.com/office/drawing/2014/main" id="{688109C1-328C-4B7D-B9ED-7E9A3DA2BF12}"/>
              </a:ext>
            </a:extLst>
          </p:cNvPr>
          <p:cNvSpPr>
            <a:spLocks noGrp="1"/>
          </p:cNvSpPr>
          <p:nvPr>
            <p:ph type="body" sz="quarter" idx="12"/>
          </p:nvPr>
        </p:nvSpPr>
        <p:spPr>
          <a:xfrm>
            <a:off x="254000" y="1637802"/>
            <a:ext cx="4241800" cy="428625"/>
          </a:xfrm>
        </p:spPr>
        <p:txBody>
          <a:bodyPr/>
          <a:lstStyle/>
          <a:p>
            <a:r>
              <a:rPr lang="zh-CN" altLang="en-US" dirty="0"/>
              <a:t>方舟编译器架构</a:t>
            </a:r>
          </a:p>
          <a:p>
            <a:endParaRPr lang="zh-CN" altLang="en-US" dirty="0"/>
          </a:p>
        </p:txBody>
      </p:sp>
      <p:pic>
        <p:nvPicPr>
          <p:cNvPr id="4" name="图片 3">
            <a:extLst>
              <a:ext uri="{FF2B5EF4-FFF2-40B4-BE49-F238E27FC236}">
                <a16:creationId xmlns:a16="http://schemas.microsoft.com/office/drawing/2014/main" id="{39013635-8DFF-40FD-8E97-1208FC719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630" y="2200242"/>
            <a:ext cx="9929890" cy="4124723"/>
          </a:xfrm>
          <a:prstGeom prst="rect">
            <a:avLst/>
          </a:prstGeom>
        </p:spPr>
      </p:pic>
      <p:sp>
        <p:nvSpPr>
          <p:cNvPr id="5" name="矩形 4">
            <a:extLst>
              <a:ext uri="{FF2B5EF4-FFF2-40B4-BE49-F238E27FC236}">
                <a16:creationId xmlns:a16="http://schemas.microsoft.com/office/drawing/2014/main" id="{355081AA-601E-4EEC-B7B3-9A740705D718}"/>
              </a:ext>
            </a:extLst>
          </p:cNvPr>
          <p:cNvSpPr/>
          <p:nvPr/>
        </p:nvSpPr>
        <p:spPr>
          <a:xfrm>
            <a:off x="7069873" y="6527441"/>
            <a:ext cx="5635083" cy="276999"/>
          </a:xfrm>
          <a:prstGeom prst="rect">
            <a:avLst/>
          </a:prstGeom>
        </p:spPr>
        <p:txBody>
          <a:bodyPr wrap="square">
            <a:spAutoFit/>
          </a:bodyPr>
          <a:lstStyle/>
          <a:p>
            <a:r>
              <a:rPr lang="en-US" altLang="zh-CN" sz="1200" dirty="0"/>
              <a:t>From: https://www.openarkcompiler.cn/document/frameworkDesgin</a:t>
            </a:r>
            <a:endParaRPr lang="zh-CN" altLang="en-US" sz="1200" dirty="0"/>
          </a:p>
        </p:txBody>
      </p:sp>
    </p:spTree>
    <p:extLst>
      <p:ext uri="{BB962C8B-B14F-4D97-AF65-F5344CB8AC3E}">
        <p14:creationId xmlns:p14="http://schemas.microsoft.com/office/powerpoint/2010/main" val="4265479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6F13C99-4057-4812-AFD7-C4D74B7FFDE3}"/>
              </a:ext>
            </a:extLst>
          </p:cNvPr>
          <p:cNvSpPr>
            <a:spLocks noGrp="1"/>
          </p:cNvSpPr>
          <p:nvPr>
            <p:ph type="body" sz="quarter" idx="11"/>
          </p:nvPr>
        </p:nvSpPr>
        <p:spPr>
          <a:xfrm>
            <a:off x="254000" y="894127"/>
            <a:ext cx="10764520" cy="396070"/>
          </a:xfrm>
        </p:spPr>
        <p:txBody>
          <a:bodyPr/>
          <a:lstStyle/>
          <a:p>
            <a:r>
              <a:rPr kumimoji="1" lang="en-US" altLang="zh-CN" dirty="0"/>
              <a:t>02 </a:t>
            </a:r>
            <a:r>
              <a:rPr kumimoji="1" lang="zh-CN" altLang="en-US" dirty="0"/>
              <a:t>方舟编译器的开源内容</a:t>
            </a:r>
          </a:p>
          <a:p>
            <a:endParaRPr lang="zh-CN" altLang="en-US" dirty="0"/>
          </a:p>
        </p:txBody>
      </p:sp>
      <p:sp>
        <p:nvSpPr>
          <p:cNvPr id="3" name="文本占位符 2">
            <a:extLst>
              <a:ext uri="{FF2B5EF4-FFF2-40B4-BE49-F238E27FC236}">
                <a16:creationId xmlns:a16="http://schemas.microsoft.com/office/drawing/2014/main" id="{688109C1-328C-4B7D-B9ED-7E9A3DA2BF12}"/>
              </a:ext>
            </a:extLst>
          </p:cNvPr>
          <p:cNvSpPr>
            <a:spLocks noGrp="1"/>
          </p:cNvSpPr>
          <p:nvPr>
            <p:ph type="body" sz="quarter" idx="12"/>
          </p:nvPr>
        </p:nvSpPr>
        <p:spPr>
          <a:xfrm>
            <a:off x="254000" y="1637802"/>
            <a:ext cx="4241800" cy="428625"/>
          </a:xfrm>
        </p:spPr>
        <p:txBody>
          <a:bodyPr/>
          <a:lstStyle/>
          <a:p>
            <a:r>
              <a:rPr lang="zh-CN" altLang="en-US" dirty="0"/>
              <a:t>方舟编译器的多层</a:t>
            </a:r>
            <a:r>
              <a:rPr lang="en-US" altLang="zh-CN" dirty="0"/>
              <a:t>IR</a:t>
            </a:r>
            <a:r>
              <a:rPr lang="zh-CN" altLang="en-US" dirty="0"/>
              <a:t>设计</a:t>
            </a:r>
          </a:p>
        </p:txBody>
      </p:sp>
      <p:sp>
        <p:nvSpPr>
          <p:cNvPr id="4" name="文本框 3">
            <a:extLst>
              <a:ext uri="{FF2B5EF4-FFF2-40B4-BE49-F238E27FC236}">
                <a16:creationId xmlns:a16="http://schemas.microsoft.com/office/drawing/2014/main" id="{6601B3D9-8C60-4AB2-82BF-C9DEECBACEF8}"/>
              </a:ext>
            </a:extLst>
          </p:cNvPr>
          <p:cNvSpPr txBox="1"/>
          <p:nvPr/>
        </p:nvSpPr>
        <p:spPr>
          <a:xfrm>
            <a:off x="1574476" y="2499249"/>
            <a:ext cx="8123568" cy="2308324"/>
          </a:xfrm>
          <a:prstGeom prst="rect">
            <a:avLst/>
          </a:prstGeom>
          <a:noFill/>
        </p:spPr>
        <p:txBody>
          <a:bodyPr wrap="square" rtlCol="0">
            <a:spAutoFit/>
          </a:bodyPr>
          <a:lstStyle/>
          <a:p>
            <a:pPr marL="342900" indent="-342900">
              <a:buFont typeface="+mj-lt"/>
              <a:buAutoNum type="arabicPeriod"/>
            </a:pPr>
            <a:r>
              <a:rPr lang="zh-CN" altLang="en-US" sz="2400" dirty="0"/>
              <a:t>高层</a:t>
            </a:r>
            <a:r>
              <a:rPr lang="en-US" altLang="zh-CN" sz="2400" dirty="0"/>
              <a:t>IR</a:t>
            </a:r>
            <a:r>
              <a:rPr lang="zh-CN" altLang="en-US" sz="2400" dirty="0"/>
              <a:t>更接近于源程序，包含了更多的程序信息；</a:t>
            </a:r>
            <a:endParaRPr lang="en-US" altLang="zh-CN" sz="2400" dirty="0"/>
          </a:p>
          <a:p>
            <a:pPr marL="342900" indent="-342900">
              <a:buFont typeface="+mj-lt"/>
              <a:buAutoNum type="arabicPeriod"/>
            </a:pPr>
            <a:r>
              <a:rPr lang="zh-CN" altLang="en-US" sz="2400" dirty="0"/>
              <a:t>底层</a:t>
            </a:r>
            <a:r>
              <a:rPr lang="en-US" altLang="zh-CN" sz="2400" dirty="0"/>
              <a:t>IR</a:t>
            </a:r>
            <a:r>
              <a:rPr lang="zh-CN" altLang="en-US" sz="2400" dirty="0"/>
              <a:t>更接近于目标平台的机器指令，甚至有的时候和和机器指令是一对一的关系；</a:t>
            </a:r>
            <a:endParaRPr lang="en-US" altLang="zh-CN" sz="2400" dirty="0"/>
          </a:p>
          <a:p>
            <a:pPr marL="342900" indent="-342900">
              <a:buFont typeface="+mj-lt"/>
              <a:buAutoNum type="arabicPeriod"/>
            </a:pPr>
            <a:r>
              <a:rPr lang="zh-CN" altLang="en-US" sz="2400" dirty="0"/>
              <a:t>高层</a:t>
            </a:r>
            <a:r>
              <a:rPr lang="en-US" altLang="zh-CN" sz="2400" dirty="0"/>
              <a:t>IR</a:t>
            </a:r>
            <a:r>
              <a:rPr lang="zh-CN" altLang="en-US" sz="2400" dirty="0"/>
              <a:t>的保留了程序语言的层次结构，和目标机器平台无关；</a:t>
            </a:r>
            <a:endParaRPr lang="en-US" altLang="zh-CN" sz="2400" dirty="0"/>
          </a:p>
          <a:p>
            <a:pPr marL="342900" indent="-342900">
              <a:buFont typeface="+mj-lt"/>
              <a:buAutoNum type="arabicPeriod"/>
            </a:pPr>
            <a:r>
              <a:rPr lang="zh-CN" altLang="en-US" sz="2400" dirty="0"/>
              <a:t>底层</a:t>
            </a:r>
            <a:r>
              <a:rPr lang="en-US" altLang="zh-CN" sz="2400" dirty="0"/>
              <a:t>IR</a:t>
            </a:r>
            <a:r>
              <a:rPr lang="zh-CN" altLang="en-US" sz="2400" dirty="0"/>
              <a:t>更加扁平化，依赖具体的目标平台。</a:t>
            </a:r>
            <a:endParaRPr lang="en-US" altLang="zh-CN" sz="2400" dirty="0"/>
          </a:p>
        </p:txBody>
      </p:sp>
    </p:spTree>
    <p:extLst>
      <p:ext uri="{BB962C8B-B14F-4D97-AF65-F5344CB8AC3E}">
        <p14:creationId xmlns:p14="http://schemas.microsoft.com/office/powerpoint/2010/main" val="379896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6F13C99-4057-4812-AFD7-C4D74B7FFDE3}"/>
              </a:ext>
            </a:extLst>
          </p:cNvPr>
          <p:cNvSpPr>
            <a:spLocks noGrp="1"/>
          </p:cNvSpPr>
          <p:nvPr>
            <p:ph type="body" sz="quarter" idx="11"/>
          </p:nvPr>
        </p:nvSpPr>
        <p:spPr>
          <a:xfrm>
            <a:off x="254000" y="894127"/>
            <a:ext cx="10764520" cy="396070"/>
          </a:xfrm>
        </p:spPr>
        <p:txBody>
          <a:bodyPr/>
          <a:lstStyle/>
          <a:p>
            <a:r>
              <a:rPr kumimoji="1" lang="en-US" altLang="zh-CN" dirty="0"/>
              <a:t>02 </a:t>
            </a:r>
            <a:r>
              <a:rPr kumimoji="1" lang="zh-CN" altLang="en-US" dirty="0"/>
              <a:t>方舟编译器的开源内容</a:t>
            </a:r>
          </a:p>
          <a:p>
            <a:endParaRPr lang="zh-CN" altLang="en-US" dirty="0"/>
          </a:p>
        </p:txBody>
      </p:sp>
      <p:sp>
        <p:nvSpPr>
          <p:cNvPr id="3" name="文本占位符 2">
            <a:extLst>
              <a:ext uri="{FF2B5EF4-FFF2-40B4-BE49-F238E27FC236}">
                <a16:creationId xmlns:a16="http://schemas.microsoft.com/office/drawing/2014/main" id="{688109C1-328C-4B7D-B9ED-7E9A3DA2BF12}"/>
              </a:ext>
            </a:extLst>
          </p:cNvPr>
          <p:cNvSpPr>
            <a:spLocks noGrp="1"/>
          </p:cNvSpPr>
          <p:nvPr>
            <p:ph type="body" sz="quarter" idx="12"/>
          </p:nvPr>
        </p:nvSpPr>
        <p:spPr>
          <a:xfrm>
            <a:off x="254000" y="1637802"/>
            <a:ext cx="4241800" cy="428625"/>
          </a:xfrm>
        </p:spPr>
        <p:txBody>
          <a:bodyPr/>
          <a:lstStyle/>
          <a:p>
            <a:r>
              <a:rPr lang="zh-CN" altLang="en-US" dirty="0"/>
              <a:t>方舟编译器多层</a:t>
            </a:r>
            <a:r>
              <a:rPr lang="en-US" altLang="zh-CN" dirty="0"/>
              <a:t>IR</a:t>
            </a:r>
            <a:r>
              <a:rPr lang="zh-CN" altLang="en-US" dirty="0"/>
              <a:t>的分层</a:t>
            </a:r>
          </a:p>
        </p:txBody>
      </p:sp>
      <p:pic>
        <p:nvPicPr>
          <p:cNvPr id="4" name="图片 3">
            <a:extLst>
              <a:ext uri="{FF2B5EF4-FFF2-40B4-BE49-F238E27FC236}">
                <a16:creationId xmlns:a16="http://schemas.microsoft.com/office/drawing/2014/main" id="{4A9FB261-98B4-41FE-AEC3-202C45D8D87D}"/>
              </a:ext>
            </a:extLst>
          </p:cNvPr>
          <p:cNvPicPr>
            <a:picLocks noChangeAspect="1"/>
          </p:cNvPicPr>
          <p:nvPr/>
        </p:nvPicPr>
        <p:blipFill>
          <a:blip r:embed="rId2"/>
          <a:stretch>
            <a:fillRect/>
          </a:stretch>
        </p:blipFill>
        <p:spPr>
          <a:xfrm>
            <a:off x="1516055" y="2083739"/>
            <a:ext cx="3929774" cy="4300919"/>
          </a:xfrm>
          <a:prstGeom prst="rect">
            <a:avLst/>
          </a:prstGeom>
        </p:spPr>
      </p:pic>
      <p:pic>
        <p:nvPicPr>
          <p:cNvPr id="5" name="图片 4">
            <a:extLst>
              <a:ext uri="{FF2B5EF4-FFF2-40B4-BE49-F238E27FC236}">
                <a16:creationId xmlns:a16="http://schemas.microsoft.com/office/drawing/2014/main" id="{D52F1625-7F20-4A94-B7B4-8FA970B03D90}"/>
              </a:ext>
            </a:extLst>
          </p:cNvPr>
          <p:cNvPicPr>
            <a:picLocks noChangeAspect="1"/>
          </p:cNvPicPr>
          <p:nvPr/>
        </p:nvPicPr>
        <p:blipFill>
          <a:blip r:embed="rId3"/>
          <a:stretch>
            <a:fillRect/>
          </a:stretch>
        </p:blipFill>
        <p:spPr>
          <a:xfrm>
            <a:off x="7598775" y="2101051"/>
            <a:ext cx="3419745" cy="4285503"/>
          </a:xfrm>
          <a:prstGeom prst="rect">
            <a:avLst/>
          </a:prstGeom>
        </p:spPr>
      </p:pic>
      <p:sp>
        <p:nvSpPr>
          <p:cNvPr id="6" name="矩形 5">
            <a:extLst>
              <a:ext uri="{FF2B5EF4-FFF2-40B4-BE49-F238E27FC236}">
                <a16:creationId xmlns:a16="http://schemas.microsoft.com/office/drawing/2014/main" id="{8FEFEFC5-EC22-4EE1-AE5A-445CF7454FC9}"/>
              </a:ext>
            </a:extLst>
          </p:cNvPr>
          <p:cNvSpPr/>
          <p:nvPr/>
        </p:nvSpPr>
        <p:spPr>
          <a:xfrm>
            <a:off x="254000" y="6540469"/>
            <a:ext cx="7934179" cy="276999"/>
          </a:xfrm>
          <a:prstGeom prst="rect">
            <a:avLst/>
          </a:prstGeom>
        </p:spPr>
        <p:txBody>
          <a:bodyPr wrap="square">
            <a:spAutoFit/>
          </a:bodyPr>
          <a:lstStyle/>
          <a:p>
            <a:r>
              <a:rPr lang="en-US" altLang="zh-CN" sz="1200" dirty="0"/>
              <a:t>From: 《Open64 Compiler Whirl Intermediate Representation》</a:t>
            </a:r>
            <a:endParaRPr lang="zh-CN" altLang="en-US" sz="1200" dirty="0"/>
          </a:p>
        </p:txBody>
      </p:sp>
      <p:sp>
        <p:nvSpPr>
          <p:cNvPr id="7" name="文本框 6">
            <a:extLst>
              <a:ext uri="{FF2B5EF4-FFF2-40B4-BE49-F238E27FC236}">
                <a16:creationId xmlns:a16="http://schemas.microsoft.com/office/drawing/2014/main" id="{B737E7BA-13C7-4133-8372-02426469F1A4}"/>
              </a:ext>
            </a:extLst>
          </p:cNvPr>
          <p:cNvSpPr txBox="1"/>
          <p:nvPr/>
        </p:nvSpPr>
        <p:spPr>
          <a:xfrm>
            <a:off x="254000" y="3495051"/>
            <a:ext cx="1020268" cy="923330"/>
          </a:xfrm>
          <a:prstGeom prst="rect">
            <a:avLst/>
          </a:prstGeom>
          <a:noFill/>
        </p:spPr>
        <p:txBody>
          <a:bodyPr wrap="square" rtlCol="0">
            <a:spAutoFit/>
          </a:bodyPr>
          <a:lstStyle/>
          <a:p>
            <a:r>
              <a:rPr lang="en-US" altLang="zh-CN" dirty="0"/>
              <a:t>Open64</a:t>
            </a:r>
            <a:r>
              <a:rPr lang="zh-CN" altLang="en-US" dirty="0"/>
              <a:t>多层</a:t>
            </a:r>
            <a:r>
              <a:rPr lang="en-US" altLang="zh-CN" dirty="0"/>
              <a:t>IR</a:t>
            </a:r>
            <a:r>
              <a:rPr lang="zh-CN" altLang="en-US" dirty="0"/>
              <a:t>的分层</a:t>
            </a:r>
          </a:p>
        </p:txBody>
      </p:sp>
      <p:sp>
        <p:nvSpPr>
          <p:cNvPr id="8" name="文本框 7">
            <a:extLst>
              <a:ext uri="{FF2B5EF4-FFF2-40B4-BE49-F238E27FC236}">
                <a16:creationId xmlns:a16="http://schemas.microsoft.com/office/drawing/2014/main" id="{210A2E55-B01F-4B41-9F01-A5A65B603A22}"/>
              </a:ext>
            </a:extLst>
          </p:cNvPr>
          <p:cNvSpPr txBox="1"/>
          <p:nvPr/>
        </p:nvSpPr>
        <p:spPr>
          <a:xfrm>
            <a:off x="6200078" y="3520757"/>
            <a:ext cx="831691" cy="1477328"/>
          </a:xfrm>
          <a:prstGeom prst="rect">
            <a:avLst/>
          </a:prstGeom>
          <a:noFill/>
        </p:spPr>
        <p:txBody>
          <a:bodyPr wrap="square" rtlCol="0">
            <a:spAutoFit/>
          </a:bodyPr>
          <a:lstStyle/>
          <a:p>
            <a:r>
              <a:rPr lang="zh-CN" altLang="en-US" dirty="0"/>
              <a:t>方舟编译器多层</a:t>
            </a:r>
            <a:r>
              <a:rPr lang="en-US" altLang="zh-CN" dirty="0"/>
              <a:t>IR</a:t>
            </a:r>
            <a:r>
              <a:rPr lang="zh-CN" altLang="en-US" dirty="0"/>
              <a:t>的分层</a:t>
            </a:r>
          </a:p>
        </p:txBody>
      </p:sp>
    </p:spTree>
    <p:extLst>
      <p:ext uri="{BB962C8B-B14F-4D97-AF65-F5344CB8AC3E}">
        <p14:creationId xmlns:p14="http://schemas.microsoft.com/office/powerpoint/2010/main" val="1004528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6F13C99-4057-4812-AFD7-C4D74B7FFDE3}"/>
              </a:ext>
            </a:extLst>
          </p:cNvPr>
          <p:cNvSpPr>
            <a:spLocks noGrp="1"/>
          </p:cNvSpPr>
          <p:nvPr>
            <p:ph type="body" sz="quarter" idx="11"/>
          </p:nvPr>
        </p:nvSpPr>
        <p:spPr>
          <a:xfrm>
            <a:off x="254000" y="894127"/>
            <a:ext cx="10764520" cy="396070"/>
          </a:xfrm>
        </p:spPr>
        <p:txBody>
          <a:bodyPr/>
          <a:lstStyle/>
          <a:p>
            <a:r>
              <a:rPr kumimoji="1" lang="en-US" altLang="zh-CN" dirty="0"/>
              <a:t>02 </a:t>
            </a:r>
            <a:r>
              <a:rPr kumimoji="1" lang="zh-CN" altLang="en-US" dirty="0"/>
              <a:t>方舟编译器的开源内容</a:t>
            </a:r>
          </a:p>
          <a:p>
            <a:endParaRPr lang="zh-CN" altLang="en-US" dirty="0"/>
          </a:p>
        </p:txBody>
      </p:sp>
      <p:sp>
        <p:nvSpPr>
          <p:cNvPr id="3" name="文本占位符 2">
            <a:extLst>
              <a:ext uri="{FF2B5EF4-FFF2-40B4-BE49-F238E27FC236}">
                <a16:creationId xmlns:a16="http://schemas.microsoft.com/office/drawing/2014/main" id="{688109C1-328C-4B7D-B9ED-7E9A3DA2BF12}"/>
              </a:ext>
            </a:extLst>
          </p:cNvPr>
          <p:cNvSpPr>
            <a:spLocks noGrp="1"/>
          </p:cNvSpPr>
          <p:nvPr>
            <p:ph type="body" sz="quarter" idx="12"/>
          </p:nvPr>
        </p:nvSpPr>
        <p:spPr>
          <a:xfrm>
            <a:off x="254000" y="1637802"/>
            <a:ext cx="4241800" cy="428625"/>
          </a:xfrm>
        </p:spPr>
        <p:txBody>
          <a:bodyPr/>
          <a:lstStyle/>
          <a:p>
            <a:r>
              <a:rPr lang="en-US" altLang="zh-CN" dirty="0"/>
              <a:t>Phase</a:t>
            </a:r>
            <a:r>
              <a:rPr lang="zh-CN" altLang="en-US" dirty="0"/>
              <a:t>体系的设计与实现</a:t>
            </a:r>
          </a:p>
          <a:p>
            <a:endParaRPr lang="zh-CN" altLang="en-US" dirty="0"/>
          </a:p>
        </p:txBody>
      </p:sp>
      <p:pic>
        <p:nvPicPr>
          <p:cNvPr id="4" name="图片 3">
            <a:extLst>
              <a:ext uri="{FF2B5EF4-FFF2-40B4-BE49-F238E27FC236}">
                <a16:creationId xmlns:a16="http://schemas.microsoft.com/office/drawing/2014/main" id="{BD0DB8BD-D699-449A-8E5A-C79E6F7E8473}"/>
              </a:ext>
            </a:extLst>
          </p:cNvPr>
          <p:cNvPicPr>
            <a:picLocks noChangeAspect="1"/>
          </p:cNvPicPr>
          <p:nvPr/>
        </p:nvPicPr>
        <p:blipFill>
          <a:blip r:embed="rId2"/>
          <a:stretch>
            <a:fillRect/>
          </a:stretch>
        </p:blipFill>
        <p:spPr>
          <a:xfrm>
            <a:off x="2098040" y="2066427"/>
            <a:ext cx="9606377" cy="4502621"/>
          </a:xfrm>
          <a:prstGeom prst="rect">
            <a:avLst/>
          </a:prstGeom>
        </p:spPr>
      </p:pic>
    </p:spTree>
    <p:extLst>
      <p:ext uri="{BB962C8B-B14F-4D97-AF65-F5344CB8AC3E}">
        <p14:creationId xmlns:p14="http://schemas.microsoft.com/office/powerpoint/2010/main" val="3391200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6F13C99-4057-4812-AFD7-C4D74B7FFDE3}"/>
              </a:ext>
            </a:extLst>
          </p:cNvPr>
          <p:cNvSpPr>
            <a:spLocks noGrp="1"/>
          </p:cNvSpPr>
          <p:nvPr>
            <p:ph type="body" sz="quarter" idx="11"/>
          </p:nvPr>
        </p:nvSpPr>
        <p:spPr>
          <a:xfrm>
            <a:off x="254000" y="894127"/>
            <a:ext cx="10764520" cy="396070"/>
          </a:xfrm>
        </p:spPr>
        <p:txBody>
          <a:bodyPr/>
          <a:lstStyle/>
          <a:p>
            <a:r>
              <a:rPr kumimoji="1" lang="en-US" altLang="zh-CN" dirty="0"/>
              <a:t>02 </a:t>
            </a:r>
            <a:r>
              <a:rPr kumimoji="1" lang="zh-CN" altLang="en-US" dirty="0"/>
              <a:t>方舟编译器的开源内容</a:t>
            </a:r>
          </a:p>
          <a:p>
            <a:endParaRPr lang="zh-CN" altLang="en-US" dirty="0"/>
          </a:p>
        </p:txBody>
      </p:sp>
      <p:sp>
        <p:nvSpPr>
          <p:cNvPr id="3" name="文本占位符 2">
            <a:extLst>
              <a:ext uri="{FF2B5EF4-FFF2-40B4-BE49-F238E27FC236}">
                <a16:creationId xmlns:a16="http://schemas.microsoft.com/office/drawing/2014/main" id="{688109C1-328C-4B7D-B9ED-7E9A3DA2BF12}"/>
              </a:ext>
            </a:extLst>
          </p:cNvPr>
          <p:cNvSpPr>
            <a:spLocks noGrp="1"/>
          </p:cNvSpPr>
          <p:nvPr>
            <p:ph type="body" sz="quarter" idx="12"/>
          </p:nvPr>
        </p:nvSpPr>
        <p:spPr>
          <a:xfrm>
            <a:off x="254000" y="1637802"/>
            <a:ext cx="4241800" cy="428625"/>
          </a:xfrm>
        </p:spPr>
        <p:txBody>
          <a:bodyPr/>
          <a:lstStyle/>
          <a:p>
            <a:r>
              <a:rPr lang="en-US" altLang="zh-CN" dirty="0"/>
              <a:t>Phase</a:t>
            </a:r>
            <a:r>
              <a:rPr lang="zh-CN" altLang="en-US" dirty="0"/>
              <a:t>列表（</a:t>
            </a:r>
            <a:r>
              <a:rPr lang="en-US" altLang="zh-CN" dirty="0"/>
              <a:t>phases.def</a:t>
            </a:r>
            <a:r>
              <a:rPr lang="zh-CN" altLang="en-US" dirty="0"/>
              <a:t>）</a:t>
            </a:r>
          </a:p>
          <a:p>
            <a:endParaRPr lang="zh-CN" altLang="en-US" dirty="0"/>
          </a:p>
        </p:txBody>
      </p:sp>
      <p:sp>
        <p:nvSpPr>
          <p:cNvPr id="4" name="矩形 3">
            <a:extLst>
              <a:ext uri="{FF2B5EF4-FFF2-40B4-BE49-F238E27FC236}">
                <a16:creationId xmlns:a16="http://schemas.microsoft.com/office/drawing/2014/main" id="{DA3C3E26-4BB2-485C-8E2E-4AF4E119B193}"/>
              </a:ext>
            </a:extLst>
          </p:cNvPr>
          <p:cNvSpPr/>
          <p:nvPr/>
        </p:nvSpPr>
        <p:spPr>
          <a:xfrm>
            <a:off x="3499220" y="1664163"/>
            <a:ext cx="5193559" cy="5078313"/>
          </a:xfrm>
          <a:prstGeom prst="rect">
            <a:avLst/>
          </a:prstGeom>
        </p:spPr>
        <p:txBody>
          <a:bodyPr wrap="square">
            <a:spAutoFit/>
          </a:bodyPr>
          <a:lstStyle/>
          <a:p>
            <a:r>
              <a:rPr lang="en-US" altLang="zh-CN" dirty="0">
                <a:latin typeface="Consolas" panose="020B0609020204030204" pitchFamily="49" charset="0"/>
              </a:rPr>
              <a:t>ADD_PHASE("classhierarchy", true)</a:t>
            </a:r>
          </a:p>
          <a:p>
            <a:r>
              <a:rPr lang="en-US" altLang="zh-CN" dirty="0">
                <a:latin typeface="Consolas" panose="020B0609020204030204" pitchFamily="49" charset="0"/>
              </a:rPr>
              <a:t>ADD_PHASE("vtableanalysis", true)</a:t>
            </a:r>
          </a:p>
          <a:p>
            <a:r>
              <a:rPr lang="en-US" altLang="zh-CN" dirty="0">
                <a:latin typeface="Consolas" panose="020B0609020204030204" pitchFamily="49" charset="0"/>
              </a:rPr>
              <a:t>ADD_PHASE("reflectionanalysis", true)</a:t>
            </a:r>
          </a:p>
          <a:p>
            <a:r>
              <a:rPr lang="en-US" altLang="zh-CN" dirty="0">
                <a:latin typeface="Consolas" panose="020B0609020204030204" pitchFamily="49" charset="0"/>
              </a:rPr>
              <a:t>ADD_PHASE("gencheckcast", true)</a:t>
            </a:r>
          </a:p>
          <a:p>
            <a:r>
              <a:rPr lang="en-US" altLang="zh-CN" dirty="0">
                <a:latin typeface="Consolas" panose="020B0609020204030204" pitchFamily="49" charset="0"/>
              </a:rPr>
              <a:t>ADD_PHASE("javaintrnlowering", true)</a:t>
            </a:r>
          </a:p>
          <a:p>
            <a:r>
              <a:rPr lang="en-US" altLang="zh-CN" dirty="0">
                <a:latin typeface="Consolas" panose="020B0609020204030204" pitchFamily="49" charset="0"/>
              </a:rPr>
              <a:t>// mephase begin</a:t>
            </a:r>
          </a:p>
          <a:p>
            <a:r>
              <a:rPr lang="en-US" altLang="zh-CN" dirty="0">
                <a:latin typeface="Consolas" panose="020B0609020204030204" pitchFamily="49" charset="0"/>
              </a:rPr>
              <a:t>ADD_PHASE("ssatab", true)</a:t>
            </a:r>
          </a:p>
          <a:p>
            <a:r>
              <a:rPr lang="en-US" altLang="zh-CN" dirty="0">
                <a:latin typeface="Consolas" panose="020B0609020204030204" pitchFamily="49" charset="0"/>
              </a:rPr>
              <a:t>ADD_PHASE("aliasclass", true)</a:t>
            </a:r>
          </a:p>
          <a:p>
            <a:r>
              <a:rPr lang="en-US" altLang="zh-CN" dirty="0">
                <a:latin typeface="Consolas" panose="020B0609020204030204" pitchFamily="49" charset="0"/>
              </a:rPr>
              <a:t>ADD_PHASE("ssa", true)</a:t>
            </a:r>
          </a:p>
          <a:p>
            <a:r>
              <a:rPr lang="en-US" altLang="zh-CN" dirty="0">
                <a:latin typeface="Consolas" panose="020B0609020204030204" pitchFamily="49" charset="0"/>
              </a:rPr>
              <a:t>ADD_PHASE("analyzerc", true)</a:t>
            </a:r>
          </a:p>
          <a:p>
            <a:r>
              <a:rPr lang="en-US" altLang="zh-CN" dirty="0">
                <a:latin typeface="Consolas" panose="020B0609020204030204" pitchFamily="49" charset="0"/>
              </a:rPr>
              <a:t>ADD_PHASE("rclowering", true)</a:t>
            </a:r>
          </a:p>
          <a:p>
            <a:r>
              <a:rPr lang="en-US" altLang="zh-CN" dirty="0">
                <a:latin typeface="Consolas" panose="020B0609020204030204" pitchFamily="49" charset="0"/>
              </a:rPr>
              <a:t>ADD_PHASE("emit", true)</a:t>
            </a:r>
          </a:p>
          <a:p>
            <a:r>
              <a:rPr lang="en-US" altLang="zh-CN" dirty="0">
                <a:latin typeface="Consolas" panose="020B0609020204030204" pitchFamily="49" charset="0"/>
              </a:rPr>
              <a:t>// mephase end</a:t>
            </a:r>
          </a:p>
          <a:p>
            <a:r>
              <a:rPr lang="en-US" altLang="zh-CN" dirty="0">
                <a:latin typeface="Consolas" panose="020B0609020204030204" pitchFamily="49" charset="0"/>
              </a:rPr>
              <a:t>ADD_PHASE("GenNativeStubFunc", true)</a:t>
            </a:r>
          </a:p>
          <a:p>
            <a:r>
              <a:rPr lang="en-US" altLang="zh-CN" dirty="0">
                <a:latin typeface="Consolas" panose="020B0609020204030204" pitchFamily="49" charset="0"/>
              </a:rPr>
              <a:t>ADD_PHASE("clinit", true)</a:t>
            </a:r>
          </a:p>
          <a:p>
            <a:r>
              <a:rPr lang="en-US" altLang="zh-CN" dirty="0">
                <a:latin typeface="Consolas" panose="020B0609020204030204" pitchFamily="49" charset="0"/>
              </a:rPr>
              <a:t>ADD_PHASE("VtableImpl", true)</a:t>
            </a:r>
          </a:p>
          <a:p>
            <a:r>
              <a:rPr lang="en-US" altLang="zh-CN" dirty="0">
                <a:latin typeface="Consolas" panose="020B0609020204030204" pitchFamily="49" charset="0"/>
              </a:rPr>
              <a:t>ADD_PHASE("javaehlower", true)</a:t>
            </a:r>
          </a:p>
          <a:p>
            <a:r>
              <a:rPr lang="en-US" altLang="zh-CN" dirty="0">
                <a:latin typeface="Consolas" panose="020B0609020204030204" pitchFamily="49" charset="0"/>
              </a:rPr>
              <a:t>ADD_PHASE("MUIDReplacement", true)</a:t>
            </a:r>
            <a:endParaRPr lang="zh-CN" altLang="en-US" dirty="0"/>
          </a:p>
        </p:txBody>
      </p:sp>
      <p:sp>
        <p:nvSpPr>
          <p:cNvPr id="5" name="矩形 4">
            <a:extLst>
              <a:ext uri="{FF2B5EF4-FFF2-40B4-BE49-F238E27FC236}">
                <a16:creationId xmlns:a16="http://schemas.microsoft.com/office/drawing/2014/main" id="{0614FA8D-D65D-4F24-8099-FBDD825F8AD0}"/>
              </a:ext>
            </a:extLst>
          </p:cNvPr>
          <p:cNvSpPr/>
          <p:nvPr/>
        </p:nvSpPr>
        <p:spPr>
          <a:xfrm>
            <a:off x="8692779" y="5911479"/>
            <a:ext cx="2486721" cy="830997"/>
          </a:xfrm>
          <a:prstGeom prst="rect">
            <a:avLst/>
          </a:prstGeom>
        </p:spPr>
        <p:txBody>
          <a:bodyPr wrap="square">
            <a:spAutoFit/>
          </a:bodyPr>
          <a:lstStyle/>
          <a:p>
            <a:r>
              <a:rPr lang="en-US" altLang="zh-CN" sz="1200" dirty="0"/>
              <a:t>From: https://gitee.com/harmonyos/OpenArkCompiler/blob/master/src/maple_driver/defs/phases.def</a:t>
            </a:r>
            <a:endParaRPr lang="zh-CN" altLang="en-US" sz="1200" dirty="0"/>
          </a:p>
        </p:txBody>
      </p:sp>
    </p:spTree>
    <p:extLst>
      <p:ext uri="{BB962C8B-B14F-4D97-AF65-F5344CB8AC3E}">
        <p14:creationId xmlns:p14="http://schemas.microsoft.com/office/powerpoint/2010/main" val="1443446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6F13C99-4057-4812-AFD7-C4D74B7FFDE3}"/>
              </a:ext>
            </a:extLst>
          </p:cNvPr>
          <p:cNvSpPr>
            <a:spLocks noGrp="1"/>
          </p:cNvSpPr>
          <p:nvPr>
            <p:ph type="body" sz="quarter" idx="11"/>
          </p:nvPr>
        </p:nvSpPr>
        <p:spPr>
          <a:xfrm>
            <a:off x="254000" y="894127"/>
            <a:ext cx="10764520" cy="396070"/>
          </a:xfrm>
        </p:spPr>
        <p:txBody>
          <a:bodyPr/>
          <a:lstStyle/>
          <a:p>
            <a:r>
              <a:rPr kumimoji="1" lang="en-US" altLang="zh-CN" dirty="0"/>
              <a:t>02 </a:t>
            </a:r>
            <a:r>
              <a:rPr kumimoji="1" lang="zh-CN" altLang="en-US" dirty="0"/>
              <a:t>方舟编译器的开源内容</a:t>
            </a:r>
          </a:p>
          <a:p>
            <a:endParaRPr lang="zh-CN" altLang="en-US" dirty="0"/>
          </a:p>
        </p:txBody>
      </p:sp>
      <p:sp>
        <p:nvSpPr>
          <p:cNvPr id="3" name="文本占位符 2">
            <a:extLst>
              <a:ext uri="{FF2B5EF4-FFF2-40B4-BE49-F238E27FC236}">
                <a16:creationId xmlns:a16="http://schemas.microsoft.com/office/drawing/2014/main" id="{688109C1-328C-4B7D-B9ED-7E9A3DA2BF12}"/>
              </a:ext>
            </a:extLst>
          </p:cNvPr>
          <p:cNvSpPr>
            <a:spLocks noGrp="1"/>
          </p:cNvSpPr>
          <p:nvPr>
            <p:ph type="body" sz="quarter" idx="12"/>
          </p:nvPr>
        </p:nvSpPr>
        <p:spPr>
          <a:xfrm>
            <a:off x="254000" y="1637802"/>
            <a:ext cx="4241800" cy="428625"/>
          </a:xfrm>
        </p:spPr>
        <p:txBody>
          <a:bodyPr/>
          <a:lstStyle/>
          <a:p>
            <a:r>
              <a:rPr lang="en-US" altLang="zh-CN" dirty="0" err="1"/>
              <a:t>ModulePhase</a:t>
            </a:r>
            <a:r>
              <a:rPr lang="zh-CN" altLang="en-US" dirty="0"/>
              <a:t>类的</a:t>
            </a:r>
            <a:r>
              <a:rPr lang="en-US" altLang="zh-CN" dirty="0"/>
              <a:t>phase</a:t>
            </a:r>
          </a:p>
          <a:p>
            <a:endParaRPr lang="zh-CN" altLang="en-US" dirty="0"/>
          </a:p>
        </p:txBody>
      </p:sp>
      <p:graphicFrame>
        <p:nvGraphicFramePr>
          <p:cNvPr id="4" name="表格 3">
            <a:extLst>
              <a:ext uri="{FF2B5EF4-FFF2-40B4-BE49-F238E27FC236}">
                <a16:creationId xmlns:a16="http://schemas.microsoft.com/office/drawing/2014/main" id="{49185F01-1E66-44DC-8C9E-567B73A5CFC7}"/>
              </a:ext>
            </a:extLst>
          </p:cNvPr>
          <p:cNvGraphicFramePr>
            <a:graphicFrameLocks noGrp="1"/>
          </p:cNvGraphicFramePr>
          <p:nvPr>
            <p:extLst>
              <p:ext uri="{D42A27DB-BD31-4B8C-83A1-F6EECF244321}">
                <p14:modId xmlns:p14="http://schemas.microsoft.com/office/powerpoint/2010/main" val="3832776212"/>
              </p:ext>
            </p:extLst>
          </p:nvPr>
        </p:nvGraphicFramePr>
        <p:xfrm>
          <a:off x="2552784" y="1986685"/>
          <a:ext cx="8999880" cy="4620839"/>
        </p:xfrm>
        <a:graphic>
          <a:graphicData uri="http://schemas.openxmlformats.org/drawingml/2006/table">
            <a:tbl>
              <a:tblPr>
                <a:tableStyleId>{5C22544A-7EE6-4342-B048-85BDC9FD1C3A}</a:tableStyleId>
              </a:tblPr>
              <a:tblGrid>
                <a:gridCol w="1387539">
                  <a:extLst>
                    <a:ext uri="{9D8B030D-6E8A-4147-A177-3AD203B41FA5}">
                      <a16:colId xmlns:a16="http://schemas.microsoft.com/office/drawing/2014/main" val="1598246785"/>
                    </a:ext>
                  </a:extLst>
                </a:gridCol>
                <a:gridCol w="2224839">
                  <a:extLst>
                    <a:ext uri="{9D8B030D-6E8A-4147-A177-3AD203B41FA5}">
                      <a16:colId xmlns:a16="http://schemas.microsoft.com/office/drawing/2014/main" val="3912346620"/>
                    </a:ext>
                  </a:extLst>
                </a:gridCol>
                <a:gridCol w="3880997">
                  <a:extLst>
                    <a:ext uri="{9D8B030D-6E8A-4147-A177-3AD203B41FA5}">
                      <a16:colId xmlns:a16="http://schemas.microsoft.com/office/drawing/2014/main" val="224392838"/>
                    </a:ext>
                  </a:extLst>
                </a:gridCol>
                <a:gridCol w="1506505">
                  <a:extLst>
                    <a:ext uri="{9D8B030D-6E8A-4147-A177-3AD203B41FA5}">
                      <a16:colId xmlns:a16="http://schemas.microsoft.com/office/drawing/2014/main" val="1552270751"/>
                    </a:ext>
                  </a:extLst>
                </a:gridCol>
              </a:tblGrid>
              <a:tr h="224429">
                <a:tc>
                  <a:txBody>
                    <a:bodyPr/>
                    <a:lstStyle/>
                    <a:p>
                      <a:pPr algn="l" fontAlgn="ctr"/>
                      <a:r>
                        <a:rPr lang="zh-CN" altLang="en-US" sz="1600" u="none" strike="noStrike">
                          <a:effectLst/>
                        </a:rPr>
                        <a:t>父类</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zh-CN" altLang="en-US" sz="1600" u="none" strike="noStrike">
                          <a:effectLst/>
                        </a:rPr>
                        <a:t>子类</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zh-CN" altLang="en-US" sz="1600" u="none" strike="noStrike">
                          <a:effectLst/>
                        </a:rPr>
                        <a:t>源码位置</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a:effectLst/>
                        </a:rPr>
                        <a:t>phase</a:t>
                      </a:r>
                      <a:r>
                        <a:rPr lang="zh-CN" altLang="en-US" sz="1600" u="none" strike="noStrike">
                          <a:effectLst/>
                        </a:rPr>
                        <a:t>名称</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7451" marR="7451" marT="7451" marB="0" anchor="ctr"/>
                </a:tc>
                <a:extLst>
                  <a:ext uri="{0D108BD9-81ED-4DB2-BD59-A6C34878D82A}">
                    <a16:rowId xmlns:a16="http://schemas.microsoft.com/office/drawing/2014/main" val="4189527984"/>
                  </a:ext>
                </a:extLst>
              </a:tr>
              <a:tr h="447378">
                <a:tc rowSpan="10">
                  <a:txBody>
                    <a:bodyPr/>
                    <a:lstStyle/>
                    <a:p>
                      <a:pPr algn="ctr" fontAlgn="ctr"/>
                      <a:r>
                        <a:rPr lang="en-US" sz="1600" u="none" strike="noStrike">
                          <a:effectLst/>
                        </a:rPr>
                        <a:t>ModulePhase</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a:effectLst/>
                        </a:rPr>
                        <a:t>DoCheckCastGeneration</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src/mpl2mpl/include/gen_check_cast.h</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gencheckcast</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extLst>
                  <a:ext uri="{0D108BD9-81ED-4DB2-BD59-A6C34878D82A}">
                    <a16:rowId xmlns:a16="http://schemas.microsoft.com/office/drawing/2014/main" val="4137462910"/>
                  </a:ext>
                </a:extLst>
              </a:tr>
              <a:tr h="299756">
                <a:tc vMerge="1">
                  <a:txBody>
                    <a:bodyPr/>
                    <a:lstStyle/>
                    <a:p>
                      <a:endParaRPr lang="zh-CN" altLang="en-US"/>
                    </a:p>
                  </a:txBody>
                  <a:tcPr/>
                </a:tc>
                <a:tc>
                  <a:txBody>
                    <a:bodyPr/>
                    <a:lstStyle/>
                    <a:p>
                      <a:pPr algn="l" fontAlgn="ctr"/>
                      <a:r>
                        <a:rPr lang="en-US" sz="1600" u="none" strike="noStrike">
                          <a:effectLst/>
                        </a:rPr>
                        <a:t>DoClassInit</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src/mpl2mpl/include/class_init.h</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clinit</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extLst>
                  <a:ext uri="{0D108BD9-81ED-4DB2-BD59-A6C34878D82A}">
                    <a16:rowId xmlns:a16="http://schemas.microsoft.com/office/drawing/2014/main" val="3270828048"/>
                  </a:ext>
                </a:extLst>
              </a:tr>
              <a:tr h="447378">
                <a:tc vMerge="1">
                  <a:txBody>
                    <a:bodyPr/>
                    <a:lstStyle/>
                    <a:p>
                      <a:endParaRPr lang="zh-CN" altLang="en-US"/>
                    </a:p>
                  </a:txBody>
                  <a:tcPr/>
                </a:tc>
                <a:tc>
                  <a:txBody>
                    <a:bodyPr/>
                    <a:lstStyle/>
                    <a:p>
                      <a:pPr algn="l" fontAlgn="ctr"/>
                      <a:r>
                        <a:rPr lang="en-US" sz="1600" u="none" strike="noStrike">
                          <a:effectLst/>
                        </a:rPr>
                        <a:t>DoGenericNativeStubFunc</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src/mpl2mpl/include/native_stub_func.h</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GenNativeStubFunc</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extLst>
                  <a:ext uri="{0D108BD9-81ED-4DB2-BD59-A6C34878D82A}">
                    <a16:rowId xmlns:a16="http://schemas.microsoft.com/office/drawing/2014/main" val="333019502"/>
                  </a:ext>
                </a:extLst>
              </a:tr>
              <a:tr h="447378">
                <a:tc vMerge="1">
                  <a:txBody>
                    <a:bodyPr/>
                    <a:lstStyle/>
                    <a:p>
                      <a:endParaRPr lang="zh-CN" altLang="en-US"/>
                    </a:p>
                  </a:txBody>
                  <a:tcPr/>
                </a:tc>
                <a:tc>
                  <a:txBody>
                    <a:bodyPr/>
                    <a:lstStyle/>
                    <a:p>
                      <a:pPr algn="l" fontAlgn="ctr"/>
                      <a:r>
                        <a:rPr lang="en-US" sz="1600" u="none" strike="noStrike" dirty="0">
                          <a:effectLst/>
                        </a:rPr>
                        <a:t>DoJavaIntrnLowering</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src/mpl2mpl/include/java_intrn_lowering.h</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javaintrnlowering</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extLst>
                  <a:ext uri="{0D108BD9-81ED-4DB2-BD59-A6C34878D82A}">
                    <a16:rowId xmlns:a16="http://schemas.microsoft.com/office/drawing/2014/main" val="935687685"/>
                  </a:ext>
                </a:extLst>
              </a:tr>
              <a:tr h="447378">
                <a:tc vMerge="1">
                  <a:txBody>
                    <a:bodyPr/>
                    <a:lstStyle/>
                    <a:p>
                      <a:endParaRPr lang="zh-CN" altLang="en-US"/>
                    </a:p>
                  </a:txBody>
                  <a:tcPr/>
                </a:tc>
                <a:tc>
                  <a:txBody>
                    <a:bodyPr/>
                    <a:lstStyle/>
                    <a:p>
                      <a:pPr algn="l" fontAlgn="ctr"/>
                      <a:r>
                        <a:rPr lang="en-US" sz="1600" u="none" strike="noStrike">
                          <a:effectLst/>
                        </a:rPr>
                        <a:t>DoKlassHierarchy</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src/maple_ipa/include/module_phase_manager.h</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classhierarchy</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extLst>
                  <a:ext uri="{0D108BD9-81ED-4DB2-BD59-A6C34878D82A}">
                    <a16:rowId xmlns:a16="http://schemas.microsoft.com/office/drawing/2014/main" val="150595512"/>
                  </a:ext>
                </a:extLst>
              </a:tr>
              <a:tr h="447378">
                <a:tc vMerge="1">
                  <a:txBody>
                    <a:bodyPr/>
                    <a:lstStyle/>
                    <a:p>
                      <a:endParaRPr lang="zh-CN" altLang="en-US"/>
                    </a:p>
                  </a:txBody>
                  <a:tcPr/>
                </a:tc>
                <a:tc>
                  <a:txBody>
                    <a:bodyPr/>
                    <a:lstStyle/>
                    <a:p>
                      <a:pPr algn="l" fontAlgn="ctr"/>
                      <a:r>
                        <a:rPr lang="en-US" sz="1600" u="none" strike="noStrike">
                          <a:effectLst/>
                        </a:rPr>
                        <a:t>DoMUIDReplacement</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src/mpl2mpl/include/muid_replacement.h</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MUIDReplacement</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extLst>
                  <a:ext uri="{0D108BD9-81ED-4DB2-BD59-A6C34878D82A}">
                    <a16:rowId xmlns:a16="http://schemas.microsoft.com/office/drawing/2014/main" val="4280817287"/>
                  </a:ext>
                </a:extLst>
              </a:tr>
              <a:tr h="447378">
                <a:tc vMerge="1">
                  <a:txBody>
                    <a:bodyPr/>
                    <a:lstStyle/>
                    <a:p>
                      <a:endParaRPr lang="zh-CN" altLang="en-US"/>
                    </a:p>
                  </a:txBody>
                  <a:tcPr/>
                </a:tc>
                <a:tc>
                  <a:txBody>
                    <a:bodyPr/>
                    <a:lstStyle/>
                    <a:p>
                      <a:pPr algn="l" fontAlgn="ctr"/>
                      <a:r>
                        <a:rPr lang="en-US" sz="1600" u="none" strike="noStrike">
                          <a:effectLst/>
                        </a:rPr>
                        <a:t>DoReflectionAnalysis</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src/mpl2mpl/include/reflection_analysis.h</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reflectionanalysis</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extLst>
                  <a:ext uri="{0D108BD9-81ED-4DB2-BD59-A6C34878D82A}">
                    <a16:rowId xmlns:a16="http://schemas.microsoft.com/office/drawing/2014/main" val="3815665500"/>
                  </a:ext>
                </a:extLst>
              </a:tr>
              <a:tr h="447378">
                <a:tc vMerge="1">
                  <a:txBody>
                    <a:bodyPr/>
                    <a:lstStyle/>
                    <a:p>
                      <a:endParaRPr lang="zh-CN" altLang="en-US"/>
                    </a:p>
                  </a:txBody>
                  <a:tcPr/>
                </a:tc>
                <a:tc>
                  <a:txBody>
                    <a:bodyPr/>
                    <a:lstStyle/>
                    <a:p>
                      <a:pPr algn="l" fontAlgn="ctr"/>
                      <a:r>
                        <a:rPr lang="en-US" sz="1600" u="none" strike="noStrike">
                          <a:effectLst/>
                        </a:rPr>
                        <a:t>DoVtableAnalysis</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src/mpl2mpl/include/vtable_analysis.h</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vtableanalysis</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extLst>
                  <a:ext uri="{0D108BD9-81ED-4DB2-BD59-A6C34878D82A}">
                    <a16:rowId xmlns:a16="http://schemas.microsoft.com/office/drawing/2014/main" val="4078734420"/>
                  </a:ext>
                </a:extLst>
              </a:tr>
              <a:tr h="299756">
                <a:tc vMerge="1">
                  <a:txBody>
                    <a:bodyPr/>
                    <a:lstStyle/>
                    <a:p>
                      <a:endParaRPr lang="zh-CN" altLang="en-US"/>
                    </a:p>
                  </a:txBody>
                  <a:tcPr/>
                </a:tc>
                <a:tc>
                  <a:txBody>
                    <a:bodyPr/>
                    <a:lstStyle/>
                    <a:p>
                      <a:pPr algn="l" fontAlgn="ctr"/>
                      <a:r>
                        <a:rPr lang="en-US" sz="1600" u="none" strike="noStrike">
                          <a:effectLst/>
                        </a:rPr>
                        <a:t>DoVtableImpl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src/mpl2mpl/include/vtable_impl.h</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VtableImpl</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extLst>
                  <a:ext uri="{0D108BD9-81ED-4DB2-BD59-A6C34878D82A}">
                    <a16:rowId xmlns:a16="http://schemas.microsoft.com/office/drawing/2014/main" val="1503647818"/>
                  </a:ext>
                </a:extLst>
              </a:tr>
              <a:tr h="447378">
                <a:tc vMerge="1">
                  <a:txBody>
                    <a:bodyPr/>
                    <a:lstStyle/>
                    <a:p>
                      <a:endParaRPr lang="zh-CN" altLang="en-US"/>
                    </a:p>
                  </a:txBody>
                  <a:tcPr/>
                </a:tc>
                <a:tc>
                  <a:txBody>
                    <a:bodyPr/>
                    <a:lstStyle/>
                    <a:p>
                      <a:pPr algn="l" fontAlgn="ctr"/>
                      <a:r>
                        <a:rPr lang="en-US" sz="1600" u="none" strike="noStrike">
                          <a:effectLst/>
                        </a:rPr>
                        <a:t>JavaEHLowererPhase</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src/maple_ir/include/java_eh_lower.h</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tc>
                  <a:txBody>
                    <a:bodyPr/>
                    <a:lstStyle/>
                    <a:p>
                      <a:pPr algn="l" fontAlgn="ctr"/>
                      <a:r>
                        <a:rPr lang="en-US" sz="1600" u="none" strike="noStrike" dirty="0">
                          <a:effectLst/>
                        </a:rPr>
                        <a:t>javaehlower</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451" marR="7451" marT="7451" marB="0" anchor="ctr"/>
                </a:tc>
                <a:extLst>
                  <a:ext uri="{0D108BD9-81ED-4DB2-BD59-A6C34878D82A}">
                    <a16:rowId xmlns:a16="http://schemas.microsoft.com/office/drawing/2014/main" val="3798840227"/>
                  </a:ext>
                </a:extLst>
              </a:tr>
            </a:tbl>
          </a:graphicData>
        </a:graphic>
      </p:graphicFrame>
    </p:spTree>
    <p:extLst>
      <p:ext uri="{BB962C8B-B14F-4D97-AF65-F5344CB8AC3E}">
        <p14:creationId xmlns:p14="http://schemas.microsoft.com/office/powerpoint/2010/main" val="4011823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6F13C99-4057-4812-AFD7-C4D74B7FFDE3}"/>
              </a:ext>
            </a:extLst>
          </p:cNvPr>
          <p:cNvSpPr>
            <a:spLocks noGrp="1"/>
          </p:cNvSpPr>
          <p:nvPr>
            <p:ph type="body" sz="quarter" idx="11"/>
          </p:nvPr>
        </p:nvSpPr>
        <p:spPr>
          <a:xfrm>
            <a:off x="254000" y="894127"/>
            <a:ext cx="10764520" cy="396070"/>
          </a:xfrm>
        </p:spPr>
        <p:txBody>
          <a:bodyPr/>
          <a:lstStyle/>
          <a:p>
            <a:r>
              <a:rPr kumimoji="1" lang="en-US" altLang="zh-CN" dirty="0"/>
              <a:t>02 </a:t>
            </a:r>
            <a:r>
              <a:rPr kumimoji="1" lang="zh-CN" altLang="en-US" dirty="0"/>
              <a:t>方舟编译器的开源内容</a:t>
            </a:r>
          </a:p>
          <a:p>
            <a:endParaRPr lang="zh-CN" altLang="en-US" dirty="0"/>
          </a:p>
        </p:txBody>
      </p:sp>
      <p:sp>
        <p:nvSpPr>
          <p:cNvPr id="3" name="文本占位符 2">
            <a:extLst>
              <a:ext uri="{FF2B5EF4-FFF2-40B4-BE49-F238E27FC236}">
                <a16:creationId xmlns:a16="http://schemas.microsoft.com/office/drawing/2014/main" id="{688109C1-328C-4B7D-B9ED-7E9A3DA2BF12}"/>
              </a:ext>
            </a:extLst>
          </p:cNvPr>
          <p:cNvSpPr>
            <a:spLocks noGrp="1"/>
          </p:cNvSpPr>
          <p:nvPr>
            <p:ph type="body" sz="quarter" idx="12"/>
          </p:nvPr>
        </p:nvSpPr>
        <p:spPr>
          <a:xfrm>
            <a:off x="254000" y="1637802"/>
            <a:ext cx="4241800" cy="428625"/>
          </a:xfrm>
        </p:spPr>
        <p:txBody>
          <a:bodyPr/>
          <a:lstStyle/>
          <a:p>
            <a:r>
              <a:rPr lang="en-US" altLang="zh-CN" dirty="0" err="1"/>
              <a:t>MeFuncPhase</a:t>
            </a:r>
            <a:r>
              <a:rPr lang="zh-CN" altLang="en-US" dirty="0"/>
              <a:t>类的</a:t>
            </a:r>
            <a:r>
              <a:rPr lang="en-US" altLang="zh-CN" dirty="0"/>
              <a:t>phase</a:t>
            </a:r>
          </a:p>
          <a:p>
            <a:endParaRPr lang="zh-CN" altLang="en-US" dirty="0"/>
          </a:p>
        </p:txBody>
      </p:sp>
      <p:graphicFrame>
        <p:nvGraphicFramePr>
          <p:cNvPr id="5" name="表格 4">
            <a:extLst>
              <a:ext uri="{FF2B5EF4-FFF2-40B4-BE49-F238E27FC236}">
                <a16:creationId xmlns:a16="http://schemas.microsoft.com/office/drawing/2014/main" id="{68BC1A57-B486-454D-984C-9A6FA68B54FA}"/>
              </a:ext>
            </a:extLst>
          </p:cNvPr>
          <p:cNvGraphicFramePr>
            <a:graphicFrameLocks noGrp="1"/>
          </p:cNvGraphicFramePr>
          <p:nvPr>
            <p:extLst>
              <p:ext uri="{D42A27DB-BD31-4B8C-83A1-F6EECF244321}">
                <p14:modId xmlns:p14="http://schemas.microsoft.com/office/powerpoint/2010/main" val="2794063744"/>
              </p:ext>
            </p:extLst>
          </p:nvPr>
        </p:nvGraphicFramePr>
        <p:xfrm>
          <a:off x="2165691" y="2697202"/>
          <a:ext cx="8852829" cy="3530043"/>
        </p:xfrm>
        <a:graphic>
          <a:graphicData uri="http://schemas.openxmlformats.org/drawingml/2006/table">
            <a:tbl>
              <a:tblPr>
                <a:tableStyleId>{5C22544A-7EE6-4342-B048-85BDC9FD1C3A}</a:tableStyleId>
              </a:tblPr>
              <a:tblGrid>
                <a:gridCol w="1553393">
                  <a:extLst>
                    <a:ext uri="{9D8B030D-6E8A-4147-A177-3AD203B41FA5}">
                      <a16:colId xmlns:a16="http://schemas.microsoft.com/office/drawing/2014/main" val="1128041138"/>
                    </a:ext>
                  </a:extLst>
                </a:gridCol>
                <a:gridCol w="1789669">
                  <a:extLst>
                    <a:ext uri="{9D8B030D-6E8A-4147-A177-3AD203B41FA5}">
                      <a16:colId xmlns:a16="http://schemas.microsoft.com/office/drawing/2014/main" val="4019887351"/>
                    </a:ext>
                  </a:extLst>
                </a:gridCol>
                <a:gridCol w="4283140">
                  <a:extLst>
                    <a:ext uri="{9D8B030D-6E8A-4147-A177-3AD203B41FA5}">
                      <a16:colId xmlns:a16="http://schemas.microsoft.com/office/drawing/2014/main" val="2387866776"/>
                    </a:ext>
                  </a:extLst>
                </a:gridCol>
                <a:gridCol w="1226627">
                  <a:extLst>
                    <a:ext uri="{9D8B030D-6E8A-4147-A177-3AD203B41FA5}">
                      <a16:colId xmlns:a16="http://schemas.microsoft.com/office/drawing/2014/main" val="186482767"/>
                    </a:ext>
                  </a:extLst>
                </a:gridCol>
              </a:tblGrid>
              <a:tr h="392227">
                <a:tc>
                  <a:txBody>
                    <a:bodyPr/>
                    <a:lstStyle/>
                    <a:p>
                      <a:pPr algn="l" fontAlgn="ctr"/>
                      <a:r>
                        <a:rPr lang="zh-CN" altLang="en-US" sz="1600" u="none" strike="noStrike">
                          <a:effectLst/>
                        </a:rPr>
                        <a:t>父类</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子类</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源码位置</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600" u="none" strike="noStrike">
                          <a:effectLst/>
                        </a:rPr>
                        <a:t>phase</a:t>
                      </a:r>
                      <a:r>
                        <a:rPr lang="zh-CN" altLang="en-US" sz="1600" u="none" strike="noStrike">
                          <a:effectLst/>
                        </a:rPr>
                        <a:t>名称</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946108643"/>
                  </a:ext>
                </a:extLst>
              </a:tr>
              <a:tr h="392227">
                <a:tc rowSpan="8">
                  <a:txBody>
                    <a:bodyPr/>
                    <a:lstStyle/>
                    <a:p>
                      <a:pPr algn="ctr" fontAlgn="ctr"/>
                      <a:r>
                        <a:rPr lang="en-US" sz="1600" u="none" strike="noStrike" dirty="0">
                          <a:effectLst/>
                        </a:rPr>
                        <a:t>MeFuncPhase</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600" u="none" strike="noStrike">
                          <a:effectLst/>
                        </a:rPr>
                        <a:t>MeDoAliasClass</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600" u="none" strike="noStrike" dirty="0">
                          <a:effectLst/>
                        </a:rPr>
                        <a:t>src/maple_me/include/me_alias_class.h</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600" u="none" strike="noStrike" dirty="0">
                          <a:effectLst/>
                        </a:rPr>
                        <a:t>aliasclass</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623674326"/>
                  </a:ext>
                </a:extLst>
              </a:tr>
              <a:tr h="392227">
                <a:tc vMerge="1">
                  <a:txBody>
                    <a:bodyPr/>
                    <a:lstStyle/>
                    <a:p>
                      <a:endParaRPr lang="zh-CN" altLang="en-US"/>
                    </a:p>
                  </a:txBody>
                  <a:tcPr/>
                </a:tc>
                <a:tc>
                  <a:txBody>
                    <a:bodyPr/>
                    <a:lstStyle/>
                    <a:p>
                      <a:pPr algn="l" fontAlgn="ctr"/>
                      <a:r>
                        <a:rPr lang="en-US" sz="1600" u="none" strike="noStrike">
                          <a:effectLst/>
                        </a:rPr>
                        <a:t>MeDoBBLayout</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600" u="none" strike="noStrike" dirty="0">
                          <a:effectLst/>
                        </a:rPr>
                        <a:t>src/maple_me/include/me_bb_layout.h</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600" u="none" strike="noStrike">
                          <a:effectLst/>
                        </a:rPr>
                        <a:t>bblayout</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525755998"/>
                  </a:ext>
                </a:extLst>
              </a:tr>
              <a:tr h="392227">
                <a:tc vMerge="1">
                  <a:txBody>
                    <a:bodyPr/>
                    <a:lstStyle/>
                    <a:p>
                      <a:endParaRPr lang="zh-CN" altLang="en-US"/>
                    </a:p>
                  </a:txBody>
                  <a:tcPr/>
                </a:tc>
                <a:tc>
                  <a:txBody>
                    <a:bodyPr/>
                    <a:lstStyle/>
                    <a:p>
                      <a:pPr algn="l" fontAlgn="ctr"/>
                      <a:r>
                        <a:rPr lang="en-US" sz="1600" u="none" strike="noStrike">
                          <a:effectLst/>
                        </a:rPr>
                        <a:t>MeDoDominance</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600" u="none" strike="noStrike" dirty="0">
                          <a:effectLst/>
                        </a:rPr>
                        <a:t>src/maple_me/include/me_dominance.h</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600" u="none" strike="noStrike">
                          <a:effectLst/>
                        </a:rPr>
                        <a:t>dominance</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416849216"/>
                  </a:ext>
                </a:extLst>
              </a:tr>
              <a:tr h="392227">
                <a:tc vMerge="1">
                  <a:txBody>
                    <a:bodyPr/>
                    <a:lstStyle/>
                    <a:p>
                      <a:endParaRPr lang="zh-CN" altLang="en-US"/>
                    </a:p>
                  </a:txBody>
                  <a:tcPr/>
                </a:tc>
                <a:tc>
                  <a:txBody>
                    <a:bodyPr/>
                    <a:lstStyle/>
                    <a:p>
                      <a:pPr algn="l" fontAlgn="ctr"/>
                      <a:r>
                        <a:rPr lang="en-US" sz="1600" u="none" strike="noStrike">
                          <a:effectLst/>
                        </a:rPr>
                        <a:t>MeDoEmission</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600" u="none" strike="noStrike" dirty="0">
                          <a:effectLst/>
                        </a:rPr>
                        <a:t>src/maple_me/include/me_emit.h</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600" u="none" strike="noStrike">
                          <a:effectLst/>
                        </a:rPr>
                        <a:t>emit</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091135085"/>
                  </a:ext>
                </a:extLst>
              </a:tr>
              <a:tr h="392227">
                <a:tc vMerge="1">
                  <a:txBody>
                    <a:bodyPr/>
                    <a:lstStyle/>
                    <a:p>
                      <a:endParaRPr lang="zh-CN" altLang="en-US"/>
                    </a:p>
                  </a:txBody>
                  <a:tcPr/>
                </a:tc>
                <a:tc>
                  <a:txBody>
                    <a:bodyPr/>
                    <a:lstStyle/>
                    <a:p>
                      <a:pPr algn="l" fontAlgn="ctr"/>
                      <a:r>
                        <a:rPr lang="en-US" sz="1600" u="none" strike="noStrike">
                          <a:effectLst/>
                        </a:rPr>
                        <a:t>MeDoIRMap</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600" u="none" strike="noStrike" dirty="0">
                          <a:effectLst/>
                        </a:rPr>
                        <a:t>src/maple_me/include/me_irmap.h</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600" u="none" strike="noStrike">
                          <a:effectLst/>
                        </a:rPr>
                        <a:t>irmap</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811245660"/>
                  </a:ext>
                </a:extLst>
              </a:tr>
              <a:tr h="392227">
                <a:tc vMerge="1">
                  <a:txBody>
                    <a:bodyPr/>
                    <a:lstStyle/>
                    <a:p>
                      <a:endParaRPr lang="zh-CN" altLang="en-US"/>
                    </a:p>
                  </a:txBody>
                  <a:tcPr/>
                </a:tc>
                <a:tc>
                  <a:txBody>
                    <a:bodyPr/>
                    <a:lstStyle/>
                    <a:p>
                      <a:pPr algn="l" fontAlgn="ctr"/>
                      <a:r>
                        <a:rPr lang="en-US" sz="1600" u="none" strike="noStrike">
                          <a:effectLst/>
                        </a:rPr>
                        <a:t>MeDoRCLowering</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600" u="none" strike="noStrike" dirty="0">
                          <a:effectLst/>
                        </a:rPr>
                        <a:t>src/maple_me/include/me_rc_lowering.h</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600" u="none" strike="noStrike" dirty="0">
                          <a:effectLst/>
                        </a:rPr>
                        <a:t>rclowering</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759997547"/>
                  </a:ext>
                </a:extLst>
              </a:tr>
              <a:tr h="392227">
                <a:tc vMerge="1">
                  <a:txBody>
                    <a:bodyPr/>
                    <a:lstStyle/>
                    <a:p>
                      <a:endParaRPr lang="zh-CN" altLang="en-US"/>
                    </a:p>
                  </a:txBody>
                  <a:tcPr/>
                </a:tc>
                <a:tc>
                  <a:txBody>
                    <a:bodyPr/>
                    <a:lstStyle/>
                    <a:p>
                      <a:pPr algn="l" fontAlgn="ctr"/>
                      <a:r>
                        <a:rPr lang="en-US" sz="1600" u="none" strike="noStrike">
                          <a:effectLst/>
                        </a:rPr>
                        <a:t>MeDoSSA</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600" u="none" strike="noStrike" dirty="0">
                          <a:effectLst/>
                        </a:rPr>
                        <a:t>src/maple_me/include/me_ssa.h</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600" u="none" strike="noStrike" dirty="0">
                          <a:effectLst/>
                        </a:rPr>
                        <a:t>ssa</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84395171"/>
                  </a:ext>
                </a:extLst>
              </a:tr>
              <a:tr h="392227">
                <a:tc vMerge="1">
                  <a:txBody>
                    <a:bodyPr/>
                    <a:lstStyle/>
                    <a:p>
                      <a:endParaRPr lang="zh-CN" altLang="en-US"/>
                    </a:p>
                  </a:txBody>
                  <a:tcPr/>
                </a:tc>
                <a:tc>
                  <a:txBody>
                    <a:bodyPr/>
                    <a:lstStyle/>
                    <a:p>
                      <a:pPr algn="l" fontAlgn="ctr"/>
                      <a:r>
                        <a:rPr lang="en-US" sz="1600" u="none" strike="noStrike">
                          <a:effectLst/>
                        </a:rPr>
                        <a:t>MeDoSSATab</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600" u="none" strike="noStrike" dirty="0">
                          <a:effectLst/>
                        </a:rPr>
                        <a:t>src/maple_me/include/me_ssa_tab.h</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600" u="none" strike="noStrike" dirty="0">
                          <a:effectLst/>
                        </a:rPr>
                        <a:t>ssaTab</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529677946"/>
                  </a:ext>
                </a:extLst>
              </a:tr>
            </a:tbl>
          </a:graphicData>
        </a:graphic>
      </p:graphicFrame>
    </p:spTree>
    <p:extLst>
      <p:ext uri="{BB962C8B-B14F-4D97-AF65-F5344CB8AC3E}">
        <p14:creationId xmlns:p14="http://schemas.microsoft.com/office/powerpoint/2010/main" val="97953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8D1A5-9FA0-D640-A233-E5B6128323B9}"/>
              </a:ext>
            </a:extLst>
          </p:cNvPr>
          <p:cNvSpPr>
            <a:spLocks noGrp="1"/>
          </p:cNvSpPr>
          <p:nvPr>
            <p:ph type="body" sz="quarter" idx="10"/>
          </p:nvPr>
        </p:nvSpPr>
        <p:spPr/>
        <p:txBody>
          <a:bodyPr/>
          <a:lstStyle/>
          <a:p>
            <a:r>
              <a:rPr kumimoji="1" lang="zh-CN" altLang="en-US" dirty="0"/>
              <a:t>目 录</a:t>
            </a:r>
          </a:p>
        </p:txBody>
      </p:sp>
      <p:sp>
        <p:nvSpPr>
          <p:cNvPr id="3" name="文本占位符 2">
            <a:extLst>
              <a:ext uri="{FF2B5EF4-FFF2-40B4-BE49-F238E27FC236}">
                <a16:creationId xmlns:a16="http://schemas.microsoft.com/office/drawing/2014/main" id="{68707C0D-FF0E-E04A-9F7A-56F3252E4673}"/>
              </a:ext>
            </a:extLst>
          </p:cNvPr>
          <p:cNvSpPr>
            <a:spLocks noGrp="1"/>
          </p:cNvSpPr>
          <p:nvPr>
            <p:ph type="body" sz="quarter" idx="11"/>
          </p:nvPr>
        </p:nvSpPr>
        <p:spPr/>
        <p:txBody>
          <a:bodyPr/>
          <a:lstStyle/>
          <a:p>
            <a:r>
              <a:rPr kumimoji="1" lang="en-US" altLang="zh-CN" dirty="0"/>
              <a:t>01 </a:t>
            </a:r>
            <a:r>
              <a:rPr kumimoji="1" lang="zh-CN" altLang="en-US" dirty="0"/>
              <a:t>方舟编译器开源进程</a:t>
            </a:r>
          </a:p>
        </p:txBody>
      </p:sp>
      <p:sp>
        <p:nvSpPr>
          <p:cNvPr id="4" name="文本占位符 3">
            <a:extLst>
              <a:ext uri="{FF2B5EF4-FFF2-40B4-BE49-F238E27FC236}">
                <a16:creationId xmlns:a16="http://schemas.microsoft.com/office/drawing/2014/main" id="{2055FFF0-DE6D-9147-AC1E-344A5754A0FB}"/>
              </a:ext>
            </a:extLst>
          </p:cNvPr>
          <p:cNvSpPr>
            <a:spLocks noGrp="1"/>
          </p:cNvSpPr>
          <p:nvPr>
            <p:ph type="body" sz="quarter" idx="12"/>
          </p:nvPr>
        </p:nvSpPr>
        <p:spPr>
          <a:xfrm>
            <a:off x="1361280" y="2577869"/>
            <a:ext cx="4125120" cy="476331"/>
          </a:xfrm>
        </p:spPr>
        <p:txBody>
          <a:bodyPr/>
          <a:lstStyle/>
          <a:p>
            <a:r>
              <a:rPr kumimoji="1" lang="en-US" altLang="zh-CN" dirty="0"/>
              <a:t>02 </a:t>
            </a:r>
            <a:r>
              <a:rPr kumimoji="1" lang="zh-CN" altLang="en-US" dirty="0"/>
              <a:t>方舟编译器开源内容</a:t>
            </a:r>
          </a:p>
        </p:txBody>
      </p:sp>
      <p:sp>
        <p:nvSpPr>
          <p:cNvPr id="5" name="文本占位符 4">
            <a:extLst>
              <a:ext uri="{FF2B5EF4-FFF2-40B4-BE49-F238E27FC236}">
                <a16:creationId xmlns:a16="http://schemas.microsoft.com/office/drawing/2014/main" id="{94E900FC-616C-D146-BD3F-EFAA100E5C83}"/>
              </a:ext>
            </a:extLst>
          </p:cNvPr>
          <p:cNvSpPr>
            <a:spLocks noGrp="1"/>
          </p:cNvSpPr>
          <p:nvPr>
            <p:ph type="body" sz="quarter" idx="13"/>
          </p:nvPr>
        </p:nvSpPr>
        <p:spPr>
          <a:xfrm>
            <a:off x="1361280" y="3270834"/>
            <a:ext cx="6016124" cy="476331"/>
          </a:xfrm>
        </p:spPr>
        <p:txBody>
          <a:bodyPr/>
          <a:lstStyle/>
          <a:p>
            <a:r>
              <a:rPr kumimoji="1" lang="en-US" altLang="zh-CN" dirty="0"/>
              <a:t>03 PLCT</a:t>
            </a:r>
            <a:r>
              <a:rPr kumimoji="1" lang="zh-CN" altLang="en-US" dirty="0"/>
              <a:t>在方舟编译器社区建设中的贡献</a:t>
            </a:r>
          </a:p>
        </p:txBody>
      </p:sp>
      <p:sp>
        <p:nvSpPr>
          <p:cNvPr id="6" name="文本占位符 5">
            <a:extLst>
              <a:ext uri="{FF2B5EF4-FFF2-40B4-BE49-F238E27FC236}">
                <a16:creationId xmlns:a16="http://schemas.microsoft.com/office/drawing/2014/main" id="{0D0C9CFF-AA1A-3D48-B356-875529E4F895}"/>
              </a:ext>
            </a:extLst>
          </p:cNvPr>
          <p:cNvSpPr>
            <a:spLocks noGrp="1"/>
          </p:cNvSpPr>
          <p:nvPr>
            <p:ph type="body" sz="quarter" idx="14"/>
          </p:nvPr>
        </p:nvSpPr>
        <p:spPr>
          <a:xfrm>
            <a:off x="1361280" y="3963799"/>
            <a:ext cx="6806116" cy="476331"/>
          </a:xfrm>
        </p:spPr>
        <p:txBody>
          <a:bodyPr/>
          <a:lstStyle/>
          <a:p>
            <a:r>
              <a:rPr kumimoji="1" lang="en-US" altLang="zh-CN" dirty="0"/>
              <a:t>04 PLCT</a:t>
            </a:r>
            <a:r>
              <a:rPr kumimoji="1" lang="zh-CN" altLang="en-US" dirty="0"/>
              <a:t>在方舟编译器社区建设的发展方向</a:t>
            </a:r>
          </a:p>
        </p:txBody>
      </p:sp>
    </p:spTree>
    <p:extLst>
      <p:ext uri="{BB962C8B-B14F-4D97-AF65-F5344CB8AC3E}">
        <p14:creationId xmlns:p14="http://schemas.microsoft.com/office/powerpoint/2010/main" val="2566778464"/>
      </p:ext>
    </p:extLst>
  </p:cSld>
  <p:clrMapOvr>
    <a:masterClrMapping/>
  </p:clrMapOvr>
  <mc:AlternateContent xmlns:mc="http://schemas.openxmlformats.org/markup-compatibility/2006">
    <mc:Choice xmlns:p14="http://schemas.microsoft.com/office/powerpoint/2010/main" Requires="p14">
      <p:transition spd="slow" p14:dur="2000" advTm="21803"/>
    </mc:Choice>
    <mc:Fallback>
      <p:transition spd="slow" advTm="2180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8D1A5-9FA0-D640-A233-E5B6128323B9}"/>
              </a:ext>
            </a:extLst>
          </p:cNvPr>
          <p:cNvSpPr>
            <a:spLocks noGrp="1"/>
          </p:cNvSpPr>
          <p:nvPr>
            <p:ph type="body" sz="quarter" idx="10"/>
          </p:nvPr>
        </p:nvSpPr>
        <p:spPr/>
        <p:txBody>
          <a:bodyPr/>
          <a:lstStyle/>
          <a:p>
            <a:r>
              <a:rPr kumimoji="1" lang="zh-CN" altLang="en-US" dirty="0"/>
              <a:t>目 录</a:t>
            </a:r>
          </a:p>
        </p:txBody>
      </p:sp>
      <p:sp>
        <p:nvSpPr>
          <p:cNvPr id="3" name="文本占位符 2">
            <a:extLst>
              <a:ext uri="{FF2B5EF4-FFF2-40B4-BE49-F238E27FC236}">
                <a16:creationId xmlns:a16="http://schemas.microsoft.com/office/drawing/2014/main" id="{68707C0D-FF0E-E04A-9F7A-56F3252E4673}"/>
              </a:ext>
            </a:extLst>
          </p:cNvPr>
          <p:cNvSpPr>
            <a:spLocks noGrp="1"/>
          </p:cNvSpPr>
          <p:nvPr>
            <p:ph type="body" sz="quarter" idx="11"/>
          </p:nvPr>
        </p:nvSpPr>
        <p:spPr/>
        <p:txBody>
          <a:bodyPr/>
          <a:lstStyle/>
          <a:p>
            <a:r>
              <a:rPr kumimoji="1" lang="en-US" altLang="zh-CN" dirty="0"/>
              <a:t>01 </a:t>
            </a:r>
            <a:r>
              <a:rPr kumimoji="1" lang="zh-CN" altLang="en-US" dirty="0"/>
              <a:t>方舟编译器开源进程</a:t>
            </a:r>
          </a:p>
        </p:txBody>
      </p:sp>
      <p:sp>
        <p:nvSpPr>
          <p:cNvPr id="4" name="文本占位符 3">
            <a:extLst>
              <a:ext uri="{FF2B5EF4-FFF2-40B4-BE49-F238E27FC236}">
                <a16:creationId xmlns:a16="http://schemas.microsoft.com/office/drawing/2014/main" id="{2055FFF0-DE6D-9147-AC1E-344A5754A0FB}"/>
              </a:ext>
            </a:extLst>
          </p:cNvPr>
          <p:cNvSpPr>
            <a:spLocks noGrp="1"/>
          </p:cNvSpPr>
          <p:nvPr>
            <p:ph type="body" sz="quarter" idx="12"/>
          </p:nvPr>
        </p:nvSpPr>
        <p:spPr>
          <a:xfrm>
            <a:off x="1361280" y="2577869"/>
            <a:ext cx="4125120" cy="476331"/>
          </a:xfrm>
        </p:spPr>
        <p:txBody>
          <a:bodyPr/>
          <a:lstStyle/>
          <a:p>
            <a:r>
              <a:rPr kumimoji="1" lang="en-US" altLang="zh-CN" dirty="0"/>
              <a:t>02 </a:t>
            </a:r>
            <a:r>
              <a:rPr kumimoji="1" lang="zh-CN" altLang="en-US" dirty="0"/>
              <a:t>方舟编译器开源内容</a:t>
            </a:r>
          </a:p>
        </p:txBody>
      </p:sp>
      <p:sp>
        <p:nvSpPr>
          <p:cNvPr id="5" name="文本占位符 4">
            <a:extLst>
              <a:ext uri="{FF2B5EF4-FFF2-40B4-BE49-F238E27FC236}">
                <a16:creationId xmlns:a16="http://schemas.microsoft.com/office/drawing/2014/main" id="{94E900FC-616C-D146-BD3F-EFAA100E5C83}"/>
              </a:ext>
            </a:extLst>
          </p:cNvPr>
          <p:cNvSpPr>
            <a:spLocks noGrp="1"/>
          </p:cNvSpPr>
          <p:nvPr>
            <p:ph type="body" sz="quarter" idx="13"/>
          </p:nvPr>
        </p:nvSpPr>
        <p:spPr>
          <a:xfrm>
            <a:off x="1361280" y="3270834"/>
            <a:ext cx="6016124" cy="476331"/>
          </a:xfrm>
        </p:spPr>
        <p:txBody>
          <a:bodyPr/>
          <a:lstStyle/>
          <a:p>
            <a:r>
              <a:rPr kumimoji="1" lang="en-US" altLang="zh-CN" dirty="0">
                <a:solidFill>
                  <a:srgbClr val="FF0000"/>
                </a:solidFill>
              </a:rPr>
              <a:t>03 PLCT</a:t>
            </a:r>
            <a:r>
              <a:rPr kumimoji="1" lang="zh-CN" altLang="en-US" dirty="0">
                <a:solidFill>
                  <a:srgbClr val="FF0000"/>
                </a:solidFill>
              </a:rPr>
              <a:t>在方舟编译器社区建设中的贡献</a:t>
            </a:r>
          </a:p>
        </p:txBody>
      </p:sp>
      <p:sp>
        <p:nvSpPr>
          <p:cNvPr id="6" name="文本占位符 5">
            <a:extLst>
              <a:ext uri="{FF2B5EF4-FFF2-40B4-BE49-F238E27FC236}">
                <a16:creationId xmlns:a16="http://schemas.microsoft.com/office/drawing/2014/main" id="{0D0C9CFF-AA1A-3D48-B356-875529E4F895}"/>
              </a:ext>
            </a:extLst>
          </p:cNvPr>
          <p:cNvSpPr>
            <a:spLocks noGrp="1"/>
          </p:cNvSpPr>
          <p:nvPr>
            <p:ph type="body" sz="quarter" idx="14"/>
          </p:nvPr>
        </p:nvSpPr>
        <p:spPr>
          <a:xfrm>
            <a:off x="1361280" y="3963799"/>
            <a:ext cx="6806116" cy="476331"/>
          </a:xfrm>
        </p:spPr>
        <p:txBody>
          <a:bodyPr/>
          <a:lstStyle/>
          <a:p>
            <a:r>
              <a:rPr kumimoji="1" lang="en-US" altLang="zh-CN" dirty="0"/>
              <a:t>04 PLCT</a:t>
            </a:r>
            <a:r>
              <a:rPr kumimoji="1" lang="zh-CN" altLang="en-US" dirty="0"/>
              <a:t>在方舟编译器社区建设的发展方向</a:t>
            </a:r>
          </a:p>
        </p:txBody>
      </p:sp>
    </p:spTree>
    <p:extLst>
      <p:ext uri="{BB962C8B-B14F-4D97-AF65-F5344CB8AC3E}">
        <p14:creationId xmlns:p14="http://schemas.microsoft.com/office/powerpoint/2010/main" val="4036261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6F13C99-4057-4812-AFD7-C4D74B7FFDE3}"/>
              </a:ext>
            </a:extLst>
          </p:cNvPr>
          <p:cNvSpPr>
            <a:spLocks noGrp="1"/>
          </p:cNvSpPr>
          <p:nvPr>
            <p:ph type="body" sz="quarter" idx="11"/>
          </p:nvPr>
        </p:nvSpPr>
        <p:spPr>
          <a:xfrm>
            <a:off x="254000" y="894127"/>
            <a:ext cx="10764520" cy="396070"/>
          </a:xfrm>
        </p:spPr>
        <p:txBody>
          <a:bodyPr/>
          <a:lstStyle/>
          <a:p>
            <a:r>
              <a:rPr kumimoji="1" lang="en-US" altLang="zh-CN" dirty="0"/>
              <a:t>03 PLCT</a:t>
            </a:r>
            <a:r>
              <a:rPr kumimoji="1" lang="zh-CN" altLang="en-US" dirty="0"/>
              <a:t>在方舟编译器社区建设中的贡献</a:t>
            </a:r>
          </a:p>
          <a:p>
            <a:endParaRPr lang="zh-CN" altLang="en-US" dirty="0"/>
          </a:p>
        </p:txBody>
      </p:sp>
      <p:sp>
        <p:nvSpPr>
          <p:cNvPr id="3" name="文本占位符 2">
            <a:extLst>
              <a:ext uri="{FF2B5EF4-FFF2-40B4-BE49-F238E27FC236}">
                <a16:creationId xmlns:a16="http://schemas.microsoft.com/office/drawing/2014/main" id="{688109C1-328C-4B7D-B9ED-7E9A3DA2BF12}"/>
              </a:ext>
            </a:extLst>
          </p:cNvPr>
          <p:cNvSpPr>
            <a:spLocks noGrp="1"/>
          </p:cNvSpPr>
          <p:nvPr>
            <p:ph type="body" sz="quarter" idx="12"/>
          </p:nvPr>
        </p:nvSpPr>
        <p:spPr>
          <a:xfrm>
            <a:off x="254000" y="1637802"/>
            <a:ext cx="4241800" cy="428625"/>
          </a:xfrm>
        </p:spPr>
        <p:txBody>
          <a:bodyPr/>
          <a:lstStyle/>
          <a:p>
            <a:r>
              <a:rPr lang="zh-CN" altLang="en-US" dirty="0"/>
              <a:t>方舟编译器学习笔记专栏</a:t>
            </a:r>
          </a:p>
          <a:p>
            <a:endParaRPr lang="zh-CN" altLang="en-US" dirty="0"/>
          </a:p>
        </p:txBody>
      </p:sp>
      <p:pic>
        <p:nvPicPr>
          <p:cNvPr id="5" name="图片 4">
            <a:extLst>
              <a:ext uri="{FF2B5EF4-FFF2-40B4-BE49-F238E27FC236}">
                <a16:creationId xmlns:a16="http://schemas.microsoft.com/office/drawing/2014/main" id="{AF01910A-D5CA-426F-B217-720B66FE53F5}"/>
              </a:ext>
            </a:extLst>
          </p:cNvPr>
          <p:cNvPicPr>
            <a:picLocks noChangeAspect="1"/>
          </p:cNvPicPr>
          <p:nvPr/>
        </p:nvPicPr>
        <p:blipFill>
          <a:blip r:embed="rId2"/>
          <a:stretch>
            <a:fillRect/>
          </a:stretch>
        </p:blipFill>
        <p:spPr>
          <a:xfrm>
            <a:off x="3253283" y="2190998"/>
            <a:ext cx="6019308" cy="3992858"/>
          </a:xfrm>
          <a:prstGeom prst="rect">
            <a:avLst/>
          </a:prstGeom>
        </p:spPr>
      </p:pic>
    </p:spTree>
    <p:extLst>
      <p:ext uri="{BB962C8B-B14F-4D97-AF65-F5344CB8AC3E}">
        <p14:creationId xmlns:p14="http://schemas.microsoft.com/office/powerpoint/2010/main" val="3779992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E9B62-87D6-4927-80E5-BF32651602AE}"/>
              </a:ext>
            </a:extLst>
          </p:cNvPr>
          <p:cNvSpPr>
            <a:spLocks noGrp="1"/>
          </p:cNvSpPr>
          <p:nvPr>
            <p:ph type="body" sz="quarter" idx="11"/>
          </p:nvPr>
        </p:nvSpPr>
        <p:spPr>
          <a:xfrm>
            <a:off x="254000" y="894127"/>
            <a:ext cx="7762240" cy="396070"/>
          </a:xfrm>
        </p:spPr>
        <p:txBody>
          <a:bodyPr/>
          <a:lstStyle/>
          <a:p>
            <a:r>
              <a:rPr kumimoji="1" lang="en-US" altLang="zh-CN" dirty="0"/>
              <a:t>03 PLCT</a:t>
            </a:r>
            <a:r>
              <a:rPr kumimoji="1" lang="zh-CN" altLang="en-US" dirty="0"/>
              <a:t>在方舟编译器社区建设中的贡献</a:t>
            </a:r>
          </a:p>
          <a:p>
            <a:endParaRPr lang="zh-CN" altLang="en-US" dirty="0"/>
          </a:p>
        </p:txBody>
      </p:sp>
      <p:sp>
        <p:nvSpPr>
          <p:cNvPr id="3" name="文本占位符 2">
            <a:extLst>
              <a:ext uri="{FF2B5EF4-FFF2-40B4-BE49-F238E27FC236}">
                <a16:creationId xmlns:a16="http://schemas.microsoft.com/office/drawing/2014/main" id="{1B355CE6-F6CD-4F75-A5BB-4760FE686F90}"/>
              </a:ext>
            </a:extLst>
          </p:cNvPr>
          <p:cNvSpPr>
            <a:spLocks noGrp="1"/>
          </p:cNvSpPr>
          <p:nvPr>
            <p:ph type="body" sz="quarter" idx="12"/>
          </p:nvPr>
        </p:nvSpPr>
        <p:spPr>
          <a:xfrm>
            <a:off x="254000" y="1637802"/>
            <a:ext cx="4257040" cy="428625"/>
          </a:xfrm>
        </p:spPr>
        <p:txBody>
          <a:bodyPr/>
          <a:lstStyle/>
          <a:p>
            <a:r>
              <a:rPr lang="zh-CN" altLang="en-US" dirty="0"/>
              <a:t>专栏转载</a:t>
            </a:r>
            <a:r>
              <a:rPr lang="en-US" altLang="zh-CN" dirty="0"/>
              <a:t>——</a:t>
            </a:r>
            <a:r>
              <a:rPr lang="zh-CN" altLang="en-US" dirty="0"/>
              <a:t>大数据文摘</a:t>
            </a:r>
            <a:r>
              <a:rPr lang="en-US" altLang="zh-CN" dirty="0"/>
              <a:t>20190904</a:t>
            </a:r>
            <a:endParaRPr lang="zh-CN" altLang="en-US" dirty="0"/>
          </a:p>
          <a:p>
            <a:endParaRPr lang="zh-CN" altLang="en-US" dirty="0"/>
          </a:p>
        </p:txBody>
      </p:sp>
      <p:pic>
        <p:nvPicPr>
          <p:cNvPr id="5" name="图片 4">
            <a:extLst>
              <a:ext uri="{FF2B5EF4-FFF2-40B4-BE49-F238E27FC236}">
                <a16:creationId xmlns:a16="http://schemas.microsoft.com/office/drawing/2014/main" id="{49243504-9921-469B-9D82-016A028C7A6F}"/>
              </a:ext>
            </a:extLst>
          </p:cNvPr>
          <p:cNvPicPr>
            <a:picLocks noChangeAspect="1"/>
          </p:cNvPicPr>
          <p:nvPr/>
        </p:nvPicPr>
        <p:blipFill>
          <a:blip r:embed="rId2"/>
          <a:stretch>
            <a:fillRect/>
          </a:stretch>
        </p:blipFill>
        <p:spPr>
          <a:xfrm>
            <a:off x="4685930" y="2926682"/>
            <a:ext cx="6848475" cy="2619375"/>
          </a:xfrm>
          <a:prstGeom prst="rect">
            <a:avLst/>
          </a:prstGeom>
        </p:spPr>
      </p:pic>
      <p:pic>
        <p:nvPicPr>
          <p:cNvPr id="6" name="图片 5">
            <a:extLst>
              <a:ext uri="{FF2B5EF4-FFF2-40B4-BE49-F238E27FC236}">
                <a16:creationId xmlns:a16="http://schemas.microsoft.com/office/drawing/2014/main" id="{2E5EA847-A590-4754-A202-A76B4B0F7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945" y="2157867"/>
            <a:ext cx="2128577" cy="4422710"/>
          </a:xfrm>
          <a:prstGeom prst="rect">
            <a:avLst/>
          </a:prstGeom>
        </p:spPr>
      </p:pic>
    </p:spTree>
    <p:extLst>
      <p:ext uri="{BB962C8B-B14F-4D97-AF65-F5344CB8AC3E}">
        <p14:creationId xmlns:p14="http://schemas.microsoft.com/office/powerpoint/2010/main" val="3710278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E9B62-87D6-4927-80E5-BF32651602AE}"/>
              </a:ext>
            </a:extLst>
          </p:cNvPr>
          <p:cNvSpPr>
            <a:spLocks noGrp="1"/>
          </p:cNvSpPr>
          <p:nvPr>
            <p:ph type="body" sz="quarter" idx="11"/>
          </p:nvPr>
        </p:nvSpPr>
        <p:spPr>
          <a:xfrm>
            <a:off x="254000" y="894127"/>
            <a:ext cx="7762240" cy="396070"/>
          </a:xfrm>
        </p:spPr>
        <p:txBody>
          <a:bodyPr/>
          <a:lstStyle/>
          <a:p>
            <a:r>
              <a:rPr kumimoji="1" lang="en-US" altLang="zh-CN" dirty="0"/>
              <a:t>03 PLCT</a:t>
            </a:r>
            <a:r>
              <a:rPr kumimoji="1" lang="zh-CN" altLang="en-US" dirty="0"/>
              <a:t>在方舟编译器社区建设中的贡献</a:t>
            </a:r>
          </a:p>
          <a:p>
            <a:endParaRPr lang="zh-CN" altLang="en-US" dirty="0"/>
          </a:p>
        </p:txBody>
      </p:sp>
      <p:sp>
        <p:nvSpPr>
          <p:cNvPr id="3" name="文本占位符 2">
            <a:extLst>
              <a:ext uri="{FF2B5EF4-FFF2-40B4-BE49-F238E27FC236}">
                <a16:creationId xmlns:a16="http://schemas.microsoft.com/office/drawing/2014/main" id="{1B355CE6-F6CD-4F75-A5BB-4760FE686F90}"/>
              </a:ext>
            </a:extLst>
          </p:cNvPr>
          <p:cNvSpPr>
            <a:spLocks noGrp="1"/>
          </p:cNvSpPr>
          <p:nvPr>
            <p:ph type="body" sz="quarter" idx="12"/>
          </p:nvPr>
        </p:nvSpPr>
        <p:spPr>
          <a:xfrm>
            <a:off x="254000" y="1637802"/>
            <a:ext cx="4257040" cy="428625"/>
          </a:xfrm>
        </p:spPr>
        <p:txBody>
          <a:bodyPr/>
          <a:lstStyle/>
          <a:p>
            <a:r>
              <a:rPr lang="zh-CN" altLang="en-US" dirty="0"/>
              <a:t>专栏转载</a:t>
            </a:r>
            <a:r>
              <a:rPr lang="en-US" altLang="zh-CN" dirty="0"/>
              <a:t>——</a:t>
            </a:r>
            <a:r>
              <a:rPr lang="zh-CN" altLang="en-US" dirty="0"/>
              <a:t>大数据文摘</a:t>
            </a:r>
            <a:r>
              <a:rPr lang="en-US" altLang="zh-CN" dirty="0"/>
              <a:t>20190904</a:t>
            </a:r>
            <a:endParaRPr lang="zh-CN" altLang="en-US" dirty="0"/>
          </a:p>
          <a:p>
            <a:endParaRPr lang="zh-CN" altLang="en-US" dirty="0"/>
          </a:p>
        </p:txBody>
      </p:sp>
      <p:pic>
        <p:nvPicPr>
          <p:cNvPr id="6" name="图片 5">
            <a:extLst>
              <a:ext uri="{FF2B5EF4-FFF2-40B4-BE49-F238E27FC236}">
                <a16:creationId xmlns:a16="http://schemas.microsoft.com/office/drawing/2014/main" id="{2E5EA847-A590-4754-A202-A76B4B0F7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945" y="2157867"/>
            <a:ext cx="2128577" cy="4422710"/>
          </a:xfrm>
          <a:prstGeom prst="rect">
            <a:avLst/>
          </a:prstGeom>
        </p:spPr>
      </p:pic>
      <p:pic>
        <p:nvPicPr>
          <p:cNvPr id="7" name="图片 6">
            <a:extLst>
              <a:ext uri="{FF2B5EF4-FFF2-40B4-BE49-F238E27FC236}">
                <a16:creationId xmlns:a16="http://schemas.microsoft.com/office/drawing/2014/main" id="{F07A5990-908D-48FC-883D-869B90F62E5E}"/>
              </a:ext>
            </a:extLst>
          </p:cNvPr>
          <p:cNvPicPr>
            <a:picLocks noChangeAspect="1"/>
          </p:cNvPicPr>
          <p:nvPr/>
        </p:nvPicPr>
        <p:blipFill>
          <a:blip r:embed="rId3"/>
          <a:stretch>
            <a:fillRect/>
          </a:stretch>
        </p:blipFill>
        <p:spPr>
          <a:xfrm>
            <a:off x="5031532" y="2157867"/>
            <a:ext cx="6781800" cy="3524250"/>
          </a:xfrm>
          <a:prstGeom prst="rect">
            <a:avLst/>
          </a:prstGeom>
        </p:spPr>
      </p:pic>
    </p:spTree>
    <p:extLst>
      <p:ext uri="{BB962C8B-B14F-4D97-AF65-F5344CB8AC3E}">
        <p14:creationId xmlns:p14="http://schemas.microsoft.com/office/powerpoint/2010/main" val="1913981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E9B62-87D6-4927-80E5-BF32651602AE}"/>
              </a:ext>
            </a:extLst>
          </p:cNvPr>
          <p:cNvSpPr>
            <a:spLocks noGrp="1"/>
          </p:cNvSpPr>
          <p:nvPr>
            <p:ph type="body" sz="quarter" idx="11"/>
          </p:nvPr>
        </p:nvSpPr>
        <p:spPr>
          <a:xfrm>
            <a:off x="254000" y="894127"/>
            <a:ext cx="7762240" cy="396070"/>
          </a:xfrm>
        </p:spPr>
        <p:txBody>
          <a:bodyPr/>
          <a:lstStyle/>
          <a:p>
            <a:r>
              <a:rPr kumimoji="1" lang="en-US" altLang="zh-CN" dirty="0"/>
              <a:t>03 PLCT</a:t>
            </a:r>
            <a:r>
              <a:rPr kumimoji="1" lang="zh-CN" altLang="en-US" dirty="0"/>
              <a:t>在方舟编译器社区建设中的贡献</a:t>
            </a:r>
          </a:p>
          <a:p>
            <a:endParaRPr lang="zh-CN" altLang="en-US" dirty="0"/>
          </a:p>
        </p:txBody>
      </p:sp>
      <p:sp>
        <p:nvSpPr>
          <p:cNvPr id="3" name="文本占位符 2">
            <a:extLst>
              <a:ext uri="{FF2B5EF4-FFF2-40B4-BE49-F238E27FC236}">
                <a16:creationId xmlns:a16="http://schemas.microsoft.com/office/drawing/2014/main" id="{1B355CE6-F6CD-4F75-A5BB-4760FE686F90}"/>
              </a:ext>
            </a:extLst>
          </p:cNvPr>
          <p:cNvSpPr>
            <a:spLocks noGrp="1"/>
          </p:cNvSpPr>
          <p:nvPr>
            <p:ph type="body" sz="quarter" idx="12"/>
          </p:nvPr>
        </p:nvSpPr>
        <p:spPr>
          <a:xfrm>
            <a:off x="254000" y="1637802"/>
            <a:ext cx="7289800" cy="428625"/>
          </a:xfrm>
        </p:spPr>
        <p:txBody>
          <a:bodyPr/>
          <a:lstStyle/>
          <a:p>
            <a:r>
              <a:rPr lang="zh-CN" altLang="en-US" dirty="0"/>
              <a:t>专栏转载</a:t>
            </a:r>
            <a:r>
              <a:rPr lang="en-US" altLang="zh-CN" dirty="0"/>
              <a:t>——</a:t>
            </a:r>
            <a:r>
              <a:rPr lang="zh-CN" altLang="en-US" dirty="0"/>
              <a:t>方舟编译器官方公众号</a:t>
            </a:r>
            <a:r>
              <a:rPr lang="en-US" altLang="zh-CN" dirty="0"/>
              <a:t>1015</a:t>
            </a:r>
            <a:endParaRPr lang="zh-CN" altLang="en-US" dirty="0"/>
          </a:p>
          <a:p>
            <a:endParaRPr lang="zh-CN" altLang="en-US" dirty="0"/>
          </a:p>
        </p:txBody>
      </p:sp>
      <p:pic>
        <p:nvPicPr>
          <p:cNvPr id="5" name="图片 4">
            <a:extLst>
              <a:ext uri="{FF2B5EF4-FFF2-40B4-BE49-F238E27FC236}">
                <a16:creationId xmlns:a16="http://schemas.microsoft.com/office/drawing/2014/main" id="{06C064BA-EC10-421D-9929-3271DD56EEBF}"/>
              </a:ext>
            </a:extLst>
          </p:cNvPr>
          <p:cNvPicPr>
            <a:picLocks noChangeAspect="1"/>
          </p:cNvPicPr>
          <p:nvPr/>
        </p:nvPicPr>
        <p:blipFill>
          <a:blip r:embed="rId2"/>
          <a:stretch>
            <a:fillRect/>
          </a:stretch>
        </p:blipFill>
        <p:spPr>
          <a:xfrm>
            <a:off x="6095999" y="1852114"/>
            <a:ext cx="6043933" cy="4640126"/>
          </a:xfrm>
          <a:prstGeom prst="rect">
            <a:avLst/>
          </a:prstGeom>
        </p:spPr>
      </p:pic>
      <p:pic>
        <p:nvPicPr>
          <p:cNvPr id="7" name="图片 6">
            <a:extLst>
              <a:ext uri="{FF2B5EF4-FFF2-40B4-BE49-F238E27FC236}">
                <a16:creationId xmlns:a16="http://schemas.microsoft.com/office/drawing/2014/main" id="{20AD4C4E-2032-4AE4-A9E9-A3068FA95A09}"/>
              </a:ext>
            </a:extLst>
          </p:cNvPr>
          <p:cNvPicPr>
            <a:picLocks noChangeAspect="1"/>
          </p:cNvPicPr>
          <p:nvPr/>
        </p:nvPicPr>
        <p:blipFill>
          <a:blip r:embed="rId3"/>
          <a:stretch>
            <a:fillRect/>
          </a:stretch>
        </p:blipFill>
        <p:spPr>
          <a:xfrm>
            <a:off x="1981539" y="2066427"/>
            <a:ext cx="2153581" cy="4474662"/>
          </a:xfrm>
          <a:prstGeom prst="rect">
            <a:avLst/>
          </a:prstGeom>
        </p:spPr>
      </p:pic>
    </p:spTree>
    <p:extLst>
      <p:ext uri="{BB962C8B-B14F-4D97-AF65-F5344CB8AC3E}">
        <p14:creationId xmlns:p14="http://schemas.microsoft.com/office/powerpoint/2010/main" val="82542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E9B62-87D6-4927-80E5-BF32651602AE}"/>
              </a:ext>
            </a:extLst>
          </p:cNvPr>
          <p:cNvSpPr>
            <a:spLocks noGrp="1"/>
          </p:cNvSpPr>
          <p:nvPr>
            <p:ph type="body" sz="quarter" idx="11"/>
          </p:nvPr>
        </p:nvSpPr>
        <p:spPr>
          <a:xfrm>
            <a:off x="254000" y="894127"/>
            <a:ext cx="7762240" cy="396070"/>
          </a:xfrm>
        </p:spPr>
        <p:txBody>
          <a:bodyPr/>
          <a:lstStyle/>
          <a:p>
            <a:r>
              <a:rPr kumimoji="1" lang="en-US" altLang="zh-CN" dirty="0"/>
              <a:t>03 PLCT</a:t>
            </a:r>
            <a:r>
              <a:rPr kumimoji="1" lang="zh-CN" altLang="en-US" dirty="0"/>
              <a:t>在方舟编译器社区建设中的贡献</a:t>
            </a:r>
          </a:p>
          <a:p>
            <a:endParaRPr lang="zh-CN" altLang="en-US" dirty="0"/>
          </a:p>
        </p:txBody>
      </p:sp>
      <p:sp>
        <p:nvSpPr>
          <p:cNvPr id="3" name="文本占位符 2">
            <a:extLst>
              <a:ext uri="{FF2B5EF4-FFF2-40B4-BE49-F238E27FC236}">
                <a16:creationId xmlns:a16="http://schemas.microsoft.com/office/drawing/2014/main" id="{1B355CE6-F6CD-4F75-A5BB-4760FE686F90}"/>
              </a:ext>
            </a:extLst>
          </p:cNvPr>
          <p:cNvSpPr>
            <a:spLocks noGrp="1"/>
          </p:cNvSpPr>
          <p:nvPr>
            <p:ph type="body" sz="quarter" idx="12"/>
          </p:nvPr>
        </p:nvSpPr>
        <p:spPr>
          <a:xfrm>
            <a:off x="254000" y="1637802"/>
            <a:ext cx="7289800" cy="428625"/>
          </a:xfrm>
        </p:spPr>
        <p:txBody>
          <a:bodyPr/>
          <a:lstStyle/>
          <a:p>
            <a:r>
              <a:rPr lang="zh-CN" altLang="en-US" dirty="0"/>
              <a:t>专栏转载</a:t>
            </a:r>
            <a:r>
              <a:rPr lang="en-US" altLang="zh-CN" dirty="0"/>
              <a:t>——</a:t>
            </a:r>
            <a:r>
              <a:rPr lang="zh-CN" altLang="en-US" dirty="0"/>
              <a:t>方舟编译器官方公众号</a:t>
            </a:r>
            <a:r>
              <a:rPr lang="en-US" altLang="zh-CN" dirty="0"/>
              <a:t>1112</a:t>
            </a:r>
            <a:endParaRPr lang="zh-CN" altLang="en-US" dirty="0"/>
          </a:p>
          <a:p>
            <a:endParaRPr lang="zh-CN" altLang="en-US" dirty="0"/>
          </a:p>
        </p:txBody>
      </p:sp>
      <p:pic>
        <p:nvPicPr>
          <p:cNvPr id="6" name="图片 5">
            <a:extLst>
              <a:ext uri="{FF2B5EF4-FFF2-40B4-BE49-F238E27FC236}">
                <a16:creationId xmlns:a16="http://schemas.microsoft.com/office/drawing/2014/main" id="{F7BD94EA-CCEB-4C26-B2EF-CC487546292B}"/>
              </a:ext>
            </a:extLst>
          </p:cNvPr>
          <p:cNvPicPr>
            <a:picLocks noChangeAspect="1"/>
          </p:cNvPicPr>
          <p:nvPr/>
        </p:nvPicPr>
        <p:blipFill>
          <a:blip r:embed="rId2"/>
          <a:stretch>
            <a:fillRect/>
          </a:stretch>
        </p:blipFill>
        <p:spPr>
          <a:xfrm>
            <a:off x="5492670" y="1852114"/>
            <a:ext cx="5595779" cy="4488673"/>
          </a:xfrm>
          <a:prstGeom prst="rect">
            <a:avLst/>
          </a:prstGeom>
        </p:spPr>
      </p:pic>
      <p:pic>
        <p:nvPicPr>
          <p:cNvPr id="7" name="图片 6">
            <a:extLst>
              <a:ext uri="{FF2B5EF4-FFF2-40B4-BE49-F238E27FC236}">
                <a16:creationId xmlns:a16="http://schemas.microsoft.com/office/drawing/2014/main" id="{8799E9D5-8281-4586-AB52-8C47CF515A48}"/>
              </a:ext>
            </a:extLst>
          </p:cNvPr>
          <p:cNvPicPr>
            <a:picLocks noChangeAspect="1"/>
          </p:cNvPicPr>
          <p:nvPr/>
        </p:nvPicPr>
        <p:blipFill>
          <a:blip r:embed="rId3"/>
          <a:stretch>
            <a:fillRect/>
          </a:stretch>
        </p:blipFill>
        <p:spPr>
          <a:xfrm>
            <a:off x="1745319" y="2066427"/>
            <a:ext cx="2153581" cy="4474662"/>
          </a:xfrm>
          <a:prstGeom prst="rect">
            <a:avLst/>
          </a:prstGeom>
        </p:spPr>
      </p:pic>
    </p:spTree>
    <p:extLst>
      <p:ext uri="{BB962C8B-B14F-4D97-AF65-F5344CB8AC3E}">
        <p14:creationId xmlns:p14="http://schemas.microsoft.com/office/powerpoint/2010/main" val="1219276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E9B62-87D6-4927-80E5-BF32651602AE}"/>
              </a:ext>
            </a:extLst>
          </p:cNvPr>
          <p:cNvSpPr>
            <a:spLocks noGrp="1"/>
          </p:cNvSpPr>
          <p:nvPr>
            <p:ph type="body" sz="quarter" idx="11"/>
          </p:nvPr>
        </p:nvSpPr>
        <p:spPr>
          <a:xfrm>
            <a:off x="254000" y="894127"/>
            <a:ext cx="7762240" cy="396070"/>
          </a:xfrm>
        </p:spPr>
        <p:txBody>
          <a:bodyPr/>
          <a:lstStyle/>
          <a:p>
            <a:r>
              <a:rPr kumimoji="1" lang="en-US" altLang="zh-CN" dirty="0"/>
              <a:t>03 PLCT</a:t>
            </a:r>
            <a:r>
              <a:rPr kumimoji="1" lang="zh-CN" altLang="en-US" dirty="0"/>
              <a:t>在方舟编译器社区建设中的贡献</a:t>
            </a:r>
          </a:p>
          <a:p>
            <a:endParaRPr lang="zh-CN" altLang="en-US" dirty="0"/>
          </a:p>
        </p:txBody>
      </p:sp>
      <p:sp>
        <p:nvSpPr>
          <p:cNvPr id="3" name="文本占位符 2">
            <a:extLst>
              <a:ext uri="{FF2B5EF4-FFF2-40B4-BE49-F238E27FC236}">
                <a16:creationId xmlns:a16="http://schemas.microsoft.com/office/drawing/2014/main" id="{1B355CE6-F6CD-4F75-A5BB-4760FE686F90}"/>
              </a:ext>
            </a:extLst>
          </p:cNvPr>
          <p:cNvSpPr>
            <a:spLocks noGrp="1"/>
          </p:cNvSpPr>
          <p:nvPr>
            <p:ph type="body" sz="quarter" idx="12"/>
          </p:nvPr>
        </p:nvSpPr>
        <p:spPr>
          <a:xfrm>
            <a:off x="254000" y="1637802"/>
            <a:ext cx="5537200" cy="428625"/>
          </a:xfrm>
        </p:spPr>
        <p:txBody>
          <a:bodyPr/>
          <a:lstStyle/>
          <a:p>
            <a:r>
              <a:rPr lang="zh-CN" altLang="en-US" dirty="0"/>
              <a:t>方舟编译器开源代码学习讨论会</a:t>
            </a:r>
            <a:r>
              <a:rPr lang="en-US" altLang="zh-CN" dirty="0"/>
              <a:t>20190908</a:t>
            </a:r>
            <a:endParaRPr lang="zh-CN" altLang="en-US" dirty="0"/>
          </a:p>
          <a:p>
            <a:endParaRPr lang="zh-CN" altLang="en-US" dirty="0"/>
          </a:p>
        </p:txBody>
      </p:sp>
      <p:pic>
        <p:nvPicPr>
          <p:cNvPr id="6" name="图片 5">
            <a:extLst>
              <a:ext uri="{FF2B5EF4-FFF2-40B4-BE49-F238E27FC236}">
                <a16:creationId xmlns:a16="http://schemas.microsoft.com/office/drawing/2014/main" id="{61CBA98A-E75E-47C6-9BA7-34F3EA0948AF}"/>
              </a:ext>
            </a:extLst>
          </p:cNvPr>
          <p:cNvPicPr>
            <a:picLocks noChangeAspect="1"/>
          </p:cNvPicPr>
          <p:nvPr/>
        </p:nvPicPr>
        <p:blipFill>
          <a:blip r:embed="rId2"/>
          <a:stretch>
            <a:fillRect/>
          </a:stretch>
        </p:blipFill>
        <p:spPr>
          <a:xfrm>
            <a:off x="3002280" y="2066427"/>
            <a:ext cx="6187440" cy="4262459"/>
          </a:xfrm>
          <a:prstGeom prst="rect">
            <a:avLst/>
          </a:prstGeom>
        </p:spPr>
      </p:pic>
    </p:spTree>
    <p:extLst>
      <p:ext uri="{BB962C8B-B14F-4D97-AF65-F5344CB8AC3E}">
        <p14:creationId xmlns:p14="http://schemas.microsoft.com/office/powerpoint/2010/main" val="2168949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E9B62-87D6-4927-80E5-BF32651602AE}"/>
              </a:ext>
            </a:extLst>
          </p:cNvPr>
          <p:cNvSpPr>
            <a:spLocks noGrp="1"/>
          </p:cNvSpPr>
          <p:nvPr>
            <p:ph type="body" sz="quarter" idx="11"/>
          </p:nvPr>
        </p:nvSpPr>
        <p:spPr>
          <a:xfrm>
            <a:off x="254000" y="894127"/>
            <a:ext cx="7762240" cy="396070"/>
          </a:xfrm>
        </p:spPr>
        <p:txBody>
          <a:bodyPr/>
          <a:lstStyle/>
          <a:p>
            <a:r>
              <a:rPr kumimoji="1" lang="en-US" altLang="zh-CN" dirty="0"/>
              <a:t>03 PLCT</a:t>
            </a:r>
            <a:r>
              <a:rPr kumimoji="1" lang="zh-CN" altLang="en-US" dirty="0"/>
              <a:t>在方舟编译器社区建设中的贡献</a:t>
            </a:r>
          </a:p>
          <a:p>
            <a:endParaRPr lang="zh-CN" altLang="en-US" dirty="0"/>
          </a:p>
        </p:txBody>
      </p:sp>
      <p:sp>
        <p:nvSpPr>
          <p:cNvPr id="3" name="文本占位符 2">
            <a:extLst>
              <a:ext uri="{FF2B5EF4-FFF2-40B4-BE49-F238E27FC236}">
                <a16:creationId xmlns:a16="http://schemas.microsoft.com/office/drawing/2014/main" id="{1B355CE6-F6CD-4F75-A5BB-4760FE686F90}"/>
              </a:ext>
            </a:extLst>
          </p:cNvPr>
          <p:cNvSpPr>
            <a:spLocks noGrp="1"/>
          </p:cNvSpPr>
          <p:nvPr>
            <p:ph type="body" sz="quarter" idx="12"/>
          </p:nvPr>
        </p:nvSpPr>
        <p:spPr>
          <a:xfrm>
            <a:off x="253999" y="1637802"/>
            <a:ext cx="7762239" cy="428625"/>
          </a:xfrm>
        </p:spPr>
        <p:txBody>
          <a:bodyPr/>
          <a:lstStyle/>
          <a:p>
            <a:r>
              <a:rPr lang="zh-CN" altLang="en-US" dirty="0"/>
              <a:t>方舟编译器开源代码学习讨论会</a:t>
            </a:r>
            <a:r>
              <a:rPr lang="en-US" altLang="zh-CN" dirty="0"/>
              <a:t>20190908——</a:t>
            </a:r>
            <a:r>
              <a:rPr lang="zh-CN" altLang="en-US" dirty="0"/>
              <a:t>主题发言</a:t>
            </a:r>
          </a:p>
          <a:p>
            <a:endParaRPr lang="zh-CN" altLang="en-US" dirty="0"/>
          </a:p>
        </p:txBody>
      </p:sp>
      <p:pic>
        <p:nvPicPr>
          <p:cNvPr id="5" name="图片 4">
            <a:extLst>
              <a:ext uri="{FF2B5EF4-FFF2-40B4-BE49-F238E27FC236}">
                <a16:creationId xmlns:a16="http://schemas.microsoft.com/office/drawing/2014/main" id="{D82811FE-FF95-4258-A7D9-B733B0869593}"/>
              </a:ext>
            </a:extLst>
          </p:cNvPr>
          <p:cNvPicPr>
            <a:picLocks noChangeAspect="1"/>
          </p:cNvPicPr>
          <p:nvPr/>
        </p:nvPicPr>
        <p:blipFill>
          <a:blip r:embed="rId2"/>
          <a:stretch>
            <a:fillRect/>
          </a:stretch>
        </p:blipFill>
        <p:spPr>
          <a:xfrm>
            <a:off x="3203188" y="2219824"/>
            <a:ext cx="5785623" cy="4339217"/>
          </a:xfrm>
          <a:prstGeom prst="rect">
            <a:avLst/>
          </a:prstGeom>
        </p:spPr>
      </p:pic>
    </p:spTree>
    <p:extLst>
      <p:ext uri="{BB962C8B-B14F-4D97-AF65-F5344CB8AC3E}">
        <p14:creationId xmlns:p14="http://schemas.microsoft.com/office/powerpoint/2010/main" val="4283119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E9B62-87D6-4927-80E5-BF32651602AE}"/>
              </a:ext>
            </a:extLst>
          </p:cNvPr>
          <p:cNvSpPr>
            <a:spLocks noGrp="1"/>
          </p:cNvSpPr>
          <p:nvPr>
            <p:ph type="body" sz="quarter" idx="11"/>
          </p:nvPr>
        </p:nvSpPr>
        <p:spPr>
          <a:xfrm>
            <a:off x="254000" y="894127"/>
            <a:ext cx="7762240" cy="396070"/>
          </a:xfrm>
        </p:spPr>
        <p:txBody>
          <a:bodyPr/>
          <a:lstStyle/>
          <a:p>
            <a:r>
              <a:rPr kumimoji="1" lang="en-US" altLang="zh-CN" dirty="0"/>
              <a:t>03 PLCT</a:t>
            </a:r>
            <a:r>
              <a:rPr kumimoji="1" lang="zh-CN" altLang="en-US" dirty="0"/>
              <a:t>在方舟编译器社区建设中的贡献</a:t>
            </a:r>
          </a:p>
          <a:p>
            <a:endParaRPr lang="zh-CN" altLang="en-US" dirty="0"/>
          </a:p>
        </p:txBody>
      </p:sp>
      <p:sp>
        <p:nvSpPr>
          <p:cNvPr id="3" name="文本占位符 2">
            <a:extLst>
              <a:ext uri="{FF2B5EF4-FFF2-40B4-BE49-F238E27FC236}">
                <a16:creationId xmlns:a16="http://schemas.microsoft.com/office/drawing/2014/main" id="{1B355CE6-F6CD-4F75-A5BB-4760FE686F90}"/>
              </a:ext>
            </a:extLst>
          </p:cNvPr>
          <p:cNvSpPr>
            <a:spLocks noGrp="1"/>
          </p:cNvSpPr>
          <p:nvPr>
            <p:ph type="body" sz="quarter" idx="12"/>
          </p:nvPr>
        </p:nvSpPr>
        <p:spPr>
          <a:xfrm>
            <a:off x="254000" y="1637802"/>
            <a:ext cx="7038898" cy="428625"/>
          </a:xfrm>
        </p:spPr>
        <p:txBody>
          <a:bodyPr/>
          <a:lstStyle/>
          <a:p>
            <a:r>
              <a:rPr lang="zh-CN" altLang="en-US" dirty="0"/>
              <a:t>方舟编译器开源代码学习讨论会</a:t>
            </a:r>
            <a:r>
              <a:rPr lang="en-US" altLang="zh-CN" dirty="0"/>
              <a:t>20190908——</a:t>
            </a:r>
            <a:r>
              <a:rPr lang="zh-CN" altLang="en-US" dirty="0"/>
              <a:t>主题发言</a:t>
            </a:r>
          </a:p>
          <a:p>
            <a:endParaRPr lang="zh-CN" altLang="en-US" dirty="0"/>
          </a:p>
        </p:txBody>
      </p:sp>
      <p:pic>
        <p:nvPicPr>
          <p:cNvPr id="5" name="图片 4">
            <a:extLst>
              <a:ext uri="{FF2B5EF4-FFF2-40B4-BE49-F238E27FC236}">
                <a16:creationId xmlns:a16="http://schemas.microsoft.com/office/drawing/2014/main" id="{C7AF7EBF-4032-4C32-A5B2-C003679FE179}"/>
              </a:ext>
            </a:extLst>
          </p:cNvPr>
          <p:cNvPicPr>
            <a:picLocks noChangeAspect="1"/>
          </p:cNvPicPr>
          <p:nvPr/>
        </p:nvPicPr>
        <p:blipFill>
          <a:blip r:embed="rId2"/>
          <a:stretch>
            <a:fillRect/>
          </a:stretch>
        </p:blipFill>
        <p:spPr>
          <a:xfrm>
            <a:off x="3840046" y="2066427"/>
            <a:ext cx="4511907" cy="4474308"/>
          </a:xfrm>
          <a:prstGeom prst="rect">
            <a:avLst/>
          </a:prstGeom>
        </p:spPr>
      </p:pic>
    </p:spTree>
    <p:extLst>
      <p:ext uri="{BB962C8B-B14F-4D97-AF65-F5344CB8AC3E}">
        <p14:creationId xmlns:p14="http://schemas.microsoft.com/office/powerpoint/2010/main" val="3562253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E9B62-87D6-4927-80E5-BF32651602AE}"/>
              </a:ext>
            </a:extLst>
          </p:cNvPr>
          <p:cNvSpPr>
            <a:spLocks noGrp="1"/>
          </p:cNvSpPr>
          <p:nvPr>
            <p:ph type="body" sz="quarter" idx="11"/>
          </p:nvPr>
        </p:nvSpPr>
        <p:spPr>
          <a:xfrm>
            <a:off x="254000" y="894127"/>
            <a:ext cx="7762240" cy="396070"/>
          </a:xfrm>
        </p:spPr>
        <p:txBody>
          <a:bodyPr/>
          <a:lstStyle/>
          <a:p>
            <a:r>
              <a:rPr kumimoji="1" lang="en-US" altLang="zh-CN" dirty="0"/>
              <a:t>03 PLCT</a:t>
            </a:r>
            <a:r>
              <a:rPr kumimoji="1" lang="zh-CN" altLang="en-US" dirty="0"/>
              <a:t>在方舟编译器社区建设中的贡献</a:t>
            </a:r>
          </a:p>
          <a:p>
            <a:endParaRPr lang="zh-CN" altLang="en-US" dirty="0"/>
          </a:p>
        </p:txBody>
      </p:sp>
      <p:sp>
        <p:nvSpPr>
          <p:cNvPr id="3" name="文本占位符 2">
            <a:extLst>
              <a:ext uri="{FF2B5EF4-FFF2-40B4-BE49-F238E27FC236}">
                <a16:creationId xmlns:a16="http://schemas.microsoft.com/office/drawing/2014/main" id="{1B355CE6-F6CD-4F75-A5BB-4760FE686F90}"/>
              </a:ext>
            </a:extLst>
          </p:cNvPr>
          <p:cNvSpPr>
            <a:spLocks noGrp="1"/>
          </p:cNvSpPr>
          <p:nvPr>
            <p:ph type="body" sz="quarter" idx="12"/>
          </p:nvPr>
        </p:nvSpPr>
        <p:spPr/>
        <p:txBody>
          <a:bodyPr/>
          <a:lstStyle/>
          <a:p>
            <a:r>
              <a:rPr lang="en-US" altLang="zh-CN" dirty="0"/>
              <a:t>OSDT2019</a:t>
            </a:r>
            <a:r>
              <a:rPr lang="zh-CN" altLang="en-US" dirty="0"/>
              <a:t>大会</a:t>
            </a:r>
            <a:r>
              <a:rPr lang="en-US" altLang="zh-CN" dirty="0"/>
              <a:t>20191109</a:t>
            </a:r>
            <a:endParaRPr lang="zh-CN" altLang="en-US" dirty="0"/>
          </a:p>
        </p:txBody>
      </p:sp>
      <p:pic>
        <p:nvPicPr>
          <p:cNvPr id="6" name="图片 5">
            <a:extLst>
              <a:ext uri="{FF2B5EF4-FFF2-40B4-BE49-F238E27FC236}">
                <a16:creationId xmlns:a16="http://schemas.microsoft.com/office/drawing/2014/main" id="{53E3C3BF-E14D-4771-9BDB-2395911E0D08}"/>
              </a:ext>
            </a:extLst>
          </p:cNvPr>
          <p:cNvPicPr>
            <a:picLocks noChangeAspect="1"/>
          </p:cNvPicPr>
          <p:nvPr/>
        </p:nvPicPr>
        <p:blipFill>
          <a:blip r:embed="rId2"/>
          <a:stretch>
            <a:fillRect/>
          </a:stretch>
        </p:blipFill>
        <p:spPr>
          <a:xfrm>
            <a:off x="3154680" y="2066427"/>
            <a:ext cx="5882640" cy="4411980"/>
          </a:xfrm>
          <a:prstGeom prst="rect">
            <a:avLst/>
          </a:prstGeom>
        </p:spPr>
      </p:pic>
    </p:spTree>
    <p:extLst>
      <p:ext uri="{BB962C8B-B14F-4D97-AF65-F5344CB8AC3E}">
        <p14:creationId xmlns:p14="http://schemas.microsoft.com/office/powerpoint/2010/main" val="225344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8D1A5-9FA0-D640-A233-E5B6128323B9}"/>
              </a:ext>
            </a:extLst>
          </p:cNvPr>
          <p:cNvSpPr>
            <a:spLocks noGrp="1"/>
          </p:cNvSpPr>
          <p:nvPr>
            <p:ph type="body" sz="quarter" idx="10"/>
          </p:nvPr>
        </p:nvSpPr>
        <p:spPr/>
        <p:txBody>
          <a:bodyPr/>
          <a:lstStyle/>
          <a:p>
            <a:r>
              <a:rPr kumimoji="1" lang="zh-CN" altLang="en-US" dirty="0"/>
              <a:t>目 录</a:t>
            </a:r>
          </a:p>
        </p:txBody>
      </p:sp>
      <p:sp>
        <p:nvSpPr>
          <p:cNvPr id="3" name="文本占位符 2">
            <a:extLst>
              <a:ext uri="{FF2B5EF4-FFF2-40B4-BE49-F238E27FC236}">
                <a16:creationId xmlns:a16="http://schemas.microsoft.com/office/drawing/2014/main" id="{68707C0D-FF0E-E04A-9F7A-56F3252E4673}"/>
              </a:ext>
            </a:extLst>
          </p:cNvPr>
          <p:cNvSpPr>
            <a:spLocks noGrp="1"/>
          </p:cNvSpPr>
          <p:nvPr>
            <p:ph type="body" sz="quarter" idx="11"/>
          </p:nvPr>
        </p:nvSpPr>
        <p:spPr/>
        <p:txBody>
          <a:bodyPr/>
          <a:lstStyle/>
          <a:p>
            <a:r>
              <a:rPr kumimoji="1" lang="en-US" altLang="zh-CN" dirty="0">
                <a:solidFill>
                  <a:srgbClr val="FF0000"/>
                </a:solidFill>
              </a:rPr>
              <a:t>01 </a:t>
            </a:r>
            <a:r>
              <a:rPr kumimoji="1" lang="zh-CN" altLang="en-US" dirty="0">
                <a:solidFill>
                  <a:srgbClr val="FF0000"/>
                </a:solidFill>
              </a:rPr>
              <a:t>方舟编译器开源进程</a:t>
            </a:r>
          </a:p>
        </p:txBody>
      </p:sp>
      <p:sp>
        <p:nvSpPr>
          <p:cNvPr id="4" name="文本占位符 3">
            <a:extLst>
              <a:ext uri="{FF2B5EF4-FFF2-40B4-BE49-F238E27FC236}">
                <a16:creationId xmlns:a16="http://schemas.microsoft.com/office/drawing/2014/main" id="{2055FFF0-DE6D-9147-AC1E-344A5754A0FB}"/>
              </a:ext>
            </a:extLst>
          </p:cNvPr>
          <p:cNvSpPr>
            <a:spLocks noGrp="1"/>
          </p:cNvSpPr>
          <p:nvPr>
            <p:ph type="body" sz="quarter" idx="12"/>
          </p:nvPr>
        </p:nvSpPr>
        <p:spPr>
          <a:xfrm>
            <a:off x="1361280" y="2577869"/>
            <a:ext cx="4125120" cy="476331"/>
          </a:xfrm>
        </p:spPr>
        <p:txBody>
          <a:bodyPr/>
          <a:lstStyle/>
          <a:p>
            <a:r>
              <a:rPr kumimoji="1" lang="en-US" altLang="zh-CN" dirty="0"/>
              <a:t>02 </a:t>
            </a:r>
            <a:r>
              <a:rPr kumimoji="1" lang="zh-CN" altLang="en-US" dirty="0"/>
              <a:t>方舟编译器开源内容</a:t>
            </a:r>
          </a:p>
        </p:txBody>
      </p:sp>
      <p:sp>
        <p:nvSpPr>
          <p:cNvPr id="5" name="文本占位符 4">
            <a:extLst>
              <a:ext uri="{FF2B5EF4-FFF2-40B4-BE49-F238E27FC236}">
                <a16:creationId xmlns:a16="http://schemas.microsoft.com/office/drawing/2014/main" id="{94E900FC-616C-D146-BD3F-EFAA100E5C83}"/>
              </a:ext>
            </a:extLst>
          </p:cNvPr>
          <p:cNvSpPr>
            <a:spLocks noGrp="1"/>
          </p:cNvSpPr>
          <p:nvPr>
            <p:ph type="body" sz="quarter" idx="13"/>
          </p:nvPr>
        </p:nvSpPr>
        <p:spPr>
          <a:xfrm>
            <a:off x="1361280" y="3270834"/>
            <a:ext cx="6016124" cy="476331"/>
          </a:xfrm>
        </p:spPr>
        <p:txBody>
          <a:bodyPr/>
          <a:lstStyle/>
          <a:p>
            <a:r>
              <a:rPr kumimoji="1" lang="en-US" altLang="zh-CN" dirty="0"/>
              <a:t>03 PLCT</a:t>
            </a:r>
            <a:r>
              <a:rPr kumimoji="1" lang="zh-CN" altLang="en-US" dirty="0"/>
              <a:t>在方舟编译器社区建设中的贡献</a:t>
            </a:r>
          </a:p>
        </p:txBody>
      </p:sp>
      <p:sp>
        <p:nvSpPr>
          <p:cNvPr id="6" name="文本占位符 5">
            <a:extLst>
              <a:ext uri="{FF2B5EF4-FFF2-40B4-BE49-F238E27FC236}">
                <a16:creationId xmlns:a16="http://schemas.microsoft.com/office/drawing/2014/main" id="{0D0C9CFF-AA1A-3D48-B356-875529E4F895}"/>
              </a:ext>
            </a:extLst>
          </p:cNvPr>
          <p:cNvSpPr>
            <a:spLocks noGrp="1"/>
          </p:cNvSpPr>
          <p:nvPr>
            <p:ph type="body" sz="quarter" idx="14"/>
          </p:nvPr>
        </p:nvSpPr>
        <p:spPr>
          <a:xfrm>
            <a:off x="1361280" y="3963799"/>
            <a:ext cx="6806116" cy="476331"/>
          </a:xfrm>
        </p:spPr>
        <p:txBody>
          <a:bodyPr/>
          <a:lstStyle/>
          <a:p>
            <a:r>
              <a:rPr kumimoji="1" lang="en-US" altLang="zh-CN" dirty="0"/>
              <a:t>04 PLCT</a:t>
            </a:r>
            <a:r>
              <a:rPr kumimoji="1" lang="zh-CN" altLang="en-US" dirty="0"/>
              <a:t>在方舟编译器社区建设的发展方向</a:t>
            </a:r>
          </a:p>
        </p:txBody>
      </p:sp>
    </p:spTree>
    <p:extLst>
      <p:ext uri="{BB962C8B-B14F-4D97-AF65-F5344CB8AC3E}">
        <p14:creationId xmlns:p14="http://schemas.microsoft.com/office/powerpoint/2010/main" val="1367259393"/>
      </p:ext>
    </p:extLst>
  </p:cSld>
  <p:clrMapOvr>
    <a:masterClrMapping/>
  </p:clrMapOvr>
  <mc:AlternateContent xmlns:mc="http://schemas.openxmlformats.org/markup-compatibility/2006">
    <mc:Choice xmlns:p14="http://schemas.microsoft.com/office/powerpoint/2010/main" Requires="p14">
      <p:transition spd="slow" p14:dur="2000" advTm="1395"/>
    </mc:Choice>
    <mc:Fallback>
      <p:transition spd="slow" advTm="139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E9B62-87D6-4927-80E5-BF32651602AE}"/>
              </a:ext>
            </a:extLst>
          </p:cNvPr>
          <p:cNvSpPr>
            <a:spLocks noGrp="1"/>
          </p:cNvSpPr>
          <p:nvPr>
            <p:ph type="body" sz="quarter" idx="11"/>
          </p:nvPr>
        </p:nvSpPr>
        <p:spPr>
          <a:xfrm>
            <a:off x="254000" y="894127"/>
            <a:ext cx="7762240" cy="396070"/>
          </a:xfrm>
        </p:spPr>
        <p:txBody>
          <a:bodyPr/>
          <a:lstStyle/>
          <a:p>
            <a:r>
              <a:rPr kumimoji="1" lang="en-US" altLang="zh-CN" dirty="0"/>
              <a:t>03 PLCT</a:t>
            </a:r>
            <a:r>
              <a:rPr kumimoji="1" lang="zh-CN" altLang="en-US" dirty="0"/>
              <a:t>在方舟编译器社区建设中的贡献</a:t>
            </a:r>
          </a:p>
          <a:p>
            <a:endParaRPr lang="zh-CN" altLang="en-US" dirty="0"/>
          </a:p>
        </p:txBody>
      </p:sp>
      <p:sp>
        <p:nvSpPr>
          <p:cNvPr id="3" name="文本占位符 2">
            <a:extLst>
              <a:ext uri="{FF2B5EF4-FFF2-40B4-BE49-F238E27FC236}">
                <a16:creationId xmlns:a16="http://schemas.microsoft.com/office/drawing/2014/main" id="{1B355CE6-F6CD-4F75-A5BB-4760FE686F90}"/>
              </a:ext>
            </a:extLst>
          </p:cNvPr>
          <p:cNvSpPr>
            <a:spLocks noGrp="1"/>
          </p:cNvSpPr>
          <p:nvPr>
            <p:ph type="body" sz="quarter" idx="12"/>
          </p:nvPr>
        </p:nvSpPr>
        <p:spPr/>
        <p:txBody>
          <a:bodyPr/>
          <a:lstStyle/>
          <a:p>
            <a:r>
              <a:rPr lang="zh-CN" altLang="en-US" dirty="0"/>
              <a:t>绿盟开发者大会</a:t>
            </a:r>
            <a:r>
              <a:rPr lang="en-US" altLang="zh-CN" dirty="0"/>
              <a:t>20191119</a:t>
            </a:r>
            <a:endParaRPr lang="zh-CN" altLang="en-US" dirty="0"/>
          </a:p>
        </p:txBody>
      </p:sp>
      <p:pic>
        <p:nvPicPr>
          <p:cNvPr id="6" name="图片 5">
            <a:extLst>
              <a:ext uri="{FF2B5EF4-FFF2-40B4-BE49-F238E27FC236}">
                <a16:creationId xmlns:a16="http://schemas.microsoft.com/office/drawing/2014/main" id="{00836ACD-9541-4A0B-83EB-936A830E7309}"/>
              </a:ext>
            </a:extLst>
          </p:cNvPr>
          <p:cNvPicPr>
            <a:picLocks noChangeAspect="1"/>
          </p:cNvPicPr>
          <p:nvPr/>
        </p:nvPicPr>
        <p:blipFill>
          <a:blip r:embed="rId2"/>
          <a:stretch>
            <a:fillRect/>
          </a:stretch>
        </p:blipFill>
        <p:spPr>
          <a:xfrm>
            <a:off x="3116580" y="2066427"/>
            <a:ext cx="5958840" cy="4469130"/>
          </a:xfrm>
          <a:prstGeom prst="rect">
            <a:avLst/>
          </a:prstGeom>
        </p:spPr>
      </p:pic>
    </p:spTree>
    <p:extLst>
      <p:ext uri="{BB962C8B-B14F-4D97-AF65-F5344CB8AC3E}">
        <p14:creationId xmlns:p14="http://schemas.microsoft.com/office/powerpoint/2010/main" val="2705103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E9B62-87D6-4927-80E5-BF32651602AE}"/>
              </a:ext>
            </a:extLst>
          </p:cNvPr>
          <p:cNvSpPr>
            <a:spLocks noGrp="1"/>
          </p:cNvSpPr>
          <p:nvPr>
            <p:ph type="body" sz="quarter" idx="11"/>
          </p:nvPr>
        </p:nvSpPr>
        <p:spPr>
          <a:xfrm>
            <a:off x="254000" y="894127"/>
            <a:ext cx="7762240" cy="396070"/>
          </a:xfrm>
        </p:spPr>
        <p:txBody>
          <a:bodyPr/>
          <a:lstStyle/>
          <a:p>
            <a:r>
              <a:rPr kumimoji="1" lang="en-US" altLang="zh-CN" dirty="0"/>
              <a:t>03 PLCT</a:t>
            </a:r>
            <a:r>
              <a:rPr kumimoji="1" lang="zh-CN" altLang="en-US" dirty="0"/>
              <a:t>在方舟编译器社区建设中的贡献</a:t>
            </a:r>
          </a:p>
          <a:p>
            <a:endParaRPr lang="zh-CN" altLang="en-US" dirty="0"/>
          </a:p>
        </p:txBody>
      </p:sp>
      <p:sp>
        <p:nvSpPr>
          <p:cNvPr id="3" name="文本占位符 2">
            <a:extLst>
              <a:ext uri="{FF2B5EF4-FFF2-40B4-BE49-F238E27FC236}">
                <a16:creationId xmlns:a16="http://schemas.microsoft.com/office/drawing/2014/main" id="{1B355CE6-F6CD-4F75-A5BB-4760FE686F90}"/>
              </a:ext>
            </a:extLst>
          </p:cNvPr>
          <p:cNvSpPr>
            <a:spLocks noGrp="1"/>
          </p:cNvSpPr>
          <p:nvPr>
            <p:ph type="body" sz="quarter" idx="12"/>
          </p:nvPr>
        </p:nvSpPr>
        <p:spPr/>
        <p:txBody>
          <a:bodyPr/>
          <a:lstStyle/>
          <a:p>
            <a:r>
              <a:rPr lang="zh-CN" altLang="en-US" dirty="0"/>
              <a:t>绿盟大会相关报道</a:t>
            </a:r>
          </a:p>
        </p:txBody>
      </p:sp>
      <p:pic>
        <p:nvPicPr>
          <p:cNvPr id="6" name="图片 5">
            <a:extLst>
              <a:ext uri="{FF2B5EF4-FFF2-40B4-BE49-F238E27FC236}">
                <a16:creationId xmlns:a16="http://schemas.microsoft.com/office/drawing/2014/main" id="{DF4EFD14-0197-40FF-89CD-79626CBA5CAD}"/>
              </a:ext>
            </a:extLst>
          </p:cNvPr>
          <p:cNvPicPr>
            <a:picLocks noChangeAspect="1"/>
          </p:cNvPicPr>
          <p:nvPr/>
        </p:nvPicPr>
        <p:blipFill>
          <a:blip r:embed="rId2"/>
          <a:stretch>
            <a:fillRect/>
          </a:stretch>
        </p:blipFill>
        <p:spPr>
          <a:xfrm>
            <a:off x="8270919" y="1990227"/>
            <a:ext cx="2233216" cy="4640126"/>
          </a:xfrm>
          <a:prstGeom prst="rect">
            <a:avLst/>
          </a:prstGeom>
        </p:spPr>
      </p:pic>
      <p:pic>
        <p:nvPicPr>
          <p:cNvPr id="8" name="图片 7">
            <a:extLst>
              <a:ext uri="{FF2B5EF4-FFF2-40B4-BE49-F238E27FC236}">
                <a16:creationId xmlns:a16="http://schemas.microsoft.com/office/drawing/2014/main" id="{F64F313D-1C88-4C0B-9C76-09F2B81DDA4B}"/>
              </a:ext>
            </a:extLst>
          </p:cNvPr>
          <p:cNvPicPr>
            <a:picLocks noChangeAspect="1"/>
          </p:cNvPicPr>
          <p:nvPr/>
        </p:nvPicPr>
        <p:blipFill>
          <a:blip r:embed="rId3"/>
          <a:stretch>
            <a:fillRect/>
          </a:stretch>
        </p:blipFill>
        <p:spPr>
          <a:xfrm>
            <a:off x="5618843" y="1990227"/>
            <a:ext cx="2233215" cy="4640126"/>
          </a:xfrm>
          <a:prstGeom prst="rect">
            <a:avLst/>
          </a:prstGeom>
        </p:spPr>
      </p:pic>
      <p:pic>
        <p:nvPicPr>
          <p:cNvPr id="10" name="图片 9">
            <a:extLst>
              <a:ext uri="{FF2B5EF4-FFF2-40B4-BE49-F238E27FC236}">
                <a16:creationId xmlns:a16="http://schemas.microsoft.com/office/drawing/2014/main" id="{B25DFD48-311F-4B11-B058-F413F72DD847}"/>
              </a:ext>
            </a:extLst>
          </p:cNvPr>
          <p:cNvPicPr>
            <a:picLocks noChangeAspect="1"/>
          </p:cNvPicPr>
          <p:nvPr/>
        </p:nvPicPr>
        <p:blipFill>
          <a:blip r:embed="rId4"/>
          <a:stretch>
            <a:fillRect/>
          </a:stretch>
        </p:blipFill>
        <p:spPr>
          <a:xfrm>
            <a:off x="772840" y="2066427"/>
            <a:ext cx="2233215" cy="4640124"/>
          </a:xfrm>
          <a:prstGeom prst="rect">
            <a:avLst/>
          </a:prstGeom>
        </p:spPr>
      </p:pic>
      <p:pic>
        <p:nvPicPr>
          <p:cNvPr id="12" name="图片 11">
            <a:extLst>
              <a:ext uri="{FF2B5EF4-FFF2-40B4-BE49-F238E27FC236}">
                <a16:creationId xmlns:a16="http://schemas.microsoft.com/office/drawing/2014/main" id="{B5544602-776C-4196-AA0B-C781DDEEAE1D}"/>
              </a:ext>
            </a:extLst>
          </p:cNvPr>
          <p:cNvPicPr>
            <a:picLocks noChangeAspect="1"/>
          </p:cNvPicPr>
          <p:nvPr/>
        </p:nvPicPr>
        <p:blipFill>
          <a:blip r:embed="rId5"/>
          <a:stretch>
            <a:fillRect/>
          </a:stretch>
        </p:blipFill>
        <p:spPr>
          <a:xfrm>
            <a:off x="3062491" y="2066427"/>
            <a:ext cx="2233215" cy="4640125"/>
          </a:xfrm>
          <a:prstGeom prst="rect">
            <a:avLst/>
          </a:prstGeom>
        </p:spPr>
      </p:pic>
      <p:pic>
        <p:nvPicPr>
          <p:cNvPr id="13" name="图片 12">
            <a:extLst>
              <a:ext uri="{FF2B5EF4-FFF2-40B4-BE49-F238E27FC236}">
                <a16:creationId xmlns:a16="http://schemas.microsoft.com/office/drawing/2014/main" id="{385A770F-F6BB-43A4-8FEE-B67C0EFB8256}"/>
              </a:ext>
            </a:extLst>
          </p:cNvPr>
          <p:cNvPicPr>
            <a:picLocks noChangeAspect="1"/>
          </p:cNvPicPr>
          <p:nvPr/>
        </p:nvPicPr>
        <p:blipFill>
          <a:blip r:embed="rId5"/>
          <a:stretch>
            <a:fillRect/>
          </a:stretch>
        </p:blipFill>
        <p:spPr>
          <a:xfrm>
            <a:off x="3227162" y="2103121"/>
            <a:ext cx="2233215" cy="4640125"/>
          </a:xfrm>
          <a:prstGeom prst="rect">
            <a:avLst/>
          </a:prstGeom>
        </p:spPr>
      </p:pic>
    </p:spTree>
    <p:extLst>
      <p:ext uri="{BB962C8B-B14F-4D97-AF65-F5344CB8AC3E}">
        <p14:creationId xmlns:p14="http://schemas.microsoft.com/office/powerpoint/2010/main" val="2383979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E9B62-87D6-4927-80E5-BF32651602AE}"/>
              </a:ext>
            </a:extLst>
          </p:cNvPr>
          <p:cNvSpPr>
            <a:spLocks noGrp="1"/>
          </p:cNvSpPr>
          <p:nvPr>
            <p:ph type="body" sz="quarter" idx="11"/>
          </p:nvPr>
        </p:nvSpPr>
        <p:spPr>
          <a:xfrm>
            <a:off x="254000" y="894127"/>
            <a:ext cx="7762240" cy="396070"/>
          </a:xfrm>
        </p:spPr>
        <p:txBody>
          <a:bodyPr/>
          <a:lstStyle/>
          <a:p>
            <a:r>
              <a:rPr kumimoji="1" lang="en-US" altLang="zh-CN" dirty="0"/>
              <a:t>03 PLCT</a:t>
            </a:r>
            <a:r>
              <a:rPr kumimoji="1" lang="zh-CN" altLang="en-US" dirty="0"/>
              <a:t>在方舟编译器社区建设中的贡献</a:t>
            </a:r>
          </a:p>
          <a:p>
            <a:endParaRPr lang="zh-CN" altLang="en-US" dirty="0"/>
          </a:p>
        </p:txBody>
      </p:sp>
      <p:sp>
        <p:nvSpPr>
          <p:cNvPr id="3" name="文本占位符 2">
            <a:extLst>
              <a:ext uri="{FF2B5EF4-FFF2-40B4-BE49-F238E27FC236}">
                <a16:creationId xmlns:a16="http://schemas.microsoft.com/office/drawing/2014/main" id="{1B355CE6-F6CD-4F75-A5BB-4760FE686F90}"/>
              </a:ext>
            </a:extLst>
          </p:cNvPr>
          <p:cNvSpPr>
            <a:spLocks noGrp="1"/>
          </p:cNvSpPr>
          <p:nvPr>
            <p:ph type="body" sz="quarter" idx="12"/>
          </p:nvPr>
        </p:nvSpPr>
        <p:spPr>
          <a:xfrm>
            <a:off x="254000" y="1637802"/>
            <a:ext cx="6116320" cy="428625"/>
          </a:xfrm>
        </p:spPr>
        <p:txBody>
          <a:bodyPr/>
          <a:lstStyle/>
          <a:p>
            <a:r>
              <a:rPr lang="en-US" altLang="zh-CN" dirty="0"/>
              <a:t>Toy runtime</a:t>
            </a:r>
            <a:endParaRPr lang="zh-CN" altLang="en-US" dirty="0"/>
          </a:p>
        </p:txBody>
      </p:sp>
      <p:sp>
        <p:nvSpPr>
          <p:cNvPr id="8" name="文本框 7">
            <a:extLst>
              <a:ext uri="{FF2B5EF4-FFF2-40B4-BE49-F238E27FC236}">
                <a16:creationId xmlns:a16="http://schemas.microsoft.com/office/drawing/2014/main" id="{966C5153-C50F-4228-B485-6AD4B717655C}"/>
              </a:ext>
            </a:extLst>
          </p:cNvPr>
          <p:cNvSpPr txBox="1"/>
          <p:nvPr/>
        </p:nvSpPr>
        <p:spPr>
          <a:xfrm>
            <a:off x="557562" y="2066427"/>
            <a:ext cx="11117766" cy="2308324"/>
          </a:xfrm>
          <a:prstGeom prst="rect">
            <a:avLst/>
          </a:prstGeom>
          <a:noFill/>
        </p:spPr>
        <p:txBody>
          <a:bodyPr wrap="square" rtlCol="0">
            <a:spAutoFit/>
          </a:bodyPr>
          <a:lstStyle/>
          <a:p>
            <a:r>
              <a:rPr lang="en-US" altLang="zh-CN" sz="2400" dirty="0"/>
              <a:t>Toy Runtime</a:t>
            </a:r>
            <a:r>
              <a:rPr lang="zh-CN" altLang="en-US" sz="2400" dirty="0"/>
              <a:t>是中科院软件所智能软件中心程序语言与编译技术实验室在开发的一个方舟编译器</a:t>
            </a:r>
            <a:r>
              <a:rPr lang="en-US" altLang="zh-CN" sz="2400" dirty="0"/>
              <a:t>Runtime</a:t>
            </a:r>
            <a:r>
              <a:rPr lang="zh-CN" altLang="en-US" sz="2400" dirty="0"/>
              <a:t>参考实现，这个项目是为了实现一个示例</a:t>
            </a:r>
            <a:r>
              <a:rPr lang="en-US" altLang="zh-CN" sz="2400" dirty="0"/>
              <a:t>Runtime</a:t>
            </a:r>
            <a:r>
              <a:rPr lang="zh-CN" altLang="en-US" sz="2400" dirty="0"/>
              <a:t>版本。</a:t>
            </a:r>
            <a:r>
              <a:rPr lang="en-US" altLang="zh-CN" sz="2400" dirty="0"/>
              <a:t>Toy Runtime</a:t>
            </a:r>
            <a:r>
              <a:rPr lang="zh-CN" altLang="en-US" sz="2400" dirty="0"/>
              <a:t>开源地址：</a:t>
            </a:r>
            <a:r>
              <a:rPr lang="en-US" altLang="zh-CN" sz="2400" dirty="0">
                <a:hlinkClick r:id="rId2"/>
              </a:rPr>
              <a:t>https://github.com/isrc-cas/pacific</a:t>
            </a:r>
            <a:endParaRPr lang="en-US" altLang="zh-CN" sz="2400" dirty="0"/>
          </a:p>
          <a:p>
            <a:endParaRPr lang="en-US" altLang="zh-CN" sz="2400" dirty="0"/>
          </a:p>
          <a:p>
            <a:r>
              <a:rPr lang="zh-CN" altLang="en-US" sz="2400" dirty="0"/>
              <a:t>目前</a:t>
            </a:r>
            <a:r>
              <a:rPr lang="en-US" altLang="zh-CN" sz="2400" dirty="0"/>
              <a:t>Toy Runtime</a:t>
            </a:r>
            <a:r>
              <a:rPr lang="zh-CN" altLang="en-US" sz="2400" dirty="0"/>
              <a:t>已经发布了</a:t>
            </a:r>
            <a:r>
              <a:rPr lang="en-US" altLang="zh-CN" sz="2400" dirty="0"/>
              <a:t>V0.1</a:t>
            </a:r>
            <a:r>
              <a:rPr lang="zh-CN" altLang="en-US" sz="2400" dirty="0"/>
              <a:t>版本。</a:t>
            </a:r>
          </a:p>
          <a:p>
            <a:endParaRPr lang="zh-CN" altLang="en-US" sz="2400" dirty="0"/>
          </a:p>
        </p:txBody>
      </p:sp>
      <p:pic>
        <p:nvPicPr>
          <p:cNvPr id="9" name="图片 8">
            <a:extLst>
              <a:ext uri="{FF2B5EF4-FFF2-40B4-BE49-F238E27FC236}">
                <a16:creationId xmlns:a16="http://schemas.microsoft.com/office/drawing/2014/main" id="{1E6C6765-C951-4509-BD41-195E7BA48E44}"/>
              </a:ext>
            </a:extLst>
          </p:cNvPr>
          <p:cNvPicPr>
            <a:picLocks noChangeAspect="1"/>
          </p:cNvPicPr>
          <p:nvPr/>
        </p:nvPicPr>
        <p:blipFill>
          <a:blip r:embed="rId3"/>
          <a:stretch>
            <a:fillRect/>
          </a:stretch>
        </p:blipFill>
        <p:spPr>
          <a:xfrm>
            <a:off x="750203" y="4374751"/>
            <a:ext cx="10144915" cy="1984573"/>
          </a:xfrm>
          <a:prstGeom prst="rect">
            <a:avLst/>
          </a:prstGeom>
        </p:spPr>
      </p:pic>
    </p:spTree>
    <p:extLst>
      <p:ext uri="{BB962C8B-B14F-4D97-AF65-F5344CB8AC3E}">
        <p14:creationId xmlns:p14="http://schemas.microsoft.com/office/powerpoint/2010/main" val="1255638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E9B62-87D6-4927-80E5-BF32651602AE}"/>
              </a:ext>
            </a:extLst>
          </p:cNvPr>
          <p:cNvSpPr>
            <a:spLocks noGrp="1"/>
          </p:cNvSpPr>
          <p:nvPr>
            <p:ph type="body" sz="quarter" idx="11"/>
          </p:nvPr>
        </p:nvSpPr>
        <p:spPr>
          <a:xfrm>
            <a:off x="254000" y="894127"/>
            <a:ext cx="7762240" cy="396070"/>
          </a:xfrm>
        </p:spPr>
        <p:txBody>
          <a:bodyPr/>
          <a:lstStyle/>
          <a:p>
            <a:r>
              <a:rPr kumimoji="1" lang="en-US" altLang="zh-CN" dirty="0"/>
              <a:t>03 PLCT</a:t>
            </a:r>
            <a:r>
              <a:rPr kumimoji="1" lang="zh-CN" altLang="en-US" dirty="0"/>
              <a:t>在方舟编译器社区建设中的贡献</a:t>
            </a:r>
          </a:p>
          <a:p>
            <a:endParaRPr lang="zh-CN" altLang="en-US" dirty="0"/>
          </a:p>
        </p:txBody>
      </p:sp>
      <p:sp>
        <p:nvSpPr>
          <p:cNvPr id="3" name="文本占位符 2">
            <a:extLst>
              <a:ext uri="{FF2B5EF4-FFF2-40B4-BE49-F238E27FC236}">
                <a16:creationId xmlns:a16="http://schemas.microsoft.com/office/drawing/2014/main" id="{1B355CE6-F6CD-4F75-A5BB-4760FE686F90}"/>
              </a:ext>
            </a:extLst>
          </p:cNvPr>
          <p:cNvSpPr>
            <a:spLocks noGrp="1"/>
          </p:cNvSpPr>
          <p:nvPr>
            <p:ph type="body" sz="quarter" idx="12"/>
          </p:nvPr>
        </p:nvSpPr>
        <p:spPr>
          <a:xfrm>
            <a:off x="254000" y="1637802"/>
            <a:ext cx="6116320" cy="428625"/>
          </a:xfrm>
        </p:spPr>
        <p:txBody>
          <a:bodyPr/>
          <a:lstStyle/>
          <a:p>
            <a:r>
              <a:rPr lang="zh-CN" altLang="en-US" dirty="0"/>
              <a:t>方舟编译器交流圈</a:t>
            </a:r>
            <a:r>
              <a:rPr lang="en-US" altLang="zh-CN" dirty="0"/>
              <a:t>——</a:t>
            </a:r>
            <a:r>
              <a:rPr lang="zh-CN" altLang="en-US" dirty="0"/>
              <a:t>知乎</a:t>
            </a:r>
          </a:p>
        </p:txBody>
      </p:sp>
      <p:sp>
        <p:nvSpPr>
          <p:cNvPr id="6" name="文本框 5">
            <a:extLst>
              <a:ext uri="{FF2B5EF4-FFF2-40B4-BE49-F238E27FC236}">
                <a16:creationId xmlns:a16="http://schemas.microsoft.com/office/drawing/2014/main" id="{9F482C5B-A9CC-4335-A00F-CF76793B77CB}"/>
              </a:ext>
            </a:extLst>
          </p:cNvPr>
          <p:cNvSpPr txBox="1"/>
          <p:nvPr/>
        </p:nvSpPr>
        <p:spPr>
          <a:xfrm>
            <a:off x="1522513" y="6065520"/>
            <a:ext cx="9146973" cy="646331"/>
          </a:xfrm>
          <a:prstGeom prst="rect">
            <a:avLst/>
          </a:prstGeom>
          <a:noFill/>
        </p:spPr>
        <p:txBody>
          <a:bodyPr wrap="square" rtlCol="0">
            <a:spAutoFit/>
          </a:bodyPr>
          <a:lstStyle/>
          <a:p>
            <a:r>
              <a:rPr lang="zh-CN" altLang="en-US" dirty="0"/>
              <a:t>知乎新推出了圈子功能，我们申请并建立了方舟编译器交流圈，目前方舟编译器交流圈人数已经接近</a:t>
            </a:r>
            <a:r>
              <a:rPr lang="en-US" altLang="zh-CN" dirty="0"/>
              <a:t>500</a:t>
            </a:r>
            <a:r>
              <a:rPr lang="zh-CN" altLang="en-US" dirty="0"/>
              <a:t>人。</a:t>
            </a:r>
          </a:p>
        </p:txBody>
      </p:sp>
      <p:pic>
        <p:nvPicPr>
          <p:cNvPr id="7" name="图片 6">
            <a:extLst>
              <a:ext uri="{FF2B5EF4-FFF2-40B4-BE49-F238E27FC236}">
                <a16:creationId xmlns:a16="http://schemas.microsoft.com/office/drawing/2014/main" id="{38629E1A-F862-4646-95CF-B47704191323}"/>
              </a:ext>
            </a:extLst>
          </p:cNvPr>
          <p:cNvPicPr>
            <a:picLocks noChangeAspect="1"/>
          </p:cNvPicPr>
          <p:nvPr/>
        </p:nvPicPr>
        <p:blipFill>
          <a:blip r:embed="rId2"/>
          <a:stretch>
            <a:fillRect/>
          </a:stretch>
        </p:blipFill>
        <p:spPr>
          <a:xfrm>
            <a:off x="4713308" y="1637802"/>
            <a:ext cx="2082066" cy="4326071"/>
          </a:xfrm>
          <a:prstGeom prst="rect">
            <a:avLst/>
          </a:prstGeom>
        </p:spPr>
      </p:pic>
    </p:spTree>
    <p:extLst>
      <p:ext uri="{BB962C8B-B14F-4D97-AF65-F5344CB8AC3E}">
        <p14:creationId xmlns:p14="http://schemas.microsoft.com/office/powerpoint/2010/main" val="2092061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E9B62-87D6-4927-80E5-BF32651602AE}"/>
              </a:ext>
            </a:extLst>
          </p:cNvPr>
          <p:cNvSpPr>
            <a:spLocks noGrp="1"/>
          </p:cNvSpPr>
          <p:nvPr>
            <p:ph type="body" sz="quarter" idx="11"/>
          </p:nvPr>
        </p:nvSpPr>
        <p:spPr>
          <a:xfrm>
            <a:off x="254000" y="894127"/>
            <a:ext cx="7762240" cy="396070"/>
          </a:xfrm>
        </p:spPr>
        <p:txBody>
          <a:bodyPr/>
          <a:lstStyle/>
          <a:p>
            <a:r>
              <a:rPr kumimoji="1" lang="en-US" altLang="zh-CN" dirty="0"/>
              <a:t>03 PLCT</a:t>
            </a:r>
            <a:r>
              <a:rPr kumimoji="1" lang="zh-CN" altLang="en-US" dirty="0"/>
              <a:t>在方舟编译器社区建设中的贡献</a:t>
            </a:r>
          </a:p>
          <a:p>
            <a:endParaRPr lang="zh-CN" altLang="en-US" dirty="0"/>
          </a:p>
        </p:txBody>
      </p:sp>
      <p:sp>
        <p:nvSpPr>
          <p:cNvPr id="3" name="文本占位符 2">
            <a:extLst>
              <a:ext uri="{FF2B5EF4-FFF2-40B4-BE49-F238E27FC236}">
                <a16:creationId xmlns:a16="http://schemas.microsoft.com/office/drawing/2014/main" id="{1B355CE6-F6CD-4F75-A5BB-4760FE686F90}"/>
              </a:ext>
            </a:extLst>
          </p:cNvPr>
          <p:cNvSpPr>
            <a:spLocks noGrp="1"/>
          </p:cNvSpPr>
          <p:nvPr>
            <p:ph type="body" sz="quarter" idx="12"/>
          </p:nvPr>
        </p:nvSpPr>
        <p:spPr>
          <a:xfrm>
            <a:off x="254000" y="1637802"/>
            <a:ext cx="6116320" cy="428625"/>
          </a:xfrm>
        </p:spPr>
        <p:txBody>
          <a:bodyPr/>
          <a:lstStyle/>
          <a:p>
            <a:r>
              <a:rPr lang="zh-CN" altLang="en-US" dirty="0"/>
              <a:t>方舟编译器相关的视频录制和传播</a:t>
            </a:r>
            <a:r>
              <a:rPr lang="en-US" altLang="zh-CN" dirty="0"/>
              <a:t>——</a:t>
            </a:r>
            <a:r>
              <a:rPr lang="zh-CN" altLang="en-US" dirty="0"/>
              <a:t>知乎</a:t>
            </a:r>
          </a:p>
        </p:txBody>
      </p:sp>
      <p:pic>
        <p:nvPicPr>
          <p:cNvPr id="5" name="图片 4">
            <a:extLst>
              <a:ext uri="{FF2B5EF4-FFF2-40B4-BE49-F238E27FC236}">
                <a16:creationId xmlns:a16="http://schemas.microsoft.com/office/drawing/2014/main" id="{D2437854-EBF0-43F5-9AEF-5DBA322C4EC7}"/>
              </a:ext>
            </a:extLst>
          </p:cNvPr>
          <p:cNvPicPr>
            <a:picLocks noChangeAspect="1"/>
          </p:cNvPicPr>
          <p:nvPr/>
        </p:nvPicPr>
        <p:blipFill>
          <a:blip r:embed="rId2"/>
          <a:stretch>
            <a:fillRect/>
          </a:stretch>
        </p:blipFill>
        <p:spPr>
          <a:xfrm>
            <a:off x="1522513" y="2414032"/>
            <a:ext cx="9146973" cy="3331448"/>
          </a:xfrm>
          <a:prstGeom prst="rect">
            <a:avLst/>
          </a:prstGeom>
        </p:spPr>
      </p:pic>
      <p:sp>
        <p:nvSpPr>
          <p:cNvPr id="6" name="文本框 5">
            <a:extLst>
              <a:ext uri="{FF2B5EF4-FFF2-40B4-BE49-F238E27FC236}">
                <a16:creationId xmlns:a16="http://schemas.microsoft.com/office/drawing/2014/main" id="{9F482C5B-A9CC-4335-A00F-CF76793B77CB}"/>
              </a:ext>
            </a:extLst>
          </p:cNvPr>
          <p:cNvSpPr txBox="1"/>
          <p:nvPr/>
        </p:nvSpPr>
        <p:spPr>
          <a:xfrm>
            <a:off x="1522513" y="6065520"/>
            <a:ext cx="9146973" cy="369332"/>
          </a:xfrm>
          <a:prstGeom prst="rect">
            <a:avLst/>
          </a:prstGeom>
          <a:noFill/>
        </p:spPr>
        <p:txBody>
          <a:bodyPr wrap="square" rtlCol="0">
            <a:spAutoFit/>
          </a:bodyPr>
          <a:lstStyle/>
          <a:p>
            <a:r>
              <a:rPr lang="zh-CN" altLang="en-US" dirty="0"/>
              <a:t>视频工作开始较晚，但是仅</a:t>
            </a:r>
            <a:r>
              <a:rPr lang="en-US" altLang="zh-CN" dirty="0"/>
              <a:t>12</a:t>
            </a:r>
            <a:r>
              <a:rPr lang="zh-CN" altLang="en-US" dirty="0"/>
              <a:t>月</a:t>
            </a:r>
            <a:r>
              <a:rPr lang="en-US" altLang="zh-CN" dirty="0"/>
              <a:t>5</a:t>
            </a:r>
            <a:r>
              <a:rPr lang="zh-CN" altLang="en-US" dirty="0"/>
              <a:t>日至</a:t>
            </a:r>
            <a:r>
              <a:rPr lang="en-US" altLang="zh-CN" dirty="0"/>
              <a:t>12</a:t>
            </a:r>
            <a:r>
              <a:rPr lang="zh-CN" altLang="en-US" dirty="0"/>
              <a:t>月</a:t>
            </a:r>
            <a:r>
              <a:rPr lang="en-US" altLang="zh-CN" dirty="0"/>
              <a:t>9</a:t>
            </a:r>
            <a:r>
              <a:rPr lang="zh-CN" altLang="en-US" dirty="0"/>
              <a:t>日的播放量就已经累计</a:t>
            </a:r>
            <a:r>
              <a:rPr lang="en-US" altLang="zh-CN" dirty="0"/>
              <a:t>5</a:t>
            </a:r>
            <a:r>
              <a:rPr lang="zh-CN" altLang="en-US" dirty="0"/>
              <a:t>万余次。</a:t>
            </a:r>
          </a:p>
        </p:txBody>
      </p:sp>
    </p:spTree>
    <p:extLst>
      <p:ext uri="{BB962C8B-B14F-4D97-AF65-F5344CB8AC3E}">
        <p14:creationId xmlns:p14="http://schemas.microsoft.com/office/powerpoint/2010/main" val="2928308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E9B62-87D6-4927-80E5-BF32651602AE}"/>
              </a:ext>
            </a:extLst>
          </p:cNvPr>
          <p:cNvSpPr>
            <a:spLocks noGrp="1"/>
          </p:cNvSpPr>
          <p:nvPr>
            <p:ph type="body" sz="quarter" idx="11"/>
          </p:nvPr>
        </p:nvSpPr>
        <p:spPr>
          <a:xfrm>
            <a:off x="254000" y="894127"/>
            <a:ext cx="7762240" cy="396070"/>
          </a:xfrm>
        </p:spPr>
        <p:txBody>
          <a:bodyPr/>
          <a:lstStyle/>
          <a:p>
            <a:r>
              <a:rPr kumimoji="1" lang="en-US" altLang="zh-CN" dirty="0"/>
              <a:t>03 PLCT</a:t>
            </a:r>
            <a:r>
              <a:rPr kumimoji="1" lang="zh-CN" altLang="en-US" dirty="0"/>
              <a:t>在方舟编译器社区建设中的贡献</a:t>
            </a:r>
          </a:p>
          <a:p>
            <a:endParaRPr lang="zh-CN" altLang="en-US" dirty="0"/>
          </a:p>
        </p:txBody>
      </p:sp>
      <p:sp>
        <p:nvSpPr>
          <p:cNvPr id="3" name="文本占位符 2">
            <a:extLst>
              <a:ext uri="{FF2B5EF4-FFF2-40B4-BE49-F238E27FC236}">
                <a16:creationId xmlns:a16="http://schemas.microsoft.com/office/drawing/2014/main" id="{1B355CE6-F6CD-4F75-A5BB-4760FE686F90}"/>
              </a:ext>
            </a:extLst>
          </p:cNvPr>
          <p:cNvSpPr>
            <a:spLocks noGrp="1"/>
          </p:cNvSpPr>
          <p:nvPr>
            <p:ph type="body" sz="quarter" idx="12"/>
          </p:nvPr>
        </p:nvSpPr>
        <p:spPr>
          <a:xfrm>
            <a:off x="254000" y="1637802"/>
            <a:ext cx="6116320" cy="428625"/>
          </a:xfrm>
        </p:spPr>
        <p:txBody>
          <a:bodyPr/>
          <a:lstStyle/>
          <a:p>
            <a:r>
              <a:rPr lang="zh-CN" altLang="en-US" dirty="0"/>
              <a:t>方舟编译器相关的视频录制和传播</a:t>
            </a:r>
            <a:r>
              <a:rPr lang="en-US" altLang="zh-CN" dirty="0"/>
              <a:t>——</a:t>
            </a:r>
            <a:r>
              <a:rPr lang="en-US" altLang="zh-CN" dirty="0" err="1"/>
              <a:t>Bilibili</a:t>
            </a:r>
            <a:endParaRPr lang="zh-CN" altLang="en-US" dirty="0"/>
          </a:p>
        </p:txBody>
      </p:sp>
      <p:pic>
        <p:nvPicPr>
          <p:cNvPr id="4" name="图片 3">
            <a:extLst>
              <a:ext uri="{FF2B5EF4-FFF2-40B4-BE49-F238E27FC236}">
                <a16:creationId xmlns:a16="http://schemas.microsoft.com/office/drawing/2014/main" id="{C2C9D63E-56E7-4B64-9B8A-CEF865265FBA}"/>
              </a:ext>
            </a:extLst>
          </p:cNvPr>
          <p:cNvPicPr>
            <a:picLocks noChangeAspect="1"/>
          </p:cNvPicPr>
          <p:nvPr/>
        </p:nvPicPr>
        <p:blipFill>
          <a:blip r:embed="rId2"/>
          <a:stretch>
            <a:fillRect/>
          </a:stretch>
        </p:blipFill>
        <p:spPr>
          <a:xfrm>
            <a:off x="2385617" y="2213726"/>
            <a:ext cx="7420765" cy="2430547"/>
          </a:xfrm>
          <a:prstGeom prst="rect">
            <a:avLst/>
          </a:prstGeom>
        </p:spPr>
      </p:pic>
      <p:pic>
        <p:nvPicPr>
          <p:cNvPr id="5" name="图片 4">
            <a:extLst>
              <a:ext uri="{FF2B5EF4-FFF2-40B4-BE49-F238E27FC236}">
                <a16:creationId xmlns:a16="http://schemas.microsoft.com/office/drawing/2014/main" id="{CE8C73F6-7FC7-49A8-BD3C-A1A9BBF341FE}"/>
              </a:ext>
            </a:extLst>
          </p:cNvPr>
          <p:cNvPicPr>
            <a:picLocks noChangeAspect="1"/>
          </p:cNvPicPr>
          <p:nvPr/>
        </p:nvPicPr>
        <p:blipFill>
          <a:blip r:embed="rId3"/>
          <a:stretch>
            <a:fillRect/>
          </a:stretch>
        </p:blipFill>
        <p:spPr>
          <a:xfrm>
            <a:off x="2800350" y="4752542"/>
            <a:ext cx="6591300" cy="2057400"/>
          </a:xfrm>
          <a:prstGeom prst="rect">
            <a:avLst/>
          </a:prstGeom>
        </p:spPr>
      </p:pic>
    </p:spTree>
    <p:extLst>
      <p:ext uri="{BB962C8B-B14F-4D97-AF65-F5344CB8AC3E}">
        <p14:creationId xmlns:p14="http://schemas.microsoft.com/office/powerpoint/2010/main" val="3315703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E9B62-87D6-4927-80E5-BF32651602AE}"/>
              </a:ext>
            </a:extLst>
          </p:cNvPr>
          <p:cNvSpPr>
            <a:spLocks noGrp="1"/>
          </p:cNvSpPr>
          <p:nvPr>
            <p:ph type="body" sz="quarter" idx="11"/>
          </p:nvPr>
        </p:nvSpPr>
        <p:spPr>
          <a:xfrm>
            <a:off x="254000" y="894127"/>
            <a:ext cx="7762240" cy="396070"/>
          </a:xfrm>
        </p:spPr>
        <p:txBody>
          <a:bodyPr/>
          <a:lstStyle/>
          <a:p>
            <a:r>
              <a:rPr kumimoji="1" lang="en-US" altLang="zh-CN" dirty="0"/>
              <a:t>03 PLCT</a:t>
            </a:r>
            <a:r>
              <a:rPr kumimoji="1" lang="zh-CN" altLang="en-US" dirty="0"/>
              <a:t>在方舟编译器社区建设中的贡献</a:t>
            </a:r>
          </a:p>
          <a:p>
            <a:endParaRPr lang="zh-CN" altLang="en-US" dirty="0"/>
          </a:p>
        </p:txBody>
      </p:sp>
      <p:sp>
        <p:nvSpPr>
          <p:cNvPr id="3" name="文本占位符 2">
            <a:extLst>
              <a:ext uri="{FF2B5EF4-FFF2-40B4-BE49-F238E27FC236}">
                <a16:creationId xmlns:a16="http://schemas.microsoft.com/office/drawing/2014/main" id="{1B355CE6-F6CD-4F75-A5BB-4760FE686F90}"/>
              </a:ext>
            </a:extLst>
          </p:cNvPr>
          <p:cNvSpPr>
            <a:spLocks noGrp="1"/>
          </p:cNvSpPr>
          <p:nvPr>
            <p:ph type="body" sz="quarter" idx="12"/>
          </p:nvPr>
        </p:nvSpPr>
        <p:spPr>
          <a:xfrm>
            <a:off x="254000" y="1637802"/>
            <a:ext cx="6116320" cy="428625"/>
          </a:xfrm>
        </p:spPr>
        <p:txBody>
          <a:bodyPr/>
          <a:lstStyle/>
          <a:p>
            <a:r>
              <a:rPr lang="zh-CN" altLang="en-US" dirty="0"/>
              <a:t>方舟编译器相关的视频录制和传播</a:t>
            </a:r>
            <a:r>
              <a:rPr lang="en-US" altLang="zh-CN" dirty="0"/>
              <a:t>——</a:t>
            </a:r>
            <a:r>
              <a:rPr lang="en-US" altLang="zh-CN" dirty="0" err="1"/>
              <a:t>Bilibili</a:t>
            </a:r>
            <a:endParaRPr lang="zh-CN" altLang="en-US" dirty="0"/>
          </a:p>
        </p:txBody>
      </p:sp>
      <p:pic>
        <p:nvPicPr>
          <p:cNvPr id="7" name="图片 6">
            <a:extLst>
              <a:ext uri="{FF2B5EF4-FFF2-40B4-BE49-F238E27FC236}">
                <a16:creationId xmlns:a16="http://schemas.microsoft.com/office/drawing/2014/main" id="{10CA2319-5BB2-4329-A896-E637E60D0D22}"/>
              </a:ext>
            </a:extLst>
          </p:cNvPr>
          <p:cNvPicPr>
            <a:picLocks noChangeAspect="1"/>
          </p:cNvPicPr>
          <p:nvPr/>
        </p:nvPicPr>
        <p:blipFill>
          <a:blip r:embed="rId2"/>
          <a:stretch>
            <a:fillRect/>
          </a:stretch>
        </p:blipFill>
        <p:spPr>
          <a:xfrm>
            <a:off x="2805110" y="2386154"/>
            <a:ext cx="7286744" cy="2458356"/>
          </a:xfrm>
          <a:prstGeom prst="rect">
            <a:avLst/>
          </a:prstGeom>
        </p:spPr>
      </p:pic>
      <p:pic>
        <p:nvPicPr>
          <p:cNvPr id="9" name="图片 8">
            <a:extLst>
              <a:ext uri="{FF2B5EF4-FFF2-40B4-BE49-F238E27FC236}">
                <a16:creationId xmlns:a16="http://schemas.microsoft.com/office/drawing/2014/main" id="{CC161ED2-7281-4BA1-AF64-937E32C9D022}"/>
              </a:ext>
            </a:extLst>
          </p:cNvPr>
          <p:cNvPicPr>
            <a:picLocks noChangeAspect="1"/>
          </p:cNvPicPr>
          <p:nvPr/>
        </p:nvPicPr>
        <p:blipFill>
          <a:blip r:embed="rId3"/>
          <a:stretch>
            <a:fillRect/>
          </a:stretch>
        </p:blipFill>
        <p:spPr>
          <a:xfrm>
            <a:off x="2805110" y="4829175"/>
            <a:ext cx="6581775" cy="2028825"/>
          </a:xfrm>
          <a:prstGeom prst="rect">
            <a:avLst/>
          </a:prstGeom>
        </p:spPr>
      </p:pic>
    </p:spTree>
    <p:extLst>
      <p:ext uri="{BB962C8B-B14F-4D97-AF65-F5344CB8AC3E}">
        <p14:creationId xmlns:p14="http://schemas.microsoft.com/office/powerpoint/2010/main" val="2264373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E9B62-87D6-4927-80E5-BF32651602AE}"/>
              </a:ext>
            </a:extLst>
          </p:cNvPr>
          <p:cNvSpPr>
            <a:spLocks noGrp="1"/>
          </p:cNvSpPr>
          <p:nvPr>
            <p:ph type="body" sz="quarter" idx="11"/>
          </p:nvPr>
        </p:nvSpPr>
        <p:spPr>
          <a:xfrm>
            <a:off x="254000" y="894127"/>
            <a:ext cx="7762240" cy="396070"/>
          </a:xfrm>
        </p:spPr>
        <p:txBody>
          <a:bodyPr/>
          <a:lstStyle/>
          <a:p>
            <a:r>
              <a:rPr kumimoji="1" lang="en-US" altLang="zh-CN" dirty="0"/>
              <a:t>03 PLCT</a:t>
            </a:r>
            <a:r>
              <a:rPr kumimoji="1" lang="zh-CN" altLang="en-US" dirty="0"/>
              <a:t>在方舟编译器社区建设中的贡献</a:t>
            </a:r>
          </a:p>
          <a:p>
            <a:endParaRPr lang="zh-CN" altLang="en-US" dirty="0"/>
          </a:p>
        </p:txBody>
      </p:sp>
      <p:sp>
        <p:nvSpPr>
          <p:cNvPr id="3" name="文本占位符 2">
            <a:extLst>
              <a:ext uri="{FF2B5EF4-FFF2-40B4-BE49-F238E27FC236}">
                <a16:creationId xmlns:a16="http://schemas.microsoft.com/office/drawing/2014/main" id="{1B355CE6-F6CD-4F75-A5BB-4760FE686F90}"/>
              </a:ext>
            </a:extLst>
          </p:cNvPr>
          <p:cNvSpPr>
            <a:spLocks noGrp="1"/>
          </p:cNvSpPr>
          <p:nvPr>
            <p:ph type="body" sz="quarter" idx="12"/>
          </p:nvPr>
        </p:nvSpPr>
        <p:spPr>
          <a:xfrm>
            <a:off x="254000" y="1637802"/>
            <a:ext cx="6116320" cy="428625"/>
          </a:xfrm>
        </p:spPr>
        <p:txBody>
          <a:bodyPr/>
          <a:lstStyle/>
          <a:p>
            <a:r>
              <a:rPr lang="zh-CN" altLang="en-US" b="0" dirty="0"/>
              <a:t>方舟</a:t>
            </a:r>
            <a:r>
              <a:rPr lang="en-US" altLang="zh-CN" b="0" dirty="0"/>
              <a:t>·</a:t>
            </a:r>
            <a:r>
              <a:rPr lang="zh-CN" altLang="en-US" b="0" dirty="0"/>
              <a:t>编译技术培训班</a:t>
            </a:r>
          </a:p>
          <a:p>
            <a:endParaRPr lang="zh-CN" altLang="en-US" dirty="0"/>
          </a:p>
        </p:txBody>
      </p:sp>
      <p:pic>
        <p:nvPicPr>
          <p:cNvPr id="5" name="图片 4">
            <a:extLst>
              <a:ext uri="{FF2B5EF4-FFF2-40B4-BE49-F238E27FC236}">
                <a16:creationId xmlns:a16="http://schemas.microsoft.com/office/drawing/2014/main" id="{6DD56F83-468E-4EBB-BBCF-69E0F6B65955}"/>
              </a:ext>
            </a:extLst>
          </p:cNvPr>
          <p:cNvPicPr>
            <a:picLocks noChangeAspect="1"/>
          </p:cNvPicPr>
          <p:nvPr/>
        </p:nvPicPr>
        <p:blipFill>
          <a:blip r:embed="rId2"/>
          <a:stretch>
            <a:fillRect/>
          </a:stretch>
        </p:blipFill>
        <p:spPr>
          <a:xfrm>
            <a:off x="974660" y="3637675"/>
            <a:ext cx="2628900" cy="447675"/>
          </a:xfrm>
          <a:prstGeom prst="rect">
            <a:avLst/>
          </a:prstGeom>
        </p:spPr>
      </p:pic>
      <p:pic>
        <p:nvPicPr>
          <p:cNvPr id="6" name="图片 5">
            <a:extLst>
              <a:ext uri="{FF2B5EF4-FFF2-40B4-BE49-F238E27FC236}">
                <a16:creationId xmlns:a16="http://schemas.microsoft.com/office/drawing/2014/main" id="{B83619E7-BD00-4173-B571-FC2B80387F9C}"/>
              </a:ext>
            </a:extLst>
          </p:cNvPr>
          <p:cNvPicPr>
            <a:picLocks noChangeAspect="1"/>
          </p:cNvPicPr>
          <p:nvPr/>
        </p:nvPicPr>
        <p:blipFill>
          <a:blip r:embed="rId3"/>
          <a:stretch>
            <a:fillRect/>
          </a:stretch>
        </p:blipFill>
        <p:spPr>
          <a:xfrm>
            <a:off x="1007997" y="3087266"/>
            <a:ext cx="2562225" cy="361950"/>
          </a:xfrm>
          <a:prstGeom prst="rect">
            <a:avLst/>
          </a:prstGeom>
        </p:spPr>
      </p:pic>
      <p:sp>
        <p:nvSpPr>
          <p:cNvPr id="8" name="矩形 7">
            <a:extLst>
              <a:ext uri="{FF2B5EF4-FFF2-40B4-BE49-F238E27FC236}">
                <a16:creationId xmlns:a16="http://schemas.microsoft.com/office/drawing/2014/main" id="{01C15B25-D1A8-48EA-A6A4-EF14BEBF396C}"/>
              </a:ext>
            </a:extLst>
          </p:cNvPr>
          <p:cNvSpPr/>
          <p:nvPr/>
        </p:nvSpPr>
        <p:spPr>
          <a:xfrm>
            <a:off x="2357534" y="5962670"/>
            <a:ext cx="8957387" cy="646331"/>
          </a:xfrm>
          <a:prstGeom prst="rect">
            <a:avLst/>
          </a:prstGeom>
        </p:spPr>
        <p:txBody>
          <a:bodyPr wrap="square">
            <a:spAutoFit/>
          </a:bodyPr>
          <a:lstStyle/>
          <a:p>
            <a:r>
              <a:rPr lang="en-US" altLang="zh-CN" dirty="0" err="1"/>
              <a:t>Github</a:t>
            </a:r>
            <a:r>
              <a:rPr lang="zh-CN" altLang="en-US" dirty="0"/>
              <a:t>地址：</a:t>
            </a:r>
            <a:r>
              <a:rPr lang="zh-CN" altLang="en-US" dirty="0">
                <a:hlinkClick r:id="rId4"/>
              </a:rPr>
              <a:t>https://github.com/lazyparser/becoming-a-compiler-engineer</a:t>
            </a:r>
            <a:endParaRPr lang="en-US" altLang="zh-CN" dirty="0"/>
          </a:p>
          <a:p>
            <a:r>
              <a:rPr lang="en-US" altLang="zh-CN" dirty="0" err="1"/>
              <a:t>Bilibili</a:t>
            </a:r>
            <a:r>
              <a:rPr lang="zh-CN" altLang="en-US" dirty="0"/>
              <a:t>地址： </a:t>
            </a:r>
            <a:r>
              <a:rPr lang="en-US" altLang="zh-CN" dirty="0"/>
              <a:t>https://www.bilibili.com/video/av78503049</a:t>
            </a:r>
            <a:endParaRPr lang="zh-CN" altLang="en-US" dirty="0"/>
          </a:p>
        </p:txBody>
      </p:sp>
      <p:pic>
        <p:nvPicPr>
          <p:cNvPr id="10" name="图片 9">
            <a:extLst>
              <a:ext uri="{FF2B5EF4-FFF2-40B4-BE49-F238E27FC236}">
                <a16:creationId xmlns:a16="http://schemas.microsoft.com/office/drawing/2014/main" id="{191C2374-FC8D-42EC-97C4-68BCA0C1B2CD}"/>
              </a:ext>
            </a:extLst>
          </p:cNvPr>
          <p:cNvPicPr>
            <a:picLocks noChangeAspect="1"/>
          </p:cNvPicPr>
          <p:nvPr/>
        </p:nvPicPr>
        <p:blipFill>
          <a:blip r:embed="rId5"/>
          <a:stretch>
            <a:fillRect/>
          </a:stretch>
        </p:blipFill>
        <p:spPr>
          <a:xfrm>
            <a:off x="4828396" y="1524020"/>
            <a:ext cx="6486525" cy="4438650"/>
          </a:xfrm>
          <a:prstGeom prst="rect">
            <a:avLst/>
          </a:prstGeom>
        </p:spPr>
      </p:pic>
    </p:spTree>
    <p:extLst>
      <p:ext uri="{BB962C8B-B14F-4D97-AF65-F5344CB8AC3E}">
        <p14:creationId xmlns:p14="http://schemas.microsoft.com/office/powerpoint/2010/main" val="1369027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E9B62-87D6-4927-80E5-BF32651602AE}"/>
              </a:ext>
            </a:extLst>
          </p:cNvPr>
          <p:cNvSpPr>
            <a:spLocks noGrp="1"/>
          </p:cNvSpPr>
          <p:nvPr>
            <p:ph type="body" sz="quarter" idx="11"/>
          </p:nvPr>
        </p:nvSpPr>
        <p:spPr>
          <a:xfrm>
            <a:off x="254000" y="894127"/>
            <a:ext cx="7762240" cy="396070"/>
          </a:xfrm>
        </p:spPr>
        <p:txBody>
          <a:bodyPr/>
          <a:lstStyle/>
          <a:p>
            <a:r>
              <a:rPr kumimoji="1" lang="en-US" altLang="zh-CN" dirty="0"/>
              <a:t>03 PLCT</a:t>
            </a:r>
            <a:r>
              <a:rPr kumimoji="1" lang="zh-CN" altLang="en-US" dirty="0"/>
              <a:t>在方舟编译器社区建设中的贡献</a:t>
            </a:r>
          </a:p>
          <a:p>
            <a:endParaRPr lang="zh-CN" altLang="en-US" dirty="0"/>
          </a:p>
        </p:txBody>
      </p:sp>
      <p:sp>
        <p:nvSpPr>
          <p:cNvPr id="3" name="文本占位符 2">
            <a:extLst>
              <a:ext uri="{FF2B5EF4-FFF2-40B4-BE49-F238E27FC236}">
                <a16:creationId xmlns:a16="http://schemas.microsoft.com/office/drawing/2014/main" id="{1B355CE6-F6CD-4F75-A5BB-4760FE686F90}"/>
              </a:ext>
            </a:extLst>
          </p:cNvPr>
          <p:cNvSpPr>
            <a:spLocks noGrp="1"/>
          </p:cNvSpPr>
          <p:nvPr>
            <p:ph type="body" sz="quarter" idx="12"/>
          </p:nvPr>
        </p:nvSpPr>
        <p:spPr>
          <a:xfrm>
            <a:off x="254000" y="1637802"/>
            <a:ext cx="6116320" cy="428625"/>
          </a:xfrm>
        </p:spPr>
        <p:txBody>
          <a:bodyPr/>
          <a:lstStyle/>
          <a:p>
            <a:r>
              <a:rPr lang="zh-CN" altLang="en-US" dirty="0"/>
              <a:t>方舟编译器入门书籍正在编写中</a:t>
            </a:r>
          </a:p>
        </p:txBody>
      </p:sp>
      <p:sp>
        <p:nvSpPr>
          <p:cNvPr id="4" name="矩形 3">
            <a:extLst>
              <a:ext uri="{FF2B5EF4-FFF2-40B4-BE49-F238E27FC236}">
                <a16:creationId xmlns:a16="http://schemas.microsoft.com/office/drawing/2014/main" id="{B2CACF31-3DD8-41E9-A071-E0F8C917FC4F}"/>
              </a:ext>
            </a:extLst>
          </p:cNvPr>
          <p:cNvSpPr/>
          <p:nvPr/>
        </p:nvSpPr>
        <p:spPr>
          <a:xfrm>
            <a:off x="1532549" y="2760249"/>
            <a:ext cx="9675542" cy="2031325"/>
          </a:xfrm>
          <a:prstGeom prst="rect">
            <a:avLst/>
          </a:prstGeom>
        </p:spPr>
        <p:txBody>
          <a:bodyPr wrap="square">
            <a:spAutoFit/>
          </a:bodyPr>
          <a:lstStyle/>
          <a:p>
            <a:r>
              <a:rPr lang="zh-CN" altLang="en-US" dirty="0">
                <a:solidFill>
                  <a:srgbClr val="555555"/>
                </a:solidFill>
                <a:latin typeface=".PingFang SC"/>
              </a:rPr>
              <a:t>本书的内容将分为：基本编译理论、方舟编译器的起源与发展、方舟编译器的安装与使用、方舟编译器的设计、</a:t>
            </a:r>
            <a:r>
              <a:rPr lang="en-US" altLang="zh-CN" dirty="0">
                <a:solidFill>
                  <a:srgbClr val="555555"/>
                </a:solidFill>
                <a:latin typeface="Helvetica Neue"/>
              </a:rPr>
              <a:t>MAPLE IR</a:t>
            </a:r>
            <a:r>
              <a:rPr lang="zh-CN" altLang="en-US" dirty="0">
                <a:solidFill>
                  <a:srgbClr val="555555"/>
                </a:solidFill>
                <a:latin typeface=".PingFang SC"/>
              </a:rPr>
              <a:t>设计与实现、</a:t>
            </a:r>
            <a:r>
              <a:rPr lang="en-US" altLang="zh-CN" dirty="0">
                <a:solidFill>
                  <a:srgbClr val="555555"/>
                </a:solidFill>
                <a:latin typeface="Helvetica Neue"/>
              </a:rPr>
              <a:t>Phase</a:t>
            </a:r>
            <a:r>
              <a:rPr lang="zh-CN" altLang="en-US" dirty="0">
                <a:solidFill>
                  <a:srgbClr val="555555"/>
                </a:solidFill>
                <a:latin typeface=".PingFang SC"/>
              </a:rPr>
              <a:t>体系设计与实现、方舟编译器社区建设等几个方面，涵盖了目前所公开的所有方舟编译器内容。</a:t>
            </a:r>
            <a:endParaRPr lang="en-US" altLang="zh-CN" dirty="0">
              <a:solidFill>
                <a:srgbClr val="555555"/>
              </a:solidFill>
              <a:latin typeface=".PingFang SC"/>
            </a:endParaRPr>
          </a:p>
          <a:p>
            <a:endParaRPr lang="en-US" altLang="zh-CN" dirty="0">
              <a:solidFill>
                <a:srgbClr val="555555"/>
              </a:solidFill>
              <a:latin typeface=".PingFang SC"/>
            </a:endParaRPr>
          </a:p>
          <a:p>
            <a:r>
              <a:rPr lang="en-US" altLang="zh-CN" dirty="0">
                <a:solidFill>
                  <a:srgbClr val="555555"/>
                </a:solidFill>
              </a:rPr>
              <a:t>APP</a:t>
            </a:r>
            <a:r>
              <a:rPr lang="zh-CN" altLang="en-US" dirty="0">
                <a:solidFill>
                  <a:srgbClr val="555555"/>
                </a:solidFill>
              </a:rPr>
              <a:t>开发者们可以从本书中了解方舟的使用及基本设计，更加高效的基于方舟编译器开发</a:t>
            </a:r>
            <a:r>
              <a:rPr lang="en-US" altLang="zh-CN" dirty="0">
                <a:solidFill>
                  <a:srgbClr val="555555"/>
                </a:solidFill>
              </a:rPr>
              <a:t>APP</a:t>
            </a:r>
            <a:r>
              <a:rPr lang="zh-CN" altLang="en-US" dirty="0">
                <a:solidFill>
                  <a:srgbClr val="555555"/>
                </a:solidFill>
              </a:rPr>
              <a:t>；编译器初学者，可以从本书了解编译理论的基本内容，结合方舟编译器实例快速上手编译器开发；资深编译器开发者可以从本书快速的获取方舟编译器设计细节。</a:t>
            </a:r>
            <a:endParaRPr lang="zh-CN" altLang="en-US" dirty="0"/>
          </a:p>
        </p:txBody>
      </p:sp>
    </p:spTree>
    <p:extLst>
      <p:ext uri="{BB962C8B-B14F-4D97-AF65-F5344CB8AC3E}">
        <p14:creationId xmlns:p14="http://schemas.microsoft.com/office/powerpoint/2010/main" val="4278055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8D1A5-9FA0-D640-A233-E5B6128323B9}"/>
              </a:ext>
            </a:extLst>
          </p:cNvPr>
          <p:cNvSpPr>
            <a:spLocks noGrp="1"/>
          </p:cNvSpPr>
          <p:nvPr>
            <p:ph type="body" sz="quarter" idx="10"/>
          </p:nvPr>
        </p:nvSpPr>
        <p:spPr/>
        <p:txBody>
          <a:bodyPr/>
          <a:lstStyle/>
          <a:p>
            <a:r>
              <a:rPr kumimoji="1" lang="zh-CN" altLang="en-US" dirty="0"/>
              <a:t>目 录</a:t>
            </a:r>
          </a:p>
        </p:txBody>
      </p:sp>
      <p:sp>
        <p:nvSpPr>
          <p:cNvPr id="3" name="文本占位符 2">
            <a:extLst>
              <a:ext uri="{FF2B5EF4-FFF2-40B4-BE49-F238E27FC236}">
                <a16:creationId xmlns:a16="http://schemas.microsoft.com/office/drawing/2014/main" id="{68707C0D-FF0E-E04A-9F7A-56F3252E4673}"/>
              </a:ext>
            </a:extLst>
          </p:cNvPr>
          <p:cNvSpPr>
            <a:spLocks noGrp="1"/>
          </p:cNvSpPr>
          <p:nvPr>
            <p:ph type="body" sz="quarter" idx="11"/>
          </p:nvPr>
        </p:nvSpPr>
        <p:spPr/>
        <p:txBody>
          <a:bodyPr/>
          <a:lstStyle/>
          <a:p>
            <a:r>
              <a:rPr kumimoji="1" lang="en-US" altLang="zh-CN" dirty="0"/>
              <a:t>01 </a:t>
            </a:r>
            <a:r>
              <a:rPr kumimoji="1" lang="zh-CN" altLang="en-US" dirty="0"/>
              <a:t>方舟编译器开源进程</a:t>
            </a:r>
          </a:p>
        </p:txBody>
      </p:sp>
      <p:sp>
        <p:nvSpPr>
          <p:cNvPr id="4" name="文本占位符 3">
            <a:extLst>
              <a:ext uri="{FF2B5EF4-FFF2-40B4-BE49-F238E27FC236}">
                <a16:creationId xmlns:a16="http://schemas.microsoft.com/office/drawing/2014/main" id="{2055FFF0-DE6D-9147-AC1E-344A5754A0FB}"/>
              </a:ext>
            </a:extLst>
          </p:cNvPr>
          <p:cNvSpPr>
            <a:spLocks noGrp="1"/>
          </p:cNvSpPr>
          <p:nvPr>
            <p:ph type="body" sz="quarter" idx="12"/>
          </p:nvPr>
        </p:nvSpPr>
        <p:spPr>
          <a:xfrm>
            <a:off x="1361280" y="2577869"/>
            <a:ext cx="4125120" cy="476331"/>
          </a:xfrm>
        </p:spPr>
        <p:txBody>
          <a:bodyPr/>
          <a:lstStyle/>
          <a:p>
            <a:r>
              <a:rPr kumimoji="1" lang="en-US" altLang="zh-CN" dirty="0"/>
              <a:t>02 </a:t>
            </a:r>
            <a:r>
              <a:rPr kumimoji="1" lang="zh-CN" altLang="en-US" dirty="0"/>
              <a:t>方舟编译器开源内容</a:t>
            </a:r>
          </a:p>
        </p:txBody>
      </p:sp>
      <p:sp>
        <p:nvSpPr>
          <p:cNvPr id="5" name="文本占位符 4">
            <a:extLst>
              <a:ext uri="{FF2B5EF4-FFF2-40B4-BE49-F238E27FC236}">
                <a16:creationId xmlns:a16="http://schemas.microsoft.com/office/drawing/2014/main" id="{94E900FC-616C-D146-BD3F-EFAA100E5C83}"/>
              </a:ext>
            </a:extLst>
          </p:cNvPr>
          <p:cNvSpPr>
            <a:spLocks noGrp="1"/>
          </p:cNvSpPr>
          <p:nvPr>
            <p:ph type="body" sz="quarter" idx="13"/>
          </p:nvPr>
        </p:nvSpPr>
        <p:spPr>
          <a:xfrm>
            <a:off x="1361280" y="3270834"/>
            <a:ext cx="6016124" cy="476331"/>
          </a:xfrm>
        </p:spPr>
        <p:txBody>
          <a:bodyPr/>
          <a:lstStyle/>
          <a:p>
            <a:r>
              <a:rPr kumimoji="1" lang="en-US" altLang="zh-CN" dirty="0"/>
              <a:t>03 PLCT</a:t>
            </a:r>
            <a:r>
              <a:rPr kumimoji="1" lang="zh-CN" altLang="en-US" dirty="0"/>
              <a:t>在方舟编译器社区建设中的贡献</a:t>
            </a:r>
          </a:p>
        </p:txBody>
      </p:sp>
      <p:sp>
        <p:nvSpPr>
          <p:cNvPr id="6" name="文本占位符 5">
            <a:extLst>
              <a:ext uri="{FF2B5EF4-FFF2-40B4-BE49-F238E27FC236}">
                <a16:creationId xmlns:a16="http://schemas.microsoft.com/office/drawing/2014/main" id="{0D0C9CFF-AA1A-3D48-B356-875529E4F895}"/>
              </a:ext>
            </a:extLst>
          </p:cNvPr>
          <p:cNvSpPr>
            <a:spLocks noGrp="1"/>
          </p:cNvSpPr>
          <p:nvPr>
            <p:ph type="body" sz="quarter" idx="14"/>
          </p:nvPr>
        </p:nvSpPr>
        <p:spPr>
          <a:xfrm>
            <a:off x="1361280" y="3963799"/>
            <a:ext cx="6806116" cy="476331"/>
          </a:xfrm>
        </p:spPr>
        <p:txBody>
          <a:bodyPr/>
          <a:lstStyle/>
          <a:p>
            <a:r>
              <a:rPr kumimoji="1" lang="en-US" altLang="zh-CN" dirty="0">
                <a:solidFill>
                  <a:srgbClr val="FF0000"/>
                </a:solidFill>
              </a:rPr>
              <a:t>04 PLCT</a:t>
            </a:r>
            <a:r>
              <a:rPr kumimoji="1" lang="zh-CN" altLang="en-US" dirty="0">
                <a:solidFill>
                  <a:srgbClr val="FF0000"/>
                </a:solidFill>
              </a:rPr>
              <a:t>在方舟编译器社区建设的发展方向</a:t>
            </a:r>
          </a:p>
        </p:txBody>
      </p:sp>
    </p:spTree>
    <p:extLst>
      <p:ext uri="{BB962C8B-B14F-4D97-AF65-F5344CB8AC3E}">
        <p14:creationId xmlns:p14="http://schemas.microsoft.com/office/powerpoint/2010/main" val="393621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D8D2592-B47B-4D4E-A702-7716DB953D7D}"/>
              </a:ext>
            </a:extLst>
          </p:cNvPr>
          <p:cNvSpPr>
            <a:spLocks noGrp="1"/>
          </p:cNvSpPr>
          <p:nvPr>
            <p:ph type="body" sz="quarter" idx="11"/>
          </p:nvPr>
        </p:nvSpPr>
        <p:spPr>
          <a:xfrm>
            <a:off x="254000" y="894127"/>
            <a:ext cx="5689600" cy="396070"/>
          </a:xfrm>
        </p:spPr>
        <p:txBody>
          <a:bodyPr/>
          <a:lstStyle/>
          <a:p>
            <a:r>
              <a:rPr kumimoji="1" lang="en-US" altLang="zh-CN" dirty="0"/>
              <a:t>01 </a:t>
            </a:r>
            <a:r>
              <a:rPr kumimoji="1" lang="zh-CN" altLang="en-US" dirty="0"/>
              <a:t>方舟编译器开源进程</a:t>
            </a:r>
          </a:p>
          <a:p>
            <a:endParaRPr kumimoji="1" lang="zh-CN" altLang="en-US" dirty="0"/>
          </a:p>
        </p:txBody>
      </p:sp>
      <p:sp>
        <p:nvSpPr>
          <p:cNvPr id="3" name="文本占位符 2">
            <a:extLst>
              <a:ext uri="{FF2B5EF4-FFF2-40B4-BE49-F238E27FC236}">
                <a16:creationId xmlns:a16="http://schemas.microsoft.com/office/drawing/2014/main" id="{7589BF9D-09AC-E14C-9FB5-F9F5D7D57760}"/>
              </a:ext>
            </a:extLst>
          </p:cNvPr>
          <p:cNvSpPr>
            <a:spLocks noGrp="1"/>
          </p:cNvSpPr>
          <p:nvPr>
            <p:ph type="body" sz="quarter" idx="12"/>
          </p:nvPr>
        </p:nvSpPr>
        <p:spPr/>
        <p:txBody>
          <a:bodyPr/>
          <a:lstStyle/>
          <a:p>
            <a:r>
              <a:rPr lang="en-US" altLang="zh-CN" dirty="0"/>
              <a:t>2019</a:t>
            </a:r>
            <a:r>
              <a:rPr lang="zh-CN" altLang="en-US" dirty="0"/>
              <a:t>年</a:t>
            </a:r>
            <a:r>
              <a:rPr lang="en-US" altLang="zh-CN" dirty="0"/>
              <a:t>4</a:t>
            </a:r>
            <a:r>
              <a:rPr lang="zh-CN" altLang="en-US" dirty="0"/>
              <a:t>月</a:t>
            </a:r>
            <a:r>
              <a:rPr lang="en-US" altLang="zh-CN" dirty="0"/>
              <a:t>11</a:t>
            </a:r>
            <a:r>
              <a:rPr lang="zh-CN" altLang="en-US" dirty="0"/>
              <a:t>日   </a:t>
            </a:r>
            <a:r>
              <a:rPr lang="en-US" altLang="zh-CN" dirty="0"/>
              <a:t>P30</a:t>
            </a:r>
            <a:r>
              <a:rPr lang="zh-CN" altLang="en-US" dirty="0"/>
              <a:t>发布会</a:t>
            </a:r>
            <a:endParaRPr kumimoji="1" lang="zh-CN" altLang="en-US" dirty="0"/>
          </a:p>
          <a:p>
            <a:endParaRPr kumimoji="1" lang="zh-CN" altLang="en-US" dirty="0"/>
          </a:p>
        </p:txBody>
      </p:sp>
      <p:pic>
        <p:nvPicPr>
          <p:cNvPr id="9" name="图片 8">
            <a:extLst>
              <a:ext uri="{FF2B5EF4-FFF2-40B4-BE49-F238E27FC236}">
                <a16:creationId xmlns:a16="http://schemas.microsoft.com/office/drawing/2014/main" id="{1A13547D-F8FD-4D6B-B768-5880A24F7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940" y="2414032"/>
            <a:ext cx="10287000" cy="3419475"/>
          </a:xfrm>
          <a:prstGeom prst="rect">
            <a:avLst/>
          </a:prstGeom>
        </p:spPr>
      </p:pic>
      <p:sp>
        <p:nvSpPr>
          <p:cNvPr id="10" name="文本框 9">
            <a:extLst>
              <a:ext uri="{FF2B5EF4-FFF2-40B4-BE49-F238E27FC236}">
                <a16:creationId xmlns:a16="http://schemas.microsoft.com/office/drawing/2014/main" id="{99B64612-59E2-4BF5-870D-1707C1D1C339}"/>
              </a:ext>
            </a:extLst>
          </p:cNvPr>
          <p:cNvSpPr txBox="1"/>
          <p:nvPr/>
        </p:nvSpPr>
        <p:spPr>
          <a:xfrm>
            <a:off x="7453674" y="6550223"/>
            <a:ext cx="7236372" cy="307777"/>
          </a:xfrm>
          <a:prstGeom prst="rect">
            <a:avLst/>
          </a:prstGeom>
          <a:noFill/>
        </p:spPr>
        <p:txBody>
          <a:bodyPr wrap="square" rtlCol="0">
            <a:spAutoFit/>
          </a:bodyPr>
          <a:lstStyle/>
          <a:p>
            <a:r>
              <a:rPr lang="en-US" altLang="zh-CN" sz="1400" dirty="0"/>
              <a:t>From</a:t>
            </a:r>
            <a:r>
              <a:rPr lang="zh-CN" altLang="en-US" sz="1400" dirty="0"/>
              <a:t>：</a:t>
            </a:r>
            <a:r>
              <a:rPr lang="en-US" altLang="zh-CN" sz="1400" dirty="0"/>
              <a:t>http://www.c114.com.cn/news/126/a1086710.html</a:t>
            </a:r>
            <a:endParaRPr lang="zh-CN" altLang="en-US" sz="1400" dirty="0"/>
          </a:p>
        </p:txBody>
      </p:sp>
    </p:spTree>
    <p:extLst>
      <p:ext uri="{BB962C8B-B14F-4D97-AF65-F5344CB8AC3E}">
        <p14:creationId xmlns:p14="http://schemas.microsoft.com/office/powerpoint/2010/main" val="1384080206"/>
      </p:ext>
    </p:extLst>
  </p:cSld>
  <p:clrMapOvr>
    <a:masterClrMapping/>
  </p:clrMapOvr>
  <mc:AlternateContent xmlns:mc="http://schemas.openxmlformats.org/markup-compatibility/2006">
    <mc:Choice xmlns:p14="http://schemas.microsoft.com/office/powerpoint/2010/main" Requires="p14">
      <p:transition spd="slow" p14:dur="2000" advTm="34954"/>
    </mc:Choice>
    <mc:Fallback>
      <p:transition spd="slow" advTm="3495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E9B62-87D6-4927-80E5-BF32651602AE}"/>
              </a:ext>
            </a:extLst>
          </p:cNvPr>
          <p:cNvSpPr>
            <a:spLocks noGrp="1"/>
          </p:cNvSpPr>
          <p:nvPr>
            <p:ph type="body" sz="quarter" idx="11"/>
          </p:nvPr>
        </p:nvSpPr>
        <p:spPr>
          <a:xfrm>
            <a:off x="254000" y="894127"/>
            <a:ext cx="8224416" cy="517906"/>
          </a:xfrm>
        </p:spPr>
        <p:txBody>
          <a:bodyPr/>
          <a:lstStyle/>
          <a:p>
            <a:r>
              <a:rPr kumimoji="1" lang="en-US" altLang="zh-CN" dirty="0"/>
              <a:t>04 PLCT</a:t>
            </a:r>
            <a:r>
              <a:rPr kumimoji="1" lang="zh-CN" altLang="en-US" dirty="0"/>
              <a:t>在方舟编译器社区建设的发展方向</a:t>
            </a:r>
          </a:p>
        </p:txBody>
      </p:sp>
      <p:sp>
        <p:nvSpPr>
          <p:cNvPr id="3" name="文本占位符 2">
            <a:extLst>
              <a:ext uri="{FF2B5EF4-FFF2-40B4-BE49-F238E27FC236}">
                <a16:creationId xmlns:a16="http://schemas.microsoft.com/office/drawing/2014/main" id="{1B355CE6-F6CD-4F75-A5BB-4760FE686F90}"/>
              </a:ext>
            </a:extLst>
          </p:cNvPr>
          <p:cNvSpPr>
            <a:spLocks noGrp="1"/>
          </p:cNvSpPr>
          <p:nvPr>
            <p:ph type="body" sz="quarter" idx="12"/>
          </p:nvPr>
        </p:nvSpPr>
        <p:spPr>
          <a:xfrm>
            <a:off x="254000" y="1637802"/>
            <a:ext cx="6116320" cy="428625"/>
          </a:xfrm>
        </p:spPr>
        <p:txBody>
          <a:bodyPr/>
          <a:lstStyle/>
          <a:p>
            <a:r>
              <a:rPr kumimoji="1" lang="zh-CN" altLang="en-US" dirty="0"/>
              <a:t>已有工作的持续</a:t>
            </a:r>
          </a:p>
        </p:txBody>
      </p:sp>
      <p:sp>
        <p:nvSpPr>
          <p:cNvPr id="4" name="矩形 3">
            <a:extLst>
              <a:ext uri="{FF2B5EF4-FFF2-40B4-BE49-F238E27FC236}">
                <a16:creationId xmlns:a16="http://schemas.microsoft.com/office/drawing/2014/main" id="{B2CACF31-3DD8-41E9-A071-E0F8C917FC4F}"/>
              </a:ext>
            </a:extLst>
          </p:cNvPr>
          <p:cNvSpPr/>
          <p:nvPr/>
        </p:nvSpPr>
        <p:spPr>
          <a:xfrm>
            <a:off x="3136266" y="2833569"/>
            <a:ext cx="9675542" cy="3416320"/>
          </a:xfrm>
          <a:prstGeom prst="rect">
            <a:avLst/>
          </a:prstGeom>
        </p:spPr>
        <p:txBody>
          <a:bodyPr wrap="square">
            <a:spAutoFit/>
          </a:bodyPr>
          <a:lstStyle/>
          <a:p>
            <a:pPr marL="285750" indent="-285750">
              <a:buFont typeface="Arial" panose="020B0604020202020204" pitchFamily="34" charset="0"/>
              <a:buChar char="•"/>
            </a:pPr>
            <a:r>
              <a:rPr lang="en-US" altLang="zh-CN" dirty="0"/>
              <a:t>Toy runtime</a:t>
            </a:r>
            <a:r>
              <a:rPr lang="zh-CN" altLang="en-US" dirty="0"/>
              <a:t>的继续开发</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方舟</a:t>
            </a:r>
            <a:r>
              <a:rPr lang="en-US" altLang="zh-CN" dirty="0"/>
              <a:t>·</a:t>
            </a:r>
            <a:r>
              <a:rPr lang="zh-CN" altLang="en-US" dirty="0"/>
              <a:t>编译技术培训班</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方舟系列博客和教程</a:t>
            </a:r>
            <a:endParaRPr lang="en-US" altLang="zh-CN" dirty="0"/>
          </a:p>
          <a:p>
            <a:endParaRPr lang="en-US" altLang="zh-CN" dirty="0"/>
          </a:p>
          <a:p>
            <a:pPr marL="285750" indent="-285750">
              <a:buFont typeface="Arial" panose="020B0604020202020204" pitchFamily="34" charset="0"/>
              <a:buChar char="•"/>
            </a:pPr>
            <a:r>
              <a:rPr lang="zh-CN" altLang="en-US" dirty="0"/>
              <a:t>方舟编译器系列的视频录制</a:t>
            </a:r>
            <a:endParaRPr lang="en-US" altLang="zh-CN" dirty="0"/>
          </a:p>
          <a:p>
            <a:endParaRPr lang="en-US" altLang="zh-CN" dirty="0"/>
          </a:p>
          <a:p>
            <a:pPr marL="285750" indent="-285750">
              <a:buFont typeface="Arial" panose="020B0604020202020204" pitchFamily="34" charset="0"/>
              <a:buChar char="•"/>
            </a:pPr>
            <a:r>
              <a:rPr lang="zh-CN" altLang="en-US" dirty="0"/>
              <a:t>方舟编译器线下研讨会</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40313777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E9B62-87D6-4927-80E5-BF32651602AE}"/>
              </a:ext>
            </a:extLst>
          </p:cNvPr>
          <p:cNvSpPr>
            <a:spLocks noGrp="1"/>
          </p:cNvSpPr>
          <p:nvPr>
            <p:ph type="body" sz="quarter" idx="11"/>
          </p:nvPr>
        </p:nvSpPr>
        <p:spPr>
          <a:xfrm>
            <a:off x="254000" y="894127"/>
            <a:ext cx="8224416" cy="517906"/>
          </a:xfrm>
        </p:spPr>
        <p:txBody>
          <a:bodyPr/>
          <a:lstStyle/>
          <a:p>
            <a:r>
              <a:rPr kumimoji="1" lang="en-US" altLang="zh-CN" dirty="0"/>
              <a:t>04 PLCT</a:t>
            </a:r>
            <a:r>
              <a:rPr kumimoji="1" lang="zh-CN" altLang="en-US" dirty="0"/>
              <a:t>在方舟编译器社区建设的发展方向</a:t>
            </a:r>
          </a:p>
          <a:p>
            <a:endParaRPr lang="zh-CN" altLang="en-US" dirty="0"/>
          </a:p>
        </p:txBody>
      </p:sp>
      <p:sp>
        <p:nvSpPr>
          <p:cNvPr id="3" name="文本占位符 2">
            <a:extLst>
              <a:ext uri="{FF2B5EF4-FFF2-40B4-BE49-F238E27FC236}">
                <a16:creationId xmlns:a16="http://schemas.microsoft.com/office/drawing/2014/main" id="{1B355CE6-F6CD-4F75-A5BB-4760FE686F90}"/>
              </a:ext>
            </a:extLst>
          </p:cNvPr>
          <p:cNvSpPr>
            <a:spLocks noGrp="1"/>
          </p:cNvSpPr>
          <p:nvPr>
            <p:ph type="body" sz="quarter" idx="12"/>
          </p:nvPr>
        </p:nvSpPr>
        <p:spPr>
          <a:xfrm>
            <a:off x="254000" y="1637802"/>
            <a:ext cx="6116320" cy="428625"/>
          </a:xfrm>
        </p:spPr>
        <p:txBody>
          <a:bodyPr/>
          <a:lstStyle/>
          <a:p>
            <a:r>
              <a:rPr kumimoji="1" lang="zh-CN" altLang="en-US" dirty="0"/>
              <a:t>预期发力的新方向</a:t>
            </a:r>
          </a:p>
        </p:txBody>
      </p:sp>
      <p:sp>
        <p:nvSpPr>
          <p:cNvPr id="4" name="矩形 3">
            <a:extLst>
              <a:ext uri="{FF2B5EF4-FFF2-40B4-BE49-F238E27FC236}">
                <a16:creationId xmlns:a16="http://schemas.microsoft.com/office/drawing/2014/main" id="{B2CACF31-3DD8-41E9-A071-E0F8C917FC4F}"/>
              </a:ext>
            </a:extLst>
          </p:cNvPr>
          <p:cNvSpPr/>
          <p:nvPr/>
        </p:nvSpPr>
        <p:spPr>
          <a:xfrm>
            <a:off x="3312160" y="2971265"/>
            <a:ext cx="9675542" cy="1477328"/>
          </a:xfrm>
          <a:prstGeom prst="rect">
            <a:avLst/>
          </a:prstGeom>
        </p:spPr>
        <p:txBody>
          <a:bodyPr wrap="square">
            <a:spAutoFit/>
          </a:bodyPr>
          <a:lstStyle/>
          <a:p>
            <a:endParaRPr lang="en-US" altLang="zh-CN" dirty="0"/>
          </a:p>
          <a:p>
            <a:pPr marL="285750" indent="-285750">
              <a:buFont typeface="Arial" panose="020B0604020202020204" pitchFamily="34" charset="0"/>
              <a:buChar char="•"/>
            </a:pPr>
            <a:r>
              <a:rPr lang="zh-CN" altLang="en-US" dirty="0"/>
              <a:t>方舟编译器</a:t>
            </a:r>
            <a:r>
              <a:rPr lang="en-US" altLang="zh-CN" dirty="0"/>
              <a:t>RISC-V</a:t>
            </a:r>
            <a:r>
              <a:rPr lang="zh-CN" altLang="en-US" dirty="0"/>
              <a:t>后端的建设</a:t>
            </a:r>
            <a:endParaRPr lang="en-US" altLang="zh-CN" dirty="0"/>
          </a:p>
          <a:p>
            <a:endParaRPr lang="en-US" altLang="zh-CN" dirty="0"/>
          </a:p>
          <a:p>
            <a:pPr marL="285750" indent="-285750">
              <a:buFont typeface="Arial" panose="020B0604020202020204" pitchFamily="34" charset="0"/>
              <a:buChar char="•"/>
            </a:pPr>
            <a:r>
              <a:rPr lang="en" altLang="zh-CN" dirty="0"/>
              <a:t>LLVM IR</a:t>
            </a:r>
            <a:r>
              <a:rPr lang="zh-CN" altLang="en-US" dirty="0"/>
              <a:t>和</a:t>
            </a:r>
            <a:r>
              <a:rPr lang="zh-Hans" altLang="en-US" dirty="0"/>
              <a:t>方舟</a:t>
            </a:r>
            <a:r>
              <a:rPr lang="en" altLang="zh-CN" dirty="0"/>
              <a:t>MAPLE IR</a:t>
            </a:r>
            <a:r>
              <a:rPr lang="zh-CN" altLang="en-US" dirty="0"/>
              <a:t>的相互转换</a:t>
            </a:r>
          </a:p>
          <a:p>
            <a:endParaRPr lang="zh-CN" altLang="en-US" dirty="0"/>
          </a:p>
        </p:txBody>
      </p:sp>
    </p:spTree>
    <p:extLst>
      <p:ext uri="{BB962C8B-B14F-4D97-AF65-F5344CB8AC3E}">
        <p14:creationId xmlns:p14="http://schemas.microsoft.com/office/powerpoint/2010/main" val="3816191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4179BE9-466B-3141-A0C6-07F0343365BE}"/>
              </a:ext>
            </a:extLst>
          </p:cNvPr>
          <p:cNvSpPr>
            <a:spLocks noGrp="1"/>
          </p:cNvSpPr>
          <p:nvPr>
            <p:ph type="body" sz="quarter" idx="10"/>
          </p:nvPr>
        </p:nvSpPr>
        <p:spPr/>
        <p:txBody>
          <a:bodyPr/>
          <a:lstStyle/>
          <a:p>
            <a:r>
              <a:rPr kumimoji="1" lang="zh-CN" altLang="en-US" dirty="0"/>
              <a:t>谢 谢</a:t>
            </a:r>
          </a:p>
        </p:txBody>
      </p:sp>
      <p:sp>
        <p:nvSpPr>
          <p:cNvPr id="3" name="文本占位符 2">
            <a:extLst>
              <a:ext uri="{FF2B5EF4-FFF2-40B4-BE49-F238E27FC236}">
                <a16:creationId xmlns:a16="http://schemas.microsoft.com/office/drawing/2014/main" id="{31EFBBA1-9B10-F74B-83C4-7B14A29DA89F}"/>
              </a:ext>
            </a:extLst>
          </p:cNvPr>
          <p:cNvSpPr>
            <a:spLocks noGrp="1"/>
          </p:cNvSpPr>
          <p:nvPr>
            <p:ph type="body" sz="quarter" idx="11"/>
          </p:nvPr>
        </p:nvSpPr>
        <p:spPr/>
        <p:txBody>
          <a:bodyPr/>
          <a:lstStyle/>
          <a:p>
            <a:r>
              <a:rPr kumimoji="1" lang="zh-CN" altLang="en-US" dirty="0"/>
              <a:t>欢迎交流合作</a:t>
            </a:r>
          </a:p>
        </p:txBody>
      </p:sp>
      <p:sp>
        <p:nvSpPr>
          <p:cNvPr id="4" name="文本占位符 3">
            <a:extLst>
              <a:ext uri="{FF2B5EF4-FFF2-40B4-BE49-F238E27FC236}">
                <a16:creationId xmlns:a16="http://schemas.microsoft.com/office/drawing/2014/main" id="{AAE973AA-32E1-0E4E-8281-5140BCEEAF26}"/>
              </a:ext>
            </a:extLst>
          </p:cNvPr>
          <p:cNvSpPr>
            <a:spLocks noGrp="1"/>
          </p:cNvSpPr>
          <p:nvPr>
            <p:ph type="body" sz="quarter" idx="12"/>
          </p:nvPr>
        </p:nvSpPr>
        <p:spPr/>
        <p:txBody>
          <a:bodyPr/>
          <a:lstStyle/>
          <a:p>
            <a:r>
              <a:rPr kumimoji="1" lang="en-US" altLang="zh-CN" dirty="0">
                <a:latin typeface="Arial" panose="020B0604020202020204" pitchFamily="34" charset="0"/>
                <a:cs typeface="Arial" panose="020B0604020202020204" pitchFamily="34" charset="0"/>
              </a:rPr>
              <a:t>2019/11/18</a:t>
            </a:r>
            <a:endParaRPr kumimoji="1" lang="zh-CN" altLang="en-US" dirty="0">
              <a:latin typeface="Arial" panose="020B0604020202020204" pitchFamily="34" charset="0"/>
              <a:cs typeface="Arial" panose="020B0604020202020204" pitchFamily="34" charset="0"/>
            </a:endParaRPr>
          </a:p>
          <a:p>
            <a:endParaRPr kumimoji="1" lang="zh-CN" altLang="en-US" dirty="0"/>
          </a:p>
        </p:txBody>
      </p:sp>
    </p:spTree>
    <p:extLst>
      <p:ext uri="{BB962C8B-B14F-4D97-AF65-F5344CB8AC3E}">
        <p14:creationId xmlns:p14="http://schemas.microsoft.com/office/powerpoint/2010/main" val="97846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34BDE91-93F5-46C8-87A9-B89269AC509C}"/>
              </a:ext>
            </a:extLst>
          </p:cNvPr>
          <p:cNvSpPr>
            <a:spLocks noGrp="1"/>
          </p:cNvSpPr>
          <p:nvPr>
            <p:ph type="body" sz="quarter" idx="11"/>
          </p:nvPr>
        </p:nvSpPr>
        <p:spPr>
          <a:xfrm>
            <a:off x="254000" y="894127"/>
            <a:ext cx="5019040" cy="396070"/>
          </a:xfrm>
        </p:spPr>
        <p:txBody>
          <a:bodyPr/>
          <a:lstStyle/>
          <a:p>
            <a:r>
              <a:rPr kumimoji="1" lang="en-US" altLang="zh-CN" dirty="0"/>
              <a:t>01 </a:t>
            </a:r>
            <a:r>
              <a:rPr kumimoji="1" lang="zh-CN" altLang="en-US" dirty="0"/>
              <a:t>方舟编译器开源进程</a:t>
            </a:r>
          </a:p>
          <a:p>
            <a:endParaRPr lang="zh-CN" altLang="en-US" dirty="0"/>
          </a:p>
        </p:txBody>
      </p:sp>
      <p:sp>
        <p:nvSpPr>
          <p:cNvPr id="3" name="文本占位符 2">
            <a:extLst>
              <a:ext uri="{FF2B5EF4-FFF2-40B4-BE49-F238E27FC236}">
                <a16:creationId xmlns:a16="http://schemas.microsoft.com/office/drawing/2014/main" id="{D99121FB-25E0-4B10-A34D-3689D8C10A17}"/>
              </a:ext>
            </a:extLst>
          </p:cNvPr>
          <p:cNvSpPr>
            <a:spLocks noGrp="1"/>
          </p:cNvSpPr>
          <p:nvPr>
            <p:ph type="body" sz="quarter" idx="12"/>
          </p:nvPr>
        </p:nvSpPr>
        <p:spPr>
          <a:xfrm>
            <a:off x="254000" y="1637802"/>
            <a:ext cx="5842000" cy="428625"/>
          </a:xfrm>
        </p:spPr>
        <p:txBody>
          <a:bodyPr/>
          <a:lstStyle/>
          <a:p>
            <a:r>
              <a:rPr lang="en-US" altLang="zh-CN" dirty="0"/>
              <a:t>2019</a:t>
            </a:r>
            <a:r>
              <a:rPr lang="zh-CN" altLang="en-US" dirty="0"/>
              <a:t>年</a:t>
            </a:r>
            <a:r>
              <a:rPr lang="en-US" altLang="zh-CN" dirty="0"/>
              <a:t>4</a:t>
            </a:r>
            <a:r>
              <a:rPr lang="zh-CN" altLang="en-US" dirty="0"/>
              <a:t>月</a:t>
            </a:r>
            <a:r>
              <a:rPr lang="en-US" altLang="zh-CN" dirty="0"/>
              <a:t>25</a:t>
            </a:r>
            <a:r>
              <a:rPr lang="zh-CN" altLang="en-US" dirty="0"/>
              <a:t>日  华为</a:t>
            </a:r>
            <a:r>
              <a:rPr lang="en-US" altLang="zh-CN" dirty="0"/>
              <a:t>EMUI</a:t>
            </a:r>
            <a:r>
              <a:rPr lang="zh-CN" altLang="en-US" dirty="0"/>
              <a:t>软件沟通会</a:t>
            </a:r>
            <a:endParaRPr kumimoji="1" lang="zh-CN" altLang="en-US" dirty="0"/>
          </a:p>
          <a:p>
            <a:endParaRPr lang="zh-CN" altLang="en-US" dirty="0"/>
          </a:p>
        </p:txBody>
      </p:sp>
      <p:sp>
        <p:nvSpPr>
          <p:cNvPr id="5" name="文本框 4">
            <a:extLst>
              <a:ext uri="{FF2B5EF4-FFF2-40B4-BE49-F238E27FC236}">
                <a16:creationId xmlns:a16="http://schemas.microsoft.com/office/drawing/2014/main" id="{94FC1081-7D27-4C23-AEED-22C32AA01904}"/>
              </a:ext>
            </a:extLst>
          </p:cNvPr>
          <p:cNvSpPr txBox="1"/>
          <p:nvPr/>
        </p:nvSpPr>
        <p:spPr>
          <a:xfrm>
            <a:off x="8012288" y="6524526"/>
            <a:ext cx="6273898" cy="307777"/>
          </a:xfrm>
          <a:prstGeom prst="rect">
            <a:avLst/>
          </a:prstGeom>
          <a:noFill/>
        </p:spPr>
        <p:txBody>
          <a:bodyPr wrap="square" rtlCol="0">
            <a:spAutoFit/>
          </a:bodyPr>
          <a:lstStyle/>
          <a:p>
            <a:r>
              <a:rPr lang="en-US" altLang="zh-CN" sz="1400" dirty="0"/>
              <a:t>From</a:t>
            </a:r>
            <a:r>
              <a:rPr lang="zh-CN" altLang="en-US" sz="1400" dirty="0"/>
              <a:t>：</a:t>
            </a:r>
            <a:r>
              <a:rPr lang="en-US" altLang="zh-CN" sz="1400" dirty="0"/>
              <a:t>https://www.zhihu.com/question/319688949</a:t>
            </a:r>
          </a:p>
        </p:txBody>
      </p:sp>
      <p:pic>
        <p:nvPicPr>
          <p:cNvPr id="6" name="图片 5">
            <a:extLst>
              <a:ext uri="{FF2B5EF4-FFF2-40B4-BE49-F238E27FC236}">
                <a16:creationId xmlns:a16="http://schemas.microsoft.com/office/drawing/2014/main" id="{7A4188D4-0027-4515-8933-7D7ED65A0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4040" y="2112147"/>
            <a:ext cx="7675609" cy="4317531"/>
          </a:xfrm>
          <a:prstGeom prst="rect">
            <a:avLst/>
          </a:prstGeom>
        </p:spPr>
      </p:pic>
    </p:spTree>
    <p:extLst>
      <p:ext uri="{BB962C8B-B14F-4D97-AF65-F5344CB8AC3E}">
        <p14:creationId xmlns:p14="http://schemas.microsoft.com/office/powerpoint/2010/main" val="1080334541"/>
      </p:ext>
    </p:extLst>
  </p:cSld>
  <p:clrMapOvr>
    <a:masterClrMapping/>
  </p:clrMapOvr>
  <mc:AlternateContent xmlns:mc="http://schemas.openxmlformats.org/markup-compatibility/2006">
    <mc:Choice xmlns:p14="http://schemas.microsoft.com/office/powerpoint/2010/main" Requires="p14">
      <p:transition spd="slow" p14:dur="2000" advTm="74670"/>
    </mc:Choice>
    <mc:Fallback>
      <p:transition spd="slow" advTm="7467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A8497B8-EEE8-478E-A000-E85817E4F3D4}"/>
              </a:ext>
            </a:extLst>
          </p:cNvPr>
          <p:cNvSpPr>
            <a:spLocks noGrp="1"/>
          </p:cNvSpPr>
          <p:nvPr>
            <p:ph type="body" sz="quarter" idx="11"/>
          </p:nvPr>
        </p:nvSpPr>
        <p:spPr>
          <a:xfrm>
            <a:off x="254000" y="894127"/>
            <a:ext cx="4668520" cy="396070"/>
          </a:xfrm>
        </p:spPr>
        <p:txBody>
          <a:bodyPr/>
          <a:lstStyle/>
          <a:p>
            <a:r>
              <a:rPr kumimoji="1" lang="en-US" altLang="zh-CN" dirty="0"/>
              <a:t>01 </a:t>
            </a:r>
            <a:r>
              <a:rPr kumimoji="1" lang="zh-CN" altLang="en-US" dirty="0"/>
              <a:t>方舟编译器开源进程</a:t>
            </a:r>
          </a:p>
          <a:p>
            <a:endParaRPr lang="zh-CN" altLang="en-US" dirty="0"/>
          </a:p>
        </p:txBody>
      </p:sp>
      <p:sp>
        <p:nvSpPr>
          <p:cNvPr id="3" name="文本占位符 2">
            <a:extLst>
              <a:ext uri="{FF2B5EF4-FFF2-40B4-BE49-F238E27FC236}">
                <a16:creationId xmlns:a16="http://schemas.microsoft.com/office/drawing/2014/main" id="{26756B36-340A-44AA-8DDB-F07D136E60D0}"/>
              </a:ext>
            </a:extLst>
          </p:cNvPr>
          <p:cNvSpPr>
            <a:spLocks noGrp="1"/>
          </p:cNvSpPr>
          <p:nvPr>
            <p:ph type="body" sz="quarter" idx="12"/>
          </p:nvPr>
        </p:nvSpPr>
        <p:spPr>
          <a:xfrm>
            <a:off x="254000" y="1637802"/>
            <a:ext cx="5948680" cy="428625"/>
          </a:xfrm>
        </p:spPr>
        <p:txBody>
          <a:bodyPr/>
          <a:lstStyle/>
          <a:p>
            <a:r>
              <a:rPr lang="en-US" altLang="zh-CN" dirty="0"/>
              <a:t>2019</a:t>
            </a:r>
            <a:r>
              <a:rPr lang="zh-CN" altLang="en-US" dirty="0"/>
              <a:t>年</a:t>
            </a:r>
            <a:r>
              <a:rPr lang="en-US" altLang="zh-CN" dirty="0"/>
              <a:t>8</a:t>
            </a:r>
            <a:r>
              <a:rPr lang="zh-CN" altLang="en-US" dirty="0"/>
              <a:t>月</a:t>
            </a:r>
            <a:r>
              <a:rPr lang="en-US" altLang="zh-CN" dirty="0"/>
              <a:t>31</a:t>
            </a:r>
            <a:r>
              <a:rPr lang="zh-CN" altLang="en-US" dirty="0"/>
              <a:t>日  方舟编译器首批源码开放</a:t>
            </a:r>
            <a:endParaRPr kumimoji="1" lang="zh-CN" altLang="en-US" dirty="0"/>
          </a:p>
          <a:p>
            <a:endParaRPr lang="zh-CN" altLang="en-US" dirty="0"/>
          </a:p>
        </p:txBody>
      </p:sp>
      <p:pic>
        <p:nvPicPr>
          <p:cNvPr id="5" name="内容占位符 3">
            <a:extLst>
              <a:ext uri="{FF2B5EF4-FFF2-40B4-BE49-F238E27FC236}">
                <a16:creationId xmlns:a16="http://schemas.microsoft.com/office/drawing/2014/main" id="{47BC6300-F824-4C1B-B224-AD42C9D314FF}"/>
              </a:ext>
            </a:extLst>
          </p:cNvPr>
          <p:cNvPicPr>
            <a:picLocks noChangeAspect="1"/>
          </p:cNvPicPr>
          <p:nvPr/>
        </p:nvPicPr>
        <p:blipFill>
          <a:blip r:embed="rId2"/>
          <a:stretch>
            <a:fillRect/>
          </a:stretch>
        </p:blipFill>
        <p:spPr>
          <a:xfrm>
            <a:off x="1349692" y="2265604"/>
            <a:ext cx="8943975" cy="3962400"/>
          </a:xfrm>
          <a:prstGeom prst="rect">
            <a:avLst/>
          </a:prstGeom>
        </p:spPr>
      </p:pic>
      <p:sp>
        <p:nvSpPr>
          <p:cNvPr id="6" name="文本框 5">
            <a:extLst>
              <a:ext uri="{FF2B5EF4-FFF2-40B4-BE49-F238E27FC236}">
                <a16:creationId xmlns:a16="http://schemas.microsoft.com/office/drawing/2014/main" id="{AE5E89D1-8CA7-426F-A2C5-32494FA10DB1}"/>
              </a:ext>
            </a:extLst>
          </p:cNvPr>
          <p:cNvSpPr txBox="1"/>
          <p:nvPr/>
        </p:nvSpPr>
        <p:spPr>
          <a:xfrm>
            <a:off x="8243788" y="6534983"/>
            <a:ext cx="7236372" cy="307777"/>
          </a:xfrm>
          <a:prstGeom prst="rect">
            <a:avLst/>
          </a:prstGeom>
          <a:noFill/>
        </p:spPr>
        <p:txBody>
          <a:bodyPr wrap="square" rtlCol="0">
            <a:spAutoFit/>
          </a:bodyPr>
          <a:lstStyle/>
          <a:p>
            <a:r>
              <a:rPr lang="en-US" altLang="zh-CN" sz="1400" dirty="0"/>
              <a:t>From</a:t>
            </a:r>
            <a:r>
              <a:rPr lang="zh-CN" altLang="en-US" sz="1400" dirty="0"/>
              <a:t>：</a:t>
            </a:r>
            <a:r>
              <a:rPr lang="en-US" altLang="zh-CN" sz="1400" dirty="0"/>
              <a:t>https://www.openarkcompiler.cn/home</a:t>
            </a:r>
            <a:endParaRPr lang="zh-CN" altLang="en-US" dirty="0"/>
          </a:p>
        </p:txBody>
      </p:sp>
    </p:spTree>
    <p:extLst>
      <p:ext uri="{BB962C8B-B14F-4D97-AF65-F5344CB8AC3E}">
        <p14:creationId xmlns:p14="http://schemas.microsoft.com/office/powerpoint/2010/main" val="2553000416"/>
      </p:ext>
    </p:extLst>
  </p:cSld>
  <p:clrMapOvr>
    <a:masterClrMapping/>
  </p:clrMapOvr>
  <mc:AlternateContent xmlns:mc="http://schemas.openxmlformats.org/markup-compatibility/2006">
    <mc:Choice xmlns:p14="http://schemas.microsoft.com/office/powerpoint/2010/main" Requires="p14">
      <p:transition spd="slow" p14:dur="2000" advTm="36285"/>
    </mc:Choice>
    <mc:Fallback>
      <p:transition spd="slow" advTm="3628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46B44E6-E88A-4CCE-ACD5-7AA2D97A474B}"/>
              </a:ext>
            </a:extLst>
          </p:cNvPr>
          <p:cNvSpPr>
            <a:spLocks noGrp="1"/>
          </p:cNvSpPr>
          <p:nvPr>
            <p:ph type="body" sz="quarter" idx="11"/>
          </p:nvPr>
        </p:nvSpPr>
        <p:spPr>
          <a:xfrm>
            <a:off x="254000" y="894127"/>
            <a:ext cx="5369560" cy="396070"/>
          </a:xfrm>
        </p:spPr>
        <p:txBody>
          <a:bodyPr/>
          <a:lstStyle/>
          <a:p>
            <a:r>
              <a:rPr kumimoji="1" lang="en-US" altLang="zh-CN" dirty="0"/>
              <a:t>01 </a:t>
            </a:r>
            <a:r>
              <a:rPr kumimoji="1" lang="zh-CN" altLang="en-US" dirty="0"/>
              <a:t>方舟编译器开源进程</a:t>
            </a:r>
          </a:p>
          <a:p>
            <a:endParaRPr lang="zh-CN" altLang="en-US" dirty="0"/>
          </a:p>
        </p:txBody>
      </p:sp>
      <p:sp>
        <p:nvSpPr>
          <p:cNvPr id="3" name="文本占位符 2">
            <a:extLst>
              <a:ext uri="{FF2B5EF4-FFF2-40B4-BE49-F238E27FC236}">
                <a16:creationId xmlns:a16="http://schemas.microsoft.com/office/drawing/2014/main" id="{A2F6D36D-6E56-4B4E-AAE9-D9E686762577}"/>
              </a:ext>
            </a:extLst>
          </p:cNvPr>
          <p:cNvSpPr>
            <a:spLocks noGrp="1"/>
          </p:cNvSpPr>
          <p:nvPr>
            <p:ph type="body" sz="quarter" idx="12"/>
          </p:nvPr>
        </p:nvSpPr>
        <p:spPr>
          <a:xfrm>
            <a:off x="254000" y="1637802"/>
            <a:ext cx="5476240" cy="428625"/>
          </a:xfrm>
        </p:spPr>
        <p:txBody>
          <a:bodyPr/>
          <a:lstStyle/>
          <a:p>
            <a:r>
              <a:rPr lang="en-US" altLang="zh-CN" dirty="0"/>
              <a:t>2019</a:t>
            </a:r>
            <a:r>
              <a:rPr lang="zh-CN" altLang="en-US" dirty="0"/>
              <a:t>年</a:t>
            </a:r>
            <a:r>
              <a:rPr lang="en-US" altLang="zh-CN" dirty="0"/>
              <a:t>9</a:t>
            </a:r>
            <a:r>
              <a:rPr lang="zh-CN" altLang="en-US" dirty="0"/>
              <a:t>月</a:t>
            </a:r>
            <a:r>
              <a:rPr lang="en-US" altLang="zh-CN" dirty="0"/>
              <a:t>7</a:t>
            </a:r>
            <a:r>
              <a:rPr lang="zh-CN" altLang="en-US" dirty="0"/>
              <a:t>日   方舟编译器开源技术沙龙</a:t>
            </a:r>
            <a:endParaRPr kumimoji="1" lang="zh-CN" altLang="en-US" dirty="0"/>
          </a:p>
          <a:p>
            <a:endParaRPr lang="zh-CN" altLang="en-US" dirty="0"/>
          </a:p>
        </p:txBody>
      </p:sp>
      <p:pic>
        <p:nvPicPr>
          <p:cNvPr id="5" name="内容占位符 4">
            <a:extLst>
              <a:ext uri="{FF2B5EF4-FFF2-40B4-BE49-F238E27FC236}">
                <a16:creationId xmlns:a16="http://schemas.microsoft.com/office/drawing/2014/main" id="{B20B6692-5BA6-4099-8EBB-D13FA127F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810" y="2234068"/>
            <a:ext cx="7639868" cy="4201928"/>
          </a:xfrm>
          <a:prstGeom prst="rect">
            <a:avLst/>
          </a:prstGeom>
        </p:spPr>
      </p:pic>
    </p:spTree>
    <p:extLst>
      <p:ext uri="{BB962C8B-B14F-4D97-AF65-F5344CB8AC3E}">
        <p14:creationId xmlns:p14="http://schemas.microsoft.com/office/powerpoint/2010/main" val="1418921611"/>
      </p:ext>
    </p:extLst>
  </p:cSld>
  <p:clrMapOvr>
    <a:masterClrMapping/>
  </p:clrMapOvr>
  <mc:AlternateContent xmlns:mc="http://schemas.openxmlformats.org/markup-compatibility/2006">
    <mc:Choice xmlns:p14="http://schemas.microsoft.com/office/powerpoint/2010/main" Requires="p14">
      <p:transition spd="slow" p14:dur="2000" advTm="50592"/>
    </mc:Choice>
    <mc:Fallback>
      <p:transition spd="slow" advTm="5059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16F1DDE-B18F-4526-B102-08312EFA4894}"/>
              </a:ext>
            </a:extLst>
          </p:cNvPr>
          <p:cNvSpPr>
            <a:spLocks noGrp="1"/>
          </p:cNvSpPr>
          <p:nvPr>
            <p:ph type="body" sz="quarter" idx="11"/>
          </p:nvPr>
        </p:nvSpPr>
        <p:spPr>
          <a:xfrm>
            <a:off x="254000" y="894127"/>
            <a:ext cx="4759960" cy="396070"/>
          </a:xfrm>
        </p:spPr>
        <p:txBody>
          <a:bodyPr/>
          <a:lstStyle/>
          <a:p>
            <a:r>
              <a:rPr kumimoji="1" lang="en-US" altLang="zh-CN" dirty="0"/>
              <a:t>01 </a:t>
            </a:r>
            <a:r>
              <a:rPr kumimoji="1" lang="zh-CN" altLang="en-US" dirty="0"/>
              <a:t>方舟编译器开源进程</a:t>
            </a:r>
          </a:p>
        </p:txBody>
      </p:sp>
      <p:sp>
        <p:nvSpPr>
          <p:cNvPr id="3" name="文本占位符 2">
            <a:extLst>
              <a:ext uri="{FF2B5EF4-FFF2-40B4-BE49-F238E27FC236}">
                <a16:creationId xmlns:a16="http://schemas.microsoft.com/office/drawing/2014/main" id="{2E9807E3-D935-4DCB-8147-39D15E2E97F8}"/>
              </a:ext>
            </a:extLst>
          </p:cNvPr>
          <p:cNvSpPr>
            <a:spLocks noGrp="1"/>
          </p:cNvSpPr>
          <p:nvPr>
            <p:ph type="body" sz="quarter" idx="12"/>
          </p:nvPr>
        </p:nvSpPr>
        <p:spPr>
          <a:xfrm>
            <a:off x="254000" y="1637802"/>
            <a:ext cx="6314440" cy="428625"/>
          </a:xfrm>
        </p:spPr>
        <p:txBody>
          <a:bodyPr/>
          <a:lstStyle/>
          <a:p>
            <a:r>
              <a:rPr lang="en-US" altLang="zh-CN" dirty="0"/>
              <a:t>2019</a:t>
            </a:r>
            <a:r>
              <a:rPr lang="zh-CN" altLang="en-US" dirty="0"/>
              <a:t>年</a:t>
            </a:r>
            <a:r>
              <a:rPr lang="en-US" altLang="zh-CN" dirty="0"/>
              <a:t>11</a:t>
            </a:r>
            <a:r>
              <a:rPr lang="zh-CN" altLang="en-US" dirty="0"/>
              <a:t>月</a:t>
            </a:r>
            <a:r>
              <a:rPr lang="en-US" altLang="zh-CN" dirty="0"/>
              <a:t>19</a:t>
            </a:r>
            <a:r>
              <a:rPr lang="zh-CN" altLang="en-US" dirty="0"/>
              <a:t>日  绿盟</a:t>
            </a:r>
            <a:r>
              <a:rPr lang="en-US" altLang="zh-CN" dirty="0"/>
              <a:t>2019</a:t>
            </a:r>
            <a:r>
              <a:rPr lang="zh-CN" altLang="en-US" dirty="0"/>
              <a:t>年开发者大会</a:t>
            </a:r>
            <a:endParaRPr kumimoji="1" lang="zh-CN" altLang="en-US" dirty="0"/>
          </a:p>
          <a:p>
            <a:endParaRPr lang="zh-CN" altLang="en-US" dirty="0"/>
          </a:p>
        </p:txBody>
      </p:sp>
      <p:pic>
        <p:nvPicPr>
          <p:cNvPr id="5" name="图片 4">
            <a:extLst>
              <a:ext uri="{FF2B5EF4-FFF2-40B4-BE49-F238E27FC236}">
                <a16:creationId xmlns:a16="http://schemas.microsoft.com/office/drawing/2014/main" id="{0148BF12-7E8D-4CD4-A543-720E5191B7F7}"/>
              </a:ext>
            </a:extLst>
          </p:cNvPr>
          <p:cNvPicPr>
            <a:picLocks noChangeAspect="1"/>
          </p:cNvPicPr>
          <p:nvPr/>
        </p:nvPicPr>
        <p:blipFill>
          <a:blip r:embed="rId2"/>
          <a:stretch>
            <a:fillRect/>
          </a:stretch>
        </p:blipFill>
        <p:spPr>
          <a:xfrm>
            <a:off x="3167380" y="2066427"/>
            <a:ext cx="6314440" cy="4735829"/>
          </a:xfrm>
          <a:prstGeom prst="rect">
            <a:avLst/>
          </a:prstGeom>
        </p:spPr>
      </p:pic>
    </p:spTree>
    <p:extLst>
      <p:ext uri="{BB962C8B-B14F-4D97-AF65-F5344CB8AC3E}">
        <p14:creationId xmlns:p14="http://schemas.microsoft.com/office/powerpoint/2010/main" val="3418194898"/>
      </p:ext>
    </p:extLst>
  </p:cSld>
  <p:clrMapOvr>
    <a:masterClrMapping/>
  </p:clrMapOvr>
  <mc:AlternateContent xmlns:mc="http://schemas.openxmlformats.org/markup-compatibility/2006">
    <mc:Choice xmlns:p14="http://schemas.microsoft.com/office/powerpoint/2010/main" Requires="p14">
      <p:transition spd="slow" p14:dur="2000" advTm="8164"/>
    </mc:Choice>
    <mc:Fallback>
      <p:transition spd="slow" advTm="816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FB561A0-A396-4763-AD6A-88D254EDA7DB}"/>
              </a:ext>
            </a:extLst>
          </p:cNvPr>
          <p:cNvSpPr>
            <a:spLocks noGrp="1"/>
          </p:cNvSpPr>
          <p:nvPr>
            <p:ph type="body" sz="quarter" idx="11"/>
          </p:nvPr>
        </p:nvSpPr>
        <p:spPr>
          <a:xfrm>
            <a:off x="254000" y="894127"/>
            <a:ext cx="5095240" cy="396070"/>
          </a:xfrm>
        </p:spPr>
        <p:txBody>
          <a:bodyPr/>
          <a:lstStyle/>
          <a:p>
            <a:r>
              <a:rPr kumimoji="1" lang="en-US" altLang="zh-CN" dirty="0"/>
              <a:t>01 </a:t>
            </a:r>
            <a:r>
              <a:rPr kumimoji="1" lang="zh-CN" altLang="en-US" dirty="0"/>
              <a:t>方舟编译器开源进程</a:t>
            </a:r>
          </a:p>
          <a:p>
            <a:endParaRPr lang="zh-CN" altLang="en-US" dirty="0"/>
          </a:p>
        </p:txBody>
      </p:sp>
      <p:sp>
        <p:nvSpPr>
          <p:cNvPr id="3" name="文本占位符 2">
            <a:extLst>
              <a:ext uri="{FF2B5EF4-FFF2-40B4-BE49-F238E27FC236}">
                <a16:creationId xmlns:a16="http://schemas.microsoft.com/office/drawing/2014/main" id="{2414CA28-DEF5-4891-92D1-E8E057BA8F45}"/>
              </a:ext>
            </a:extLst>
          </p:cNvPr>
          <p:cNvSpPr>
            <a:spLocks noGrp="1"/>
          </p:cNvSpPr>
          <p:nvPr>
            <p:ph type="body" sz="quarter" idx="12"/>
          </p:nvPr>
        </p:nvSpPr>
        <p:spPr>
          <a:xfrm>
            <a:off x="254000" y="1637802"/>
            <a:ext cx="7487920" cy="428625"/>
          </a:xfrm>
        </p:spPr>
        <p:txBody>
          <a:bodyPr/>
          <a:lstStyle/>
          <a:p>
            <a:r>
              <a:rPr lang="en-US" altLang="zh-CN" dirty="0"/>
              <a:t>2019</a:t>
            </a:r>
            <a:r>
              <a:rPr lang="zh-CN" altLang="en-US" dirty="0"/>
              <a:t>年</a:t>
            </a:r>
            <a:r>
              <a:rPr lang="en-US" altLang="zh-CN" dirty="0"/>
              <a:t>11</a:t>
            </a:r>
            <a:r>
              <a:rPr lang="zh-CN" altLang="en-US" dirty="0"/>
              <a:t>月</a:t>
            </a:r>
            <a:r>
              <a:rPr lang="en-US" altLang="zh-CN" dirty="0"/>
              <a:t>22</a:t>
            </a:r>
            <a:r>
              <a:rPr lang="zh-CN" altLang="en-US" dirty="0"/>
              <a:t>日  短暂存在的</a:t>
            </a:r>
            <a:r>
              <a:rPr lang="en-US" altLang="zh-CN" dirty="0"/>
              <a:t>V0.3</a:t>
            </a:r>
            <a:r>
              <a:rPr lang="zh-CN" altLang="en-US" dirty="0"/>
              <a:t>和</a:t>
            </a:r>
            <a:r>
              <a:rPr lang="en-US" altLang="zh-CN" dirty="0"/>
              <a:t>V0.3-alpha</a:t>
            </a:r>
            <a:r>
              <a:rPr lang="zh-CN" altLang="en-US" dirty="0"/>
              <a:t>版本</a:t>
            </a:r>
            <a:endParaRPr kumimoji="1" lang="zh-CN" altLang="en-US" dirty="0"/>
          </a:p>
          <a:p>
            <a:endParaRPr lang="zh-CN" altLang="en-US" dirty="0"/>
          </a:p>
        </p:txBody>
      </p:sp>
      <p:pic>
        <p:nvPicPr>
          <p:cNvPr id="5" name="图片 4">
            <a:extLst>
              <a:ext uri="{FF2B5EF4-FFF2-40B4-BE49-F238E27FC236}">
                <a16:creationId xmlns:a16="http://schemas.microsoft.com/office/drawing/2014/main" id="{9B7CF0B8-50FA-4F5D-8C05-19A5ADA2C5D6}"/>
              </a:ext>
            </a:extLst>
          </p:cNvPr>
          <p:cNvPicPr>
            <a:picLocks noChangeAspect="1"/>
          </p:cNvPicPr>
          <p:nvPr/>
        </p:nvPicPr>
        <p:blipFill>
          <a:blip r:embed="rId2"/>
          <a:stretch>
            <a:fillRect/>
          </a:stretch>
        </p:blipFill>
        <p:spPr>
          <a:xfrm>
            <a:off x="2056349" y="2066427"/>
            <a:ext cx="7666771" cy="4398564"/>
          </a:xfrm>
          <a:prstGeom prst="rect">
            <a:avLst/>
          </a:prstGeom>
        </p:spPr>
      </p:pic>
    </p:spTree>
    <p:extLst>
      <p:ext uri="{BB962C8B-B14F-4D97-AF65-F5344CB8AC3E}">
        <p14:creationId xmlns:p14="http://schemas.microsoft.com/office/powerpoint/2010/main" val="2771236535"/>
      </p:ext>
    </p:extLst>
  </p:cSld>
  <p:clrMapOvr>
    <a:masterClrMapping/>
  </p:clrMapOvr>
  <mc:AlternateContent xmlns:mc="http://schemas.openxmlformats.org/markup-compatibility/2006">
    <mc:Choice xmlns:p14="http://schemas.microsoft.com/office/powerpoint/2010/main" Requires="p14">
      <p:transition spd="slow" p14:dur="2000" advTm="20396"/>
    </mc:Choice>
    <mc:Fallback>
      <p:transition spd="slow" advTm="20396"/>
    </mc:Fallback>
  </mc:AlternateContent>
</p:sld>
</file>

<file path=ppt/theme/theme1.xml><?xml version="1.0" encoding="utf-8"?>
<a:theme xmlns:a="http://schemas.openxmlformats.org/drawingml/2006/main" name="普通样式">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1688</Words>
  <Application>Microsoft Office PowerPoint</Application>
  <PresentationFormat>宽屏</PresentationFormat>
  <Paragraphs>221</Paragraphs>
  <Slides>42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.PingFang SC</vt:lpstr>
      <vt:lpstr>Helvetica Neue</vt:lpstr>
      <vt:lpstr>等线</vt:lpstr>
      <vt:lpstr>Microsoft YaHei</vt:lpstr>
      <vt:lpstr>Arial</vt:lpstr>
      <vt:lpstr>Consolas</vt:lpstr>
      <vt:lpstr>普通样式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snsn1</cp:lastModifiedBy>
  <cp:revision>33</cp:revision>
  <dcterms:created xsi:type="dcterms:W3CDTF">2019-02-09T09:05:59Z</dcterms:created>
  <dcterms:modified xsi:type="dcterms:W3CDTF">2019-12-17T09:36:10Z</dcterms:modified>
</cp:coreProperties>
</file>