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386" r:id="rId2"/>
    <p:sldId id="438" r:id="rId3"/>
    <p:sldId id="401" r:id="rId4"/>
    <p:sldId id="398" r:id="rId5"/>
    <p:sldId id="399" r:id="rId6"/>
    <p:sldId id="400" r:id="rId7"/>
    <p:sldId id="407" r:id="rId8"/>
    <p:sldId id="402" r:id="rId9"/>
    <p:sldId id="406" r:id="rId10"/>
    <p:sldId id="405" r:id="rId11"/>
    <p:sldId id="413" r:id="rId12"/>
    <p:sldId id="414" r:id="rId13"/>
    <p:sldId id="416" r:id="rId14"/>
    <p:sldId id="412" r:id="rId15"/>
    <p:sldId id="415" r:id="rId16"/>
    <p:sldId id="417" r:id="rId17"/>
    <p:sldId id="418" r:id="rId18"/>
    <p:sldId id="408" r:id="rId19"/>
    <p:sldId id="403" r:id="rId20"/>
    <p:sldId id="419" r:id="rId21"/>
    <p:sldId id="420" r:id="rId22"/>
    <p:sldId id="421" r:id="rId23"/>
    <p:sldId id="422" r:id="rId24"/>
    <p:sldId id="424" r:id="rId25"/>
    <p:sldId id="423" r:id="rId26"/>
    <p:sldId id="425" r:id="rId27"/>
    <p:sldId id="428" r:id="rId28"/>
    <p:sldId id="429" r:id="rId29"/>
    <p:sldId id="409" r:id="rId30"/>
    <p:sldId id="404" r:id="rId31"/>
    <p:sldId id="430" r:id="rId32"/>
    <p:sldId id="431" r:id="rId33"/>
    <p:sldId id="432" r:id="rId34"/>
    <p:sldId id="433" r:id="rId35"/>
    <p:sldId id="434" r:id="rId36"/>
    <p:sldId id="410" r:id="rId37"/>
    <p:sldId id="436" r:id="rId38"/>
    <p:sldId id="435" r:id="rId39"/>
    <p:sldId id="284" r:id="rId40"/>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5" autoAdjust="0"/>
    <p:restoredTop sz="96559" autoAdjust="0"/>
  </p:normalViewPr>
  <p:slideViewPr>
    <p:cSldViewPr snapToGrid="0">
      <p:cViewPr varScale="1">
        <p:scale>
          <a:sx n="118" d="100"/>
          <a:sy n="118" d="100"/>
        </p:scale>
        <p:origin x="240"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00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32579-EA09-4E4E-8496-45BE3C64B870}" type="datetimeFigureOut">
              <a:rPr lang="zh-CN" altLang="en-US" smtClean="0"/>
              <a:t>2024/1/13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E894CF-52F0-401C-BB32-33F1E4DCB6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DE894CF-52F0-401C-BB32-33F1E4DCB668}" type="slidenum">
              <a:rPr lang="zh-CN" altLang="en-US" smtClean="0"/>
              <a:t>2</a:t>
            </a:fld>
            <a:endParaRPr lang="zh-CN" altLang="en-US"/>
          </a:p>
        </p:txBody>
      </p:sp>
    </p:spTree>
    <p:extLst>
      <p:ext uri="{BB962C8B-B14F-4D97-AF65-F5344CB8AC3E}">
        <p14:creationId xmlns:p14="http://schemas.microsoft.com/office/powerpoint/2010/main" val="3795363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38b39d29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538b39d29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237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E894CF-52F0-401C-BB32-33F1E4DCB668}" type="slidenum">
              <a:rPr lang="zh-CN" altLang="en-US" smtClean="0"/>
              <a:t>17</a:t>
            </a:fld>
            <a:endParaRPr lang="zh-CN" altLang="en-US"/>
          </a:p>
        </p:txBody>
      </p:sp>
    </p:spTree>
    <p:extLst>
      <p:ext uri="{BB962C8B-B14F-4D97-AF65-F5344CB8AC3E}">
        <p14:creationId xmlns:p14="http://schemas.microsoft.com/office/powerpoint/2010/main" val="2792435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E894CF-52F0-401C-BB32-33F1E4DCB668}" type="slidenum">
              <a:rPr lang="zh-CN" altLang="en-US" smtClean="0"/>
              <a:t>27</a:t>
            </a:fld>
            <a:endParaRPr lang="zh-CN" altLang="en-US"/>
          </a:p>
        </p:txBody>
      </p:sp>
    </p:spTree>
    <p:extLst>
      <p:ext uri="{BB962C8B-B14F-4D97-AF65-F5344CB8AC3E}">
        <p14:creationId xmlns:p14="http://schemas.microsoft.com/office/powerpoint/2010/main" val="2977113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E894CF-52F0-401C-BB32-33F1E4DCB668}" type="slidenum">
              <a:rPr lang="zh-CN" altLang="en-US" smtClean="0"/>
              <a:t>35</a:t>
            </a:fld>
            <a:endParaRPr lang="zh-CN" altLang="en-US"/>
          </a:p>
        </p:txBody>
      </p:sp>
    </p:spTree>
    <p:extLst>
      <p:ext uri="{BB962C8B-B14F-4D97-AF65-F5344CB8AC3E}">
        <p14:creationId xmlns:p14="http://schemas.microsoft.com/office/powerpoint/2010/main" val="162878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E894CF-52F0-401C-BB32-33F1E4DCB668}" type="slidenum">
              <a:rPr lang="zh-CN" altLang="en-US" smtClean="0"/>
              <a:t>36</a:t>
            </a:fld>
            <a:endParaRPr lang="zh-CN" altLang="en-US"/>
          </a:p>
        </p:txBody>
      </p:sp>
    </p:spTree>
    <p:extLst>
      <p:ext uri="{BB962C8B-B14F-4D97-AF65-F5344CB8AC3E}">
        <p14:creationId xmlns:p14="http://schemas.microsoft.com/office/powerpoint/2010/main" val="625143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538b39d290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538b39d290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flipH="1">
            <a:off x="10995200" y="5661167"/>
            <a:ext cx="1196800" cy="11968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520700" y="2425700"/>
            <a:ext cx="10962800" cy="12448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 name="Google Shape;13;p2"/>
          <p:cNvSpPr txBox="1">
            <a:spLocks noGrp="1"/>
          </p:cNvSpPr>
          <p:nvPr>
            <p:ph type="subTitle" idx="1"/>
          </p:nvPr>
        </p:nvSpPr>
        <p:spPr>
          <a:xfrm>
            <a:off x="520700" y="3718840"/>
            <a:ext cx="10962800" cy="577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2400">
                <a:solidFill>
                  <a:schemeClr val="lt1"/>
                </a:solidFill>
              </a:defRPr>
            </a:lvl2pPr>
            <a:lvl3pPr lvl="2">
              <a:lnSpc>
                <a:spcPct val="100000"/>
              </a:lnSpc>
              <a:spcBef>
                <a:spcPts val="0"/>
              </a:spcBef>
              <a:spcAft>
                <a:spcPts val="0"/>
              </a:spcAft>
              <a:buClr>
                <a:schemeClr val="lt1"/>
              </a:buClr>
              <a:buSzPts val="1800"/>
              <a:buNone/>
              <a:defRPr sz="2400">
                <a:solidFill>
                  <a:schemeClr val="lt1"/>
                </a:solidFill>
              </a:defRPr>
            </a:lvl3pPr>
            <a:lvl4pPr lvl="3">
              <a:lnSpc>
                <a:spcPct val="100000"/>
              </a:lnSpc>
              <a:spcBef>
                <a:spcPts val="0"/>
              </a:spcBef>
              <a:spcAft>
                <a:spcPts val="0"/>
              </a:spcAft>
              <a:buClr>
                <a:schemeClr val="lt1"/>
              </a:buClr>
              <a:buSzPts val="1800"/>
              <a:buNone/>
              <a:defRPr sz="2400">
                <a:solidFill>
                  <a:schemeClr val="lt1"/>
                </a:solidFill>
              </a:defRPr>
            </a:lvl4pPr>
            <a:lvl5pPr lvl="4">
              <a:lnSpc>
                <a:spcPct val="100000"/>
              </a:lnSpc>
              <a:spcBef>
                <a:spcPts val="0"/>
              </a:spcBef>
              <a:spcAft>
                <a:spcPts val="0"/>
              </a:spcAft>
              <a:buClr>
                <a:schemeClr val="lt1"/>
              </a:buClr>
              <a:buSzPts val="1800"/>
              <a:buNone/>
              <a:defRPr sz="2400">
                <a:solidFill>
                  <a:schemeClr val="lt1"/>
                </a:solidFill>
              </a:defRPr>
            </a:lvl5pPr>
            <a:lvl6pPr lvl="5">
              <a:lnSpc>
                <a:spcPct val="100000"/>
              </a:lnSpc>
              <a:spcBef>
                <a:spcPts val="0"/>
              </a:spcBef>
              <a:spcAft>
                <a:spcPts val="0"/>
              </a:spcAft>
              <a:buClr>
                <a:schemeClr val="lt1"/>
              </a:buClr>
              <a:buSzPts val="1800"/>
              <a:buNone/>
              <a:defRPr sz="2400">
                <a:solidFill>
                  <a:schemeClr val="lt1"/>
                </a:solidFill>
              </a:defRPr>
            </a:lvl6pPr>
            <a:lvl7pPr lvl="6">
              <a:lnSpc>
                <a:spcPct val="100000"/>
              </a:lnSpc>
              <a:spcBef>
                <a:spcPts val="0"/>
              </a:spcBef>
              <a:spcAft>
                <a:spcPts val="0"/>
              </a:spcAft>
              <a:buClr>
                <a:schemeClr val="lt1"/>
              </a:buClr>
              <a:buSzPts val="1800"/>
              <a:buNone/>
              <a:defRPr sz="2400">
                <a:solidFill>
                  <a:schemeClr val="lt1"/>
                </a:solidFill>
              </a:defRPr>
            </a:lvl7pPr>
            <a:lvl8pPr lvl="7">
              <a:lnSpc>
                <a:spcPct val="100000"/>
              </a:lnSpc>
              <a:spcBef>
                <a:spcPts val="0"/>
              </a:spcBef>
              <a:spcAft>
                <a:spcPts val="0"/>
              </a:spcAft>
              <a:buClr>
                <a:schemeClr val="lt1"/>
              </a:buClr>
              <a:buSzPts val="1800"/>
              <a:buNone/>
              <a:defRPr sz="2400">
                <a:solidFill>
                  <a:schemeClr val="lt1"/>
                </a:solidFill>
              </a:defRPr>
            </a:lvl8pPr>
            <a:lvl9pPr lvl="8">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14" name="Google Shape;14;p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14600" y="2753800"/>
            <a:ext cx="10962800" cy="13504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7" name="Google Shape;17;p3"/>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normAutofit/>
          </a:bodyPr>
          <a:lstStyle>
            <a:lvl1pPr marL="609600" lvl="0" indent="-423545">
              <a:spcBef>
                <a:spcPts val="0"/>
              </a:spcBef>
              <a:spcAft>
                <a:spcPts val="0"/>
              </a:spcAft>
              <a:buSzPts val="1400"/>
              <a:buChar char="●"/>
              <a:defRPr sz="1865"/>
            </a:lvl1pPr>
            <a:lvl2pPr marL="1219200" lvl="1" indent="-406400">
              <a:spcBef>
                <a:spcPts val="0"/>
              </a:spcBef>
              <a:spcAft>
                <a:spcPts val="0"/>
              </a:spcAft>
              <a:buSzPts val="1200"/>
              <a:buChar char="○"/>
              <a:defRPr sz="1600"/>
            </a:lvl2pPr>
            <a:lvl3pPr marL="1828800" lvl="2" indent="-406400">
              <a:spcBef>
                <a:spcPts val="0"/>
              </a:spcBef>
              <a:spcAft>
                <a:spcPts val="0"/>
              </a:spcAft>
              <a:buSzPts val="1200"/>
              <a:buChar char="■"/>
              <a:defRPr sz="1600"/>
            </a:lvl3pPr>
            <a:lvl4pPr marL="2438400" lvl="3" indent="-406400">
              <a:spcBef>
                <a:spcPts val="0"/>
              </a:spcBef>
              <a:spcAft>
                <a:spcPts val="0"/>
              </a:spcAft>
              <a:buSzPts val="1200"/>
              <a:buChar char="●"/>
              <a:defRPr sz="1600"/>
            </a:lvl4pPr>
            <a:lvl5pPr marL="3048000" lvl="4" indent="-406400">
              <a:spcBef>
                <a:spcPts val="0"/>
              </a:spcBef>
              <a:spcAft>
                <a:spcPts val="0"/>
              </a:spcAft>
              <a:buSzPts val="1200"/>
              <a:buChar char="○"/>
              <a:defRPr sz="1600"/>
            </a:lvl5pPr>
            <a:lvl6pPr marL="3657600" lvl="5" indent="-406400">
              <a:spcBef>
                <a:spcPts val="0"/>
              </a:spcBef>
              <a:spcAft>
                <a:spcPts val="0"/>
              </a:spcAft>
              <a:buSzPts val="1200"/>
              <a:buChar char="■"/>
              <a:defRPr sz="1600"/>
            </a:lvl6pPr>
            <a:lvl7pPr marL="4267200" lvl="6" indent="-406400">
              <a:spcBef>
                <a:spcPts val="0"/>
              </a:spcBef>
              <a:spcAft>
                <a:spcPts val="0"/>
              </a:spcAft>
              <a:buSzPts val="1200"/>
              <a:buChar char="●"/>
              <a:defRPr sz="1600"/>
            </a:lvl7pPr>
            <a:lvl8pPr marL="4876800" lvl="7" indent="-406400">
              <a:spcBef>
                <a:spcPts val="0"/>
              </a:spcBef>
              <a:spcAft>
                <a:spcPts val="0"/>
              </a:spcAft>
              <a:buSzPts val="1200"/>
              <a:buChar char="○"/>
              <a:defRPr sz="1600"/>
            </a:lvl8pPr>
            <a:lvl9pPr marL="5486400" lvl="8" indent="-406400">
              <a:spcBef>
                <a:spcPts val="0"/>
              </a:spcBef>
              <a:spcAft>
                <a:spcPts val="0"/>
              </a:spcAft>
              <a:buSzPts val="1200"/>
              <a:buChar char="■"/>
              <a:defRPr sz="1600"/>
            </a:lvl9pPr>
          </a:lstStyle>
          <a:p>
            <a:endParaRPr/>
          </a:p>
        </p:txBody>
      </p:sp>
      <p:sp>
        <p:nvSpPr>
          <p:cNvPr id="29" name="Google Shape;29;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normAutofit/>
          </a:bodyPr>
          <a:lstStyle>
            <a:lvl1pPr marL="609600" lvl="0" indent="-423545">
              <a:spcBef>
                <a:spcPts val="0"/>
              </a:spcBef>
              <a:spcAft>
                <a:spcPts val="0"/>
              </a:spcAft>
              <a:buSzPts val="1400"/>
              <a:buChar char="●"/>
              <a:defRPr sz="1865"/>
            </a:lvl1pPr>
            <a:lvl2pPr marL="1219200" lvl="1" indent="-406400">
              <a:spcBef>
                <a:spcPts val="0"/>
              </a:spcBef>
              <a:spcAft>
                <a:spcPts val="0"/>
              </a:spcAft>
              <a:buSzPts val="1200"/>
              <a:buChar char="○"/>
              <a:defRPr sz="1600"/>
            </a:lvl2pPr>
            <a:lvl3pPr marL="1828800" lvl="2" indent="-406400">
              <a:spcBef>
                <a:spcPts val="0"/>
              </a:spcBef>
              <a:spcAft>
                <a:spcPts val="0"/>
              </a:spcAft>
              <a:buSzPts val="1200"/>
              <a:buChar char="■"/>
              <a:defRPr sz="1600"/>
            </a:lvl3pPr>
            <a:lvl4pPr marL="2438400" lvl="3" indent="-406400">
              <a:spcBef>
                <a:spcPts val="0"/>
              </a:spcBef>
              <a:spcAft>
                <a:spcPts val="0"/>
              </a:spcAft>
              <a:buSzPts val="1200"/>
              <a:buChar char="●"/>
              <a:defRPr sz="1600"/>
            </a:lvl4pPr>
            <a:lvl5pPr marL="3048000" lvl="4" indent="-406400">
              <a:spcBef>
                <a:spcPts val="0"/>
              </a:spcBef>
              <a:spcAft>
                <a:spcPts val="0"/>
              </a:spcAft>
              <a:buSzPts val="1200"/>
              <a:buChar char="○"/>
              <a:defRPr sz="1600"/>
            </a:lvl5pPr>
            <a:lvl6pPr marL="3657600" lvl="5" indent="-406400">
              <a:spcBef>
                <a:spcPts val="0"/>
              </a:spcBef>
              <a:spcAft>
                <a:spcPts val="0"/>
              </a:spcAft>
              <a:buSzPts val="1200"/>
              <a:buChar char="■"/>
              <a:defRPr sz="1600"/>
            </a:lvl6pPr>
            <a:lvl7pPr marL="4267200" lvl="6" indent="-406400">
              <a:spcBef>
                <a:spcPts val="0"/>
              </a:spcBef>
              <a:spcAft>
                <a:spcPts val="0"/>
              </a:spcAft>
              <a:buSzPts val="1200"/>
              <a:buChar char="●"/>
              <a:defRPr sz="1600"/>
            </a:lvl7pPr>
            <a:lvl8pPr marL="4876800" lvl="7" indent="-406400">
              <a:spcBef>
                <a:spcPts val="0"/>
              </a:spcBef>
              <a:spcAft>
                <a:spcPts val="0"/>
              </a:spcAft>
              <a:buSzPts val="1200"/>
              <a:buChar char="○"/>
              <a:defRPr sz="1600"/>
            </a:lvl8pPr>
            <a:lvl9pPr marL="5486400" lvl="8" indent="-406400">
              <a:spcBef>
                <a:spcPts val="0"/>
              </a:spcBef>
              <a:spcAft>
                <a:spcPts val="0"/>
              </a:spcAft>
              <a:buSzPts val="1200"/>
              <a:buChar char="■"/>
              <a:defRPr sz="1600"/>
            </a:lvl9pPr>
          </a:lstStyle>
          <a:p>
            <a:endParaRPr/>
          </a:p>
        </p:txBody>
      </p:sp>
      <p:sp>
        <p:nvSpPr>
          <p:cNvPr id="30" name="Google Shape;30;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
        <p:cNvGrpSpPr/>
        <p:nvPr/>
      </p:nvGrpSpPr>
      <p:grpSpPr>
        <a:xfrm>
          <a:off x="0" y="0"/>
          <a:ext cx="0" cy="0"/>
          <a:chOff x="0" y="0"/>
          <a:chExt cx="0" cy="0"/>
        </a:xfrm>
      </p:grpSpPr>
      <p:sp>
        <p:nvSpPr>
          <p:cNvPr id="32" name="Google Shape;32;p6"/>
          <p:cNvSpPr/>
          <p:nvPr/>
        </p:nvSpPr>
        <p:spPr>
          <a:xfrm rot="10800000" flipH="1">
            <a:off x="0" y="875200"/>
            <a:ext cx="12192000" cy="598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6"/>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6"/>
          <p:cNvSpPr txBox="1">
            <a:spLocks noGrp="1"/>
          </p:cNvSpPr>
          <p:nvPr>
            <p:ph type="title"/>
          </p:nvPr>
        </p:nvSpPr>
        <p:spPr>
          <a:xfrm>
            <a:off x="131000" y="21800"/>
            <a:ext cx="11768800" cy="8036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2400"/>
            </a:lvl1pPr>
            <a:lvl2pPr lvl="1">
              <a:spcBef>
                <a:spcPts val="0"/>
              </a:spcBef>
              <a:spcAft>
                <a:spcPts val="0"/>
              </a:spcAft>
              <a:buSzPts val="1800"/>
              <a:buNone/>
              <a:defRPr sz="2400"/>
            </a:lvl2pPr>
            <a:lvl3pPr lvl="2">
              <a:spcBef>
                <a:spcPts val="0"/>
              </a:spcBef>
              <a:spcAft>
                <a:spcPts val="0"/>
              </a:spcAft>
              <a:buSzPts val="1800"/>
              <a:buNone/>
              <a:defRPr sz="2400"/>
            </a:lvl3pPr>
            <a:lvl4pPr lvl="3">
              <a:spcBef>
                <a:spcPts val="0"/>
              </a:spcBef>
              <a:spcAft>
                <a:spcPts val="0"/>
              </a:spcAft>
              <a:buSzPts val="1800"/>
              <a:buNone/>
              <a:defRPr sz="2400"/>
            </a:lvl4pPr>
            <a:lvl5pPr lvl="4">
              <a:spcBef>
                <a:spcPts val="0"/>
              </a:spcBef>
              <a:spcAft>
                <a:spcPts val="0"/>
              </a:spcAft>
              <a:buSzPts val="1800"/>
              <a:buNone/>
              <a:defRPr sz="2400"/>
            </a:lvl5pPr>
            <a:lvl6pPr lvl="5">
              <a:spcBef>
                <a:spcPts val="0"/>
              </a:spcBef>
              <a:spcAft>
                <a:spcPts val="0"/>
              </a:spcAft>
              <a:buSzPts val="1800"/>
              <a:buNone/>
              <a:defRPr sz="2400"/>
            </a:lvl6pPr>
            <a:lvl7pPr lvl="6">
              <a:spcBef>
                <a:spcPts val="0"/>
              </a:spcBef>
              <a:spcAft>
                <a:spcPts val="0"/>
              </a:spcAft>
              <a:buSzPts val="1800"/>
              <a:buNone/>
              <a:defRPr sz="2400"/>
            </a:lvl7pPr>
            <a:lvl8pPr lvl="7">
              <a:spcBef>
                <a:spcPts val="0"/>
              </a:spcBef>
              <a:spcAft>
                <a:spcPts val="0"/>
              </a:spcAft>
              <a:buSzPts val="1800"/>
              <a:buNone/>
              <a:defRPr sz="2400"/>
            </a:lvl8pPr>
            <a:lvl9pPr lvl="8">
              <a:spcBef>
                <a:spcPts val="0"/>
              </a:spcBef>
              <a:spcAft>
                <a:spcPts val="0"/>
              </a:spcAft>
              <a:buSzPts val="1800"/>
              <a:buNone/>
              <a:defRPr sz="2400"/>
            </a:lvl9pPr>
          </a:lstStyle>
          <a:p>
            <a:endParaRPr/>
          </a:p>
        </p:txBody>
      </p:sp>
      <p:sp>
        <p:nvSpPr>
          <p:cNvPr id="35" name="Google Shape;35;p6"/>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p:nvPr/>
        </p:nvSpPr>
        <p:spPr>
          <a:xfrm rot="10800000" flipH="1">
            <a:off x="4368800" y="33"/>
            <a:ext cx="78232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7"/>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txBox="1">
            <a:spLocks noGrp="1"/>
          </p:cNvSpPr>
          <p:nvPr>
            <p:ph type="title"/>
          </p:nvPr>
        </p:nvSpPr>
        <p:spPr>
          <a:xfrm>
            <a:off x="301437" y="477067"/>
            <a:ext cx="3744000" cy="12712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0" name="Google Shape;40;p7"/>
          <p:cNvSpPr txBox="1">
            <a:spLocks noGrp="1"/>
          </p:cNvSpPr>
          <p:nvPr>
            <p:ph type="body" idx="1"/>
          </p:nvPr>
        </p:nvSpPr>
        <p:spPr>
          <a:xfrm>
            <a:off x="301433" y="1954400"/>
            <a:ext cx="3744000" cy="4218000"/>
          </a:xfrm>
          <a:prstGeom prst="rect">
            <a:avLst/>
          </a:prstGeom>
        </p:spPr>
        <p:txBody>
          <a:bodyPr spcFirstLastPara="1" wrap="square" lIns="91425" tIns="91425" rIns="91425" bIns="91425" anchor="t" anchorCtr="0">
            <a:normAutofit/>
          </a:bodyPr>
          <a:lstStyle>
            <a:lvl1pPr marL="609600" lvl="0" indent="-406400">
              <a:spcBef>
                <a:spcPts val="0"/>
              </a:spcBef>
              <a:spcAft>
                <a:spcPts val="0"/>
              </a:spcAft>
              <a:buClr>
                <a:schemeClr val="lt1"/>
              </a:buClr>
              <a:buSzPts val="1200"/>
              <a:buChar char="●"/>
              <a:defRPr sz="1600">
                <a:solidFill>
                  <a:schemeClr val="lt1"/>
                </a:solidFill>
              </a:defRPr>
            </a:lvl1pPr>
            <a:lvl2pPr marL="1219200" lvl="1" indent="-406400">
              <a:spcBef>
                <a:spcPts val="0"/>
              </a:spcBef>
              <a:spcAft>
                <a:spcPts val="0"/>
              </a:spcAft>
              <a:buClr>
                <a:schemeClr val="lt1"/>
              </a:buClr>
              <a:buSzPts val="1200"/>
              <a:buChar char="○"/>
              <a:defRPr sz="1600">
                <a:solidFill>
                  <a:schemeClr val="lt1"/>
                </a:solidFill>
              </a:defRPr>
            </a:lvl2pPr>
            <a:lvl3pPr marL="1828800" lvl="2" indent="-406400">
              <a:spcBef>
                <a:spcPts val="0"/>
              </a:spcBef>
              <a:spcAft>
                <a:spcPts val="0"/>
              </a:spcAft>
              <a:buClr>
                <a:schemeClr val="lt1"/>
              </a:buClr>
              <a:buSzPts val="1200"/>
              <a:buChar char="■"/>
              <a:defRPr sz="1600">
                <a:solidFill>
                  <a:schemeClr val="lt1"/>
                </a:solidFill>
              </a:defRPr>
            </a:lvl3pPr>
            <a:lvl4pPr marL="2438400" lvl="3" indent="-406400">
              <a:spcBef>
                <a:spcPts val="0"/>
              </a:spcBef>
              <a:spcAft>
                <a:spcPts val="0"/>
              </a:spcAft>
              <a:buClr>
                <a:schemeClr val="lt1"/>
              </a:buClr>
              <a:buSzPts val="1200"/>
              <a:buChar char="●"/>
              <a:defRPr sz="1600">
                <a:solidFill>
                  <a:schemeClr val="lt1"/>
                </a:solidFill>
              </a:defRPr>
            </a:lvl4pPr>
            <a:lvl5pPr marL="3048000" lvl="4" indent="-406400">
              <a:spcBef>
                <a:spcPts val="0"/>
              </a:spcBef>
              <a:spcAft>
                <a:spcPts val="0"/>
              </a:spcAft>
              <a:buClr>
                <a:schemeClr val="lt1"/>
              </a:buClr>
              <a:buSzPts val="1200"/>
              <a:buChar char="○"/>
              <a:defRPr sz="1600">
                <a:solidFill>
                  <a:schemeClr val="lt1"/>
                </a:solidFill>
              </a:defRPr>
            </a:lvl5pPr>
            <a:lvl6pPr marL="3657600" lvl="5" indent="-406400">
              <a:spcBef>
                <a:spcPts val="0"/>
              </a:spcBef>
              <a:spcAft>
                <a:spcPts val="0"/>
              </a:spcAft>
              <a:buClr>
                <a:schemeClr val="lt1"/>
              </a:buClr>
              <a:buSzPts val="1200"/>
              <a:buChar char="■"/>
              <a:defRPr sz="1600">
                <a:solidFill>
                  <a:schemeClr val="lt1"/>
                </a:solidFill>
              </a:defRPr>
            </a:lvl6pPr>
            <a:lvl7pPr marL="4267200" lvl="6" indent="-406400">
              <a:spcBef>
                <a:spcPts val="0"/>
              </a:spcBef>
              <a:spcAft>
                <a:spcPts val="0"/>
              </a:spcAft>
              <a:buClr>
                <a:schemeClr val="lt1"/>
              </a:buClr>
              <a:buSzPts val="1200"/>
              <a:buChar char="●"/>
              <a:defRPr sz="1600">
                <a:solidFill>
                  <a:schemeClr val="lt1"/>
                </a:solidFill>
              </a:defRPr>
            </a:lvl7pPr>
            <a:lvl8pPr marL="4876800" lvl="7" indent="-406400">
              <a:spcBef>
                <a:spcPts val="0"/>
              </a:spcBef>
              <a:spcAft>
                <a:spcPts val="0"/>
              </a:spcAft>
              <a:buClr>
                <a:schemeClr val="lt1"/>
              </a:buClr>
              <a:buSzPts val="1200"/>
              <a:buChar char="○"/>
              <a:defRPr sz="1600">
                <a:solidFill>
                  <a:schemeClr val="lt1"/>
                </a:solidFill>
              </a:defRPr>
            </a:lvl8pPr>
            <a:lvl9pPr marL="5486400" lvl="8" indent="-406400">
              <a:spcBef>
                <a:spcPts val="0"/>
              </a:spcBef>
              <a:spcAft>
                <a:spcPts val="0"/>
              </a:spcAft>
              <a:buClr>
                <a:schemeClr val="lt1"/>
              </a:buClr>
              <a:buSzPts val="1200"/>
              <a:buChar char="■"/>
              <a:defRPr sz="1600">
                <a:solidFill>
                  <a:schemeClr val="lt1"/>
                </a:solidFill>
              </a:defRPr>
            </a:lvl9pPr>
          </a:lstStyle>
          <a:p>
            <a:endParaRPr/>
          </a:p>
        </p:txBody>
      </p:sp>
      <p:sp>
        <p:nvSpPr>
          <p:cNvPr id="41" name="Google Shape;41;p7"/>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651000"/>
            <a:ext cx="83028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
        <p:nvSpPr>
          <p:cNvPr id="44" name="Google Shape;44;p8"/>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9"/>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5600">
                <a:solidFill>
                  <a:schemeClr val="dk2"/>
                </a:solidFill>
              </a:defRPr>
            </a:lvl1pPr>
            <a:lvl2pPr lvl="1" algn="ctr">
              <a:spcBef>
                <a:spcPts val="0"/>
              </a:spcBef>
              <a:spcAft>
                <a:spcPts val="0"/>
              </a:spcAft>
              <a:buClr>
                <a:schemeClr val="dk2"/>
              </a:buClr>
              <a:buSzPts val="4200"/>
              <a:buNone/>
              <a:defRPr sz="5600">
                <a:solidFill>
                  <a:schemeClr val="dk2"/>
                </a:solidFill>
              </a:defRPr>
            </a:lvl2pPr>
            <a:lvl3pPr lvl="2" algn="ctr">
              <a:spcBef>
                <a:spcPts val="0"/>
              </a:spcBef>
              <a:spcAft>
                <a:spcPts val="0"/>
              </a:spcAft>
              <a:buClr>
                <a:schemeClr val="dk2"/>
              </a:buClr>
              <a:buSzPts val="4200"/>
              <a:buNone/>
              <a:defRPr sz="5600">
                <a:solidFill>
                  <a:schemeClr val="dk2"/>
                </a:solidFill>
              </a:defRPr>
            </a:lvl3pPr>
            <a:lvl4pPr lvl="3" algn="ctr">
              <a:spcBef>
                <a:spcPts val="0"/>
              </a:spcBef>
              <a:spcAft>
                <a:spcPts val="0"/>
              </a:spcAft>
              <a:buClr>
                <a:schemeClr val="dk2"/>
              </a:buClr>
              <a:buSzPts val="4200"/>
              <a:buNone/>
              <a:defRPr sz="5600">
                <a:solidFill>
                  <a:schemeClr val="dk2"/>
                </a:solidFill>
              </a:defRPr>
            </a:lvl4pPr>
            <a:lvl5pPr lvl="4" algn="ctr">
              <a:spcBef>
                <a:spcPts val="0"/>
              </a:spcBef>
              <a:spcAft>
                <a:spcPts val="0"/>
              </a:spcAft>
              <a:buClr>
                <a:schemeClr val="dk2"/>
              </a:buClr>
              <a:buSzPts val="4200"/>
              <a:buNone/>
              <a:defRPr sz="5600">
                <a:solidFill>
                  <a:schemeClr val="dk2"/>
                </a:solidFill>
              </a:defRPr>
            </a:lvl5pPr>
            <a:lvl6pPr lvl="5" algn="ctr">
              <a:spcBef>
                <a:spcPts val="0"/>
              </a:spcBef>
              <a:spcAft>
                <a:spcPts val="0"/>
              </a:spcAft>
              <a:buClr>
                <a:schemeClr val="dk2"/>
              </a:buClr>
              <a:buSzPts val="4200"/>
              <a:buNone/>
              <a:defRPr sz="5600">
                <a:solidFill>
                  <a:schemeClr val="dk2"/>
                </a:solidFill>
              </a:defRPr>
            </a:lvl6pPr>
            <a:lvl7pPr lvl="6" algn="ctr">
              <a:spcBef>
                <a:spcPts val="0"/>
              </a:spcBef>
              <a:spcAft>
                <a:spcPts val="0"/>
              </a:spcAft>
              <a:buClr>
                <a:schemeClr val="dk2"/>
              </a:buClr>
              <a:buSzPts val="4200"/>
              <a:buNone/>
              <a:defRPr sz="5600">
                <a:solidFill>
                  <a:schemeClr val="dk2"/>
                </a:solidFill>
              </a:defRPr>
            </a:lvl7pPr>
            <a:lvl8pPr lvl="7" algn="ctr">
              <a:spcBef>
                <a:spcPts val="0"/>
              </a:spcBef>
              <a:spcAft>
                <a:spcPts val="0"/>
              </a:spcAft>
              <a:buClr>
                <a:schemeClr val="dk2"/>
              </a:buClr>
              <a:buSzPts val="4200"/>
              <a:buNone/>
              <a:defRPr sz="5600">
                <a:solidFill>
                  <a:schemeClr val="dk2"/>
                </a:solidFill>
              </a:defRPr>
            </a:lvl8pPr>
            <a:lvl9pPr lvl="8" algn="ctr">
              <a:spcBef>
                <a:spcPts val="0"/>
              </a:spcBef>
              <a:spcAft>
                <a:spcPts val="0"/>
              </a:spcAft>
              <a:buClr>
                <a:schemeClr val="dk2"/>
              </a:buClr>
              <a:buSzPts val="4200"/>
              <a:buNone/>
              <a:defRPr sz="5600">
                <a:solidFill>
                  <a:schemeClr val="dk2"/>
                </a:solidFill>
              </a:defRPr>
            </a:lvl9pPr>
          </a:lstStyle>
          <a:p>
            <a:endParaRPr/>
          </a:p>
        </p:txBody>
      </p:sp>
      <p:sp>
        <p:nvSpPr>
          <p:cNvPr id="49" name="Google Shape;49;p9"/>
          <p:cNvSpPr txBox="1">
            <a:spLocks noGrp="1"/>
          </p:cNvSpPr>
          <p:nvPr>
            <p:ph type="subTitle" idx="1"/>
          </p:nvPr>
        </p:nvSpPr>
        <p:spPr>
          <a:xfrm>
            <a:off x="354000" y="3705956"/>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0" name="Google Shape;50;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rmAutofit/>
          </a:bodyPr>
          <a:lstStyle>
            <a:lvl1pPr marL="609600" lvl="0" indent="-457200">
              <a:spcBef>
                <a:spcPts val="0"/>
              </a:spcBef>
              <a:spcAft>
                <a:spcPts val="0"/>
              </a:spcAft>
              <a:buClr>
                <a:schemeClr val="lt1"/>
              </a:buClr>
              <a:buSzPts val="1800"/>
              <a:buChar char="●"/>
              <a:defRPr>
                <a:solidFill>
                  <a:schemeClr val="lt1"/>
                </a:solidFill>
              </a:defRPr>
            </a:lvl1pPr>
            <a:lvl2pPr marL="1219200" lvl="1" indent="-423545">
              <a:spcBef>
                <a:spcPts val="0"/>
              </a:spcBef>
              <a:spcAft>
                <a:spcPts val="0"/>
              </a:spcAft>
              <a:buClr>
                <a:schemeClr val="lt1"/>
              </a:buClr>
              <a:buSzPts val="1400"/>
              <a:buChar char="○"/>
              <a:defRPr>
                <a:solidFill>
                  <a:schemeClr val="lt1"/>
                </a:solidFill>
              </a:defRPr>
            </a:lvl2pPr>
            <a:lvl3pPr marL="1828800" lvl="2" indent="-423545">
              <a:spcBef>
                <a:spcPts val="0"/>
              </a:spcBef>
              <a:spcAft>
                <a:spcPts val="0"/>
              </a:spcAft>
              <a:buClr>
                <a:schemeClr val="lt1"/>
              </a:buClr>
              <a:buSzPts val="1400"/>
              <a:buChar char="■"/>
              <a:defRPr>
                <a:solidFill>
                  <a:schemeClr val="lt1"/>
                </a:solidFill>
              </a:defRPr>
            </a:lvl3pPr>
            <a:lvl4pPr marL="2438400" lvl="3" indent="-423545">
              <a:spcBef>
                <a:spcPts val="0"/>
              </a:spcBef>
              <a:spcAft>
                <a:spcPts val="0"/>
              </a:spcAft>
              <a:buClr>
                <a:schemeClr val="lt1"/>
              </a:buClr>
              <a:buSzPts val="1400"/>
              <a:buChar char="●"/>
              <a:defRPr>
                <a:solidFill>
                  <a:schemeClr val="lt1"/>
                </a:solidFill>
              </a:defRPr>
            </a:lvl4pPr>
            <a:lvl5pPr marL="3048000" lvl="4" indent="-423545">
              <a:spcBef>
                <a:spcPts val="0"/>
              </a:spcBef>
              <a:spcAft>
                <a:spcPts val="0"/>
              </a:spcAft>
              <a:buClr>
                <a:schemeClr val="lt1"/>
              </a:buClr>
              <a:buSzPts val="1400"/>
              <a:buChar char="○"/>
              <a:defRPr>
                <a:solidFill>
                  <a:schemeClr val="lt1"/>
                </a:solidFill>
              </a:defRPr>
            </a:lvl5pPr>
            <a:lvl6pPr marL="3657600" lvl="5" indent="-423545">
              <a:spcBef>
                <a:spcPts val="0"/>
              </a:spcBef>
              <a:spcAft>
                <a:spcPts val="0"/>
              </a:spcAft>
              <a:buClr>
                <a:schemeClr val="lt1"/>
              </a:buClr>
              <a:buSzPts val="1400"/>
              <a:buChar char="■"/>
              <a:defRPr>
                <a:solidFill>
                  <a:schemeClr val="lt1"/>
                </a:solidFill>
              </a:defRPr>
            </a:lvl6pPr>
            <a:lvl7pPr marL="4267200" lvl="6" indent="-423545">
              <a:spcBef>
                <a:spcPts val="0"/>
              </a:spcBef>
              <a:spcAft>
                <a:spcPts val="0"/>
              </a:spcAft>
              <a:buClr>
                <a:schemeClr val="lt1"/>
              </a:buClr>
              <a:buSzPts val="1400"/>
              <a:buChar char="●"/>
              <a:defRPr>
                <a:solidFill>
                  <a:schemeClr val="lt1"/>
                </a:solidFill>
              </a:defRPr>
            </a:lvl7pPr>
            <a:lvl8pPr marL="4876800" lvl="7" indent="-423545">
              <a:spcBef>
                <a:spcPts val="0"/>
              </a:spcBef>
              <a:spcAft>
                <a:spcPts val="0"/>
              </a:spcAft>
              <a:buClr>
                <a:schemeClr val="lt1"/>
              </a:buClr>
              <a:buSzPts val="1400"/>
              <a:buChar char="○"/>
              <a:defRPr>
                <a:solidFill>
                  <a:schemeClr val="lt1"/>
                </a:solidFill>
              </a:defRPr>
            </a:lvl8pPr>
            <a:lvl9pPr marL="5486400" lvl="8" indent="-423545">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12192000" cy="6261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10"/>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0"/>
          <p:cNvSpPr txBox="1">
            <a:spLocks noGrp="1"/>
          </p:cNvSpPr>
          <p:nvPr>
            <p:ph type="body" idx="1"/>
          </p:nvPr>
        </p:nvSpPr>
        <p:spPr>
          <a:xfrm>
            <a:off x="76200" y="6262433"/>
            <a:ext cx="11176000" cy="595600"/>
          </a:xfrm>
          <a:prstGeom prst="rect">
            <a:avLst/>
          </a:prstGeom>
        </p:spPr>
        <p:txBody>
          <a:bodyPr spcFirstLastPara="1" wrap="square" lIns="91425" tIns="91425" rIns="91425" bIns="91425" anchor="ctr" anchorCtr="0">
            <a:normAutofit/>
          </a:bodyPr>
          <a:lstStyle>
            <a:lvl1pPr marL="609600" lvl="0" indent="-304800">
              <a:lnSpc>
                <a:spcPct val="100000"/>
              </a:lnSpc>
              <a:spcBef>
                <a:spcPts val="0"/>
              </a:spcBef>
              <a:spcAft>
                <a:spcPts val="0"/>
              </a:spcAft>
              <a:buClr>
                <a:schemeClr val="lt1"/>
              </a:buClr>
              <a:buSzPts val="1200"/>
              <a:buNone/>
              <a:defRPr sz="1600">
                <a:solidFill>
                  <a:schemeClr val="lt1"/>
                </a:solidFill>
              </a:defRPr>
            </a:lvl1pPr>
          </a:lstStyle>
          <a:p>
            <a:endParaRPr/>
          </a:p>
        </p:txBody>
      </p:sp>
      <p:sp>
        <p:nvSpPr>
          <p:cNvPr id="56" name="Google Shape;56;p10"/>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634000" y="1678033"/>
            <a:ext cx="10962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6000">
                <a:solidFill>
                  <a:schemeClr val="dk2"/>
                </a:solidFill>
              </a:defRPr>
            </a:lvl1pPr>
            <a:lvl2pPr lvl="1" algn="ctr">
              <a:spcBef>
                <a:spcPts val="0"/>
              </a:spcBef>
              <a:spcAft>
                <a:spcPts val="0"/>
              </a:spcAft>
              <a:buClr>
                <a:schemeClr val="dk2"/>
              </a:buClr>
              <a:buSzPts val="12000"/>
              <a:buNone/>
              <a:defRPr sz="16000">
                <a:solidFill>
                  <a:schemeClr val="dk2"/>
                </a:solidFill>
              </a:defRPr>
            </a:lvl2pPr>
            <a:lvl3pPr lvl="2" algn="ctr">
              <a:spcBef>
                <a:spcPts val="0"/>
              </a:spcBef>
              <a:spcAft>
                <a:spcPts val="0"/>
              </a:spcAft>
              <a:buClr>
                <a:schemeClr val="dk2"/>
              </a:buClr>
              <a:buSzPts val="12000"/>
              <a:buNone/>
              <a:defRPr sz="16000">
                <a:solidFill>
                  <a:schemeClr val="dk2"/>
                </a:solidFill>
              </a:defRPr>
            </a:lvl3pPr>
            <a:lvl4pPr lvl="3" algn="ctr">
              <a:spcBef>
                <a:spcPts val="0"/>
              </a:spcBef>
              <a:spcAft>
                <a:spcPts val="0"/>
              </a:spcAft>
              <a:buClr>
                <a:schemeClr val="dk2"/>
              </a:buClr>
              <a:buSzPts val="12000"/>
              <a:buNone/>
              <a:defRPr sz="16000">
                <a:solidFill>
                  <a:schemeClr val="dk2"/>
                </a:solidFill>
              </a:defRPr>
            </a:lvl4pPr>
            <a:lvl5pPr lvl="4" algn="ctr">
              <a:spcBef>
                <a:spcPts val="0"/>
              </a:spcBef>
              <a:spcAft>
                <a:spcPts val="0"/>
              </a:spcAft>
              <a:buClr>
                <a:schemeClr val="dk2"/>
              </a:buClr>
              <a:buSzPts val="12000"/>
              <a:buNone/>
              <a:defRPr sz="16000">
                <a:solidFill>
                  <a:schemeClr val="dk2"/>
                </a:solidFill>
              </a:defRPr>
            </a:lvl5pPr>
            <a:lvl6pPr lvl="5" algn="ctr">
              <a:spcBef>
                <a:spcPts val="0"/>
              </a:spcBef>
              <a:spcAft>
                <a:spcPts val="0"/>
              </a:spcAft>
              <a:buClr>
                <a:schemeClr val="dk2"/>
              </a:buClr>
              <a:buSzPts val="12000"/>
              <a:buNone/>
              <a:defRPr sz="16000">
                <a:solidFill>
                  <a:schemeClr val="dk2"/>
                </a:solidFill>
              </a:defRPr>
            </a:lvl6pPr>
            <a:lvl7pPr lvl="6" algn="ctr">
              <a:spcBef>
                <a:spcPts val="0"/>
              </a:spcBef>
              <a:spcAft>
                <a:spcPts val="0"/>
              </a:spcAft>
              <a:buClr>
                <a:schemeClr val="dk2"/>
              </a:buClr>
              <a:buSzPts val="12000"/>
              <a:buNone/>
              <a:defRPr sz="16000">
                <a:solidFill>
                  <a:schemeClr val="dk2"/>
                </a:solidFill>
              </a:defRPr>
            </a:lvl7pPr>
            <a:lvl8pPr lvl="7" algn="ctr">
              <a:spcBef>
                <a:spcPts val="0"/>
              </a:spcBef>
              <a:spcAft>
                <a:spcPts val="0"/>
              </a:spcAft>
              <a:buClr>
                <a:schemeClr val="dk2"/>
              </a:buClr>
              <a:buSzPts val="12000"/>
              <a:buNone/>
              <a:defRPr sz="16000">
                <a:solidFill>
                  <a:schemeClr val="dk2"/>
                </a:solidFill>
              </a:defRPr>
            </a:lvl8pPr>
            <a:lvl9pPr lvl="8" algn="ctr">
              <a:spcBef>
                <a:spcPts val="0"/>
              </a:spcBef>
              <a:spcAft>
                <a:spcPts val="0"/>
              </a:spcAft>
              <a:buClr>
                <a:schemeClr val="dk2"/>
              </a:buClr>
              <a:buSzPts val="12000"/>
              <a:buNone/>
              <a:defRPr sz="16000">
                <a:solidFill>
                  <a:schemeClr val="dk2"/>
                </a:solidFill>
              </a:defRPr>
            </a:lvl9pPr>
          </a:lstStyle>
          <a:p>
            <a:r>
              <a:t>xx%</a:t>
            </a:r>
          </a:p>
        </p:txBody>
      </p:sp>
      <p:sp>
        <p:nvSpPr>
          <p:cNvPr id="59" name="Google Shape;59;p11"/>
          <p:cNvSpPr txBox="1">
            <a:spLocks noGrp="1"/>
          </p:cNvSpPr>
          <p:nvPr>
            <p:ph type="body" idx="1"/>
          </p:nvPr>
        </p:nvSpPr>
        <p:spPr>
          <a:xfrm>
            <a:off x="634000" y="4406167"/>
            <a:ext cx="10962800" cy="1734400"/>
          </a:xfrm>
          <a:prstGeom prst="rect">
            <a:avLst/>
          </a:prstGeom>
        </p:spPr>
        <p:txBody>
          <a:bodyPr spcFirstLastPara="1" wrap="square" lIns="91425" tIns="91425" rIns="91425" bIns="91425" anchor="t" anchorCtr="0">
            <a:normAutofit/>
          </a:bodyPr>
          <a:lstStyle>
            <a:lvl1pPr marL="609600" lvl="0" indent="-457200" algn="ctr">
              <a:spcBef>
                <a:spcPts val="0"/>
              </a:spcBef>
              <a:spcAft>
                <a:spcPts val="0"/>
              </a:spcAft>
              <a:buSzPts val="1800"/>
              <a:buChar char="●"/>
              <a:defRPr/>
            </a:lvl1pPr>
            <a:lvl2pPr marL="1219200" lvl="1" indent="-423545" algn="ctr">
              <a:spcBef>
                <a:spcPts val="0"/>
              </a:spcBef>
              <a:spcAft>
                <a:spcPts val="0"/>
              </a:spcAft>
              <a:buSzPts val="1400"/>
              <a:buChar char="○"/>
              <a:defRPr/>
            </a:lvl2pPr>
            <a:lvl3pPr marL="1828800" lvl="2" indent="-423545" algn="ctr">
              <a:spcBef>
                <a:spcPts val="0"/>
              </a:spcBef>
              <a:spcAft>
                <a:spcPts val="0"/>
              </a:spcAft>
              <a:buSzPts val="1400"/>
              <a:buChar char="■"/>
              <a:defRPr/>
            </a:lvl3pPr>
            <a:lvl4pPr marL="2438400" lvl="3" indent="-423545" algn="ctr">
              <a:spcBef>
                <a:spcPts val="0"/>
              </a:spcBef>
              <a:spcAft>
                <a:spcPts val="0"/>
              </a:spcAft>
              <a:buSzPts val="1400"/>
              <a:buChar char="●"/>
              <a:defRPr/>
            </a:lvl4pPr>
            <a:lvl5pPr marL="3048000" lvl="4" indent="-423545" algn="ctr">
              <a:spcBef>
                <a:spcPts val="0"/>
              </a:spcBef>
              <a:spcAft>
                <a:spcPts val="0"/>
              </a:spcAft>
              <a:buSzPts val="1400"/>
              <a:buChar char="○"/>
              <a:defRPr/>
            </a:lvl5pPr>
            <a:lvl6pPr marL="3657600" lvl="5" indent="-423545" algn="ctr">
              <a:spcBef>
                <a:spcPts val="0"/>
              </a:spcBef>
              <a:spcAft>
                <a:spcPts val="0"/>
              </a:spcAft>
              <a:buSzPts val="1400"/>
              <a:buChar char="■"/>
              <a:defRPr/>
            </a:lvl6pPr>
            <a:lvl7pPr marL="4267200" lvl="6" indent="-423545" algn="ctr">
              <a:spcBef>
                <a:spcPts val="0"/>
              </a:spcBef>
              <a:spcAft>
                <a:spcPts val="0"/>
              </a:spcAft>
              <a:buSzPts val="1400"/>
              <a:buChar char="●"/>
              <a:defRPr/>
            </a:lvl7pPr>
            <a:lvl8pPr marL="4876800" lvl="7" indent="-423545" algn="ctr">
              <a:spcBef>
                <a:spcPts val="0"/>
              </a:spcBef>
              <a:spcAft>
                <a:spcPts val="0"/>
              </a:spcAft>
              <a:buSzPts val="1400"/>
              <a:buChar char="○"/>
              <a:defRPr/>
            </a:lvl8pPr>
            <a:lvl9pPr marL="5486400" lvl="8" indent="-423545"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0" y="984967"/>
            <a:ext cx="10962800" cy="10236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629200" y="2558767"/>
            <a:ext cx="10962800" cy="36136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rmAutofit/>
          </a:bodyPr>
          <a:lstStyle>
            <a:lvl1pPr lvl="0" algn="r">
              <a:buNone/>
              <a:defRPr sz="1335">
                <a:solidFill>
                  <a:schemeClr val="lt2"/>
                </a:solidFill>
                <a:latin typeface="Roboto"/>
                <a:ea typeface="Roboto"/>
                <a:cs typeface="Roboto"/>
                <a:sym typeface="Roboto"/>
              </a:defRPr>
            </a:lvl1pPr>
            <a:lvl2pPr lvl="1" algn="r">
              <a:buNone/>
              <a:defRPr sz="1335">
                <a:solidFill>
                  <a:schemeClr val="lt2"/>
                </a:solidFill>
                <a:latin typeface="Roboto"/>
                <a:ea typeface="Roboto"/>
                <a:cs typeface="Roboto"/>
                <a:sym typeface="Roboto"/>
              </a:defRPr>
            </a:lvl2pPr>
            <a:lvl3pPr lvl="2" algn="r">
              <a:buNone/>
              <a:defRPr sz="1335">
                <a:solidFill>
                  <a:schemeClr val="lt2"/>
                </a:solidFill>
                <a:latin typeface="Roboto"/>
                <a:ea typeface="Roboto"/>
                <a:cs typeface="Roboto"/>
                <a:sym typeface="Roboto"/>
              </a:defRPr>
            </a:lvl3pPr>
            <a:lvl4pPr lvl="3" algn="r">
              <a:buNone/>
              <a:defRPr sz="1335">
                <a:solidFill>
                  <a:schemeClr val="lt2"/>
                </a:solidFill>
                <a:latin typeface="Roboto"/>
                <a:ea typeface="Roboto"/>
                <a:cs typeface="Roboto"/>
                <a:sym typeface="Roboto"/>
              </a:defRPr>
            </a:lvl4pPr>
            <a:lvl5pPr lvl="4" algn="r">
              <a:buNone/>
              <a:defRPr sz="1335">
                <a:solidFill>
                  <a:schemeClr val="lt2"/>
                </a:solidFill>
                <a:latin typeface="Roboto"/>
                <a:ea typeface="Roboto"/>
                <a:cs typeface="Roboto"/>
                <a:sym typeface="Roboto"/>
              </a:defRPr>
            </a:lvl5pPr>
            <a:lvl6pPr lvl="5" algn="r">
              <a:buNone/>
              <a:defRPr sz="1335">
                <a:solidFill>
                  <a:schemeClr val="lt2"/>
                </a:solidFill>
                <a:latin typeface="Roboto"/>
                <a:ea typeface="Roboto"/>
                <a:cs typeface="Roboto"/>
                <a:sym typeface="Roboto"/>
              </a:defRPr>
            </a:lvl6pPr>
            <a:lvl7pPr lvl="6" algn="r">
              <a:buNone/>
              <a:defRPr sz="1335">
                <a:solidFill>
                  <a:schemeClr val="lt2"/>
                </a:solidFill>
                <a:latin typeface="Roboto"/>
                <a:ea typeface="Roboto"/>
                <a:cs typeface="Roboto"/>
                <a:sym typeface="Roboto"/>
              </a:defRPr>
            </a:lvl7pPr>
            <a:lvl8pPr lvl="7" algn="r">
              <a:buNone/>
              <a:defRPr sz="1335">
                <a:solidFill>
                  <a:schemeClr val="lt2"/>
                </a:solidFill>
                <a:latin typeface="Roboto"/>
                <a:ea typeface="Roboto"/>
                <a:cs typeface="Roboto"/>
                <a:sym typeface="Roboto"/>
              </a:defRPr>
            </a:lvl8pPr>
            <a:lvl9pPr lvl="8" algn="r">
              <a:buNone/>
              <a:defRPr sz="1335">
                <a:solidFill>
                  <a:schemeClr val="lt2"/>
                </a:solidFill>
                <a:latin typeface="Roboto"/>
                <a:ea typeface="Roboto"/>
                <a:cs typeface="Roboto"/>
                <a:sym typeface="Roboto"/>
              </a:defRPr>
            </a:lvl9pPr>
          </a:lstStyle>
          <a:p>
            <a:fld id="{00000000-1234-1234-1234-123412341234}" type="slidenum">
              <a:rPr lang="en-GB" smtClean="0"/>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lvm.org/docs/CodeGenerator.htm" TargetMode="External"/><Relationship Id="rId2" Type="http://schemas.openxmlformats.org/officeDocument/2006/relationships/hyperlink" Target="https://llvm.org/doxygen/FastISel_8cpp_source.html" TargetMode="External"/><Relationship Id="rId1" Type="http://schemas.openxmlformats.org/officeDocument/2006/relationships/slideLayout" Target="../slideLayouts/slideLayout4.xml"/><Relationship Id="rId4" Type="http://schemas.openxmlformats.org/officeDocument/2006/relationships/hyperlink" Target="https://llvm.org/docs/GlobalISel/index.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672199" y="1211902"/>
            <a:ext cx="10962800" cy="2341200"/>
          </a:xfrm>
          <a:prstGeom prst="rect">
            <a:avLst/>
          </a:prstGeom>
        </p:spPr>
        <p:txBody>
          <a:bodyPr spcFirstLastPara="1" wrap="square" lIns="121900" tIns="121900" rIns="121900" bIns="121900" anchor="b" anchorCtr="0">
            <a:normAutofit/>
          </a:bodyPr>
          <a:lstStyle/>
          <a:p>
            <a:pPr algn="ctr"/>
            <a:r>
              <a:rPr lang="en-US" altLang="zh-CN" dirty="0"/>
              <a:t>LLVM </a:t>
            </a:r>
            <a:r>
              <a:rPr lang="en-US" altLang="zh-CN" dirty="0" err="1"/>
              <a:t>CodeGen</a:t>
            </a:r>
            <a:r>
              <a:rPr lang="zh-CN" altLang="en-US" dirty="0"/>
              <a:t>代码详解</a:t>
            </a:r>
            <a:endParaRPr dirty="0"/>
          </a:p>
        </p:txBody>
      </p:sp>
      <p:sp>
        <p:nvSpPr>
          <p:cNvPr id="68" name="Google Shape;68;p13"/>
          <p:cNvSpPr txBox="1">
            <a:spLocks noGrp="1"/>
          </p:cNvSpPr>
          <p:nvPr>
            <p:ph type="subTitle" idx="1"/>
          </p:nvPr>
        </p:nvSpPr>
        <p:spPr>
          <a:xfrm>
            <a:off x="614599" y="4706400"/>
            <a:ext cx="10962800" cy="2151600"/>
          </a:xfrm>
          <a:prstGeom prst="rect">
            <a:avLst/>
          </a:prstGeom>
        </p:spPr>
        <p:txBody>
          <a:bodyPr spcFirstLastPara="1" wrap="square" lIns="121900" tIns="121900" rIns="121900" bIns="121900" anchor="t" anchorCtr="0">
            <a:normAutofit/>
          </a:bodyPr>
          <a:lstStyle/>
          <a:p>
            <a:pPr algn="ctr"/>
            <a:r>
              <a:rPr lang="zh-CN" altLang="en-US" dirty="0"/>
              <a:t>史宁宁</a:t>
            </a:r>
            <a:endParaRPr lang="en-US" altLang="zh-CN" dirty="0"/>
          </a:p>
          <a:p>
            <a:pPr algn="ctr"/>
            <a:r>
              <a:rPr lang="en-US" altLang="zh-CN" dirty="0"/>
              <a:t>PLCT</a:t>
            </a:r>
            <a:r>
              <a:rPr lang="zh-CN" altLang="en-US" dirty="0"/>
              <a:t>实验室 </a:t>
            </a:r>
            <a:endParaRPr lang="en-US" altLang="zh-CN" dirty="0"/>
          </a:p>
          <a:p>
            <a:pPr algn="ctr"/>
            <a:r>
              <a:rPr lang="en-US" altLang="zh-CN" dirty="0"/>
              <a:t>shiningning@iscas.ac.cn</a:t>
            </a:r>
            <a:endParaRPr lang="zh-CN" altLang="en-US" dirty="0"/>
          </a:p>
          <a:p>
            <a:pPr marL="0" indent="0"/>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32962"/>
    </mc:Choice>
    <mc:Fallback xmlns="">
      <p:transition spd="slow" advTm="329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BC73C-47A4-19B6-AE5C-4DB988169114}"/>
              </a:ext>
            </a:extLst>
          </p:cNvPr>
          <p:cNvSpPr>
            <a:spLocks noGrp="1"/>
          </p:cNvSpPr>
          <p:nvPr>
            <p:ph type="title"/>
          </p:nvPr>
        </p:nvSpPr>
        <p:spPr/>
        <p:txBody>
          <a:bodyPr/>
          <a:lstStyle/>
          <a:p>
            <a:r>
              <a:rPr lang="en-US" altLang="zh-CN" b="0" i="0" dirty="0" err="1">
                <a:solidFill>
                  <a:srgbClr val="000000"/>
                </a:solidFill>
                <a:effectLst/>
                <a:latin typeface="Lucida Grande"/>
              </a:rPr>
              <a:t>SelectionDAG</a:t>
            </a:r>
            <a:r>
              <a:rPr lang="zh-CN" altLang="en-US" b="0" i="0" dirty="0">
                <a:solidFill>
                  <a:srgbClr val="000000"/>
                </a:solidFill>
                <a:effectLst/>
                <a:latin typeface="Lucida Grande"/>
              </a:rPr>
              <a:t>指令选择</a:t>
            </a:r>
            <a:endParaRPr lang="zh-CN" altLang="en-US" dirty="0"/>
          </a:p>
        </p:txBody>
      </p:sp>
      <p:pic>
        <p:nvPicPr>
          <p:cNvPr id="6" name="图片 5">
            <a:extLst>
              <a:ext uri="{FF2B5EF4-FFF2-40B4-BE49-F238E27FC236}">
                <a16:creationId xmlns:a16="http://schemas.microsoft.com/office/drawing/2014/main" id="{705E38A7-8AE9-BAE0-C642-4D0E49AE203B}"/>
              </a:ext>
            </a:extLst>
          </p:cNvPr>
          <p:cNvPicPr>
            <a:picLocks noChangeAspect="1"/>
          </p:cNvPicPr>
          <p:nvPr/>
        </p:nvPicPr>
        <p:blipFill>
          <a:blip r:embed="rId2"/>
          <a:stretch>
            <a:fillRect/>
          </a:stretch>
        </p:blipFill>
        <p:spPr>
          <a:xfrm>
            <a:off x="796980" y="1156630"/>
            <a:ext cx="8536206" cy="5041264"/>
          </a:xfrm>
          <a:prstGeom prst="rect">
            <a:avLst/>
          </a:prstGeom>
        </p:spPr>
      </p:pic>
      <p:sp>
        <p:nvSpPr>
          <p:cNvPr id="7" name="文本框 6">
            <a:extLst>
              <a:ext uri="{FF2B5EF4-FFF2-40B4-BE49-F238E27FC236}">
                <a16:creationId xmlns:a16="http://schemas.microsoft.com/office/drawing/2014/main" id="{56787160-BB62-3465-F5BD-3CD08E7A616A}"/>
              </a:ext>
            </a:extLst>
          </p:cNvPr>
          <p:cNvSpPr txBox="1"/>
          <p:nvPr/>
        </p:nvSpPr>
        <p:spPr>
          <a:xfrm>
            <a:off x="707642" y="6344458"/>
            <a:ext cx="9748911" cy="307777"/>
          </a:xfrm>
          <a:prstGeom prst="rect">
            <a:avLst/>
          </a:prstGeom>
          <a:noFill/>
        </p:spPr>
        <p:txBody>
          <a:bodyPr wrap="square" rtlCol="0">
            <a:spAutoFit/>
          </a:bodyPr>
          <a:lstStyle/>
          <a:p>
            <a:pPr marR="0" lvl="0" indent="0" fontAlgn="auto">
              <a:lnSpc>
                <a:spcPct val="100000"/>
              </a:lnSpc>
              <a:spcBef>
                <a:spcPts val="0"/>
              </a:spcBef>
              <a:spcAft>
                <a:spcPts val="0"/>
              </a:spcAft>
              <a:buClrTx/>
              <a:buSzTx/>
              <a:buFontTx/>
              <a:buNone/>
              <a:defRPr/>
            </a:pPr>
            <a:r>
              <a:rPr lang="en-US" altLang="zh-CN" sz="1400" dirty="0">
                <a:solidFill>
                  <a:schemeClr val="bg2"/>
                </a:solidFill>
              </a:rPr>
              <a:t>From:  《Getting Started with LLVM Core Libraries》P150.</a:t>
            </a:r>
            <a:endParaRPr lang="zh-CN" altLang="en-US" sz="1400" dirty="0">
              <a:solidFill>
                <a:schemeClr val="bg2"/>
              </a:solidFill>
            </a:endParaRPr>
          </a:p>
        </p:txBody>
      </p:sp>
    </p:spTree>
    <p:extLst>
      <p:ext uri="{BB962C8B-B14F-4D97-AF65-F5344CB8AC3E}">
        <p14:creationId xmlns:p14="http://schemas.microsoft.com/office/powerpoint/2010/main" val="14225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BC73C-47A4-19B6-AE5C-4DB988169114}"/>
              </a:ext>
            </a:extLst>
          </p:cNvPr>
          <p:cNvSpPr>
            <a:spLocks noGrp="1"/>
          </p:cNvSpPr>
          <p:nvPr>
            <p:ph type="title"/>
          </p:nvPr>
        </p:nvSpPr>
        <p:spPr/>
        <p:txBody>
          <a:bodyPr/>
          <a:lstStyle/>
          <a:p>
            <a:r>
              <a:rPr lang="en-US" altLang="zh-CN" b="0" i="0" dirty="0">
                <a:solidFill>
                  <a:srgbClr val="000000"/>
                </a:solidFill>
                <a:effectLst/>
                <a:latin typeface="Lucida Grande"/>
              </a:rPr>
              <a:t>LLVM </a:t>
            </a:r>
            <a:r>
              <a:rPr lang="en-US" altLang="zh-CN" b="0" i="0" dirty="0" err="1">
                <a:solidFill>
                  <a:srgbClr val="000000"/>
                </a:solidFill>
                <a:effectLst/>
                <a:latin typeface="Lucida Grande"/>
              </a:rPr>
              <a:t>CodeGen</a:t>
            </a:r>
            <a:r>
              <a:rPr lang="zh-CN" altLang="en-US" b="0" i="0" dirty="0">
                <a:solidFill>
                  <a:srgbClr val="000000"/>
                </a:solidFill>
                <a:effectLst/>
                <a:latin typeface="Lucida Grande"/>
              </a:rPr>
              <a:t>中的</a:t>
            </a:r>
            <a:r>
              <a:rPr lang="en-US" altLang="zh-CN" b="0" i="0" dirty="0" err="1">
                <a:solidFill>
                  <a:srgbClr val="000000"/>
                </a:solidFill>
                <a:effectLst/>
                <a:latin typeface="Lucida Grande"/>
              </a:rPr>
              <a:t>SelectionDAG</a:t>
            </a:r>
            <a:r>
              <a:rPr lang="zh-CN" altLang="en-US" b="0" i="0" dirty="0">
                <a:solidFill>
                  <a:srgbClr val="000000"/>
                </a:solidFill>
                <a:effectLst/>
                <a:latin typeface="Lucida Grande"/>
              </a:rPr>
              <a:t>指令选择</a:t>
            </a:r>
            <a:endParaRPr lang="zh-CN" altLang="en-US" dirty="0"/>
          </a:p>
        </p:txBody>
      </p:sp>
      <p:sp>
        <p:nvSpPr>
          <p:cNvPr id="4" name="文本框 3">
            <a:extLst>
              <a:ext uri="{FF2B5EF4-FFF2-40B4-BE49-F238E27FC236}">
                <a16:creationId xmlns:a16="http://schemas.microsoft.com/office/drawing/2014/main" id="{DF5A2A9C-A6EA-DB73-30F8-B5C1EB3B3FE5}"/>
              </a:ext>
            </a:extLst>
          </p:cNvPr>
          <p:cNvSpPr txBox="1"/>
          <p:nvPr/>
        </p:nvSpPr>
        <p:spPr>
          <a:xfrm>
            <a:off x="1053000" y="1294934"/>
            <a:ext cx="10481400" cy="3970318"/>
          </a:xfrm>
          <a:prstGeom prst="rect">
            <a:avLst/>
          </a:prstGeom>
          <a:noFill/>
        </p:spPr>
        <p:txBody>
          <a:bodyPr wrap="square">
            <a:spAutoFit/>
          </a:bodyPr>
          <a:lstStyle/>
          <a:p>
            <a:r>
              <a:rPr lang="en-US" altLang="zh-CN" sz="1800" kern="100" dirty="0">
                <a:solidFill>
                  <a:schemeClr val="bg2"/>
                </a:solidFill>
                <a:effectLst/>
                <a:latin typeface="Time New Roman"/>
                <a:ea typeface="宋体" panose="02010600030101010101" pitchFamily="2" charset="-122"/>
                <a:cs typeface="Times New Roman" panose="02020603050405020304" pitchFamily="18" charset="0"/>
              </a:rPr>
              <a:t>1. LLVM </a:t>
            </a:r>
            <a:r>
              <a:rPr lang="en-US" altLang="zh-CN" sz="1800" kern="100" dirty="0" err="1">
                <a:solidFill>
                  <a:schemeClr val="bg2"/>
                </a:solidFill>
                <a:effectLst/>
                <a:latin typeface="Time New Roman"/>
                <a:ea typeface="宋体" panose="02010600030101010101" pitchFamily="2" charset="-122"/>
                <a:cs typeface="Times New Roman" panose="02020603050405020304" pitchFamily="18" charset="0"/>
              </a:rPr>
              <a:t>CodeGen</a:t>
            </a:r>
            <a:r>
              <a:rPr lang="zh-CN" altLang="en-US" sz="1800" kern="100" dirty="0">
                <a:solidFill>
                  <a:schemeClr val="bg2"/>
                </a:solidFill>
                <a:effectLst/>
                <a:latin typeface="Time New Roman"/>
                <a:ea typeface="宋体" panose="02010600030101010101" pitchFamily="2" charset="-122"/>
                <a:cs typeface="Times New Roman" panose="02020603050405020304" pitchFamily="18" charset="0"/>
              </a:rPr>
              <a:t>中涵盖了</a:t>
            </a:r>
            <a:r>
              <a:rPr lang="en-US" altLang="zh-CN" sz="1800" kern="100" dirty="0" err="1">
                <a:solidFill>
                  <a:schemeClr val="bg2"/>
                </a:solidFill>
                <a:effectLst/>
                <a:latin typeface="Time New Roman"/>
                <a:ea typeface="宋体" panose="02010600030101010101" pitchFamily="2" charset="-122"/>
                <a:cs typeface="Times New Roman" panose="02020603050405020304" pitchFamily="18" charset="0"/>
              </a:rPr>
              <a:t>SelectionDAG</a:t>
            </a:r>
            <a:r>
              <a:rPr lang="zh-CN" altLang="en-US" sz="1800" kern="100" dirty="0">
                <a:solidFill>
                  <a:schemeClr val="bg2"/>
                </a:solidFill>
                <a:effectLst/>
                <a:latin typeface="Time New Roman"/>
                <a:ea typeface="宋体" panose="02010600030101010101" pitchFamily="2" charset="-122"/>
                <a:cs typeface="Times New Roman" panose="02020603050405020304" pitchFamily="18" charset="0"/>
              </a:rPr>
              <a:t>指令选择的公共代码（非目标架构相关代码）部分。</a:t>
            </a:r>
            <a:endParaRPr lang="en-US" altLang="zh-CN" sz="1800" kern="100" dirty="0">
              <a:solidFill>
                <a:schemeClr val="bg2"/>
              </a:solidFill>
              <a:effectLst/>
              <a:latin typeface="Time New Roman"/>
              <a:ea typeface="宋体" panose="02010600030101010101" pitchFamily="2" charset="-122"/>
              <a:cs typeface="Times New Roman" panose="02020603050405020304" pitchFamily="18" charset="0"/>
            </a:endParaRPr>
          </a:p>
          <a:p>
            <a:endParaRPr lang="en-US" altLang="zh-CN" kern="100" dirty="0">
              <a:solidFill>
                <a:schemeClr val="bg2"/>
              </a:solidFill>
              <a:latin typeface="Time New Roman"/>
              <a:ea typeface="宋体" panose="02010600030101010101" pitchFamily="2" charset="-122"/>
              <a:cs typeface="Times New Roman" panose="02020603050405020304" pitchFamily="18" charset="0"/>
            </a:endParaRPr>
          </a:p>
          <a:p>
            <a:r>
              <a:rPr lang="en-US" altLang="zh-CN" kern="100" dirty="0">
                <a:solidFill>
                  <a:schemeClr val="bg2"/>
                </a:solidFill>
                <a:latin typeface="Time New Roman"/>
                <a:ea typeface="宋体" panose="02010600030101010101" pitchFamily="2" charset="-122"/>
                <a:cs typeface="Times New Roman" panose="02020603050405020304" pitchFamily="18" charset="0"/>
              </a:rPr>
              <a:t>2. LLVM </a:t>
            </a:r>
            <a:r>
              <a:rPr lang="en-US" altLang="zh-CN" kern="100" dirty="0" err="1">
                <a:solidFill>
                  <a:schemeClr val="bg2"/>
                </a:solidFill>
                <a:latin typeface="Time New Roman"/>
                <a:ea typeface="宋体" panose="02010600030101010101" pitchFamily="2" charset="-122"/>
                <a:cs typeface="Times New Roman" panose="02020603050405020304" pitchFamily="18" charset="0"/>
              </a:rPr>
              <a:t>CodeGen</a:t>
            </a:r>
            <a:r>
              <a:rPr lang="zh-CN" altLang="en-US" kern="100" dirty="0">
                <a:solidFill>
                  <a:schemeClr val="bg2"/>
                </a:solidFill>
                <a:latin typeface="Time New Roman"/>
                <a:ea typeface="宋体" panose="02010600030101010101" pitchFamily="2" charset="-122"/>
                <a:cs typeface="Times New Roman" panose="02020603050405020304" pitchFamily="18" charset="0"/>
              </a:rPr>
              <a:t>中有专门的</a:t>
            </a:r>
            <a:r>
              <a:rPr lang="en-US" altLang="zh-CN" kern="100" dirty="0" err="1">
                <a:solidFill>
                  <a:schemeClr val="bg2"/>
                </a:solidFill>
                <a:latin typeface="Time New Roman"/>
                <a:ea typeface="宋体" panose="02010600030101010101" pitchFamily="2" charset="-122"/>
                <a:cs typeface="Times New Roman" panose="02020603050405020304" pitchFamily="18" charset="0"/>
              </a:rPr>
              <a:t>llvm</a:t>
            </a:r>
            <a:r>
              <a:rPr lang="en-US" altLang="zh-CN" kern="100" dirty="0">
                <a:solidFill>
                  <a:schemeClr val="bg2"/>
                </a:solidFill>
                <a:latin typeface="Time New Roman"/>
                <a:ea typeface="宋体" panose="02010600030101010101" pitchFamily="2" charset="-122"/>
                <a:cs typeface="Times New Roman" panose="02020603050405020304" pitchFamily="18" charset="0"/>
              </a:rPr>
              <a:t>/lib/</a:t>
            </a:r>
            <a:r>
              <a:rPr lang="en-US" altLang="zh-CN" kern="100" dirty="0" err="1">
                <a:solidFill>
                  <a:schemeClr val="bg2"/>
                </a:solidFill>
                <a:latin typeface="Time New Roman"/>
                <a:ea typeface="宋体" panose="02010600030101010101" pitchFamily="2" charset="-122"/>
                <a:cs typeface="Times New Roman" panose="02020603050405020304" pitchFamily="18" charset="0"/>
              </a:rPr>
              <a:t>CodeGen</a:t>
            </a:r>
            <a:r>
              <a:rPr lang="en-US" altLang="zh-CN" kern="100" dirty="0">
                <a:solidFill>
                  <a:schemeClr val="bg2"/>
                </a:solidFill>
                <a:latin typeface="Time New Roman"/>
                <a:ea typeface="宋体" panose="02010600030101010101" pitchFamily="2" charset="-122"/>
                <a:cs typeface="Times New Roman" panose="02020603050405020304" pitchFamily="18" charset="0"/>
              </a:rPr>
              <a:t>/</a:t>
            </a:r>
            <a:r>
              <a:rPr lang="en-US" altLang="zh-CN" kern="100" dirty="0" err="1">
                <a:solidFill>
                  <a:schemeClr val="bg2"/>
                </a:solidFill>
                <a:latin typeface="Time New Roman"/>
                <a:ea typeface="宋体" panose="02010600030101010101" pitchFamily="2" charset="-122"/>
                <a:cs typeface="Times New Roman" panose="02020603050405020304" pitchFamily="18" charset="0"/>
              </a:rPr>
              <a:t>SelectionDAG</a:t>
            </a:r>
            <a:r>
              <a:rPr lang="zh-CN" altLang="en-US" kern="100" dirty="0">
                <a:solidFill>
                  <a:schemeClr val="bg2"/>
                </a:solidFill>
                <a:latin typeface="Time New Roman"/>
                <a:ea typeface="宋体" panose="02010600030101010101" pitchFamily="2" charset="-122"/>
                <a:cs typeface="Times New Roman" panose="02020603050405020304" pitchFamily="18" charset="0"/>
              </a:rPr>
              <a:t>目录来存放</a:t>
            </a:r>
            <a:r>
              <a:rPr lang="en-US" altLang="zh-CN" sz="1800" kern="100" dirty="0" err="1">
                <a:solidFill>
                  <a:schemeClr val="bg2"/>
                </a:solidFill>
                <a:effectLst/>
                <a:latin typeface="Time New Roman"/>
                <a:ea typeface="宋体" panose="02010600030101010101" pitchFamily="2" charset="-122"/>
                <a:cs typeface="Times New Roman" panose="02020603050405020304" pitchFamily="18" charset="0"/>
              </a:rPr>
              <a:t>SelectionDAG</a:t>
            </a:r>
            <a:r>
              <a:rPr lang="zh-CN" altLang="en-US" sz="1800" kern="100" dirty="0">
                <a:solidFill>
                  <a:schemeClr val="bg2"/>
                </a:solidFill>
                <a:effectLst/>
                <a:latin typeface="Time New Roman"/>
                <a:ea typeface="宋体" panose="02010600030101010101" pitchFamily="2" charset="-122"/>
                <a:cs typeface="Times New Roman" panose="02020603050405020304" pitchFamily="18" charset="0"/>
              </a:rPr>
              <a:t>指令选择相关部分的代码；</a:t>
            </a:r>
            <a:endParaRPr lang="en-US" altLang="zh-CN" sz="1800" kern="100" dirty="0">
              <a:solidFill>
                <a:schemeClr val="bg2"/>
              </a:solidFill>
              <a:effectLst/>
              <a:latin typeface="Time New Roman"/>
              <a:ea typeface="宋体" panose="02010600030101010101" pitchFamily="2" charset="-122"/>
              <a:cs typeface="Times New Roman" panose="02020603050405020304" pitchFamily="18" charset="0"/>
            </a:endParaRPr>
          </a:p>
          <a:p>
            <a:endParaRPr lang="en-US" altLang="zh-CN" kern="100" dirty="0">
              <a:solidFill>
                <a:schemeClr val="bg2"/>
              </a:solidFill>
              <a:latin typeface="Time New Roman"/>
              <a:ea typeface="宋体" panose="02010600030101010101" pitchFamily="2" charset="-122"/>
              <a:cs typeface="Times New Roman" panose="02020603050405020304" pitchFamily="18" charset="0"/>
            </a:endParaRPr>
          </a:p>
          <a:p>
            <a:r>
              <a:rPr lang="en-US" altLang="zh-CN" kern="100" dirty="0">
                <a:solidFill>
                  <a:schemeClr val="bg2"/>
                </a:solidFill>
                <a:latin typeface="Time New Roman"/>
                <a:ea typeface="宋体" panose="02010600030101010101" pitchFamily="2" charset="-122"/>
                <a:cs typeface="Times New Roman" panose="02020603050405020304" pitchFamily="18" charset="0"/>
              </a:rPr>
              <a:t>3. </a:t>
            </a:r>
            <a:r>
              <a:rPr lang="en-US" altLang="zh-CN" sz="1800" kern="100" dirty="0" err="1">
                <a:solidFill>
                  <a:schemeClr val="bg2"/>
                </a:solidFill>
                <a:effectLst/>
                <a:latin typeface="Time New Roman"/>
                <a:ea typeface="宋体" panose="02010600030101010101" pitchFamily="2" charset="-122"/>
                <a:cs typeface="Times New Roman" panose="02020603050405020304" pitchFamily="18" charset="0"/>
              </a:rPr>
              <a:t>SelectionDAG</a:t>
            </a:r>
            <a:r>
              <a:rPr lang="zh-CN" altLang="en-US" sz="1800" kern="100" dirty="0">
                <a:solidFill>
                  <a:schemeClr val="bg2"/>
                </a:solidFill>
                <a:effectLst/>
                <a:latin typeface="Time New Roman"/>
                <a:ea typeface="宋体" panose="02010600030101010101" pitchFamily="2" charset="-122"/>
                <a:cs typeface="Times New Roman" panose="02020603050405020304" pitchFamily="18" charset="0"/>
              </a:rPr>
              <a:t>指令选择的代码，主要靠</a:t>
            </a:r>
            <a:r>
              <a:rPr lang="en-US" altLang="zh-CN" sz="1800" kern="100" dirty="0" err="1">
                <a:solidFill>
                  <a:schemeClr val="bg2"/>
                </a:solidFill>
                <a:effectLst/>
                <a:latin typeface="Time New Roman"/>
                <a:ea typeface="宋体" panose="02010600030101010101" pitchFamily="2" charset="-122"/>
                <a:cs typeface="Times New Roman" panose="02020603050405020304" pitchFamily="18" charset="0"/>
              </a:rPr>
              <a:t>SelectionDAGISel</a:t>
            </a:r>
            <a:r>
              <a:rPr lang="zh-CN" altLang="en-US" sz="1800" kern="100" dirty="0">
                <a:solidFill>
                  <a:schemeClr val="bg2"/>
                </a:solidFill>
                <a:effectLst/>
                <a:latin typeface="Time New Roman"/>
                <a:ea typeface="宋体" panose="02010600030101010101" pitchFamily="2" charset="-122"/>
                <a:cs typeface="Times New Roman" panose="02020603050405020304" pitchFamily="18" charset="0"/>
              </a:rPr>
              <a:t>类来作为入口，引导其完成指令选择部分的功能；</a:t>
            </a:r>
            <a:endParaRPr lang="en-US" altLang="zh-CN" sz="1800" kern="100" dirty="0">
              <a:solidFill>
                <a:schemeClr val="bg2"/>
              </a:solidFill>
              <a:effectLst/>
              <a:latin typeface="Time New Roman"/>
              <a:ea typeface="宋体" panose="02010600030101010101" pitchFamily="2" charset="-122"/>
              <a:cs typeface="Times New Roman" panose="02020603050405020304" pitchFamily="18" charset="0"/>
            </a:endParaRPr>
          </a:p>
          <a:p>
            <a:endParaRPr lang="en-US" altLang="zh-CN" kern="100" dirty="0">
              <a:solidFill>
                <a:schemeClr val="bg2"/>
              </a:solidFill>
              <a:latin typeface="Time New Roman"/>
              <a:ea typeface="宋体" panose="02010600030101010101" pitchFamily="2" charset="-122"/>
              <a:cs typeface="Times New Roman" panose="02020603050405020304" pitchFamily="18" charset="0"/>
            </a:endParaRPr>
          </a:p>
          <a:p>
            <a:r>
              <a:rPr lang="en-US" altLang="zh-CN" kern="100" dirty="0">
                <a:solidFill>
                  <a:schemeClr val="bg2"/>
                </a:solidFill>
                <a:latin typeface="Time New Roman"/>
                <a:ea typeface="宋体" panose="02010600030101010101" pitchFamily="2" charset="-122"/>
                <a:cs typeface="Times New Roman" panose="02020603050405020304" pitchFamily="18" charset="0"/>
              </a:rPr>
              <a:t>4. </a:t>
            </a:r>
            <a:r>
              <a:rPr lang="en-US" altLang="zh-CN" sz="1800" kern="100" dirty="0" err="1">
                <a:solidFill>
                  <a:schemeClr val="bg2"/>
                </a:solidFill>
                <a:effectLst/>
                <a:latin typeface="Time New Roman"/>
                <a:ea typeface="宋体" panose="02010600030101010101" pitchFamily="2" charset="-122"/>
                <a:cs typeface="Times New Roman" panose="02020603050405020304" pitchFamily="18" charset="0"/>
              </a:rPr>
              <a:t>SelectionDAGISel</a:t>
            </a:r>
            <a:r>
              <a:rPr lang="zh-CN" altLang="en-US" sz="1800" kern="100" dirty="0">
                <a:solidFill>
                  <a:schemeClr val="bg2"/>
                </a:solidFill>
                <a:effectLst/>
                <a:latin typeface="Time New Roman"/>
                <a:ea typeface="宋体" panose="02010600030101010101" pitchFamily="2" charset="-122"/>
                <a:cs typeface="Times New Roman" panose="02020603050405020304" pitchFamily="18" charset="0"/>
              </a:rPr>
              <a:t>类在实现上，是</a:t>
            </a:r>
            <a:r>
              <a:rPr lang="en-US" altLang="zh-CN" sz="1800" kern="100" dirty="0" err="1">
                <a:solidFill>
                  <a:schemeClr val="bg2"/>
                </a:solidFill>
                <a:effectLst/>
                <a:latin typeface="Time New Roman"/>
                <a:ea typeface="宋体" panose="02010600030101010101" pitchFamily="2" charset="-122"/>
                <a:cs typeface="Times New Roman" panose="02020603050405020304" pitchFamily="18" charset="0"/>
              </a:rPr>
              <a:t>MachineFunctionPass</a:t>
            </a:r>
            <a:r>
              <a:rPr lang="zh-CN" altLang="en-US" sz="1800" kern="100" dirty="0">
                <a:solidFill>
                  <a:schemeClr val="bg2"/>
                </a:solidFill>
                <a:effectLst/>
                <a:latin typeface="Time New Roman"/>
                <a:ea typeface="宋体" panose="02010600030101010101" pitchFamily="2" charset="-122"/>
                <a:cs typeface="Times New Roman" panose="02020603050405020304" pitchFamily="18" charset="0"/>
              </a:rPr>
              <a:t>的子类，所以它也是一个</a:t>
            </a:r>
            <a:r>
              <a:rPr lang="en-US" altLang="zh-CN" sz="1800" kern="100" dirty="0">
                <a:solidFill>
                  <a:schemeClr val="bg2"/>
                </a:solidFill>
                <a:effectLst/>
                <a:latin typeface="Time New Roman"/>
                <a:ea typeface="宋体" panose="02010600030101010101" pitchFamily="2" charset="-122"/>
                <a:cs typeface="Times New Roman" panose="02020603050405020304" pitchFamily="18" charset="0"/>
              </a:rPr>
              <a:t>pass</a:t>
            </a:r>
            <a:r>
              <a:rPr lang="zh-CN" altLang="en-US" sz="1800" kern="100" dirty="0">
                <a:solidFill>
                  <a:schemeClr val="bg2"/>
                </a:solidFill>
                <a:effectLst/>
                <a:latin typeface="Time New Roman"/>
                <a:ea typeface="宋体" panose="02010600030101010101" pitchFamily="2" charset="-122"/>
                <a:cs typeface="Times New Roman" panose="02020603050405020304" pitchFamily="18" charset="0"/>
              </a:rPr>
              <a:t>，它的入口函数是其</a:t>
            </a:r>
            <a:r>
              <a:rPr lang="en-US" altLang="zh-CN" sz="1800" kern="100" dirty="0" err="1">
                <a:solidFill>
                  <a:schemeClr val="bg2"/>
                </a:solidFill>
                <a:effectLst/>
                <a:latin typeface="Time New Roman"/>
                <a:ea typeface="宋体" panose="02010600030101010101" pitchFamily="2" charset="-122"/>
                <a:cs typeface="Times New Roman" panose="02020603050405020304" pitchFamily="18" charset="0"/>
              </a:rPr>
              <a:t>runOnMachineFunction</a:t>
            </a:r>
            <a:r>
              <a:rPr lang="en-US" altLang="zh-CN" sz="1800" kern="100" dirty="0">
                <a:solidFill>
                  <a:schemeClr val="bg2"/>
                </a:solidFill>
                <a:effectLst/>
                <a:latin typeface="Time New Roman"/>
                <a:ea typeface="宋体" panose="02010600030101010101" pitchFamily="2" charset="-122"/>
                <a:cs typeface="Times New Roman" panose="02020603050405020304" pitchFamily="18" charset="0"/>
              </a:rPr>
              <a:t>()</a:t>
            </a:r>
            <a:r>
              <a:rPr lang="zh-CN" altLang="en-US" sz="1800" kern="100" dirty="0">
                <a:solidFill>
                  <a:schemeClr val="bg2"/>
                </a:solidFill>
                <a:effectLst/>
                <a:latin typeface="Time New Roman"/>
                <a:ea typeface="宋体" panose="02010600030101010101" pitchFamily="2" charset="-122"/>
                <a:cs typeface="Times New Roman" panose="02020603050405020304" pitchFamily="18" charset="0"/>
              </a:rPr>
              <a:t>；</a:t>
            </a:r>
            <a:endParaRPr lang="en-US" altLang="zh-CN" sz="1800" kern="100" dirty="0">
              <a:solidFill>
                <a:schemeClr val="bg2"/>
              </a:solidFill>
              <a:effectLst/>
              <a:latin typeface="Time New Roman"/>
              <a:ea typeface="宋体" panose="02010600030101010101" pitchFamily="2" charset="-122"/>
              <a:cs typeface="Times New Roman" panose="02020603050405020304" pitchFamily="18" charset="0"/>
            </a:endParaRPr>
          </a:p>
          <a:p>
            <a:endParaRPr lang="en-US" altLang="zh-CN" kern="100" dirty="0">
              <a:solidFill>
                <a:schemeClr val="bg2"/>
              </a:solidFill>
              <a:latin typeface="Time New Roman"/>
              <a:ea typeface="宋体" panose="02010600030101010101" pitchFamily="2" charset="-122"/>
              <a:cs typeface="Times New Roman" panose="02020603050405020304" pitchFamily="18" charset="0"/>
            </a:endParaRPr>
          </a:p>
          <a:p>
            <a:r>
              <a:rPr lang="en-US" altLang="zh-CN" kern="100" dirty="0">
                <a:solidFill>
                  <a:schemeClr val="bg2"/>
                </a:solidFill>
                <a:latin typeface="Time New Roman"/>
                <a:ea typeface="宋体" panose="02010600030101010101" pitchFamily="2" charset="-122"/>
                <a:cs typeface="Times New Roman" panose="02020603050405020304" pitchFamily="18" charset="0"/>
              </a:rPr>
              <a:t>5. </a:t>
            </a:r>
            <a:r>
              <a:rPr lang="en-US" altLang="zh-CN" sz="1800" kern="100" dirty="0" err="1">
                <a:solidFill>
                  <a:schemeClr val="bg2"/>
                </a:solidFill>
                <a:effectLst/>
                <a:latin typeface="Time New Roman"/>
                <a:ea typeface="宋体" panose="02010600030101010101" pitchFamily="2" charset="-122"/>
                <a:cs typeface="Times New Roman" panose="02020603050405020304" pitchFamily="18" charset="0"/>
              </a:rPr>
              <a:t>SelectionDAGISel</a:t>
            </a:r>
            <a:r>
              <a:rPr lang="zh-CN" altLang="en-US" sz="1800" kern="100" dirty="0">
                <a:solidFill>
                  <a:schemeClr val="bg2"/>
                </a:solidFill>
                <a:effectLst/>
                <a:latin typeface="Time New Roman"/>
                <a:ea typeface="宋体" panose="02010600030101010101" pitchFamily="2" charset="-122"/>
                <a:cs typeface="Times New Roman" panose="02020603050405020304" pitchFamily="18" charset="0"/>
              </a:rPr>
              <a:t>类的实现位于</a:t>
            </a:r>
            <a:r>
              <a:rPr lang="en-US" altLang="zh-CN" kern="100" dirty="0" err="1">
                <a:solidFill>
                  <a:schemeClr val="bg2"/>
                </a:solidFill>
                <a:latin typeface="Time New Roman"/>
                <a:ea typeface="宋体" panose="02010600030101010101" pitchFamily="2" charset="-122"/>
                <a:cs typeface="Times New Roman" panose="02020603050405020304" pitchFamily="18" charset="0"/>
              </a:rPr>
              <a:t>llvm</a:t>
            </a:r>
            <a:r>
              <a:rPr lang="en-US" altLang="zh-CN" kern="100" dirty="0">
                <a:solidFill>
                  <a:schemeClr val="bg2"/>
                </a:solidFill>
                <a:latin typeface="Time New Roman"/>
                <a:ea typeface="宋体" panose="02010600030101010101" pitchFamily="2" charset="-122"/>
                <a:cs typeface="Times New Roman" panose="02020603050405020304" pitchFamily="18" charset="0"/>
              </a:rPr>
              <a:t>/lib/</a:t>
            </a:r>
            <a:r>
              <a:rPr lang="en-US" altLang="zh-CN" kern="100" dirty="0" err="1">
                <a:solidFill>
                  <a:schemeClr val="bg2"/>
                </a:solidFill>
                <a:latin typeface="Time New Roman"/>
                <a:ea typeface="宋体" panose="02010600030101010101" pitchFamily="2" charset="-122"/>
                <a:cs typeface="Times New Roman" panose="02020603050405020304" pitchFamily="18" charset="0"/>
              </a:rPr>
              <a:t>CodeGen</a:t>
            </a:r>
            <a:r>
              <a:rPr lang="en-US" altLang="zh-CN" kern="100" dirty="0">
                <a:solidFill>
                  <a:schemeClr val="bg2"/>
                </a:solidFill>
                <a:latin typeface="Time New Roman"/>
                <a:ea typeface="宋体" panose="02010600030101010101" pitchFamily="2" charset="-122"/>
                <a:cs typeface="Times New Roman" panose="02020603050405020304" pitchFamily="18" charset="0"/>
              </a:rPr>
              <a:t>/</a:t>
            </a:r>
            <a:r>
              <a:rPr lang="en-US" altLang="zh-CN" kern="100" dirty="0" err="1">
                <a:solidFill>
                  <a:schemeClr val="bg2"/>
                </a:solidFill>
                <a:latin typeface="Time New Roman"/>
                <a:ea typeface="宋体" panose="02010600030101010101" pitchFamily="2" charset="-122"/>
                <a:cs typeface="Times New Roman" panose="02020603050405020304" pitchFamily="18" charset="0"/>
              </a:rPr>
              <a:t>SelectionDAG</a:t>
            </a:r>
            <a:r>
              <a:rPr lang="en-US" altLang="zh-CN" kern="100" dirty="0">
                <a:solidFill>
                  <a:schemeClr val="bg2"/>
                </a:solidFill>
                <a:latin typeface="Time New Roman"/>
                <a:ea typeface="宋体" panose="02010600030101010101" pitchFamily="2" charset="-122"/>
                <a:cs typeface="Times New Roman" panose="02020603050405020304" pitchFamily="18" charset="0"/>
              </a:rPr>
              <a:t>/</a:t>
            </a:r>
            <a:r>
              <a:rPr lang="en-US" altLang="zh-CN" sz="1800" kern="100" dirty="0">
                <a:solidFill>
                  <a:schemeClr val="bg2"/>
                </a:solidFill>
                <a:effectLst/>
                <a:latin typeface="Time New Roman"/>
                <a:ea typeface="宋体" panose="02010600030101010101" pitchFamily="2" charset="-122"/>
                <a:cs typeface="Times New Roman" panose="02020603050405020304" pitchFamily="18" charset="0"/>
              </a:rPr>
              <a:t> </a:t>
            </a:r>
            <a:r>
              <a:rPr lang="en-US" altLang="zh-CN" sz="1800" kern="100" dirty="0" err="1">
                <a:solidFill>
                  <a:schemeClr val="bg2"/>
                </a:solidFill>
                <a:effectLst/>
                <a:latin typeface="Time New Roman"/>
                <a:ea typeface="宋体" panose="02010600030101010101" pitchFamily="2" charset="-122"/>
                <a:cs typeface="Times New Roman" panose="02020603050405020304" pitchFamily="18" charset="0"/>
              </a:rPr>
              <a:t>SelectionDAGISel.h</a:t>
            </a:r>
            <a:r>
              <a:rPr lang="zh-CN" altLang="en-US" sz="1800" kern="100" dirty="0">
                <a:solidFill>
                  <a:schemeClr val="bg2"/>
                </a:solidFill>
                <a:effectLst/>
                <a:latin typeface="Time New Roman"/>
                <a:ea typeface="宋体" panose="02010600030101010101" pitchFamily="2" charset="-122"/>
                <a:cs typeface="Times New Roman" panose="02020603050405020304" pitchFamily="18" charset="0"/>
              </a:rPr>
              <a:t>和</a:t>
            </a:r>
            <a:r>
              <a:rPr lang="en-US" altLang="zh-CN" sz="1800" kern="100" dirty="0" err="1">
                <a:solidFill>
                  <a:schemeClr val="bg2"/>
                </a:solidFill>
                <a:effectLst/>
                <a:latin typeface="Time New Roman"/>
                <a:ea typeface="宋体" panose="02010600030101010101" pitchFamily="2" charset="-122"/>
                <a:cs typeface="Times New Roman" panose="02020603050405020304" pitchFamily="18" charset="0"/>
              </a:rPr>
              <a:t>llvm</a:t>
            </a:r>
            <a:r>
              <a:rPr lang="en-US" altLang="zh-CN" sz="1800" kern="100" dirty="0">
                <a:solidFill>
                  <a:schemeClr val="bg2"/>
                </a:solidFill>
                <a:effectLst/>
                <a:latin typeface="Time New Roman"/>
                <a:ea typeface="宋体" panose="02010600030101010101" pitchFamily="2" charset="-122"/>
                <a:cs typeface="Times New Roman" panose="02020603050405020304" pitchFamily="18" charset="0"/>
              </a:rPr>
              <a:t>/lib/</a:t>
            </a:r>
            <a:r>
              <a:rPr lang="en-US" altLang="zh-CN" sz="1800" kern="100" dirty="0" err="1">
                <a:solidFill>
                  <a:schemeClr val="bg2"/>
                </a:solidFill>
                <a:effectLst/>
                <a:latin typeface="Time New Roman"/>
                <a:ea typeface="宋体" panose="02010600030101010101" pitchFamily="2" charset="-122"/>
                <a:cs typeface="Times New Roman" panose="02020603050405020304" pitchFamily="18" charset="0"/>
              </a:rPr>
              <a:t>CodeGen</a:t>
            </a:r>
            <a:r>
              <a:rPr lang="en-US" altLang="zh-CN" sz="1800" kern="100" dirty="0">
                <a:solidFill>
                  <a:schemeClr val="bg2"/>
                </a:solidFill>
                <a:effectLst/>
                <a:latin typeface="Time New Roman"/>
                <a:ea typeface="宋体" panose="02010600030101010101" pitchFamily="2" charset="-122"/>
                <a:cs typeface="Times New Roman" panose="02020603050405020304" pitchFamily="18" charset="0"/>
              </a:rPr>
              <a:t>/</a:t>
            </a:r>
            <a:r>
              <a:rPr lang="en-US" altLang="zh-CN" sz="1800" kern="100" dirty="0" err="1">
                <a:solidFill>
                  <a:schemeClr val="bg2"/>
                </a:solidFill>
                <a:effectLst/>
                <a:latin typeface="Time New Roman"/>
                <a:ea typeface="宋体" panose="02010600030101010101" pitchFamily="2" charset="-122"/>
                <a:cs typeface="Times New Roman" panose="02020603050405020304" pitchFamily="18" charset="0"/>
              </a:rPr>
              <a:t>SelectionDAG</a:t>
            </a:r>
            <a:r>
              <a:rPr lang="en-US" altLang="zh-CN" sz="1800" kern="100" dirty="0">
                <a:solidFill>
                  <a:schemeClr val="bg2"/>
                </a:solidFill>
                <a:effectLst/>
                <a:latin typeface="Time New Roman"/>
                <a:ea typeface="宋体" panose="02010600030101010101" pitchFamily="2" charset="-122"/>
                <a:cs typeface="Times New Roman" panose="02020603050405020304" pitchFamily="18" charset="0"/>
              </a:rPr>
              <a:t>/SelectionDAGISel.cpp</a:t>
            </a:r>
            <a:r>
              <a:rPr lang="zh-CN" altLang="en-US" sz="1800" kern="100" dirty="0">
                <a:solidFill>
                  <a:schemeClr val="bg2"/>
                </a:solidFill>
                <a:effectLst/>
                <a:latin typeface="Time New Roman"/>
                <a:ea typeface="宋体" panose="02010600030101010101" pitchFamily="2" charset="-122"/>
                <a:cs typeface="Times New Roman" panose="02020603050405020304" pitchFamily="18" charset="0"/>
              </a:rPr>
              <a:t>；</a:t>
            </a:r>
            <a:endParaRPr lang="en-US" altLang="zh-CN" kern="100" dirty="0">
              <a:solidFill>
                <a:schemeClr val="bg2"/>
              </a:solidFill>
              <a:latin typeface="Time New Roman"/>
              <a:ea typeface="宋体" panose="02010600030101010101" pitchFamily="2" charset="-122"/>
              <a:cs typeface="Times New Roman" panose="02020603050405020304" pitchFamily="18" charset="0"/>
            </a:endParaRPr>
          </a:p>
          <a:p>
            <a:endParaRPr lang="en-US" altLang="zh-CN" sz="1800" kern="100" dirty="0">
              <a:solidFill>
                <a:schemeClr val="bg2"/>
              </a:solidFill>
              <a:effectLst/>
              <a:latin typeface="Time New Roman"/>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54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BC73C-47A4-19B6-AE5C-4DB988169114}"/>
              </a:ext>
            </a:extLst>
          </p:cNvPr>
          <p:cNvSpPr>
            <a:spLocks noGrp="1"/>
          </p:cNvSpPr>
          <p:nvPr>
            <p:ph type="title"/>
          </p:nvPr>
        </p:nvSpPr>
        <p:spPr/>
        <p:txBody>
          <a:bodyPr/>
          <a:lstStyle/>
          <a:p>
            <a:r>
              <a:rPr lang="en-US" altLang="zh-CN" b="0" i="0" dirty="0">
                <a:solidFill>
                  <a:srgbClr val="000000"/>
                </a:solidFill>
                <a:effectLst/>
                <a:latin typeface="Lucida Grande"/>
              </a:rPr>
              <a:t>LLVM </a:t>
            </a:r>
            <a:r>
              <a:rPr lang="en-US" altLang="zh-CN" b="0" i="0" dirty="0" err="1">
                <a:solidFill>
                  <a:srgbClr val="000000"/>
                </a:solidFill>
                <a:effectLst/>
                <a:latin typeface="Lucida Grande"/>
              </a:rPr>
              <a:t>CodeGen</a:t>
            </a:r>
            <a:r>
              <a:rPr lang="zh-CN" altLang="en-US" b="0" i="0" dirty="0">
                <a:solidFill>
                  <a:srgbClr val="000000"/>
                </a:solidFill>
                <a:effectLst/>
                <a:latin typeface="Lucida Grande"/>
              </a:rPr>
              <a:t>中的</a:t>
            </a:r>
            <a:r>
              <a:rPr lang="en-US" altLang="zh-CN" b="0" i="0" dirty="0" err="1">
                <a:solidFill>
                  <a:srgbClr val="000000"/>
                </a:solidFill>
                <a:effectLst/>
                <a:latin typeface="Lucida Grande"/>
              </a:rPr>
              <a:t>SelectionDAG</a:t>
            </a:r>
            <a:r>
              <a:rPr lang="zh-CN" altLang="en-US" b="0" i="0" dirty="0">
                <a:solidFill>
                  <a:srgbClr val="000000"/>
                </a:solidFill>
                <a:effectLst/>
                <a:latin typeface="Lucida Grande"/>
              </a:rPr>
              <a:t>指令选择（续）</a:t>
            </a:r>
            <a:endParaRPr lang="zh-CN" altLang="en-US" dirty="0"/>
          </a:p>
        </p:txBody>
      </p:sp>
      <p:sp>
        <p:nvSpPr>
          <p:cNvPr id="4" name="文本框 3">
            <a:extLst>
              <a:ext uri="{FF2B5EF4-FFF2-40B4-BE49-F238E27FC236}">
                <a16:creationId xmlns:a16="http://schemas.microsoft.com/office/drawing/2014/main" id="{DF5A2A9C-A6EA-DB73-30F8-B5C1EB3B3FE5}"/>
              </a:ext>
            </a:extLst>
          </p:cNvPr>
          <p:cNvSpPr txBox="1"/>
          <p:nvPr/>
        </p:nvSpPr>
        <p:spPr>
          <a:xfrm>
            <a:off x="1053000" y="1294934"/>
            <a:ext cx="10481400" cy="5534977"/>
          </a:xfrm>
          <a:prstGeom prst="rect">
            <a:avLst/>
          </a:prstGeom>
          <a:noFill/>
        </p:spPr>
        <p:txBody>
          <a:bodyPr wrap="square">
            <a:spAutoFit/>
          </a:bodyPr>
          <a:lstStyle/>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void </a:t>
            </a:r>
            <a:r>
              <a:rPr lang="en-US" altLang="zh-CN" sz="1400" kern="100" dirty="0" err="1">
                <a:solidFill>
                  <a:srgbClr val="333333"/>
                </a:solidFill>
                <a:effectLst/>
                <a:latin typeface="Courier New" panose="02070309020205020404" pitchFamily="49" charset="0"/>
                <a:ea typeface="楷体" panose="02010609060101010101" pitchFamily="49" charset="-122"/>
              </a:rPr>
              <a:t>SelectionDAGISel</a:t>
            </a:r>
            <a:r>
              <a:rPr lang="en-US" altLang="zh-CN" sz="1400" kern="100" dirty="0">
                <a:solidFill>
                  <a:srgbClr val="333333"/>
                </a:solidFill>
                <a:effectLst/>
                <a:latin typeface="Courier New" panose="02070309020205020404" pitchFamily="49" charset="0"/>
                <a:ea typeface="楷体" panose="02010609060101010101" pitchFamily="49" charset="-122"/>
              </a:rPr>
              <a:t>::</a:t>
            </a:r>
            <a:r>
              <a:rPr lang="en-US" altLang="zh-CN" sz="1400" kern="100" dirty="0" err="1">
                <a:solidFill>
                  <a:srgbClr val="333333"/>
                </a:solidFill>
                <a:effectLst/>
                <a:latin typeface="Courier New" panose="02070309020205020404" pitchFamily="49" charset="0"/>
                <a:ea typeface="楷体" panose="02010609060101010101" pitchFamily="49" charset="-122"/>
              </a:rPr>
              <a:t>CodeGenAndEmitDAG</a:t>
            </a:r>
            <a:r>
              <a:rPr lang="en-US" altLang="zh-CN" sz="1400" kern="100" dirty="0">
                <a:solidFill>
                  <a:srgbClr val="333333"/>
                </a:solidFill>
                <a:effectLst/>
                <a:latin typeface="Courier New" panose="02070309020205020404" pitchFamily="49" charset="0"/>
                <a:ea typeface="楷体" panose="02010609060101010101" pitchFamily="49" charset="-122"/>
              </a:rPr>
              <a:t>() {</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    </a:t>
            </a:r>
            <a:r>
              <a:rPr lang="en-US" altLang="zh-CN" sz="1400" kern="100" dirty="0" err="1">
                <a:solidFill>
                  <a:srgbClr val="333333"/>
                </a:solidFill>
                <a:effectLst/>
                <a:latin typeface="Courier New" panose="02070309020205020404" pitchFamily="49" charset="0"/>
                <a:ea typeface="楷体" panose="02010609060101010101" pitchFamily="49" charset="-122"/>
              </a:rPr>
              <a:t>CurDAG</a:t>
            </a:r>
            <a:r>
              <a:rPr lang="en-US" altLang="zh-CN" sz="1400" kern="100" dirty="0">
                <a:solidFill>
                  <a:srgbClr val="333333"/>
                </a:solidFill>
                <a:effectLst/>
                <a:latin typeface="Courier New" panose="02070309020205020404" pitchFamily="49" charset="0"/>
                <a:ea typeface="楷体" panose="02010609060101010101" pitchFamily="49" charset="-122"/>
              </a:rPr>
              <a:t>-&gt;Combine(</a:t>
            </a:r>
            <a:r>
              <a:rPr lang="en-US" altLang="zh-CN" sz="1400" kern="100" dirty="0" err="1">
                <a:solidFill>
                  <a:srgbClr val="333333"/>
                </a:solidFill>
                <a:effectLst/>
                <a:latin typeface="Courier New" panose="02070309020205020404" pitchFamily="49" charset="0"/>
                <a:ea typeface="楷体" panose="02010609060101010101" pitchFamily="49" charset="-122"/>
              </a:rPr>
              <a:t>BeforeLegalizeTypes</a:t>
            </a:r>
            <a:r>
              <a:rPr lang="en-US" altLang="zh-CN" sz="1400" kern="100" dirty="0">
                <a:solidFill>
                  <a:srgbClr val="333333"/>
                </a:solidFill>
                <a:effectLst/>
                <a:latin typeface="Courier New" panose="02070309020205020404" pitchFamily="49" charset="0"/>
                <a:ea typeface="楷体" panose="02010609060101010101" pitchFamily="49" charset="-122"/>
              </a:rPr>
              <a:t>, AA, </a:t>
            </a:r>
            <a:r>
              <a:rPr lang="en-US" altLang="zh-CN" sz="1400" kern="100" dirty="0" err="1">
                <a:solidFill>
                  <a:srgbClr val="333333"/>
                </a:solidFill>
                <a:effectLst/>
                <a:latin typeface="Courier New" panose="02070309020205020404" pitchFamily="49" charset="0"/>
                <a:ea typeface="楷体" panose="02010609060101010101" pitchFamily="49" charset="-122"/>
              </a:rPr>
              <a:t>OptLevel</a:t>
            </a: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    Changed = </a:t>
            </a:r>
            <a:r>
              <a:rPr lang="en-US" altLang="zh-CN" sz="1400" kern="100" dirty="0" err="1">
                <a:solidFill>
                  <a:srgbClr val="333333"/>
                </a:solidFill>
                <a:effectLst/>
                <a:latin typeface="Courier New" panose="02070309020205020404" pitchFamily="49" charset="0"/>
                <a:ea typeface="楷体" panose="02010609060101010101" pitchFamily="49" charset="-122"/>
              </a:rPr>
              <a:t>CurDAG</a:t>
            </a:r>
            <a:r>
              <a:rPr lang="en-US" altLang="zh-CN" sz="1400" kern="100" dirty="0">
                <a:solidFill>
                  <a:srgbClr val="333333"/>
                </a:solidFill>
                <a:effectLst/>
                <a:latin typeface="Courier New" panose="02070309020205020404" pitchFamily="49" charset="0"/>
                <a:ea typeface="楷体" panose="02010609060101010101" pitchFamily="49" charset="-122"/>
              </a:rPr>
              <a:t>-&gt;</a:t>
            </a:r>
            <a:r>
              <a:rPr lang="en-US" altLang="zh-CN" sz="1400" kern="100" dirty="0" err="1">
                <a:solidFill>
                  <a:srgbClr val="333333"/>
                </a:solidFill>
                <a:effectLst/>
                <a:latin typeface="Courier New" panose="02070309020205020404" pitchFamily="49" charset="0"/>
                <a:ea typeface="楷体" panose="02010609060101010101" pitchFamily="49" charset="-122"/>
              </a:rPr>
              <a:t>LegalizeTypes</a:t>
            </a:r>
            <a:r>
              <a:rPr lang="en-US" altLang="zh-CN" sz="1400" kern="100" dirty="0">
                <a:solidFill>
                  <a:srgbClr val="333333"/>
                </a:solidFill>
                <a:effectLst/>
                <a:latin typeface="Courier New" panose="02070309020205020404" pitchFamily="49" charset="0"/>
                <a:ea typeface="楷体" panose="02010609060101010101" pitchFamily="49" charset="-122"/>
              </a:rPr>
              <a:t>(); </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      </a:t>
            </a:r>
            <a:r>
              <a:rPr lang="en-US" altLang="zh-CN" sz="1400" kern="100" dirty="0" err="1">
                <a:solidFill>
                  <a:srgbClr val="333333"/>
                </a:solidFill>
                <a:effectLst/>
                <a:latin typeface="Courier New" panose="02070309020205020404" pitchFamily="49" charset="0"/>
                <a:ea typeface="楷体" panose="02010609060101010101" pitchFamily="49" charset="-122"/>
              </a:rPr>
              <a:t>CurDAG</a:t>
            </a:r>
            <a:r>
              <a:rPr lang="en-US" altLang="zh-CN" sz="1400" kern="100" dirty="0">
                <a:solidFill>
                  <a:srgbClr val="333333"/>
                </a:solidFill>
                <a:effectLst/>
                <a:latin typeface="Courier New" panose="02070309020205020404" pitchFamily="49" charset="0"/>
                <a:ea typeface="楷体" panose="02010609060101010101" pitchFamily="49" charset="-122"/>
              </a:rPr>
              <a:t>-&gt;Combine(</a:t>
            </a:r>
            <a:r>
              <a:rPr lang="en-US" altLang="zh-CN" sz="1400" kern="100" dirty="0" err="1">
                <a:solidFill>
                  <a:srgbClr val="333333"/>
                </a:solidFill>
                <a:effectLst/>
                <a:latin typeface="Courier New" panose="02070309020205020404" pitchFamily="49" charset="0"/>
                <a:ea typeface="楷体" panose="02010609060101010101" pitchFamily="49" charset="-122"/>
              </a:rPr>
              <a:t>AfterLegalizeTypes</a:t>
            </a:r>
            <a:r>
              <a:rPr lang="en-US" altLang="zh-CN" sz="1400" kern="100" dirty="0">
                <a:solidFill>
                  <a:srgbClr val="333333"/>
                </a:solidFill>
                <a:effectLst/>
                <a:latin typeface="Courier New" panose="02070309020205020404" pitchFamily="49" charset="0"/>
                <a:ea typeface="楷体" panose="02010609060101010101" pitchFamily="49" charset="-122"/>
              </a:rPr>
              <a:t>, AA, </a:t>
            </a:r>
            <a:r>
              <a:rPr lang="en-US" altLang="zh-CN" sz="1400" kern="100" dirty="0" err="1">
                <a:solidFill>
                  <a:srgbClr val="333333"/>
                </a:solidFill>
                <a:effectLst/>
                <a:latin typeface="Courier New" panose="02070309020205020404" pitchFamily="49" charset="0"/>
                <a:ea typeface="楷体" panose="02010609060101010101" pitchFamily="49" charset="-122"/>
              </a:rPr>
              <a:t>OptLevel</a:t>
            </a: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    Changed = </a:t>
            </a:r>
            <a:r>
              <a:rPr lang="en-US" altLang="zh-CN" sz="1400" kern="100" dirty="0" err="1">
                <a:solidFill>
                  <a:srgbClr val="333333"/>
                </a:solidFill>
                <a:effectLst/>
                <a:latin typeface="Courier New" panose="02070309020205020404" pitchFamily="49" charset="0"/>
                <a:ea typeface="楷体" panose="02010609060101010101" pitchFamily="49" charset="-122"/>
              </a:rPr>
              <a:t>CurDAG</a:t>
            </a:r>
            <a:r>
              <a:rPr lang="en-US" altLang="zh-CN" sz="1400" kern="100" dirty="0">
                <a:solidFill>
                  <a:srgbClr val="333333"/>
                </a:solidFill>
                <a:effectLst/>
                <a:latin typeface="Courier New" panose="02070309020205020404" pitchFamily="49" charset="0"/>
                <a:ea typeface="楷体" panose="02010609060101010101" pitchFamily="49" charset="-122"/>
              </a:rPr>
              <a:t>-&gt;</a:t>
            </a:r>
            <a:r>
              <a:rPr lang="en-US" altLang="zh-CN" sz="1400" kern="100" dirty="0" err="1">
                <a:solidFill>
                  <a:srgbClr val="333333"/>
                </a:solidFill>
                <a:effectLst/>
                <a:latin typeface="Courier New" panose="02070309020205020404" pitchFamily="49" charset="0"/>
                <a:ea typeface="楷体" panose="02010609060101010101" pitchFamily="49" charset="-122"/>
              </a:rPr>
              <a:t>LegalizeVectors</a:t>
            </a: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      </a:t>
            </a:r>
            <a:r>
              <a:rPr lang="en-US" altLang="zh-CN" sz="1400" kern="100" dirty="0" err="1">
                <a:solidFill>
                  <a:srgbClr val="333333"/>
                </a:solidFill>
                <a:effectLst/>
                <a:latin typeface="Courier New" panose="02070309020205020404" pitchFamily="49" charset="0"/>
                <a:ea typeface="楷体" panose="02010609060101010101" pitchFamily="49" charset="-122"/>
              </a:rPr>
              <a:t>CurDAG</a:t>
            </a:r>
            <a:r>
              <a:rPr lang="en-US" altLang="zh-CN" sz="1400" kern="100" dirty="0">
                <a:solidFill>
                  <a:srgbClr val="333333"/>
                </a:solidFill>
                <a:effectLst/>
                <a:latin typeface="Courier New" panose="02070309020205020404" pitchFamily="49" charset="0"/>
                <a:ea typeface="楷体" panose="02010609060101010101" pitchFamily="49" charset="-122"/>
              </a:rPr>
              <a:t>-&gt;</a:t>
            </a:r>
            <a:r>
              <a:rPr lang="en-US" altLang="zh-CN" sz="1400" kern="100" dirty="0" err="1">
                <a:solidFill>
                  <a:srgbClr val="333333"/>
                </a:solidFill>
                <a:effectLst/>
                <a:latin typeface="Courier New" panose="02070309020205020404" pitchFamily="49" charset="0"/>
                <a:ea typeface="楷体" panose="02010609060101010101" pitchFamily="49" charset="-122"/>
              </a:rPr>
              <a:t>LegalizeTypes</a:t>
            </a: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      </a:t>
            </a:r>
            <a:r>
              <a:rPr lang="en-US" altLang="zh-CN" sz="1400" kern="100" dirty="0" err="1">
                <a:solidFill>
                  <a:srgbClr val="333333"/>
                </a:solidFill>
                <a:effectLst/>
                <a:latin typeface="Courier New" panose="02070309020205020404" pitchFamily="49" charset="0"/>
                <a:ea typeface="楷体" panose="02010609060101010101" pitchFamily="49" charset="-122"/>
              </a:rPr>
              <a:t>CurDAG</a:t>
            </a:r>
            <a:r>
              <a:rPr lang="en-US" altLang="zh-CN" sz="1400" kern="100" dirty="0">
                <a:solidFill>
                  <a:srgbClr val="333333"/>
                </a:solidFill>
                <a:effectLst/>
                <a:latin typeface="Courier New" panose="02070309020205020404" pitchFamily="49" charset="0"/>
                <a:ea typeface="楷体" panose="02010609060101010101" pitchFamily="49" charset="-122"/>
              </a:rPr>
              <a:t>-&gt;Combine(</a:t>
            </a:r>
            <a:r>
              <a:rPr lang="en-US" altLang="zh-CN" sz="1400" kern="100" dirty="0" err="1">
                <a:solidFill>
                  <a:srgbClr val="333333"/>
                </a:solidFill>
                <a:effectLst/>
                <a:latin typeface="Courier New" panose="02070309020205020404" pitchFamily="49" charset="0"/>
                <a:ea typeface="楷体" panose="02010609060101010101" pitchFamily="49" charset="-122"/>
              </a:rPr>
              <a:t>AfterLegalizeVectorOps</a:t>
            </a:r>
            <a:r>
              <a:rPr lang="en-US" altLang="zh-CN" sz="1400" kern="100" dirty="0">
                <a:solidFill>
                  <a:srgbClr val="333333"/>
                </a:solidFill>
                <a:effectLst/>
                <a:latin typeface="Courier New" panose="02070309020205020404" pitchFamily="49" charset="0"/>
                <a:ea typeface="楷体" panose="02010609060101010101" pitchFamily="49" charset="-122"/>
              </a:rPr>
              <a:t>, AA, </a:t>
            </a:r>
            <a:r>
              <a:rPr lang="en-US" altLang="zh-CN" sz="1400" kern="100" dirty="0" err="1">
                <a:solidFill>
                  <a:srgbClr val="333333"/>
                </a:solidFill>
                <a:effectLst/>
                <a:latin typeface="Courier New" panose="02070309020205020404" pitchFamily="49" charset="0"/>
                <a:ea typeface="楷体" panose="02010609060101010101" pitchFamily="49" charset="-122"/>
              </a:rPr>
              <a:t>OptLevel</a:t>
            </a: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    </a:t>
            </a:r>
            <a:r>
              <a:rPr lang="en-US" altLang="zh-CN" sz="1400" kern="100" dirty="0" err="1">
                <a:solidFill>
                  <a:srgbClr val="333333"/>
                </a:solidFill>
                <a:effectLst/>
                <a:latin typeface="Courier New" panose="02070309020205020404" pitchFamily="49" charset="0"/>
                <a:ea typeface="楷体" panose="02010609060101010101" pitchFamily="49" charset="-122"/>
              </a:rPr>
              <a:t>CurDAG</a:t>
            </a:r>
            <a:r>
              <a:rPr lang="en-US" altLang="zh-CN" sz="1400" kern="100" dirty="0">
                <a:solidFill>
                  <a:srgbClr val="333333"/>
                </a:solidFill>
                <a:effectLst/>
                <a:latin typeface="Courier New" panose="02070309020205020404" pitchFamily="49" charset="0"/>
                <a:ea typeface="楷体" panose="02010609060101010101" pitchFamily="49" charset="-122"/>
              </a:rPr>
              <a:t>-&gt;Legalize();</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    </a:t>
            </a:r>
            <a:r>
              <a:rPr lang="en-US" altLang="zh-CN" sz="1400" kern="100" dirty="0" err="1">
                <a:solidFill>
                  <a:srgbClr val="333333"/>
                </a:solidFill>
                <a:effectLst/>
                <a:latin typeface="Courier New" panose="02070309020205020404" pitchFamily="49" charset="0"/>
                <a:ea typeface="楷体" panose="02010609060101010101" pitchFamily="49" charset="-122"/>
              </a:rPr>
              <a:t>CurDAG</a:t>
            </a:r>
            <a:r>
              <a:rPr lang="en-US" altLang="zh-CN" sz="1400" kern="100" dirty="0">
                <a:solidFill>
                  <a:srgbClr val="333333"/>
                </a:solidFill>
                <a:effectLst/>
                <a:latin typeface="Courier New" panose="02070309020205020404" pitchFamily="49" charset="0"/>
                <a:ea typeface="楷体" panose="02010609060101010101" pitchFamily="49" charset="-122"/>
              </a:rPr>
              <a:t>-&gt;Combine(</a:t>
            </a:r>
            <a:r>
              <a:rPr lang="en-US" altLang="zh-CN" sz="1400" kern="100" dirty="0" err="1">
                <a:solidFill>
                  <a:srgbClr val="333333"/>
                </a:solidFill>
                <a:effectLst/>
                <a:latin typeface="Courier New" panose="02070309020205020404" pitchFamily="49" charset="0"/>
                <a:ea typeface="楷体" panose="02010609060101010101" pitchFamily="49" charset="-122"/>
              </a:rPr>
              <a:t>AfterLegalizeDAG</a:t>
            </a:r>
            <a:r>
              <a:rPr lang="en-US" altLang="zh-CN" sz="1400" kern="100" dirty="0">
                <a:solidFill>
                  <a:srgbClr val="333333"/>
                </a:solidFill>
                <a:effectLst/>
                <a:latin typeface="Courier New" panose="02070309020205020404" pitchFamily="49" charset="0"/>
                <a:ea typeface="楷体" panose="02010609060101010101" pitchFamily="49" charset="-122"/>
              </a:rPr>
              <a:t>, AA, </a:t>
            </a:r>
            <a:r>
              <a:rPr lang="en-US" altLang="zh-CN" sz="1400" kern="100" dirty="0" err="1">
                <a:solidFill>
                  <a:srgbClr val="333333"/>
                </a:solidFill>
                <a:effectLst/>
                <a:latin typeface="Courier New" panose="02070309020205020404" pitchFamily="49" charset="0"/>
                <a:ea typeface="楷体" panose="02010609060101010101" pitchFamily="49" charset="-122"/>
              </a:rPr>
              <a:t>OptLevel</a:t>
            </a:r>
            <a:r>
              <a:rPr lang="en-US" altLang="zh-CN" sz="1400" kern="100" dirty="0">
                <a:solidFill>
                  <a:srgbClr val="333333"/>
                </a:solidFill>
                <a:effectLst/>
                <a:latin typeface="Courier New" panose="02070309020205020404" pitchFamily="49" charset="0"/>
                <a:ea typeface="楷体" panose="02010609060101010101" pitchFamily="49" charset="-122"/>
              </a:rPr>
              <a:t>); </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    </a:t>
            </a:r>
            <a:r>
              <a:rPr lang="en-US" altLang="zh-CN" sz="1400" kern="100" dirty="0" err="1">
                <a:solidFill>
                  <a:schemeClr val="bg2"/>
                </a:solidFill>
                <a:effectLst/>
                <a:latin typeface="Courier New" panose="02070309020205020404" pitchFamily="49" charset="0"/>
                <a:ea typeface="楷体" panose="02010609060101010101" pitchFamily="49" charset="-122"/>
              </a:rPr>
              <a:t>DoInstructionSelection</a:t>
            </a:r>
            <a:r>
              <a:rPr lang="en-US" altLang="zh-CN" sz="1400" kern="100" dirty="0">
                <a:solidFill>
                  <a:schemeClr val="bg2"/>
                </a:solidFill>
                <a:effectLst/>
                <a:latin typeface="Courier New" panose="02070309020205020404" pitchFamily="49" charset="0"/>
                <a:ea typeface="楷体" panose="02010609060101010101" pitchFamily="49" charset="-122"/>
              </a:rPr>
              <a:t>(); </a:t>
            </a:r>
            <a:endParaRPr lang="zh-CN" altLang="zh-CN" sz="1400" kern="100" dirty="0">
              <a:solidFill>
                <a:schemeClr val="bg2"/>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a:p>
            <a:pPr marL="266700">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100" dirty="0">
                <a:solidFill>
                  <a:srgbClr val="333333"/>
                </a:solidFill>
                <a:effectLst/>
                <a:latin typeface="Courier New" panose="02070309020205020404" pitchFamily="49" charset="0"/>
                <a:ea typeface="楷体" panose="02010609060101010101" pitchFamily="49" charset="-122"/>
              </a:rPr>
              <a:t>}</a:t>
            </a:r>
            <a:endParaRPr lang="zh-CN" altLang="zh-CN" sz="1400" kern="100" dirty="0">
              <a:solidFill>
                <a:srgbClr val="333333"/>
              </a:solidFill>
              <a:effectLst/>
              <a:latin typeface="Courier New" panose="02070309020205020404" pitchFamily="49" charset="0"/>
              <a:ea typeface="楷体" panose="02010609060101010101" pitchFamily="49" charset="-122"/>
            </a:endParaRPr>
          </a:p>
        </p:txBody>
      </p:sp>
    </p:spTree>
    <p:extLst>
      <p:ext uri="{BB962C8B-B14F-4D97-AF65-F5344CB8AC3E}">
        <p14:creationId xmlns:p14="http://schemas.microsoft.com/office/powerpoint/2010/main" val="76212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E75F1-CC6E-640E-3779-B4FBE1FE83CB}"/>
              </a:ext>
            </a:extLst>
          </p:cNvPr>
          <p:cNvSpPr>
            <a:spLocks noGrp="1"/>
          </p:cNvSpPr>
          <p:nvPr>
            <p:ph type="title"/>
          </p:nvPr>
        </p:nvSpPr>
        <p:spPr/>
        <p:txBody>
          <a:bodyPr/>
          <a:lstStyle/>
          <a:p>
            <a:r>
              <a:rPr lang="en-US" altLang="zh-CN" b="0" i="0" dirty="0">
                <a:solidFill>
                  <a:srgbClr val="000000"/>
                </a:solidFill>
                <a:effectLst/>
                <a:latin typeface="Lucida Grande"/>
              </a:rPr>
              <a:t>LLVM </a:t>
            </a:r>
            <a:r>
              <a:rPr lang="en-US" altLang="zh-CN" b="0" i="0" dirty="0" err="1">
                <a:solidFill>
                  <a:srgbClr val="000000"/>
                </a:solidFill>
                <a:effectLst/>
                <a:latin typeface="Lucida Grande"/>
              </a:rPr>
              <a:t>CodeGen</a:t>
            </a:r>
            <a:r>
              <a:rPr lang="zh-CN" altLang="en-US" b="0" i="0" dirty="0">
                <a:solidFill>
                  <a:srgbClr val="000000"/>
                </a:solidFill>
                <a:effectLst/>
                <a:latin typeface="Lucida Grande"/>
              </a:rPr>
              <a:t>中的</a:t>
            </a:r>
            <a:r>
              <a:rPr lang="en-US" altLang="zh-CN" b="0" i="0" dirty="0" err="1">
                <a:solidFill>
                  <a:srgbClr val="000000"/>
                </a:solidFill>
                <a:effectLst/>
                <a:latin typeface="Lucida Grande"/>
              </a:rPr>
              <a:t>FastISel</a:t>
            </a:r>
            <a:r>
              <a:rPr lang="zh-CN" altLang="en-US" b="0" i="0" dirty="0">
                <a:solidFill>
                  <a:srgbClr val="000000"/>
                </a:solidFill>
                <a:effectLst/>
                <a:latin typeface="Lucida Grande"/>
              </a:rPr>
              <a:t>指令选择</a:t>
            </a:r>
            <a:endParaRPr lang="zh-CN" altLang="en-US" dirty="0"/>
          </a:p>
        </p:txBody>
      </p:sp>
      <p:sp>
        <p:nvSpPr>
          <p:cNvPr id="6" name="文本框 5">
            <a:extLst>
              <a:ext uri="{FF2B5EF4-FFF2-40B4-BE49-F238E27FC236}">
                <a16:creationId xmlns:a16="http://schemas.microsoft.com/office/drawing/2014/main" id="{3A9B1EAE-3706-DA78-AA88-A22995ED5C32}"/>
              </a:ext>
            </a:extLst>
          </p:cNvPr>
          <p:cNvSpPr txBox="1"/>
          <p:nvPr/>
        </p:nvSpPr>
        <p:spPr>
          <a:xfrm>
            <a:off x="453400" y="1373239"/>
            <a:ext cx="11124000" cy="3970318"/>
          </a:xfrm>
          <a:prstGeom prst="rect">
            <a:avLst/>
          </a:prstGeom>
          <a:noFill/>
        </p:spPr>
        <p:txBody>
          <a:bodyPr wrap="square">
            <a:spAutoFit/>
          </a:bodyPr>
          <a:lstStyle/>
          <a:p>
            <a:r>
              <a:rPr lang="en-US" altLang="zh-CN" dirty="0">
                <a:solidFill>
                  <a:schemeClr val="bg2"/>
                </a:solidFill>
              </a:rPr>
              <a:t>1.</a:t>
            </a:r>
            <a:r>
              <a:rPr lang="zh-CN" altLang="en-US" dirty="0">
                <a:solidFill>
                  <a:schemeClr val="bg2"/>
                </a:solidFill>
              </a:rPr>
              <a:t> </a:t>
            </a:r>
            <a:r>
              <a:rPr lang="en-US" altLang="zh-CN" dirty="0">
                <a:solidFill>
                  <a:schemeClr val="bg2"/>
                </a:solidFill>
              </a:rPr>
              <a:t>LLVM</a:t>
            </a:r>
            <a:r>
              <a:rPr lang="zh-CN" altLang="en-US" dirty="0">
                <a:solidFill>
                  <a:schemeClr val="bg2"/>
                </a:solidFill>
              </a:rPr>
              <a:t>的</a:t>
            </a:r>
            <a:r>
              <a:rPr lang="en-US" altLang="zh-CN" dirty="0" err="1">
                <a:solidFill>
                  <a:schemeClr val="bg2"/>
                </a:solidFill>
              </a:rPr>
              <a:t>FastISel</a:t>
            </a:r>
            <a:r>
              <a:rPr lang="zh-CN" altLang="en-US" dirty="0">
                <a:solidFill>
                  <a:schemeClr val="bg2"/>
                </a:solidFill>
              </a:rPr>
              <a:t>指令选择，设计目标就是为了快速生成比较简易的代码，所以不会做太多的降级、优化，必然就会不支持对一些类型进行合法化，通常是用在编译器的“</a:t>
            </a:r>
            <a:r>
              <a:rPr lang="en-US" altLang="zh-CN" dirty="0">
                <a:solidFill>
                  <a:schemeClr val="bg2"/>
                </a:solidFill>
              </a:rPr>
              <a:t>-O0”</a:t>
            </a:r>
            <a:r>
              <a:rPr lang="zh-CN" altLang="en-US" dirty="0">
                <a:solidFill>
                  <a:schemeClr val="bg2"/>
                </a:solidFill>
              </a:rPr>
              <a:t>模式下；</a:t>
            </a:r>
            <a:endParaRPr lang="en-US" altLang="zh-CN" dirty="0">
              <a:solidFill>
                <a:schemeClr val="bg2"/>
              </a:solidFill>
            </a:endParaRPr>
          </a:p>
          <a:p>
            <a:endParaRPr lang="en-US" altLang="zh-CN" dirty="0">
              <a:solidFill>
                <a:schemeClr val="bg2"/>
              </a:solidFill>
            </a:endParaRPr>
          </a:p>
          <a:p>
            <a:r>
              <a:rPr lang="en-US" altLang="zh-CN" dirty="0">
                <a:solidFill>
                  <a:schemeClr val="bg2"/>
                </a:solidFill>
              </a:rPr>
              <a:t>2. </a:t>
            </a:r>
            <a:r>
              <a:rPr lang="en-US" altLang="zh-CN" b="0" i="0" dirty="0">
                <a:solidFill>
                  <a:srgbClr val="000000"/>
                </a:solidFill>
                <a:effectLst/>
                <a:latin typeface="Lucida Grande"/>
              </a:rPr>
              <a:t>LLVM </a:t>
            </a:r>
            <a:r>
              <a:rPr lang="en-US" altLang="zh-CN" b="0" i="0" dirty="0" err="1">
                <a:solidFill>
                  <a:srgbClr val="000000"/>
                </a:solidFill>
                <a:effectLst/>
                <a:latin typeface="Lucida Grande"/>
              </a:rPr>
              <a:t>CodeGen</a:t>
            </a:r>
            <a:r>
              <a:rPr lang="zh-CN" altLang="en-US" b="0" i="0" dirty="0">
                <a:solidFill>
                  <a:srgbClr val="000000"/>
                </a:solidFill>
                <a:effectLst/>
                <a:latin typeface="Lucida Grande"/>
              </a:rPr>
              <a:t>中的</a:t>
            </a:r>
            <a:r>
              <a:rPr lang="en-US" altLang="zh-CN" b="0" i="0" dirty="0" err="1">
                <a:solidFill>
                  <a:srgbClr val="000000"/>
                </a:solidFill>
                <a:effectLst/>
                <a:latin typeface="Lucida Grande"/>
              </a:rPr>
              <a:t>FastISel</a:t>
            </a:r>
            <a:r>
              <a:rPr lang="zh-CN" altLang="en-US" b="0" i="0" dirty="0">
                <a:solidFill>
                  <a:srgbClr val="000000"/>
                </a:solidFill>
                <a:effectLst/>
                <a:latin typeface="Lucida Grande"/>
              </a:rPr>
              <a:t>指令选择也是实现了目标指令集无关的公共代码；</a:t>
            </a:r>
            <a:endParaRPr lang="en-US" altLang="zh-CN" dirty="0">
              <a:solidFill>
                <a:schemeClr val="bg2"/>
              </a:solidFill>
            </a:endParaRPr>
          </a:p>
          <a:p>
            <a:endParaRPr lang="en-US" altLang="zh-CN" dirty="0">
              <a:solidFill>
                <a:schemeClr val="bg2"/>
              </a:solidFill>
            </a:endParaRPr>
          </a:p>
          <a:p>
            <a:r>
              <a:rPr lang="en-US" altLang="zh-CN" dirty="0">
                <a:solidFill>
                  <a:schemeClr val="bg2"/>
                </a:solidFill>
              </a:rPr>
              <a:t>3. </a:t>
            </a:r>
            <a:r>
              <a:rPr lang="en-US" altLang="zh-CN" b="0" i="0" dirty="0">
                <a:solidFill>
                  <a:srgbClr val="000000"/>
                </a:solidFill>
                <a:effectLst/>
                <a:latin typeface="Lucida Grande"/>
              </a:rPr>
              <a:t>LLVM </a:t>
            </a:r>
            <a:r>
              <a:rPr lang="en-US" altLang="zh-CN" b="0" i="0" dirty="0" err="1">
                <a:solidFill>
                  <a:srgbClr val="000000"/>
                </a:solidFill>
                <a:effectLst/>
                <a:latin typeface="Lucida Grande"/>
              </a:rPr>
              <a:t>CodeGen</a:t>
            </a:r>
            <a:r>
              <a:rPr lang="zh-CN" altLang="en-US" b="0" i="0" dirty="0">
                <a:solidFill>
                  <a:srgbClr val="000000"/>
                </a:solidFill>
                <a:effectLst/>
                <a:latin typeface="Lucida Grande"/>
              </a:rPr>
              <a:t>中的</a:t>
            </a:r>
            <a:r>
              <a:rPr lang="en-US" altLang="zh-CN" b="0" i="0" dirty="0" err="1">
                <a:solidFill>
                  <a:srgbClr val="000000"/>
                </a:solidFill>
                <a:effectLst/>
                <a:latin typeface="Lucida Grande"/>
              </a:rPr>
              <a:t>FastISel</a:t>
            </a:r>
            <a:r>
              <a:rPr lang="zh-CN" altLang="en-US" b="0" i="0" dirty="0">
                <a:solidFill>
                  <a:srgbClr val="000000"/>
                </a:solidFill>
                <a:effectLst/>
                <a:latin typeface="Lucida Grande"/>
              </a:rPr>
              <a:t>指令选择</a:t>
            </a:r>
            <a:r>
              <a:rPr lang="zh-CN" altLang="en-US" dirty="0">
                <a:solidFill>
                  <a:schemeClr val="bg2"/>
                </a:solidFill>
              </a:rPr>
              <a:t>在某些没实现的功能上，还会调用</a:t>
            </a:r>
            <a:r>
              <a:rPr lang="en-US" altLang="zh-CN" dirty="0" err="1">
                <a:solidFill>
                  <a:schemeClr val="bg2"/>
                </a:solidFill>
              </a:rPr>
              <a:t>SelectionDAG</a:t>
            </a:r>
            <a:r>
              <a:rPr lang="en-US" altLang="zh-CN" dirty="0">
                <a:solidFill>
                  <a:schemeClr val="bg2"/>
                </a:solidFill>
              </a:rPr>
              <a:t> selector</a:t>
            </a:r>
            <a:r>
              <a:rPr lang="zh-CN" altLang="en-US" dirty="0">
                <a:solidFill>
                  <a:schemeClr val="bg2"/>
                </a:solidFill>
              </a:rPr>
              <a:t>的相关代码来补充。它的代码实现位于</a:t>
            </a:r>
            <a:r>
              <a:rPr lang="en-US" altLang="zh-CN" dirty="0" err="1">
                <a:solidFill>
                  <a:schemeClr val="bg2"/>
                </a:solidFill>
              </a:rPr>
              <a:t>llvm</a:t>
            </a:r>
            <a:r>
              <a:rPr lang="en-US" altLang="zh-CN" dirty="0">
                <a:solidFill>
                  <a:schemeClr val="bg2"/>
                </a:solidFill>
              </a:rPr>
              <a:t>/include/</a:t>
            </a:r>
            <a:r>
              <a:rPr lang="en-US" altLang="zh-CN" dirty="0" err="1">
                <a:solidFill>
                  <a:schemeClr val="bg2"/>
                </a:solidFill>
              </a:rPr>
              <a:t>llvm</a:t>
            </a:r>
            <a:r>
              <a:rPr lang="en-US" altLang="zh-CN" dirty="0">
                <a:solidFill>
                  <a:schemeClr val="bg2"/>
                </a:solidFill>
              </a:rPr>
              <a:t>/</a:t>
            </a:r>
            <a:r>
              <a:rPr lang="en-US" altLang="zh-CN" dirty="0" err="1">
                <a:solidFill>
                  <a:schemeClr val="bg2"/>
                </a:solidFill>
              </a:rPr>
              <a:t>CodeGen</a:t>
            </a:r>
            <a:r>
              <a:rPr lang="en-US" altLang="zh-CN" dirty="0">
                <a:solidFill>
                  <a:schemeClr val="bg2"/>
                </a:solidFill>
              </a:rPr>
              <a:t>/</a:t>
            </a:r>
            <a:r>
              <a:rPr lang="en-US" altLang="zh-CN" dirty="0" err="1">
                <a:solidFill>
                  <a:schemeClr val="bg2"/>
                </a:solidFill>
              </a:rPr>
              <a:t>FastISel.h</a:t>
            </a:r>
            <a:r>
              <a:rPr lang="zh-CN" altLang="en-US" dirty="0">
                <a:solidFill>
                  <a:schemeClr val="bg2"/>
                </a:solidFill>
              </a:rPr>
              <a:t>和</a:t>
            </a:r>
            <a:r>
              <a:rPr lang="en-US" altLang="zh-CN" dirty="0" err="1">
                <a:solidFill>
                  <a:schemeClr val="bg2"/>
                </a:solidFill>
              </a:rPr>
              <a:t>llvm</a:t>
            </a:r>
            <a:r>
              <a:rPr lang="en-US" altLang="zh-CN" dirty="0">
                <a:solidFill>
                  <a:schemeClr val="bg2"/>
                </a:solidFill>
              </a:rPr>
              <a:t>/lib/</a:t>
            </a:r>
            <a:r>
              <a:rPr lang="en-US" altLang="zh-CN" dirty="0" err="1">
                <a:solidFill>
                  <a:schemeClr val="bg2"/>
                </a:solidFill>
              </a:rPr>
              <a:t>CodeGen</a:t>
            </a:r>
            <a:r>
              <a:rPr lang="en-US" altLang="zh-CN" dirty="0">
                <a:solidFill>
                  <a:schemeClr val="bg2"/>
                </a:solidFill>
              </a:rPr>
              <a:t>/</a:t>
            </a:r>
            <a:r>
              <a:rPr lang="en-US" altLang="zh-CN" dirty="0" err="1">
                <a:solidFill>
                  <a:schemeClr val="bg2"/>
                </a:solidFill>
              </a:rPr>
              <a:t>SelectionDAG</a:t>
            </a:r>
            <a:r>
              <a:rPr lang="en-US" altLang="zh-CN" dirty="0">
                <a:solidFill>
                  <a:schemeClr val="bg2"/>
                </a:solidFill>
              </a:rPr>
              <a:t>/FastISel.cpp</a:t>
            </a:r>
            <a:r>
              <a:rPr lang="zh-CN" altLang="en-US" dirty="0">
                <a:solidFill>
                  <a:schemeClr val="bg2"/>
                </a:solidFill>
              </a:rPr>
              <a:t>之中，对应着具体的</a:t>
            </a:r>
            <a:r>
              <a:rPr lang="en-US" altLang="zh-CN" dirty="0" err="1">
                <a:solidFill>
                  <a:schemeClr val="bg2"/>
                </a:solidFill>
              </a:rPr>
              <a:t>FastISel</a:t>
            </a:r>
            <a:r>
              <a:rPr lang="zh-CN" altLang="en-US" dirty="0">
                <a:solidFill>
                  <a:schemeClr val="bg2"/>
                </a:solidFill>
              </a:rPr>
              <a:t>类；</a:t>
            </a:r>
            <a:endParaRPr lang="en-US" altLang="zh-CN" dirty="0">
              <a:solidFill>
                <a:schemeClr val="bg2"/>
              </a:solidFill>
            </a:endParaRPr>
          </a:p>
          <a:p>
            <a:endParaRPr lang="en-US" altLang="zh-CN" dirty="0">
              <a:solidFill>
                <a:schemeClr val="bg2"/>
              </a:solidFill>
            </a:endParaRPr>
          </a:p>
          <a:p>
            <a:r>
              <a:rPr lang="en-US" altLang="zh-CN" dirty="0">
                <a:solidFill>
                  <a:schemeClr val="bg2"/>
                </a:solidFill>
              </a:rPr>
              <a:t>4. </a:t>
            </a:r>
            <a:r>
              <a:rPr lang="zh-CN" altLang="en-US" dirty="0">
                <a:solidFill>
                  <a:schemeClr val="bg2"/>
                </a:solidFill>
              </a:rPr>
              <a:t>和之前的</a:t>
            </a:r>
            <a:r>
              <a:rPr lang="en-US" altLang="zh-CN" dirty="0" err="1">
                <a:solidFill>
                  <a:schemeClr val="bg2"/>
                </a:solidFill>
              </a:rPr>
              <a:t>SelectionDAG</a:t>
            </a:r>
            <a:r>
              <a:rPr lang="zh-CN" altLang="en-US" dirty="0">
                <a:solidFill>
                  <a:schemeClr val="bg2"/>
                </a:solidFill>
              </a:rPr>
              <a:t>指令选择不同，</a:t>
            </a:r>
            <a:r>
              <a:rPr lang="en-US" altLang="zh-CN" dirty="0" err="1">
                <a:solidFill>
                  <a:schemeClr val="bg2"/>
                </a:solidFill>
              </a:rPr>
              <a:t>FastISel</a:t>
            </a:r>
            <a:r>
              <a:rPr lang="zh-CN" altLang="en-US" dirty="0">
                <a:solidFill>
                  <a:schemeClr val="bg2"/>
                </a:solidFill>
              </a:rPr>
              <a:t>类并不是一个</a:t>
            </a:r>
            <a:r>
              <a:rPr lang="en-US" altLang="zh-CN" dirty="0">
                <a:solidFill>
                  <a:schemeClr val="bg2"/>
                </a:solidFill>
              </a:rPr>
              <a:t>pass</a:t>
            </a:r>
            <a:r>
              <a:rPr lang="zh-CN" altLang="en-US" dirty="0">
                <a:solidFill>
                  <a:schemeClr val="bg2"/>
                </a:solidFill>
              </a:rPr>
              <a:t>，它就是一个正常的类，不是</a:t>
            </a:r>
            <a:r>
              <a:rPr lang="en-US" altLang="zh-CN" dirty="0" err="1">
                <a:solidFill>
                  <a:schemeClr val="bg2"/>
                </a:solidFill>
              </a:rPr>
              <a:t>MachineFunctionPass</a:t>
            </a:r>
            <a:r>
              <a:rPr lang="zh-CN" altLang="en-US" dirty="0">
                <a:solidFill>
                  <a:schemeClr val="bg2"/>
                </a:solidFill>
              </a:rPr>
              <a:t>的子类；</a:t>
            </a:r>
            <a:endParaRPr lang="en-US" altLang="zh-CN" dirty="0">
              <a:solidFill>
                <a:schemeClr val="bg2"/>
              </a:solidFill>
            </a:endParaRPr>
          </a:p>
          <a:p>
            <a:endParaRPr lang="en-US" altLang="zh-CN" dirty="0">
              <a:solidFill>
                <a:schemeClr val="bg2"/>
              </a:solidFill>
            </a:endParaRPr>
          </a:p>
          <a:p>
            <a:r>
              <a:rPr lang="en-US" altLang="zh-CN" dirty="0">
                <a:solidFill>
                  <a:schemeClr val="bg2"/>
                </a:solidFill>
              </a:rPr>
              <a:t>5. </a:t>
            </a:r>
            <a:r>
              <a:rPr lang="en-US" altLang="zh-CN" b="0" i="0" dirty="0">
                <a:solidFill>
                  <a:srgbClr val="000000"/>
                </a:solidFill>
                <a:effectLst/>
                <a:latin typeface="Lucida Grande"/>
              </a:rPr>
              <a:t>LLVM </a:t>
            </a:r>
            <a:r>
              <a:rPr lang="en-US" altLang="zh-CN" b="0" i="0" dirty="0" err="1">
                <a:solidFill>
                  <a:srgbClr val="000000"/>
                </a:solidFill>
                <a:effectLst/>
                <a:latin typeface="Lucida Grande"/>
              </a:rPr>
              <a:t>CodeGen</a:t>
            </a:r>
            <a:r>
              <a:rPr lang="zh-CN" altLang="en-US" b="0" i="0" dirty="0">
                <a:solidFill>
                  <a:srgbClr val="000000"/>
                </a:solidFill>
                <a:effectLst/>
                <a:latin typeface="Lucida Grande"/>
              </a:rPr>
              <a:t>中的</a:t>
            </a:r>
            <a:r>
              <a:rPr lang="en-US" altLang="zh-CN" b="0" i="0" dirty="0" err="1">
                <a:solidFill>
                  <a:srgbClr val="000000"/>
                </a:solidFill>
                <a:effectLst/>
                <a:latin typeface="Lucida Grande"/>
              </a:rPr>
              <a:t>FastISel</a:t>
            </a:r>
            <a:r>
              <a:rPr lang="zh-CN" altLang="en-US" b="0" i="0" dirty="0">
                <a:solidFill>
                  <a:srgbClr val="000000"/>
                </a:solidFill>
                <a:effectLst/>
                <a:latin typeface="Lucida Grande"/>
              </a:rPr>
              <a:t>指令选择的调用流程，是和</a:t>
            </a:r>
            <a:r>
              <a:rPr lang="en-US" altLang="zh-CN" dirty="0" err="1">
                <a:solidFill>
                  <a:schemeClr val="bg2"/>
                </a:solidFill>
              </a:rPr>
              <a:t>SelectionDAG</a:t>
            </a:r>
            <a:r>
              <a:rPr lang="zh-CN" altLang="en-US" dirty="0">
                <a:solidFill>
                  <a:schemeClr val="bg2"/>
                </a:solidFill>
              </a:rPr>
              <a:t>指令选择按照一个流程混合在一起的，并不是单独的流程；</a:t>
            </a:r>
          </a:p>
        </p:txBody>
      </p:sp>
    </p:spTree>
    <p:extLst>
      <p:ext uri="{BB962C8B-B14F-4D97-AF65-F5344CB8AC3E}">
        <p14:creationId xmlns:p14="http://schemas.microsoft.com/office/powerpoint/2010/main" val="996842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4A3DD-0DE8-8B6B-191C-2915C90D3503}"/>
              </a:ext>
            </a:extLst>
          </p:cNvPr>
          <p:cNvSpPr>
            <a:spLocks noGrp="1"/>
          </p:cNvSpPr>
          <p:nvPr>
            <p:ph type="title"/>
          </p:nvPr>
        </p:nvSpPr>
        <p:spPr/>
        <p:txBody>
          <a:bodyPr/>
          <a:lstStyle/>
          <a:p>
            <a:r>
              <a:rPr lang="en-US" altLang="zh-CN" dirty="0" err="1">
                <a:solidFill>
                  <a:srgbClr val="000000"/>
                </a:solidFill>
                <a:latin typeface="Lucida Grande"/>
              </a:rPr>
              <a:t>GlobalISel</a:t>
            </a:r>
            <a:r>
              <a:rPr lang="zh-CN" altLang="en-US" dirty="0">
                <a:solidFill>
                  <a:srgbClr val="000000"/>
                </a:solidFill>
                <a:latin typeface="Lucida Grande"/>
              </a:rPr>
              <a:t>指令选择</a:t>
            </a:r>
            <a:endParaRPr lang="zh-CN" altLang="en-US" dirty="0"/>
          </a:p>
        </p:txBody>
      </p:sp>
      <p:pic>
        <p:nvPicPr>
          <p:cNvPr id="1026" name="Picture 2">
            <a:extLst>
              <a:ext uri="{FF2B5EF4-FFF2-40B4-BE49-F238E27FC236}">
                <a16:creationId xmlns:a16="http://schemas.microsoft.com/office/drawing/2014/main" id="{F4561BEC-0944-8D36-4DE4-A7A24A217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54087"/>
            <a:ext cx="12192000" cy="193833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CDDFBFD1-BD31-9CC5-EAF3-EA324D97994D}"/>
              </a:ext>
            </a:extLst>
          </p:cNvPr>
          <p:cNvSpPr txBox="1"/>
          <p:nvPr/>
        </p:nvSpPr>
        <p:spPr>
          <a:xfrm>
            <a:off x="677916" y="6337738"/>
            <a:ext cx="10011104" cy="307777"/>
          </a:xfrm>
          <a:prstGeom prst="rect">
            <a:avLst/>
          </a:prstGeom>
          <a:noFill/>
        </p:spPr>
        <p:txBody>
          <a:bodyPr wrap="square" rtlCol="0">
            <a:spAutoFit/>
          </a:bodyPr>
          <a:lstStyle/>
          <a:p>
            <a:r>
              <a:rPr lang="en-US" altLang="zh-CN" sz="1400" dirty="0">
                <a:solidFill>
                  <a:schemeClr val="bg2"/>
                </a:solidFill>
              </a:rPr>
              <a:t>From: </a:t>
            </a:r>
            <a:r>
              <a:rPr lang="fr-FR" altLang="zh-CN" sz="1400" dirty="0">
                <a:solidFill>
                  <a:schemeClr val="bg2"/>
                </a:solidFill>
              </a:rPr>
              <a:t>https://llvm.org/docs/GlobalISel/Pipeline.html</a:t>
            </a:r>
            <a:endParaRPr lang="zh-CN" altLang="en-US" sz="1400" dirty="0">
              <a:solidFill>
                <a:schemeClr val="bg2"/>
              </a:solidFill>
            </a:endParaRPr>
          </a:p>
        </p:txBody>
      </p:sp>
    </p:spTree>
    <p:extLst>
      <p:ext uri="{BB962C8B-B14F-4D97-AF65-F5344CB8AC3E}">
        <p14:creationId xmlns:p14="http://schemas.microsoft.com/office/powerpoint/2010/main" val="264043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C30E6-6241-6455-7A17-D42C202FD00E}"/>
              </a:ext>
            </a:extLst>
          </p:cNvPr>
          <p:cNvSpPr>
            <a:spLocks noGrp="1"/>
          </p:cNvSpPr>
          <p:nvPr>
            <p:ph type="title"/>
          </p:nvPr>
        </p:nvSpPr>
        <p:spPr/>
        <p:txBody>
          <a:bodyPr/>
          <a:lstStyle/>
          <a:p>
            <a:r>
              <a:rPr lang="en-US" altLang="zh-CN" dirty="0">
                <a:solidFill>
                  <a:srgbClr val="000000"/>
                </a:solidFill>
                <a:latin typeface="Lucida Grande"/>
              </a:rPr>
              <a:t>LLVM </a:t>
            </a:r>
            <a:r>
              <a:rPr lang="en-US" altLang="zh-CN" dirty="0" err="1">
                <a:solidFill>
                  <a:srgbClr val="000000"/>
                </a:solidFill>
                <a:latin typeface="Lucida Grande"/>
              </a:rPr>
              <a:t>CodeGen</a:t>
            </a:r>
            <a:r>
              <a:rPr lang="zh-CN" altLang="en-US" dirty="0">
                <a:solidFill>
                  <a:srgbClr val="000000"/>
                </a:solidFill>
                <a:latin typeface="Lucida Grande"/>
              </a:rPr>
              <a:t>中的</a:t>
            </a:r>
            <a:r>
              <a:rPr lang="en-US" altLang="zh-CN" dirty="0" err="1">
                <a:solidFill>
                  <a:srgbClr val="000000"/>
                </a:solidFill>
                <a:latin typeface="Lucida Grande"/>
              </a:rPr>
              <a:t>GlobalISel</a:t>
            </a:r>
            <a:r>
              <a:rPr lang="zh-CN" altLang="en-US" dirty="0">
                <a:solidFill>
                  <a:srgbClr val="000000"/>
                </a:solidFill>
                <a:latin typeface="Lucida Grande"/>
              </a:rPr>
              <a:t>指令选择</a:t>
            </a:r>
            <a:endParaRPr lang="zh-CN" altLang="en-US" dirty="0"/>
          </a:p>
        </p:txBody>
      </p:sp>
      <p:sp>
        <p:nvSpPr>
          <p:cNvPr id="4" name="文本框 3">
            <a:extLst>
              <a:ext uri="{FF2B5EF4-FFF2-40B4-BE49-F238E27FC236}">
                <a16:creationId xmlns:a16="http://schemas.microsoft.com/office/drawing/2014/main" id="{04629903-0D1B-618E-2B74-18A40C10C975}"/>
              </a:ext>
            </a:extLst>
          </p:cNvPr>
          <p:cNvSpPr txBox="1"/>
          <p:nvPr/>
        </p:nvSpPr>
        <p:spPr>
          <a:xfrm>
            <a:off x="593557" y="1295218"/>
            <a:ext cx="11044989" cy="5078313"/>
          </a:xfrm>
          <a:prstGeom prst="rect">
            <a:avLst/>
          </a:prstGeom>
          <a:noFill/>
        </p:spPr>
        <p:txBody>
          <a:bodyPr wrap="square">
            <a:spAutoFit/>
          </a:bodyPr>
          <a:lstStyle/>
          <a:p>
            <a:pPr marL="342900" indent="-342900">
              <a:buAutoNum type="arabicPeriod"/>
            </a:pPr>
            <a:r>
              <a:rPr lang="en-US" altLang="zh-CN" dirty="0">
                <a:solidFill>
                  <a:srgbClr val="000000"/>
                </a:solidFill>
                <a:latin typeface="Lucida Grande"/>
              </a:rPr>
              <a:t>LLVM </a:t>
            </a:r>
            <a:r>
              <a:rPr lang="en-US" altLang="zh-CN" dirty="0" err="1">
                <a:solidFill>
                  <a:srgbClr val="000000"/>
                </a:solidFill>
                <a:latin typeface="Lucida Grande"/>
              </a:rPr>
              <a:t>CodeGen</a:t>
            </a:r>
            <a:r>
              <a:rPr lang="zh-CN" altLang="en-US" dirty="0">
                <a:solidFill>
                  <a:srgbClr val="000000"/>
                </a:solidFill>
                <a:latin typeface="Lucida Grande"/>
              </a:rPr>
              <a:t>中的</a:t>
            </a:r>
            <a:r>
              <a:rPr lang="en-US" altLang="zh-CN" dirty="0" err="1">
                <a:solidFill>
                  <a:srgbClr val="000000"/>
                </a:solidFill>
                <a:latin typeface="Lucida Grande"/>
              </a:rPr>
              <a:t>GlobalISel</a:t>
            </a:r>
            <a:r>
              <a:rPr lang="zh-CN" altLang="en-US" dirty="0">
                <a:solidFill>
                  <a:srgbClr val="000000"/>
                </a:solidFill>
                <a:latin typeface="Lucida Grande"/>
              </a:rPr>
              <a:t>指令选择也是目标指令集架构无关的公共代码，所有后端的目标指令集相关代码都是基于这个代码之上的；</a:t>
            </a:r>
            <a:endParaRPr lang="en-US" altLang="zh-CN" dirty="0">
              <a:solidFill>
                <a:srgbClr val="000000"/>
              </a:solidFill>
              <a:latin typeface="Lucida Grande"/>
            </a:endParaRPr>
          </a:p>
          <a:p>
            <a:pPr marL="342900" indent="-342900">
              <a:buAutoNum type="arabicPeriod"/>
            </a:pPr>
            <a:endParaRPr lang="en-US" altLang="zh-CN" dirty="0">
              <a:solidFill>
                <a:srgbClr val="000000"/>
              </a:solidFill>
              <a:latin typeface="Lucida Grande"/>
            </a:endParaRPr>
          </a:p>
          <a:p>
            <a:pPr marL="342900" indent="-342900">
              <a:buAutoNum type="arabicPeriod"/>
            </a:pPr>
            <a:r>
              <a:rPr lang="en-US" altLang="zh-CN" dirty="0">
                <a:solidFill>
                  <a:srgbClr val="000000"/>
                </a:solidFill>
                <a:latin typeface="Lucida Grande"/>
              </a:rPr>
              <a:t>LLVM </a:t>
            </a:r>
            <a:r>
              <a:rPr lang="en-US" altLang="zh-CN" dirty="0" err="1">
                <a:solidFill>
                  <a:srgbClr val="000000"/>
                </a:solidFill>
                <a:latin typeface="Lucida Grande"/>
              </a:rPr>
              <a:t>CodeGen</a:t>
            </a:r>
            <a:r>
              <a:rPr lang="zh-CN" altLang="en-US" dirty="0">
                <a:solidFill>
                  <a:srgbClr val="000000"/>
                </a:solidFill>
                <a:latin typeface="Lucida Grande"/>
              </a:rPr>
              <a:t>中的</a:t>
            </a:r>
            <a:r>
              <a:rPr lang="en-US" altLang="zh-CN" dirty="0" err="1">
                <a:solidFill>
                  <a:srgbClr val="000000"/>
                </a:solidFill>
                <a:latin typeface="Lucida Grande"/>
              </a:rPr>
              <a:t>GlobalISel</a:t>
            </a:r>
            <a:r>
              <a:rPr lang="zh-CN" altLang="en-US" dirty="0">
                <a:solidFill>
                  <a:srgbClr val="000000"/>
                </a:solidFill>
                <a:latin typeface="Lucida Grande"/>
              </a:rPr>
              <a:t>指令选择有一个专门的目录</a:t>
            </a:r>
            <a:r>
              <a:rPr lang="en-US" altLang="zh-CN" dirty="0" err="1">
                <a:solidFill>
                  <a:srgbClr val="000000"/>
                </a:solidFill>
                <a:latin typeface="Lucida Grande"/>
              </a:rPr>
              <a:t>llvm</a:t>
            </a:r>
            <a:r>
              <a:rPr lang="en-US" altLang="zh-CN" dirty="0">
                <a:solidFill>
                  <a:srgbClr val="000000"/>
                </a:solidFill>
                <a:latin typeface="Lucida Grande"/>
              </a:rPr>
              <a:t>/lib/ </a:t>
            </a:r>
            <a:r>
              <a:rPr lang="en-US" altLang="zh-CN" dirty="0" err="1">
                <a:solidFill>
                  <a:srgbClr val="000000"/>
                </a:solidFill>
                <a:latin typeface="Lucida Grande"/>
              </a:rPr>
              <a:t>CodeGen</a:t>
            </a:r>
            <a:r>
              <a:rPr lang="en-US" altLang="zh-CN" dirty="0">
                <a:solidFill>
                  <a:srgbClr val="000000"/>
                </a:solidFill>
                <a:latin typeface="Lucida Grande"/>
              </a:rPr>
              <a:t>/</a:t>
            </a:r>
            <a:r>
              <a:rPr lang="en-US" altLang="zh-CN" dirty="0" err="1">
                <a:solidFill>
                  <a:srgbClr val="000000"/>
                </a:solidFill>
                <a:latin typeface="Lucida Grande"/>
              </a:rPr>
              <a:t>GloballSeI</a:t>
            </a:r>
            <a:r>
              <a:rPr lang="zh-CN" altLang="en-US" dirty="0">
                <a:solidFill>
                  <a:srgbClr val="000000"/>
                </a:solidFill>
                <a:latin typeface="Lucida Grande"/>
              </a:rPr>
              <a:t>来存放相关代码；</a:t>
            </a:r>
            <a:endParaRPr lang="en-US" altLang="zh-CN" dirty="0">
              <a:solidFill>
                <a:srgbClr val="000000"/>
              </a:solidFill>
              <a:latin typeface="Lucida Grande"/>
            </a:endParaRPr>
          </a:p>
          <a:p>
            <a:pPr marL="342900" indent="-342900">
              <a:buAutoNum type="arabicPeriod"/>
            </a:pPr>
            <a:endParaRPr lang="en-US" altLang="zh-CN" dirty="0">
              <a:solidFill>
                <a:srgbClr val="000000"/>
              </a:solidFill>
              <a:latin typeface="Lucida Grande"/>
            </a:endParaRPr>
          </a:p>
          <a:p>
            <a:pPr marL="342900" indent="-342900">
              <a:buAutoNum type="arabicPeriod"/>
            </a:pPr>
            <a:endParaRPr lang="en-US" altLang="zh-CN" dirty="0">
              <a:solidFill>
                <a:srgbClr val="000000"/>
              </a:solidFill>
              <a:latin typeface="Lucida Grande"/>
            </a:endParaRPr>
          </a:p>
          <a:p>
            <a:pPr marL="342900" indent="-342900">
              <a:buAutoNum type="arabicPeriod"/>
            </a:pPr>
            <a:r>
              <a:rPr lang="en-US" altLang="zh-CN" dirty="0">
                <a:solidFill>
                  <a:srgbClr val="000000"/>
                </a:solidFill>
                <a:latin typeface="Lucida Grande"/>
              </a:rPr>
              <a:t>LLVM </a:t>
            </a:r>
            <a:r>
              <a:rPr lang="en-US" altLang="zh-CN" dirty="0" err="1">
                <a:solidFill>
                  <a:srgbClr val="000000"/>
                </a:solidFill>
                <a:latin typeface="Lucida Grande"/>
              </a:rPr>
              <a:t>CodeGen</a:t>
            </a:r>
            <a:r>
              <a:rPr lang="zh-CN" altLang="en-US" dirty="0">
                <a:solidFill>
                  <a:srgbClr val="000000"/>
                </a:solidFill>
                <a:latin typeface="Lucida Grande"/>
              </a:rPr>
              <a:t>中的</a:t>
            </a:r>
            <a:r>
              <a:rPr lang="en-US" altLang="zh-CN" dirty="0" err="1">
                <a:solidFill>
                  <a:srgbClr val="000000"/>
                </a:solidFill>
                <a:latin typeface="Lucida Grande"/>
              </a:rPr>
              <a:t>GlobalISel</a:t>
            </a:r>
            <a:r>
              <a:rPr lang="zh-CN" altLang="en-US" dirty="0">
                <a:solidFill>
                  <a:srgbClr val="000000"/>
                </a:solidFill>
                <a:latin typeface="Lucida Grande"/>
              </a:rPr>
              <a:t>指令选择，根据结构图，是分为四个</a:t>
            </a:r>
            <a:r>
              <a:rPr lang="en-US" altLang="zh-CN" dirty="0">
                <a:solidFill>
                  <a:srgbClr val="000000"/>
                </a:solidFill>
                <a:latin typeface="Lucida Grande"/>
              </a:rPr>
              <a:t>pass</a:t>
            </a:r>
            <a:r>
              <a:rPr lang="zh-CN" altLang="en-US" dirty="0">
                <a:solidFill>
                  <a:srgbClr val="000000"/>
                </a:solidFill>
                <a:latin typeface="Lucida Grande"/>
              </a:rPr>
              <a:t>来进行实现的，它们分别是：</a:t>
            </a:r>
            <a:r>
              <a:rPr lang="en-US" altLang="zh-CN" dirty="0" err="1">
                <a:solidFill>
                  <a:srgbClr val="000000"/>
                </a:solidFill>
                <a:latin typeface="Lucida Grande"/>
              </a:rPr>
              <a:t>IRTranslator</a:t>
            </a:r>
            <a:r>
              <a:rPr lang="zh-CN" altLang="en-US" dirty="0">
                <a:solidFill>
                  <a:srgbClr val="000000"/>
                </a:solidFill>
                <a:latin typeface="Lucida Grande"/>
              </a:rPr>
              <a:t>、</a:t>
            </a:r>
            <a:r>
              <a:rPr lang="en-US" altLang="zh-CN" dirty="0">
                <a:solidFill>
                  <a:srgbClr val="000000"/>
                </a:solidFill>
                <a:latin typeface="Lucida Grande"/>
              </a:rPr>
              <a:t>Legalizer</a:t>
            </a:r>
            <a:r>
              <a:rPr lang="zh-CN" altLang="en-US" dirty="0">
                <a:solidFill>
                  <a:srgbClr val="000000"/>
                </a:solidFill>
                <a:latin typeface="Lucida Grande"/>
              </a:rPr>
              <a:t>、</a:t>
            </a:r>
            <a:r>
              <a:rPr lang="en-US" altLang="zh-CN" dirty="0" err="1">
                <a:solidFill>
                  <a:srgbClr val="000000"/>
                </a:solidFill>
                <a:latin typeface="Lucida Grande"/>
              </a:rPr>
              <a:t>RegBankSelect</a:t>
            </a:r>
            <a:r>
              <a:rPr lang="zh-CN" altLang="en-US" dirty="0">
                <a:solidFill>
                  <a:srgbClr val="000000"/>
                </a:solidFill>
                <a:latin typeface="Lucida Grande"/>
              </a:rPr>
              <a:t>和</a:t>
            </a:r>
            <a:r>
              <a:rPr lang="en-US" altLang="zh-CN" dirty="0" err="1">
                <a:solidFill>
                  <a:srgbClr val="000000"/>
                </a:solidFill>
                <a:latin typeface="Lucida Grande"/>
              </a:rPr>
              <a:t>InstructionSelect</a:t>
            </a:r>
            <a:r>
              <a:rPr lang="zh-CN" altLang="en-US" dirty="0">
                <a:solidFill>
                  <a:srgbClr val="000000"/>
                </a:solidFill>
                <a:latin typeface="Lucida Grande"/>
              </a:rPr>
              <a:t>；</a:t>
            </a:r>
            <a:endParaRPr lang="en-US" altLang="zh-CN" dirty="0">
              <a:solidFill>
                <a:srgbClr val="000000"/>
              </a:solidFill>
              <a:latin typeface="Lucida Grande"/>
            </a:endParaRPr>
          </a:p>
          <a:p>
            <a:pPr marL="342900" indent="-342900">
              <a:buAutoNum type="arabicPeriod"/>
            </a:pPr>
            <a:endParaRPr lang="en-US" altLang="zh-CN" dirty="0">
              <a:solidFill>
                <a:srgbClr val="000000"/>
              </a:solidFill>
              <a:latin typeface="Lucida Grande"/>
            </a:endParaRPr>
          </a:p>
          <a:p>
            <a:pPr marL="342900" indent="-342900">
              <a:buAutoNum type="arabicPeriod"/>
            </a:pPr>
            <a:endParaRPr lang="en-US" altLang="zh-CN" dirty="0">
              <a:solidFill>
                <a:srgbClr val="000000"/>
              </a:solidFill>
              <a:latin typeface="Lucida Grande"/>
            </a:endParaRPr>
          </a:p>
          <a:p>
            <a:pPr marL="342900" indent="-342900">
              <a:buAutoNum type="arabicPeriod"/>
            </a:pPr>
            <a:r>
              <a:rPr lang="zh-CN" altLang="en-US" dirty="0">
                <a:solidFill>
                  <a:srgbClr val="000000"/>
                </a:solidFill>
                <a:latin typeface="Lucida Grande"/>
              </a:rPr>
              <a:t>上述四个</a:t>
            </a:r>
            <a:r>
              <a:rPr lang="en-US" altLang="zh-CN" dirty="0">
                <a:solidFill>
                  <a:srgbClr val="000000"/>
                </a:solidFill>
                <a:latin typeface="Lucida Grande"/>
              </a:rPr>
              <a:t>pass</a:t>
            </a:r>
            <a:r>
              <a:rPr lang="zh-CN" altLang="en-US" dirty="0">
                <a:solidFill>
                  <a:srgbClr val="000000"/>
                </a:solidFill>
                <a:latin typeface="Lucida Grande"/>
              </a:rPr>
              <a:t>，都是以</a:t>
            </a:r>
            <a:r>
              <a:rPr lang="en-US" altLang="zh-CN" dirty="0" err="1">
                <a:solidFill>
                  <a:srgbClr val="000000"/>
                </a:solidFill>
                <a:latin typeface="Lucida Grande"/>
              </a:rPr>
              <a:t>runOnMachineFunction</a:t>
            </a:r>
            <a:r>
              <a:rPr lang="en-US" altLang="zh-CN" dirty="0">
                <a:solidFill>
                  <a:srgbClr val="000000"/>
                </a:solidFill>
                <a:latin typeface="Lucida Grande"/>
              </a:rPr>
              <a:t>()</a:t>
            </a:r>
            <a:r>
              <a:rPr lang="zh-CN" altLang="en-US" dirty="0">
                <a:solidFill>
                  <a:srgbClr val="000000"/>
                </a:solidFill>
                <a:latin typeface="Lucida Grande"/>
              </a:rPr>
              <a:t>的为入口函数，且每个</a:t>
            </a:r>
            <a:r>
              <a:rPr lang="en-US" altLang="zh-CN" dirty="0">
                <a:solidFill>
                  <a:srgbClr val="000000"/>
                </a:solidFill>
                <a:latin typeface="Lucida Grande"/>
              </a:rPr>
              <a:t>pass</a:t>
            </a:r>
            <a:r>
              <a:rPr lang="zh-CN" altLang="en-US" dirty="0">
                <a:solidFill>
                  <a:srgbClr val="000000"/>
                </a:solidFill>
                <a:latin typeface="Lucida Grande"/>
              </a:rPr>
              <a:t>都有个同名的实现类；</a:t>
            </a:r>
            <a:endParaRPr lang="en-US" altLang="zh-CN" dirty="0">
              <a:solidFill>
                <a:srgbClr val="000000"/>
              </a:solidFill>
              <a:latin typeface="Lucida Grande"/>
            </a:endParaRPr>
          </a:p>
          <a:p>
            <a:pPr marL="342900" indent="-342900">
              <a:buAutoNum type="arabicPeriod"/>
            </a:pPr>
            <a:endParaRPr lang="en-US" altLang="zh-CN" dirty="0">
              <a:solidFill>
                <a:srgbClr val="000000"/>
              </a:solidFill>
              <a:latin typeface="Lucida Grande"/>
            </a:endParaRPr>
          </a:p>
          <a:p>
            <a:pPr marL="342900" indent="-342900">
              <a:buAutoNum type="arabicPeriod"/>
            </a:pPr>
            <a:endParaRPr lang="en-US" altLang="zh-CN" dirty="0">
              <a:solidFill>
                <a:srgbClr val="000000"/>
              </a:solidFill>
              <a:latin typeface="Lucida Grande"/>
            </a:endParaRPr>
          </a:p>
          <a:p>
            <a:pPr marL="342900" indent="-342900">
              <a:buAutoNum type="arabicPeriod"/>
            </a:pPr>
            <a:r>
              <a:rPr lang="en-US" altLang="zh-CN" dirty="0" err="1">
                <a:solidFill>
                  <a:srgbClr val="000000"/>
                </a:solidFill>
                <a:latin typeface="Lucida Grande"/>
              </a:rPr>
              <a:t>IRTranslator</a:t>
            </a:r>
            <a:r>
              <a:rPr lang="zh-CN" altLang="en-US" dirty="0">
                <a:solidFill>
                  <a:srgbClr val="000000"/>
                </a:solidFill>
                <a:latin typeface="Lucida Grande"/>
              </a:rPr>
              <a:t>类的实现位于</a:t>
            </a:r>
            <a:r>
              <a:rPr lang="en-US" altLang="zh-CN" dirty="0" err="1">
                <a:solidFill>
                  <a:srgbClr val="000000"/>
                </a:solidFill>
                <a:latin typeface="Lucida Grande"/>
              </a:rPr>
              <a:t>llvm</a:t>
            </a:r>
            <a:r>
              <a:rPr lang="en-US" altLang="zh-CN" dirty="0">
                <a:solidFill>
                  <a:srgbClr val="000000"/>
                </a:solidFill>
                <a:latin typeface="Lucida Grande"/>
              </a:rPr>
              <a:t>/include/</a:t>
            </a:r>
            <a:r>
              <a:rPr lang="en-US" altLang="zh-CN" dirty="0" err="1">
                <a:solidFill>
                  <a:srgbClr val="000000"/>
                </a:solidFill>
                <a:latin typeface="Lucida Grande"/>
              </a:rPr>
              <a:t>llvm</a:t>
            </a:r>
            <a:r>
              <a:rPr lang="en-US" altLang="zh-CN" dirty="0">
                <a:solidFill>
                  <a:srgbClr val="000000"/>
                </a:solidFill>
                <a:latin typeface="Lucida Grande"/>
              </a:rPr>
              <a:t>/</a:t>
            </a:r>
            <a:r>
              <a:rPr lang="en-US" altLang="zh-CN" dirty="0" err="1">
                <a:solidFill>
                  <a:srgbClr val="000000"/>
                </a:solidFill>
                <a:latin typeface="Lucida Grande"/>
              </a:rPr>
              <a:t>CodeGen</a:t>
            </a:r>
            <a:r>
              <a:rPr lang="en-US" altLang="zh-CN" dirty="0">
                <a:solidFill>
                  <a:srgbClr val="000000"/>
                </a:solidFill>
                <a:latin typeface="Lucida Grande"/>
              </a:rPr>
              <a:t>/</a:t>
            </a:r>
            <a:r>
              <a:rPr lang="en-US" altLang="zh-CN" dirty="0" err="1">
                <a:solidFill>
                  <a:srgbClr val="000000"/>
                </a:solidFill>
                <a:latin typeface="Lucida Grande"/>
              </a:rPr>
              <a:t>GloballSeI</a:t>
            </a:r>
            <a:r>
              <a:rPr lang="en-US" altLang="zh-CN" dirty="0">
                <a:solidFill>
                  <a:srgbClr val="000000"/>
                </a:solidFill>
                <a:latin typeface="Lucida Grande"/>
              </a:rPr>
              <a:t>/</a:t>
            </a:r>
            <a:r>
              <a:rPr lang="en-US" altLang="zh-CN" dirty="0" err="1">
                <a:solidFill>
                  <a:srgbClr val="000000"/>
                </a:solidFill>
                <a:latin typeface="Lucida Grande"/>
              </a:rPr>
              <a:t>IRTranslator.h</a:t>
            </a:r>
            <a:r>
              <a:rPr lang="zh-CN" altLang="en-US" dirty="0">
                <a:solidFill>
                  <a:srgbClr val="000000"/>
                </a:solidFill>
                <a:latin typeface="Lucida Grande"/>
              </a:rPr>
              <a:t>和</a:t>
            </a:r>
            <a:r>
              <a:rPr lang="en-US" altLang="zh-CN" dirty="0" err="1">
                <a:solidFill>
                  <a:srgbClr val="000000"/>
                </a:solidFill>
                <a:latin typeface="Lucida Grande"/>
              </a:rPr>
              <a:t>llvm</a:t>
            </a:r>
            <a:r>
              <a:rPr lang="en-US" altLang="zh-CN" dirty="0">
                <a:solidFill>
                  <a:srgbClr val="000000"/>
                </a:solidFill>
                <a:latin typeface="Lucida Grande"/>
              </a:rPr>
              <a:t>/lib/ </a:t>
            </a:r>
            <a:r>
              <a:rPr lang="en-US" altLang="zh-CN" dirty="0" err="1">
                <a:solidFill>
                  <a:srgbClr val="000000"/>
                </a:solidFill>
                <a:latin typeface="Lucida Grande"/>
              </a:rPr>
              <a:t>CodeGen</a:t>
            </a:r>
            <a:r>
              <a:rPr lang="en-US" altLang="zh-CN" dirty="0">
                <a:solidFill>
                  <a:srgbClr val="000000"/>
                </a:solidFill>
                <a:latin typeface="Lucida Grande"/>
              </a:rPr>
              <a:t>/</a:t>
            </a:r>
            <a:r>
              <a:rPr lang="en-US" altLang="zh-CN" dirty="0" err="1">
                <a:solidFill>
                  <a:srgbClr val="000000"/>
                </a:solidFill>
                <a:latin typeface="Lucida Grande"/>
              </a:rPr>
              <a:t>GloballSeI</a:t>
            </a:r>
            <a:r>
              <a:rPr lang="en-US" altLang="zh-CN" dirty="0">
                <a:solidFill>
                  <a:srgbClr val="000000"/>
                </a:solidFill>
                <a:latin typeface="Lucida Grande"/>
              </a:rPr>
              <a:t>/IRTranslator.cpp</a:t>
            </a:r>
            <a:r>
              <a:rPr lang="zh-CN" altLang="en-US" dirty="0">
                <a:solidFill>
                  <a:srgbClr val="000000"/>
                </a:solidFill>
                <a:latin typeface="Lucida Grande"/>
              </a:rPr>
              <a:t>；</a:t>
            </a:r>
            <a:endParaRPr lang="en-US" altLang="zh-CN" dirty="0">
              <a:solidFill>
                <a:srgbClr val="000000"/>
              </a:solidFill>
              <a:latin typeface="Lucida Grande"/>
            </a:endParaRPr>
          </a:p>
          <a:p>
            <a:pPr marL="342900" indent="-342900">
              <a:buAutoNum type="arabicPeriod"/>
            </a:pPr>
            <a:endParaRPr lang="en-US" altLang="zh-CN" dirty="0">
              <a:solidFill>
                <a:srgbClr val="000000"/>
              </a:solidFill>
              <a:latin typeface="Lucida Grande"/>
            </a:endParaRPr>
          </a:p>
          <a:p>
            <a:pPr marL="342900" indent="-342900">
              <a:buAutoNum type="arabicPeriod"/>
            </a:pPr>
            <a:r>
              <a:rPr lang="en-US" altLang="zh-CN" dirty="0">
                <a:solidFill>
                  <a:srgbClr val="000000"/>
                </a:solidFill>
                <a:latin typeface="Lucida Grande"/>
              </a:rPr>
              <a:t>Legalizer</a:t>
            </a:r>
            <a:r>
              <a:rPr lang="zh-CN" altLang="en-US" dirty="0">
                <a:solidFill>
                  <a:srgbClr val="000000"/>
                </a:solidFill>
                <a:latin typeface="Lucida Grande"/>
              </a:rPr>
              <a:t>类的实现位于</a:t>
            </a:r>
            <a:r>
              <a:rPr lang="en-US" altLang="zh-CN" dirty="0" err="1">
                <a:solidFill>
                  <a:srgbClr val="000000"/>
                </a:solidFill>
                <a:latin typeface="Lucida Grande"/>
              </a:rPr>
              <a:t>llvm</a:t>
            </a:r>
            <a:r>
              <a:rPr lang="en-US" altLang="zh-CN" dirty="0">
                <a:solidFill>
                  <a:srgbClr val="000000"/>
                </a:solidFill>
                <a:latin typeface="Lucida Grande"/>
              </a:rPr>
              <a:t>/include/</a:t>
            </a:r>
            <a:r>
              <a:rPr lang="en-US" altLang="zh-CN" dirty="0" err="1">
                <a:solidFill>
                  <a:srgbClr val="000000"/>
                </a:solidFill>
                <a:latin typeface="Lucida Grande"/>
              </a:rPr>
              <a:t>llvm</a:t>
            </a:r>
            <a:r>
              <a:rPr lang="en-US" altLang="zh-CN" dirty="0">
                <a:solidFill>
                  <a:srgbClr val="000000"/>
                </a:solidFill>
                <a:latin typeface="Lucida Grande"/>
              </a:rPr>
              <a:t>/</a:t>
            </a:r>
            <a:r>
              <a:rPr lang="en-US" altLang="zh-CN" dirty="0" err="1">
                <a:solidFill>
                  <a:srgbClr val="000000"/>
                </a:solidFill>
                <a:latin typeface="Lucida Grande"/>
              </a:rPr>
              <a:t>CodeGen</a:t>
            </a:r>
            <a:r>
              <a:rPr lang="en-US" altLang="zh-CN" dirty="0">
                <a:solidFill>
                  <a:srgbClr val="000000"/>
                </a:solidFill>
                <a:latin typeface="Lucida Grande"/>
              </a:rPr>
              <a:t>/</a:t>
            </a:r>
            <a:r>
              <a:rPr lang="en-US" altLang="zh-CN" dirty="0" err="1">
                <a:solidFill>
                  <a:srgbClr val="000000"/>
                </a:solidFill>
                <a:latin typeface="Lucida Grande"/>
              </a:rPr>
              <a:t>GloballSeI</a:t>
            </a:r>
            <a:r>
              <a:rPr lang="en-US" altLang="zh-CN" dirty="0">
                <a:solidFill>
                  <a:srgbClr val="000000"/>
                </a:solidFill>
                <a:latin typeface="Lucida Grande"/>
              </a:rPr>
              <a:t>/</a:t>
            </a:r>
            <a:r>
              <a:rPr lang="en-US" altLang="zh-CN" dirty="0" err="1">
                <a:solidFill>
                  <a:srgbClr val="000000"/>
                </a:solidFill>
                <a:latin typeface="Lucida Grande"/>
              </a:rPr>
              <a:t>Legalizer.h</a:t>
            </a:r>
            <a:r>
              <a:rPr lang="zh-CN" altLang="en-US" dirty="0">
                <a:solidFill>
                  <a:srgbClr val="000000"/>
                </a:solidFill>
                <a:latin typeface="Lucida Grande"/>
              </a:rPr>
              <a:t>和</a:t>
            </a:r>
            <a:r>
              <a:rPr lang="en-US" altLang="zh-CN" dirty="0" err="1">
                <a:solidFill>
                  <a:srgbClr val="000000"/>
                </a:solidFill>
                <a:latin typeface="Lucida Grande"/>
              </a:rPr>
              <a:t>lvm</a:t>
            </a:r>
            <a:r>
              <a:rPr lang="en-US" altLang="zh-CN" dirty="0">
                <a:solidFill>
                  <a:srgbClr val="000000"/>
                </a:solidFill>
                <a:latin typeface="Lucida Grande"/>
              </a:rPr>
              <a:t>/lib/</a:t>
            </a:r>
            <a:r>
              <a:rPr lang="en-US" altLang="zh-CN" dirty="0" err="1">
                <a:solidFill>
                  <a:srgbClr val="000000"/>
                </a:solidFill>
                <a:latin typeface="Lucida Grande"/>
              </a:rPr>
              <a:t>CodeGen</a:t>
            </a:r>
            <a:r>
              <a:rPr lang="en-US" altLang="zh-CN" dirty="0">
                <a:solidFill>
                  <a:srgbClr val="000000"/>
                </a:solidFill>
                <a:latin typeface="Lucida Grande"/>
              </a:rPr>
              <a:t>/</a:t>
            </a:r>
            <a:r>
              <a:rPr lang="en-US" altLang="zh-CN" dirty="0" err="1">
                <a:solidFill>
                  <a:srgbClr val="000000"/>
                </a:solidFill>
                <a:latin typeface="Lucida Grande"/>
              </a:rPr>
              <a:t>GloballSeI</a:t>
            </a:r>
            <a:r>
              <a:rPr lang="en-US" altLang="zh-CN" dirty="0">
                <a:solidFill>
                  <a:srgbClr val="000000"/>
                </a:solidFill>
                <a:latin typeface="Lucida Grande"/>
              </a:rPr>
              <a:t>/Legalizer.cpp</a:t>
            </a:r>
            <a:r>
              <a:rPr lang="zh-CN" altLang="en-US" dirty="0">
                <a:solidFill>
                  <a:srgbClr val="000000"/>
                </a:solidFill>
                <a:latin typeface="Lucida Grande"/>
              </a:rPr>
              <a:t>；</a:t>
            </a:r>
            <a:endParaRPr lang="en-US" altLang="zh-CN" dirty="0">
              <a:solidFill>
                <a:srgbClr val="000000"/>
              </a:solidFill>
              <a:latin typeface="Lucida Grande"/>
            </a:endParaRPr>
          </a:p>
        </p:txBody>
      </p:sp>
    </p:spTree>
    <p:extLst>
      <p:ext uri="{BB962C8B-B14F-4D97-AF65-F5344CB8AC3E}">
        <p14:creationId xmlns:p14="http://schemas.microsoft.com/office/powerpoint/2010/main" val="960161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C30E6-6241-6455-7A17-D42C202FD00E}"/>
              </a:ext>
            </a:extLst>
          </p:cNvPr>
          <p:cNvSpPr>
            <a:spLocks noGrp="1"/>
          </p:cNvSpPr>
          <p:nvPr>
            <p:ph type="title"/>
          </p:nvPr>
        </p:nvSpPr>
        <p:spPr/>
        <p:txBody>
          <a:bodyPr/>
          <a:lstStyle/>
          <a:p>
            <a:r>
              <a:rPr lang="en-US" altLang="zh-CN" dirty="0">
                <a:solidFill>
                  <a:srgbClr val="000000"/>
                </a:solidFill>
                <a:latin typeface="Lucida Grande"/>
              </a:rPr>
              <a:t>LLVM </a:t>
            </a:r>
            <a:r>
              <a:rPr lang="en-US" altLang="zh-CN" dirty="0" err="1">
                <a:solidFill>
                  <a:srgbClr val="000000"/>
                </a:solidFill>
                <a:latin typeface="Lucida Grande"/>
              </a:rPr>
              <a:t>CodeGen</a:t>
            </a:r>
            <a:r>
              <a:rPr lang="zh-CN" altLang="en-US" dirty="0">
                <a:solidFill>
                  <a:srgbClr val="000000"/>
                </a:solidFill>
                <a:latin typeface="Lucida Grande"/>
              </a:rPr>
              <a:t>中的</a:t>
            </a:r>
            <a:r>
              <a:rPr lang="en-US" altLang="zh-CN" dirty="0" err="1">
                <a:solidFill>
                  <a:srgbClr val="000000"/>
                </a:solidFill>
                <a:latin typeface="Lucida Grande"/>
              </a:rPr>
              <a:t>GlobalISel</a:t>
            </a:r>
            <a:r>
              <a:rPr lang="zh-CN" altLang="en-US" dirty="0">
                <a:solidFill>
                  <a:srgbClr val="000000"/>
                </a:solidFill>
                <a:latin typeface="Lucida Grande"/>
              </a:rPr>
              <a:t>指令选择（续）</a:t>
            </a:r>
            <a:endParaRPr lang="zh-CN" altLang="en-US" dirty="0"/>
          </a:p>
        </p:txBody>
      </p:sp>
      <p:sp>
        <p:nvSpPr>
          <p:cNvPr id="4" name="文本框 3">
            <a:extLst>
              <a:ext uri="{FF2B5EF4-FFF2-40B4-BE49-F238E27FC236}">
                <a16:creationId xmlns:a16="http://schemas.microsoft.com/office/drawing/2014/main" id="{04629903-0D1B-618E-2B74-18A40C10C975}"/>
              </a:ext>
            </a:extLst>
          </p:cNvPr>
          <p:cNvSpPr txBox="1"/>
          <p:nvPr/>
        </p:nvSpPr>
        <p:spPr>
          <a:xfrm>
            <a:off x="593557" y="1295218"/>
            <a:ext cx="11044989" cy="2031325"/>
          </a:xfrm>
          <a:prstGeom prst="rect">
            <a:avLst/>
          </a:prstGeom>
          <a:noFill/>
        </p:spPr>
        <p:txBody>
          <a:bodyPr wrap="square">
            <a:spAutoFit/>
          </a:bodyPr>
          <a:lstStyle/>
          <a:p>
            <a:r>
              <a:rPr lang="en-US" altLang="zh-CN" dirty="0">
                <a:solidFill>
                  <a:srgbClr val="000000"/>
                </a:solidFill>
                <a:latin typeface="Lucida Grande"/>
              </a:rPr>
              <a:t>7. </a:t>
            </a:r>
            <a:r>
              <a:rPr lang="en-US" altLang="zh-CN" dirty="0" err="1">
                <a:solidFill>
                  <a:srgbClr val="000000"/>
                </a:solidFill>
                <a:latin typeface="Lucida Grande"/>
              </a:rPr>
              <a:t>RegBankSelect</a:t>
            </a:r>
            <a:r>
              <a:rPr lang="zh-CN" altLang="en-US" dirty="0">
                <a:solidFill>
                  <a:srgbClr val="000000"/>
                </a:solidFill>
                <a:latin typeface="Lucida Grande"/>
              </a:rPr>
              <a:t>类的实现代码位于</a:t>
            </a:r>
            <a:r>
              <a:rPr lang="en-US" altLang="zh-CN" dirty="0" err="1">
                <a:solidFill>
                  <a:srgbClr val="000000"/>
                </a:solidFill>
                <a:latin typeface="Lucida Grande"/>
              </a:rPr>
              <a:t>llvm</a:t>
            </a:r>
            <a:r>
              <a:rPr lang="en-US" altLang="zh-CN" dirty="0">
                <a:solidFill>
                  <a:srgbClr val="000000"/>
                </a:solidFill>
                <a:latin typeface="Lucida Grande"/>
              </a:rPr>
              <a:t>/include/</a:t>
            </a:r>
            <a:r>
              <a:rPr lang="en-US" altLang="zh-CN" dirty="0" err="1">
                <a:solidFill>
                  <a:srgbClr val="000000"/>
                </a:solidFill>
                <a:latin typeface="Lucida Grande"/>
              </a:rPr>
              <a:t>llvm</a:t>
            </a:r>
            <a:r>
              <a:rPr lang="en-US" altLang="zh-CN" dirty="0">
                <a:solidFill>
                  <a:srgbClr val="000000"/>
                </a:solidFill>
                <a:latin typeface="Lucida Grande"/>
              </a:rPr>
              <a:t>/</a:t>
            </a:r>
            <a:r>
              <a:rPr lang="en-US" altLang="zh-CN" dirty="0" err="1">
                <a:solidFill>
                  <a:srgbClr val="000000"/>
                </a:solidFill>
                <a:latin typeface="Lucida Grande"/>
              </a:rPr>
              <a:t>CodeGen</a:t>
            </a:r>
            <a:r>
              <a:rPr lang="en-US" altLang="zh-CN" dirty="0">
                <a:solidFill>
                  <a:srgbClr val="000000"/>
                </a:solidFill>
                <a:latin typeface="Lucida Grande"/>
              </a:rPr>
              <a:t>/</a:t>
            </a:r>
            <a:r>
              <a:rPr lang="en-US" altLang="zh-CN" dirty="0" err="1">
                <a:solidFill>
                  <a:srgbClr val="000000"/>
                </a:solidFill>
                <a:latin typeface="Lucida Grande"/>
              </a:rPr>
              <a:t>GloballSeI</a:t>
            </a:r>
            <a:r>
              <a:rPr lang="en-US" altLang="zh-CN" dirty="0">
                <a:solidFill>
                  <a:srgbClr val="000000"/>
                </a:solidFill>
                <a:latin typeface="Lucida Grande"/>
              </a:rPr>
              <a:t>/</a:t>
            </a:r>
            <a:r>
              <a:rPr lang="en-US" altLang="zh-CN" dirty="0" err="1">
                <a:solidFill>
                  <a:srgbClr val="000000"/>
                </a:solidFill>
                <a:latin typeface="Lucida Grande"/>
              </a:rPr>
              <a:t>RegBankSelect.h</a:t>
            </a:r>
            <a:r>
              <a:rPr lang="zh-CN" altLang="en-US" dirty="0">
                <a:solidFill>
                  <a:srgbClr val="000000"/>
                </a:solidFill>
                <a:latin typeface="Lucida Grande"/>
              </a:rPr>
              <a:t>和</a:t>
            </a:r>
            <a:r>
              <a:rPr lang="en-US" altLang="zh-CN" dirty="0" err="1">
                <a:solidFill>
                  <a:srgbClr val="000000"/>
                </a:solidFill>
                <a:latin typeface="Lucida Grande"/>
              </a:rPr>
              <a:t>lvm</a:t>
            </a:r>
            <a:r>
              <a:rPr lang="en-US" altLang="zh-CN" dirty="0">
                <a:solidFill>
                  <a:srgbClr val="000000"/>
                </a:solidFill>
                <a:latin typeface="Lucida Grande"/>
              </a:rPr>
              <a:t>/lib/</a:t>
            </a:r>
            <a:r>
              <a:rPr lang="en-US" altLang="zh-CN" dirty="0" err="1">
                <a:solidFill>
                  <a:srgbClr val="000000"/>
                </a:solidFill>
                <a:latin typeface="Lucida Grande"/>
              </a:rPr>
              <a:t>CodeGen</a:t>
            </a:r>
            <a:r>
              <a:rPr lang="en-US" altLang="zh-CN" dirty="0">
                <a:solidFill>
                  <a:srgbClr val="000000"/>
                </a:solidFill>
                <a:latin typeface="Lucida Grande"/>
              </a:rPr>
              <a:t>/</a:t>
            </a:r>
            <a:r>
              <a:rPr lang="en-US" altLang="zh-CN" dirty="0" err="1">
                <a:solidFill>
                  <a:srgbClr val="000000"/>
                </a:solidFill>
                <a:latin typeface="Lucida Grande"/>
              </a:rPr>
              <a:t>GloballSeI</a:t>
            </a:r>
            <a:r>
              <a:rPr lang="en-US" altLang="zh-CN" dirty="0">
                <a:solidFill>
                  <a:srgbClr val="000000"/>
                </a:solidFill>
                <a:latin typeface="Lucida Grande"/>
              </a:rPr>
              <a:t>/RegBankSelect.cpp</a:t>
            </a:r>
            <a:r>
              <a:rPr lang="zh-CN" altLang="en-US" dirty="0">
                <a:solidFill>
                  <a:srgbClr val="000000"/>
                </a:solidFill>
                <a:latin typeface="Lucida Grande"/>
              </a:rPr>
              <a:t>；</a:t>
            </a:r>
            <a:endParaRPr lang="en-US" altLang="zh-CN" dirty="0">
              <a:solidFill>
                <a:srgbClr val="000000"/>
              </a:solidFill>
              <a:latin typeface="Lucida Grande"/>
            </a:endParaRPr>
          </a:p>
          <a:p>
            <a:endParaRPr lang="en-US" altLang="zh-CN" dirty="0">
              <a:solidFill>
                <a:srgbClr val="000000"/>
              </a:solidFill>
              <a:latin typeface="Lucida Grande"/>
            </a:endParaRPr>
          </a:p>
          <a:p>
            <a:r>
              <a:rPr lang="en-US" altLang="zh-CN" dirty="0">
                <a:solidFill>
                  <a:srgbClr val="000000"/>
                </a:solidFill>
                <a:latin typeface="Lucida Grande"/>
              </a:rPr>
              <a:t>8. </a:t>
            </a:r>
            <a:r>
              <a:rPr lang="en-US" altLang="zh-CN" dirty="0" err="1">
                <a:solidFill>
                  <a:srgbClr val="000000"/>
                </a:solidFill>
                <a:latin typeface="Lucida Grande"/>
              </a:rPr>
              <a:t>InstructionSelect</a:t>
            </a:r>
            <a:r>
              <a:rPr lang="zh-CN" altLang="en-US" dirty="0">
                <a:solidFill>
                  <a:srgbClr val="000000"/>
                </a:solidFill>
                <a:latin typeface="Lucida Grande"/>
              </a:rPr>
              <a:t>类的实现代码位于</a:t>
            </a:r>
            <a:r>
              <a:rPr lang="en-US" altLang="zh-CN" dirty="0" err="1">
                <a:solidFill>
                  <a:srgbClr val="000000"/>
                </a:solidFill>
                <a:latin typeface="Lucida Grande"/>
              </a:rPr>
              <a:t>llvm</a:t>
            </a:r>
            <a:r>
              <a:rPr lang="en-US" altLang="zh-CN" dirty="0">
                <a:solidFill>
                  <a:srgbClr val="000000"/>
                </a:solidFill>
                <a:latin typeface="Lucida Grande"/>
              </a:rPr>
              <a:t>/include/</a:t>
            </a:r>
            <a:r>
              <a:rPr lang="en-US" altLang="zh-CN" dirty="0" err="1">
                <a:solidFill>
                  <a:srgbClr val="000000"/>
                </a:solidFill>
                <a:latin typeface="Lucida Grande"/>
              </a:rPr>
              <a:t>llvm</a:t>
            </a:r>
            <a:r>
              <a:rPr lang="en-US" altLang="zh-CN" dirty="0">
                <a:solidFill>
                  <a:srgbClr val="000000"/>
                </a:solidFill>
                <a:latin typeface="Lucida Grande"/>
              </a:rPr>
              <a:t>/</a:t>
            </a:r>
            <a:r>
              <a:rPr lang="en-US" altLang="zh-CN" dirty="0" err="1">
                <a:solidFill>
                  <a:srgbClr val="000000"/>
                </a:solidFill>
                <a:latin typeface="Lucida Grande"/>
              </a:rPr>
              <a:t>CodeGen</a:t>
            </a:r>
            <a:r>
              <a:rPr lang="en-US" altLang="zh-CN" dirty="0">
                <a:solidFill>
                  <a:srgbClr val="000000"/>
                </a:solidFill>
                <a:latin typeface="Lucida Grande"/>
              </a:rPr>
              <a:t>/</a:t>
            </a:r>
            <a:r>
              <a:rPr lang="en-US" altLang="zh-CN" dirty="0" err="1">
                <a:solidFill>
                  <a:srgbClr val="000000"/>
                </a:solidFill>
                <a:latin typeface="Lucida Grande"/>
              </a:rPr>
              <a:t>GloballSeI</a:t>
            </a:r>
            <a:r>
              <a:rPr lang="en-US" altLang="zh-CN" dirty="0">
                <a:solidFill>
                  <a:srgbClr val="000000"/>
                </a:solidFill>
                <a:latin typeface="Lucida Grande"/>
              </a:rPr>
              <a:t>/</a:t>
            </a:r>
            <a:r>
              <a:rPr lang="en-US" altLang="zh-CN" dirty="0" err="1">
                <a:solidFill>
                  <a:srgbClr val="000000"/>
                </a:solidFill>
                <a:latin typeface="Lucida Grande"/>
              </a:rPr>
              <a:t>InstructionSelect.h</a:t>
            </a:r>
            <a:r>
              <a:rPr lang="zh-CN" altLang="en-US" dirty="0">
                <a:solidFill>
                  <a:srgbClr val="000000"/>
                </a:solidFill>
                <a:latin typeface="Lucida Grande"/>
              </a:rPr>
              <a:t>和</a:t>
            </a:r>
            <a:r>
              <a:rPr lang="en-US" altLang="zh-CN" dirty="0" err="1">
                <a:solidFill>
                  <a:srgbClr val="000000"/>
                </a:solidFill>
                <a:latin typeface="Lucida Grande"/>
              </a:rPr>
              <a:t>lvm</a:t>
            </a:r>
            <a:r>
              <a:rPr lang="en-US" altLang="zh-CN" dirty="0">
                <a:solidFill>
                  <a:srgbClr val="000000"/>
                </a:solidFill>
                <a:latin typeface="Lucida Grande"/>
              </a:rPr>
              <a:t>/lib/</a:t>
            </a:r>
            <a:r>
              <a:rPr lang="en-US" altLang="zh-CN" dirty="0" err="1">
                <a:solidFill>
                  <a:srgbClr val="000000"/>
                </a:solidFill>
                <a:latin typeface="Lucida Grande"/>
              </a:rPr>
              <a:t>CodeGen</a:t>
            </a:r>
            <a:r>
              <a:rPr lang="en-US" altLang="zh-CN" dirty="0">
                <a:solidFill>
                  <a:srgbClr val="000000"/>
                </a:solidFill>
                <a:latin typeface="Lucida Grande"/>
              </a:rPr>
              <a:t>/</a:t>
            </a:r>
            <a:r>
              <a:rPr lang="en-US" altLang="zh-CN" dirty="0" err="1">
                <a:solidFill>
                  <a:srgbClr val="000000"/>
                </a:solidFill>
                <a:latin typeface="Lucida Grande"/>
              </a:rPr>
              <a:t>GloballSeI</a:t>
            </a:r>
            <a:r>
              <a:rPr lang="en-US" altLang="zh-CN" dirty="0">
                <a:solidFill>
                  <a:srgbClr val="000000"/>
                </a:solidFill>
                <a:latin typeface="Lucida Grande"/>
              </a:rPr>
              <a:t>/InstructionSelect.cpp</a:t>
            </a:r>
            <a:r>
              <a:rPr lang="zh-CN" altLang="en-US" dirty="0">
                <a:solidFill>
                  <a:srgbClr val="000000"/>
                </a:solidFill>
                <a:latin typeface="Lucida Grande"/>
              </a:rPr>
              <a:t>；</a:t>
            </a:r>
            <a:endParaRPr lang="en-US" altLang="zh-CN" dirty="0">
              <a:solidFill>
                <a:srgbClr val="000000"/>
              </a:solidFill>
              <a:latin typeface="Lucida Grande"/>
            </a:endParaRPr>
          </a:p>
          <a:p>
            <a:endParaRPr lang="en-US" altLang="zh-CN" dirty="0">
              <a:solidFill>
                <a:srgbClr val="000000"/>
              </a:solidFill>
              <a:latin typeface="Lucida Grande"/>
            </a:endParaRPr>
          </a:p>
          <a:p>
            <a:r>
              <a:rPr lang="en-US" altLang="zh-CN" dirty="0">
                <a:solidFill>
                  <a:srgbClr val="000000"/>
                </a:solidFill>
                <a:latin typeface="Lucida Grande"/>
              </a:rPr>
              <a:t>9. </a:t>
            </a:r>
            <a:r>
              <a:rPr lang="en-US" altLang="zh-CN" dirty="0" err="1">
                <a:solidFill>
                  <a:srgbClr val="000000"/>
                </a:solidFill>
                <a:latin typeface="Lucida Grande"/>
              </a:rPr>
              <a:t>InstructionSelect</a:t>
            </a:r>
            <a:r>
              <a:rPr lang="zh-CN" altLang="en-US" dirty="0">
                <a:solidFill>
                  <a:srgbClr val="000000"/>
                </a:solidFill>
                <a:latin typeface="Lucida Grande"/>
              </a:rPr>
              <a:t>类负责实现指令选择；</a:t>
            </a:r>
            <a:endParaRPr lang="en-US" altLang="zh-CN" dirty="0">
              <a:solidFill>
                <a:srgbClr val="000000"/>
              </a:solidFill>
              <a:latin typeface="Lucida Grande"/>
            </a:endParaRPr>
          </a:p>
        </p:txBody>
      </p:sp>
    </p:spTree>
    <p:extLst>
      <p:ext uri="{BB962C8B-B14F-4D97-AF65-F5344CB8AC3E}">
        <p14:creationId xmlns:p14="http://schemas.microsoft.com/office/powerpoint/2010/main" val="1075081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B6A75-54D6-2ED5-0034-83DF5E999C4D}"/>
              </a:ext>
            </a:extLst>
          </p:cNvPr>
          <p:cNvSpPr>
            <a:spLocks noGrp="1"/>
          </p:cNvSpPr>
          <p:nvPr>
            <p:ph type="title"/>
          </p:nvPr>
        </p:nvSpPr>
        <p:spPr/>
        <p:txBody>
          <a:bodyPr/>
          <a:lstStyle/>
          <a:p>
            <a:r>
              <a:rPr lang="en-US" altLang="zh-CN" dirty="0">
                <a:solidFill>
                  <a:srgbClr val="000000"/>
                </a:solidFill>
                <a:latin typeface="Lucida Grande"/>
              </a:rPr>
              <a:t>LLVM </a:t>
            </a:r>
            <a:r>
              <a:rPr lang="en-US" altLang="zh-CN" dirty="0" err="1">
                <a:solidFill>
                  <a:srgbClr val="000000"/>
                </a:solidFill>
                <a:latin typeface="Lucida Grande"/>
              </a:rPr>
              <a:t>CodeGen</a:t>
            </a:r>
            <a:r>
              <a:rPr lang="zh-CN" altLang="en-US" dirty="0">
                <a:solidFill>
                  <a:srgbClr val="000000"/>
                </a:solidFill>
                <a:latin typeface="Lucida Grande"/>
              </a:rPr>
              <a:t>中的指令选择的调用流程</a:t>
            </a:r>
            <a:endParaRPr lang="zh-CN" altLang="en-US" dirty="0"/>
          </a:p>
        </p:txBody>
      </p:sp>
      <p:sp>
        <p:nvSpPr>
          <p:cNvPr id="3" name="矩形 2">
            <a:extLst>
              <a:ext uri="{FF2B5EF4-FFF2-40B4-BE49-F238E27FC236}">
                <a16:creationId xmlns:a16="http://schemas.microsoft.com/office/drawing/2014/main" id="{0F91FF17-D73F-6B4B-CD1F-32DE682D80DD}"/>
              </a:ext>
            </a:extLst>
          </p:cNvPr>
          <p:cNvSpPr/>
          <p:nvPr/>
        </p:nvSpPr>
        <p:spPr>
          <a:xfrm>
            <a:off x="3777916" y="1475874"/>
            <a:ext cx="2847473"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kern="100" dirty="0" err="1">
                <a:effectLst/>
                <a:latin typeface="Time New Roman"/>
                <a:ea typeface="宋体" panose="02010600030101010101" pitchFamily="2" charset="-122"/>
                <a:cs typeface="Times New Roman" panose="02020603050405020304" pitchFamily="18" charset="0"/>
              </a:rPr>
              <a:t>TargetPassConfig</a:t>
            </a:r>
            <a:r>
              <a:rPr lang="en-US" altLang="zh-CN" sz="1800" kern="100" dirty="0">
                <a:effectLst/>
                <a:latin typeface="Time New Roman"/>
                <a:ea typeface="宋体" panose="02010600030101010101" pitchFamily="2" charset="-122"/>
                <a:cs typeface="Times New Roman" panose="02020603050405020304" pitchFamily="18" charset="0"/>
              </a:rPr>
              <a:t>::</a:t>
            </a:r>
          </a:p>
          <a:p>
            <a:pPr algn="ctr"/>
            <a:r>
              <a:rPr lang="en-US" altLang="zh-CN" sz="1800" kern="100" dirty="0" err="1">
                <a:effectLst/>
                <a:latin typeface="Time New Roman"/>
                <a:ea typeface="宋体" panose="02010600030101010101" pitchFamily="2" charset="-122"/>
                <a:cs typeface="Times New Roman" panose="02020603050405020304" pitchFamily="18" charset="0"/>
              </a:rPr>
              <a:t>addCoreISelPasses</a:t>
            </a:r>
            <a:r>
              <a:rPr lang="en-US" altLang="zh-CN" sz="1800" kern="100" dirty="0">
                <a:effectLst/>
                <a:latin typeface="Times New Roman" panose="02020603050405020304" pitchFamily="18" charset="0"/>
                <a:ea typeface="宋体" panose="02010600030101010101" pitchFamily="2" charset="-122"/>
              </a:rPr>
              <a:t>()</a:t>
            </a:r>
            <a:endParaRPr lang="zh-CN" altLang="en-US" dirty="0"/>
          </a:p>
        </p:txBody>
      </p:sp>
      <p:sp>
        <p:nvSpPr>
          <p:cNvPr id="4" name="矩形 3">
            <a:extLst>
              <a:ext uri="{FF2B5EF4-FFF2-40B4-BE49-F238E27FC236}">
                <a16:creationId xmlns:a16="http://schemas.microsoft.com/office/drawing/2014/main" id="{FFCC15CB-1636-2812-23DE-43249BB8F179}"/>
              </a:ext>
            </a:extLst>
          </p:cNvPr>
          <p:cNvSpPr/>
          <p:nvPr/>
        </p:nvSpPr>
        <p:spPr>
          <a:xfrm>
            <a:off x="7106651" y="2623652"/>
            <a:ext cx="2951747" cy="1900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1800" kern="100" dirty="0">
              <a:effectLst/>
              <a:latin typeface="等线" panose="02010600030101010101" pitchFamily="2" charset="-122"/>
              <a:cs typeface="Times New Roman" panose="02020603050405020304" pitchFamily="18" charset="0"/>
            </a:endParaRPr>
          </a:p>
          <a:p>
            <a:pPr algn="ctr"/>
            <a:r>
              <a:rPr lang="en-US" altLang="zh-CN" sz="1800" kern="100" dirty="0" err="1">
                <a:effectLst/>
                <a:latin typeface="Time New Roman"/>
                <a:ea typeface="宋体" panose="02010600030101010101" pitchFamily="2" charset="-122"/>
                <a:cs typeface="Times New Roman" panose="02020603050405020304" pitchFamily="18" charset="0"/>
              </a:rPr>
              <a:t>TargetPassConfig</a:t>
            </a:r>
            <a:r>
              <a:rPr lang="en-US" altLang="zh-CN" sz="1800" kern="100" dirty="0">
                <a:effectLst/>
                <a:latin typeface="Time New Roman"/>
                <a:ea typeface="宋体" panose="02010600030101010101" pitchFamily="2" charset="-122"/>
                <a:cs typeface="Times New Roman" panose="02020603050405020304" pitchFamily="18" charset="0"/>
              </a:rPr>
              <a:t>::</a:t>
            </a:r>
          </a:p>
          <a:p>
            <a:pPr algn="ctr"/>
            <a:endParaRPr lang="en-US" altLang="zh-CN" kern="100" dirty="0">
              <a:latin typeface="等线" panose="02010600030101010101" pitchFamily="2" charset="-122"/>
              <a:cs typeface="Times New Roman" panose="02020603050405020304" pitchFamily="18" charset="0"/>
            </a:endParaRPr>
          </a:p>
          <a:p>
            <a:pPr algn="ctr"/>
            <a:r>
              <a:rPr lang="en-US" altLang="zh-CN" sz="1800" kern="100" dirty="0" err="1">
                <a:effectLst/>
                <a:latin typeface="等线" panose="02010600030101010101" pitchFamily="2" charset="-122"/>
                <a:cs typeface="Times New Roman" panose="02020603050405020304" pitchFamily="18" charset="0"/>
              </a:rPr>
              <a:t>addIRTranslator</a:t>
            </a:r>
            <a:r>
              <a:rPr lang="en-US" altLang="zh-CN" sz="1800" kern="100" dirty="0">
                <a:effectLst/>
                <a:latin typeface="等线" panose="02010600030101010101" pitchFamily="2" charset="-122"/>
                <a:cs typeface="Times New Roman" panose="02020603050405020304" pitchFamily="18" charset="0"/>
              </a:rPr>
              <a:t>()</a:t>
            </a:r>
          </a:p>
          <a:p>
            <a:pPr algn="ctr"/>
            <a:r>
              <a:rPr lang="en-US" altLang="zh-CN" sz="1800" kern="100" dirty="0" err="1">
                <a:effectLst/>
                <a:latin typeface="等线" panose="02010600030101010101" pitchFamily="2" charset="-122"/>
                <a:cs typeface="Times New Roman" panose="02020603050405020304" pitchFamily="18" charset="0"/>
              </a:rPr>
              <a:t>addLegalizeMachineIR</a:t>
            </a:r>
            <a:r>
              <a:rPr lang="en-US" altLang="zh-CN" sz="1800" kern="100" dirty="0">
                <a:effectLst/>
                <a:latin typeface="等线" panose="02010600030101010101" pitchFamily="2" charset="-122"/>
                <a:cs typeface="Times New Roman" panose="02020603050405020304" pitchFamily="18" charset="0"/>
              </a:rPr>
              <a:t>()</a:t>
            </a:r>
          </a:p>
          <a:p>
            <a:pPr algn="ctr"/>
            <a:r>
              <a:rPr lang="en-US" altLang="zh-CN" sz="1800" kern="100" dirty="0" err="1">
                <a:effectLst/>
                <a:latin typeface="等线" panose="02010600030101010101" pitchFamily="2" charset="-122"/>
                <a:cs typeface="Times New Roman" panose="02020603050405020304" pitchFamily="18" charset="0"/>
              </a:rPr>
              <a:t>addRegBankSelect</a:t>
            </a:r>
            <a:r>
              <a:rPr lang="en-US" altLang="zh-CN" sz="1800" kern="100" dirty="0">
                <a:effectLst/>
                <a:latin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cs typeface="Times New Roman" panose="02020603050405020304" pitchFamily="18" charset="0"/>
            </a:endParaRPr>
          </a:p>
          <a:p>
            <a:pPr algn="ctr"/>
            <a:r>
              <a:rPr lang="en-US" altLang="zh-CN" sz="1800" kern="100" dirty="0" err="1">
                <a:effectLst/>
                <a:latin typeface="等线" panose="02010600030101010101" pitchFamily="2" charset="-122"/>
                <a:cs typeface="Times New Roman" panose="02020603050405020304" pitchFamily="18" charset="0"/>
              </a:rPr>
              <a:t>addGlobalInstructionSelect</a:t>
            </a:r>
            <a:r>
              <a:rPr lang="en-US" altLang="zh-CN" sz="1800" kern="100" dirty="0">
                <a:effectLst/>
                <a:latin typeface="等线" panose="02010600030101010101" pitchFamily="2" charset="-122"/>
                <a:cs typeface="Times New Roman" panose="02020603050405020304" pitchFamily="18" charset="0"/>
              </a:rPr>
              <a:t>()</a:t>
            </a:r>
            <a:endParaRPr lang="zh-CN" altLang="en-US" dirty="0"/>
          </a:p>
        </p:txBody>
      </p:sp>
      <p:cxnSp>
        <p:nvCxnSpPr>
          <p:cNvPr id="8" name="连接符: 肘形 7">
            <a:extLst>
              <a:ext uri="{FF2B5EF4-FFF2-40B4-BE49-F238E27FC236}">
                <a16:creationId xmlns:a16="http://schemas.microsoft.com/office/drawing/2014/main" id="{B5C14CD5-9578-633D-C5E0-F4B31FFACEA4}"/>
              </a:ext>
            </a:extLst>
          </p:cNvPr>
          <p:cNvCxnSpPr>
            <a:cxnSpLocks/>
            <a:stCxn id="3" idx="2"/>
            <a:endCxn id="4" idx="0"/>
          </p:cNvCxnSpPr>
          <p:nvPr/>
        </p:nvCxnSpPr>
        <p:spPr>
          <a:xfrm rot="16200000" flipH="1">
            <a:off x="6546800" y="587927"/>
            <a:ext cx="690578" cy="33808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1D85266A-347B-CF23-AD03-84F3E48DF48A}"/>
              </a:ext>
            </a:extLst>
          </p:cNvPr>
          <p:cNvSpPr/>
          <p:nvPr/>
        </p:nvSpPr>
        <p:spPr>
          <a:xfrm>
            <a:off x="1692442" y="2625148"/>
            <a:ext cx="2558716" cy="7259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kern="100" dirty="0" err="1">
                <a:effectLst/>
                <a:latin typeface="Time New Roman"/>
                <a:ea typeface="宋体" panose="02010600030101010101" pitchFamily="2" charset="-122"/>
                <a:cs typeface="Times New Roman" panose="02020603050405020304" pitchFamily="18" charset="0"/>
              </a:rPr>
              <a:t>TargetPassConfig</a:t>
            </a:r>
            <a:r>
              <a:rPr lang="en-US" altLang="zh-CN" sz="1800" kern="100" dirty="0">
                <a:effectLst/>
                <a:latin typeface="Time New Roman"/>
                <a:ea typeface="宋体" panose="02010600030101010101" pitchFamily="2" charset="-122"/>
                <a:cs typeface="Times New Roman" panose="02020603050405020304" pitchFamily="18" charset="0"/>
              </a:rPr>
              <a:t>::</a:t>
            </a:r>
          </a:p>
          <a:p>
            <a:pPr algn="ctr"/>
            <a:r>
              <a:rPr lang="en-US" altLang="zh-CN" sz="1800" kern="100" dirty="0" err="1">
                <a:effectLst/>
                <a:latin typeface="Time New Roman"/>
                <a:ea typeface="宋体" panose="02010600030101010101" pitchFamily="2" charset="-122"/>
                <a:cs typeface="Times New Roman" panose="02020603050405020304" pitchFamily="18" charset="0"/>
              </a:rPr>
              <a:t>addInstSelector</a:t>
            </a:r>
            <a:r>
              <a:rPr lang="en-US" altLang="zh-CN" sz="1800" kern="100" dirty="0">
                <a:effectLst/>
                <a:latin typeface="Times New Roman" panose="02020603050405020304" pitchFamily="18" charset="0"/>
                <a:ea typeface="宋体" panose="02010600030101010101" pitchFamily="2" charset="-122"/>
              </a:rPr>
              <a:t>()</a:t>
            </a:r>
            <a:endParaRPr lang="zh-CN" altLang="en-US" dirty="0"/>
          </a:p>
        </p:txBody>
      </p:sp>
      <p:cxnSp>
        <p:nvCxnSpPr>
          <p:cNvPr id="11" name="连接符: 肘形 10">
            <a:extLst>
              <a:ext uri="{FF2B5EF4-FFF2-40B4-BE49-F238E27FC236}">
                <a16:creationId xmlns:a16="http://schemas.microsoft.com/office/drawing/2014/main" id="{E2C32609-6D4F-665F-7766-8CFE50A3D7BC}"/>
              </a:ext>
            </a:extLst>
          </p:cNvPr>
          <p:cNvCxnSpPr>
            <a:stCxn id="3" idx="2"/>
            <a:endCxn id="9" idx="0"/>
          </p:cNvCxnSpPr>
          <p:nvPr/>
        </p:nvCxnSpPr>
        <p:spPr>
          <a:xfrm rot="5400000">
            <a:off x="3740690" y="1164185"/>
            <a:ext cx="692074" cy="22298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887B1B4-A408-63CB-2F02-7D4FC1B53E3B}"/>
              </a:ext>
            </a:extLst>
          </p:cNvPr>
          <p:cNvSpPr/>
          <p:nvPr/>
        </p:nvSpPr>
        <p:spPr>
          <a:xfrm>
            <a:off x="1147011" y="5154552"/>
            <a:ext cx="3649578" cy="12006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kern="100" dirty="0" err="1">
                <a:effectLst/>
                <a:latin typeface="Time New Roman"/>
                <a:ea typeface="宋体" panose="02010600030101010101" pitchFamily="2" charset="-122"/>
                <a:cs typeface="Times New Roman" panose="02020603050405020304" pitchFamily="18" charset="0"/>
              </a:rPr>
              <a:t>RISCVPassConfig</a:t>
            </a:r>
            <a:r>
              <a:rPr lang="en-US" altLang="zh-CN" sz="1800" kern="100" dirty="0">
                <a:effectLst/>
                <a:latin typeface="Time New Roman"/>
                <a:ea typeface="宋体" panose="02010600030101010101" pitchFamily="2" charset="-122"/>
                <a:cs typeface="Times New Roman" panose="02020603050405020304" pitchFamily="18" charset="0"/>
              </a:rPr>
              <a:t>::</a:t>
            </a:r>
            <a:r>
              <a:rPr lang="en-US" altLang="zh-CN" sz="1800" kern="100" dirty="0" err="1">
                <a:effectLst/>
                <a:latin typeface="Time New Roman"/>
                <a:ea typeface="宋体" panose="02010600030101010101" pitchFamily="2" charset="-122"/>
                <a:cs typeface="Times New Roman" panose="02020603050405020304" pitchFamily="18" charset="0"/>
              </a:rPr>
              <a:t>addInstSelector</a:t>
            </a:r>
            <a:r>
              <a:rPr lang="en-US" altLang="zh-CN" sz="1800" kern="100" dirty="0">
                <a:effectLst/>
                <a:latin typeface="Times New Roman" panose="02020603050405020304" pitchFamily="18" charset="0"/>
                <a:ea typeface="宋体" panose="02010600030101010101" pitchFamily="2" charset="-122"/>
              </a:rPr>
              <a:t>() {</a:t>
            </a:r>
          </a:p>
          <a:p>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addPass</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createRISCVISelDag</a:t>
            </a:r>
            <a:r>
              <a:rPr lang="en-US" altLang="zh-CN" sz="1800" kern="100" dirty="0">
                <a:effectLst/>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a:t>
            </a:r>
          </a:p>
          <a:p>
            <a:r>
              <a:rPr lang="en-US" altLang="zh-CN" b="0" dirty="0">
                <a:solidFill>
                  <a:srgbClr val="D4D4D4"/>
                </a:solidFill>
                <a:effectLst/>
                <a:latin typeface="Consolas" panose="020B0609020204030204" pitchFamily="49" charset="0"/>
              </a:rPr>
              <a:t> …</a:t>
            </a:r>
          </a:p>
          <a:p>
            <a:r>
              <a:rPr lang="en-US" altLang="zh-CN" sz="1800" kern="100" dirty="0">
                <a:effectLst/>
                <a:latin typeface="Times New Roman" panose="02020603050405020304" pitchFamily="18" charset="0"/>
                <a:ea typeface="宋体" panose="02010600030101010101" pitchFamily="2" charset="-122"/>
              </a:rPr>
              <a:t>}</a:t>
            </a:r>
            <a:endParaRPr lang="zh-CN" altLang="en-US" dirty="0"/>
          </a:p>
        </p:txBody>
      </p:sp>
      <p:cxnSp>
        <p:nvCxnSpPr>
          <p:cNvPr id="17" name="直接箭头连接符 16">
            <a:extLst>
              <a:ext uri="{FF2B5EF4-FFF2-40B4-BE49-F238E27FC236}">
                <a16:creationId xmlns:a16="http://schemas.microsoft.com/office/drawing/2014/main" id="{1FC1E9B6-6ABF-3259-C7D3-9D12F6304CB5}"/>
              </a:ext>
            </a:extLst>
          </p:cNvPr>
          <p:cNvCxnSpPr>
            <a:cxnSpLocks/>
            <a:stCxn id="9" idx="2"/>
            <a:endCxn id="14" idx="0"/>
          </p:cNvCxnSpPr>
          <p:nvPr/>
        </p:nvCxnSpPr>
        <p:spPr>
          <a:xfrm>
            <a:off x="2971800" y="3351053"/>
            <a:ext cx="0" cy="180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E0D09359-DE9D-D639-F1B4-F2F76A4C4D70}"/>
              </a:ext>
            </a:extLst>
          </p:cNvPr>
          <p:cNvSpPr/>
          <p:nvPr/>
        </p:nvSpPr>
        <p:spPr>
          <a:xfrm>
            <a:off x="6635411" y="5150801"/>
            <a:ext cx="3894225" cy="1593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kern="100" dirty="0" err="1">
                <a:effectLst/>
                <a:latin typeface="等线" panose="02010600030101010101" pitchFamily="2" charset="-122"/>
                <a:cs typeface="Times New Roman" panose="02020603050405020304" pitchFamily="18" charset="0"/>
              </a:rPr>
              <a:t>RISCVPassConfig</a:t>
            </a:r>
            <a:r>
              <a:rPr lang="en-US" altLang="zh-CN" sz="1800" kern="100" dirty="0">
                <a:effectLst/>
                <a:latin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cs typeface="Times New Roman" panose="02020603050405020304" pitchFamily="18" charset="0"/>
              </a:rPr>
              <a:t>addIRTranslator</a:t>
            </a:r>
            <a:r>
              <a:rPr lang="en-US" altLang="zh-CN" sz="1800" kern="100" dirty="0">
                <a:effectLst/>
                <a:latin typeface="等线" panose="02010600030101010101" pitchFamily="2" charset="-122"/>
                <a:cs typeface="Times New Roman" panose="02020603050405020304" pitchFamily="18" charset="0"/>
              </a:rPr>
              <a:t>() {</a:t>
            </a:r>
          </a:p>
          <a:p>
            <a:r>
              <a:rPr lang="en-US" altLang="zh-CN" sz="1800" kern="100" dirty="0">
                <a:effectLst/>
                <a:latin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cs typeface="Times New Roman" panose="02020603050405020304" pitchFamily="18" charset="0"/>
              </a:rPr>
              <a:t>addPass</a:t>
            </a:r>
            <a:r>
              <a:rPr lang="en-US" altLang="zh-CN" sz="1800" kern="100" dirty="0">
                <a:effectLst/>
                <a:latin typeface="等线" panose="02010600030101010101" pitchFamily="2" charset="-122"/>
                <a:cs typeface="Times New Roman" panose="02020603050405020304" pitchFamily="18" charset="0"/>
              </a:rPr>
              <a:t>(new </a:t>
            </a:r>
            <a:r>
              <a:rPr lang="en-US" altLang="zh-CN" sz="1800" kern="100" dirty="0" err="1">
                <a:effectLst/>
                <a:latin typeface="等线" panose="02010600030101010101" pitchFamily="2" charset="-122"/>
                <a:cs typeface="Times New Roman" panose="02020603050405020304" pitchFamily="18" charset="0"/>
              </a:rPr>
              <a:t>IRTranslator</a:t>
            </a:r>
            <a:r>
              <a:rPr lang="en-US" altLang="zh-CN" sz="1800" kern="100" dirty="0">
                <a:effectLst/>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cs typeface="Times New Roman" panose="02020603050405020304" pitchFamily="18" charset="0"/>
              </a:rPr>
              <a:t>));</a:t>
            </a:r>
          </a:p>
          <a:p>
            <a:r>
              <a:rPr lang="en-US" altLang="zh-CN" sz="1800" kern="100" dirty="0">
                <a:effectLst/>
                <a:latin typeface="等线" panose="02010600030101010101" pitchFamily="2" charset="-122"/>
                <a:cs typeface="Times New Roman" panose="02020603050405020304" pitchFamily="18" charset="0"/>
              </a:rPr>
              <a:t>…</a:t>
            </a:r>
          </a:p>
          <a:p>
            <a:r>
              <a:rPr lang="en-US" altLang="zh-CN" sz="1800" kern="100" dirty="0">
                <a:effectLst/>
                <a:latin typeface="等线" panose="02010600030101010101" pitchFamily="2" charset="-122"/>
                <a:cs typeface="Times New Roman" panose="02020603050405020304" pitchFamily="18" charset="0"/>
              </a:rPr>
              <a:t>}</a:t>
            </a:r>
          </a:p>
          <a:p>
            <a:r>
              <a:rPr lang="en-US" altLang="zh-CN" kern="100" dirty="0">
                <a:latin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F7FCB93D-DF29-DA06-9F3B-9174493EBE8C}"/>
              </a:ext>
            </a:extLst>
          </p:cNvPr>
          <p:cNvCxnSpPr>
            <a:stCxn id="4" idx="2"/>
            <a:endCxn id="24" idx="0"/>
          </p:cNvCxnSpPr>
          <p:nvPr/>
        </p:nvCxnSpPr>
        <p:spPr>
          <a:xfrm flipH="1">
            <a:off x="8582524" y="4523873"/>
            <a:ext cx="1" cy="62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对话气泡: 矩形 27">
            <a:extLst>
              <a:ext uri="{FF2B5EF4-FFF2-40B4-BE49-F238E27FC236}">
                <a16:creationId xmlns:a16="http://schemas.microsoft.com/office/drawing/2014/main" id="{7918AA44-BABA-83D5-823C-10A184FFEC84}"/>
              </a:ext>
            </a:extLst>
          </p:cNvPr>
          <p:cNvSpPr/>
          <p:nvPr/>
        </p:nvSpPr>
        <p:spPr>
          <a:xfrm>
            <a:off x="1267325" y="1600142"/>
            <a:ext cx="1355559" cy="550218"/>
          </a:xfrm>
          <a:prstGeom prst="wedgeRectCallout">
            <a:avLst>
              <a:gd name="adj1" fmla="val 72308"/>
              <a:gd name="adj2" fmla="val 9748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2"/>
                </a:solidFill>
              </a:rPr>
              <a:t>SelectionDAG</a:t>
            </a:r>
            <a:r>
              <a:rPr lang="en-US" altLang="zh-CN" sz="1200" dirty="0">
                <a:solidFill>
                  <a:schemeClr val="bg2"/>
                </a:solidFill>
              </a:rPr>
              <a:t>/</a:t>
            </a:r>
          </a:p>
          <a:p>
            <a:pPr algn="ctr"/>
            <a:r>
              <a:rPr lang="en-US" altLang="zh-CN" sz="1200" dirty="0" err="1">
                <a:solidFill>
                  <a:schemeClr val="bg2"/>
                </a:solidFill>
              </a:rPr>
              <a:t>FastISel</a:t>
            </a:r>
            <a:r>
              <a:rPr lang="zh-CN" altLang="en-US" sz="1200" dirty="0">
                <a:solidFill>
                  <a:schemeClr val="bg2"/>
                </a:solidFill>
              </a:rPr>
              <a:t>指令选择</a:t>
            </a:r>
          </a:p>
        </p:txBody>
      </p:sp>
      <p:sp>
        <p:nvSpPr>
          <p:cNvPr id="29" name="对话气泡: 矩形 28">
            <a:extLst>
              <a:ext uri="{FF2B5EF4-FFF2-40B4-BE49-F238E27FC236}">
                <a16:creationId xmlns:a16="http://schemas.microsoft.com/office/drawing/2014/main" id="{E84C198A-BCA3-9E3F-1706-3B3F07B2578A}"/>
              </a:ext>
            </a:extLst>
          </p:cNvPr>
          <p:cNvSpPr/>
          <p:nvPr/>
        </p:nvSpPr>
        <p:spPr>
          <a:xfrm>
            <a:off x="8917405" y="1600142"/>
            <a:ext cx="1004637" cy="550218"/>
          </a:xfrm>
          <a:prstGeom prst="wedgeRectCallout">
            <a:avLst>
              <a:gd name="adj1" fmla="val -78077"/>
              <a:gd name="adj2" fmla="val 11060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2"/>
                </a:solidFill>
              </a:rPr>
              <a:t>GlobalISel</a:t>
            </a:r>
            <a:r>
              <a:rPr lang="zh-CN" altLang="en-US" sz="1200" dirty="0">
                <a:solidFill>
                  <a:schemeClr val="bg2"/>
                </a:solidFill>
              </a:rPr>
              <a:t>指令选择</a:t>
            </a:r>
          </a:p>
        </p:txBody>
      </p:sp>
      <p:sp>
        <p:nvSpPr>
          <p:cNvPr id="31" name="流程图: 过程 30">
            <a:extLst>
              <a:ext uri="{FF2B5EF4-FFF2-40B4-BE49-F238E27FC236}">
                <a16:creationId xmlns:a16="http://schemas.microsoft.com/office/drawing/2014/main" id="{19D036C9-556D-BC96-45E7-73B7F8409CFC}"/>
              </a:ext>
            </a:extLst>
          </p:cNvPr>
          <p:cNvSpPr/>
          <p:nvPr/>
        </p:nvSpPr>
        <p:spPr>
          <a:xfrm>
            <a:off x="625642" y="4748463"/>
            <a:ext cx="11205411" cy="2109537"/>
          </a:xfrm>
          <a:prstGeom prst="flowChartProcess">
            <a:avLst/>
          </a:prstGeom>
          <a:no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51FEE2E8-ACFB-7C39-8865-4937383F5F8F}"/>
              </a:ext>
            </a:extLst>
          </p:cNvPr>
          <p:cNvSpPr txBox="1"/>
          <p:nvPr/>
        </p:nvSpPr>
        <p:spPr>
          <a:xfrm>
            <a:off x="5156533" y="4932807"/>
            <a:ext cx="1241259" cy="923330"/>
          </a:xfrm>
          <a:prstGeom prst="rect">
            <a:avLst/>
          </a:prstGeom>
          <a:noFill/>
        </p:spPr>
        <p:txBody>
          <a:bodyPr wrap="square" rtlCol="0">
            <a:spAutoFit/>
          </a:bodyPr>
          <a:lstStyle/>
          <a:p>
            <a:r>
              <a:rPr lang="zh-CN" altLang="en-US" dirty="0">
                <a:solidFill>
                  <a:schemeClr val="bg2"/>
                </a:solidFill>
              </a:rPr>
              <a:t>非</a:t>
            </a:r>
            <a:r>
              <a:rPr lang="en-US" altLang="zh-CN" dirty="0">
                <a:solidFill>
                  <a:schemeClr val="bg2"/>
                </a:solidFill>
              </a:rPr>
              <a:t>LLVM </a:t>
            </a:r>
            <a:r>
              <a:rPr lang="en-US" altLang="zh-CN" dirty="0" err="1">
                <a:solidFill>
                  <a:schemeClr val="bg2"/>
                </a:solidFill>
              </a:rPr>
              <a:t>CodeGen</a:t>
            </a:r>
            <a:r>
              <a:rPr lang="zh-CN" altLang="en-US" dirty="0">
                <a:solidFill>
                  <a:schemeClr val="bg2"/>
                </a:solidFill>
              </a:rPr>
              <a:t>部分</a:t>
            </a:r>
          </a:p>
        </p:txBody>
      </p:sp>
      <p:sp>
        <p:nvSpPr>
          <p:cNvPr id="34" name="文本框 33">
            <a:extLst>
              <a:ext uri="{FF2B5EF4-FFF2-40B4-BE49-F238E27FC236}">
                <a16:creationId xmlns:a16="http://schemas.microsoft.com/office/drawing/2014/main" id="{58879EED-0552-3EA4-ADBE-D2C85356DBC4}"/>
              </a:ext>
            </a:extLst>
          </p:cNvPr>
          <p:cNvSpPr txBox="1"/>
          <p:nvPr/>
        </p:nvSpPr>
        <p:spPr>
          <a:xfrm>
            <a:off x="834189" y="6545179"/>
            <a:ext cx="5414211" cy="307777"/>
          </a:xfrm>
          <a:prstGeom prst="rect">
            <a:avLst/>
          </a:prstGeom>
          <a:noFill/>
        </p:spPr>
        <p:txBody>
          <a:bodyPr wrap="square" rtlCol="0">
            <a:spAutoFit/>
          </a:bodyPr>
          <a:lstStyle/>
          <a:p>
            <a:r>
              <a:rPr lang="en-US" altLang="zh-CN" sz="1400" dirty="0" err="1">
                <a:solidFill>
                  <a:schemeClr val="bg2"/>
                </a:solidFill>
              </a:rPr>
              <a:t>llvm</a:t>
            </a:r>
            <a:r>
              <a:rPr lang="en-US" altLang="zh-CN" sz="1400" dirty="0">
                <a:solidFill>
                  <a:schemeClr val="bg2"/>
                </a:solidFill>
              </a:rPr>
              <a:t>/lib/Target/RISCV/RISCVTargetMachine.cpp</a:t>
            </a:r>
            <a:endParaRPr lang="zh-CN" altLang="en-US" sz="1400" dirty="0">
              <a:solidFill>
                <a:schemeClr val="bg2"/>
              </a:solidFill>
            </a:endParaRPr>
          </a:p>
        </p:txBody>
      </p:sp>
      <p:sp>
        <p:nvSpPr>
          <p:cNvPr id="35" name="文本框 34">
            <a:extLst>
              <a:ext uri="{FF2B5EF4-FFF2-40B4-BE49-F238E27FC236}">
                <a16:creationId xmlns:a16="http://schemas.microsoft.com/office/drawing/2014/main" id="{483EEBC6-6919-B95A-0F27-7F8C325022D1}"/>
              </a:ext>
            </a:extLst>
          </p:cNvPr>
          <p:cNvSpPr txBox="1"/>
          <p:nvPr/>
        </p:nvSpPr>
        <p:spPr>
          <a:xfrm>
            <a:off x="10806358" y="4826384"/>
            <a:ext cx="1081844" cy="523220"/>
          </a:xfrm>
          <a:prstGeom prst="rect">
            <a:avLst/>
          </a:prstGeom>
          <a:noFill/>
        </p:spPr>
        <p:txBody>
          <a:bodyPr wrap="square" rtlCol="0">
            <a:spAutoFit/>
          </a:bodyPr>
          <a:lstStyle/>
          <a:p>
            <a:r>
              <a:rPr lang="zh-CN" altLang="en-US" sz="1400" dirty="0">
                <a:solidFill>
                  <a:schemeClr val="accent3"/>
                </a:solidFill>
              </a:rPr>
              <a:t>以</a:t>
            </a:r>
            <a:r>
              <a:rPr lang="en-US" altLang="zh-CN" sz="1400" dirty="0">
                <a:solidFill>
                  <a:schemeClr val="accent3"/>
                </a:solidFill>
              </a:rPr>
              <a:t>RISC-V</a:t>
            </a:r>
            <a:r>
              <a:rPr lang="zh-CN" altLang="en-US" sz="1400" dirty="0">
                <a:solidFill>
                  <a:schemeClr val="accent3"/>
                </a:solidFill>
              </a:rPr>
              <a:t>为例</a:t>
            </a:r>
          </a:p>
        </p:txBody>
      </p:sp>
      <p:sp>
        <p:nvSpPr>
          <p:cNvPr id="36" name="文本框 35">
            <a:extLst>
              <a:ext uri="{FF2B5EF4-FFF2-40B4-BE49-F238E27FC236}">
                <a16:creationId xmlns:a16="http://schemas.microsoft.com/office/drawing/2014/main" id="{902FDDAF-1D06-6C46-A39D-3A5E23AA6962}"/>
              </a:ext>
            </a:extLst>
          </p:cNvPr>
          <p:cNvSpPr txBox="1"/>
          <p:nvPr/>
        </p:nvSpPr>
        <p:spPr>
          <a:xfrm>
            <a:off x="3531267" y="988993"/>
            <a:ext cx="4491790" cy="307777"/>
          </a:xfrm>
          <a:prstGeom prst="rect">
            <a:avLst/>
          </a:prstGeom>
          <a:noFill/>
        </p:spPr>
        <p:txBody>
          <a:bodyPr wrap="square" rtlCol="0">
            <a:spAutoFit/>
          </a:bodyPr>
          <a:lstStyle/>
          <a:p>
            <a:r>
              <a:rPr lang="en-US" altLang="zh-CN" sz="1400" dirty="0" err="1">
                <a:solidFill>
                  <a:schemeClr val="bg2"/>
                </a:solidFill>
              </a:rPr>
              <a:t>llvm</a:t>
            </a:r>
            <a:r>
              <a:rPr lang="en-US" altLang="zh-CN" sz="1400" dirty="0">
                <a:solidFill>
                  <a:schemeClr val="bg2"/>
                </a:solidFill>
              </a:rPr>
              <a:t>/lib/</a:t>
            </a:r>
            <a:r>
              <a:rPr lang="en-US" altLang="zh-CN" sz="1400" dirty="0" err="1">
                <a:solidFill>
                  <a:schemeClr val="bg2"/>
                </a:solidFill>
              </a:rPr>
              <a:t>CodeGen</a:t>
            </a:r>
            <a:r>
              <a:rPr lang="en-US" altLang="zh-CN" sz="1400" dirty="0">
                <a:solidFill>
                  <a:schemeClr val="bg2"/>
                </a:solidFill>
              </a:rPr>
              <a:t>/TargetPassConfig.cpp</a:t>
            </a:r>
            <a:endParaRPr lang="zh-CN" altLang="en-US" sz="1400" dirty="0">
              <a:solidFill>
                <a:schemeClr val="bg2"/>
              </a:solidFill>
            </a:endParaRPr>
          </a:p>
        </p:txBody>
      </p:sp>
    </p:spTree>
    <p:extLst>
      <p:ext uri="{BB962C8B-B14F-4D97-AF65-F5344CB8AC3E}">
        <p14:creationId xmlns:p14="http://schemas.microsoft.com/office/powerpoint/2010/main" val="2939984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5362C-B83F-50FF-EAE6-FDF3F8B9E2A9}"/>
              </a:ext>
            </a:extLst>
          </p:cNvPr>
          <p:cNvSpPr>
            <a:spLocks noGrp="1"/>
          </p:cNvSpPr>
          <p:nvPr>
            <p:ph type="title"/>
          </p:nvPr>
        </p:nvSpPr>
        <p:spPr>
          <a:xfrm>
            <a:off x="870445" y="1104931"/>
            <a:ext cx="10962800" cy="4303987"/>
          </a:xfrm>
        </p:spPr>
        <p:txBody>
          <a:bodyPr>
            <a:normAutofit/>
          </a:bodyPr>
          <a:lstStyle/>
          <a:p>
            <a:pPr>
              <a:lnSpc>
                <a:spcPct val="150000"/>
              </a:lnSpc>
            </a:pPr>
            <a:r>
              <a:rPr lang="en-US" altLang="zh-CN" sz="2800" dirty="0"/>
              <a:t>1. LLVM</a:t>
            </a:r>
            <a:r>
              <a:rPr lang="zh-CN" altLang="en-US" sz="2800" dirty="0"/>
              <a:t>后端的架构与组成</a:t>
            </a:r>
            <a:br>
              <a:rPr lang="en-US" altLang="zh-CN" sz="2800" dirty="0"/>
            </a:br>
            <a:r>
              <a:rPr lang="en-US" altLang="zh-CN" sz="2800" dirty="0"/>
              <a:t>2. LLVM </a:t>
            </a:r>
            <a:r>
              <a:rPr lang="en-US" altLang="zh-CN" sz="2800" dirty="0" err="1"/>
              <a:t>CodeGen</a:t>
            </a:r>
            <a:r>
              <a:rPr lang="zh-CN" altLang="en-US" sz="2800" dirty="0"/>
              <a:t>中的指令选择实现</a:t>
            </a:r>
            <a:br>
              <a:rPr lang="en-US" altLang="zh-CN" sz="2800" dirty="0"/>
            </a:br>
            <a:r>
              <a:rPr lang="en-US" altLang="zh-CN" sz="2800" dirty="0">
                <a:solidFill>
                  <a:srgbClr val="FF0000"/>
                </a:solidFill>
              </a:rPr>
              <a:t>3. LLVM </a:t>
            </a:r>
            <a:r>
              <a:rPr lang="en-US" altLang="zh-CN" sz="2800" dirty="0" err="1">
                <a:solidFill>
                  <a:srgbClr val="FF0000"/>
                </a:solidFill>
              </a:rPr>
              <a:t>CodeGen</a:t>
            </a:r>
            <a:r>
              <a:rPr lang="zh-CN" altLang="en-US" sz="2800" dirty="0">
                <a:solidFill>
                  <a:srgbClr val="FF0000"/>
                </a:solidFill>
              </a:rPr>
              <a:t>中的指令调度实现</a:t>
            </a:r>
            <a:br>
              <a:rPr lang="en-US" altLang="zh-CN" sz="2800" dirty="0"/>
            </a:br>
            <a:r>
              <a:rPr lang="en-US" altLang="zh-CN" sz="2800" dirty="0"/>
              <a:t>4. LLVM </a:t>
            </a:r>
            <a:r>
              <a:rPr lang="en-US" altLang="zh-CN" sz="2800" dirty="0" err="1"/>
              <a:t>CodeGen</a:t>
            </a:r>
            <a:r>
              <a:rPr lang="zh-CN" altLang="en-US" sz="2800" dirty="0"/>
              <a:t>中的寄存器分配实现</a:t>
            </a:r>
            <a:br>
              <a:rPr lang="en-US" altLang="zh-CN" sz="2800" dirty="0"/>
            </a:br>
            <a:r>
              <a:rPr lang="en-US" altLang="zh-CN" sz="2800" dirty="0"/>
              <a:t>5. </a:t>
            </a:r>
            <a:r>
              <a:rPr lang="zh-CN" altLang="en-US" sz="2800" dirty="0"/>
              <a:t>小结</a:t>
            </a:r>
          </a:p>
        </p:txBody>
      </p:sp>
      <p:sp>
        <p:nvSpPr>
          <p:cNvPr id="5" name="文本框 4">
            <a:extLst>
              <a:ext uri="{FF2B5EF4-FFF2-40B4-BE49-F238E27FC236}">
                <a16:creationId xmlns:a16="http://schemas.microsoft.com/office/drawing/2014/main" id="{3E47F96D-F887-AD57-FA0F-85FB9B452A99}"/>
              </a:ext>
            </a:extLst>
          </p:cNvPr>
          <p:cNvSpPr txBox="1"/>
          <p:nvPr/>
        </p:nvSpPr>
        <p:spPr>
          <a:xfrm>
            <a:off x="870445" y="551793"/>
            <a:ext cx="9944700" cy="707886"/>
          </a:xfrm>
          <a:prstGeom prst="rect">
            <a:avLst/>
          </a:prstGeom>
          <a:noFill/>
        </p:spPr>
        <p:txBody>
          <a:bodyPr wrap="square" rtlCol="0">
            <a:spAutoFit/>
          </a:bodyPr>
          <a:lstStyle/>
          <a:p>
            <a:pPr algn="ctr"/>
            <a:r>
              <a:rPr lang="zh-CN" altLang="en-US" sz="4000" dirty="0">
                <a:solidFill>
                  <a:schemeClr val="bg1"/>
                </a:solidFill>
              </a:rPr>
              <a:t>目录</a:t>
            </a:r>
          </a:p>
        </p:txBody>
      </p:sp>
    </p:spTree>
    <p:extLst>
      <p:ext uri="{BB962C8B-B14F-4D97-AF65-F5344CB8AC3E}">
        <p14:creationId xmlns:p14="http://schemas.microsoft.com/office/powerpoint/2010/main" val="3710254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58776-2676-F2CC-E51B-32674AD1C52B}"/>
              </a:ext>
            </a:extLst>
          </p:cNvPr>
          <p:cNvSpPr>
            <a:spLocks noGrp="1"/>
          </p:cNvSpPr>
          <p:nvPr>
            <p:ph type="title"/>
          </p:nvPr>
        </p:nvSpPr>
        <p:spPr/>
        <p:txBody>
          <a:bodyPr/>
          <a:lstStyle/>
          <a:p>
            <a:r>
              <a:rPr lang="en-US" altLang="zh-CN" dirty="0"/>
              <a:t>LLVM</a:t>
            </a:r>
            <a:r>
              <a:rPr lang="zh-CN" altLang="en-US" dirty="0"/>
              <a:t>的指令调度</a:t>
            </a:r>
          </a:p>
        </p:txBody>
      </p:sp>
      <p:pic>
        <p:nvPicPr>
          <p:cNvPr id="3" name="内容占位符 3">
            <a:extLst>
              <a:ext uri="{FF2B5EF4-FFF2-40B4-BE49-F238E27FC236}">
                <a16:creationId xmlns:a16="http://schemas.microsoft.com/office/drawing/2014/main" id="{4FEEBF99-2938-0880-74D1-A91D96B83FCF}"/>
              </a:ext>
            </a:extLst>
          </p:cNvPr>
          <p:cNvPicPr>
            <a:picLocks noChangeAspect="1"/>
          </p:cNvPicPr>
          <p:nvPr/>
        </p:nvPicPr>
        <p:blipFill>
          <a:blip r:embed="rId2"/>
          <a:stretch>
            <a:fillRect/>
          </a:stretch>
        </p:blipFill>
        <p:spPr>
          <a:xfrm>
            <a:off x="131000" y="1081177"/>
            <a:ext cx="7677608" cy="5755023"/>
          </a:xfrm>
          <a:prstGeom prst="rect">
            <a:avLst/>
          </a:prstGeom>
        </p:spPr>
      </p:pic>
      <p:sp>
        <p:nvSpPr>
          <p:cNvPr id="4" name="文本框 3">
            <a:extLst>
              <a:ext uri="{FF2B5EF4-FFF2-40B4-BE49-F238E27FC236}">
                <a16:creationId xmlns:a16="http://schemas.microsoft.com/office/drawing/2014/main" id="{3BD42CBC-6FAE-D8D1-2D05-64D952BCEF59}"/>
              </a:ext>
            </a:extLst>
          </p:cNvPr>
          <p:cNvSpPr txBox="1"/>
          <p:nvPr/>
        </p:nvSpPr>
        <p:spPr>
          <a:xfrm>
            <a:off x="8244330" y="5409231"/>
            <a:ext cx="3655470" cy="738664"/>
          </a:xfrm>
          <a:prstGeom prst="rect">
            <a:avLst/>
          </a:prstGeom>
          <a:noFill/>
        </p:spPr>
        <p:txBody>
          <a:bodyPr wrap="square" rtlCol="0">
            <a:spAutoFit/>
          </a:bodyPr>
          <a:lstStyle/>
          <a:p>
            <a:r>
              <a:rPr lang="en-US" altLang="zh-CN" sz="1400" dirty="0" err="1">
                <a:solidFill>
                  <a:schemeClr val="bg2"/>
                </a:solidFill>
              </a:rPr>
              <a:t>From:https</a:t>
            </a:r>
            <a:r>
              <a:rPr lang="en-US" altLang="zh-CN" sz="1400" dirty="0">
                <a:solidFill>
                  <a:schemeClr val="bg2"/>
                </a:solidFill>
              </a:rPr>
              <a:t>://github.com/</a:t>
            </a:r>
            <a:r>
              <a:rPr lang="en-US" altLang="zh-CN" sz="1400" dirty="0" err="1">
                <a:solidFill>
                  <a:schemeClr val="bg2"/>
                </a:solidFill>
              </a:rPr>
              <a:t>CatSystemWorkshop</a:t>
            </a:r>
            <a:r>
              <a:rPr lang="en-US" altLang="zh-CN" sz="1400" dirty="0">
                <a:solidFill>
                  <a:schemeClr val="bg2"/>
                </a:solidFill>
              </a:rPr>
              <a:t>/COSCUP2019/blob/master/Instruction%20Scheduler%20in%20LLVM.pdf</a:t>
            </a:r>
            <a:endParaRPr lang="zh-CN" altLang="en-US" sz="1400" dirty="0">
              <a:solidFill>
                <a:schemeClr val="bg2"/>
              </a:solidFill>
            </a:endParaRPr>
          </a:p>
        </p:txBody>
      </p:sp>
    </p:spTree>
    <p:extLst>
      <p:ext uri="{BB962C8B-B14F-4D97-AF65-F5344CB8AC3E}">
        <p14:creationId xmlns:p14="http://schemas.microsoft.com/office/powerpoint/2010/main" val="324230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0E6A9-ED5D-2AAD-D585-F1E9207C3201}"/>
              </a:ext>
            </a:extLst>
          </p:cNvPr>
          <p:cNvSpPr>
            <a:spLocks noGrp="1"/>
          </p:cNvSpPr>
          <p:nvPr>
            <p:ph type="title"/>
          </p:nvPr>
        </p:nvSpPr>
        <p:spPr/>
        <p:txBody>
          <a:bodyPr>
            <a:normAutofit/>
          </a:bodyPr>
          <a:lstStyle/>
          <a:p>
            <a:r>
              <a:rPr lang="zh-CN" altLang="en-US" dirty="0"/>
              <a:t>自我介绍</a:t>
            </a:r>
          </a:p>
        </p:txBody>
      </p:sp>
      <p:sp>
        <p:nvSpPr>
          <p:cNvPr id="3" name="文本框 2">
            <a:extLst>
              <a:ext uri="{FF2B5EF4-FFF2-40B4-BE49-F238E27FC236}">
                <a16:creationId xmlns:a16="http://schemas.microsoft.com/office/drawing/2014/main" id="{660C47EA-C9E3-8AE1-745F-1271FF5B3E58}"/>
              </a:ext>
            </a:extLst>
          </p:cNvPr>
          <p:cNvSpPr txBox="1"/>
          <p:nvPr/>
        </p:nvSpPr>
        <p:spPr>
          <a:xfrm>
            <a:off x="382772" y="1127052"/>
            <a:ext cx="10972800" cy="5078313"/>
          </a:xfrm>
          <a:prstGeom prst="rect">
            <a:avLst/>
          </a:prstGeom>
          <a:noFill/>
        </p:spPr>
        <p:txBody>
          <a:bodyPr wrap="square" rtlCol="0">
            <a:spAutoFit/>
          </a:bodyPr>
          <a:lstStyle/>
          <a:p>
            <a:r>
              <a:rPr lang="zh-CN" altLang="en-US" dirty="0"/>
              <a:t>史宁宁， </a:t>
            </a:r>
            <a:r>
              <a:rPr lang="en-US" altLang="zh-CN" dirty="0"/>
              <a:t>PLCT</a:t>
            </a:r>
            <a:r>
              <a:rPr lang="zh-CN" altLang="en-US" dirty="0"/>
              <a:t>实验室项目主管。</a:t>
            </a:r>
            <a:r>
              <a:rPr lang="en-US" altLang="zh-CN" dirty="0"/>
              <a:t>2012</a:t>
            </a:r>
            <a:r>
              <a:rPr lang="zh-CN" altLang="en-US" dirty="0"/>
              <a:t>年起，作为核心开发人员和项目经理参与组织开发多个编译器项目。长期坚持撰写技术博客，其中“</a:t>
            </a:r>
            <a:r>
              <a:rPr lang="en-US" altLang="zh-CN" dirty="0"/>
              <a:t>LLVM</a:t>
            </a:r>
            <a:r>
              <a:rPr lang="zh-CN" altLang="en-US" dirty="0"/>
              <a:t>每日谈”、“方舟编译器学习笔记”等系列影响较大，曾出版图书</a:t>
            </a:r>
            <a:r>
              <a:rPr lang="en-US" altLang="zh-CN" dirty="0"/>
              <a:t>3</a:t>
            </a:r>
            <a:r>
              <a:rPr lang="zh-CN" altLang="en-US" dirty="0"/>
              <a:t>部。目前活跃在</a:t>
            </a:r>
            <a:r>
              <a:rPr lang="en-US" altLang="zh-CN" dirty="0"/>
              <a:t>OSDT/</a:t>
            </a:r>
            <a:r>
              <a:rPr lang="en-US" altLang="zh-CN" dirty="0" err="1"/>
              <a:t>HelloGCC</a:t>
            </a:r>
            <a:r>
              <a:rPr lang="en-US" altLang="zh-CN" dirty="0"/>
              <a:t>/</a:t>
            </a:r>
            <a:r>
              <a:rPr lang="en-US" altLang="zh-CN" dirty="0" err="1"/>
              <a:t>HelloLLVM</a:t>
            </a:r>
            <a:r>
              <a:rPr lang="zh-CN" altLang="en-US" dirty="0"/>
              <a:t>、方舟编译器、</a:t>
            </a:r>
            <a:r>
              <a:rPr lang="en-US" altLang="zh-CN" dirty="0"/>
              <a:t>RISC-V</a:t>
            </a:r>
            <a:r>
              <a:rPr lang="zh-CN" altLang="en-US" dirty="0"/>
              <a:t>等开源社区，主要研究内容为</a:t>
            </a:r>
            <a:r>
              <a:rPr lang="en-US" altLang="zh-CN" dirty="0"/>
              <a:t>Clang/LLVM</a:t>
            </a:r>
            <a:r>
              <a:rPr lang="zh-CN" altLang="en-US" dirty="0"/>
              <a:t>、</a:t>
            </a:r>
            <a:r>
              <a:rPr lang="en-US" altLang="zh-CN" dirty="0"/>
              <a:t>JVM/ART</a:t>
            </a:r>
            <a:r>
              <a:rPr lang="zh-CN" altLang="en-US" dirty="0"/>
              <a:t>等。</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Github</a:t>
            </a:r>
            <a:r>
              <a:rPr lang="en-US" altLang="zh-CN" dirty="0"/>
              <a:t>: shining1984</a:t>
            </a:r>
          </a:p>
          <a:p>
            <a:r>
              <a:rPr lang="zh-CN" altLang="en-US" dirty="0"/>
              <a:t>知乎：编译船夫（曾用名：小乖他爹）</a:t>
            </a:r>
            <a:endParaRPr lang="en-US" altLang="zh-CN" dirty="0"/>
          </a:p>
          <a:p>
            <a:r>
              <a:rPr lang="zh-CN" altLang="en-US" dirty="0"/>
              <a:t>邮箱： </a:t>
            </a:r>
            <a:r>
              <a:rPr lang="en-US" altLang="zh-CN" dirty="0"/>
              <a:t>shiningning@iscas.ac.cn</a:t>
            </a:r>
          </a:p>
          <a:p>
            <a:r>
              <a:rPr lang="zh-CN" altLang="en-US" dirty="0"/>
              <a:t>微信号： </a:t>
            </a:r>
            <a:r>
              <a:rPr lang="en-US" altLang="zh-CN" dirty="0" err="1"/>
              <a:t>shiningning_talk</a:t>
            </a:r>
            <a:endParaRPr lang="zh-CN" altLang="en-US" dirty="0"/>
          </a:p>
        </p:txBody>
      </p:sp>
      <p:pic>
        <p:nvPicPr>
          <p:cNvPr id="5" name="图片 4">
            <a:extLst>
              <a:ext uri="{FF2B5EF4-FFF2-40B4-BE49-F238E27FC236}">
                <a16:creationId xmlns:a16="http://schemas.microsoft.com/office/drawing/2014/main" id="{A0E2200B-C93E-FC97-1F5A-F6BC3ED38B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4434" y="2247015"/>
            <a:ext cx="2649278" cy="2649278"/>
          </a:xfrm>
          <a:prstGeom prst="rect">
            <a:avLst/>
          </a:prstGeom>
        </p:spPr>
      </p:pic>
      <p:pic>
        <p:nvPicPr>
          <p:cNvPr id="7" name="图片 6">
            <a:extLst>
              <a:ext uri="{FF2B5EF4-FFF2-40B4-BE49-F238E27FC236}">
                <a16:creationId xmlns:a16="http://schemas.microsoft.com/office/drawing/2014/main" id="{4B4F3C0E-0DB7-3695-C0D9-F6E14B1AAD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6428" y="2247015"/>
            <a:ext cx="2649278" cy="2649278"/>
          </a:xfrm>
          <a:prstGeom prst="rect">
            <a:avLst/>
          </a:prstGeom>
        </p:spPr>
      </p:pic>
      <p:pic>
        <p:nvPicPr>
          <p:cNvPr id="9" name="图片 8">
            <a:extLst>
              <a:ext uri="{FF2B5EF4-FFF2-40B4-BE49-F238E27FC236}">
                <a16:creationId xmlns:a16="http://schemas.microsoft.com/office/drawing/2014/main" id="{19D2C686-EB30-16A6-9E05-DA18C738FB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72683" y="2247015"/>
            <a:ext cx="2033463" cy="2583579"/>
          </a:xfrm>
          <a:prstGeom prst="rect">
            <a:avLst/>
          </a:prstGeom>
        </p:spPr>
      </p:pic>
    </p:spTree>
    <p:extLst>
      <p:ext uri="{BB962C8B-B14F-4D97-AF65-F5344CB8AC3E}">
        <p14:creationId xmlns:p14="http://schemas.microsoft.com/office/powerpoint/2010/main" val="2544533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97B3F1-D2EF-6813-9C4E-D2EF4664241B}"/>
              </a:ext>
            </a:extLst>
          </p:cNvPr>
          <p:cNvSpPr>
            <a:spLocks noGrp="1"/>
          </p:cNvSpPr>
          <p:nvPr>
            <p:ph type="title"/>
          </p:nvPr>
        </p:nvSpPr>
        <p:spPr/>
        <p:txBody>
          <a:bodyPr/>
          <a:lstStyle/>
          <a:p>
            <a:r>
              <a:rPr lang="en-US" altLang="zh-CN" dirty="0" err="1"/>
              <a:t>SelectionDAGISel</a:t>
            </a:r>
            <a:r>
              <a:rPr lang="zh-CN" altLang="en-US" dirty="0"/>
              <a:t>指令调度</a:t>
            </a:r>
          </a:p>
        </p:txBody>
      </p:sp>
      <p:sp>
        <p:nvSpPr>
          <p:cNvPr id="6" name="文本框 5">
            <a:extLst>
              <a:ext uri="{FF2B5EF4-FFF2-40B4-BE49-F238E27FC236}">
                <a16:creationId xmlns:a16="http://schemas.microsoft.com/office/drawing/2014/main" id="{89B78033-78DB-BC4A-0E92-54CAF546F115}"/>
              </a:ext>
            </a:extLst>
          </p:cNvPr>
          <p:cNvSpPr txBox="1"/>
          <p:nvPr/>
        </p:nvSpPr>
        <p:spPr>
          <a:xfrm>
            <a:off x="468842" y="1454004"/>
            <a:ext cx="11093116" cy="3416320"/>
          </a:xfrm>
          <a:prstGeom prst="rect">
            <a:avLst/>
          </a:prstGeom>
          <a:noFill/>
        </p:spPr>
        <p:txBody>
          <a:bodyPr wrap="square">
            <a:spAutoFit/>
          </a:bodyPr>
          <a:lstStyle/>
          <a:p>
            <a:pPr marL="342900" indent="-342900">
              <a:buAutoNum type="arabicPeriod"/>
            </a:pPr>
            <a:r>
              <a:rPr lang="en-US" altLang="zh-CN" dirty="0" err="1">
                <a:solidFill>
                  <a:schemeClr val="bg2"/>
                </a:solidFill>
              </a:rPr>
              <a:t>SelectionDAGISel</a:t>
            </a:r>
            <a:r>
              <a:rPr lang="zh-CN" altLang="en-US" dirty="0">
                <a:solidFill>
                  <a:schemeClr val="bg2"/>
                </a:solidFill>
              </a:rPr>
              <a:t>指令调度的使用场景是介于</a:t>
            </a:r>
            <a:r>
              <a:rPr lang="en-US" altLang="zh-CN" dirty="0">
                <a:solidFill>
                  <a:schemeClr val="bg2"/>
                </a:solidFill>
              </a:rPr>
              <a:t>Instruction Selector</a:t>
            </a:r>
            <a:r>
              <a:rPr lang="zh-CN" altLang="en-US" dirty="0">
                <a:solidFill>
                  <a:schemeClr val="bg2"/>
                </a:solidFill>
              </a:rPr>
              <a:t>和</a:t>
            </a:r>
            <a:r>
              <a:rPr lang="en-US" altLang="zh-CN" dirty="0">
                <a:solidFill>
                  <a:schemeClr val="bg2"/>
                </a:solidFill>
              </a:rPr>
              <a:t>MI</a:t>
            </a:r>
            <a:r>
              <a:rPr lang="zh-CN" altLang="en-US" dirty="0">
                <a:solidFill>
                  <a:schemeClr val="bg2"/>
                </a:solidFill>
              </a:rPr>
              <a:t>之间，它可以通过参数“</a:t>
            </a:r>
            <a:r>
              <a:rPr lang="en-US" altLang="zh-CN" dirty="0">
                <a:solidFill>
                  <a:schemeClr val="bg2"/>
                </a:solidFill>
              </a:rPr>
              <a:t>-pre-RA-sched”</a:t>
            </a:r>
            <a:r>
              <a:rPr lang="zh-CN" altLang="en-US" dirty="0">
                <a:solidFill>
                  <a:schemeClr val="bg2"/>
                </a:solidFill>
              </a:rPr>
              <a:t>来打开，也可以通过“</a:t>
            </a:r>
            <a:r>
              <a:rPr lang="en-US" altLang="zh-CN" dirty="0">
                <a:solidFill>
                  <a:schemeClr val="bg2"/>
                </a:solidFill>
              </a:rPr>
              <a:t>-pre-RA-sched=&lt;value&gt;”</a:t>
            </a:r>
            <a:r>
              <a:rPr lang="zh-CN" altLang="en-US" dirty="0">
                <a:solidFill>
                  <a:schemeClr val="bg2"/>
                </a:solidFill>
              </a:rPr>
              <a:t>这种形式，传递不同的</a:t>
            </a:r>
            <a:r>
              <a:rPr lang="en-US" altLang="zh-CN" dirty="0">
                <a:solidFill>
                  <a:schemeClr val="bg2"/>
                </a:solidFill>
              </a:rPr>
              <a:t>value</a:t>
            </a:r>
            <a:r>
              <a:rPr lang="zh-CN" altLang="en-US" dirty="0">
                <a:solidFill>
                  <a:schemeClr val="bg2"/>
                </a:solidFill>
              </a:rPr>
              <a:t>值，来选择具体的调度算法实现</a:t>
            </a:r>
            <a:r>
              <a:rPr lang="en-US" altLang="zh-CN" dirty="0">
                <a:solidFill>
                  <a:schemeClr val="bg2"/>
                </a:solidFill>
              </a:rPr>
              <a:t>;</a:t>
            </a:r>
          </a:p>
          <a:p>
            <a:pPr marL="342900" indent="-342900">
              <a:buAutoNum type="arabicPeriod"/>
            </a:pPr>
            <a:endParaRPr lang="en-US" altLang="zh-CN" dirty="0">
              <a:solidFill>
                <a:schemeClr val="bg2"/>
              </a:solidFill>
            </a:endParaRPr>
          </a:p>
          <a:p>
            <a:pPr marL="342900" indent="-342900">
              <a:buAutoNum type="arabicPeriod"/>
            </a:pPr>
            <a:r>
              <a:rPr lang="en-US" altLang="zh-CN" dirty="0" err="1">
                <a:solidFill>
                  <a:schemeClr val="bg2"/>
                </a:solidFill>
              </a:rPr>
              <a:t>SelectionDAGISel</a:t>
            </a:r>
            <a:r>
              <a:rPr lang="zh-CN" altLang="en-US" dirty="0">
                <a:solidFill>
                  <a:schemeClr val="bg2"/>
                </a:solidFill>
              </a:rPr>
              <a:t>作为一个类并不是一个具体的调度器实现，而是一个基于</a:t>
            </a:r>
            <a:r>
              <a:rPr lang="en-US" altLang="zh-CN" dirty="0" err="1">
                <a:solidFill>
                  <a:schemeClr val="bg2"/>
                </a:solidFill>
              </a:rPr>
              <a:t>SelectionDAG</a:t>
            </a:r>
            <a:r>
              <a:rPr lang="zh-CN" altLang="en-US" dirty="0">
                <a:solidFill>
                  <a:schemeClr val="bg2"/>
                </a:solidFill>
              </a:rPr>
              <a:t>的指令选择的基础实现类，其中包含了基于</a:t>
            </a:r>
            <a:r>
              <a:rPr lang="en-US" altLang="zh-CN" dirty="0" err="1">
                <a:solidFill>
                  <a:schemeClr val="bg2"/>
                </a:solidFill>
              </a:rPr>
              <a:t>SelectionDAG</a:t>
            </a:r>
            <a:r>
              <a:rPr lang="zh-CN" altLang="en-US" dirty="0">
                <a:solidFill>
                  <a:schemeClr val="bg2"/>
                </a:solidFill>
              </a:rPr>
              <a:t>的指令调度；</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zh-CN" altLang="en-US" dirty="0">
                <a:solidFill>
                  <a:schemeClr val="bg2"/>
                </a:solidFill>
              </a:rPr>
              <a:t>具体的指令调度算法实现，根据“</a:t>
            </a:r>
            <a:r>
              <a:rPr lang="en-US" altLang="zh-CN" dirty="0">
                <a:solidFill>
                  <a:schemeClr val="bg2"/>
                </a:solidFill>
              </a:rPr>
              <a:t>-pre-RA-sched=&lt;value&gt;”</a:t>
            </a:r>
            <a:r>
              <a:rPr lang="zh-CN" altLang="en-US" dirty="0">
                <a:solidFill>
                  <a:schemeClr val="bg2"/>
                </a:solidFill>
              </a:rPr>
              <a:t>中不同的</a:t>
            </a:r>
            <a:r>
              <a:rPr lang="en-US" altLang="zh-CN" dirty="0">
                <a:solidFill>
                  <a:schemeClr val="bg2"/>
                </a:solidFill>
              </a:rPr>
              <a:t>value</a:t>
            </a:r>
            <a:r>
              <a:rPr lang="zh-CN" altLang="en-US" dirty="0">
                <a:solidFill>
                  <a:schemeClr val="bg2"/>
                </a:solidFill>
              </a:rPr>
              <a:t>值，有不同的实现类；</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err="1">
                <a:solidFill>
                  <a:schemeClr val="bg2"/>
                </a:solidFill>
              </a:rPr>
              <a:t>SelectionDAGISel</a:t>
            </a:r>
            <a:r>
              <a:rPr lang="zh-CN" altLang="en-US" dirty="0">
                <a:solidFill>
                  <a:schemeClr val="bg2"/>
                </a:solidFill>
              </a:rPr>
              <a:t>本身包含了基于</a:t>
            </a:r>
            <a:r>
              <a:rPr lang="en-US" altLang="zh-CN" dirty="0" err="1">
                <a:solidFill>
                  <a:schemeClr val="bg2"/>
                </a:solidFill>
              </a:rPr>
              <a:t>SelectionDAG</a:t>
            </a:r>
            <a:r>
              <a:rPr lang="zh-CN" altLang="en-US" dirty="0">
                <a:solidFill>
                  <a:schemeClr val="bg2"/>
                </a:solidFill>
              </a:rPr>
              <a:t>的指令选择和指令调度，可以认为</a:t>
            </a:r>
            <a:r>
              <a:rPr lang="en-US" altLang="zh-CN" dirty="0" err="1">
                <a:solidFill>
                  <a:schemeClr val="bg2"/>
                </a:solidFill>
              </a:rPr>
              <a:t>SelectionDAGISel</a:t>
            </a:r>
            <a:r>
              <a:rPr lang="zh-CN" altLang="en-US" dirty="0">
                <a:solidFill>
                  <a:schemeClr val="bg2"/>
                </a:solidFill>
              </a:rPr>
              <a:t>指令调度是专门针对</a:t>
            </a:r>
            <a:r>
              <a:rPr lang="en-US" altLang="zh-CN" dirty="0" err="1">
                <a:solidFill>
                  <a:schemeClr val="bg2"/>
                </a:solidFill>
              </a:rPr>
              <a:t>SelectionDAG</a:t>
            </a:r>
            <a:r>
              <a:rPr lang="zh-CN" altLang="en-US" dirty="0">
                <a:solidFill>
                  <a:schemeClr val="bg2"/>
                </a:solidFill>
              </a:rPr>
              <a:t>指令选择而进行的指令调度；</a:t>
            </a:r>
          </a:p>
        </p:txBody>
      </p:sp>
    </p:spTree>
    <p:extLst>
      <p:ext uri="{BB962C8B-B14F-4D97-AF65-F5344CB8AC3E}">
        <p14:creationId xmlns:p14="http://schemas.microsoft.com/office/powerpoint/2010/main" val="659495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CB593-3DDC-7336-99C4-822D0C18E19F}"/>
              </a:ext>
            </a:extLst>
          </p:cNvPr>
          <p:cNvSpPr>
            <a:spLocks noGrp="1"/>
          </p:cNvSpPr>
          <p:nvPr>
            <p:ph type="title"/>
          </p:nvPr>
        </p:nvSpPr>
        <p:spPr/>
        <p:txBody>
          <a:bodyPr/>
          <a:lstStyle/>
          <a:p>
            <a:r>
              <a:rPr lang="en-US" altLang="zh-CN" dirty="0"/>
              <a:t>LLVM </a:t>
            </a:r>
            <a:r>
              <a:rPr lang="en-US" altLang="zh-CN" dirty="0" err="1"/>
              <a:t>CodeGen</a:t>
            </a:r>
            <a:r>
              <a:rPr lang="zh-CN" altLang="en-US" dirty="0"/>
              <a:t>中 </a:t>
            </a:r>
            <a:r>
              <a:rPr lang="en-US" altLang="zh-CN" dirty="0" err="1"/>
              <a:t>SelectionDAGISel</a:t>
            </a:r>
            <a:r>
              <a:rPr lang="zh-CN" altLang="en-US" dirty="0"/>
              <a:t>指令调度</a:t>
            </a:r>
          </a:p>
        </p:txBody>
      </p:sp>
      <p:graphicFrame>
        <p:nvGraphicFramePr>
          <p:cNvPr id="3" name="表格 2">
            <a:extLst>
              <a:ext uri="{FF2B5EF4-FFF2-40B4-BE49-F238E27FC236}">
                <a16:creationId xmlns:a16="http://schemas.microsoft.com/office/drawing/2014/main" id="{5CDC5302-6B16-A1E2-61AA-C6DD999D99D7}"/>
              </a:ext>
            </a:extLst>
          </p:cNvPr>
          <p:cNvGraphicFramePr>
            <a:graphicFrameLocks noGrp="1"/>
          </p:cNvGraphicFramePr>
          <p:nvPr>
            <p:extLst>
              <p:ext uri="{D42A27DB-BD31-4B8C-83A1-F6EECF244321}">
                <p14:modId xmlns:p14="http://schemas.microsoft.com/office/powerpoint/2010/main" val="1821909438"/>
              </p:ext>
            </p:extLst>
          </p:nvPr>
        </p:nvGraphicFramePr>
        <p:xfrm>
          <a:off x="240632" y="1026695"/>
          <a:ext cx="11574379" cy="5158097"/>
        </p:xfrm>
        <a:graphic>
          <a:graphicData uri="http://schemas.openxmlformats.org/drawingml/2006/table">
            <a:tbl>
              <a:tblPr firstRow="1" firstCol="1" bandRow="1">
                <a:tableStyleId>{5C22544A-7EE6-4342-B048-85BDC9FD1C3A}</a:tableStyleId>
              </a:tblPr>
              <a:tblGrid>
                <a:gridCol w="783521">
                  <a:extLst>
                    <a:ext uri="{9D8B030D-6E8A-4147-A177-3AD203B41FA5}">
                      <a16:colId xmlns:a16="http://schemas.microsoft.com/office/drawing/2014/main" val="2177983433"/>
                    </a:ext>
                  </a:extLst>
                </a:gridCol>
                <a:gridCol w="900900">
                  <a:extLst>
                    <a:ext uri="{9D8B030D-6E8A-4147-A177-3AD203B41FA5}">
                      <a16:colId xmlns:a16="http://schemas.microsoft.com/office/drawing/2014/main" val="1137926140"/>
                    </a:ext>
                  </a:extLst>
                </a:gridCol>
                <a:gridCol w="2069431">
                  <a:extLst>
                    <a:ext uri="{9D8B030D-6E8A-4147-A177-3AD203B41FA5}">
                      <a16:colId xmlns:a16="http://schemas.microsoft.com/office/drawing/2014/main" val="1837415162"/>
                    </a:ext>
                  </a:extLst>
                </a:gridCol>
                <a:gridCol w="1949116">
                  <a:extLst>
                    <a:ext uri="{9D8B030D-6E8A-4147-A177-3AD203B41FA5}">
                      <a16:colId xmlns:a16="http://schemas.microsoft.com/office/drawing/2014/main" val="764458934"/>
                    </a:ext>
                  </a:extLst>
                </a:gridCol>
                <a:gridCol w="2815389">
                  <a:extLst>
                    <a:ext uri="{9D8B030D-6E8A-4147-A177-3AD203B41FA5}">
                      <a16:colId xmlns:a16="http://schemas.microsoft.com/office/drawing/2014/main" val="116329191"/>
                    </a:ext>
                  </a:extLst>
                </a:gridCol>
                <a:gridCol w="3056022">
                  <a:extLst>
                    <a:ext uri="{9D8B030D-6E8A-4147-A177-3AD203B41FA5}">
                      <a16:colId xmlns:a16="http://schemas.microsoft.com/office/drawing/2014/main" val="1079619650"/>
                    </a:ext>
                  </a:extLst>
                </a:gridCol>
              </a:tblGrid>
              <a:tr h="509883">
                <a:tc>
                  <a:txBody>
                    <a:bodyPr/>
                    <a:lstStyle/>
                    <a:p>
                      <a:pPr algn="l"/>
                      <a:r>
                        <a:rPr lang="zh-CN" sz="1400" kern="0">
                          <a:effectLst/>
                        </a:rPr>
                        <a:t>序号</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effectLst/>
                        </a:rPr>
                        <a:t>value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zh-CN" sz="1400" kern="0">
                          <a:effectLst/>
                        </a:rPr>
                        <a:t>对象名称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zh-CN" sz="1400" kern="0">
                          <a:effectLst/>
                        </a:rPr>
                        <a:t>实现类</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zh-CN" sz="1400" kern="0">
                          <a:effectLst/>
                        </a:rPr>
                        <a:t>位置</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zh-CN" sz="1400" kern="0">
                          <a:effectLst/>
                        </a:rPr>
                        <a:t>描述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extLst>
                  <a:ext uri="{0D108BD9-81ED-4DB2-BD59-A6C34878D82A}">
                    <a16:rowId xmlns:a16="http://schemas.microsoft.com/office/drawing/2014/main" val="1556502477"/>
                  </a:ext>
                </a:extLst>
              </a:tr>
              <a:tr h="437608">
                <a:tc>
                  <a:txBody>
                    <a:bodyPr/>
                    <a:lstStyle/>
                    <a:p>
                      <a:pPr algn="l"/>
                      <a:r>
                        <a:rPr lang="en-US" sz="1400" kern="0">
                          <a:effectLst/>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dirty="0">
                          <a:solidFill>
                            <a:schemeClr val="bg2"/>
                          </a:solidFill>
                          <a:effectLst/>
                        </a:rPr>
                        <a:t>default</a:t>
                      </a:r>
                      <a:endParaRPr lang="zh-CN" sz="1400"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defaultListDAGScheduler</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zh-CN" sz="1400" kern="0">
                          <a:solidFill>
                            <a:schemeClr val="bg2"/>
                          </a:solidFill>
                          <a:effectLst/>
                        </a:rPr>
                        <a:t>　</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llvm/lib/CodeGen/SelectionDAG/SelectionDAGSel.cpp</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Best scheduler for the target</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extLst>
                  <a:ext uri="{0D108BD9-81ED-4DB2-BD59-A6C34878D82A}">
                    <a16:rowId xmlns:a16="http://schemas.microsoft.com/office/drawing/2014/main" val="2629252427"/>
                  </a:ext>
                </a:extLst>
              </a:tr>
              <a:tr h="505170">
                <a:tc>
                  <a:txBody>
                    <a:bodyPr/>
                    <a:lstStyle/>
                    <a:p>
                      <a:pPr algn="l"/>
                      <a:r>
                        <a:rPr lang="en-US" sz="1400" kern="0">
                          <a:effectLst/>
                        </a:rPr>
                        <a:t>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dirty="0">
                          <a:solidFill>
                            <a:schemeClr val="bg2"/>
                          </a:solidFill>
                          <a:effectLst/>
                        </a:rPr>
                        <a:t>fast</a:t>
                      </a:r>
                      <a:endParaRPr lang="zh-CN" sz="1400"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dirty="0" err="1">
                          <a:solidFill>
                            <a:schemeClr val="bg2"/>
                          </a:solidFill>
                          <a:effectLst/>
                        </a:rPr>
                        <a:t>fastDAGScheduler</a:t>
                      </a:r>
                      <a:endParaRPr lang="zh-CN" sz="1400"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ScheduleDAGFast</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llvm/lib/CodeGen/SelectionDAG/ScheduleDAGFast.cpp</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dirty="0">
                          <a:solidFill>
                            <a:schemeClr val="bg2"/>
                          </a:solidFill>
                          <a:effectLst/>
                        </a:rPr>
                        <a:t>Fast suboptimal list scheduling</a:t>
                      </a:r>
                      <a:endParaRPr lang="zh-CN" sz="1400"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extLst>
                  <a:ext uri="{0D108BD9-81ED-4DB2-BD59-A6C34878D82A}">
                    <a16:rowId xmlns:a16="http://schemas.microsoft.com/office/drawing/2014/main" val="2717590551"/>
                  </a:ext>
                </a:extLst>
              </a:tr>
              <a:tr h="505170">
                <a:tc>
                  <a:txBody>
                    <a:bodyPr/>
                    <a:lstStyle/>
                    <a:p>
                      <a:pPr algn="l"/>
                      <a:r>
                        <a:rPr lang="en-US" sz="1400" kern="0">
                          <a:effectLst/>
                        </a:rPr>
                        <a:t>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linearize</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dirty="0" err="1">
                          <a:solidFill>
                            <a:schemeClr val="bg2"/>
                          </a:solidFill>
                          <a:effectLst/>
                        </a:rPr>
                        <a:t>linearizeDAGScheduler</a:t>
                      </a:r>
                      <a:endParaRPr lang="zh-CN" sz="1400"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ScheduleDAGLinearize</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llvm/lib/CodeGen/SelectionDAG/ScheduleDAGFast.cpp</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Linearize DAG, no scheduling</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extLst>
                  <a:ext uri="{0D108BD9-81ED-4DB2-BD59-A6C34878D82A}">
                    <a16:rowId xmlns:a16="http://schemas.microsoft.com/office/drawing/2014/main" val="713644556"/>
                  </a:ext>
                </a:extLst>
              </a:tr>
              <a:tr h="505170">
                <a:tc>
                  <a:txBody>
                    <a:bodyPr/>
                    <a:lstStyle/>
                    <a:p>
                      <a:pPr algn="l"/>
                      <a:r>
                        <a:rPr lang="en-US" sz="1400" kern="0">
                          <a:effectLst/>
                        </a:rPr>
                        <a:t>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list-burr</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dirty="0" err="1">
                          <a:solidFill>
                            <a:schemeClr val="bg2"/>
                          </a:solidFill>
                          <a:effectLst/>
                        </a:rPr>
                        <a:t>burrListDAGScheduler</a:t>
                      </a:r>
                      <a:endParaRPr lang="zh-CN" sz="1400"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ScheduleDAGRRList</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llvm/lib/CodeGen/SelectionDAG/ScheduleDAGRRList.cpp</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Bottom-up register reduction list scheduling</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extLst>
                  <a:ext uri="{0D108BD9-81ED-4DB2-BD59-A6C34878D82A}">
                    <a16:rowId xmlns:a16="http://schemas.microsoft.com/office/drawing/2014/main" val="60709922"/>
                  </a:ext>
                </a:extLst>
              </a:tr>
              <a:tr h="505170">
                <a:tc>
                  <a:txBody>
                    <a:bodyPr/>
                    <a:lstStyle/>
                    <a:p>
                      <a:pPr algn="l"/>
                      <a:r>
                        <a:rPr lang="en-US" sz="1400" kern="0">
                          <a:effectLst/>
                        </a:rPr>
                        <a:t>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source</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dirty="0" err="1">
                          <a:solidFill>
                            <a:schemeClr val="bg2"/>
                          </a:solidFill>
                          <a:effectLst/>
                        </a:rPr>
                        <a:t>sourceListDAGScheduler</a:t>
                      </a:r>
                      <a:endParaRPr lang="zh-CN" sz="1400"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dirty="0" err="1">
                          <a:solidFill>
                            <a:schemeClr val="bg2"/>
                          </a:solidFill>
                          <a:effectLst/>
                        </a:rPr>
                        <a:t>ScheduleDAGRRList</a:t>
                      </a:r>
                      <a:endParaRPr lang="zh-CN" sz="1400"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llvm/lib/CodeGen/SelectionDAG/ScheduleDAGRRList.cpp</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Similar to list-burr but schedules in source order when possible</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extLst>
                  <a:ext uri="{0D108BD9-81ED-4DB2-BD59-A6C34878D82A}">
                    <a16:rowId xmlns:a16="http://schemas.microsoft.com/office/drawing/2014/main" val="3506137459"/>
                  </a:ext>
                </a:extLst>
              </a:tr>
              <a:tr h="842378">
                <a:tc>
                  <a:txBody>
                    <a:bodyPr/>
                    <a:lstStyle/>
                    <a:p>
                      <a:pPr algn="l"/>
                      <a:r>
                        <a:rPr lang="en-US" sz="1400" kern="0">
                          <a:effectLst/>
                        </a:rPr>
                        <a:t>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list-hybrid</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hybridListDAGScheduler</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dirty="0" err="1">
                          <a:solidFill>
                            <a:schemeClr val="bg2"/>
                          </a:solidFill>
                          <a:effectLst/>
                        </a:rPr>
                        <a:t>ScheduleDAGRRList</a:t>
                      </a:r>
                      <a:endParaRPr lang="zh-CN" sz="1400"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dirty="0" err="1">
                          <a:solidFill>
                            <a:schemeClr val="bg2"/>
                          </a:solidFill>
                          <a:effectLst/>
                        </a:rPr>
                        <a:t>llvm</a:t>
                      </a:r>
                      <a:r>
                        <a:rPr lang="en-US" sz="1400" kern="0" dirty="0">
                          <a:solidFill>
                            <a:schemeClr val="bg2"/>
                          </a:solidFill>
                          <a:effectLst/>
                        </a:rPr>
                        <a:t>/lib/</a:t>
                      </a:r>
                      <a:r>
                        <a:rPr lang="en-US" sz="1400" kern="0" dirty="0" err="1">
                          <a:solidFill>
                            <a:schemeClr val="bg2"/>
                          </a:solidFill>
                          <a:effectLst/>
                        </a:rPr>
                        <a:t>CodeGen</a:t>
                      </a:r>
                      <a:r>
                        <a:rPr lang="en-US" sz="1400" kern="0" dirty="0">
                          <a:solidFill>
                            <a:schemeClr val="bg2"/>
                          </a:solidFill>
                          <a:effectLst/>
                        </a:rPr>
                        <a:t>/</a:t>
                      </a:r>
                      <a:r>
                        <a:rPr lang="en-US" sz="1400" kern="0" dirty="0" err="1">
                          <a:solidFill>
                            <a:schemeClr val="bg2"/>
                          </a:solidFill>
                          <a:effectLst/>
                        </a:rPr>
                        <a:t>SelectionDAG</a:t>
                      </a:r>
                      <a:r>
                        <a:rPr lang="en-US" sz="1400" kern="0" dirty="0">
                          <a:solidFill>
                            <a:schemeClr val="bg2"/>
                          </a:solidFill>
                          <a:effectLst/>
                        </a:rPr>
                        <a:t>/ScheduleDAGRRList.cpp</a:t>
                      </a:r>
                      <a:endParaRPr lang="zh-CN" sz="1400"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Bottom-up register pressure aware list scheduling which tries to balance latency and register pressure</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extLst>
                  <a:ext uri="{0D108BD9-81ED-4DB2-BD59-A6C34878D82A}">
                    <a16:rowId xmlns:a16="http://schemas.microsoft.com/office/drawing/2014/main" val="3262737484"/>
                  </a:ext>
                </a:extLst>
              </a:tr>
              <a:tr h="842378">
                <a:tc>
                  <a:txBody>
                    <a:bodyPr/>
                    <a:lstStyle/>
                    <a:p>
                      <a:pPr algn="l"/>
                      <a:r>
                        <a:rPr lang="en-US" sz="1400" kern="0">
                          <a:effectLst/>
                        </a:rPr>
                        <a:t>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list-ilp</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ILPListDAGScheduler</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ScheduleDAGRRList</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dirty="0" err="1">
                          <a:solidFill>
                            <a:schemeClr val="bg2"/>
                          </a:solidFill>
                          <a:effectLst/>
                        </a:rPr>
                        <a:t>llvm</a:t>
                      </a:r>
                      <a:r>
                        <a:rPr lang="en-US" sz="1400" kern="0" dirty="0">
                          <a:solidFill>
                            <a:schemeClr val="bg2"/>
                          </a:solidFill>
                          <a:effectLst/>
                        </a:rPr>
                        <a:t>/lib/</a:t>
                      </a:r>
                      <a:r>
                        <a:rPr lang="en-US" sz="1400" kern="0" dirty="0" err="1">
                          <a:solidFill>
                            <a:schemeClr val="bg2"/>
                          </a:solidFill>
                          <a:effectLst/>
                        </a:rPr>
                        <a:t>CodeGen</a:t>
                      </a:r>
                      <a:r>
                        <a:rPr lang="en-US" sz="1400" kern="0" dirty="0">
                          <a:solidFill>
                            <a:schemeClr val="bg2"/>
                          </a:solidFill>
                          <a:effectLst/>
                        </a:rPr>
                        <a:t>/</a:t>
                      </a:r>
                      <a:r>
                        <a:rPr lang="en-US" sz="1400" kern="0" dirty="0" err="1">
                          <a:solidFill>
                            <a:schemeClr val="bg2"/>
                          </a:solidFill>
                          <a:effectLst/>
                        </a:rPr>
                        <a:t>SelectionDAG</a:t>
                      </a:r>
                      <a:r>
                        <a:rPr lang="en-US" sz="1400" kern="0" dirty="0">
                          <a:solidFill>
                            <a:schemeClr val="bg2"/>
                          </a:solidFill>
                          <a:effectLst/>
                        </a:rPr>
                        <a:t>/ScheduleDAGRRList.cpp</a:t>
                      </a:r>
                      <a:endParaRPr lang="zh-CN" sz="1400"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dirty="0">
                          <a:solidFill>
                            <a:schemeClr val="bg2"/>
                          </a:solidFill>
                          <a:effectLst/>
                        </a:rPr>
                        <a:t>Bottom-up register pressure aware list scheduling which tries to balance ILP and register pressure</a:t>
                      </a:r>
                      <a:endParaRPr lang="zh-CN" sz="1400"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extLst>
                  <a:ext uri="{0D108BD9-81ED-4DB2-BD59-A6C34878D82A}">
                    <a16:rowId xmlns:a16="http://schemas.microsoft.com/office/drawing/2014/main" val="770460751"/>
                  </a:ext>
                </a:extLst>
              </a:tr>
              <a:tr h="505170">
                <a:tc>
                  <a:txBody>
                    <a:bodyPr/>
                    <a:lstStyle/>
                    <a:p>
                      <a:pPr algn="l"/>
                      <a:r>
                        <a:rPr lang="en-US" sz="1400" kern="0">
                          <a:effectLst/>
                        </a:rPr>
                        <a:t>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vliw-td</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VLIWScheduler</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ScheduleDAGVLIW</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a:solidFill>
                            <a:schemeClr val="bg2"/>
                          </a:solidFill>
                          <a:effectLst/>
                        </a:rPr>
                        <a:t>llvm/lib/CodeGen/SelectionDAG/ScheduleDAGVLIW.cpp</a:t>
                      </a:r>
                      <a:endParaRPr lang="zh-CN" sz="1400" kern="10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tc>
                  <a:txBody>
                    <a:bodyPr/>
                    <a:lstStyle/>
                    <a:p>
                      <a:pPr algn="l"/>
                      <a:r>
                        <a:rPr lang="en-US" sz="1400" kern="0" dirty="0">
                          <a:solidFill>
                            <a:schemeClr val="bg2"/>
                          </a:solidFill>
                          <a:effectLst/>
                        </a:rPr>
                        <a:t>VLIW scheduler</a:t>
                      </a:r>
                      <a:endParaRPr lang="zh-CN" sz="1400" kern="100" dirty="0">
                        <a:solidFill>
                          <a:schemeClr val="bg2"/>
                        </a:solidFill>
                        <a:effectLst/>
                        <a:latin typeface="等线" panose="02010600030101010101" pitchFamily="2" charset="-122"/>
                        <a:ea typeface="等线" panose="02010600030101010101" pitchFamily="2" charset="-122"/>
                        <a:cs typeface="Times New Roman" panose="02020603050405020304" pitchFamily="18" charset="0"/>
                      </a:endParaRPr>
                    </a:p>
                  </a:txBody>
                  <a:tcPr marL="32518" marR="32518" marT="0" marB="0" anchor="ctr"/>
                </a:tc>
                <a:extLst>
                  <a:ext uri="{0D108BD9-81ED-4DB2-BD59-A6C34878D82A}">
                    <a16:rowId xmlns:a16="http://schemas.microsoft.com/office/drawing/2014/main" val="1550527833"/>
                  </a:ext>
                </a:extLst>
              </a:tr>
            </a:tbl>
          </a:graphicData>
        </a:graphic>
      </p:graphicFrame>
    </p:spTree>
    <p:extLst>
      <p:ext uri="{BB962C8B-B14F-4D97-AF65-F5344CB8AC3E}">
        <p14:creationId xmlns:p14="http://schemas.microsoft.com/office/powerpoint/2010/main" val="408280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BB2EF-D625-F321-C20B-BD2BD7546D49}"/>
              </a:ext>
            </a:extLst>
          </p:cNvPr>
          <p:cNvSpPr>
            <a:spLocks noGrp="1"/>
          </p:cNvSpPr>
          <p:nvPr>
            <p:ph type="title"/>
          </p:nvPr>
        </p:nvSpPr>
        <p:spPr/>
        <p:txBody>
          <a:bodyPr/>
          <a:lstStyle/>
          <a:p>
            <a:r>
              <a:rPr lang="en-US" altLang="zh-CN" dirty="0"/>
              <a:t>LLVM </a:t>
            </a:r>
            <a:r>
              <a:rPr lang="en-US" altLang="zh-CN" dirty="0" err="1"/>
              <a:t>CodeGen</a:t>
            </a:r>
            <a:r>
              <a:rPr lang="zh-CN" altLang="en-US" dirty="0"/>
              <a:t>中 </a:t>
            </a:r>
            <a:r>
              <a:rPr lang="en-US" altLang="zh-CN" dirty="0" err="1"/>
              <a:t>SelectionDAGISel</a:t>
            </a:r>
            <a:r>
              <a:rPr lang="zh-CN" altLang="en-US" dirty="0"/>
              <a:t>指令调度（续）</a:t>
            </a:r>
          </a:p>
        </p:txBody>
      </p:sp>
      <p:sp>
        <p:nvSpPr>
          <p:cNvPr id="8" name="文本框 7">
            <a:extLst>
              <a:ext uri="{FF2B5EF4-FFF2-40B4-BE49-F238E27FC236}">
                <a16:creationId xmlns:a16="http://schemas.microsoft.com/office/drawing/2014/main" id="{013E95DA-8DA2-FB7E-60BA-2162342832BA}"/>
              </a:ext>
            </a:extLst>
          </p:cNvPr>
          <p:cNvSpPr txBox="1"/>
          <p:nvPr/>
        </p:nvSpPr>
        <p:spPr>
          <a:xfrm>
            <a:off x="593557" y="1174902"/>
            <a:ext cx="11069053" cy="3970318"/>
          </a:xfrm>
          <a:prstGeom prst="rect">
            <a:avLst/>
          </a:prstGeom>
          <a:noFill/>
        </p:spPr>
        <p:txBody>
          <a:bodyPr wrap="square">
            <a:spAutoFit/>
          </a:bodyPr>
          <a:lstStyle/>
          <a:p>
            <a:r>
              <a:rPr lang="en-US" altLang="zh-CN" dirty="0">
                <a:solidFill>
                  <a:schemeClr val="bg2"/>
                </a:solidFill>
              </a:rPr>
              <a:t>/// </a:t>
            </a:r>
            <a:r>
              <a:rPr lang="en-US" altLang="zh-CN" dirty="0" err="1">
                <a:solidFill>
                  <a:schemeClr val="bg2"/>
                </a:solidFill>
              </a:rPr>
              <a:t>llvm</a:t>
            </a:r>
            <a:r>
              <a:rPr lang="en-US" altLang="zh-CN" dirty="0">
                <a:solidFill>
                  <a:schemeClr val="bg2"/>
                </a:solidFill>
              </a:rPr>
              <a:t>/lib/</a:t>
            </a:r>
            <a:r>
              <a:rPr lang="en-US" altLang="zh-CN" dirty="0" err="1">
                <a:solidFill>
                  <a:schemeClr val="bg2"/>
                </a:solidFill>
              </a:rPr>
              <a:t>CodeGen</a:t>
            </a:r>
            <a:r>
              <a:rPr lang="en-US" altLang="zh-CN" dirty="0">
                <a:solidFill>
                  <a:schemeClr val="bg2"/>
                </a:solidFill>
              </a:rPr>
              <a:t>/</a:t>
            </a:r>
            <a:r>
              <a:rPr lang="en-US" altLang="zh-CN" dirty="0" err="1">
                <a:solidFill>
                  <a:schemeClr val="bg2"/>
                </a:solidFill>
              </a:rPr>
              <a:t>SelectionDAG</a:t>
            </a:r>
            <a:r>
              <a:rPr lang="en-US" altLang="zh-CN" dirty="0">
                <a:solidFill>
                  <a:schemeClr val="bg2"/>
                </a:solidFill>
              </a:rPr>
              <a:t>/SelectionDAGSel.cpp</a:t>
            </a:r>
          </a:p>
          <a:p>
            <a:endParaRPr lang="en-US" altLang="zh-CN" dirty="0">
              <a:solidFill>
                <a:schemeClr val="bg2"/>
              </a:solidFill>
            </a:endParaRPr>
          </a:p>
          <a:p>
            <a:endParaRPr lang="en-US" altLang="zh-CN" dirty="0">
              <a:solidFill>
                <a:schemeClr val="bg2"/>
              </a:solidFill>
            </a:endParaRPr>
          </a:p>
          <a:p>
            <a:r>
              <a:rPr lang="en-US" altLang="zh-CN" dirty="0">
                <a:solidFill>
                  <a:schemeClr val="bg2"/>
                </a:solidFill>
              </a:rPr>
              <a:t>void </a:t>
            </a:r>
            <a:r>
              <a:rPr lang="en-US" altLang="zh-CN" dirty="0" err="1">
                <a:solidFill>
                  <a:schemeClr val="bg2"/>
                </a:solidFill>
              </a:rPr>
              <a:t>SelectionDAGISel</a:t>
            </a:r>
            <a:r>
              <a:rPr lang="en-US" altLang="zh-CN" dirty="0">
                <a:solidFill>
                  <a:schemeClr val="bg2"/>
                </a:solidFill>
              </a:rPr>
              <a:t>::</a:t>
            </a:r>
            <a:r>
              <a:rPr lang="en-US" altLang="zh-CN" dirty="0" err="1">
                <a:solidFill>
                  <a:schemeClr val="bg2"/>
                </a:solidFill>
              </a:rPr>
              <a:t>CodeGenAndEmitDAG</a:t>
            </a:r>
            <a:r>
              <a:rPr lang="en-US" altLang="zh-CN" dirty="0">
                <a:solidFill>
                  <a:schemeClr val="bg2"/>
                </a:solidFill>
              </a:rPr>
              <a:t>() {</a:t>
            </a:r>
          </a:p>
          <a:p>
            <a:r>
              <a:rPr lang="en-US" altLang="zh-CN" dirty="0">
                <a:solidFill>
                  <a:schemeClr val="bg2"/>
                </a:solidFill>
              </a:rPr>
              <a:t>…</a:t>
            </a:r>
          </a:p>
          <a:p>
            <a:r>
              <a:rPr lang="en-US" altLang="zh-CN" dirty="0">
                <a:solidFill>
                  <a:schemeClr val="bg2"/>
                </a:solidFill>
              </a:rPr>
              <a:t> // Schedule machine code.</a:t>
            </a:r>
          </a:p>
          <a:p>
            <a:r>
              <a:rPr lang="en-US" altLang="zh-CN" dirty="0">
                <a:solidFill>
                  <a:schemeClr val="bg2"/>
                </a:solidFill>
              </a:rPr>
              <a:t>  </a:t>
            </a:r>
            <a:r>
              <a:rPr lang="en-US" altLang="zh-CN" dirty="0" err="1">
                <a:solidFill>
                  <a:schemeClr val="bg2"/>
                </a:solidFill>
              </a:rPr>
              <a:t>ScheduleDAGSDNodes</a:t>
            </a:r>
            <a:r>
              <a:rPr lang="en-US" altLang="zh-CN" dirty="0">
                <a:solidFill>
                  <a:schemeClr val="bg2"/>
                </a:solidFill>
              </a:rPr>
              <a:t> *Scheduler = </a:t>
            </a:r>
            <a:r>
              <a:rPr lang="en-US" altLang="zh-CN" dirty="0" err="1">
                <a:solidFill>
                  <a:schemeClr val="bg2"/>
                </a:solidFill>
              </a:rPr>
              <a:t>CreateScheduler</a:t>
            </a:r>
            <a:r>
              <a:rPr lang="en-US" altLang="zh-CN" dirty="0">
                <a:solidFill>
                  <a:schemeClr val="bg2"/>
                </a:solidFill>
              </a:rPr>
              <a:t>();</a:t>
            </a:r>
          </a:p>
          <a:p>
            <a:r>
              <a:rPr lang="en-US" altLang="zh-CN" dirty="0">
                <a:solidFill>
                  <a:schemeClr val="bg2"/>
                </a:solidFill>
              </a:rPr>
              <a:t>  {</a:t>
            </a:r>
          </a:p>
          <a:p>
            <a:r>
              <a:rPr lang="en-US" altLang="zh-CN" dirty="0">
                <a:solidFill>
                  <a:schemeClr val="bg2"/>
                </a:solidFill>
              </a:rPr>
              <a:t>    </a:t>
            </a:r>
            <a:r>
              <a:rPr lang="en-US" altLang="zh-CN" dirty="0" err="1">
                <a:solidFill>
                  <a:schemeClr val="bg2"/>
                </a:solidFill>
              </a:rPr>
              <a:t>NamedRegionTimer</a:t>
            </a:r>
            <a:r>
              <a:rPr lang="en-US" altLang="zh-CN" dirty="0">
                <a:solidFill>
                  <a:schemeClr val="bg2"/>
                </a:solidFill>
              </a:rPr>
              <a:t> T("sched", "Instruction Scheduling", </a:t>
            </a:r>
            <a:r>
              <a:rPr lang="en-US" altLang="zh-CN" dirty="0" err="1">
                <a:solidFill>
                  <a:schemeClr val="bg2"/>
                </a:solidFill>
              </a:rPr>
              <a:t>GroupName</a:t>
            </a:r>
            <a:r>
              <a:rPr lang="en-US" altLang="zh-CN" dirty="0">
                <a:solidFill>
                  <a:schemeClr val="bg2"/>
                </a:solidFill>
              </a:rPr>
              <a:t>, </a:t>
            </a:r>
            <a:r>
              <a:rPr lang="en-US" altLang="zh-CN" dirty="0" err="1">
                <a:solidFill>
                  <a:schemeClr val="bg2"/>
                </a:solidFill>
              </a:rPr>
              <a:t>GroupDescription</a:t>
            </a:r>
            <a:r>
              <a:rPr lang="en-US" altLang="zh-CN" dirty="0">
                <a:solidFill>
                  <a:schemeClr val="bg2"/>
                </a:solidFill>
              </a:rPr>
              <a:t>,         </a:t>
            </a:r>
          </a:p>
          <a:p>
            <a:r>
              <a:rPr lang="en-US" altLang="zh-CN" dirty="0">
                <a:solidFill>
                  <a:schemeClr val="bg2"/>
                </a:solidFill>
              </a:rPr>
              <a:t>                                         </a:t>
            </a:r>
            <a:r>
              <a:rPr lang="en-US" altLang="zh-CN" dirty="0" err="1">
                <a:solidFill>
                  <a:schemeClr val="bg2"/>
                </a:solidFill>
              </a:rPr>
              <a:t>TimePassesIsEnabled</a:t>
            </a:r>
            <a:r>
              <a:rPr lang="en-US" altLang="zh-CN" dirty="0">
                <a:solidFill>
                  <a:schemeClr val="bg2"/>
                </a:solidFill>
              </a:rPr>
              <a:t>);</a:t>
            </a:r>
          </a:p>
          <a:p>
            <a:r>
              <a:rPr lang="en-US" altLang="zh-CN" dirty="0">
                <a:solidFill>
                  <a:schemeClr val="bg2"/>
                </a:solidFill>
              </a:rPr>
              <a:t>    Scheduler-&gt;Run(</a:t>
            </a:r>
            <a:r>
              <a:rPr lang="en-US" altLang="zh-CN" dirty="0" err="1">
                <a:solidFill>
                  <a:schemeClr val="bg2"/>
                </a:solidFill>
              </a:rPr>
              <a:t>CurDAG</a:t>
            </a:r>
            <a:r>
              <a:rPr lang="en-US" altLang="zh-CN" dirty="0">
                <a:solidFill>
                  <a:schemeClr val="bg2"/>
                </a:solidFill>
              </a:rPr>
              <a:t>, </a:t>
            </a:r>
            <a:r>
              <a:rPr lang="en-US" altLang="zh-CN" dirty="0" err="1">
                <a:solidFill>
                  <a:schemeClr val="bg2"/>
                </a:solidFill>
              </a:rPr>
              <a:t>FuncInfo</a:t>
            </a:r>
            <a:r>
              <a:rPr lang="en-US" altLang="zh-CN" dirty="0">
                <a:solidFill>
                  <a:schemeClr val="bg2"/>
                </a:solidFill>
              </a:rPr>
              <a:t>-&gt;MBB);</a:t>
            </a:r>
          </a:p>
          <a:p>
            <a:r>
              <a:rPr lang="en-US" altLang="zh-CN" dirty="0">
                <a:solidFill>
                  <a:schemeClr val="bg2"/>
                </a:solidFill>
              </a:rPr>
              <a:t>  }</a:t>
            </a:r>
          </a:p>
          <a:p>
            <a:r>
              <a:rPr lang="en-US" altLang="zh-CN" dirty="0">
                <a:solidFill>
                  <a:schemeClr val="bg2"/>
                </a:solidFill>
              </a:rPr>
              <a:t>…</a:t>
            </a:r>
          </a:p>
          <a:p>
            <a:r>
              <a:rPr lang="en-US" altLang="zh-CN" dirty="0">
                <a:solidFill>
                  <a:schemeClr val="bg2"/>
                </a:solidFill>
              </a:rPr>
              <a:t>}</a:t>
            </a:r>
            <a:endParaRPr lang="zh-CN" altLang="en-US" dirty="0">
              <a:solidFill>
                <a:schemeClr val="bg2"/>
              </a:solidFill>
            </a:endParaRPr>
          </a:p>
        </p:txBody>
      </p:sp>
    </p:spTree>
    <p:extLst>
      <p:ext uri="{BB962C8B-B14F-4D97-AF65-F5344CB8AC3E}">
        <p14:creationId xmlns:p14="http://schemas.microsoft.com/office/powerpoint/2010/main" val="1596889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0A1C7-77DC-B71B-B33F-E7B816B2B8B3}"/>
              </a:ext>
            </a:extLst>
          </p:cNvPr>
          <p:cNvSpPr>
            <a:spLocks noGrp="1"/>
          </p:cNvSpPr>
          <p:nvPr>
            <p:ph type="title"/>
          </p:nvPr>
        </p:nvSpPr>
        <p:spPr/>
        <p:txBody>
          <a:bodyPr/>
          <a:lstStyle/>
          <a:p>
            <a:r>
              <a:rPr lang="en-US" altLang="zh-CN" dirty="0" err="1"/>
              <a:t>MachineScheduler</a:t>
            </a:r>
            <a:r>
              <a:rPr lang="en-US" altLang="zh-CN" dirty="0"/>
              <a:t>&amp;&amp;</a:t>
            </a:r>
            <a:r>
              <a:rPr lang="en-US" altLang="zh-CN" dirty="0" err="1"/>
              <a:t>PostMachineScheduler</a:t>
            </a:r>
            <a:endParaRPr lang="zh-CN" altLang="en-US" dirty="0"/>
          </a:p>
        </p:txBody>
      </p:sp>
      <p:sp>
        <p:nvSpPr>
          <p:cNvPr id="6" name="文本框 5">
            <a:extLst>
              <a:ext uri="{FF2B5EF4-FFF2-40B4-BE49-F238E27FC236}">
                <a16:creationId xmlns:a16="http://schemas.microsoft.com/office/drawing/2014/main" id="{589FDC63-05B3-9173-EE52-EAC588F59876}"/>
              </a:ext>
            </a:extLst>
          </p:cNvPr>
          <p:cNvSpPr txBox="1"/>
          <p:nvPr/>
        </p:nvSpPr>
        <p:spPr>
          <a:xfrm>
            <a:off x="633662" y="1497341"/>
            <a:ext cx="11389895" cy="3970318"/>
          </a:xfrm>
          <a:prstGeom prst="rect">
            <a:avLst/>
          </a:prstGeom>
          <a:noFill/>
        </p:spPr>
        <p:txBody>
          <a:bodyPr wrap="square">
            <a:spAutoFit/>
          </a:bodyPr>
          <a:lstStyle/>
          <a:p>
            <a:pPr marL="342900" indent="-342900">
              <a:buAutoNum type="arabicPeriod"/>
            </a:pPr>
            <a:r>
              <a:rPr lang="en-US" altLang="zh-CN" dirty="0" err="1">
                <a:solidFill>
                  <a:schemeClr val="bg2"/>
                </a:solidFill>
              </a:rPr>
              <a:t>MachineScheduler</a:t>
            </a:r>
            <a:r>
              <a:rPr lang="zh-CN" altLang="en-US" dirty="0">
                <a:solidFill>
                  <a:schemeClr val="bg2"/>
                </a:solidFill>
              </a:rPr>
              <a:t>和</a:t>
            </a:r>
            <a:r>
              <a:rPr lang="en-US" altLang="zh-CN" dirty="0" err="1">
                <a:solidFill>
                  <a:schemeClr val="bg2"/>
                </a:solidFill>
              </a:rPr>
              <a:t>PostMachineScheduler</a:t>
            </a:r>
            <a:r>
              <a:rPr lang="zh-CN" altLang="en-US" dirty="0">
                <a:solidFill>
                  <a:schemeClr val="bg2"/>
                </a:solidFill>
              </a:rPr>
              <a:t>这两个调度器，都是基于</a:t>
            </a:r>
            <a:r>
              <a:rPr lang="en-US" altLang="zh-CN" dirty="0">
                <a:solidFill>
                  <a:schemeClr val="bg2"/>
                </a:solidFill>
              </a:rPr>
              <a:t>Machine Instruction</a:t>
            </a:r>
            <a:r>
              <a:rPr lang="zh-CN" altLang="en-US" dirty="0">
                <a:solidFill>
                  <a:schemeClr val="bg2"/>
                </a:solidFill>
              </a:rPr>
              <a:t>进行调度的，区别是</a:t>
            </a:r>
            <a:r>
              <a:rPr lang="en-US" altLang="zh-CN" dirty="0" err="1">
                <a:solidFill>
                  <a:schemeClr val="bg2"/>
                </a:solidFill>
              </a:rPr>
              <a:t>MachineScheduler</a:t>
            </a:r>
            <a:r>
              <a:rPr lang="zh-CN" altLang="en-US" dirty="0">
                <a:solidFill>
                  <a:schemeClr val="bg2"/>
                </a:solidFill>
              </a:rPr>
              <a:t>在寄存器分配之前，</a:t>
            </a:r>
            <a:r>
              <a:rPr lang="en-US" altLang="zh-CN" dirty="0" err="1">
                <a:solidFill>
                  <a:schemeClr val="bg2"/>
                </a:solidFill>
              </a:rPr>
              <a:t>PostMachineScheduler</a:t>
            </a:r>
            <a:r>
              <a:rPr lang="zh-CN" altLang="en-US" dirty="0">
                <a:solidFill>
                  <a:schemeClr val="bg2"/>
                </a:solidFill>
              </a:rPr>
              <a:t>在寄存器分配之后</a:t>
            </a:r>
            <a:r>
              <a:rPr lang="en-US" altLang="zh-CN" dirty="0">
                <a:solidFill>
                  <a:schemeClr val="bg2"/>
                </a:solidFill>
              </a:rPr>
              <a:t>;</a:t>
            </a:r>
          </a:p>
          <a:p>
            <a:pPr marL="342900" indent="-342900">
              <a:buAutoNum type="arabicPeriod"/>
            </a:pPr>
            <a:endParaRPr lang="en-US" altLang="zh-CN" dirty="0">
              <a:solidFill>
                <a:schemeClr val="bg2"/>
              </a:solidFill>
            </a:endParaRPr>
          </a:p>
          <a:p>
            <a:pPr marL="342900" indent="-342900">
              <a:buAutoNum type="arabicPeriod"/>
            </a:pPr>
            <a:r>
              <a:rPr lang="en-US" altLang="zh-CN" dirty="0" err="1">
                <a:solidFill>
                  <a:schemeClr val="bg2"/>
                </a:solidFill>
              </a:rPr>
              <a:t>MachineScheduler</a:t>
            </a:r>
            <a:r>
              <a:rPr lang="zh-CN" altLang="en-US" dirty="0">
                <a:solidFill>
                  <a:schemeClr val="bg2"/>
                </a:solidFill>
              </a:rPr>
              <a:t>调度的是消除过</a:t>
            </a:r>
            <a:r>
              <a:rPr lang="en-US" altLang="zh-CN" dirty="0">
                <a:solidFill>
                  <a:schemeClr val="bg2"/>
                </a:solidFill>
              </a:rPr>
              <a:t>phi</a:t>
            </a:r>
            <a:r>
              <a:rPr lang="zh-CN" altLang="en-US" dirty="0">
                <a:solidFill>
                  <a:schemeClr val="bg2"/>
                </a:solidFill>
              </a:rPr>
              <a:t>节点的</a:t>
            </a:r>
            <a:r>
              <a:rPr lang="en-US" altLang="zh-CN" dirty="0">
                <a:solidFill>
                  <a:schemeClr val="bg2"/>
                </a:solidFill>
              </a:rPr>
              <a:t>machine </a:t>
            </a:r>
            <a:r>
              <a:rPr lang="en-US" altLang="zh-CN" dirty="0" err="1">
                <a:solidFill>
                  <a:schemeClr val="bg2"/>
                </a:solidFill>
              </a:rPr>
              <a:t>instrucion</a:t>
            </a:r>
            <a:r>
              <a:rPr lang="zh-CN" altLang="en-US" dirty="0">
                <a:solidFill>
                  <a:schemeClr val="bg2"/>
                </a:solidFill>
              </a:rPr>
              <a:t>，并且保留了</a:t>
            </a:r>
            <a:r>
              <a:rPr lang="en-US" altLang="zh-CN" dirty="0" err="1">
                <a:solidFill>
                  <a:schemeClr val="bg2"/>
                </a:solidFill>
              </a:rPr>
              <a:t>LiveItervals</a:t>
            </a:r>
            <a:r>
              <a:rPr lang="zh-CN" altLang="en-US" dirty="0">
                <a:solidFill>
                  <a:schemeClr val="bg2"/>
                </a:solidFill>
              </a:rPr>
              <a:t>，这样在寄存器分配的时候可以使用这些信息</a:t>
            </a:r>
            <a:r>
              <a:rPr lang="en-US" altLang="zh-CN" dirty="0">
                <a:solidFill>
                  <a:schemeClr val="bg2"/>
                </a:solidFill>
              </a:rPr>
              <a:t>;</a:t>
            </a:r>
          </a:p>
          <a:p>
            <a:pPr marL="342900" indent="-342900">
              <a:buAutoNum type="arabicPeriod"/>
            </a:pPr>
            <a:endParaRPr lang="en-US" altLang="zh-CN" dirty="0">
              <a:solidFill>
                <a:schemeClr val="bg2"/>
              </a:solidFill>
            </a:endParaRPr>
          </a:p>
          <a:p>
            <a:pPr marL="342900" indent="-342900">
              <a:buAutoNum type="arabicPeriod"/>
            </a:pPr>
            <a:r>
              <a:rPr lang="en-US" altLang="zh-CN" dirty="0" err="1">
                <a:solidFill>
                  <a:schemeClr val="bg2"/>
                </a:solidFill>
              </a:rPr>
              <a:t>MachineScheduler</a:t>
            </a:r>
            <a:r>
              <a:rPr lang="zh-CN" altLang="en-US" dirty="0">
                <a:solidFill>
                  <a:schemeClr val="bg2"/>
                </a:solidFill>
              </a:rPr>
              <a:t>和</a:t>
            </a:r>
            <a:r>
              <a:rPr lang="en-US" altLang="zh-CN" dirty="0" err="1">
                <a:solidFill>
                  <a:schemeClr val="bg2"/>
                </a:solidFill>
              </a:rPr>
              <a:t>PostMachineScheduler</a:t>
            </a:r>
            <a:r>
              <a:rPr lang="zh-CN" altLang="en-US" dirty="0">
                <a:solidFill>
                  <a:schemeClr val="bg2"/>
                </a:solidFill>
              </a:rPr>
              <a:t>都有同名的类，相关代码位于</a:t>
            </a:r>
            <a:r>
              <a:rPr lang="en-US" altLang="zh-CN" dirty="0" err="1">
                <a:solidFill>
                  <a:schemeClr val="bg2"/>
                </a:solidFill>
              </a:rPr>
              <a:t>llvm</a:t>
            </a:r>
            <a:r>
              <a:rPr lang="en-US" altLang="zh-CN" dirty="0">
                <a:solidFill>
                  <a:schemeClr val="bg2"/>
                </a:solidFill>
              </a:rPr>
              <a:t>/lib/</a:t>
            </a:r>
            <a:r>
              <a:rPr lang="en-US" altLang="zh-CN" dirty="0" err="1">
                <a:solidFill>
                  <a:schemeClr val="bg2"/>
                </a:solidFill>
              </a:rPr>
              <a:t>CodeGen</a:t>
            </a:r>
            <a:r>
              <a:rPr lang="en-US" altLang="zh-CN" dirty="0">
                <a:solidFill>
                  <a:schemeClr val="bg2"/>
                </a:solidFill>
              </a:rPr>
              <a:t>/MachineScheduler.cpp</a:t>
            </a:r>
            <a:r>
              <a:rPr lang="zh-CN" altLang="en-US" dirty="0">
                <a:solidFill>
                  <a:schemeClr val="bg2"/>
                </a:solidFill>
              </a:rPr>
              <a:t>之中；</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err="1">
                <a:solidFill>
                  <a:schemeClr val="bg2"/>
                </a:solidFill>
              </a:rPr>
              <a:t>MachineScheduler</a:t>
            </a:r>
            <a:r>
              <a:rPr lang="zh-CN" altLang="en-US" dirty="0">
                <a:solidFill>
                  <a:schemeClr val="bg2"/>
                </a:solidFill>
              </a:rPr>
              <a:t>和</a:t>
            </a:r>
            <a:r>
              <a:rPr lang="en-US" altLang="zh-CN" dirty="0" err="1">
                <a:solidFill>
                  <a:schemeClr val="bg2"/>
                </a:solidFill>
              </a:rPr>
              <a:t>PostMachineScheduler</a:t>
            </a:r>
            <a:r>
              <a:rPr lang="zh-CN" altLang="en-US" dirty="0">
                <a:solidFill>
                  <a:schemeClr val="bg2"/>
                </a:solidFill>
              </a:rPr>
              <a:t>都是</a:t>
            </a:r>
            <a:r>
              <a:rPr lang="en-US" altLang="zh-CN" dirty="0" err="1">
                <a:solidFill>
                  <a:schemeClr val="bg2"/>
                </a:solidFill>
              </a:rPr>
              <a:t>MachineSchedulerBase</a:t>
            </a:r>
            <a:r>
              <a:rPr lang="zh-CN" altLang="en-US" dirty="0">
                <a:solidFill>
                  <a:schemeClr val="bg2"/>
                </a:solidFill>
              </a:rPr>
              <a:t>的子类，</a:t>
            </a:r>
            <a:r>
              <a:rPr lang="en-US" altLang="zh-CN" dirty="0" err="1">
                <a:solidFill>
                  <a:schemeClr val="bg2"/>
                </a:solidFill>
              </a:rPr>
              <a:t>MachineSchedulerBase</a:t>
            </a:r>
            <a:r>
              <a:rPr lang="zh-CN" altLang="en-US" dirty="0">
                <a:solidFill>
                  <a:schemeClr val="bg2"/>
                </a:solidFill>
              </a:rPr>
              <a:t>又继承于</a:t>
            </a:r>
            <a:r>
              <a:rPr lang="en-US" altLang="zh-CN" dirty="0" err="1">
                <a:solidFill>
                  <a:schemeClr val="bg2"/>
                </a:solidFill>
              </a:rPr>
              <a:t>MachineFunctionPass</a:t>
            </a:r>
            <a:r>
              <a:rPr lang="zh-CN" altLang="en-US" dirty="0">
                <a:solidFill>
                  <a:schemeClr val="bg2"/>
                </a:solidFill>
              </a:rPr>
              <a:t>，所以</a:t>
            </a:r>
            <a:r>
              <a:rPr lang="en-US" altLang="zh-CN" dirty="0" err="1">
                <a:solidFill>
                  <a:schemeClr val="bg2"/>
                </a:solidFill>
              </a:rPr>
              <a:t>MachineScheduler</a:t>
            </a:r>
            <a:r>
              <a:rPr lang="zh-CN" altLang="en-US" dirty="0">
                <a:solidFill>
                  <a:schemeClr val="bg2"/>
                </a:solidFill>
              </a:rPr>
              <a:t>和</a:t>
            </a:r>
            <a:r>
              <a:rPr lang="en-US" altLang="zh-CN" dirty="0" err="1">
                <a:solidFill>
                  <a:schemeClr val="bg2"/>
                </a:solidFill>
              </a:rPr>
              <a:t>PostMachineScheduler</a:t>
            </a:r>
            <a:r>
              <a:rPr lang="zh-CN" altLang="en-US" dirty="0">
                <a:solidFill>
                  <a:schemeClr val="bg2"/>
                </a:solidFill>
              </a:rPr>
              <a:t>也是</a:t>
            </a:r>
            <a:r>
              <a:rPr lang="en-US" altLang="zh-CN" dirty="0" err="1">
                <a:solidFill>
                  <a:schemeClr val="bg2"/>
                </a:solidFill>
              </a:rPr>
              <a:t>MachineFunctionPass</a:t>
            </a:r>
            <a:r>
              <a:rPr lang="zh-CN" altLang="en-US" dirty="0">
                <a:solidFill>
                  <a:schemeClr val="bg2"/>
                </a:solidFill>
              </a:rPr>
              <a:t>，入口函数都是</a:t>
            </a:r>
            <a:r>
              <a:rPr lang="en-US" altLang="zh-CN" dirty="0" err="1">
                <a:solidFill>
                  <a:schemeClr val="bg2"/>
                </a:solidFill>
              </a:rPr>
              <a:t>runOnMachineFunction</a:t>
            </a:r>
            <a:r>
              <a:rPr lang="en-US" altLang="zh-CN" dirty="0">
                <a:solidFill>
                  <a:schemeClr val="bg2"/>
                </a:solidFill>
              </a:rPr>
              <a:t>();</a:t>
            </a:r>
          </a:p>
          <a:p>
            <a:pPr marL="342900" indent="-342900">
              <a:buAutoNum type="arabicPeriod"/>
            </a:pPr>
            <a:endParaRPr lang="en-US" altLang="zh-CN" dirty="0">
              <a:solidFill>
                <a:schemeClr val="bg2"/>
              </a:solidFill>
            </a:endParaRPr>
          </a:p>
          <a:p>
            <a:pPr marL="342900" indent="-342900">
              <a:buAutoNum type="arabicPeriod"/>
            </a:pPr>
            <a:endParaRPr lang="zh-CN" altLang="en-US" dirty="0">
              <a:solidFill>
                <a:schemeClr val="bg2"/>
              </a:solidFill>
            </a:endParaRPr>
          </a:p>
        </p:txBody>
      </p:sp>
    </p:spTree>
    <p:extLst>
      <p:ext uri="{BB962C8B-B14F-4D97-AF65-F5344CB8AC3E}">
        <p14:creationId xmlns:p14="http://schemas.microsoft.com/office/powerpoint/2010/main" val="1010821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61822-F5C6-447F-0019-0DE6550EF7A9}"/>
              </a:ext>
            </a:extLst>
          </p:cNvPr>
          <p:cNvSpPr>
            <a:spLocks noGrp="1"/>
          </p:cNvSpPr>
          <p:nvPr>
            <p:ph type="title"/>
          </p:nvPr>
        </p:nvSpPr>
        <p:spPr/>
        <p:txBody>
          <a:bodyPr/>
          <a:lstStyle/>
          <a:p>
            <a:r>
              <a:rPr lang="en-US" altLang="zh-CN" dirty="0"/>
              <a:t>LLVM </a:t>
            </a:r>
            <a:r>
              <a:rPr lang="en-US" altLang="zh-CN" dirty="0" err="1"/>
              <a:t>CodeGen</a:t>
            </a:r>
            <a:r>
              <a:rPr lang="zh-CN" altLang="en-US" dirty="0"/>
              <a:t>中的</a:t>
            </a:r>
            <a:r>
              <a:rPr lang="en-US" altLang="zh-CN" dirty="0" err="1"/>
              <a:t>MachineScheduler</a:t>
            </a:r>
            <a:r>
              <a:rPr lang="en-US" altLang="zh-CN" dirty="0"/>
              <a:t>&amp;&amp;</a:t>
            </a:r>
            <a:r>
              <a:rPr lang="en-US" altLang="zh-CN" dirty="0" err="1"/>
              <a:t>PostMachineScheduler</a:t>
            </a:r>
            <a:r>
              <a:rPr lang="zh-CN" altLang="en-US" dirty="0"/>
              <a:t>代码实现</a:t>
            </a:r>
          </a:p>
        </p:txBody>
      </p:sp>
      <p:sp>
        <p:nvSpPr>
          <p:cNvPr id="6" name="文本框 5">
            <a:extLst>
              <a:ext uri="{FF2B5EF4-FFF2-40B4-BE49-F238E27FC236}">
                <a16:creationId xmlns:a16="http://schemas.microsoft.com/office/drawing/2014/main" id="{DE10F7CB-7F33-9653-BF23-6E82BA09A837}"/>
              </a:ext>
            </a:extLst>
          </p:cNvPr>
          <p:cNvSpPr txBox="1"/>
          <p:nvPr/>
        </p:nvSpPr>
        <p:spPr>
          <a:xfrm>
            <a:off x="997274" y="1298956"/>
            <a:ext cx="10769611" cy="5355312"/>
          </a:xfrm>
          <a:prstGeom prst="rect">
            <a:avLst/>
          </a:prstGeom>
          <a:noFill/>
        </p:spPr>
        <p:txBody>
          <a:bodyPr wrap="square">
            <a:spAutoFit/>
          </a:bodyPr>
          <a:lstStyle/>
          <a:p>
            <a:r>
              <a:rPr lang="en-US" altLang="zh-CN" dirty="0">
                <a:solidFill>
                  <a:schemeClr val="bg2"/>
                </a:solidFill>
              </a:rPr>
              <a:t>/// </a:t>
            </a:r>
            <a:r>
              <a:rPr lang="en-US" altLang="zh-CN" dirty="0" err="1">
                <a:solidFill>
                  <a:schemeClr val="bg2"/>
                </a:solidFill>
              </a:rPr>
              <a:t>llvm</a:t>
            </a:r>
            <a:r>
              <a:rPr lang="en-US" altLang="zh-CN" dirty="0">
                <a:solidFill>
                  <a:schemeClr val="bg2"/>
                </a:solidFill>
              </a:rPr>
              <a:t>/lib/</a:t>
            </a:r>
            <a:r>
              <a:rPr lang="en-US" altLang="zh-CN" dirty="0" err="1">
                <a:solidFill>
                  <a:schemeClr val="bg2"/>
                </a:solidFill>
              </a:rPr>
              <a:t>CodeGen</a:t>
            </a:r>
            <a:r>
              <a:rPr lang="en-US" altLang="zh-CN" dirty="0">
                <a:solidFill>
                  <a:schemeClr val="bg2"/>
                </a:solidFill>
              </a:rPr>
              <a:t>/MachineScheduler.cpp</a:t>
            </a:r>
          </a:p>
          <a:p>
            <a:endParaRPr lang="en-US" altLang="zh-CN" dirty="0">
              <a:solidFill>
                <a:schemeClr val="bg2"/>
              </a:solidFill>
            </a:endParaRPr>
          </a:p>
          <a:p>
            <a:r>
              <a:rPr lang="en-US" altLang="zh-CN" dirty="0">
                <a:solidFill>
                  <a:schemeClr val="bg2"/>
                </a:solidFill>
              </a:rPr>
              <a:t>bool </a:t>
            </a:r>
            <a:r>
              <a:rPr lang="en-US" altLang="zh-CN" dirty="0" err="1">
                <a:solidFill>
                  <a:schemeClr val="bg2"/>
                </a:solidFill>
              </a:rPr>
              <a:t>MachineScheduler</a:t>
            </a:r>
            <a:r>
              <a:rPr lang="en-US" altLang="zh-CN" dirty="0">
                <a:solidFill>
                  <a:schemeClr val="bg2"/>
                </a:solidFill>
              </a:rPr>
              <a:t>::</a:t>
            </a:r>
            <a:r>
              <a:rPr lang="en-US" altLang="zh-CN" dirty="0" err="1">
                <a:solidFill>
                  <a:schemeClr val="bg2"/>
                </a:solidFill>
              </a:rPr>
              <a:t>runOnMachineFunction</a:t>
            </a:r>
            <a:r>
              <a:rPr lang="en-US" altLang="zh-CN" dirty="0">
                <a:solidFill>
                  <a:schemeClr val="bg2"/>
                </a:solidFill>
              </a:rPr>
              <a:t>(</a:t>
            </a:r>
            <a:r>
              <a:rPr lang="en-US" altLang="zh-CN" dirty="0" err="1">
                <a:solidFill>
                  <a:schemeClr val="bg2"/>
                </a:solidFill>
              </a:rPr>
              <a:t>MachineFunction</a:t>
            </a:r>
            <a:r>
              <a:rPr lang="en-US" altLang="zh-CN" dirty="0">
                <a:solidFill>
                  <a:schemeClr val="bg2"/>
                </a:solidFill>
              </a:rPr>
              <a:t> &amp;mf) {</a:t>
            </a:r>
          </a:p>
          <a:p>
            <a:r>
              <a:rPr lang="en-US" altLang="zh-CN" dirty="0">
                <a:solidFill>
                  <a:schemeClr val="bg2"/>
                </a:solidFill>
              </a:rPr>
              <a:t>…</a:t>
            </a:r>
          </a:p>
          <a:p>
            <a:r>
              <a:rPr lang="en-US" altLang="zh-CN" dirty="0">
                <a:solidFill>
                  <a:schemeClr val="bg2"/>
                </a:solidFill>
              </a:rPr>
              <a:t> std::</a:t>
            </a:r>
            <a:r>
              <a:rPr lang="en-US" altLang="zh-CN" dirty="0" err="1">
                <a:solidFill>
                  <a:schemeClr val="bg2"/>
                </a:solidFill>
              </a:rPr>
              <a:t>unique_ptr</a:t>
            </a:r>
            <a:r>
              <a:rPr lang="en-US" altLang="zh-CN" dirty="0">
                <a:solidFill>
                  <a:schemeClr val="bg2"/>
                </a:solidFill>
              </a:rPr>
              <a:t>&lt;</a:t>
            </a:r>
            <a:r>
              <a:rPr lang="en-US" altLang="zh-CN" dirty="0" err="1">
                <a:solidFill>
                  <a:schemeClr val="bg2"/>
                </a:solidFill>
              </a:rPr>
              <a:t>ScheduleDAGInstrs</a:t>
            </a:r>
            <a:r>
              <a:rPr lang="en-US" altLang="zh-CN" dirty="0">
                <a:solidFill>
                  <a:schemeClr val="bg2"/>
                </a:solidFill>
              </a:rPr>
              <a:t>&gt; Scheduler(</a:t>
            </a:r>
            <a:r>
              <a:rPr lang="en-US" altLang="zh-CN" dirty="0" err="1">
                <a:solidFill>
                  <a:schemeClr val="bg2"/>
                </a:solidFill>
              </a:rPr>
              <a:t>createMachineScheduler</a:t>
            </a:r>
            <a:r>
              <a:rPr lang="en-US" altLang="zh-CN" dirty="0">
                <a:solidFill>
                  <a:schemeClr val="bg2"/>
                </a:solidFill>
              </a:rPr>
              <a:t>());</a:t>
            </a:r>
          </a:p>
          <a:p>
            <a:r>
              <a:rPr lang="en-US" altLang="zh-CN" dirty="0">
                <a:solidFill>
                  <a:schemeClr val="bg2"/>
                </a:solidFill>
              </a:rPr>
              <a:t>  </a:t>
            </a:r>
            <a:r>
              <a:rPr lang="en-US" altLang="zh-CN" dirty="0" err="1">
                <a:solidFill>
                  <a:schemeClr val="bg2"/>
                </a:solidFill>
              </a:rPr>
              <a:t>scheduleRegions</a:t>
            </a:r>
            <a:r>
              <a:rPr lang="en-US" altLang="zh-CN" dirty="0">
                <a:solidFill>
                  <a:schemeClr val="bg2"/>
                </a:solidFill>
              </a:rPr>
              <a:t>(*Scheduler, false);</a:t>
            </a:r>
          </a:p>
          <a:p>
            <a:r>
              <a:rPr lang="en-US" altLang="zh-CN" dirty="0">
                <a:solidFill>
                  <a:schemeClr val="bg2"/>
                </a:solidFill>
              </a:rPr>
              <a:t>…</a:t>
            </a:r>
          </a:p>
          <a:p>
            <a:r>
              <a:rPr lang="en-US" altLang="zh-CN" dirty="0">
                <a:solidFill>
                  <a:schemeClr val="bg2"/>
                </a:solidFill>
              </a:rPr>
              <a:t>}</a:t>
            </a:r>
          </a:p>
          <a:p>
            <a:endParaRPr lang="en-US" altLang="zh-CN" dirty="0">
              <a:solidFill>
                <a:schemeClr val="bg2"/>
              </a:solidFill>
            </a:endParaRPr>
          </a:p>
          <a:p>
            <a:r>
              <a:rPr lang="en-US" altLang="zh-CN" dirty="0">
                <a:solidFill>
                  <a:schemeClr val="bg2"/>
                </a:solidFill>
              </a:rPr>
              <a:t>bool </a:t>
            </a:r>
            <a:r>
              <a:rPr lang="en-US" altLang="zh-CN" dirty="0" err="1">
                <a:solidFill>
                  <a:schemeClr val="bg2"/>
                </a:solidFill>
              </a:rPr>
              <a:t>PostMachineScheduler</a:t>
            </a:r>
            <a:r>
              <a:rPr lang="en-US" altLang="zh-CN" dirty="0">
                <a:solidFill>
                  <a:schemeClr val="bg2"/>
                </a:solidFill>
              </a:rPr>
              <a:t>::</a:t>
            </a:r>
            <a:r>
              <a:rPr lang="en-US" altLang="zh-CN" dirty="0" err="1">
                <a:solidFill>
                  <a:schemeClr val="bg2"/>
                </a:solidFill>
              </a:rPr>
              <a:t>runOnMachineFunction</a:t>
            </a:r>
            <a:r>
              <a:rPr lang="en-US" altLang="zh-CN" dirty="0">
                <a:solidFill>
                  <a:schemeClr val="bg2"/>
                </a:solidFill>
              </a:rPr>
              <a:t>(</a:t>
            </a:r>
            <a:r>
              <a:rPr lang="en-US" altLang="zh-CN" dirty="0" err="1">
                <a:solidFill>
                  <a:schemeClr val="bg2"/>
                </a:solidFill>
              </a:rPr>
              <a:t>MachineFunction</a:t>
            </a:r>
            <a:r>
              <a:rPr lang="en-US" altLang="zh-CN" dirty="0">
                <a:solidFill>
                  <a:schemeClr val="bg2"/>
                </a:solidFill>
              </a:rPr>
              <a:t> &amp;mf) {</a:t>
            </a:r>
          </a:p>
          <a:p>
            <a:r>
              <a:rPr lang="en-US" altLang="zh-CN" dirty="0">
                <a:solidFill>
                  <a:schemeClr val="bg2"/>
                </a:solidFill>
              </a:rPr>
              <a:t>…</a:t>
            </a:r>
          </a:p>
          <a:p>
            <a:r>
              <a:rPr lang="en-US" altLang="zh-CN" dirty="0">
                <a:solidFill>
                  <a:schemeClr val="bg2"/>
                </a:solidFill>
              </a:rPr>
              <a:t> std::</a:t>
            </a:r>
            <a:r>
              <a:rPr lang="en-US" altLang="zh-CN" dirty="0" err="1">
                <a:solidFill>
                  <a:schemeClr val="bg2"/>
                </a:solidFill>
              </a:rPr>
              <a:t>unique_ptr</a:t>
            </a:r>
            <a:r>
              <a:rPr lang="en-US" altLang="zh-CN" dirty="0">
                <a:solidFill>
                  <a:schemeClr val="bg2"/>
                </a:solidFill>
              </a:rPr>
              <a:t>&lt;</a:t>
            </a:r>
            <a:r>
              <a:rPr lang="en-US" altLang="zh-CN" dirty="0" err="1">
                <a:solidFill>
                  <a:schemeClr val="bg2"/>
                </a:solidFill>
              </a:rPr>
              <a:t>ScheduleDAGInstrs</a:t>
            </a:r>
            <a:r>
              <a:rPr lang="en-US" altLang="zh-CN" dirty="0">
                <a:solidFill>
                  <a:schemeClr val="bg2"/>
                </a:solidFill>
              </a:rPr>
              <a:t>&gt; Scheduler(</a:t>
            </a:r>
            <a:r>
              <a:rPr lang="en-US" altLang="zh-CN" dirty="0" err="1">
                <a:solidFill>
                  <a:schemeClr val="bg2"/>
                </a:solidFill>
              </a:rPr>
              <a:t>createPostMachineScheduler</a:t>
            </a:r>
            <a:r>
              <a:rPr lang="en-US" altLang="zh-CN" dirty="0">
                <a:solidFill>
                  <a:schemeClr val="bg2"/>
                </a:solidFill>
              </a:rPr>
              <a:t>());</a:t>
            </a:r>
          </a:p>
          <a:p>
            <a:r>
              <a:rPr lang="en-US" altLang="zh-CN" dirty="0">
                <a:solidFill>
                  <a:schemeClr val="bg2"/>
                </a:solidFill>
              </a:rPr>
              <a:t>  </a:t>
            </a:r>
            <a:r>
              <a:rPr lang="en-US" altLang="zh-CN" dirty="0" err="1">
                <a:solidFill>
                  <a:schemeClr val="bg2"/>
                </a:solidFill>
              </a:rPr>
              <a:t>scheduleRegions</a:t>
            </a:r>
            <a:r>
              <a:rPr lang="en-US" altLang="zh-CN" dirty="0">
                <a:solidFill>
                  <a:schemeClr val="bg2"/>
                </a:solidFill>
              </a:rPr>
              <a:t>(*Scheduler, true);</a:t>
            </a:r>
          </a:p>
          <a:p>
            <a:r>
              <a:rPr lang="en-US" altLang="zh-CN" dirty="0">
                <a:solidFill>
                  <a:schemeClr val="bg2"/>
                </a:solidFill>
              </a:rPr>
              <a:t>…</a:t>
            </a:r>
          </a:p>
          <a:p>
            <a:r>
              <a:rPr lang="en-US" altLang="zh-CN" dirty="0">
                <a:solidFill>
                  <a:schemeClr val="bg2"/>
                </a:solidFill>
              </a:rPr>
              <a:t>}</a:t>
            </a:r>
          </a:p>
          <a:p>
            <a:endParaRPr lang="en-US" altLang="zh-CN" dirty="0">
              <a:solidFill>
                <a:schemeClr val="bg2"/>
              </a:solidFill>
            </a:endParaRPr>
          </a:p>
          <a:p>
            <a:r>
              <a:rPr lang="en-US" altLang="zh-CN" dirty="0">
                <a:solidFill>
                  <a:schemeClr val="bg2"/>
                </a:solidFill>
              </a:rPr>
              <a:t>/// Main driver for both </a:t>
            </a:r>
            <a:r>
              <a:rPr lang="en-US" altLang="zh-CN" dirty="0" err="1">
                <a:solidFill>
                  <a:schemeClr val="bg2"/>
                </a:solidFill>
              </a:rPr>
              <a:t>MachineScheduler</a:t>
            </a:r>
            <a:r>
              <a:rPr lang="en-US" altLang="zh-CN" dirty="0">
                <a:solidFill>
                  <a:schemeClr val="bg2"/>
                </a:solidFill>
              </a:rPr>
              <a:t> and </a:t>
            </a:r>
            <a:r>
              <a:rPr lang="en-US" altLang="zh-CN" dirty="0" err="1">
                <a:solidFill>
                  <a:schemeClr val="bg2"/>
                </a:solidFill>
              </a:rPr>
              <a:t>PostMachineScheduler</a:t>
            </a:r>
            <a:r>
              <a:rPr lang="en-US" altLang="zh-CN" dirty="0">
                <a:solidFill>
                  <a:schemeClr val="bg2"/>
                </a:solidFill>
              </a:rPr>
              <a:t>.</a:t>
            </a:r>
          </a:p>
          <a:p>
            <a:r>
              <a:rPr lang="en-US" altLang="zh-CN" dirty="0">
                <a:solidFill>
                  <a:schemeClr val="bg2"/>
                </a:solidFill>
              </a:rPr>
              <a:t>void </a:t>
            </a:r>
            <a:r>
              <a:rPr lang="en-US" altLang="zh-CN" dirty="0" err="1">
                <a:solidFill>
                  <a:schemeClr val="bg2"/>
                </a:solidFill>
              </a:rPr>
              <a:t>MachineSchedulerBase</a:t>
            </a:r>
            <a:r>
              <a:rPr lang="en-US" altLang="zh-CN" dirty="0">
                <a:solidFill>
                  <a:schemeClr val="bg2"/>
                </a:solidFill>
              </a:rPr>
              <a:t>::</a:t>
            </a:r>
            <a:r>
              <a:rPr lang="en-US" altLang="zh-CN" dirty="0" err="1">
                <a:solidFill>
                  <a:schemeClr val="bg2"/>
                </a:solidFill>
              </a:rPr>
              <a:t>scheduleRegions</a:t>
            </a:r>
            <a:r>
              <a:rPr lang="en-US" altLang="zh-CN" dirty="0">
                <a:solidFill>
                  <a:schemeClr val="bg2"/>
                </a:solidFill>
              </a:rPr>
              <a:t>(</a:t>
            </a:r>
            <a:r>
              <a:rPr lang="en-US" altLang="zh-CN" dirty="0" err="1">
                <a:solidFill>
                  <a:schemeClr val="bg2"/>
                </a:solidFill>
              </a:rPr>
              <a:t>ScheduleDAGInstrs</a:t>
            </a:r>
            <a:r>
              <a:rPr lang="en-US" altLang="zh-CN" dirty="0">
                <a:solidFill>
                  <a:schemeClr val="bg2"/>
                </a:solidFill>
              </a:rPr>
              <a:t> &amp;Scheduler, bool </a:t>
            </a:r>
            <a:r>
              <a:rPr lang="en-US" altLang="zh-CN" dirty="0" err="1">
                <a:solidFill>
                  <a:schemeClr val="bg2"/>
                </a:solidFill>
              </a:rPr>
              <a:t>FixKillFlags</a:t>
            </a:r>
            <a:r>
              <a:rPr lang="en-US" altLang="zh-CN" dirty="0">
                <a:solidFill>
                  <a:schemeClr val="bg2"/>
                </a:solidFill>
              </a:rPr>
              <a:t>) {</a:t>
            </a:r>
          </a:p>
          <a:p>
            <a:r>
              <a:rPr lang="en-US" altLang="zh-CN" dirty="0">
                <a:solidFill>
                  <a:schemeClr val="bg2"/>
                </a:solidFill>
              </a:rPr>
              <a:t>…</a:t>
            </a:r>
            <a:endParaRPr lang="zh-CN" altLang="en-US" dirty="0">
              <a:solidFill>
                <a:schemeClr val="bg2"/>
              </a:solidFill>
            </a:endParaRPr>
          </a:p>
        </p:txBody>
      </p:sp>
    </p:spTree>
    <p:extLst>
      <p:ext uri="{BB962C8B-B14F-4D97-AF65-F5344CB8AC3E}">
        <p14:creationId xmlns:p14="http://schemas.microsoft.com/office/powerpoint/2010/main" val="102716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A9753-34D0-B8AB-7D8D-0E939648BFC5}"/>
              </a:ext>
            </a:extLst>
          </p:cNvPr>
          <p:cNvSpPr>
            <a:spLocks noGrp="1"/>
          </p:cNvSpPr>
          <p:nvPr>
            <p:ph type="title"/>
          </p:nvPr>
        </p:nvSpPr>
        <p:spPr/>
        <p:txBody>
          <a:bodyPr/>
          <a:lstStyle/>
          <a:p>
            <a:r>
              <a:rPr lang="en-US" altLang="zh-CN" dirty="0" err="1"/>
              <a:t>PostRAScheduler</a:t>
            </a:r>
            <a:r>
              <a:rPr lang="zh-CN" altLang="en-US" dirty="0"/>
              <a:t>指令调度</a:t>
            </a:r>
          </a:p>
        </p:txBody>
      </p:sp>
      <p:sp>
        <p:nvSpPr>
          <p:cNvPr id="6" name="文本框 5">
            <a:extLst>
              <a:ext uri="{FF2B5EF4-FFF2-40B4-BE49-F238E27FC236}">
                <a16:creationId xmlns:a16="http://schemas.microsoft.com/office/drawing/2014/main" id="{0291B089-0CBA-C53D-65AE-C56598DD0D8F}"/>
              </a:ext>
            </a:extLst>
          </p:cNvPr>
          <p:cNvSpPr txBox="1"/>
          <p:nvPr/>
        </p:nvSpPr>
        <p:spPr>
          <a:xfrm>
            <a:off x="828430" y="1460919"/>
            <a:ext cx="11004062" cy="2031325"/>
          </a:xfrm>
          <a:prstGeom prst="rect">
            <a:avLst/>
          </a:prstGeom>
          <a:noFill/>
        </p:spPr>
        <p:txBody>
          <a:bodyPr wrap="square">
            <a:spAutoFit/>
          </a:bodyPr>
          <a:lstStyle/>
          <a:p>
            <a:pPr marL="342900" indent="-342900">
              <a:buAutoNum type="arabicPeriod"/>
            </a:pPr>
            <a:r>
              <a:rPr lang="en-US" altLang="zh-CN" dirty="0" err="1">
                <a:solidFill>
                  <a:schemeClr val="bg2"/>
                </a:solidFill>
              </a:rPr>
              <a:t>PostRAScheduler</a:t>
            </a:r>
            <a:r>
              <a:rPr lang="zh-CN" altLang="en-US" dirty="0">
                <a:solidFill>
                  <a:schemeClr val="bg2"/>
                </a:solidFill>
              </a:rPr>
              <a:t>有同名的类，声明和实现位于</a:t>
            </a:r>
            <a:r>
              <a:rPr lang="en-US" altLang="zh-CN" dirty="0" err="1">
                <a:solidFill>
                  <a:schemeClr val="bg2"/>
                </a:solidFill>
              </a:rPr>
              <a:t>llvm</a:t>
            </a:r>
            <a:r>
              <a:rPr lang="en-US" altLang="zh-CN" dirty="0">
                <a:solidFill>
                  <a:schemeClr val="bg2"/>
                </a:solidFill>
              </a:rPr>
              <a:t>/lib/</a:t>
            </a:r>
            <a:r>
              <a:rPr lang="en-US" altLang="zh-CN" dirty="0" err="1">
                <a:solidFill>
                  <a:schemeClr val="bg2"/>
                </a:solidFill>
              </a:rPr>
              <a:t>CodeGen</a:t>
            </a:r>
            <a:r>
              <a:rPr lang="en-US" altLang="zh-CN" dirty="0">
                <a:solidFill>
                  <a:schemeClr val="bg2"/>
                </a:solidFill>
              </a:rPr>
              <a:t>/PostRASchedulerList.cpp</a:t>
            </a:r>
            <a:r>
              <a:rPr lang="zh-CN" altLang="en-US" dirty="0">
                <a:solidFill>
                  <a:schemeClr val="bg2"/>
                </a:solidFill>
              </a:rPr>
              <a:t>中；</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err="1">
                <a:solidFill>
                  <a:schemeClr val="bg2"/>
                </a:solidFill>
              </a:rPr>
              <a:t>PostRAScheduler</a:t>
            </a:r>
            <a:r>
              <a:rPr lang="zh-CN" altLang="en-US" dirty="0">
                <a:solidFill>
                  <a:schemeClr val="bg2"/>
                </a:solidFill>
              </a:rPr>
              <a:t>也是继承于</a:t>
            </a:r>
            <a:r>
              <a:rPr lang="en-US" altLang="zh-CN" dirty="0" err="1">
                <a:solidFill>
                  <a:schemeClr val="bg2"/>
                </a:solidFill>
              </a:rPr>
              <a:t>MachineFunctionPass</a:t>
            </a:r>
            <a:r>
              <a:rPr lang="zh-CN" altLang="en-US" dirty="0">
                <a:solidFill>
                  <a:schemeClr val="bg2"/>
                </a:solidFill>
              </a:rPr>
              <a:t>，所以它也是个</a:t>
            </a:r>
            <a:r>
              <a:rPr lang="en-US" altLang="zh-CN" dirty="0">
                <a:solidFill>
                  <a:schemeClr val="bg2"/>
                </a:solidFill>
              </a:rPr>
              <a:t>pass</a:t>
            </a:r>
            <a:r>
              <a:rPr lang="zh-CN" altLang="en-US" dirty="0">
                <a:solidFill>
                  <a:schemeClr val="bg2"/>
                </a:solidFill>
              </a:rPr>
              <a:t>，且入口函数也是</a:t>
            </a:r>
            <a:r>
              <a:rPr lang="en-US" altLang="zh-CN" dirty="0" err="1">
                <a:solidFill>
                  <a:schemeClr val="bg2"/>
                </a:solidFill>
              </a:rPr>
              <a:t>runOnMachineFunction</a:t>
            </a:r>
            <a:r>
              <a:rPr lang="en-US" altLang="zh-CN" dirty="0">
                <a:solidFill>
                  <a:schemeClr val="bg2"/>
                </a:solidFill>
              </a:rPr>
              <a:t>();</a:t>
            </a:r>
          </a:p>
          <a:p>
            <a:pPr marL="342900" indent="-342900">
              <a:buAutoNum type="arabicPeriod"/>
            </a:pPr>
            <a:endParaRPr lang="en-US" altLang="zh-CN" dirty="0">
              <a:solidFill>
                <a:schemeClr val="bg2"/>
              </a:solidFill>
            </a:endParaRPr>
          </a:p>
          <a:p>
            <a:pPr marL="342900" indent="-342900">
              <a:buAutoNum type="arabicPeriod"/>
            </a:pPr>
            <a:r>
              <a:rPr lang="en-US" altLang="zh-CN" dirty="0" err="1">
                <a:solidFill>
                  <a:schemeClr val="bg2"/>
                </a:solidFill>
              </a:rPr>
              <a:t>PostRAScheduler</a:t>
            </a:r>
            <a:r>
              <a:rPr lang="zh-CN" altLang="en-US" dirty="0">
                <a:solidFill>
                  <a:schemeClr val="bg2"/>
                </a:solidFill>
              </a:rPr>
              <a:t>在实际调度的时候，会和</a:t>
            </a:r>
            <a:r>
              <a:rPr lang="en-US" altLang="zh-CN" dirty="0" err="1">
                <a:solidFill>
                  <a:schemeClr val="bg2"/>
                </a:solidFill>
              </a:rPr>
              <a:t>SchedulePostRATDList</a:t>
            </a:r>
            <a:r>
              <a:rPr lang="en-US" altLang="zh-CN" dirty="0">
                <a:solidFill>
                  <a:schemeClr val="bg2"/>
                </a:solidFill>
              </a:rPr>
              <a:t> </a:t>
            </a:r>
            <a:r>
              <a:rPr lang="zh-CN" altLang="en-US" dirty="0">
                <a:solidFill>
                  <a:schemeClr val="bg2"/>
                </a:solidFill>
              </a:rPr>
              <a:t>类进行互动，通过</a:t>
            </a:r>
            <a:r>
              <a:rPr lang="en-US" altLang="zh-CN" dirty="0" err="1">
                <a:solidFill>
                  <a:schemeClr val="bg2"/>
                </a:solidFill>
              </a:rPr>
              <a:t>SchedulePostRATDList</a:t>
            </a:r>
            <a:r>
              <a:rPr lang="zh-CN" altLang="en-US" dirty="0">
                <a:solidFill>
                  <a:schemeClr val="bg2"/>
                </a:solidFill>
              </a:rPr>
              <a:t>实现具体的调度；</a:t>
            </a:r>
          </a:p>
        </p:txBody>
      </p:sp>
    </p:spTree>
    <p:extLst>
      <p:ext uri="{BB962C8B-B14F-4D97-AF65-F5344CB8AC3E}">
        <p14:creationId xmlns:p14="http://schemas.microsoft.com/office/powerpoint/2010/main" val="3341484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46C77-CDC8-C306-B1FA-FBCA18B99884}"/>
              </a:ext>
            </a:extLst>
          </p:cNvPr>
          <p:cNvSpPr>
            <a:spLocks noGrp="1"/>
          </p:cNvSpPr>
          <p:nvPr>
            <p:ph type="title"/>
          </p:nvPr>
        </p:nvSpPr>
        <p:spPr/>
        <p:txBody>
          <a:bodyPr/>
          <a:lstStyle/>
          <a:p>
            <a:r>
              <a:rPr lang="en-US" altLang="zh-CN" dirty="0"/>
              <a:t>LLVM </a:t>
            </a:r>
            <a:r>
              <a:rPr lang="en-US" altLang="zh-CN" dirty="0" err="1"/>
              <a:t>CodeGen</a:t>
            </a:r>
            <a:r>
              <a:rPr lang="zh-CN" altLang="en-US" dirty="0"/>
              <a:t>中</a:t>
            </a:r>
            <a:r>
              <a:rPr lang="en-US" altLang="zh-CN" dirty="0" err="1"/>
              <a:t>PostRAScheduler</a:t>
            </a:r>
            <a:r>
              <a:rPr lang="zh-CN" altLang="en-US" dirty="0"/>
              <a:t>指令调度的源码实现</a:t>
            </a:r>
          </a:p>
        </p:txBody>
      </p:sp>
      <p:sp>
        <p:nvSpPr>
          <p:cNvPr id="6" name="文本框 5">
            <a:extLst>
              <a:ext uri="{FF2B5EF4-FFF2-40B4-BE49-F238E27FC236}">
                <a16:creationId xmlns:a16="http://schemas.microsoft.com/office/drawing/2014/main" id="{60C356FD-45E2-03FE-B988-4AD246C9C5AF}"/>
              </a:ext>
            </a:extLst>
          </p:cNvPr>
          <p:cNvSpPr txBox="1"/>
          <p:nvPr/>
        </p:nvSpPr>
        <p:spPr>
          <a:xfrm>
            <a:off x="425670" y="1406549"/>
            <a:ext cx="11335406" cy="5909310"/>
          </a:xfrm>
          <a:prstGeom prst="rect">
            <a:avLst/>
          </a:prstGeom>
          <a:noFill/>
        </p:spPr>
        <p:txBody>
          <a:bodyPr wrap="square">
            <a:spAutoFit/>
          </a:bodyPr>
          <a:lstStyle/>
          <a:p>
            <a:r>
              <a:rPr lang="en-US" altLang="zh-CN" dirty="0">
                <a:solidFill>
                  <a:schemeClr val="bg2"/>
                </a:solidFill>
              </a:rPr>
              <a:t>/// </a:t>
            </a:r>
            <a:r>
              <a:rPr lang="en-US" altLang="zh-CN" dirty="0" err="1">
                <a:solidFill>
                  <a:schemeClr val="bg2"/>
                </a:solidFill>
              </a:rPr>
              <a:t>llvm</a:t>
            </a:r>
            <a:r>
              <a:rPr lang="en-US" altLang="zh-CN" dirty="0">
                <a:solidFill>
                  <a:schemeClr val="bg2"/>
                </a:solidFill>
              </a:rPr>
              <a:t>/lib/</a:t>
            </a:r>
            <a:r>
              <a:rPr lang="en-US" altLang="zh-CN" dirty="0" err="1">
                <a:solidFill>
                  <a:schemeClr val="bg2"/>
                </a:solidFill>
              </a:rPr>
              <a:t>CodeGen</a:t>
            </a:r>
            <a:r>
              <a:rPr lang="en-US" altLang="zh-CN" dirty="0">
                <a:solidFill>
                  <a:schemeClr val="bg2"/>
                </a:solidFill>
              </a:rPr>
              <a:t>/PostRASchedulerList.cpp</a:t>
            </a:r>
          </a:p>
          <a:p>
            <a:endParaRPr lang="en-US" altLang="zh-CN" dirty="0">
              <a:solidFill>
                <a:schemeClr val="bg2"/>
              </a:solidFill>
            </a:endParaRPr>
          </a:p>
          <a:p>
            <a:r>
              <a:rPr lang="en-US" altLang="zh-CN" dirty="0">
                <a:solidFill>
                  <a:schemeClr val="bg2"/>
                </a:solidFill>
              </a:rPr>
              <a:t>bool </a:t>
            </a:r>
            <a:r>
              <a:rPr lang="en-US" altLang="zh-CN" dirty="0" err="1">
                <a:solidFill>
                  <a:schemeClr val="bg2"/>
                </a:solidFill>
              </a:rPr>
              <a:t>PostRAScheduler</a:t>
            </a:r>
            <a:r>
              <a:rPr lang="en-US" altLang="zh-CN" dirty="0">
                <a:solidFill>
                  <a:schemeClr val="bg2"/>
                </a:solidFill>
              </a:rPr>
              <a:t>::</a:t>
            </a:r>
            <a:r>
              <a:rPr lang="en-US" altLang="zh-CN" dirty="0" err="1">
                <a:solidFill>
                  <a:schemeClr val="bg2"/>
                </a:solidFill>
              </a:rPr>
              <a:t>runOnMachineFunction</a:t>
            </a:r>
            <a:r>
              <a:rPr lang="en-US" altLang="zh-CN" dirty="0">
                <a:solidFill>
                  <a:schemeClr val="bg2"/>
                </a:solidFill>
              </a:rPr>
              <a:t>(</a:t>
            </a:r>
            <a:r>
              <a:rPr lang="en-US" altLang="zh-CN" dirty="0" err="1">
                <a:solidFill>
                  <a:schemeClr val="bg2"/>
                </a:solidFill>
              </a:rPr>
              <a:t>MachineFunction</a:t>
            </a:r>
            <a:r>
              <a:rPr lang="en-US" altLang="zh-CN" dirty="0">
                <a:solidFill>
                  <a:schemeClr val="bg2"/>
                </a:solidFill>
              </a:rPr>
              <a:t> &amp;</a:t>
            </a:r>
            <a:r>
              <a:rPr lang="en-US" altLang="zh-CN" dirty="0" err="1">
                <a:solidFill>
                  <a:schemeClr val="bg2"/>
                </a:solidFill>
              </a:rPr>
              <a:t>Fn</a:t>
            </a:r>
            <a:r>
              <a:rPr lang="en-US" altLang="zh-CN" dirty="0">
                <a:solidFill>
                  <a:schemeClr val="bg2"/>
                </a:solidFill>
              </a:rPr>
              <a:t>) {</a:t>
            </a:r>
          </a:p>
          <a:p>
            <a:r>
              <a:rPr lang="en-US" altLang="zh-CN" dirty="0">
                <a:solidFill>
                  <a:schemeClr val="bg2"/>
                </a:solidFill>
              </a:rPr>
              <a:t>…</a:t>
            </a:r>
          </a:p>
          <a:p>
            <a:r>
              <a:rPr lang="en-US" altLang="zh-CN" dirty="0">
                <a:solidFill>
                  <a:schemeClr val="bg2"/>
                </a:solidFill>
              </a:rPr>
              <a:t> </a:t>
            </a:r>
            <a:r>
              <a:rPr lang="en-US" altLang="zh-CN" dirty="0" err="1">
                <a:solidFill>
                  <a:schemeClr val="bg2"/>
                </a:solidFill>
              </a:rPr>
              <a:t>SchedulePostRATDList</a:t>
            </a:r>
            <a:r>
              <a:rPr lang="en-US" altLang="zh-CN" dirty="0">
                <a:solidFill>
                  <a:schemeClr val="bg2"/>
                </a:solidFill>
              </a:rPr>
              <a:t> Scheduler(</a:t>
            </a:r>
            <a:r>
              <a:rPr lang="en-US" altLang="zh-CN" dirty="0" err="1">
                <a:solidFill>
                  <a:schemeClr val="bg2"/>
                </a:solidFill>
              </a:rPr>
              <a:t>Fn</a:t>
            </a:r>
            <a:r>
              <a:rPr lang="en-US" altLang="zh-CN" dirty="0">
                <a:solidFill>
                  <a:schemeClr val="bg2"/>
                </a:solidFill>
              </a:rPr>
              <a:t>, MLI, AA, </a:t>
            </a:r>
            <a:r>
              <a:rPr lang="en-US" altLang="zh-CN" dirty="0" err="1">
                <a:solidFill>
                  <a:schemeClr val="bg2"/>
                </a:solidFill>
              </a:rPr>
              <a:t>RegClassInfo</a:t>
            </a:r>
            <a:r>
              <a:rPr lang="en-US" altLang="zh-CN" dirty="0">
                <a:solidFill>
                  <a:schemeClr val="bg2"/>
                </a:solidFill>
              </a:rPr>
              <a:t>, </a:t>
            </a:r>
            <a:r>
              <a:rPr lang="en-US" altLang="zh-CN" dirty="0" err="1">
                <a:solidFill>
                  <a:schemeClr val="bg2"/>
                </a:solidFill>
              </a:rPr>
              <a:t>AntiDepMode</a:t>
            </a:r>
            <a:r>
              <a:rPr lang="en-US" altLang="zh-CN" dirty="0">
                <a:solidFill>
                  <a:schemeClr val="bg2"/>
                </a:solidFill>
              </a:rPr>
              <a:t>, </a:t>
            </a:r>
            <a:r>
              <a:rPr lang="en-US" altLang="zh-CN" dirty="0" err="1">
                <a:solidFill>
                  <a:schemeClr val="bg2"/>
                </a:solidFill>
              </a:rPr>
              <a:t>CriticalPathRCs</a:t>
            </a:r>
            <a:r>
              <a:rPr lang="en-US" altLang="zh-CN" dirty="0">
                <a:solidFill>
                  <a:schemeClr val="bg2"/>
                </a:solidFill>
              </a:rPr>
              <a:t>);</a:t>
            </a:r>
          </a:p>
          <a:p>
            <a:r>
              <a:rPr lang="en-US" altLang="zh-CN" dirty="0">
                <a:solidFill>
                  <a:schemeClr val="bg2"/>
                </a:solidFill>
              </a:rPr>
              <a:t>…</a:t>
            </a:r>
          </a:p>
          <a:p>
            <a:r>
              <a:rPr lang="en-US" altLang="zh-CN" dirty="0">
                <a:solidFill>
                  <a:schemeClr val="bg2"/>
                </a:solidFill>
              </a:rPr>
              <a:t>    </a:t>
            </a:r>
            <a:r>
              <a:rPr lang="en-US" altLang="zh-CN" dirty="0" err="1">
                <a:solidFill>
                  <a:schemeClr val="bg2"/>
                </a:solidFill>
              </a:rPr>
              <a:t>Scheduler.enterRegion</a:t>
            </a:r>
            <a:r>
              <a:rPr lang="en-US" altLang="zh-CN" dirty="0">
                <a:solidFill>
                  <a:schemeClr val="bg2"/>
                </a:solidFill>
              </a:rPr>
              <a:t>(&amp;MBB, </a:t>
            </a:r>
            <a:r>
              <a:rPr lang="en-US" altLang="zh-CN" dirty="0" err="1">
                <a:solidFill>
                  <a:schemeClr val="bg2"/>
                </a:solidFill>
              </a:rPr>
              <a:t>MBB.begin</a:t>
            </a:r>
            <a:r>
              <a:rPr lang="en-US" altLang="zh-CN" dirty="0">
                <a:solidFill>
                  <a:schemeClr val="bg2"/>
                </a:solidFill>
              </a:rPr>
              <a:t>(), Current, </a:t>
            </a:r>
            <a:r>
              <a:rPr lang="en-US" altLang="zh-CN" dirty="0" err="1">
                <a:solidFill>
                  <a:schemeClr val="bg2"/>
                </a:solidFill>
              </a:rPr>
              <a:t>CurrentCount</a:t>
            </a:r>
            <a:r>
              <a:rPr lang="en-US" altLang="zh-CN" dirty="0">
                <a:solidFill>
                  <a:schemeClr val="bg2"/>
                </a:solidFill>
              </a:rPr>
              <a:t>);</a:t>
            </a:r>
          </a:p>
          <a:p>
            <a:r>
              <a:rPr lang="en-US" altLang="zh-CN" dirty="0">
                <a:solidFill>
                  <a:schemeClr val="bg2"/>
                </a:solidFill>
              </a:rPr>
              <a:t>    </a:t>
            </a:r>
            <a:r>
              <a:rPr lang="en-US" altLang="zh-CN" dirty="0" err="1">
                <a:solidFill>
                  <a:schemeClr val="bg2"/>
                </a:solidFill>
              </a:rPr>
              <a:t>Scheduler.setEndIndex</a:t>
            </a:r>
            <a:r>
              <a:rPr lang="en-US" altLang="zh-CN" dirty="0">
                <a:solidFill>
                  <a:schemeClr val="bg2"/>
                </a:solidFill>
              </a:rPr>
              <a:t>(</a:t>
            </a:r>
            <a:r>
              <a:rPr lang="en-US" altLang="zh-CN" dirty="0" err="1">
                <a:solidFill>
                  <a:schemeClr val="bg2"/>
                </a:solidFill>
              </a:rPr>
              <a:t>CurrentCount</a:t>
            </a:r>
            <a:r>
              <a:rPr lang="en-US" altLang="zh-CN" dirty="0">
                <a:solidFill>
                  <a:schemeClr val="bg2"/>
                </a:solidFill>
              </a:rPr>
              <a:t>);</a:t>
            </a:r>
          </a:p>
          <a:p>
            <a:r>
              <a:rPr lang="en-US" altLang="zh-CN" dirty="0">
                <a:solidFill>
                  <a:schemeClr val="bg2"/>
                </a:solidFill>
              </a:rPr>
              <a:t>    </a:t>
            </a:r>
            <a:r>
              <a:rPr lang="en-US" altLang="zh-CN" dirty="0" err="1">
                <a:solidFill>
                  <a:schemeClr val="bg2"/>
                </a:solidFill>
              </a:rPr>
              <a:t>Scheduler.schedule</a:t>
            </a:r>
            <a:r>
              <a:rPr lang="en-US" altLang="zh-CN" dirty="0">
                <a:solidFill>
                  <a:schemeClr val="bg2"/>
                </a:solidFill>
              </a:rPr>
              <a:t>();</a:t>
            </a:r>
          </a:p>
          <a:p>
            <a:r>
              <a:rPr lang="en-US" altLang="zh-CN" dirty="0">
                <a:solidFill>
                  <a:schemeClr val="bg2"/>
                </a:solidFill>
              </a:rPr>
              <a:t>    </a:t>
            </a:r>
            <a:r>
              <a:rPr lang="en-US" altLang="zh-CN" dirty="0" err="1">
                <a:solidFill>
                  <a:schemeClr val="bg2"/>
                </a:solidFill>
              </a:rPr>
              <a:t>Scheduler.exitRegion</a:t>
            </a:r>
            <a:r>
              <a:rPr lang="en-US" altLang="zh-CN" dirty="0">
                <a:solidFill>
                  <a:schemeClr val="bg2"/>
                </a:solidFill>
              </a:rPr>
              <a:t>();</a:t>
            </a:r>
          </a:p>
          <a:p>
            <a:r>
              <a:rPr lang="en-US" altLang="zh-CN" dirty="0">
                <a:solidFill>
                  <a:schemeClr val="bg2"/>
                </a:solidFill>
              </a:rPr>
              <a:t>    </a:t>
            </a:r>
            <a:r>
              <a:rPr lang="en-US" altLang="zh-CN" dirty="0" err="1">
                <a:solidFill>
                  <a:schemeClr val="bg2"/>
                </a:solidFill>
              </a:rPr>
              <a:t>Scheduler.EmitSchedule</a:t>
            </a:r>
            <a:r>
              <a:rPr lang="en-US" altLang="zh-CN" dirty="0">
                <a:solidFill>
                  <a:schemeClr val="bg2"/>
                </a:solidFill>
              </a:rPr>
              <a:t>();</a:t>
            </a:r>
          </a:p>
          <a:p>
            <a:r>
              <a:rPr lang="en-US" altLang="zh-CN" dirty="0">
                <a:solidFill>
                  <a:schemeClr val="bg2"/>
                </a:solidFill>
              </a:rPr>
              <a:t>…</a:t>
            </a:r>
          </a:p>
          <a:p>
            <a:r>
              <a:rPr lang="en-US" altLang="zh-CN" dirty="0">
                <a:solidFill>
                  <a:schemeClr val="bg2"/>
                </a:solidFill>
              </a:rPr>
              <a:t>}</a:t>
            </a:r>
          </a:p>
          <a:p>
            <a:endParaRPr lang="en-US" altLang="zh-CN" dirty="0">
              <a:solidFill>
                <a:schemeClr val="bg2"/>
              </a:solidFill>
            </a:endParaRPr>
          </a:p>
          <a:p>
            <a:r>
              <a:rPr lang="en-US" altLang="zh-CN" dirty="0">
                <a:solidFill>
                  <a:schemeClr val="bg2"/>
                </a:solidFill>
              </a:rPr>
              <a:t>/// Schedule - Schedule the instruction range using list scheduling.</a:t>
            </a:r>
          </a:p>
          <a:p>
            <a:r>
              <a:rPr lang="en-US" altLang="zh-CN" dirty="0">
                <a:solidFill>
                  <a:schemeClr val="bg2"/>
                </a:solidFill>
              </a:rPr>
              <a:t>///</a:t>
            </a:r>
          </a:p>
          <a:p>
            <a:r>
              <a:rPr lang="en-US" altLang="zh-CN" dirty="0">
                <a:solidFill>
                  <a:schemeClr val="bg2"/>
                </a:solidFill>
              </a:rPr>
              <a:t>void </a:t>
            </a:r>
            <a:r>
              <a:rPr lang="en-US" altLang="zh-CN" dirty="0" err="1">
                <a:solidFill>
                  <a:schemeClr val="bg2"/>
                </a:solidFill>
              </a:rPr>
              <a:t>SchedulePostRATDList</a:t>
            </a:r>
            <a:r>
              <a:rPr lang="en-US" altLang="zh-CN" dirty="0">
                <a:solidFill>
                  <a:schemeClr val="bg2"/>
                </a:solidFill>
              </a:rPr>
              <a:t>::schedule() {</a:t>
            </a:r>
          </a:p>
          <a:p>
            <a:r>
              <a:rPr lang="en-US" altLang="zh-CN" dirty="0">
                <a:solidFill>
                  <a:schemeClr val="bg2"/>
                </a:solidFill>
              </a:rPr>
              <a:t>…</a:t>
            </a:r>
          </a:p>
          <a:p>
            <a:r>
              <a:rPr lang="en-US" altLang="zh-CN" dirty="0">
                <a:solidFill>
                  <a:schemeClr val="bg2"/>
                </a:solidFill>
              </a:rPr>
              <a:t>}</a:t>
            </a:r>
          </a:p>
          <a:p>
            <a:endParaRPr lang="en-US" altLang="zh-CN" dirty="0"/>
          </a:p>
          <a:p>
            <a:endParaRPr lang="zh-CN" altLang="en-US" dirty="0"/>
          </a:p>
        </p:txBody>
      </p:sp>
    </p:spTree>
    <p:extLst>
      <p:ext uri="{BB962C8B-B14F-4D97-AF65-F5344CB8AC3E}">
        <p14:creationId xmlns:p14="http://schemas.microsoft.com/office/powerpoint/2010/main" val="125705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B6A75-54D6-2ED5-0034-83DF5E999C4D}"/>
              </a:ext>
            </a:extLst>
          </p:cNvPr>
          <p:cNvSpPr>
            <a:spLocks noGrp="1"/>
          </p:cNvSpPr>
          <p:nvPr>
            <p:ph type="title"/>
          </p:nvPr>
        </p:nvSpPr>
        <p:spPr/>
        <p:txBody>
          <a:bodyPr/>
          <a:lstStyle/>
          <a:p>
            <a:r>
              <a:rPr lang="en-US" altLang="zh-CN" dirty="0">
                <a:solidFill>
                  <a:srgbClr val="000000"/>
                </a:solidFill>
                <a:latin typeface="Lucida Grande"/>
              </a:rPr>
              <a:t>LLVM </a:t>
            </a:r>
            <a:r>
              <a:rPr lang="en-US" altLang="zh-CN" dirty="0" err="1">
                <a:solidFill>
                  <a:srgbClr val="000000"/>
                </a:solidFill>
                <a:latin typeface="Lucida Grande"/>
              </a:rPr>
              <a:t>CodeGen</a:t>
            </a:r>
            <a:r>
              <a:rPr lang="zh-CN" altLang="en-US" dirty="0">
                <a:solidFill>
                  <a:srgbClr val="000000"/>
                </a:solidFill>
                <a:latin typeface="Lucida Grande"/>
              </a:rPr>
              <a:t>中的指令调度的执行流程</a:t>
            </a:r>
            <a:endParaRPr lang="zh-CN" altLang="en-US" dirty="0"/>
          </a:p>
        </p:txBody>
      </p:sp>
      <p:sp>
        <p:nvSpPr>
          <p:cNvPr id="3" name="矩形 2">
            <a:extLst>
              <a:ext uri="{FF2B5EF4-FFF2-40B4-BE49-F238E27FC236}">
                <a16:creationId xmlns:a16="http://schemas.microsoft.com/office/drawing/2014/main" id="{0F91FF17-D73F-6B4B-CD1F-32DE682D80DD}"/>
              </a:ext>
            </a:extLst>
          </p:cNvPr>
          <p:cNvSpPr/>
          <p:nvPr/>
        </p:nvSpPr>
        <p:spPr>
          <a:xfrm>
            <a:off x="3777916" y="1475874"/>
            <a:ext cx="2847473"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kern="100" dirty="0" err="1">
                <a:effectLst/>
                <a:latin typeface="Time New Roman"/>
                <a:ea typeface="宋体" panose="02010600030101010101" pitchFamily="2" charset="-122"/>
                <a:cs typeface="Times New Roman" panose="02020603050405020304" pitchFamily="18" charset="0"/>
              </a:rPr>
              <a:t>TargetPassConfig</a:t>
            </a:r>
            <a:r>
              <a:rPr lang="en-US" altLang="zh-CN" sz="1800" kern="100" dirty="0">
                <a:effectLst/>
                <a:latin typeface="Time New Roman"/>
                <a:ea typeface="宋体" panose="02010600030101010101" pitchFamily="2" charset="-122"/>
                <a:cs typeface="Times New Roman" panose="02020603050405020304" pitchFamily="18" charset="0"/>
              </a:rPr>
              <a:t>::</a:t>
            </a:r>
          </a:p>
          <a:p>
            <a:pPr algn="ctr"/>
            <a:r>
              <a:rPr lang="en-US" altLang="zh-CN" sz="1800" kern="100" dirty="0" err="1">
                <a:effectLst/>
                <a:latin typeface="Time New Roman"/>
                <a:ea typeface="宋体" panose="02010600030101010101" pitchFamily="2" charset="-122"/>
                <a:cs typeface="Times New Roman" panose="02020603050405020304" pitchFamily="18" charset="0"/>
              </a:rPr>
              <a:t>addMachinePasses</a:t>
            </a:r>
            <a:r>
              <a:rPr lang="en-US" altLang="zh-CN" sz="1800" kern="100" dirty="0">
                <a:effectLst/>
                <a:latin typeface="Times New Roman" panose="02020603050405020304" pitchFamily="18" charset="0"/>
                <a:ea typeface="宋体" panose="02010600030101010101" pitchFamily="2" charset="-122"/>
              </a:rPr>
              <a:t>()</a:t>
            </a:r>
            <a:endParaRPr lang="zh-CN" altLang="en-US" dirty="0"/>
          </a:p>
        </p:txBody>
      </p:sp>
      <p:cxnSp>
        <p:nvCxnSpPr>
          <p:cNvPr id="8" name="连接符: 肘形 7">
            <a:extLst>
              <a:ext uri="{FF2B5EF4-FFF2-40B4-BE49-F238E27FC236}">
                <a16:creationId xmlns:a16="http://schemas.microsoft.com/office/drawing/2014/main" id="{B5C14CD5-9578-633D-C5E0-F4B31FFACEA4}"/>
              </a:ext>
            </a:extLst>
          </p:cNvPr>
          <p:cNvCxnSpPr>
            <a:cxnSpLocks/>
            <a:stCxn id="3" idx="2"/>
            <a:endCxn id="5" idx="0"/>
          </p:cNvCxnSpPr>
          <p:nvPr/>
        </p:nvCxnSpPr>
        <p:spPr>
          <a:xfrm rot="16200000" flipH="1">
            <a:off x="6370897" y="763830"/>
            <a:ext cx="690578" cy="30290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1D85266A-347B-CF23-AD03-84F3E48DF48A}"/>
              </a:ext>
            </a:extLst>
          </p:cNvPr>
          <p:cNvSpPr/>
          <p:nvPr/>
        </p:nvSpPr>
        <p:spPr>
          <a:xfrm>
            <a:off x="499031" y="2625149"/>
            <a:ext cx="3990753" cy="12384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kern="100" dirty="0" err="1">
                <a:effectLst/>
                <a:latin typeface="Time New Roman"/>
                <a:ea typeface="宋体" panose="02010600030101010101" pitchFamily="2" charset="-122"/>
                <a:cs typeface="Times New Roman" panose="02020603050405020304" pitchFamily="18" charset="0"/>
              </a:rPr>
              <a:t>TargetPassConfig</a:t>
            </a:r>
            <a:r>
              <a:rPr lang="en-US" altLang="zh-CN" sz="1400" kern="100" dirty="0">
                <a:effectLst/>
                <a:latin typeface="Time New Roman"/>
                <a:ea typeface="宋体" panose="02010600030101010101" pitchFamily="2" charset="-122"/>
                <a:cs typeface="Times New Roman" panose="02020603050405020304" pitchFamily="18" charset="0"/>
              </a:rPr>
              <a:t>::</a:t>
            </a:r>
            <a:r>
              <a:rPr lang="en-US" altLang="zh-CN" sz="1400" kern="100" dirty="0" err="1">
                <a:effectLst/>
                <a:latin typeface="Time New Roman"/>
                <a:ea typeface="宋体" panose="02010600030101010101" pitchFamily="2" charset="-122"/>
                <a:cs typeface="Times New Roman" panose="02020603050405020304" pitchFamily="18" charset="0"/>
              </a:rPr>
              <a:t>addOptimizedRegAlloc</a:t>
            </a:r>
            <a:r>
              <a:rPr lang="en-US" altLang="zh-CN" sz="1400" kern="100" dirty="0">
                <a:effectLst/>
                <a:latin typeface="Time New Roman"/>
                <a:ea typeface="宋体" panose="02010600030101010101" pitchFamily="2" charset="-122"/>
                <a:cs typeface="Times New Roman" panose="02020603050405020304" pitchFamily="18" charset="0"/>
              </a:rPr>
              <a:t>() {</a:t>
            </a:r>
          </a:p>
          <a:p>
            <a:r>
              <a:rPr lang="en-US" altLang="zh-CN" sz="1400" kern="100" dirty="0">
                <a:effectLst/>
                <a:latin typeface="Time New Roman"/>
                <a:ea typeface="宋体" panose="02010600030101010101" pitchFamily="2" charset="-122"/>
                <a:cs typeface="Times New Roman" panose="02020603050405020304" pitchFamily="18" charset="0"/>
              </a:rPr>
              <a:t>…</a:t>
            </a:r>
          </a:p>
          <a:p>
            <a:r>
              <a:rPr lang="en-US" altLang="zh-CN" sz="1400" kern="100" dirty="0">
                <a:latin typeface="Time New Roman"/>
                <a:ea typeface="宋体" panose="02010600030101010101" pitchFamily="2" charset="-122"/>
                <a:cs typeface="Times New Roman" panose="02020603050405020304" pitchFamily="18" charset="0"/>
              </a:rPr>
              <a:t> // </a:t>
            </a:r>
            <a:r>
              <a:rPr lang="en-US" altLang="zh-CN" sz="1400" kern="100" dirty="0" err="1">
                <a:latin typeface="Time New Roman"/>
                <a:ea typeface="宋体" panose="02010600030101010101" pitchFamily="2" charset="-122"/>
                <a:cs typeface="Times New Roman" panose="02020603050405020304" pitchFamily="18" charset="0"/>
              </a:rPr>
              <a:t>PreRA</a:t>
            </a:r>
            <a:r>
              <a:rPr lang="en-US" altLang="zh-CN" sz="1400" kern="100" dirty="0">
                <a:latin typeface="Time New Roman"/>
                <a:ea typeface="宋体" panose="02010600030101010101" pitchFamily="2" charset="-122"/>
                <a:cs typeface="Times New Roman" panose="02020603050405020304" pitchFamily="18" charset="0"/>
              </a:rPr>
              <a:t> instruction scheduling.</a:t>
            </a:r>
          </a:p>
          <a:p>
            <a:r>
              <a:rPr lang="en-US" altLang="zh-CN" sz="1400" kern="100" dirty="0">
                <a:latin typeface="Time New Roman"/>
                <a:ea typeface="宋体" panose="02010600030101010101" pitchFamily="2" charset="-122"/>
                <a:cs typeface="Times New Roman" panose="02020603050405020304" pitchFamily="18" charset="0"/>
              </a:rPr>
              <a:t>  </a:t>
            </a:r>
            <a:r>
              <a:rPr lang="en-US" altLang="zh-CN" sz="1400" kern="100" dirty="0" err="1">
                <a:latin typeface="Time New Roman"/>
                <a:ea typeface="宋体" panose="02010600030101010101" pitchFamily="2" charset="-122"/>
                <a:cs typeface="Times New Roman" panose="02020603050405020304" pitchFamily="18" charset="0"/>
              </a:rPr>
              <a:t>addPass</a:t>
            </a:r>
            <a:r>
              <a:rPr lang="en-US" altLang="zh-CN" sz="1400" kern="100" dirty="0">
                <a:latin typeface="Time New Roman"/>
                <a:ea typeface="宋体" panose="02010600030101010101" pitchFamily="2" charset="-122"/>
                <a:cs typeface="Times New Roman" panose="02020603050405020304" pitchFamily="18" charset="0"/>
              </a:rPr>
              <a:t>(&amp;</a:t>
            </a:r>
            <a:r>
              <a:rPr lang="en-US" altLang="zh-CN" sz="1400" kern="100" dirty="0" err="1">
                <a:solidFill>
                  <a:schemeClr val="accent3"/>
                </a:solidFill>
                <a:latin typeface="Time New Roman"/>
                <a:ea typeface="宋体" panose="02010600030101010101" pitchFamily="2" charset="-122"/>
                <a:cs typeface="Times New Roman" panose="02020603050405020304" pitchFamily="18" charset="0"/>
              </a:rPr>
              <a:t>MachineSchedulerID</a:t>
            </a:r>
            <a:r>
              <a:rPr lang="en-US" altLang="zh-CN" sz="1400" kern="100" dirty="0">
                <a:latin typeface="Time New Roman"/>
                <a:ea typeface="宋体" panose="02010600030101010101" pitchFamily="2" charset="-122"/>
                <a:cs typeface="Times New Roman" panose="02020603050405020304" pitchFamily="18" charset="0"/>
              </a:rPr>
              <a:t>);</a:t>
            </a:r>
          </a:p>
          <a:p>
            <a:r>
              <a:rPr lang="en-US" altLang="zh-CN" sz="1400" kern="100" dirty="0">
                <a:latin typeface="Time New Roman"/>
                <a:ea typeface="宋体" panose="02010600030101010101" pitchFamily="2" charset="-122"/>
                <a:cs typeface="Times New Roman" panose="02020603050405020304" pitchFamily="18" charset="0"/>
              </a:rPr>
              <a:t>…</a:t>
            </a:r>
          </a:p>
          <a:p>
            <a:r>
              <a:rPr lang="en-US" altLang="zh-CN" sz="1400" kern="100" dirty="0">
                <a:latin typeface="Time New Roman"/>
                <a:ea typeface="宋体" panose="02010600030101010101" pitchFamily="2" charset="-122"/>
                <a:cs typeface="Times New Roman" panose="02020603050405020304" pitchFamily="18" charset="0"/>
              </a:rPr>
              <a:t>}</a:t>
            </a:r>
            <a:endParaRPr lang="zh-CN" altLang="en-US" sz="1400" kern="100" dirty="0">
              <a:latin typeface="Time New Roman"/>
              <a:ea typeface="宋体" panose="02010600030101010101" pitchFamily="2" charset="-122"/>
              <a:cs typeface="Times New Roman" panose="02020603050405020304" pitchFamily="18" charset="0"/>
            </a:endParaRPr>
          </a:p>
        </p:txBody>
      </p:sp>
      <p:cxnSp>
        <p:nvCxnSpPr>
          <p:cNvPr id="11" name="连接符: 肘形 10">
            <a:extLst>
              <a:ext uri="{FF2B5EF4-FFF2-40B4-BE49-F238E27FC236}">
                <a16:creationId xmlns:a16="http://schemas.microsoft.com/office/drawing/2014/main" id="{E2C32609-6D4F-665F-7766-8CFE50A3D7BC}"/>
              </a:ext>
            </a:extLst>
          </p:cNvPr>
          <p:cNvCxnSpPr>
            <a:cxnSpLocks/>
            <a:stCxn id="3" idx="2"/>
            <a:endCxn id="9" idx="0"/>
          </p:cNvCxnSpPr>
          <p:nvPr/>
        </p:nvCxnSpPr>
        <p:spPr>
          <a:xfrm rot="5400000">
            <a:off x="3501994" y="925489"/>
            <a:ext cx="692075" cy="27072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887B1B4-A408-63CB-2F02-7D4FC1B53E3B}"/>
              </a:ext>
            </a:extLst>
          </p:cNvPr>
          <p:cNvSpPr/>
          <p:nvPr/>
        </p:nvSpPr>
        <p:spPr>
          <a:xfrm>
            <a:off x="3119069" y="4554206"/>
            <a:ext cx="4165165" cy="12006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800" kern="100" dirty="0">
                <a:effectLst/>
                <a:latin typeface="Time New Roman"/>
                <a:ea typeface="宋体" panose="02010600030101010101" pitchFamily="2" charset="-122"/>
                <a:cs typeface="Times New Roman" panose="02020603050405020304" pitchFamily="18" charset="0"/>
              </a:rPr>
              <a:t> if (</a:t>
            </a:r>
            <a:r>
              <a:rPr lang="en-US" altLang="zh-CN" sz="1800" kern="100" dirty="0" err="1">
                <a:effectLst/>
                <a:latin typeface="Time New Roman"/>
                <a:ea typeface="宋体" panose="02010600030101010101" pitchFamily="2" charset="-122"/>
                <a:cs typeface="Times New Roman" panose="02020603050405020304" pitchFamily="18" charset="0"/>
              </a:rPr>
              <a:t>MISchedPostRA</a:t>
            </a:r>
            <a:r>
              <a:rPr lang="en-US" altLang="zh-CN" sz="1800" kern="100" dirty="0">
                <a:effectLst/>
                <a:latin typeface="Time New Roman"/>
                <a:ea typeface="宋体" panose="02010600030101010101" pitchFamily="2" charset="-122"/>
                <a:cs typeface="Times New Roman" panose="02020603050405020304" pitchFamily="18" charset="0"/>
              </a:rPr>
              <a:t>)</a:t>
            </a:r>
          </a:p>
          <a:p>
            <a:r>
              <a:rPr lang="en-US" altLang="zh-CN" sz="1800" kern="100" dirty="0">
                <a:effectLst/>
                <a:latin typeface="Time New Roman"/>
                <a:ea typeface="宋体" panose="02010600030101010101" pitchFamily="2" charset="-122"/>
                <a:cs typeface="Times New Roman" panose="02020603050405020304" pitchFamily="18" charset="0"/>
              </a:rPr>
              <a:t>      </a:t>
            </a:r>
            <a:r>
              <a:rPr lang="en-US" altLang="zh-CN" sz="1800" kern="100" dirty="0" err="1">
                <a:effectLst/>
                <a:latin typeface="Time New Roman"/>
                <a:ea typeface="宋体" panose="02010600030101010101" pitchFamily="2" charset="-122"/>
                <a:cs typeface="Times New Roman" panose="02020603050405020304" pitchFamily="18" charset="0"/>
              </a:rPr>
              <a:t>addPass</a:t>
            </a:r>
            <a:r>
              <a:rPr lang="en-US" altLang="zh-CN" sz="1800" kern="100" dirty="0">
                <a:effectLst/>
                <a:latin typeface="Time New Roman"/>
                <a:ea typeface="宋体" panose="02010600030101010101" pitchFamily="2" charset="-122"/>
                <a:cs typeface="Times New Roman" panose="02020603050405020304" pitchFamily="18" charset="0"/>
              </a:rPr>
              <a:t>(&amp;</a:t>
            </a:r>
            <a:r>
              <a:rPr lang="en-US" altLang="zh-CN" sz="1800" kern="100" dirty="0" err="1">
                <a:solidFill>
                  <a:schemeClr val="accent3"/>
                </a:solidFill>
                <a:effectLst/>
                <a:latin typeface="Time New Roman"/>
                <a:ea typeface="宋体" panose="02010600030101010101" pitchFamily="2" charset="-122"/>
                <a:cs typeface="Times New Roman" panose="02020603050405020304" pitchFamily="18" charset="0"/>
              </a:rPr>
              <a:t>PostMachineSchedulerID</a:t>
            </a:r>
            <a:r>
              <a:rPr lang="en-US" altLang="zh-CN" sz="1800" kern="100" dirty="0">
                <a:effectLst/>
                <a:latin typeface="Time New Roman"/>
                <a:ea typeface="宋体" panose="02010600030101010101" pitchFamily="2" charset="-122"/>
                <a:cs typeface="Times New Roman" panose="02020603050405020304" pitchFamily="18" charset="0"/>
              </a:rPr>
              <a:t>);</a:t>
            </a:r>
          </a:p>
          <a:p>
            <a:r>
              <a:rPr lang="en-US" altLang="zh-CN" sz="1800" kern="100" dirty="0">
                <a:effectLst/>
                <a:latin typeface="Time New Roman"/>
                <a:ea typeface="宋体" panose="02010600030101010101" pitchFamily="2" charset="-122"/>
                <a:cs typeface="Times New Roman" panose="02020603050405020304" pitchFamily="18" charset="0"/>
              </a:rPr>
              <a:t>    else</a:t>
            </a:r>
          </a:p>
          <a:p>
            <a:r>
              <a:rPr lang="en-US" altLang="zh-CN" sz="1800" kern="100" dirty="0">
                <a:effectLst/>
                <a:latin typeface="Time New Roman"/>
                <a:ea typeface="宋体" panose="02010600030101010101" pitchFamily="2" charset="-122"/>
                <a:cs typeface="Times New Roman" panose="02020603050405020304" pitchFamily="18" charset="0"/>
              </a:rPr>
              <a:t>      </a:t>
            </a:r>
            <a:r>
              <a:rPr lang="en-US" altLang="zh-CN" sz="1800" kern="100" dirty="0" err="1">
                <a:effectLst/>
                <a:latin typeface="Time New Roman"/>
                <a:ea typeface="宋体" panose="02010600030101010101" pitchFamily="2" charset="-122"/>
                <a:cs typeface="Times New Roman" panose="02020603050405020304" pitchFamily="18" charset="0"/>
              </a:rPr>
              <a:t>addPass</a:t>
            </a:r>
            <a:r>
              <a:rPr lang="en-US" altLang="zh-CN" sz="1800" kern="100" dirty="0">
                <a:effectLst/>
                <a:latin typeface="Time New Roman"/>
                <a:ea typeface="宋体" panose="02010600030101010101" pitchFamily="2" charset="-122"/>
                <a:cs typeface="Times New Roman" panose="02020603050405020304" pitchFamily="18" charset="0"/>
              </a:rPr>
              <a:t>(&amp;</a:t>
            </a:r>
            <a:r>
              <a:rPr lang="en-US" altLang="zh-CN" sz="1800" kern="100" dirty="0" err="1">
                <a:solidFill>
                  <a:schemeClr val="accent3"/>
                </a:solidFill>
                <a:effectLst/>
                <a:latin typeface="Time New Roman"/>
                <a:ea typeface="宋体" panose="02010600030101010101" pitchFamily="2" charset="-122"/>
                <a:cs typeface="Times New Roman" panose="02020603050405020304" pitchFamily="18" charset="0"/>
              </a:rPr>
              <a:t>PostRASchedulerID</a:t>
            </a:r>
            <a:r>
              <a:rPr lang="en-US" altLang="zh-CN" sz="1800" kern="100" dirty="0">
                <a:effectLst/>
                <a:latin typeface="Time New Roman"/>
                <a:ea typeface="宋体" panose="02010600030101010101" pitchFamily="2" charset="-122"/>
                <a:cs typeface="Times New Roman" panose="02020603050405020304" pitchFamily="18" charset="0"/>
              </a:rPr>
              <a:t>);</a:t>
            </a:r>
            <a:endParaRPr lang="zh-CN" altLang="en-US" dirty="0"/>
          </a:p>
        </p:txBody>
      </p:sp>
      <p:sp>
        <p:nvSpPr>
          <p:cNvPr id="36" name="文本框 35">
            <a:extLst>
              <a:ext uri="{FF2B5EF4-FFF2-40B4-BE49-F238E27FC236}">
                <a16:creationId xmlns:a16="http://schemas.microsoft.com/office/drawing/2014/main" id="{902FDDAF-1D06-6C46-A39D-3A5E23AA6962}"/>
              </a:ext>
            </a:extLst>
          </p:cNvPr>
          <p:cNvSpPr txBox="1"/>
          <p:nvPr/>
        </p:nvSpPr>
        <p:spPr>
          <a:xfrm>
            <a:off x="3531267" y="988993"/>
            <a:ext cx="4491790" cy="307777"/>
          </a:xfrm>
          <a:prstGeom prst="rect">
            <a:avLst/>
          </a:prstGeom>
          <a:noFill/>
        </p:spPr>
        <p:txBody>
          <a:bodyPr wrap="square" rtlCol="0">
            <a:spAutoFit/>
          </a:bodyPr>
          <a:lstStyle/>
          <a:p>
            <a:r>
              <a:rPr lang="en-US" altLang="zh-CN" sz="1400" dirty="0" err="1">
                <a:solidFill>
                  <a:schemeClr val="bg2"/>
                </a:solidFill>
              </a:rPr>
              <a:t>llvm</a:t>
            </a:r>
            <a:r>
              <a:rPr lang="en-US" altLang="zh-CN" sz="1400" dirty="0">
                <a:solidFill>
                  <a:schemeClr val="bg2"/>
                </a:solidFill>
              </a:rPr>
              <a:t>/lib/</a:t>
            </a:r>
            <a:r>
              <a:rPr lang="en-US" altLang="zh-CN" sz="1400" dirty="0" err="1">
                <a:solidFill>
                  <a:schemeClr val="bg2"/>
                </a:solidFill>
              </a:rPr>
              <a:t>CodeGen</a:t>
            </a:r>
            <a:r>
              <a:rPr lang="en-US" altLang="zh-CN" sz="1400" dirty="0">
                <a:solidFill>
                  <a:schemeClr val="bg2"/>
                </a:solidFill>
              </a:rPr>
              <a:t>/TargetPassConfig.cpp</a:t>
            </a:r>
            <a:endParaRPr lang="zh-CN" altLang="en-US" sz="1400" dirty="0">
              <a:solidFill>
                <a:schemeClr val="bg2"/>
              </a:solidFill>
            </a:endParaRPr>
          </a:p>
        </p:txBody>
      </p:sp>
      <p:sp>
        <p:nvSpPr>
          <p:cNvPr id="5" name="矩形 4">
            <a:extLst>
              <a:ext uri="{FF2B5EF4-FFF2-40B4-BE49-F238E27FC236}">
                <a16:creationId xmlns:a16="http://schemas.microsoft.com/office/drawing/2014/main" id="{E18DD4E5-CA8B-21ED-5DF1-F027C9902233}"/>
              </a:ext>
            </a:extLst>
          </p:cNvPr>
          <p:cNvSpPr/>
          <p:nvPr/>
        </p:nvSpPr>
        <p:spPr>
          <a:xfrm>
            <a:off x="6481010" y="2623652"/>
            <a:ext cx="3499417" cy="12384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kern="100" dirty="0" err="1">
                <a:effectLst/>
                <a:latin typeface="Time New Roman"/>
                <a:ea typeface="宋体" panose="02010600030101010101" pitchFamily="2" charset="-122"/>
                <a:cs typeface="Times New Roman" panose="02020603050405020304" pitchFamily="18" charset="0"/>
              </a:rPr>
              <a:t>TargetPassConfig</a:t>
            </a:r>
            <a:r>
              <a:rPr lang="en-US" altLang="zh-CN" sz="1800" kern="100" dirty="0">
                <a:effectLst/>
                <a:latin typeface="Time New Roman"/>
                <a:ea typeface="宋体" panose="02010600030101010101" pitchFamily="2" charset="-122"/>
                <a:cs typeface="Times New Roman" panose="02020603050405020304" pitchFamily="18" charset="0"/>
              </a:rPr>
              <a:t>::</a:t>
            </a:r>
          </a:p>
          <a:p>
            <a:pPr algn="ctr"/>
            <a:r>
              <a:rPr lang="en-US" altLang="zh-CN" sz="1800" kern="100" dirty="0" err="1">
                <a:effectLst/>
                <a:latin typeface="Time New Roman"/>
                <a:ea typeface="宋体" panose="02010600030101010101" pitchFamily="2" charset="-122"/>
                <a:cs typeface="Times New Roman" panose="02020603050405020304" pitchFamily="18" charset="0"/>
              </a:rPr>
              <a:t>addFastRegAlloc</a:t>
            </a:r>
            <a:r>
              <a:rPr lang="en-US" altLang="zh-CN" sz="1800" kern="100" dirty="0">
                <a:effectLst/>
                <a:latin typeface="Time New Roman"/>
                <a:ea typeface="宋体" panose="02010600030101010101" pitchFamily="2" charset="-122"/>
                <a:cs typeface="Times New Roman" panose="02020603050405020304" pitchFamily="18" charset="0"/>
              </a:rPr>
              <a:t>()</a:t>
            </a:r>
            <a:endParaRPr lang="zh-CN" altLang="en-US" dirty="0"/>
          </a:p>
        </p:txBody>
      </p:sp>
      <p:cxnSp>
        <p:nvCxnSpPr>
          <p:cNvPr id="10" name="连接符: 肘形 9">
            <a:extLst>
              <a:ext uri="{FF2B5EF4-FFF2-40B4-BE49-F238E27FC236}">
                <a16:creationId xmlns:a16="http://schemas.microsoft.com/office/drawing/2014/main" id="{36A940FD-581D-826D-06D5-42ECC6E044FC}"/>
              </a:ext>
            </a:extLst>
          </p:cNvPr>
          <p:cNvCxnSpPr>
            <a:cxnSpLocks/>
            <a:stCxn id="9" idx="2"/>
            <a:endCxn id="14" idx="0"/>
          </p:cNvCxnSpPr>
          <p:nvPr/>
        </p:nvCxnSpPr>
        <p:spPr>
          <a:xfrm rot="16200000" flipH="1">
            <a:off x="3502741" y="2855295"/>
            <a:ext cx="690578" cy="27072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CB5273AF-A769-B3AC-CF65-390EF39601BA}"/>
              </a:ext>
            </a:extLst>
          </p:cNvPr>
          <p:cNvCxnSpPr>
            <a:cxnSpLocks/>
            <a:stCxn id="5" idx="2"/>
            <a:endCxn id="14" idx="0"/>
          </p:cNvCxnSpPr>
          <p:nvPr/>
        </p:nvCxnSpPr>
        <p:spPr>
          <a:xfrm rot="5400000">
            <a:off x="6370149" y="2693635"/>
            <a:ext cx="692075" cy="30290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1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BCFA8-0EA4-EEA4-23AC-3F65F416ECF9}"/>
              </a:ext>
            </a:extLst>
          </p:cNvPr>
          <p:cNvSpPr>
            <a:spLocks noGrp="1"/>
          </p:cNvSpPr>
          <p:nvPr>
            <p:ph type="title"/>
          </p:nvPr>
        </p:nvSpPr>
        <p:spPr/>
        <p:txBody>
          <a:bodyPr/>
          <a:lstStyle/>
          <a:p>
            <a:r>
              <a:rPr lang="en-US" altLang="zh-CN" dirty="0"/>
              <a:t>LLVM</a:t>
            </a:r>
            <a:r>
              <a:rPr lang="zh-CN" altLang="en-US" dirty="0"/>
              <a:t>指令调度器的开关</a:t>
            </a:r>
          </a:p>
        </p:txBody>
      </p:sp>
      <p:graphicFrame>
        <p:nvGraphicFramePr>
          <p:cNvPr id="3" name="表格 2">
            <a:extLst>
              <a:ext uri="{FF2B5EF4-FFF2-40B4-BE49-F238E27FC236}">
                <a16:creationId xmlns:a16="http://schemas.microsoft.com/office/drawing/2014/main" id="{BC75D578-5A30-FDAC-5007-A7F79DCBE57D}"/>
              </a:ext>
            </a:extLst>
          </p:cNvPr>
          <p:cNvGraphicFramePr>
            <a:graphicFrameLocks noGrp="1"/>
          </p:cNvGraphicFramePr>
          <p:nvPr>
            <p:extLst>
              <p:ext uri="{D42A27DB-BD31-4B8C-83A1-F6EECF244321}">
                <p14:modId xmlns:p14="http://schemas.microsoft.com/office/powerpoint/2010/main" val="534797967"/>
              </p:ext>
            </p:extLst>
          </p:nvPr>
        </p:nvGraphicFramePr>
        <p:xfrm>
          <a:off x="923739" y="1378318"/>
          <a:ext cx="10325508" cy="4377440"/>
        </p:xfrm>
        <a:graphic>
          <a:graphicData uri="http://schemas.openxmlformats.org/drawingml/2006/table">
            <a:tbl>
              <a:tblPr firstRow="1" firstCol="1" bandRow="1">
                <a:tableStyleId>{5C22544A-7EE6-4342-B048-85BDC9FD1C3A}</a:tableStyleId>
              </a:tblPr>
              <a:tblGrid>
                <a:gridCol w="5162754">
                  <a:extLst>
                    <a:ext uri="{9D8B030D-6E8A-4147-A177-3AD203B41FA5}">
                      <a16:colId xmlns:a16="http://schemas.microsoft.com/office/drawing/2014/main" val="3641193708"/>
                    </a:ext>
                  </a:extLst>
                </a:gridCol>
                <a:gridCol w="5162754">
                  <a:extLst>
                    <a:ext uri="{9D8B030D-6E8A-4147-A177-3AD203B41FA5}">
                      <a16:colId xmlns:a16="http://schemas.microsoft.com/office/drawing/2014/main" val="2040676850"/>
                    </a:ext>
                  </a:extLst>
                </a:gridCol>
              </a:tblGrid>
              <a:tr h="875488">
                <a:tc>
                  <a:txBody>
                    <a:bodyPr/>
                    <a:lstStyle/>
                    <a:p>
                      <a:pPr algn="just"/>
                      <a:r>
                        <a:rPr lang="zh-CN" sz="3200" kern="100">
                          <a:effectLst/>
                        </a:rPr>
                        <a:t>指令调度器</a:t>
                      </a:r>
                      <a:endParaRPr lang="zh-CN" sz="3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zh-CN" sz="3200" kern="100" dirty="0">
                          <a:effectLst/>
                        </a:rPr>
                        <a:t>选项</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05331310"/>
                  </a:ext>
                </a:extLst>
              </a:tr>
              <a:tr h="875488">
                <a:tc>
                  <a:txBody>
                    <a:bodyPr/>
                    <a:lstStyle/>
                    <a:p>
                      <a:pPr algn="just"/>
                      <a:r>
                        <a:rPr lang="en-US" sz="2000" kern="100">
                          <a:effectLst/>
                        </a:rPr>
                        <a:t>SelectionDAGISel</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-pre-RA-sched</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23058957"/>
                  </a:ext>
                </a:extLst>
              </a:tr>
              <a:tr h="875488">
                <a:tc>
                  <a:txBody>
                    <a:bodyPr/>
                    <a:lstStyle/>
                    <a:p>
                      <a:pPr algn="just"/>
                      <a:r>
                        <a:rPr lang="en-US" sz="2000" kern="100">
                          <a:effectLst/>
                        </a:rPr>
                        <a:t>MachineScheduler</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-enable-misched</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0412099"/>
                  </a:ext>
                </a:extLst>
              </a:tr>
              <a:tr h="875488">
                <a:tc>
                  <a:txBody>
                    <a:bodyPr/>
                    <a:lstStyle/>
                    <a:p>
                      <a:pPr algn="just"/>
                      <a:r>
                        <a:rPr lang="en-US" sz="2000" kern="100">
                          <a:effectLst/>
                        </a:rPr>
                        <a:t>PostMachineScheduler</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-enable-post-misched</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05754144"/>
                  </a:ext>
                </a:extLst>
              </a:tr>
              <a:tr h="875488">
                <a:tc>
                  <a:txBody>
                    <a:bodyPr/>
                    <a:lstStyle/>
                    <a:p>
                      <a:pPr algn="just"/>
                      <a:r>
                        <a:rPr lang="en-US" sz="2000" kern="100">
                          <a:effectLst/>
                        </a:rPr>
                        <a:t>PostRAScheduler</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-post-RA-sched</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0175607"/>
                  </a:ext>
                </a:extLst>
              </a:tr>
            </a:tbl>
          </a:graphicData>
        </a:graphic>
      </p:graphicFrame>
    </p:spTree>
    <p:extLst>
      <p:ext uri="{BB962C8B-B14F-4D97-AF65-F5344CB8AC3E}">
        <p14:creationId xmlns:p14="http://schemas.microsoft.com/office/powerpoint/2010/main" val="1028748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5362C-B83F-50FF-EAE6-FDF3F8B9E2A9}"/>
              </a:ext>
            </a:extLst>
          </p:cNvPr>
          <p:cNvSpPr>
            <a:spLocks noGrp="1"/>
          </p:cNvSpPr>
          <p:nvPr>
            <p:ph type="title"/>
          </p:nvPr>
        </p:nvSpPr>
        <p:spPr>
          <a:xfrm>
            <a:off x="870445" y="1090754"/>
            <a:ext cx="10962800" cy="4303987"/>
          </a:xfrm>
        </p:spPr>
        <p:txBody>
          <a:bodyPr>
            <a:normAutofit/>
          </a:bodyPr>
          <a:lstStyle/>
          <a:p>
            <a:pPr>
              <a:lnSpc>
                <a:spcPct val="150000"/>
              </a:lnSpc>
            </a:pPr>
            <a:r>
              <a:rPr lang="en-US" altLang="zh-CN" sz="2800" dirty="0"/>
              <a:t>1. LLVM</a:t>
            </a:r>
            <a:r>
              <a:rPr lang="zh-CN" altLang="en-US" sz="2800" dirty="0"/>
              <a:t>后端的架构与组成</a:t>
            </a:r>
            <a:br>
              <a:rPr lang="en-US" altLang="zh-CN" sz="2800" dirty="0"/>
            </a:br>
            <a:r>
              <a:rPr lang="en-US" altLang="zh-CN" sz="2800" dirty="0"/>
              <a:t>2. LLVM </a:t>
            </a:r>
            <a:r>
              <a:rPr lang="en-US" altLang="zh-CN" sz="2800" dirty="0" err="1"/>
              <a:t>CodeGen</a:t>
            </a:r>
            <a:r>
              <a:rPr lang="zh-CN" altLang="en-US" sz="2800" dirty="0"/>
              <a:t>中的指令选择实现</a:t>
            </a:r>
            <a:br>
              <a:rPr lang="en-US" altLang="zh-CN" sz="2800" dirty="0"/>
            </a:br>
            <a:r>
              <a:rPr lang="en-US" altLang="zh-CN" sz="2800" dirty="0"/>
              <a:t>3. LLVM </a:t>
            </a:r>
            <a:r>
              <a:rPr lang="en-US" altLang="zh-CN" sz="2800" dirty="0" err="1"/>
              <a:t>CodeGen</a:t>
            </a:r>
            <a:r>
              <a:rPr lang="zh-CN" altLang="en-US" sz="2800" dirty="0"/>
              <a:t>中的指令调度实现</a:t>
            </a:r>
            <a:br>
              <a:rPr lang="en-US" altLang="zh-CN" sz="2800" dirty="0"/>
            </a:br>
            <a:r>
              <a:rPr lang="en-US" altLang="zh-CN" sz="2800" dirty="0">
                <a:solidFill>
                  <a:srgbClr val="FF0000"/>
                </a:solidFill>
              </a:rPr>
              <a:t>4. LLVM </a:t>
            </a:r>
            <a:r>
              <a:rPr lang="en-US" altLang="zh-CN" sz="2800" dirty="0" err="1">
                <a:solidFill>
                  <a:srgbClr val="FF0000"/>
                </a:solidFill>
              </a:rPr>
              <a:t>CodeGen</a:t>
            </a:r>
            <a:r>
              <a:rPr lang="zh-CN" altLang="en-US" sz="2800" dirty="0">
                <a:solidFill>
                  <a:srgbClr val="FF0000"/>
                </a:solidFill>
              </a:rPr>
              <a:t>中的寄存器分配实现</a:t>
            </a:r>
            <a:br>
              <a:rPr lang="en-US" altLang="zh-CN" sz="2800" dirty="0"/>
            </a:br>
            <a:r>
              <a:rPr lang="en-US" altLang="zh-CN" sz="2800" dirty="0"/>
              <a:t>5. </a:t>
            </a:r>
            <a:r>
              <a:rPr lang="zh-CN" altLang="en-US" sz="2800" dirty="0"/>
              <a:t>小结</a:t>
            </a:r>
          </a:p>
        </p:txBody>
      </p:sp>
      <p:sp>
        <p:nvSpPr>
          <p:cNvPr id="5" name="文本框 4">
            <a:extLst>
              <a:ext uri="{FF2B5EF4-FFF2-40B4-BE49-F238E27FC236}">
                <a16:creationId xmlns:a16="http://schemas.microsoft.com/office/drawing/2014/main" id="{3E47F96D-F887-AD57-FA0F-85FB9B452A99}"/>
              </a:ext>
            </a:extLst>
          </p:cNvPr>
          <p:cNvSpPr txBox="1"/>
          <p:nvPr/>
        </p:nvSpPr>
        <p:spPr>
          <a:xfrm>
            <a:off x="870445" y="551793"/>
            <a:ext cx="9944700" cy="707886"/>
          </a:xfrm>
          <a:prstGeom prst="rect">
            <a:avLst/>
          </a:prstGeom>
          <a:noFill/>
        </p:spPr>
        <p:txBody>
          <a:bodyPr wrap="square" rtlCol="0">
            <a:spAutoFit/>
          </a:bodyPr>
          <a:lstStyle/>
          <a:p>
            <a:pPr algn="ctr"/>
            <a:r>
              <a:rPr lang="zh-CN" altLang="en-US" sz="4000" dirty="0">
                <a:solidFill>
                  <a:schemeClr val="bg1"/>
                </a:solidFill>
              </a:rPr>
              <a:t>目录</a:t>
            </a:r>
          </a:p>
        </p:txBody>
      </p:sp>
    </p:spTree>
    <p:extLst>
      <p:ext uri="{BB962C8B-B14F-4D97-AF65-F5344CB8AC3E}">
        <p14:creationId xmlns:p14="http://schemas.microsoft.com/office/powerpoint/2010/main" val="264877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5362C-B83F-50FF-EAE6-FDF3F8B9E2A9}"/>
              </a:ext>
            </a:extLst>
          </p:cNvPr>
          <p:cNvSpPr>
            <a:spLocks noGrp="1"/>
          </p:cNvSpPr>
          <p:nvPr>
            <p:ph type="title"/>
          </p:nvPr>
        </p:nvSpPr>
        <p:spPr>
          <a:xfrm>
            <a:off x="806650" y="1259679"/>
            <a:ext cx="10962800" cy="4303987"/>
          </a:xfrm>
        </p:spPr>
        <p:txBody>
          <a:bodyPr>
            <a:normAutofit/>
          </a:bodyPr>
          <a:lstStyle/>
          <a:p>
            <a:pPr>
              <a:lnSpc>
                <a:spcPct val="150000"/>
              </a:lnSpc>
            </a:pPr>
            <a:r>
              <a:rPr lang="en-US" altLang="zh-CN" sz="2800" dirty="0">
                <a:solidFill>
                  <a:srgbClr val="FF0000"/>
                </a:solidFill>
              </a:rPr>
              <a:t>1. LLVM</a:t>
            </a:r>
            <a:r>
              <a:rPr lang="zh-CN" altLang="en-US" sz="2800" dirty="0">
                <a:solidFill>
                  <a:srgbClr val="FF0000"/>
                </a:solidFill>
              </a:rPr>
              <a:t>后端的架构与组成</a:t>
            </a:r>
            <a:br>
              <a:rPr lang="en-US" altLang="zh-CN" sz="2800" dirty="0"/>
            </a:br>
            <a:r>
              <a:rPr lang="en-US" altLang="zh-CN" sz="2800" dirty="0"/>
              <a:t>2. LLVM </a:t>
            </a:r>
            <a:r>
              <a:rPr lang="en-US" altLang="zh-CN" sz="2800" dirty="0" err="1"/>
              <a:t>CodeGen</a:t>
            </a:r>
            <a:r>
              <a:rPr lang="zh-CN" altLang="en-US" sz="2800" dirty="0"/>
              <a:t>中的指令选择实现</a:t>
            </a:r>
            <a:br>
              <a:rPr lang="en-US" altLang="zh-CN" sz="2800" dirty="0"/>
            </a:br>
            <a:r>
              <a:rPr lang="en-US" altLang="zh-CN" sz="2800" dirty="0"/>
              <a:t>3. LLVM </a:t>
            </a:r>
            <a:r>
              <a:rPr lang="en-US" altLang="zh-CN" sz="2800" dirty="0" err="1"/>
              <a:t>CodeGen</a:t>
            </a:r>
            <a:r>
              <a:rPr lang="zh-CN" altLang="en-US" sz="2800" dirty="0"/>
              <a:t>中的指令调度实现</a:t>
            </a:r>
            <a:br>
              <a:rPr lang="en-US" altLang="zh-CN" sz="2800" dirty="0"/>
            </a:br>
            <a:r>
              <a:rPr lang="en-US" altLang="zh-CN" sz="2800" dirty="0"/>
              <a:t>4. LLVM </a:t>
            </a:r>
            <a:r>
              <a:rPr lang="en-US" altLang="zh-CN" sz="2800" dirty="0" err="1"/>
              <a:t>CodeGen</a:t>
            </a:r>
            <a:r>
              <a:rPr lang="zh-CN" altLang="en-US" sz="2800" dirty="0"/>
              <a:t>中的寄存器分配实现</a:t>
            </a:r>
            <a:br>
              <a:rPr lang="en-US" altLang="zh-CN" sz="2800" dirty="0"/>
            </a:br>
            <a:r>
              <a:rPr lang="en-US" altLang="zh-CN" sz="2800" dirty="0"/>
              <a:t>5. </a:t>
            </a:r>
            <a:r>
              <a:rPr lang="zh-CN" altLang="en-US" sz="2800" dirty="0"/>
              <a:t>小结</a:t>
            </a:r>
          </a:p>
        </p:txBody>
      </p:sp>
      <p:sp>
        <p:nvSpPr>
          <p:cNvPr id="5" name="文本框 4">
            <a:extLst>
              <a:ext uri="{FF2B5EF4-FFF2-40B4-BE49-F238E27FC236}">
                <a16:creationId xmlns:a16="http://schemas.microsoft.com/office/drawing/2014/main" id="{3E47F96D-F887-AD57-FA0F-85FB9B452A99}"/>
              </a:ext>
            </a:extLst>
          </p:cNvPr>
          <p:cNvSpPr txBox="1"/>
          <p:nvPr/>
        </p:nvSpPr>
        <p:spPr>
          <a:xfrm>
            <a:off x="870445" y="551793"/>
            <a:ext cx="9944700" cy="707886"/>
          </a:xfrm>
          <a:prstGeom prst="rect">
            <a:avLst/>
          </a:prstGeom>
          <a:noFill/>
        </p:spPr>
        <p:txBody>
          <a:bodyPr wrap="square" rtlCol="0">
            <a:spAutoFit/>
          </a:bodyPr>
          <a:lstStyle/>
          <a:p>
            <a:pPr algn="ctr"/>
            <a:r>
              <a:rPr lang="zh-CN" altLang="en-US" sz="4000" dirty="0">
                <a:solidFill>
                  <a:schemeClr val="bg1"/>
                </a:solidFill>
              </a:rPr>
              <a:t>目录</a:t>
            </a:r>
          </a:p>
        </p:txBody>
      </p:sp>
    </p:spTree>
    <p:extLst>
      <p:ext uri="{BB962C8B-B14F-4D97-AF65-F5344CB8AC3E}">
        <p14:creationId xmlns:p14="http://schemas.microsoft.com/office/powerpoint/2010/main" val="1795417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DD576-7502-F9B0-0FDF-08127B32EB17}"/>
              </a:ext>
            </a:extLst>
          </p:cNvPr>
          <p:cNvSpPr>
            <a:spLocks noGrp="1"/>
          </p:cNvSpPr>
          <p:nvPr>
            <p:ph type="title"/>
          </p:nvPr>
        </p:nvSpPr>
        <p:spPr/>
        <p:txBody>
          <a:bodyPr/>
          <a:lstStyle/>
          <a:p>
            <a:r>
              <a:rPr lang="en-US" altLang="zh-CN" dirty="0"/>
              <a:t>LLVM</a:t>
            </a:r>
            <a:r>
              <a:rPr lang="zh-CN" altLang="en-US" dirty="0"/>
              <a:t>的寄存器分配</a:t>
            </a:r>
          </a:p>
        </p:txBody>
      </p:sp>
      <p:sp>
        <p:nvSpPr>
          <p:cNvPr id="4" name="文本框 3">
            <a:extLst>
              <a:ext uri="{FF2B5EF4-FFF2-40B4-BE49-F238E27FC236}">
                <a16:creationId xmlns:a16="http://schemas.microsoft.com/office/drawing/2014/main" id="{11F543A7-086C-FAF3-C5C9-E80738FB875C}"/>
              </a:ext>
            </a:extLst>
          </p:cNvPr>
          <p:cNvSpPr txBox="1"/>
          <p:nvPr/>
        </p:nvSpPr>
        <p:spPr>
          <a:xfrm>
            <a:off x="278524" y="1292801"/>
            <a:ext cx="11634952" cy="5293757"/>
          </a:xfrm>
          <a:prstGeom prst="rect">
            <a:avLst/>
          </a:prstGeom>
          <a:noFill/>
        </p:spPr>
        <p:txBody>
          <a:bodyPr wrap="square">
            <a:spAutoFit/>
          </a:bodyPr>
          <a:lstStyle/>
          <a:p>
            <a:r>
              <a:rPr lang="en-US" altLang="zh-CN" sz="2800" dirty="0">
                <a:solidFill>
                  <a:schemeClr val="bg2"/>
                </a:solidFill>
              </a:rPr>
              <a:t>LLVM infrastructure provides four register allocator, namely: fast, basic, greedy and PBQP.</a:t>
            </a:r>
          </a:p>
          <a:p>
            <a:endParaRPr lang="en-US" altLang="zh-CN" dirty="0"/>
          </a:p>
          <a:p>
            <a:pPr marL="285750" indent="-285750">
              <a:buFont typeface="Arial" panose="020B0604020202020204" pitchFamily="34" charset="0"/>
              <a:buChar char="•"/>
            </a:pPr>
            <a:r>
              <a:rPr lang="en-US" altLang="zh-CN" sz="2400" dirty="0">
                <a:solidFill>
                  <a:schemeClr val="bg2"/>
                </a:solidFill>
              </a:rPr>
              <a:t>The Fast Register Allocator</a:t>
            </a:r>
          </a:p>
          <a:p>
            <a:pPr marL="0" indent="0">
              <a:buNone/>
            </a:pPr>
            <a:r>
              <a:rPr lang="en-US" altLang="zh-CN" sz="1800" dirty="0">
                <a:solidFill>
                  <a:srgbClr val="231F20"/>
                </a:solidFill>
                <a:effectLst/>
                <a:latin typeface="Times-Roman"/>
              </a:rPr>
              <a:t>    This allocator is a local register allocator, which has the simplest strategy when compared with the others. It </a:t>
            </a:r>
          </a:p>
          <a:p>
            <a:pPr marL="0" indent="0">
              <a:buNone/>
            </a:pPr>
            <a:r>
              <a:rPr lang="en-US" altLang="zh-CN" sz="1800" dirty="0">
                <a:solidFill>
                  <a:srgbClr val="231F20"/>
                </a:solidFill>
                <a:effectLst/>
                <a:latin typeface="Times-Roman"/>
              </a:rPr>
              <a:t>    scans the program linearly and assigns values to registers as they appear.</a:t>
            </a:r>
          </a:p>
          <a:p>
            <a:pPr marL="285750" indent="-285750">
              <a:buFont typeface="Arial" panose="020B0604020202020204" pitchFamily="34" charset="0"/>
              <a:buChar char="•"/>
            </a:pPr>
            <a:r>
              <a:rPr lang="en-US" altLang="zh-CN" sz="2400" dirty="0">
                <a:solidFill>
                  <a:schemeClr val="bg2"/>
                </a:solidFill>
              </a:rPr>
              <a:t>The Basic Register Allocator(linear scan)</a:t>
            </a:r>
          </a:p>
          <a:p>
            <a:pPr marL="0" indent="0">
              <a:buNone/>
            </a:pPr>
            <a:r>
              <a:rPr lang="en-US" altLang="zh-CN" sz="1800" dirty="0">
                <a:solidFill>
                  <a:srgbClr val="231F20"/>
                </a:solidFill>
                <a:latin typeface="Times-Roman"/>
              </a:rPr>
              <a:t>    </a:t>
            </a:r>
            <a:r>
              <a:rPr lang="en-US" altLang="zh-CN" sz="1800" dirty="0">
                <a:solidFill>
                  <a:srgbClr val="231F20"/>
                </a:solidFill>
                <a:effectLst/>
                <a:latin typeface="Times-Roman"/>
              </a:rPr>
              <a:t>The </a:t>
            </a:r>
            <a:r>
              <a:rPr lang="en-US" altLang="zh-CN" sz="1800" dirty="0">
                <a:solidFill>
                  <a:srgbClr val="231F20"/>
                </a:solidFill>
                <a:effectLst/>
                <a:latin typeface="Times-Italic"/>
              </a:rPr>
              <a:t>basic </a:t>
            </a:r>
            <a:r>
              <a:rPr lang="en-US" altLang="zh-CN" sz="1800" dirty="0">
                <a:solidFill>
                  <a:srgbClr val="231F20"/>
                </a:solidFill>
                <a:effectLst/>
                <a:latin typeface="Times-Roman"/>
              </a:rPr>
              <a:t>register allocator is an extension of the linear  scan register allocator proposed by </a:t>
            </a:r>
            <a:r>
              <a:rPr lang="en-US" altLang="zh-CN" sz="1800" dirty="0" err="1">
                <a:solidFill>
                  <a:srgbClr val="231F20"/>
                </a:solidFill>
                <a:effectLst/>
                <a:latin typeface="Times-Roman"/>
              </a:rPr>
              <a:t>Poletto</a:t>
            </a:r>
            <a:r>
              <a:rPr lang="en-US" altLang="zh-CN" sz="1800" dirty="0">
                <a:solidFill>
                  <a:srgbClr val="231F20"/>
                </a:solidFill>
                <a:effectLst/>
                <a:latin typeface="Times-Roman"/>
              </a:rPr>
              <a:t> with</a:t>
            </a:r>
          </a:p>
          <a:p>
            <a:pPr marL="0" indent="0">
              <a:buNone/>
            </a:pPr>
            <a:r>
              <a:rPr lang="en-US" altLang="zh-CN" sz="1800" dirty="0">
                <a:solidFill>
                  <a:srgbClr val="231F20"/>
                </a:solidFill>
                <a:effectLst/>
                <a:latin typeface="Times-Roman"/>
              </a:rPr>
              <a:t>    some extensions.</a:t>
            </a:r>
          </a:p>
          <a:p>
            <a:pPr marL="285750" indent="-285750">
              <a:buFont typeface="Arial" panose="020B0604020202020204" pitchFamily="34" charset="0"/>
              <a:buChar char="•"/>
            </a:pPr>
            <a:r>
              <a:rPr lang="en-US" altLang="zh-CN" sz="2400" dirty="0">
                <a:solidFill>
                  <a:schemeClr val="bg2"/>
                </a:solidFill>
              </a:rPr>
              <a:t>The Greedy Register Allocator(linear scan)</a:t>
            </a:r>
          </a:p>
          <a:p>
            <a:pPr marL="0" indent="0">
              <a:buNone/>
            </a:pPr>
            <a:r>
              <a:rPr lang="en-US" altLang="zh-CN" sz="1800" dirty="0">
                <a:solidFill>
                  <a:srgbClr val="231F20"/>
                </a:solidFill>
                <a:latin typeface="Times-Roman"/>
              </a:rPr>
              <a:t>   The Greedy register allocator is an implementation of the basic allocator that uses global live range.</a:t>
            </a:r>
            <a:endParaRPr lang="zh-CN" altLang="en-US" sz="1800" dirty="0">
              <a:solidFill>
                <a:srgbClr val="231F20"/>
              </a:solidFill>
              <a:latin typeface="Times-Roman"/>
            </a:endParaRPr>
          </a:p>
          <a:p>
            <a:pPr marL="285750" indent="-285750">
              <a:buFont typeface="Arial" panose="020B0604020202020204" pitchFamily="34" charset="0"/>
              <a:buChar char="•"/>
            </a:pPr>
            <a:r>
              <a:rPr lang="en-US" altLang="zh-CN" sz="2400" dirty="0">
                <a:solidFill>
                  <a:schemeClr val="bg2"/>
                </a:solidFill>
              </a:rPr>
              <a:t> The PBQP Register Allocator</a:t>
            </a:r>
          </a:p>
          <a:p>
            <a:pPr marL="457200" lvl="1" indent="0">
              <a:buNone/>
            </a:pPr>
            <a:r>
              <a:rPr lang="en-US" altLang="zh-CN" sz="2000" dirty="0">
                <a:solidFill>
                  <a:srgbClr val="231F20"/>
                </a:solidFill>
                <a:latin typeface="Times-Roman"/>
              </a:rPr>
              <a:t>The PBQP register allocator is the LLVM register allocator  that performs allocation based on the Partitioned Boolean Quadratic Programming .PBQP is an algorithm that transforms the problem of register allocation into Partitioned Boolean Quadratic Problem. </a:t>
            </a:r>
          </a:p>
          <a:p>
            <a:endParaRPr lang="en-US" altLang="zh-CN" dirty="0"/>
          </a:p>
        </p:txBody>
      </p:sp>
      <p:sp>
        <p:nvSpPr>
          <p:cNvPr id="5" name="文本框 4">
            <a:extLst>
              <a:ext uri="{FF2B5EF4-FFF2-40B4-BE49-F238E27FC236}">
                <a16:creationId xmlns:a16="http://schemas.microsoft.com/office/drawing/2014/main" id="{0510CF5A-9042-3817-97C5-0E6E47D78B1A}"/>
              </a:ext>
            </a:extLst>
          </p:cNvPr>
          <p:cNvSpPr txBox="1"/>
          <p:nvPr/>
        </p:nvSpPr>
        <p:spPr>
          <a:xfrm>
            <a:off x="4539752" y="6251425"/>
            <a:ext cx="7949046" cy="523220"/>
          </a:xfrm>
          <a:prstGeom prst="rect">
            <a:avLst/>
          </a:prstGeom>
          <a:noFill/>
        </p:spPr>
        <p:txBody>
          <a:bodyPr wrap="square" rtlCol="0">
            <a:spAutoFit/>
          </a:bodyPr>
          <a:lstStyle/>
          <a:p>
            <a:r>
              <a:rPr lang="en-US" altLang="zh-CN" sz="1400" dirty="0">
                <a:solidFill>
                  <a:schemeClr val="bg2"/>
                </a:solidFill>
              </a:rPr>
              <a:t>From: &lt;A Detailed Analysis of the LLVM's Register Allocators&gt;  P190-191</a:t>
            </a:r>
          </a:p>
          <a:p>
            <a:r>
              <a:rPr lang="en-US" altLang="zh-CN" sz="1400" dirty="0">
                <a:solidFill>
                  <a:schemeClr val="bg2"/>
                </a:solidFill>
              </a:rPr>
              <a:t>https://ieeexplore.ieee.org/document/6694089</a:t>
            </a:r>
            <a:endParaRPr lang="zh-CN" altLang="en-US" sz="1400" dirty="0">
              <a:solidFill>
                <a:schemeClr val="bg2"/>
              </a:solidFill>
            </a:endParaRPr>
          </a:p>
        </p:txBody>
      </p:sp>
    </p:spTree>
    <p:extLst>
      <p:ext uri="{BB962C8B-B14F-4D97-AF65-F5344CB8AC3E}">
        <p14:creationId xmlns:p14="http://schemas.microsoft.com/office/powerpoint/2010/main" val="874956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2F72D-29DF-050D-115A-4C68C6F1C0EA}"/>
              </a:ext>
            </a:extLst>
          </p:cNvPr>
          <p:cNvSpPr>
            <a:spLocks noGrp="1"/>
          </p:cNvSpPr>
          <p:nvPr>
            <p:ph type="title"/>
          </p:nvPr>
        </p:nvSpPr>
        <p:spPr/>
        <p:txBody>
          <a:bodyPr/>
          <a:lstStyle/>
          <a:p>
            <a:r>
              <a:rPr lang="en-US" altLang="zh-CN" dirty="0"/>
              <a:t>LLVM </a:t>
            </a:r>
            <a:r>
              <a:rPr lang="en-US" altLang="zh-CN" dirty="0" err="1"/>
              <a:t>CodeGen</a:t>
            </a:r>
            <a:r>
              <a:rPr lang="zh-CN" altLang="en-US" dirty="0"/>
              <a:t>中的</a:t>
            </a:r>
            <a:r>
              <a:rPr lang="en-US" altLang="zh-CN" dirty="0"/>
              <a:t>fast</a:t>
            </a:r>
            <a:r>
              <a:rPr lang="zh-CN" altLang="en-US" dirty="0"/>
              <a:t>寄存器分配</a:t>
            </a:r>
          </a:p>
        </p:txBody>
      </p:sp>
      <p:sp>
        <p:nvSpPr>
          <p:cNvPr id="8" name="文本框 7">
            <a:extLst>
              <a:ext uri="{FF2B5EF4-FFF2-40B4-BE49-F238E27FC236}">
                <a16:creationId xmlns:a16="http://schemas.microsoft.com/office/drawing/2014/main" id="{BB2F4649-BC06-3DBB-73AB-29C1CE06549D}"/>
              </a:ext>
            </a:extLst>
          </p:cNvPr>
          <p:cNvSpPr txBox="1"/>
          <p:nvPr/>
        </p:nvSpPr>
        <p:spPr>
          <a:xfrm>
            <a:off x="701748" y="1341497"/>
            <a:ext cx="11036595" cy="3970318"/>
          </a:xfrm>
          <a:prstGeom prst="rect">
            <a:avLst/>
          </a:prstGeom>
          <a:noFill/>
        </p:spPr>
        <p:txBody>
          <a:bodyPr wrap="square">
            <a:spAutoFit/>
          </a:bodyPr>
          <a:lstStyle/>
          <a:p>
            <a:pPr marL="342900" indent="-342900">
              <a:buAutoNum type="arabicPeriod"/>
            </a:pPr>
            <a:r>
              <a:rPr lang="en-US" altLang="zh-CN" dirty="0">
                <a:solidFill>
                  <a:schemeClr val="bg2"/>
                </a:solidFill>
              </a:rPr>
              <a:t>fast</a:t>
            </a:r>
            <a:r>
              <a:rPr lang="zh-CN" altLang="en-US" dirty="0">
                <a:solidFill>
                  <a:schemeClr val="bg2"/>
                </a:solidFill>
              </a:rPr>
              <a:t>寄存器分配，对应一个</a:t>
            </a:r>
            <a:r>
              <a:rPr lang="en-US" altLang="zh-CN" dirty="0">
                <a:solidFill>
                  <a:schemeClr val="bg2"/>
                </a:solidFill>
              </a:rPr>
              <a:t>fast</a:t>
            </a:r>
            <a:r>
              <a:rPr lang="zh-CN" altLang="en-US" dirty="0">
                <a:solidFill>
                  <a:schemeClr val="bg2"/>
                </a:solidFill>
              </a:rPr>
              <a:t>寄存器分配器，这个</a:t>
            </a:r>
            <a:r>
              <a:rPr lang="en-US" altLang="zh-CN" dirty="0">
                <a:solidFill>
                  <a:schemeClr val="bg2"/>
                </a:solidFill>
              </a:rPr>
              <a:t>fast</a:t>
            </a:r>
            <a:r>
              <a:rPr lang="zh-CN" altLang="en-US" dirty="0">
                <a:solidFill>
                  <a:schemeClr val="bg2"/>
                </a:solidFill>
              </a:rPr>
              <a:t>寄存器分配器有一个专门的对应类来实现，这个类叫</a:t>
            </a:r>
            <a:r>
              <a:rPr lang="en-US" altLang="zh-CN" dirty="0" err="1">
                <a:solidFill>
                  <a:schemeClr val="bg2"/>
                </a:solidFill>
              </a:rPr>
              <a:t>RegAllocFast</a:t>
            </a:r>
            <a:r>
              <a:rPr lang="zh-CN" altLang="en-US" dirty="0">
                <a:solidFill>
                  <a:schemeClr val="bg2"/>
                </a:solidFill>
              </a:rPr>
              <a:t>，</a:t>
            </a:r>
            <a:r>
              <a:rPr lang="en-US" altLang="zh-CN" dirty="0" err="1">
                <a:solidFill>
                  <a:schemeClr val="bg2"/>
                </a:solidFill>
              </a:rPr>
              <a:t>RegAllocFast</a:t>
            </a:r>
            <a:r>
              <a:rPr lang="zh-CN" altLang="en-US" dirty="0">
                <a:solidFill>
                  <a:schemeClr val="bg2"/>
                </a:solidFill>
              </a:rPr>
              <a:t>的实现代码位于</a:t>
            </a:r>
            <a:r>
              <a:rPr lang="en-US" altLang="zh-CN" dirty="0" err="1">
                <a:solidFill>
                  <a:schemeClr val="bg2"/>
                </a:solidFill>
              </a:rPr>
              <a:t>llvm</a:t>
            </a:r>
            <a:r>
              <a:rPr lang="en-US" altLang="zh-CN" dirty="0">
                <a:solidFill>
                  <a:schemeClr val="bg2"/>
                </a:solidFill>
              </a:rPr>
              <a:t>/lib/</a:t>
            </a:r>
            <a:r>
              <a:rPr lang="en-US" altLang="zh-CN" dirty="0" err="1">
                <a:solidFill>
                  <a:schemeClr val="bg2"/>
                </a:solidFill>
              </a:rPr>
              <a:t>CodeGen</a:t>
            </a:r>
            <a:r>
              <a:rPr lang="en-US" altLang="zh-CN" dirty="0">
                <a:solidFill>
                  <a:schemeClr val="bg2"/>
                </a:solidFill>
              </a:rPr>
              <a:t>/RegAllocFast.cpp</a:t>
            </a:r>
            <a:r>
              <a:rPr lang="zh-CN" altLang="en-US" dirty="0">
                <a:solidFill>
                  <a:schemeClr val="bg2"/>
                </a:solidFill>
              </a:rPr>
              <a:t>之中；</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err="1">
                <a:solidFill>
                  <a:schemeClr val="bg2"/>
                </a:solidFill>
              </a:rPr>
              <a:t>RegAllocFast</a:t>
            </a:r>
            <a:r>
              <a:rPr lang="zh-CN" altLang="en-US" dirty="0">
                <a:solidFill>
                  <a:schemeClr val="bg2"/>
                </a:solidFill>
              </a:rPr>
              <a:t>继承于</a:t>
            </a:r>
            <a:r>
              <a:rPr lang="en-US" altLang="zh-CN" dirty="0" err="1">
                <a:solidFill>
                  <a:schemeClr val="bg2"/>
                </a:solidFill>
              </a:rPr>
              <a:t>MachineFunctionPass</a:t>
            </a:r>
            <a:r>
              <a:rPr lang="zh-CN" altLang="en-US" dirty="0">
                <a:solidFill>
                  <a:schemeClr val="bg2"/>
                </a:solidFill>
              </a:rPr>
              <a:t>，它也是一个</a:t>
            </a:r>
            <a:r>
              <a:rPr lang="en-US" altLang="zh-CN" dirty="0" err="1">
                <a:solidFill>
                  <a:schemeClr val="bg2"/>
                </a:solidFill>
              </a:rPr>
              <a:t>MachineFunctionPass</a:t>
            </a:r>
            <a:r>
              <a:rPr lang="zh-CN" altLang="en-US" dirty="0">
                <a:solidFill>
                  <a:schemeClr val="bg2"/>
                </a:solidFill>
              </a:rPr>
              <a:t>，入口函数也是</a:t>
            </a:r>
            <a:r>
              <a:rPr lang="en-US" altLang="zh-CN" dirty="0" err="1">
                <a:solidFill>
                  <a:schemeClr val="bg2"/>
                </a:solidFill>
              </a:rPr>
              <a:t>runOnMachineFunction</a:t>
            </a:r>
            <a:r>
              <a:rPr lang="en-US" altLang="zh-CN" dirty="0">
                <a:solidFill>
                  <a:schemeClr val="bg2"/>
                </a:solidFill>
              </a:rPr>
              <a:t>();</a:t>
            </a:r>
          </a:p>
          <a:p>
            <a:pPr marL="342900" indent="-342900">
              <a:buAutoNum type="arabicPeriod"/>
            </a:pPr>
            <a:endParaRPr lang="en-US" altLang="zh-CN" dirty="0"/>
          </a:p>
          <a:p>
            <a:pPr marL="342900" indent="-342900">
              <a:buAutoNum type="arabicPeriod"/>
            </a:pPr>
            <a:r>
              <a:rPr lang="zh-CN" altLang="en-US" dirty="0">
                <a:solidFill>
                  <a:schemeClr val="bg2"/>
                </a:solidFill>
              </a:rPr>
              <a:t>函数</a:t>
            </a:r>
            <a:r>
              <a:rPr lang="en-US" altLang="zh-CN" dirty="0" err="1">
                <a:solidFill>
                  <a:schemeClr val="bg2"/>
                </a:solidFill>
              </a:rPr>
              <a:t>runOnMachineFunction</a:t>
            </a:r>
            <a:r>
              <a:rPr lang="en-US" altLang="zh-CN" dirty="0">
                <a:solidFill>
                  <a:schemeClr val="bg2"/>
                </a:solidFill>
              </a:rPr>
              <a:t>()</a:t>
            </a:r>
            <a:r>
              <a:rPr lang="zh-CN" altLang="en-US" dirty="0">
                <a:solidFill>
                  <a:schemeClr val="bg2"/>
                </a:solidFill>
              </a:rPr>
              <a:t>的核心动作，是通过对每个</a:t>
            </a:r>
            <a:r>
              <a:rPr lang="en-US" altLang="zh-CN" dirty="0" err="1">
                <a:solidFill>
                  <a:schemeClr val="bg2"/>
                </a:solidFill>
              </a:rPr>
              <a:t>MachineBasicBlock</a:t>
            </a:r>
            <a:r>
              <a:rPr lang="en-US" altLang="zh-CN" dirty="0">
                <a:solidFill>
                  <a:schemeClr val="bg2"/>
                </a:solidFill>
              </a:rPr>
              <a:t> </a:t>
            </a:r>
            <a:r>
              <a:rPr lang="zh-CN" altLang="en-US" dirty="0">
                <a:solidFill>
                  <a:schemeClr val="bg2"/>
                </a:solidFill>
              </a:rPr>
              <a:t>运行</a:t>
            </a:r>
            <a:r>
              <a:rPr lang="en-US" altLang="zh-CN" dirty="0" err="1">
                <a:solidFill>
                  <a:schemeClr val="bg2"/>
                </a:solidFill>
              </a:rPr>
              <a:t>allocateBasicBlock</a:t>
            </a:r>
            <a:r>
              <a:rPr lang="en-US" altLang="zh-CN" dirty="0">
                <a:solidFill>
                  <a:schemeClr val="bg2"/>
                </a:solidFill>
              </a:rPr>
              <a:t>()</a:t>
            </a:r>
            <a:r>
              <a:rPr lang="zh-CN" altLang="en-US" dirty="0">
                <a:solidFill>
                  <a:schemeClr val="bg2"/>
                </a:solidFill>
              </a:rPr>
              <a:t>来实现的；</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err="1">
                <a:solidFill>
                  <a:schemeClr val="bg2"/>
                </a:solidFill>
              </a:rPr>
              <a:t>allocateBasicBlock</a:t>
            </a:r>
            <a:r>
              <a:rPr lang="en-US" altLang="zh-CN" dirty="0">
                <a:solidFill>
                  <a:schemeClr val="bg2"/>
                </a:solidFill>
              </a:rPr>
              <a:t>()</a:t>
            </a:r>
            <a:r>
              <a:rPr lang="zh-CN" altLang="en-US" dirty="0">
                <a:solidFill>
                  <a:schemeClr val="bg2"/>
                </a:solidFill>
              </a:rPr>
              <a:t>的核心代码部分，是通过逆向顺序遍历</a:t>
            </a:r>
            <a:r>
              <a:rPr lang="en-US" altLang="zh-CN" dirty="0" err="1">
                <a:solidFill>
                  <a:schemeClr val="bg2"/>
                </a:solidFill>
              </a:rPr>
              <a:t>MachineBasicBlock</a:t>
            </a:r>
            <a:r>
              <a:rPr lang="zh-CN" altLang="en-US" dirty="0">
                <a:solidFill>
                  <a:schemeClr val="bg2"/>
                </a:solidFill>
              </a:rPr>
              <a:t>中的指令，挨个进行寄存器分配，具体的动作都是在</a:t>
            </a:r>
            <a:r>
              <a:rPr lang="en-US" altLang="zh-CN" dirty="0" err="1">
                <a:solidFill>
                  <a:schemeClr val="bg2"/>
                </a:solidFill>
              </a:rPr>
              <a:t>allocateInstruction</a:t>
            </a:r>
            <a:r>
              <a:rPr lang="en-US" altLang="zh-CN" dirty="0">
                <a:solidFill>
                  <a:schemeClr val="bg2"/>
                </a:solidFill>
              </a:rPr>
              <a:t>()</a:t>
            </a:r>
            <a:r>
              <a:rPr lang="zh-CN" altLang="en-US" dirty="0">
                <a:solidFill>
                  <a:schemeClr val="bg2"/>
                </a:solidFill>
              </a:rPr>
              <a:t>中实现的；</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a:solidFill>
                  <a:schemeClr val="bg2"/>
                </a:solidFill>
              </a:rPr>
              <a:t>This allocator is a local register allocator, which has the simplest strategy when compared with the others. It scans the program linearly and assigns values to registers as they appear.</a:t>
            </a:r>
            <a:endParaRPr lang="zh-CN" altLang="en-US" dirty="0">
              <a:solidFill>
                <a:schemeClr val="bg2"/>
              </a:solidFill>
            </a:endParaRPr>
          </a:p>
        </p:txBody>
      </p:sp>
    </p:spTree>
    <p:extLst>
      <p:ext uri="{BB962C8B-B14F-4D97-AF65-F5344CB8AC3E}">
        <p14:creationId xmlns:p14="http://schemas.microsoft.com/office/powerpoint/2010/main" val="2714451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1DD7C-D10C-6BC0-2642-6C5EAFD04A7C}"/>
              </a:ext>
            </a:extLst>
          </p:cNvPr>
          <p:cNvSpPr>
            <a:spLocks noGrp="1"/>
          </p:cNvSpPr>
          <p:nvPr>
            <p:ph type="title"/>
          </p:nvPr>
        </p:nvSpPr>
        <p:spPr/>
        <p:txBody>
          <a:bodyPr/>
          <a:lstStyle/>
          <a:p>
            <a:r>
              <a:rPr lang="en-US" altLang="zh-CN" dirty="0"/>
              <a:t>LLVM </a:t>
            </a:r>
            <a:r>
              <a:rPr lang="en-US" altLang="zh-CN" dirty="0" err="1"/>
              <a:t>CodeGen</a:t>
            </a:r>
            <a:r>
              <a:rPr lang="zh-CN" altLang="en-US" dirty="0"/>
              <a:t>中的</a:t>
            </a:r>
            <a:r>
              <a:rPr lang="en-US" altLang="zh-CN" dirty="0"/>
              <a:t>basic</a:t>
            </a:r>
            <a:r>
              <a:rPr lang="zh-CN" altLang="en-US" dirty="0"/>
              <a:t>寄存器分配</a:t>
            </a:r>
          </a:p>
        </p:txBody>
      </p:sp>
      <p:sp>
        <p:nvSpPr>
          <p:cNvPr id="6" name="文本框 5">
            <a:extLst>
              <a:ext uri="{FF2B5EF4-FFF2-40B4-BE49-F238E27FC236}">
                <a16:creationId xmlns:a16="http://schemas.microsoft.com/office/drawing/2014/main" id="{925911FF-87AB-82F2-E444-95B416AC9642}"/>
              </a:ext>
            </a:extLst>
          </p:cNvPr>
          <p:cNvSpPr txBox="1"/>
          <p:nvPr/>
        </p:nvSpPr>
        <p:spPr>
          <a:xfrm>
            <a:off x="588334" y="1349691"/>
            <a:ext cx="10426995" cy="5078313"/>
          </a:xfrm>
          <a:prstGeom prst="rect">
            <a:avLst/>
          </a:prstGeom>
          <a:noFill/>
        </p:spPr>
        <p:txBody>
          <a:bodyPr wrap="square">
            <a:spAutoFit/>
          </a:bodyPr>
          <a:lstStyle/>
          <a:p>
            <a:pPr marL="342900" indent="-342900">
              <a:buAutoNum type="arabicPeriod"/>
            </a:pPr>
            <a:r>
              <a:rPr lang="en-US" altLang="zh-CN" dirty="0">
                <a:solidFill>
                  <a:schemeClr val="bg2"/>
                </a:solidFill>
              </a:rPr>
              <a:t>basic</a:t>
            </a:r>
            <a:r>
              <a:rPr lang="zh-CN" altLang="en-US" dirty="0">
                <a:solidFill>
                  <a:schemeClr val="bg2"/>
                </a:solidFill>
              </a:rPr>
              <a:t>寄存器分配是基于</a:t>
            </a:r>
            <a:r>
              <a:rPr lang="en-US" altLang="zh-CN" dirty="0" err="1">
                <a:solidFill>
                  <a:schemeClr val="bg2"/>
                </a:solidFill>
              </a:rPr>
              <a:t>Poletto</a:t>
            </a:r>
            <a:r>
              <a:rPr lang="zh-CN" altLang="en-US" dirty="0">
                <a:solidFill>
                  <a:schemeClr val="bg2"/>
                </a:solidFill>
              </a:rPr>
              <a:t>有关线性扫描论文（</a:t>
            </a:r>
            <a:r>
              <a:rPr lang="en-US" altLang="zh-CN" dirty="0">
                <a:solidFill>
                  <a:schemeClr val="bg2"/>
                </a:solidFill>
              </a:rPr>
              <a:t>Linear Scan Register Allocation</a:t>
            </a:r>
            <a:r>
              <a:rPr lang="zh-CN" altLang="en-US" dirty="0">
                <a:solidFill>
                  <a:schemeClr val="bg2"/>
                </a:solidFill>
              </a:rPr>
              <a:t>，</a:t>
            </a:r>
            <a:r>
              <a:rPr lang="en-US" altLang="zh-CN" dirty="0">
                <a:solidFill>
                  <a:schemeClr val="bg2"/>
                </a:solidFill>
              </a:rPr>
              <a:t>1999</a:t>
            </a:r>
            <a:r>
              <a:rPr lang="zh-CN" altLang="en-US" dirty="0">
                <a:solidFill>
                  <a:schemeClr val="bg2"/>
                </a:solidFill>
              </a:rPr>
              <a:t>）的一个扩展算法实现；</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zh-CN" altLang="en-US" dirty="0">
                <a:solidFill>
                  <a:schemeClr val="bg2"/>
                </a:solidFill>
              </a:rPr>
              <a:t>与</a:t>
            </a:r>
            <a:r>
              <a:rPr lang="en-US" altLang="zh-CN" dirty="0">
                <a:solidFill>
                  <a:schemeClr val="bg2"/>
                </a:solidFill>
              </a:rPr>
              <a:t>fast</a:t>
            </a:r>
            <a:r>
              <a:rPr lang="zh-CN" altLang="en-US" dirty="0">
                <a:solidFill>
                  <a:schemeClr val="bg2"/>
                </a:solidFill>
              </a:rPr>
              <a:t>寄存器分配不同，它是属于全局的寄存器分配，在函数的层面进行寄存器分配；</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a:solidFill>
                  <a:schemeClr val="bg2"/>
                </a:solidFill>
              </a:rPr>
              <a:t>basic</a:t>
            </a:r>
            <a:r>
              <a:rPr lang="zh-CN" altLang="en-US" dirty="0">
                <a:solidFill>
                  <a:schemeClr val="bg2"/>
                </a:solidFill>
              </a:rPr>
              <a:t>寄存器分配的实现，位于</a:t>
            </a:r>
            <a:r>
              <a:rPr lang="en-US" altLang="zh-CN" dirty="0" err="1">
                <a:solidFill>
                  <a:schemeClr val="bg2"/>
                </a:solidFill>
              </a:rPr>
              <a:t>llvm</a:t>
            </a:r>
            <a:r>
              <a:rPr lang="en-US" altLang="zh-CN" dirty="0">
                <a:solidFill>
                  <a:schemeClr val="bg2"/>
                </a:solidFill>
              </a:rPr>
              <a:t>/lib/</a:t>
            </a:r>
            <a:r>
              <a:rPr lang="en-US" altLang="zh-CN" dirty="0" err="1">
                <a:solidFill>
                  <a:schemeClr val="bg2"/>
                </a:solidFill>
              </a:rPr>
              <a:t>CodeGen</a:t>
            </a:r>
            <a:r>
              <a:rPr lang="en-US" altLang="zh-CN" dirty="0">
                <a:solidFill>
                  <a:schemeClr val="bg2"/>
                </a:solidFill>
              </a:rPr>
              <a:t>/RegAllocBasic.cpp</a:t>
            </a:r>
            <a:r>
              <a:rPr lang="zh-CN" altLang="en-US" dirty="0">
                <a:solidFill>
                  <a:schemeClr val="bg2"/>
                </a:solidFill>
              </a:rPr>
              <a:t>之中，它的实现对应着</a:t>
            </a:r>
            <a:r>
              <a:rPr lang="en-US" altLang="zh-CN" dirty="0" err="1">
                <a:solidFill>
                  <a:schemeClr val="bg2"/>
                </a:solidFill>
              </a:rPr>
              <a:t>RABasic</a:t>
            </a:r>
            <a:r>
              <a:rPr lang="zh-CN" altLang="en-US" dirty="0">
                <a:solidFill>
                  <a:schemeClr val="bg2"/>
                </a:solidFill>
              </a:rPr>
              <a:t>类；</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err="1">
                <a:solidFill>
                  <a:schemeClr val="bg2"/>
                </a:solidFill>
              </a:rPr>
              <a:t>RABasic</a:t>
            </a:r>
            <a:r>
              <a:rPr lang="zh-CN" altLang="en-US" dirty="0">
                <a:solidFill>
                  <a:schemeClr val="bg2"/>
                </a:solidFill>
              </a:rPr>
              <a:t>继承自</a:t>
            </a:r>
            <a:r>
              <a:rPr lang="en-US" altLang="zh-CN" dirty="0" err="1">
                <a:solidFill>
                  <a:schemeClr val="bg2"/>
                </a:solidFill>
              </a:rPr>
              <a:t>MachineFunctionPass</a:t>
            </a:r>
            <a:r>
              <a:rPr lang="zh-CN" altLang="en-US" dirty="0">
                <a:solidFill>
                  <a:schemeClr val="bg2"/>
                </a:solidFill>
              </a:rPr>
              <a:t>，也是一个</a:t>
            </a:r>
            <a:r>
              <a:rPr lang="en-US" altLang="zh-CN" dirty="0">
                <a:solidFill>
                  <a:schemeClr val="bg2"/>
                </a:solidFill>
              </a:rPr>
              <a:t>pass</a:t>
            </a:r>
            <a:r>
              <a:rPr lang="zh-CN" altLang="en-US" dirty="0">
                <a:solidFill>
                  <a:schemeClr val="bg2"/>
                </a:solidFill>
              </a:rPr>
              <a:t>，入口函数也是</a:t>
            </a:r>
            <a:r>
              <a:rPr lang="en-US" altLang="zh-CN" dirty="0" err="1">
                <a:solidFill>
                  <a:schemeClr val="bg2"/>
                </a:solidFill>
              </a:rPr>
              <a:t>runOnMachineFunction</a:t>
            </a:r>
            <a:r>
              <a:rPr lang="en-US" altLang="zh-CN" dirty="0">
                <a:solidFill>
                  <a:schemeClr val="bg2"/>
                </a:solidFill>
              </a:rPr>
              <a:t>()</a:t>
            </a:r>
            <a:r>
              <a:rPr lang="zh-CN" altLang="en-US" dirty="0">
                <a:solidFill>
                  <a:schemeClr val="bg2"/>
                </a:solidFill>
              </a:rPr>
              <a:t>；</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err="1">
                <a:solidFill>
                  <a:schemeClr val="bg2"/>
                </a:solidFill>
              </a:rPr>
              <a:t>runOnMachineFunction</a:t>
            </a:r>
            <a:r>
              <a:rPr lang="en-US" altLang="zh-CN" dirty="0">
                <a:solidFill>
                  <a:schemeClr val="bg2"/>
                </a:solidFill>
              </a:rPr>
              <a:t>()</a:t>
            </a:r>
            <a:r>
              <a:rPr lang="zh-CN" altLang="en-US" dirty="0">
                <a:solidFill>
                  <a:schemeClr val="bg2"/>
                </a:solidFill>
              </a:rPr>
              <a:t>中会调用一个比较关键的</a:t>
            </a:r>
            <a:r>
              <a:rPr lang="en-US" altLang="zh-CN" dirty="0" err="1">
                <a:solidFill>
                  <a:schemeClr val="bg2"/>
                </a:solidFill>
              </a:rPr>
              <a:t>allocatePhysRegs</a:t>
            </a:r>
            <a:r>
              <a:rPr lang="en-US" altLang="zh-CN" dirty="0">
                <a:solidFill>
                  <a:schemeClr val="bg2"/>
                </a:solidFill>
              </a:rPr>
              <a:t>()</a:t>
            </a:r>
            <a:r>
              <a:rPr lang="zh-CN" altLang="en-US" dirty="0">
                <a:solidFill>
                  <a:schemeClr val="bg2"/>
                </a:solidFill>
              </a:rPr>
              <a:t>，</a:t>
            </a:r>
            <a:r>
              <a:rPr lang="en-US" altLang="zh-CN" dirty="0" err="1">
                <a:solidFill>
                  <a:schemeClr val="bg2"/>
                </a:solidFill>
              </a:rPr>
              <a:t>RABasic</a:t>
            </a:r>
            <a:r>
              <a:rPr lang="zh-CN" altLang="en-US" dirty="0">
                <a:solidFill>
                  <a:schemeClr val="bg2"/>
                </a:solidFill>
              </a:rPr>
              <a:t>并未对</a:t>
            </a:r>
            <a:r>
              <a:rPr lang="en-US" altLang="zh-CN" dirty="0" err="1">
                <a:solidFill>
                  <a:schemeClr val="bg2"/>
                </a:solidFill>
              </a:rPr>
              <a:t>allocatePhysRegs</a:t>
            </a:r>
            <a:r>
              <a:rPr lang="en-US" altLang="zh-CN" dirty="0">
                <a:solidFill>
                  <a:schemeClr val="bg2"/>
                </a:solidFill>
              </a:rPr>
              <a:t>()</a:t>
            </a:r>
            <a:r>
              <a:rPr lang="zh-CN" altLang="en-US" dirty="0">
                <a:solidFill>
                  <a:schemeClr val="bg2"/>
                </a:solidFill>
              </a:rPr>
              <a:t>进行实现，所以对</a:t>
            </a:r>
            <a:r>
              <a:rPr lang="en-US" altLang="zh-CN" dirty="0" err="1">
                <a:solidFill>
                  <a:schemeClr val="bg2"/>
                </a:solidFill>
              </a:rPr>
              <a:t>allocatePhysRegs</a:t>
            </a:r>
            <a:r>
              <a:rPr lang="en-US" altLang="zh-CN" dirty="0">
                <a:solidFill>
                  <a:schemeClr val="bg2"/>
                </a:solidFill>
              </a:rPr>
              <a:t>()</a:t>
            </a:r>
            <a:r>
              <a:rPr lang="zh-CN" altLang="en-US" dirty="0">
                <a:solidFill>
                  <a:schemeClr val="bg2"/>
                </a:solidFill>
              </a:rPr>
              <a:t>的调用，会转到其父类</a:t>
            </a:r>
            <a:r>
              <a:rPr lang="en-US" altLang="zh-CN" dirty="0" err="1">
                <a:solidFill>
                  <a:schemeClr val="bg2"/>
                </a:solidFill>
              </a:rPr>
              <a:t>RegAllocBase</a:t>
            </a:r>
            <a:r>
              <a:rPr lang="zh-CN" altLang="en-US" dirty="0">
                <a:solidFill>
                  <a:schemeClr val="bg2"/>
                </a:solidFill>
              </a:rPr>
              <a:t>的</a:t>
            </a:r>
            <a:r>
              <a:rPr lang="en-US" altLang="zh-CN" dirty="0" err="1">
                <a:solidFill>
                  <a:schemeClr val="bg2"/>
                </a:solidFill>
              </a:rPr>
              <a:t>allocatePhysRegs</a:t>
            </a:r>
            <a:r>
              <a:rPr lang="en-US" altLang="zh-CN" dirty="0">
                <a:solidFill>
                  <a:schemeClr val="bg2"/>
                </a:solidFill>
              </a:rPr>
              <a:t>()</a:t>
            </a:r>
            <a:r>
              <a:rPr lang="zh-CN" altLang="en-US" dirty="0">
                <a:solidFill>
                  <a:schemeClr val="bg2"/>
                </a:solidFill>
              </a:rPr>
              <a:t>；</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zh-CN" altLang="en-US" dirty="0">
                <a:solidFill>
                  <a:schemeClr val="bg2"/>
                </a:solidFill>
              </a:rPr>
              <a:t>这里进行寄存器分配的时候，对所有的活跃区间的排序，并不是像</a:t>
            </a:r>
            <a:r>
              <a:rPr lang="en-US" altLang="zh-CN" dirty="0" err="1">
                <a:solidFill>
                  <a:schemeClr val="bg2"/>
                </a:solidFill>
              </a:rPr>
              <a:t>Poletto</a:t>
            </a:r>
            <a:r>
              <a:rPr lang="zh-CN" altLang="en-US" dirty="0">
                <a:solidFill>
                  <a:schemeClr val="bg2"/>
                </a:solidFill>
              </a:rPr>
              <a:t>有关线性扫描论文（</a:t>
            </a:r>
            <a:r>
              <a:rPr lang="en-US" altLang="zh-CN" dirty="0">
                <a:solidFill>
                  <a:schemeClr val="bg2"/>
                </a:solidFill>
              </a:rPr>
              <a:t>Linear Scan Register Allocation</a:t>
            </a:r>
            <a:r>
              <a:rPr lang="zh-CN" altLang="en-US" dirty="0">
                <a:solidFill>
                  <a:schemeClr val="bg2"/>
                </a:solidFill>
              </a:rPr>
              <a:t>，</a:t>
            </a:r>
            <a:r>
              <a:rPr lang="en-US" altLang="zh-CN" dirty="0">
                <a:solidFill>
                  <a:schemeClr val="bg2"/>
                </a:solidFill>
              </a:rPr>
              <a:t>1999</a:t>
            </a:r>
            <a:r>
              <a:rPr lang="zh-CN" altLang="en-US" dirty="0">
                <a:solidFill>
                  <a:schemeClr val="bg2"/>
                </a:solidFill>
              </a:rPr>
              <a:t>）中的按照起点的顺序来的，而是根据</a:t>
            </a:r>
            <a:r>
              <a:rPr lang="en-US" altLang="zh-CN" dirty="0">
                <a:solidFill>
                  <a:schemeClr val="bg2"/>
                </a:solidFill>
              </a:rPr>
              <a:t>spill weight</a:t>
            </a:r>
            <a:r>
              <a:rPr lang="zh-CN" altLang="en-US" dirty="0">
                <a:solidFill>
                  <a:schemeClr val="bg2"/>
                </a:solidFill>
              </a:rPr>
              <a:t>从高到底排序的，</a:t>
            </a:r>
            <a:r>
              <a:rPr lang="en-US" altLang="zh-CN" dirty="0">
                <a:solidFill>
                  <a:schemeClr val="bg2"/>
                </a:solidFill>
              </a:rPr>
              <a:t>spill weight</a:t>
            </a:r>
            <a:r>
              <a:rPr lang="zh-CN" altLang="en-US" dirty="0">
                <a:solidFill>
                  <a:schemeClr val="bg2"/>
                </a:solidFill>
              </a:rPr>
              <a:t>是根据活跃区间的使用频率来计算的，使用频率越高，</a:t>
            </a:r>
            <a:r>
              <a:rPr lang="en-US" altLang="zh-CN" dirty="0">
                <a:solidFill>
                  <a:schemeClr val="bg2"/>
                </a:solidFill>
              </a:rPr>
              <a:t>spill weight</a:t>
            </a:r>
            <a:r>
              <a:rPr lang="zh-CN" altLang="en-US" dirty="0">
                <a:solidFill>
                  <a:schemeClr val="bg2"/>
                </a:solidFill>
              </a:rPr>
              <a:t>越高。</a:t>
            </a:r>
            <a:endParaRPr lang="en-US" altLang="zh-CN" dirty="0">
              <a:solidFill>
                <a:schemeClr val="bg2"/>
              </a:solidFill>
            </a:endParaRPr>
          </a:p>
          <a:p>
            <a:pPr marL="342900" indent="-342900">
              <a:buAutoNum type="arabicPeriod"/>
            </a:pPr>
            <a:endParaRPr lang="zh-CN" altLang="en-US" dirty="0">
              <a:solidFill>
                <a:schemeClr val="bg2"/>
              </a:solidFill>
            </a:endParaRPr>
          </a:p>
        </p:txBody>
      </p:sp>
    </p:spTree>
    <p:extLst>
      <p:ext uri="{BB962C8B-B14F-4D97-AF65-F5344CB8AC3E}">
        <p14:creationId xmlns:p14="http://schemas.microsoft.com/office/powerpoint/2010/main" val="561863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6A70C-CF72-3EDA-1778-CE658B937D43}"/>
              </a:ext>
            </a:extLst>
          </p:cNvPr>
          <p:cNvSpPr>
            <a:spLocks noGrp="1"/>
          </p:cNvSpPr>
          <p:nvPr>
            <p:ph type="title"/>
          </p:nvPr>
        </p:nvSpPr>
        <p:spPr/>
        <p:txBody>
          <a:bodyPr/>
          <a:lstStyle/>
          <a:p>
            <a:r>
              <a:rPr lang="en-US" altLang="zh-CN" dirty="0"/>
              <a:t>LLVM </a:t>
            </a:r>
            <a:r>
              <a:rPr lang="en-US" altLang="zh-CN" dirty="0" err="1"/>
              <a:t>CodeGen</a:t>
            </a:r>
            <a:r>
              <a:rPr lang="zh-CN" altLang="en-US" dirty="0"/>
              <a:t>中的</a:t>
            </a:r>
            <a:r>
              <a:rPr lang="en-US" altLang="zh-CN" dirty="0"/>
              <a:t>greedy</a:t>
            </a:r>
            <a:r>
              <a:rPr lang="zh-CN" altLang="en-US" dirty="0"/>
              <a:t>寄存器分配</a:t>
            </a:r>
          </a:p>
        </p:txBody>
      </p:sp>
      <p:sp>
        <p:nvSpPr>
          <p:cNvPr id="6" name="文本框 5">
            <a:extLst>
              <a:ext uri="{FF2B5EF4-FFF2-40B4-BE49-F238E27FC236}">
                <a16:creationId xmlns:a16="http://schemas.microsoft.com/office/drawing/2014/main" id="{EADFD10A-A834-656A-309B-D32A97CE32E6}"/>
              </a:ext>
            </a:extLst>
          </p:cNvPr>
          <p:cNvSpPr txBox="1"/>
          <p:nvPr/>
        </p:nvSpPr>
        <p:spPr>
          <a:xfrm>
            <a:off x="510363" y="1320784"/>
            <a:ext cx="10930270" cy="4524315"/>
          </a:xfrm>
          <a:prstGeom prst="rect">
            <a:avLst/>
          </a:prstGeom>
          <a:noFill/>
        </p:spPr>
        <p:txBody>
          <a:bodyPr wrap="square">
            <a:spAutoFit/>
          </a:bodyPr>
          <a:lstStyle/>
          <a:p>
            <a:pPr marL="342900" indent="-342900">
              <a:buAutoNum type="arabicPeriod"/>
            </a:pPr>
            <a:r>
              <a:rPr lang="en-US" altLang="zh-CN" dirty="0">
                <a:solidFill>
                  <a:schemeClr val="bg2"/>
                </a:solidFill>
              </a:rPr>
              <a:t>greedy</a:t>
            </a:r>
            <a:r>
              <a:rPr lang="zh-CN" altLang="en-US" dirty="0">
                <a:solidFill>
                  <a:schemeClr val="bg2"/>
                </a:solidFill>
              </a:rPr>
              <a:t>寄存器分配是对</a:t>
            </a:r>
            <a:r>
              <a:rPr lang="en-US" altLang="zh-CN" dirty="0">
                <a:solidFill>
                  <a:schemeClr val="bg2"/>
                </a:solidFill>
              </a:rPr>
              <a:t>basic</a:t>
            </a:r>
            <a:r>
              <a:rPr lang="zh-CN" altLang="en-US" dirty="0">
                <a:solidFill>
                  <a:schemeClr val="bg2"/>
                </a:solidFill>
              </a:rPr>
              <a:t>寄存器分配的改进，所以它依然是属于线性扫描的寄存器算法。相比较于</a:t>
            </a:r>
            <a:r>
              <a:rPr lang="en-US" altLang="zh-CN" dirty="0">
                <a:solidFill>
                  <a:schemeClr val="bg2"/>
                </a:solidFill>
              </a:rPr>
              <a:t>basic</a:t>
            </a:r>
            <a:r>
              <a:rPr lang="zh-CN" altLang="en-US" dirty="0">
                <a:solidFill>
                  <a:schemeClr val="bg2"/>
                </a:solidFill>
              </a:rPr>
              <a:t>寄存器分配方式而言，它对寄存器的分配顺序做了调整，优先给比较大的活跃区间分配物理寄存器，而不是根据</a:t>
            </a:r>
            <a:r>
              <a:rPr lang="en-US" altLang="zh-CN" dirty="0">
                <a:solidFill>
                  <a:schemeClr val="bg2"/>
                </a:solidFill>
              </a:rPr>
              <a:t>spill weight</a:t>
            </a:r>
            <a:r>
              <a:rPr lang="zh-CN" altLang="en-US" dirty="0">
                <a:solidFill>
                  <a:schemeClr val="bg2"/>
                </a:solidFill>
              </a:rPr>
              <a:t>；</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a:solidFill>
                  <a:schemeClr val="bg2"/>
                </a:solidFill>
              </a:rPr>
              <a:t>greedy</a:t>
            </a:r>
            <a:r>
              <a:rPr lang="zh-CN" altLang="en-US" dirty="0">
                <a:solidFill>
                  <a:schemeClr val="bg2"/>
                </a:solidFill>
              </a:rPr>
              <a:t>寄存器分配的代码实现，主要位于</a:t>
            </a:r>
            <a:r>
              <a:rPr lang="en-US" altLang="zh-CN" dirty="0" err="1">
                <a:solidFill>
                  <a:schemeClr val="bg2"/>
                </a:solidFill>
              </a:rPr>
              <a:t>llvm</a:t>
            </a:r>
            <a:r>
              <a:rPr lang="en-US" altLang="zh-CN" dirty="0">
                <a:solidFill>
                  <a:schemeClr val="bg2"/>
                </a:solidFill>
              </a:rPr>
              <a:t>/lib/</a:t>
            </a:r>
            <a:r>
              <a:rPr lang="en-US" altLang="zh-CN" dirty="0" err="1">
                <a:solidFill>
                  <a:schemeClr val="bg2"/>
                </a:solidFill>
              </a:rPr>
              <a:t>CodeGen</a:t>
            </a:r>
            <a:r>
              <a:rPr lang="en-US" altLang="zh-CN" dirty="0">
                <a:solidFill>
                  <a:schemeClr val="bg2"/>
                </a:solidFill>
              </a:rPr>
              <a:t>/</a:t>
            </a:r>
            <a:r>
              <a:rPr lang="en-US" altLang="zh-CN" dirty="0" err="1">
                <a:solidFill>
                  <a:schemeClr val="bg2"/>
                </a:solidFill>
              </a:rPr>
              <a:t>RegAllocGreedy.h</a:t>
            </a:r>
            <a:r>
              <a:rPr lang="zh-CN" altLang="en-US" dirty="0">
                <a:solidFill>
                  <a:schemeClr val="bg2"/>
                </a:solidFill>
              </a:rPr>
              <a:t>和</a:t>
            </a:r>
            <a:r>
              <a:rPr lang="en-US" altLang="zh-CN" dirty="0" err="1">
                <a:solidFill>
                  <a:schemeClr val="bg2"/>
                </a:solidFill>
              </a:rPr>
              <a:t>llvm</a:t>
            </a:r>
            <a:r>
              <a:rPr lang="en-US" altLang="zh-CN" dirty="0">
                <a:solidFill>
                  <a:schemeClr val="bg2"/>
                </a:solidFill>
              </a:rPr>
              <a:t>/lib/</a:t>
            </a:r>
            <a:r>
              <a:rPr lang="en-US" altLang="zh-CN" dirty="0" err="1">
                <a:solidFill>
                  <a:schemeClr val="bg2"/>
                </a:solidFill>
              </a:rPr>
              <a:t>CodeGen</a:t>
            </a:r>
            <a:r>
              <a:rPr lang="en-US" altLang="zh-CN" dirty="0">
                <a:solidFill>
                  <a:schemeClr val="bg2"/>
                </a:solidFill>
              </a:rPr>
              <a:t>/RegAllocGreedy.cpp</a:t>
            </a:r>
            <a:r>
              <a:rPr lang="zh-CN" altLang="en-US" dirty="0">
                <a:solidFill>
                  <a:schemeClr val="bg2"/>
                </a:solidFill>
              </a:rPr>
              <a:t>之中，主要对应着</a:t>
            </a:r>
            <a:r>
              <a:rPr lang="en-US" altLang="zh-CN" dirty="0" err="1">
                <a:solidFill>
                  <a:schemeClr val="bg2"/>
                </a:solidFill>
              </a:rPr>
              <a:t>RAGreedy</a:t>
            </a:r>
            <a:r>
              <a:rPr lang="zh-CN" altLang="en-US" dirty="0">
                <a:solidFill>
                  <a:schemeClr val="bg2"/>
                </a:solidFill>
              </a:rPr>
              <a:t>类；</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err="1">
                <a:solidFill>
                  <a:schemeClr val="bg2"/>
                </a:solidFill>
              </a:rPr>
              <a:t>RAGreedy</a:t>
            </a:r>
            <a:r>
              <a:rPr lang="zh-CN" altLang="en-US" dirty="0">
                <a:solidFill>
                  <a:schemeClr val="bg2"/>
                </a:solidFill>
              </a:rPr>
              <a:t>类也继承于</a:t>
            </a:r>
            <a:r>
              <a:rPr lang="en-US" altLang="zh-CN" dirty="0" err="1">
                <a:solidFill>
                  <a:schemeClr val="bg2"/>
                </a:solidFill>
              </a:rPr>
              <a:t>MachineFunctionPass</a:t>
            </a:r>
            <a:r>
              <a:rPr lang="zh-CN" altLang="en-US" dirty="0">
                <a:solidFill>
                  <a:schemeClr val="bg2"/>
                </a:solidFill>
              </a:rPr>
              <a:t>，它也是个</a:t>
            </a:r>
            <a:r>
              <a:rPr lang="en-US" altLang="zh-CN" dirty="0">
                <a:solidFill>
                  <a:schemeClr val="bg2"/>
                </a:solidFill>
              </a:rPr>
              <a:t>pass</a:t>
            </a:r>
            <a:r>
              <a:rPr lang="zh-CN" altLang="en-US" dirty="0">
                <a:solidFill>
                  <a:schemeClr val="bg2"/>
                </a:solidFill>
              </a:rPr>
              <a:t>，入口函数为</a:t>
            </a:r>
            <a:r>
              <a:rPr lang="en-US" altLang="zh-CN" dirty="0" err="1">
                <a:solidFill>
                  <a:schemeClr val="bg2"/>
                </a:solidFill>
              </a:rPr>
              <a:t>runOnMachineFunction</a:t>
            </a:r>
            <a:r>
              <a:rPr lang="en-US" altLang="zh-CN" dirty="0">
                <a:solidFill>
                  <a:schemeClr val="bg2"/>
                </a:solidFill>
              </a:rPr>
              <a:t>()</a:t>
            </a:r>
            <a:r>
              <a:rPr lang="zh-CN" altLang="en-US" dirty="0">
                <a:solidFill>
                  <a:schemeClr val="bg2"/>
                </a:solidFill>
              </a:rPr>
              <a:t>；</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err="1">
                <a:solidFill>
                  <a:schemeClr val="bg2"/>
                </a:solidFill>
              </a:rPr>
              <a:t>runOnMachineFunction</a:t>
            </a:r>
            <a:r>
              <a:rPr lang="en-US" altLang="zh-CN" dirty="0">
                <a:solidFill>
                  <a:schemeClr val="bg2"/>
                </a:solidFill>
              </a:rPr>
              <a:t>()</a:t>
            </a:r>
            <a:r>
              <a:rPr lang="zh-CN" altLang="en-US" dirty="0">
                <a:solidFill>
                  <a:schemeClr val="bg2"/>
                </a:solidFill>
              </a:rPr>
              <a:t>是它执行寄存器分配的核心动作所在，这个函数中的进行寄存器分配的核心动作，依然是调用了</a:t>
            </a:r>
            <a:r>
              <a:rPr lang="en-US" altLang="zh-CN" dirty="0" err="1">
                <a:solidFill>
                  <a:schemeClr val="bg2"/>
                </a:solidFill>
              </a:rPr>
              <a:t>calculateSpillWeightsAndHints</a:t>
            </a:r>
            <a:r>
              <a:rPr lang="en-US" altLang="zh-CN" dirty="0">
                <a:solidFill>
                  <a:schemeClr val="bg2"/>
                </a:solidFill>
              </a:rPr>
              <a:t>()</a:t>
            </a:r>
            <a:r>
              <a:rPr lang="zh-CN" altLang="en-US" dirty="0">
                <a:solidFill>
                  <a:schemeClr val="bg2"/>
                </a:solidFill>
              </a:rPr>
              <a:t>和</a:t>
            </a:r>
            <a:r>
              <a:rPr lang="en-US" altLang="zh-CN" dirty="0" err="1">
                <a:solidFill>
                  <a:schemeClr val="bg2"/>
                </a:solidFill>
              </a:rPr>
              <a:t>allocatePhysRegs</a:t>
            </a:r>
            <a:r>
              <a:rPr lang="en-US" altLang="zh-CN" dirty="0">
                <a:solidFill>
                  <a:schemeClr val="bg2"/>
                </a:solidFill>
              </a:rPr>
              <a:t>()</a:t>
            </a:r>
            <a:r>
              <a:rPr lang="zh-CN" altLang="en-US" dirty="0">
                <a:solidFill>
                  <a:schemeClr val="bg2"/>
                </a:solidFill>
              </a:rPr>
              <a:t>，这部分和上文介绍的</a:t>
            </a:r>
            <a:r>
              <a:rPr lang="en-US" altLang="zh-CN" dirty="0">
                <a:solidFill>
                  <a:schemeClr val="bg2"/>
                </a:solidFill>
              </a:rPr>
              <a:t>basic</a:t>
            </a:r>
            <a:r>
              <a:rPr lang="zh-CN" altLang="en-US" dirty="0">
                <a:solidFill>
                  <a:schemeClr val="bg2"/>
                </a:solidFill>
              </a:rPr>
              <a:t>寄存器分配是完全一样的；</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a:solidFill>
                  <a:schemeClr val="bg2"/>
                </a:solidFill>
              </a:rPr>
              <a:t>greedy</a:t>
            </a:r>
            <a:r>
              <a:rPr lang="zh-CN" altLang="en-US" dirty="0">
                <a:solidFill>
                  <a:schemeClr val="bg2"/>
                </a:solidFill>
              </a:rPr>
              <a:t>寄存器分配和</a:t>
            </a:r>
            <a:r>
              <a:rPr lang="en-US" altLang="zh-CN" dirty="0">
                <a:solidFill>
                  <a:schemeClr val="bg2"/>
                </a:solidFill>
              </a:rPr>
              <a:t>basic</a:t>
            </a:r>
            <a:r>
              <a:rPr lang="zh-CN" altLang="en-US" dirty="0">
                <a:solidFill>
                  <a:schemeClr val="bg2"/>
                </a:solidFill>
              </a:rPr>
              <a:t>寄存器分配的一个不同点就是分配的时候，使用的队列里活跃区间排列顺序不同，</a:t>
            </a:r>
            <a:r>
              <a:rPr lang="en-US" altLang="zh-CN" dirty="0">
                <a:solidFill>
                  <a:schemeClr val="bg2"/>
                </a:solidFill>
              </a:rPr>
              <a:t>greedy</a:t>
            </a:r>
            <a:r>
              <a:rPr lang="zh-CN" altLang="en-US" dirty="0">
                <a:solidFill>
                  <a:schemeClr val="bg2"/>
                </a:solidFill>
              </a:rPr>
              <a:t>寄存器分配使用的策略是按照从大到小排序，区别于</a:t>
            </a:r>
            <a:r>
              <a:rPr lang="en-US" altLang="zh-CN" dirty="0">
                <a:solidFill>
                  <a:schemeClr val="bg2"/>
                </a:solidFill>
              </a:rPr>
              <a:t>basic</a:t>
            </a:r>
            <a:r>
              <a:rPr lang="zh-CN" altLang="en-US" dirty="0">
                <a:solidFill>
                  <a:schemeClr val="bg2"/>
                </a:solidFill>
              </a:rPr>
              <a:t>寄存器分配的</a:t>
            </a:r>
            <a:r>
              <a:rPr lang="en-US" altLang="zh-CN" dirty="0">
                <a:solidFill>
                  <a:schemeClr val="bg2"/>
                </a:solidFill>
              </a:rPr>
              <a:t>spill weight</a:t>
            </a:r>
            <a:r>
              <a:rPr lang="zh-CN" altLang="en-US" dirty="0">
                <a:solidFill>
                  <a:schemeClr val="bg2"/>
                </a:solidFill>
              </a:rPr>
              <a:t>从高到低排序。</a:t>
            </a:r>
          </a:p>
        </p:txBody>
      </p:sp>
    </p:spTree>
    <p:extLst>
      <p:ext uri="{BB962C8B-B14F-4D97-AF65-F5344CB8AC3E}">
        <p14:creationId xmlns:p14="http://schemas.microsoft.com/office/powerpoint/2010/main" val="3218437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A6839-F193-6320-699D-8675F59F6B5C}"/>
              </a:ext>
            </a:extLst>
          </p:cNvPr>
          <p:cNvSpPr>
            <a:spLocks noGrp="1"/>
          </p:cNvSpPr>
          <p:nvPr>
            <p:ph type="title"/>
          </p:nvPr>
        </p:nvSpPr>
        <p:spPr/>
        <p:txBody>
          <a:bodyPr/>
          <a:lstStyle/>
          <a:p>
            <a:r>
              <a:rPr lang="en-US" altLang="zh-CN" dirty="0"/>
              <a:t>LLVM </a:t>
            </a:r>
            <a:r>
              <a:rPr lang="en-US" altLang="zh-CN" dirty="0" err="1"/>
              <a:t>CodeGen</a:t>
            </a:r>
            <a:r>
              <a:rPr lang="zh-CN" altLang="en-US" dirty="0"/>
              <a:t>中的</a:t>
            </a:r>
            <a:r>
              <a:rPr lang="en-US" altLang="zh-CN" dirty="0"/>
              <a:t>PBQP</a:t>
            </a:r>
            <a:r>
              <a:rPr lang="zh-CN" altLang="en-US" dirty="0"/>
              <a:t>寄存器分配</a:t>
            </a:r>
          </a:p>
        </p:txBody>
      </p:sp>
      <p:sp>
        <p:nvSpPr>
          <p:cNvPr id="8" name="文本框 7">
            <a:extLst>
              <a:ext uri="{FF2B5EF4-FFF2-40B4-BE49-F238E27FC236}">
                <a16:creationId xmlns:a16="http://schemas.microsoft.com/office/drawing/2014/main" id="{746DCD78-96C5-1A6C-5ED1-864D5180D4A3}"/>
              </a:ext>
            </a:extLst>
          </p:cNvPr>
          <p:cNvSpPr txBox="1"/>
          <p:nvPr/>
        </p:nvSpPr>
        <p:spPr>
          <a:xfrm>
            <a:off x="680484" y="1387846"/>
            <a:ext cx="11022418" cy="5355312"/>
          </a:xfrm>
          <a:prstGeom prst="rect">
            <a:avLst/>
          </a:prstGeom>
          <a:noFill/>
        </p:spPr>
        <p:txBody>
          <a:bodyPr wrap="square">
            <a:spAutoFit/>
          </a:bodyPr>
          <a:lstStyle/>
          <a:p>
            <a:pPr marL="342900" indent="-342900">
              <a:buAutoNum type="arabicPeriod"/>
            </a:pPr>
            <a:r>
              <a:rPr lang="en-US" altLang="zh-CN" dirty="0">
                <a:solidFill>
                  <a:schemeClr val="bg2"/>
                </a:solidFill>
              </a:rPr>
              <a:t>The PBQP register allocator is the LLVM register allocator  that performs allocation based on the Partitioned Boolean Quadratic Programming .PBQP is an algorithm that transforms the problem of register allocation into Partitioned Boolean Quadratic Problem. ——《A Detailed Analysis of the LLVM's Register Allocators》P190-191</a:t>
            </a:r>
          </a:p>
          <a:p>
            <a:pPr marL="342900" indent="-342900">
              <a:buAutoNum type="arabicPeriod"/>
            </a:pPr>
            <a:endParaRPr lang="en-US" altLang="zh-CN" dirty="0">
              <a:solidFill>
                <a:schemeClr val="bg2"/>
              </a:solidFill>
            </a:endParaRPr>
          </a:p>
          <a:p>
            <a:pPr marL="342900" indent="-342900">
              <a:buAutoNum type="arabicPeriod"/>
            </a:pPr>
            <a:r>
              <a:rPr lang="en-US" altLang="zh-CN" dirty="0">
                <a:solidFill>
                  <a:schemeClr val="bg2"/>
                </a:solidFill>
              </a:rPr>
              <a:t>This allocator works by constructing a PBQP problem representing the register allocation problem under consideration,  solving this using a PBQP solver, and mapping the solution back to a register assignment</a:t>
            </a:r>
            <a:r>
              <a:rPr lang="zh-CN" altLang="en-US" dirty="0">
                <a:solidFill>
                  <a:schemeClr val="bg2"/>
                </a:solidFill>
              </a:rPr>
              <a:t>；</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a:solidFill>
                  <a:schemeClr val="bg2"/>
                </a:solidFill>
              </a:rPr>
              <a:t>Hames, L. and Scholz, B. 2006. Nearly optimal register allocation with PBQP. In Proceedings of the 7th Joint Modular Languages Conference (JMLC'06). LNCS, vol. 4228. Springer, New York, NY, USA. 346-361.</a:t>
            </a:r>
          </a:p>
          <a:p>
            <a:pPr marL="342900" indent="-342900">
              <a:buAutoNum type="arabicPeriod"/>
            </a:pPr>
            <a:endParaRPr lang="en-US" altLang="zh-CN" dirty="0">
              <a:solidFill>
                <a:schemeClr val="bg2"/>
              </a:solidFill>
            </a:endParaRPr>
          </a:p>
          <a:p>
            <a:pPr marL="342900" indent="-342900">
              <a:buAutoNum type="arabicPeriod"/>
            </a:pPr>
            <a:r>
              <a:rPr lang="en-US" altLang="zh-CN" dirty="0">
                <a:solidFill>
                  <a:schemeClr val="bg2"/>
                </a:solidFill>
              </a:rPr>
              <a:t>Scholz, B., Eckstein, E. 2002. Register allocation for irregular architectures. In Proceedings of the Joint Conference on Languages, Compilers and Tools for Embedded Systems (LCTES'02), ACM Press, New York, NY, USA, 139-148.</a:t>
            </a:r>
          </a:p>
          <a:p>
            <a:pPr marL="342900" indent="-342900">
              <a:buAutoNum type="arabicPeriod"/>
            </a:pPr>
            <a:endParaRPr lang="en-US" altLang="zh-CN" dirty="0">
              <a:solidFill>
                <a:schemeClr val="bg2"/>
              </a:solidFill>
            </a:endParaRPr>
          </a:p>
          <a:p>
            <a:pPr marL="342900" indent="-342900">
              <a:buAutoNum type="arabicPeriod"/>
            </a:pPr>
            <a:r>
              <a:rPr lang="en-US" altLang="zh-CN" dirty="0">
                <a:solidFill>
                  <a:schemeClr val="bg2"/>
                </a:solidFill>
              </a:rPr>
              <a:t>PBQP</a:t>
            </a:r>
            <a:r>
              <a:rPr lang="zh-CN" altLang="en-US" dirty="0">
                <a:solidFill>
                  <a:schemeClr val="bg2"/>
                </a:solidFill>
              </a:rPr>
              <a:t>寄存器分配器的实现类是</a:t>
            </a:r>
            <a:r>
              <a:rPr lang="en-US" altLang="zh-CN" dirty="0" err="1">
                <a:solidFill>
                  <a:schemeClr val="bg2"/>
                </a:solidFill>
              </a:rPr>
              <a:t>RegAllocPBQP</a:t>
            </a:r>
            <a:r>
              <a:rPr lang="zh-CN" altLang="en-US" dirty="0">
                <a:solidFill>
                  <a:schemeClr val="bg2"/>
                </a:solidFill>
              </a:rPr>
              <a:t>，它是</a:t>
            </a:r>
            <a:r>
              <a:rPr lang="en-US" altLang="zh-CN" dirty="0" err="1">
                <a:solidFill>
                  <a:schemeClr val="bg2"/>
                </a:solidFill>
              </a:rPr>
              <a:t>MachineFunctionPass</a:t>
            </a:r>
            <a:r>
              <a:rPr lang="zh-CN" altLang="en-US" dirty="0">
                <a:solidFill>
                  <a:schemeClr val="bg2"/>
                </a:solidFill>
              </a:rPr>
              <a:t>的子类，它的实现位于</a:t>
            </a:r>
            <a:r>
              <a:rPr lang="en-US" altLang="zh-CN" dirty="0" err="1">
                <a:solidFill>
                  <a:schemeClr val="bg2"/>
                </a:solidFill>
              </a:rPr>
              <a:t>llvm</a:t>
            </a:r>
            <a:r>
              <a:rPr lang="en-US" altLang="zh-CN" dirty="0">
                <a:solidFill>
                  <a:schemeClr val="bg2"/>
                </a:solidFill>
              </a:rPr>
              <a:t>/lib/</a:t>
            </a:r>
            <a:r>
              <a:rPr lang="en-US" altLang="zh-CN" dirty="0" err="1">
                <a:solidFill>
                  <a:schemeClr val="bg2"/>
                </a:solidFill>
              </a:rPr>
              <a:t>CodeGen</a:t>
            </a:r>
            <a:r>
              <a:rPr lang="en-US" altLang="zh-CN" dirty="0">
                <a:solidFill>
                  <a:schemeClr val="bg2"/>
                </a:solidFill>
              </a:rPr>
              <a:t>/RegAllocPBQP.cpp</a:t>
            </a:r>
            <a:r>
              <a:rPr lang="zh-CN" altLang="en-US" dirty="0">
                <a:solidFill>
                  <a:schemeClr val="bg2"/>
                </a:solidFill>
              </a:rPr>
              <a:t>。</a:t>
            </a:r>
          </a:p>
        </p:txBody>
      </p:sp>
    </p:spTree>
    <p:extLst>
      <p:ext uri="{BB962C8B-B14F-4D97-AF65-F5344CB8AC3E}">
        <p14:creationId xmlns:p14="http://schemas.microsoft.com/office/powerpoint/2010/main" val="4169378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B6A75-54D6-2ED5-0034-83DF5E999C4D}"/>
              </a:ext>
            </a:extLst>
          </p:cNvPr>
          <p:cNvSpPr>
            <a:spLocks noGrp="1"/>
          </p:cNvSpPr>
          <p:nvPr>
            <p:ph type="title"/>
          </p:nvPr>
        </p:nvSpPr>
        <p:spPr/>
        <p:txBody>
          <a:bodyPr/>
          <a:lstStyle/>
          <a:p>
            <a:r>
              <a:rPr lang="en-US" altLang="zh-CN" dirty="0">
                <a:solidFill>
                  <a:srgbClr val="000000"/>
                </a:solidFill>
                <a:latin typeface="Lucida Grande"/>
              </a:rPr>
              <a:t>LLVM </a:t>
            </a:r>
            <a:r>
              <a:rPr lang="en-US" altLang="zh-CN" dirty="0" err="1">
                <a:solidFill>
                  <a:srgbClr val="000000"/>
                </a:solidFill>
                <a:latin typeface="Lucida Grande"/>
              </a:rPr>
              <a:t>CodeGen</a:t>
            </a:r>
            <a:r>
              <a:rPr lang="zh-CN" altLang="en-US" dirty="0">
                <a:solidFill>
                  <a:srgbClr val="000000"/>
                </a:solidFill>
                <a:latin typeface="Lucida Grande"/>
              </a:rPr>
              <a:t>中寄存器分配的调用流程</a:t>
            </a:r>
            <a:endParaRPr lang="zh-CN" altLang="en-US" dirty="0"/>
          </a:p>
        </p:txBody>
      </p:sp>
      <p:sp>
        <p:nvSpPr>
          <p:cNvPr id="3" name="矩形 2">
            <a:extLst>
              <a:ext uri="{FF2B5EF4-FFF2-40B4-BE49-F238E27FC236}">
                <a16:creationId xmlns:a16="http://schemas.microsoft.com/office/drawing/2014/main" id="{0F91FF17-D73F-6B4B-CD1F-32DE682D80DD}"/>
              </a:ext>
            </a:extLst>
          </p:cNvPr>
          <p:cNvSpPr/>
          <p:nvPr/>
        </p:nvSpPr>
        <p:spPr>
          <a:xfrm>
            <a:off x="4571808" y="1475874"/>
            <a:ext cx="2847473"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kern="100" dirty="0" err="1">
                <a:effectLst/>
                <a:latin typeface="Time New Roman"/>
                <a:ea typeface="宋体" panose="02010600030101010101" pitchFamily="2" charset="-122"/>
                <a:cs typeface="Times New Roman" panose="02020603050405020304" pitchFamily="18" charset="0"/>
              </a:rPr>
              <a:t>TargetPassConfig</a:t>
            </a:r>
            <a:r>
              <a:rPr lang="en-US" altLang="zh-CN" sz="1800" kern="100" dirty="0">
                <a:effectLst/>
                <a:latin typeface="Time New Roman"/>
                <a:ea typeface="宋体" panose="02010600030101010101" pitchFamily="2" charset="-122"/>
                <a:cs typeface="Times New Roman" panose="02020603050405020304" pitchFamily="18" charset="0"/>
              </a:rPr>
              <a:t>::</a:t>
            </a:r>
          </a:p>
          <a:p>
            <a:pPr algn="ctr"/>
            <a:r>
              <a:rPr lang="en-US" altLang="zh-CN" sz="1800" kern="100" dirty="0" err="1">
                <a:effectLst/>
                <a:latin typeface="Time New Roman"/>
                <a:ea typeface="宋体" panose="02010600030101010101" pitchFamily="2" charset="-122"/>
                <a:cs typeface="Times New Roman" panose="02020603050405020304" pitchFamily="18" charset="0"/>
              </a:rPr>
              <a:t>addMachinePasses</a:t>
            </a:r>
            <a:r>
              <a:rPr lang="en-US" altLang="zh-CN" sz="1800" kern="100" dirty="0">
                <a:effectLst/>
                <a:latin typeface="Times New Roman" panose="02020603050405020304" pitchFamily="18" charset="0"/>
                <a:ea typeface="宋体" panose="02010600030101010101" pitchFamily="2" charset="-122"/>
              </a:rPr>
              <a:t>()</a:t>
            </a:r>
            <a:endParaRPr lang="zh-CN" altLang="en-US" dirty="0"/>
          </a:p>
        </p:txBody>
      </p:sp>
      <p:cxnSp>
        <p:nvCxnSpPr>
          <p:cNvPr id="8" name="连接符: 肘形 7">
            <a:extLst>
              <a:ext uri="{FF2B5EF4-FFF2-40B4-BE49-F238E27FC236}">
                <a16:creationId xmlns:a16="http://schemas.microsoft.com/office/drawing/2014/main" id="{B5C14CD5-9578-633D-C5E0-F4B31FFACEA4}"/>
              </a:ext>
            </a:extLst>
          </p:cNvPr>
          <p:cNvCxnSpPr>
            <a:cxnSpLocks/>
            <a:stCxn id="3" idx="2"/>
            <a:endCxn id="5" idx="0"/>
          </p:cNvCxnSpPr>
          <p:nvPr/>
        </p:nvCxnSpPr>
        <p:spPr>
          <a:xfrm rot="16200000" flipH="1">
            <a:off x="7136005" y="792613"/>
            <a:ext cx="748144" cy="30290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1D85266A-347B-CF23-AD03-84F3E48DF48A}"/>
              </a:ext>
            </a:extLst>
          </p:cNvPr>
          <p:cNvSpPr/>
          <p:nvPr/>
        </p:nvSpPr>
        <p:spPr>
          <a:xfrm>
            <a:off x="1292924" y="2625150"/>
            <a:ext cx="1996075" cy="3661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kern="100" dirty="0" err="1">
                <a:effectLst/>
                <a:latin typeface="Time New Roman"/>
                <a:ea typeface="宋体" panose="02010600030101010101" pitchFamily="2" charset="-122"/>
                <a:cs typeface="Times New Roman" panose="02020603050405020304" pitchFamily="18" charset="0"/>
              </a:rPr>
              <a:t>addOptimizedRegAlloc</a:t>
            </a:r>
            <a:r>
              <a:rPr lang="en-US" altLang="zh-CN" sz="1400" kern="100" dirty="0">
                <a:effectLst/>
                <a:latin typeface="Time New Roman"/>
                <a:ea typeface="宋体" panose="02010600030101010101" pitchFamily="2" charset="-122"/>
                <a:cs typeface="Times New Roman" panose="02020603050405020304" pitchFamily="18" charset="0"/>
              </a:rPr>
              <a:t>()</a:t>
            </a:r>
            <a:endParaRPr lang="zh-CN" altLang="en-US" sz="1400" kern="100" dirty="0">
              <a:latin typeface="Time New Roman"/>
              <a:ea typeface="宋体" panose="02010600030101010101" pitchFamily="2" charset="-122"/>
              <a:cs typeface="Times New Roman" panose="02020603050405020304" pitchFamily="18" charset="0"/>
            </a:endParaRPr>
          </a:p>
        </p:txBody>
      </p:sp>
      <p:cxnSp>
        <p:nvCxnSpPr>
          <p:cNvPr id="11" name="连接符: 肘形 10">
            <a:extLst>
              <a:ext uri="{FF2B5EF4-FFF2-40B4-BE49-F238E27FC236}">
                <a16:creationId xmlns:a16="http://schemas.microsoft.com/office/drawing/2014/main" id="{E2C32609-6D4F-665F-7766-8CFE50A3D7BC}"/>
              </a:ext>
            </a:extLst>
          </p:cNvPr>
          <p:cNvCxnSpPr>
            <a:cxnSpLocks/>
            <a:stCxn id="3" idx="2"/>
            <a:endCxn id="9" idx="0"/>
          </p:cNvCxnSpPr>
          <p:nvPr/>
        </p:nvCxnSpPr>
        <p:spPr>
          <a:xfrm rot="5400000">
            <a:off x="3797216" y="426821"/>
            <a:ext cx="692076" cy="37045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902FDDAF-1D06-6C46-A39D-3A5E23AA6962}"/>
              </a:ext>
            </a:extLst>
          </p:cNvPr>
          <p:cNvSpPr txBox="1"/>
          <p:nvPr/>
        </p:nvSpPr>
        <p:spPr>
          <a:xfrm>
            <a:off x="4325159" y="988993"/>
            <a:ext cx="4491790" cy="307777"/>
          </a:xfrm>
          <a:prstGeom prst="rect">
            <a:avLst/>
          </a:prstGeom>
          <a:noFill/>
        </p:spPr>
        <p:txBody>
          <a:bodyPr wrap="square" rtlCol="0">
            <a:spAutoFit/>
          </a:bodyPr>
          <a:lstStyle/>
          <a:p>
            <a:r>
              <a:rPr lang="en-US" altLang="zh-CN" sz="1400" dirty="0" err="1">
                <a:solidFill>
                  <a:schemeClr val="bg2"/>
                </a:solidFill>
              </a:rPr>
              <a:t>llvm</a:t>
            </a:r>
            <a:r>
              <a:rPr lang="en-US" altLang="zh-CN" sz="1400" dirty="0">
                <a:solidFill>
                  <a:schemeClr val="bg2"/>
                </a:solidFill>
              </a:rPr>
              <a:t>/lib/</a:t>
            </a:r>
            <a:r>
              <a:rPr lang="en-US" altLang="zh-CN" sz="1400" dirty="0" err="1">
                <a:solidFill>
                  <a:schemeClr val="bg2"/>
                </a:solidFill>
              </a:rPr>
              <a:t>CodeGen</a:t>
            </a:r>
            <a:r>
              <a:rPr lang="en-US" altLang="zh-CN" sz="1400" dirty="0">
                <a:solidFill>
                  <a:schemeClr val="bg2"/>
                </a:solidFill>
              </a:rPr>
              <a:t>/TargetPassConfig.cpp</a:t>
            </a:r>
            <a:endParaRPr lang="zh-CN" altLang="en-US" sz="1400" dirty="0">
              <a:solidFill>
                <a:schemeClr val="bg2"/>
              </a:solidFill>
            </a:endParaRPr>
          </a:p>
        </p:txBody>
      </p:sp>
      <p:sp>
        <p:nvSpPr>
          <p:cNvPr id="5" name="矩形 4">
            <a:extLst>
              <a:ext uri="{FF2B5EF4-FFF2-40B4-BE49-F238E27FC236}">
                <a16:creationId xmlns:a16="http://schemas.microsoft.com/office/drawing/2014/main" id="{E18DD4E5-CA8B-21ED-5DF1-F027C9902233}"/>
              </a:ext>
            </a:extLst>
          </p:cNvPr>
          <p:cNvSpPr/>
          <p:nvPr/>
        </p:nvSpPr>
        <p:spPr>
          <a:xfrm>
            <a:off x="8054622" y="2681218"/>
            <a:ext cx="1939976"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kern="100" dirty="0" err="1">
                <a:latin typeface="Time New Roman"/>
                <a:ea typeface="宋体" panose="02010600030101010101" pitchFamily="2" charset="-122"/>
                <a:cs typeface="Times New Roman" panose="02020603050405020304" pitchFamily="18" charset="0"/>
              </a:rPr>
              <a:t>addFastRegAlloc</a:t>
            </a:r>
            <a:r>
              <a:rPr lang="en-US" altLang="zh-CN" sz="1400" kern="100" dirty="0">
                <a:latin typeface="Time New Roman"/>
                <a:ea typeface="宋体" panose="02010600030101010101" pitchFamily="2" charset="-122"/>
                <a:cs typeface="Times New Roman" panose="02020603050405020304" pitchFamily="18" charset="0"/>
              </a:rPr>
              <a:t>()</a:t>
            </a:r>
            <a:endParaRPr lang="zh-CN" altLang="en-US" sz="1400" kern="100" dirty="0">
              <a:latin typeface="Time New Roman"/>
              <a:ea typeface="宋体"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69652828-02F6-2326-71BB-ECBB972A1118}"/>
              </a:ext>
            </a:extLst>
          </p:cNvPr>
          <p:cNvSpPr/>
          <p:nvPr/>
        </p:nvSpPr>
        <p:spPr>
          <a:xfrm>
            <a:off x="864077" y="3406606"/>
            <a:ext cx="2853768" cy="3661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kern="100" dirty="0" err="1">
                <a:effectLst/>
                <a:latin typeface="Time New Roman"/>
                <a:ea typeface="宋体" panose="02010600030101010101" pitchFamily="2" charset="-122"/>
                <a:cs typeface="Times New Roman" panose="02020603050405020304" pitchFamily="18" charset="0"/>
              </a:rPr>
              <a:t>addRegAssignAndRewriteOptimized</a:t>
            </a:r>
            <a:r>
              <a:rPr lang="en-US" altLang="zh-CN" sz="1400" kern="100" dirty="0">
                <a:effectLst/>
                <a:latin typeface="Time New Roman"/>
                <a:ea typeface="宋体" panose="02010600030101010101" pitchFamily="2" charset="-122"/>
                <a:cs typeface="Times New Roman" panose="02020603050405020304" pitchFamily="18" charset="0"/>
              </a:rPr>
              <a:t>()</a:t>
            </a:r>
            <a:endParaRPr lang="zh-CN" altLang="en-US" sz="1400" kern="100" dirty="0">
              <a:latin typeface="Time New Roman"/>
              <a:ea typeface="宋体"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BC1DC918-E31D-FAB9-68CB-4E269B6F66A5}"/>
              </a:ext>
            </a:extLst>
          </p:cNvPr>
          <p:cNvSpPr/>
          <p:nvPr/>
        </p:nvSpPr>
        <p:spPr>
          <a:xfrm>
            <a:off x="864077" y="4241829"/>
            <a:ext cx="2853768" cy="3661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kern="100" dirty="0" err="1">
                <a:effectLst/>
                <a:latin typeface="Time New Roman"/>
                <a:ea typeface="宋体" panose="02010600030101010101" pitchFamily="2" charset="-122"/>
                <a:cs typeface="Times New Roman" panose="02020603050405020304" pitchFamily="18" charset="0"/>
              </a:rPr>
              <a:t>addPass</a:t>
            </a:r>
            <a:r>
              <a:rPr lang="en-US" altLang="zh-CN" sz="1400" kern="100" dirty="0">
                <a:effectLst/>
                <a:latin typeface="Time New Roman"/>
                <a:ea typeface="宋体" panose="02010600030101010101" pitchFamily="2" charset="-122"/>
                <a:cs typeface="Times New Roman" panose="02020603050405020304" pitchFamily="18" charset="0"/>
              </a:rPr>
              <a:t>(</a:t>
            </a:r>
            <a:r>
              <a:rPr lang="en-US" altLang="zh-CN" sz="1400" kern="100" dirty="0" err="1">
                <a:effectLst/>
                <a:latin typeface="Time New Roman"/>
                <a:ea typeface="宋体" panose="02010600030101010101" pitchFamily="2" charset="-122"/>
                <a:cs typeface="Times New Roman" panose="02020603050405020304" pitchFamily="18" charset="0"/>
              </a:rPr>
              <a:t>createRegAllocPass</a:t>
            </a:r>
            <a:r>
              <a:rPr lang="en-US" altLang="zh-CN" sz="1400" kern="100" dirty="0">
                <a:effectLst/>
                <a:latin typeface="Time New Roman"/>
                <a:ea typeface="宋体" panose="02010600030101010101" pitchFamily="2" charset="-122"/>
                <a:cs typeface="Times New Roman" panose="02020603050405020304" pitchFamily="18" charset="0"/>
              </a:rPr>
              <a:t>(true))</a:t>
            </a:r>
            <a:endParaRPr lang="zh-CN" altLang="en-US" sz="1400" kern="100" dirty="0">
              <a:latin typeface="Time New Roman"/>
              <a:ea typeface="宋体"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99C9167B-26A4-7FA8-6931-DAC8075253E7}"/>
              </a:ext>
            </a:extLst>
          </p:cNvPr>
          <p:cNvSpPr/>
          <p:nvPr/>
        </p:nvSpPr>
        <p:spPr>
          <a:xfrm>
            <a:off x="4143254" y="4983450"/>
            <a:ext cx="2853768" cy="3661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kern="100" dirty="0" err="1">
                <a:effectLst/>
                <a:latin typeface="Time New Roman"/>
                <a:ea typeface="宋体" panose="02010600030101010101" pitchFamily="2" charset="-122"/>
                <a:cs typeface="Times New Roman" panose="02020603050405020304" pitchFamily="18" charset="0"/>
              </a:rPr>
              <a:t>createTargetRegisterAllocator</a:t>
            </a:r>
            <a:r>
              <a:rPr lang="en-US" altLang="zh-CN" sz="1400" kern="100" dirty="0">
                <a:effectLst/>
                <a:latin typeface="Time New Roman"/>
                <a:ea typeface="宋体" panose="02010600030101010101" pitchFamily="2" charset="-122"/>
                <a:cs typeface="Times New Roman" panose="02020603050405020304" pitchFamily="18" charset="0"/>
              </a:rPr>
              <a:t>()</a:t>
            </a:r>
            <a:endParaRPr lang="zh-CN" altLang="en-US" sz="1400" kern="100" dirty="0">
              <a:latin typeface="Time New Roman"/>
              <a:ea typeface="宋体"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2FE8DB9F-804B-DA7A-3B7A-34A0EB567557}"/>
              </a:ext>
            </a:extLst>
          </p:cNvPr>
          <p:cNvSpPr/>
          <p:nvPr/>
        </p:nvSpPr>
        <p:spPr>
          <a:xfrm>
            <a:off x="6480296" y="5947512"/>
            <a:ext cx="2853768" cy="36614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kern="100" dirty="0" err="1">
                <a:solidFill>
                  <a:schemeClr val="bg1"/>
                </a:solidFill>
                <a:effectLst/>
                <a:latin typeface="Time New Roman"/>
                <a:ea typeface="宋体" panose="02010600030101010101" pitchFamily="2" charset="-122"/>
                <a:cs typeface="Times New Roman" panose="02020603050405020304" pitchFamily="18" charset="0"/>
              </a:rPr>
              <a:t>createGreedyRegisterAllocator</a:t>
            </a:r>
            <a:r>
              <a:rPr lang="en-US" altLang="zh-CN" sz="1400" kern="100" dirty="0">
                <a:solidFill>
                  <a:schemeClr val="bg1"/>
                </a:solidFill>
                <a:effectLst/>
                <a:latin typeface="Time New Roman"/>
                <a:ea typeface="宋体" panose="02010600030101010101" pitchFamily="2" charset="-122"/>
                <a:cs typeface="Times New Roman" panose="02020603050405020304" pitchFamily="18" charset="0"/>
              </a:rPr>
              <a:t>()</a:t>
            </a:r>
            <a:endParaRPr lang="zh-CN" altLang="en-US" sz="1400" kern="100" dirty="0">
              <a:solidFill>
                <a:schemeClr val="bg1"/>
              </a:solidFill>
              <a:latin typeface="Time New Roman"/>
              <a:ea typeface="宋体"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C402AF4C-2CC9-6A7F-3D3E-1BA20DAB7282}"/>
              </a:ext>
            </a:extLst>
          </p:cNvPr>
          <p:cNvSpPr/>
          <p:nvPr/>
        </p:nvSpPr>
        <p:spPr>
          <a:xfrm>
            <a:off x="2290961" y="5947512"/>
            <a:ext cx="2853768" cy="36614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kern="100" dirty="0" err="1">
                <a:solidFill>
                  <a:schemeClr val="bg1"/>
                </a:solidFill>
                <a:effectLst/>
                <a:latin typeface="Time New Roman"/>
                <a:ea typeface="宋体" panose="02010600030101010101" pitchFamily="2" charset="-122"/>
                <a:cs typeface="Times New Roman" panose="02020603050405020304" pitchFamily="18" charset="0"/>
              </a:rPr>
              <a:t>createFastRegisterAllocator</a:t>
            </a:r>
            <a:r>
              <a:rPr lang="en-US" altLang="zh-CN" sz="1400" kern="100" dirty="0">
                <a:solidFill>
                  <a:schemeClr val="bg1"/>
                </a:solidFill>
                <a:effectLst/>
                <a:latin typeface="Time New Roman"/>
                <a:ea typeface="宋体" panose="02010600030101010101" pitchFamily="2" charset="-122"/>
                <a:cs typeface="Times New Roman" panose="02020603050405020304" pitchFamily="18" charset="0"/>
              </a:rPr>
              <a:t>()</a:t>
            </a:r>
            <a:endParaRPr lang="zh-CN" altLang="en-US" sz="1400" kern="100" dirty="0">
              <a:solidFill>
                <a:schemeClr val="bg1"/>
              </a:solidFill>
              <a:latin typeface="Time New Roman"/>
              <a:ea typeface="宋体"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B8977217-83EC-C71B-E655-00885F79E43E}"/>
              </a:ext>
            </a:extLst>
          </p:cNvPr>
          <p:cNvSpPr/>
          <p:nvPr/>
        </p:nvSpPr>
        <p:spPr>
          <a:xfrm>
            <a:off x="7795896" y="3419374"/>
            <a:ext cx="2457427"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kern="100" dirty="0" err="1">
                <a:latin typeface="Time New Roman"/>
                <a:ea typeface="宋体" panose="02010600030101010101" pitchFamily="2" charset="-122"/>
                <a:cs typeface="Times New Roman" panose="02020603050405020304" pitchFamily="18" charset="0"/>
              </a:rPr>
              <a:t>addRegAssignAndRewriteFast</a:t>
            </a:r>
            <a:r>
              <a:rPr lang="en-US" altLang="zh-CN" sz="1400" kern="100" dirty="0">
                <a:latin typeface="Time New Roman"/>
                <a:ea typeface="宋体" panose="02010600030101010101" pitchFamily="2" charset="-122"/>
                <a:cs typeface="Times New Roman" panose="02020603050405020304" pitchFamily="18" charset="0"/>
              </a:rPr>
              <a:t>()</a:t>
            </a:r>
          </a:p>
        </p:txBody>
      </p:sp>
      <p:sp>
        <p:nvSpPr>
          <p:cNvPr id="25" name="矩形 24">
            <a:extLst>
              <a:ext uri="{FF2B5EF4-FFF2-40B4-BE49-F238E27FC236}">
                <a16:creationId xmlns:a16="http://schemas.microsoft.com/office/drawing/2014/main" id="{674127E8-04AD-20C5-18ED-8431D8FE18A0}"/>
              </a:ext>
            </a:extLst>
          </p:cNvPr>
          <p:cNvSpPr/>
          <p:nvPr/>
        </p:nvSpPr>
        <p:spPr>
          <a:xfrm>
            <a:off x="7639951" y="4272446"/>
            <a:ext cx="2769316"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kern="100" dirty="0" err="1">
                <a:latin typeface="Time New Roman"/>
                <a:ea typeface="宋体" panose="02010600030101010101" pitchFamily="2" charset="-122"/>
                <a:cs typeface="Times New Roman" panose="02020603050405020304" pitchFamily="18" charset="0"/>
              </a:rPr>
              <a:t>addPass</a:t>
            </a:r>
            <a:r>
              <a:rPr lang="en-US" altLang="zh-CN" sz="1400" kern="100" dirty="0">
                <a:latin typeface="Time New Roman"/>
                <a:ea typeface="宋体" panose="02010600030101010101" pitchFamily="2" charset="-122"/>
                <a:cs typeface="Times New Roman" panose="02020603050405020304" pitchFamily="18" charset="0"/>
              </a:rPr>
              <a:t>(</a:t>
            </a:r>
            <a:r>
              <a:rPr lang="en-US" altLang="zh-CN" sz="1400" kern="100" dirty="0" err="1">
                <a:latin typeface="Time New Roman"/>
                <a:ea typeface="宋体" panose="02010600030101010101" pitchFamily="2" charset="-122"/>
                <a:cs typeface="Times New Roman" panose="02020603050405020304" pitchFamily="18" charset="0"/>
              </a:rPr>
              <a:t>createRegAllocPass</a:t>
            </a:r>
            <a:r>
              <a:rPr lang="en-US" altLang="zh-CN" sz="1400" kern="100" dirty="0">
                <a:latin typeface="Time New Roman"/>
                <a:ea typeface="宋体" panose="02010600030101010101" pitchFamily="2" charset="-122"/>
                <a:cs typeface="Times New Roman" panose="02020603050405020304" pitchFamily="18" charset="0"/>
              </a:rPr>
              <a:t>(false))</a:t>
            </a:r>
            <a:endParaRPr lang="zh-CN" altLang="en-US" sz="1400" kern="100" dirty="0">
              <a:latin typeface="Time New Roman"/>
              <a:ea typeface="宋体" panose="02010600030101010101" pitchFamily="2" charset="-122"/>
              <a:cs typeface="Times New Roman" panose="02020603050405020304" pitchFamily="18" charset="0"/>
            </a:endParaRPr>
          </a:p>
        </p:txBody>
      </p:sp>
      <p:cxnSp>
        <p:nvCxnSpPr>
          <p:cNvPr id="29" name="直接箭头连接符 28">
            <a:extLst>
              <a:ext uri="{FF2B5EF4-FFF2-40B4-BE49-F238E27FC236}">
                <a16:creationId xmlns:a16="http://schemas.microsoft.com/office/drawing/2014/main" id="{18438C5E-026B-C382-D533-CF3DC575CA1A}"/>
              </a:ext>
            </a:extLst>
          </p:cNvPr>
          <p:cNvCxnSpPr>
            <a:stCxn id="9" idx="2"/>
            <a:endCxn id="19" idx="0"/>
          </p:cNvCxnSpPr>
          <p:nvPr/>
        </p:nvCxnSpPr>
        <p:spPr>
          <a:xfrm flipH="1">
            <a:off x="2290961" y="2991294"/>
            <a:ext cx="1" cy="415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BC943C1-11F3-5444-AEA9-BEF48C3429E0}"/>
              </a:ext>
            </a:extLst>
          </p:cNvPr>
          <p:cNvCxnSpPr>
            <a:cxnSpLocks/>
            <a:stCxn id="19" idx="2"/>
          </p:cNvCxnSpPr>
          <p:nvPr/>
        </p:nvCxnSpPr>
        <p:spPr>
          <a:xfrm flipH="1">
            <a:off x="2290960" y="3772750"/>
            <a:ext cx="1" cy="469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869BEF0-D8BE-4456-3A65-FF1656199248}"/>
              </a:ext>
            </a:extLst>
          </p:cNvPr>
          <p:cNvCxnSpPr>
            <a:cxnSpLocks/>
            <a:stCxn id="5" idx="2"/>
            <a:endCxn id="24" idx="0"/>
          </p:cNvCxnSpPr>
          <p:nvPr/>
        </p:nvCxnSpPr>
        <p:spPr>
          <a:xfrm>
            <a:off x="9024610" y="2988995"/>
            <a:ext cx="0" cy="430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184D6AA1-F8C1-0941-7937-9E4D4CFC4495}"/>
              </a:ext>
            </a:extLst>
          </p:cNvPr>
          <p:cNvCxnSpPr>
            <a:cxnSpLocks/>
            <a:stCxn id="24" idx="2"/>
            <a:endCxn id="25" idx="0"/>
          </p:cNvCxnSpPr>
          <p:nvPr/>
        </p:nvCxnSpPr>
        <p:spPr>
          <a:xfrm flipH="1">
            <a:off x="9024609" y="3727151"/>
            <a:ext cx="1" cy="545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连接符: 肘形 39">
            <a:extLst>
              <a:ext uri="{FF2B5EF4-FFF2-40B4-BE49-F238E27FC236}">
                <a16:creationId xmlns:a16="http://schemas.microsoft.com/office/drawing/2014/main" id="{4A1427BD-87FF-4A1A-E387-A7A45B3FCF2C}"/>
              </a:ext>
            </a:extLst>
          </p:cNvPr>
          <p:cNvCxnSpPr>
            <a:endCxn id="21" idx="1"/>
          </p:cNvCxnSpPr>
          <p:nvPr/>
        </p:nvCxnSpPr>
        <p:spPr>
          <a:xfrm>
            <a:off x="2290960" y="4607973"/>
            <a:ext cx="1852294" cy="558549"/>
          </a:xfrm>
          <a:prstGeom prst="bentConnector3">
            <a:avLst>
              <a:gd name="adj1" fmla="val 2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026DB9B8-B1CA-AE01-1547-A49F9F75DBA4}"/>
              </a:ext>
            </a:extLst>
          </p:cNvPr>
          <p:cNvCxnSpPr>
            <a:cxnSpLocks/>
            <a:stCxn id="25" idx="2"/>
            <a:endCxn id="21" idx="3"/>
          </p:cNvCxnSpPr>
          <p:nvPr/>
        </p:nvCxnSpPr>
        <p:spPr>
          <a:xfrm rot="5400000">
            <a:off x="7717667" y="3859579"/>
            <a:ext cx="586299" cy="20275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18C4ADBD-6563-4F81-33F0-BC508B448A24}"/>
              </a:ext>
            </a:extLst>
          </p:cNvPr>
          <p:cNvCxnSpPr>
            <a:stCxn id="21" idx="2"/>
            <a:endCxn id="23" idx="0"/>
          </p:cNvCxnSpPr>
          <p:nvPr/>
        </p:nvCxnSpPr>
        <p:spPr>
          <a:xfrm rot="5400000">
            <a:off x="4345033" y="4722407"/>
            <a:ext cx="597918" cy="18522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46">
            <a:extLst>
              <a:ext uri="{FF2B5EF4-FFF2-40B4-BE49-F238E27FC236}">
                <a16:creationId xmlns:a16="http://schemas.microsoft.com/office/drawing/2014/main" id="{204EBBAA-AF70-3CCA-1BDD-398009DD7B92}"/>
              </a:ext>
            </a:extLst>
          </p:cNvPr>
          <p:cNvCxnSpPr>
            <a:cxnSpLocks/>
            <a:stCxn id="21" idx="2"/>
            <a:endCxn id="22" idx="0"/>
          </p:cNvCxnSpPr>
          <p:nvPr/>
        </p:nvCxnSpPr>
        <p:spPr>
          <a:xfrm rot="16200000" flipH="1">
            <a:off x="6439700" y="4480032"/>
            <a:ext cx="597918" cy="23370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677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5362C-B83F-50FF-EAE6-FDF3F8B9E2A9}"/>
              </a:ext>
            </a:extLst>
          </p:cNvPr>
          <p:cNvSpPr>
            <a:spLocks noGrp="1"/>
          </p:cNvSpPr>
          <p:nvPr>
            <p:ph type="title"/>
          </p:nvPr>
        </p:nvSpPr>
        <p:spPr>
          <a:xfrm>
            <a:off x="870445" y="1259679"/>
            <a:ext cx="10962800" cy="4303987"/>
          </a:xfrm>
        </p:spPr>
        <p:txBody>
          <a:bodyPr>
            <a:normAutofit/>
          </a:bodyPr>
          <a:lstStyle/>
          <a:p>
            <a:pPr>
              <a:lnSpc>
                <a:spcPct val="150000"/>
              </a:lnSpc>
            </a:pPr>
            <a:r>
              <a:rPr lang="en-US" altLang="zh-CN" sz="2800" dirty="0"/>
              <a:t>1. LLVM</a:t>
            </a:r>
            <a:r>
              <a:rPr lang="zh-CN" altLang="en-US" sz="2800" dirty="0"/>
              <a:t>后端的架构与组成</a:t>
            </a:r>
            <a:br>
              <a:rPr lang="en-US" altLang="zh-CN" sz="2800" dirty="0"/>
            </a:br>
            <a:r>
              <a:rPr lang="en-US" altLang="zh-CN" sz="2800" dirty="0"/>
              <a:t>2. LLVM </a:t>
            </a:r>
            <a:r>
              <a:rPr lang="en-US" altLang="zh-CN" sz="2800" dirty="0" err="1"/>
              <a:t>CodeGen</a:t>
            </a:r>
            <a:r>
              <a:rPr lang="zh-CN" altLang="en-US" sz="2800" dirty="0"/>
              <a:t>中的指令选择实现</a:t>
            </a:r>
            <a:br>
              <a:rPr lang="en-US" altLang="zh-CN" sz="2800" dirty="0"/>
            </a:br>
            <a:r>
              <a:rPr lang="en-US" altLang="zh-CN" sz="2800" dirty="0"/>
              <a:t>3. LLVM </a:t>
            </a:r>
            <a:r>
              <a:rPr lang="en-US" altLang="zh-CN" sz="2800" dirty="0" err="1"/>
              <a:t>CodeGen</a:t>
            </a:r>
            <a:r>
              <a:rPr lang="zh-CN" altLang="en-US" sz="2800" dirty="0"/>
              <a:t>中的指令调度实现</a:t>
            </a:r>
            <a:br>
              <a:rPr lang="en-US" altLang="zh-CN" sz="2800" dirty="0"/>
            </a:br>
            <a:r>
              <a:rPr lang="en-US" altLang="zh-CN" sz="2800" dirty="0"/>
              <a:t>4. LLVM </a:t>
            </a:r>
            <a:r>
              <a:rPr lang="en-US" altLang="zh-CN" sz="2800" dirty="0" err="1"/>
              <a:t>CodeGen</a:t>
            </a:r>
            <a:r>
              <a:rPr lang="zh-CN" altLang="en-US" sz="2800" dirty="0"/>
              <a:t>中的寄存器分配实现</a:t>
            </a:r>
            <a:br>
              <a:rPr lang="en-US" altLang="zh-CN" sz="2800" dirty="0"/>
            </a:br>
            <a:r>
              <a:rPr lang="en-US" altLang="zh-CN" sz="2800" dirty="0">
                <a:solidFill>
                  <a:srgbClr val="FF0000"/>
                </a:solidFill>
              </a:rPr>
              <a:t>5. </a:t>
            </a:r>
            <a:r>
              <a:rPr lang="zh-CN" altLang="en-US" sz="2800" dirty="0">
                <a:solidFill>
                  <a:srgbClr val="FF0000"/>
                </a:solidFill>
              </a:rPr>
              <a:t>小结</a:t>
            </a:r>
          </a:p>
        </p:txBody>
      </p:sp>
      <p:sp>
        <p:nvSpPr>
          <p:cNvPr id="5" name="文本框 4">
            <a:extLst>
              <a:ext uri="{FF2B5EF4-FFF2-40B4-BE49-F238E27FC236}">
                <a16:creationId xmlns:a16="http://schemas.microsoft.com/office/drawing/2014/main" id="{3E47F96D-F887-AD57-FA0F-85FB9B452A99}"/>
              </a:ext>
            </a:extLst>
          </p:cNvPr>
          <p:cNvSpPr txBox="1"/>
          <p:nvPr/>
        </p:nvSpPr>
        <p:spPr>
          <a:xfrm>
            <a:off x="870445" y="551793"/>
            <a:ext cx="9944700" cy="707886"/>
          </a:xfrm>
          <a:prstGeom prst="rect">
            <a:avLst/>
          </a:prstGeom>
          <a:noFill/>
        </p:spPr>
        <p:txBody>
          <a:bodyPr wrap="square" rtlCol="0">
            <a:spAutoFit/>
          </a:bodyPr>
          <a:lstStyle/>
          <a:p>
            <a:pPr algn="ctr"/>
            <a:r>
              <a:rPr lang="zh-CN" altLang="en-US" sz="4000" dirty="0">
                <a:solidFill>
                  <a:schemeClr val="bg1"/>
                </a:solidFill>
              </a:rPr>
              <a:t>目录</a:t>
            </a:r>
          </a:p>
        </p:txBody>
      </p:sp>
    </p:spTree>
    <p:extLst>
      <p:ext uri="{BB962C8B-B14F-4D97-AF65-F5344CB8AC3E}">
        <p14:creationId xmlns:p14="http://schemas.microsoft.com/office/powerpoint/2010/main" val="1922874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4C1BC-1E3A-28FB-BB65-7B32C79CD4CF}"/>
              </a:ext>
            </a:extLst>
          </p:cNvPr>
          <p:cNvSpPr>
            <a:spLocks noGrp="1"/>
          </p:cNvSpPr>
          <p:nvPr>
            <p:ph type="title"/>
          </p:nvPr>
        </p:nvSpPr>
        <p:spPr/>
        <p:txBody>
          <a:bodyPr/>
          <a:lstStyle/>
          <a:p>
            <a:r>
              <a:rPr lang="en-US" altLang="zh-CN" dirty="0"/>
              <a:t>LLVM </a:t>
            </a:r>
            <a:r>
              <a:rPr lang="en-US" altLang="zh-CN" dirty="0" err="1"/>
              <a:t>CodeGen</a:t>
            </a:r>
            <a:r>
              <a:rPr lang="zh-CN" altLang="en-US" dirty="0"/>
              <a:t>中的共性</a:t>
            </a:r>
          </a:p>
        </p:txBody>
      </p:sp>
      <p:sp>
        <p:nvSpPr>
          <p:cNvPr id="3" name="文本框 2">
            <a:extLst>
              <a:ext uri="{FF2B5EF4-FFF2-40B4-BE49-F238E27FC236}">
                <a16:creationId xmlns:a16="http://schemas.microsoft.com/office/drawing/2014/main" id="{97D1B96E-BDBB-FC2B-69FE-62D001772900}"/>
              </a:ext>
            </a:extLst>
          </p:cNvPr>
          <p:cNvSpPr txBox="1"/>
          <p:nvPr/>
        </p:nvSpPr>
        <p:spPr>
          <a:xfrm>
            <a:off x="474921" y="1297172"/>
            <a:ext cx="11086214" cy="3970318"/>
          </a:xfrm>
          <a:prstGeom prst="rect">
            <a:avLst/>
          </a:prstGeom>
          <a:noFill/>
        </p:spPr>
        <p:txBody>
          <a:bodyPr wrap="square" rtlCol="0">
            <a:spAutoFit/>
          </a:bodyPr>
          <a:lstStyle/>
          <a:p>
            <a:pPr marL="342900" indent="-342900">
              <a:buAutoNum type="arabicPeriod"/>
            </a:pPr>
            <a:r>
              <a:rPr lang="en-US" altLang="zh-CN" dirty="0">
                <a:solidFill>
                  <a:schemeClr val="bg2"/>
                </a:solidFill>
              </a:rPr>
              <a:t>LLVM </a:t>
            </a:r>
            <a:r>
              <a:rPr lang="en-US" altLang="zh-CN" dirty="0" err="1">
                <a:solidFill>
                  <a:schemeClr val="bg2"/>
                </a:solidFill>
              </a:rPr>
              <a:t>CodeGen</a:t>
            </a:r>
            <a:r>
              <a:rPr lang="zh-CN" altLang="en-US" dirty="0">
                <a:solidFill>
                  <a:schemeClr val="bg2"/>
                </a:solidFill>
              </a:rPr>
              <a:t>中包含了后端三大模块，指令选择、指令调度和寄存器分配的公共代码；</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a:solidFill>
                  <a:schemeClr val="bg2"/>
                </a:solidFill>
              </a:rPr>
              <a:t>LLVM </a:t>
            </a:r>
            <a:r>
              <a:rPr lang="en-US" altLang="zh-CN" dirty="0" err="1">
                <a:solidFill>
                  <a:schemeClr val="bg2"/>
                </a:solidFill>
              </a:rPr>
              <a:t>CodeGen</a:t>
            </a:r>
            <a:r>
              <a:rPr lang="zh-CN" altLang="en-US" dirty="0">
                <a:solidFill>
                  <a:schemeClr val="bg2"/>
                </a:solidFill>
              </a:rPr>
              <a:t>中涉及后端三大模块中的具体实现时候，通常会将功能模块包装成</a:t>
            </a:r>
            <a:r>
              <a:rPr lang="en-US" altLang="zh-CN" dirty="0" err="1">
                <a:solidFill>
                  <a:schemeClr val="bg2"/>
                </a:solidFill>
              </a:rPr>
              <a:t>MachineFunctionPass</a:t>
            </a:r>
            <a:r>
              <a:rPr lang="zh-CN" altLang="en-US" dirty="0">
                <a:solidFill>
                  <a:schemeClr val="bg2"/>
                </a:solidFill>
              </a:rPr>
              <a:t>；</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en-US" altLang="zh-CN" dirty="0">
                <a:solidFill>
                  <a:schemeClr val="bg2"/>
                </a:solidFill>
              </a:rPr>
              <a:t>LLVM </a:t>
            </a:r>
            <a:r>
              <a:rPr lang="en-US" altLang="zh-CN" dirty="0" err="1">
                <a:solidFill>
                  <a:schemeClr val="bg2"/>
                </a:solidFill>
              </a:rPr>
              <a:t>CodeGen</a:t>
            </a:r>
            <a:r>
              <a:rPr lang="zh-CN" altLang="en-US" dirty="0">
                <a:solidFill>
                  <a:schemeClr val="bg2"/>
                </a:solidFill>
              </a:rPr>
              <a:t>中是通过</a:t>
            </a:r>
            <a:r>
              <a:rPr lang="en-US" altLang="zh-CN" dirty="0" err="1">
                <a:solidFill>
                  <a:schemeClr val="bg2"/>
                </a:solidFill>
              </a:rPr>
              <a:t>LLVMTargetMachine</a:t>
            </a:r>
            <a:r>
              <a:rPr lang="zh-CN" altLang="en-US" dirty="0">
                <a:solidFill>
                  <a:schemeClr val="bg2"/>
                </a:solidFill>
              </a:rPr>
              <a:t>调用</a:t>
            </a:r>
            <a:r>
              <a:rPr lang="en-US" altLang="zh-CN" dirty="0" err="1">
                <a:solidFill>
                  <a:schemeClr val="bg2"/>
                </a:solidFill>
              </a:rPr>
              <a:t>TargetPassConfig</a:t>
            </a:r>
            <a:r>
              <a:rPr lang="zh-CN" altLang="en-US" dirty="0">
                <a:solidFill>
                  <a:schemeClr val="bg2"/>
                </a:solidFill>
              </a:rPr>
              <a:t>来组装</a:t>
            </a:r>
            <a:r>
              <a:rPr lang="en-US" altLang="zh-CN" dirty="0">
                <a:solidFill>
                  <a:schemeClr val="bg2"/>
                </a:solidFill>
              </a:rPr>
              <a:t>pass</a:t>
            </a:r>
            <a:r>
              <a:rPr lang="zh-CN" altLang="en-US" dirty="0">
                <a:solidFill>
                  <a:schemeClr val="bg2"/>
                </a:solidFill>
              </a:rPr>
              <a:t>的过程，来实现代码生成的功能；</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zh-CN" altLang="en-US" dirty="0">
                <a:solidFill>
                  <a:schemeClr val="bg2"/>
                </a:solidFill>
              </a:rPr>
              <a:t>具体的指令集架构，也会有自己的</a:t>
            </a:r>
            <a:r>
              <a:rPr lang="en-US" altLang="zh-CN" dirty="0" err="1">
                <a:solidFill>
                  <a:schemeClr val="bg2"/>
                </a:solidFill>
              </a:rPr>
              <a:t>XXXTargetMachine</a:t>
            </a:r>
            <a:r>
              <a:rPr lang="zh-CN" altLang="en-US" dirty="0">
                <a:solidFill>
                  <a:schemeClr val="bg2"/>
                </a:solidFill>
              </a:rPr>
              <a:t>和</a:t>
            </a:r>
            <a:r>
              <a:rPr lang="en-US" altLang="zh-CN" dirty="0" err="1">
                <a:solidFill>
                  <a:schemeClr val="bg2"/>
                </a:solidFill>
              </a:rPr>
              <a:t>XXXPassConfig</a:t>
            </a:r>
            <a:r>
              <a:rPr lang="zh-CN" altLang="en-US" dirty="0">
                <a:solidFill>
                  <a:schemeClr val="bg2"/>
                </a:solidFill>
              </a:rPr>
              <a:t>，分别继承于</a:t>
            </a:r>
            <a:r>
              <a:rPr lang="en-US" altLang="zh-CN" dirty="0" err="1">
                <a:solidFill>
                  <a:schemeClr val="bg2"/>
                </a:solidFill>
              </a:rPr>
              <a:t>LLVMTargetMachine</a:t>
            </a:r>
            <a:r>
              <a:rPr lang="zh-CN" altLang="en-US" dirty="0">
                <a:solidFill>
                  <a:schemeClr val="bg2"/>
                </a:solidFill>
              </a:rPr>
              <a:t>调用</a:t>
            </a:r>
            <a:r>
              <a:rPr lang="en-US" altLang="zh-CN" dirty="0" err="1">
                <a:solidFill>
                  <a:schemeClr val="bg2"/>
                </a:solidFill>
              </a:rPr>
              <a:t>TargetPassConfig</a:t>
            </a:r>
            <a:r>
              <a:rPr lang="zh-CN" altLang="en-US" dirty="0">
                <a:solidFill>
                  <a:schemeClr val="bg2"/>
                </a:solidFill>
              </a:rPr>
              <a:t>，来实现架构相关的最终代码生成流程；</a:t>
            </a:r>
            <a:endParaRPr lang="en-US" altLang="zh-CN" dirty="0">
              <a:solidFill>
                <a:schemeClr val="bg2"/>
              </a:solidFill>
            </a:endParaRPr>
          </a:p>
          <a:p>
            <a:pPr marL="342900" indent="-342900">
              <a:buAutoNum type="arabicPeriod"/>
            </a:pPr>
            <a:endParaRPr lang="en-US" altLang="zh-CN" dirty="0">
              <a:solidFill>
                <a:schemeClr val="bg2"/>
              </a:solidFill>
            </a:endParaRPr>
          </a:p>
          <a:p>
            <a:pPr marL="342900" indent="-342900">
              <a:buAutoNum type="arabicPeriod"/>
            </a:pPr>
            <a:r>
              <a:rPr lang="zh-CN" altLang="en-US" dirty="0">
                <a:solidFill>
                  <a:schemeClr val="bg2"/>
                </a:solidFill>
              </a:rPr>
              <a:t>具体指令集架构的</a:t>
            </a:r>
            <a:r>
              <a:rPr lang="en-US" altLang="zh-CN" dirty="0" err="1">
                <a:solidFill>
                  <a:schemeClr val="bg2"/>
                </a:solidFill>
              </a:rPr>
              <a:t>XXXTargetMachine</a:t>
            </a:r>
            <a:r>
              <a:rPr lang="zh-CN" altLang="en-US" dirty="0">
                <a:solidFill>
                  <a:schemeClr val="bg2"/>
                </a:solidFill>
              </a:rPr>
              <a:t>和</a:t>
            </a:r>
            <a:r>
              <a:rPr lang="en-US" altLang="zh-CN" dirty="0" err="1">
                <a:solidFill>
                  <a:schemeClr val="bg2"/>
                </a:solidFill>
              </a:rPr>
              <a:t>XXXPassConfig</a:t>
            </a:r>
            <a:r>
              <a:rPr lang="zh-CN" altLang="en-US" dirty="0">
                <a:solidFill>
                  <a:schemeClr val="bg2"/>
                </a:solidFill>
              </a:rPr>
              <a:t>通常位于</a:t>
            </a:r>
            <a:r>
              <a:rPr lang="en-US" altLang="zh-CN" dirty="0" err="1">
                <a:solidFill>
                  <a:schemeClr val="bg2"/>
                </a:solidFill>
              </a:rPr>
              <a:t>llvm</a:t>
            </a:r>
            <a:r>
              <a:rPr lang="en-US" altLang="zh-CN" dirty="0">
                <a:solidFill>
                  <a:schemeClr val="bg2"/>
                </a:solidFill>
              </a:rPr>
              <a:t>/lib/Target/XXX</a:t>
            </a:r>
            <a:r>
              <a:rPr lang="zh-CN" altLang="en-US" dirty="0">
                <a:solidFill>
                  <a:schemeClr val="bg2"/>
                </a:solidFill>
              </a:rPr>
              <a:t>目录之下；以</a:t>
            </a:r>
            <a:r>
              <a:rPr lang="en-US" altLang="zh-CN" dirty="0">
                <a:solidFill>
                  <a:schemeClr val="bg2"/>
                </a:solidFill>
              </a:rPr>
              <a:t>RISC-V</a:t>
            </a:r>
            <a:r>
              <a:rPr lang="zh-CN" altLang="en-US" dirty="0">
                <a:solidFill>
                  <a:schemeClr val="bg2"/>
                </a:solidFill>
              </a:rPr>
              <a:t>架构为例，</a:t>
            </a:r>
            <a:r>
              <a:rPr lang="en-US" altLang="zh-CN" dirty="0">
                <a:solidFill>
                  <a:schemeClr val="bg2"/>
                </a:solidFill>
              </a:rPr>
              <a:t> </a:t>
            </a:r>
            <a:r>
              <a:rPr lang="en-US" altLang="zh-CN" dirty="0" err="1">
                <a:solidFill>
                  <a:schemeClr val="bg2"/>
                </a:solidFill>
              </a:rPr>
              <a:t>RISCVTargetMachine</a:t>
            </a:r>
            <a:r>
              <a:rPr lang="zh-CN" altLang="en-US" dirty="0">
                <a:solidFill>
                  <a:schemeClr val="bg2"/>
                </a:solidFill>
              </a:rPr>
              <a:t>和</a:t>
            </a:r>
            <a:r>
              <a:rPr lang="en-US" altLang="zh-CN" dirty="0" err="1">
                <a:solidFill>
                  <a:schemeClr val="bg2"/>
                </a:solidFill>
              </a:rPr>
              <a:t>RISCVPassConfig</a:t>
            </a:r>
            <a:r>
              <a:rPr lang="zh-CN" altLang="en-US" dirty="0">
                <a:solidFill>
                  <a:schemeClr val="bg2"/>
                </a:solidFill>
              </a:rPr>
              <a:t>都位于</a:t>
            </a:r>
            <a:r>
              <a:rPr lang="en-US" altLang="zh-CN" dirty="0" err="1">
                <a:solidFill>
                  <a:schemeClr val="bg2"/>
                </a:solidFill>
              </a:rPr>
              <a:t>llvm</a:t>
            </a:r>
            <a:r>
              <a:rPr lang="en-US" altLang="zh-CN" dirty="0">
                <a:solidFill>
                  <a:schemeClr val="bg2"/>
                </a:solidFill>
              </a:rPr>
              <a:t>/lib/Target/RISCV/RISCVTargetMachine.cpp</a:t>
            </a:r>
            <a:r>
              <a:rPr lang="zh-CN" altLang="en-US">
                <a:solidFill>
                  <a:schemeClr val="bg2"/>
                </a:solidFill>
              </a:rPr>
              <a:t>之中。</a:t>
            </a:r>
            <a:endParaRPr lang="en-US" altLang="zh-CN" dirty="0">
              <a:solidFill>
                <a:schemeClr val="bg2"/>
              </a:solidFill>
            </a:endParaRPr>
          </a:p>
          <a:p>
            <a:pPr marL="342900" indent="-342900">
              <a:buAutoNum type="arabicPeriod"/>
            </a:pPr>
            <a:endParaRPr lang="zh-CN" altLang="en-US" dirty="0"/>
          </a:p>
        </p:txBody>
      </p:sp>
    </p:spTree>
    <p:extLst>
      <p:ext uri="{BB962C8B-B14F-4D97-AF65-F5344CB8AC3E}">
        <p14:creationId xmlns:p14="http://schemas.microsoft.com/office/powerpoint/2010/main" val="62887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A6839-F193-6320-699D-8675F59F6B5C}"/>
              </a:ext>
            </a:extLst>
          </p:cNvPr>
          <p:cNvSpPr>
            <a:spLocks noGrp="1"/>
          </p:cNvSpPr>
          <p:nvPr>
            <p:ph type="title"/>
          </p:nvPr>
        </p:nvSpPr>
        <p:spPr/>
        <p:txBody>
          <a:bodyPr/>
          <a:lstStyle/>
          <a:p>
            <a:r>
              <a:rPr lang="zh-CN" altLang="en-US" sz="2400" kern="100" dirty="0">
                <a:effectLst/>
                <a:latin typeface="Time New Roman"/>
                <a:ea typeface="宋体" panose="02010600030101010101" pitchFamily="2" charset="-122"/>
                <a:cs typeface="Times New Roman" panose="02020603050405020304" pitchFamily="18" charset="0"/>
              </a:rPr>
              <a:t>具体架构中</a:t>
            </a:r>
            <a:r>
              <a:rPr lang="en-US" altLang="zh-CN" sz="2400" kern="100" dirty="0" err="1">
                <a:effectLst/>
                <a:latin typeface="Time New Roman"/>
                <a:ea typeface="宋体" panose="02010600030101010101" pitchFamily="2" charset="-122"/>
                <a:cs typeface="Times New Roman" panose="02020603050405020304" pitchFamily="18" charset="0"/>
              </a:rPr>
              <a:t>TargetPassConfig</a:t>
            </a:r>
            <a:r>
              <a:rPr lang="zh-CN" altLang="en-US" sz="2400" kern="100" dirty="0">
                <a:effectLst/>
                <a:latin typeface="Time New Roman"/>
                <a:ea typeface="宋体" panose="02010600030101010101" pitchFamily="2" charset="-122"/>
                <a:cs typeface="Times New Roman" panose="02020603050405020304" pitchFamily="18" charset="0"/>
              </a:rPr>
              <a:t>的调用（以</a:t>
            </a:r>
            <a:r>
              <a:rPr lang="en-US" altLang="zh-CN" sz="2400" kern="100" dirty="0">
                <a:effectLst/>
                <a:latin typeface="Time New Roman"/>
                <a:ea typeface="宋体" panose="02010600030101010101" pitchFamily="2" charset="-122"/>
                <a:cs typeface="Times New Roman" panose="02020603050405020304" pitchFamily="18" charset="0"/>
              </a:rPr>
              <a:t>RISC-V</a:t>
            </a:r>
            <a:r>
              <a:rPr lang="zh-CN" altLang="en-US" sz="2400" kern="100" dirty="0">
                <a:effectLst/>
                <a:latin typeface="Time New Roman"/>
                <a:ea typeface="宋体" panose="02010600030101010101" pitchFamily="2" charset="-122"/>
                <a:cs typeface="Times New Roman" panose="02020603050405020304" pitchFamily="18" charset="0"/>
              </a:rPr>
              <a:t>为例）</a:t>
            </a:r>
            <a:endParaRPr lang="zh-CN" altLang="en-US" dirty="0"/>
          </a:p>
        </p:txBody>
      </p:sp>
      <p:sp>
        <p:nvSpPr>
          <p:cNvPr id="3" name="矩形 2">
            <a:extLst>
              <a:ext uri="{FF2B5EF4-FFF2-40B4-BE49-F238E27FC236}">
                <a16:creationId xmlns:a16="http://schemas.microsoft.com/office/drawing/2014/main" id="{950FFBE0-6E94-2943-16B6-B96A1EED7212}"/>
              </a:ext>
            </a:extLst>
          </p:cNvPr>
          <p:cNvSpPr/>
          <p:nvPr/>
        </p:nvSpPr>
        <p:spPr>
          <a:xfrm>
            <a:off x="985284" y="1807535"/>
            <a:ext cx="2367516" cy="6025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LLVMTargetMachine</a:t>
            </a:r>
            <a:endParaRPr lang="zh-CN" altLang="en-US" dirty="0"/>
          </a:p>
        </p:txBody>
      </p:sp>
      <p:sp>
        <p:nvSpPr>
          <p:cNvPr id="4" name="矩形 3">
            <a:extLst>
              <a:ext uri="{FF2B5EF4-FFF2-40B4-BE49-F238E27FC236}">
                <a16:creationId xmlns:a16="http://schemas.microsoft.com/office/drawing/2014/main" id="{214C3FE6-F9BC-1751-7831-0E381314EAC3}"/>
              </a:ext>
            </a:extLst>
          </p:cNvPr>
          <p:cNvSpPr/>
          <p:nvPr/>
        </p:nvSpPr>
        <p:spPr>
          <a:xfrm>
            <a:off x="5170968" y="1807535"/>
            <a:ext cx="2367516" cy="6025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TargetPassConfig</a:t>
            </a:r>
            <a:endParaRPr lang="zh-CN" altLang="en-US" dirty="0"/>
          </a:p>
        </p:txBody>
      </p:sp>
      <p:sp>
        <p:nvSpPr>
          <p:cNvPr id="5" name="文本框 4">
            <a:extLst>
              <a:ext uri="{FF2B5EF4-FFF2-40B4-BE49-F238E27FC236}">
                <a16:creationId xmlns:a16="http://schemas.microsoft.com/office/drawing/2014/main" id="{AF460401-DD8E-8258-EE0F-943BF4843320}"/>
              </a:ext>
            </a:extLst>
          </p:cNvPr>
          <p:cNvSpPr txBox="1"/>
          <p:nvPr/>
        </p:nvSpPr>
        <p:spPr>
          <a:xfrm>
            <a:off x="4814257" y="1307969"/>
            <a:ext cx="4491790" cy="307777"/>
          </a:xfrm>
          <a:prstGeom prst="rect">
            <a:avLst/>
          </a:prstGeom>
          <a:noFill/>
        </p:spPr>
        <p:txBody>
          <a:bodyPr wrap="square" rtlCol="0">
            <a:spAutoFit/>
          </a:bodyPr>
          <a:lstStyle/>
          <a:p>
            <a:r>
              <a:rPr lang="en-US" altLang="zh-CN" sz="1400" dirty="0" err="1">
                <a:solidFill>
                  <a:schemeClr val="bg2"/>
                </a:solidFill>
              </a:rPr>
              <a:t>llvm</a:t>
            </a:r>
            <a:r>
              <a:rPr lang="en-US" altLang="zh-CN" sz="1400" dirty="0">
                <a:solidFill>
                  <a:schemeClr val="bg2"/>
                </a:solidFill>
              </a:rPr>
              <a:t>/lib/</a:t>
            </a:r>
            <a:r>
              <a:rPr lang="en-US" altLang="zh-CN" sz="1400" dirty="0" err="1">
                <a:solidFill>
                  <a:schemeClr val="bg2"/>
                </a:solidFill>
              </a:rPr>
              <a:t>CodeGen</a:t>
            </a:r>
            <a:r>
              <a:rPr lang="en-US" altLang="zh-CN" sz="1400" dirty="0">
                <a:solidFill>
                  <a:schemeClr val="bg2"/>
                </a:solidFill>
              </a:rPr>
              <a:t>/TargetPassConfig.cpp</a:t>
            </a:r>
            <a:endParaRPr lang="zh-CN" altLang="en-US" sz="1400" dirty="0">
              <a:solidFill>
                <a:schemeClr val="bg2"/>
              </a:solidFill>
            </a:endParaRPr>
          </a:p>
        </p:txBody>
      </p:sp>
      <p:sp>
        <p:nvSpPr>
          <p:cNvPr id="6" name="文本框 5">
            <a:extLst>
              <a:ext uri="{FF2B5EF4-FFF2-40B4-BE49-F238E27FC236}">
                <a16:creationId xmlns:a16="http://schemas.microsoft.com/office/drawing/2014/main" id="{4D2BBCAC-D0D6-0F7B-2AC2-3B41B0500ECC}"/>
              </a:ext>
            </a:extLst>
          </p:cNvPr>
          <p:cNvSpPr txBox="1"/>
          <p:nvPr/>
        </p:nvSpPr>
        <p:spPr>
          <a:xfrm>
            <a:off x="568322" y="1332786"/>
            <a:ext cx="4491790" cy="307777"/>
          </a:xfrm>
          <a:prstGeom prst="rect">
            <a:avLst/>
          </a:prstGeom>
          <a:noFill/>
        </p:spPr>
        <p:txBody>
          <a:bodyPr wrap="square" rtlCol="0">
            <a:spAutoFit/>
          </a:bodyPr>
          <a:lstStyle/>
          <a:p>
            <a:r>
              <a:rPr lang="en-US" altLang="zh-CN" sz="1400" dirty="0" err="1">
                <a:solidFill>
                  <a:schemeClr val="bg2"/>
                </a:solidFill>
              </a:rPr>
              <a:t>llvm</a:t>
            </a:r>
            <a:r>
              <a:rPr lang="en-US" altLang="zh-CN" sz="1400" dirty="0">
                <a:solidFill>
                  <a:schemeClr val="bg2"/>
                </a:solidFill>
              </a:rPr>
              <a:t>/lib/</a:t>
            </a:r>
            <a:r>
              <a:rPr lang="en-US" altLang="zh-CN" sz="1400" dirty="0" err="1">
                <a:solidFill>
                  <a:schemeClr val="bg2"/>
                </a:solidFill>
              </a:rPr>
              <a:t>CodeGen</a:t>
            </a:r>
            <a:r>
              <a:rPr lang="en-US" altLang="zh-CN" sz="1400" dirty="0">
                <a:solidFill>
                  <a:schemeClr val="bg2"/>
                </a:solidFill>
              </a:rPr>
              <a:t>/LLVMTargetMachine.cpp</a:t>
            </a:r>
            <a:endParaRPr lang="zh-CN" altLang="en-US" sz="1400" dirty="0">
              <a:solidFill>
                <a:schemeClr val="bg2"/>
              </a:solidFill>
            </a:endParaRPr>
          </a:p>
        </p:txBody>
      </p:sp>
      <p:cxnSp>
        <p:nvCxnSpPr>
          <p:cNvPr id="9" name="直接箭头连接符 8">
            <a:extLst>
              <a:ext uri="{FF2B5EF4-FFF2-40B4-BE49-F238E27FC236}">
                <a16:creationId xmlns:a16="http://schemas.microsoft.com/office/drawing/2014/main" id="{EAB34721-7BB3-C008-A37C-E2997E4B53E3}"/>
              </a:ext>
            </a:extLst>
          </p:cNvPr>
          <p:cNvCxnSpPr>
            <a:stCxn id="3" idx="3"/>
            <a:endCxn id="4" idx="1"/>
          </p:cNvCxnSpPr>
          <p:nvPr/>
        </p:nvCxnSpPr>
        <p:spPr>
          <a:xfrm>
            <a:off x="3352800" y="2108791"/>
            <a:ext cx="1818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D6ACC804-E0F2-8FE0-4297-7AD42F35CBB2}"/>
              </a:ext>
            </a:extLst>
          </p:cNvPr>
          <p:cNvSpPr/>
          <p:nvPr/>
        </p:nvSpPr>
        <p:spPr>
          <a:xfrm>
            <a:off x="736336" y="4038613"/>
            <a:ext cx="2544726" cy="6025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RISCVTargetMachine</a:t>
            </a:r>
            <a:endParaRPr lang="zh-CN" altLang="en-US" dirty="0"/>
          </a:p>
        </p:txBody>
      </p:sp>
      <p:sp>
        <p:nvSpPr>
          <p:cNvPr id="11" name="矩形 10">
            <a:extLst>
              <a:ext uri="{FF2B5EF4-FFF2-40B4-BE49-F238E27FC236}">
                <a16:creationId xmlns:a16="http://schemas.microsoft.com/office/drawing/2014/main" id="{3F2B39B4-8D59-0E55-89AF-BE6D5A48E8FE}"/>
              </a:ext>
            </a:extLst>
          </p:cNvPr>
          <p:cNvSpPr/>
          <p:nvPr/>
        </p:nvSpPr>
        <p:spPr>
          <a:xfrm>
            <a:off x="5099230" y="4038613"/>
            <a:ext cx="2367516" cy="6025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RISCVPassConfig</a:t>
            </a:r>
            <a:endParaRPr lang="zh-CN" altLang="en-US" dirty="0"/>
          </a:p>
        </p:txBody>
      </p:sp>
      <p:sp>
        <p:nvSpPr>
          <p:cNvPr id="12" name="文本框 11">
            <a:extLst>
              <a:ext uri="{FF2B5EF4-FFF2-40B4-BE49-F238E27FC236}">
                <a16:creationId xmlns:a16="http://schemas.microsoft.com/office/drawing/2014/main" id="{6E91CA09-FC8B-BC64-39D2-48523DB1A1F6}"/>
              </a:ext>
            </a:extLst>
          </p:cNvPr>
          <p:cNvSpPr txBox="1"/>
          <p:nvPr/>
        </p:nvSpPr>
        <p:spPr>
          <a:xfrm>
            <a:off x="496584" y="3563864"/>
            <a:ext cx="4491790" cy="307777"/>
          </a:xfrm>
          <a:prstGeom prst="rect">
            <a:avLst/>
          </a:prstGeom>
          <a:noFill/>
        </p:spPr>
        <p:txBody>
          <a:bodyPr wrap="square" rtlCol="0">
            <a:spAutoFit/>
          </a:bodyPr>
          <a:lstStyle/>
          <a:p>
            <a:r>
              <a:rPr lang="en-US" altLang="zh-CN" sz="1400" dirty="0" err="1">
                <a:solidFill>
                  <a:schemeClr val="bg2"/>
                </a:solidFill>
              </a:rPr>
              <a:t>llvm</a:t>
            </a:r>
            <a:r>
              <a:rPr lang="en-US" altLang="zh-CN" sz="1400" dirty="0">
                <a:solidFill>
                  <a:schemeClr val="bg2"/>
                </a:solidFill>
              </a:rPr>
              <a:t>/lib/Target/RISCV/RISCVTargetMachine.cpp</a:t>
            </a:r>
            <a:endParaRPr lang="zh-CN" altLang="en-US" sz="1400" dirty="0">
              <a:solidFill>
                <a:schemeClr val="bg2"/>
              </a:solidFill>
            </a:endParaRPr>
          </a:p>
        </p:txBody>
      </p:sp>
      <p:cxnSp>
        <p:nvCxnSpPr>
          <p:cNvPr id="13" name="直接箭头连接符 12">
            <a:extLst>
              <a:ext uri="{FF2B5EF4-FFF2-40B4-BE49-F238E27FC236}">
                <a16:creationId xmlns:a16="http://schemas.microsoft.com/office/drawing/2014/main" id="{AFD5F8C8-E272-6497-DBCB-476BA90644F0}"/>
              </a:ext>
            </a:extLst>
          </p:cNvPr>
          <p:cNvCxnSpPr>
            <a:cxnSpLocks/>
            <a:stCxn id="10" idx="3"/>
            <a:endCxn id="11" idx="1"/>
          </p:cNvCxnSpPr>
          <p:nvPr/>
        </p:nvCxnSpPr>
        <p:spPr>
          <a:xfrm>
            <a:off x="3281062" y="4339869"/>
            <a:ext cx="1818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D038D6C-4679-060C-4525-4925BF16ADBC}"/>
              </a:ext>
            </a:extLst>
          </p:cNvPr>
          <p:cNvSpPr txBox="1"/>
          <p:nvPr/>
        </p:nvSpPr>
        <p:spPr>
          <a:xfrm>
            <a:off x="4814257" y="3580208"/>
            <a:ext cx="4491790" cy="307777"/>
          </a:xfrm>
          <a:prstGeom prst="rect">
            <a:avLst/>
          </a:prstGeom>
          <a:noFill/>
        </p:spPr>
        <p:txBody>
          <a:bodyPr wrap="square" rtlCol="0">
            <a:spAutoFit/>
          </a:bodyPr>
          <a:lstStyle/>
          <a:p>
            <a:r>
              <a:rPr lang="en-US" altLang="zh-CN" sz="1400" dirty="0" err="1">
                <a:solidFill>
                  <a:schemeClr val="bg2"/>
                </a:solidFill>
              </a:rPr>
              <a:t>llvm</a:t>
            </a:r>
            <a:r>
              <a:rPr lang="en-US" altLang="zh-CN" sz="1400" dirty="0">
                <a:solidFill>
                  <a:schemeClr val="bg2"/>
                </a:solidFill>
              </a:rPr>
              <a:t>/lib/Target/RISCV/RISCVTargetMachine.cpp</a:t>
            </a:r>
            <a:endParaRPr lang="zh-CN" altLang="en-US" sz="1400" dirty="0">
              <a:solidFill>
                <a:schemeClr val="bg2"/>
              </a:solidFill>
            </a:endParaRPr>
          </a:p>
        </p:txBody>
      </p:sp>
    </p:spTree>
    <p:extLst>
      <p:ext uri="{BB962C8B-B14F-4D97-AF65-F5344CB8AC3E}">
        <p14:creationId xmlns:p14="http://schemas.microsoft.com/office/powerpoint/2010/main" val="1582817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1"/>
          <p:cNvSpPr txBox="1">
            <a:spLocks noGrp="1"/>
          </p:cNvSpPr>
          <p:nvPr>
            <p:ph type="title"/>
          </p:nvPr>
        </p:nvSpPr>
        <p:spPr>
          <a:xfrm>
            <a:off x="614600" y="2753800"/>
            <a:ext cx="10962800" cy="1350400"/>
          </a:xfrm>
          <a:prstGeom prst="rect">
            <a:avLst/>
          </a:prstGeom>
        </p:spPr>
        <p:txBody>
          <a:bodyPr spcFirstLastPara="1" wrap="square" lIns="121900" tIns="121900" rIns="121900" bIns="121900" anchor="ctr" anchorCtr="0">
            <a:normAutofit/>
          </a:bodyPr>
          <a:lstStyle/>
          <a:p>
            <a:pPr algn="ctr"/>
            <a:r>
              <a:rPr lang="en-GB" dirty="0"/>
              <a:t>T</a:t>
            </a:r>
            <a:r>
              <a:rPr lang="en-US" altLang="zh-CN" dirty="0"/>
              <a:t>hanks!</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6031"/>
    </mc:Choice>
    <mc:Fallback xmlns="">
      <p:transition spd="slow" advTm="60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131000" y="21800"/>
            <a:ext cx="11768800" cy="803600"/>
          </a:xfrm>
          <a:prstGeom prst="rect">
            <a:avLst/>
          </a:prstGeom>
        </p:spPr>
        <p:txBody>
          <a:bodyPr spcFirstLastPara="1" wrap="square" lIns="121900" tIns="121900" rIns="121900" bIns="121900" anchor="ctr" anchorCtr="0">
            <a:normAutofit/>
          </a:bodyPr>
          <a:lstStyle/>
          <a:p>
            <a:r>
              <a:rPr lang="en-US" altLang="zh-CN" dirty="0"/>
              <a:t>LLVM</a:t>
            </a:r>
            <a:r>
              <a:rPr lang="zh-CN" altLang="en-US" dirty="0"/>
              <a:t>的架构</a:t>
            </a:r>
          </a:p>
        </p:txBody>
      </p:sp>
      <p:pic>
        <p:nvPicPr>
          <p:cNvPr id="5" name="内容占位符 4">
            <a:extLst>
              <a:ext uri="{FF2B5EF4-FFF2-40B4-BE49-F238E27FC236}">
                <a16:creationId xmlns:a16="http://schemas.microsoft.com/office/drawing/2014/main" id="{97C2F8AC-4A9B-FC54-C340-181915056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754" y="1794841"/>
            <a:ext cx="10376492" cy="3830748"/>
          </a:xfrm>
          <a:prstGeom prst="rect">
            <a:avLst/>
          </a:prstGeom>
        </p:spPr>
      </p:pic>
      <p:sp>
        <p:nvSpPr>
          <p:cNvPr id="6" name="文本框 5">
            <a:extLst>
              <a:ext uri="{FF2B5EF4-FFF2-40B4-BE49-F238E27FC236}">
                <a16:creationId xmlns:a16="http://schemas.microsoft.com/office/drawing/2014/main" id="{F4E58B4A-7F7B-8BB9-A251-4E88C742E685}"/>
              </a:ext>
            </a:extLst>
          </p:cNvPr>
          <p:cNvSpPr txBox="1"/>
          <p:nvPr/>
        </p:nvSpPr>
        <p:spPr>
          <a:xfrm>
            <a:off x="568408" y="6287253"/>
            <a:ext cx="10186737" cy="307777"/>
          </a:xfrm>
          <a:prstGeom prst="rect">
            <a:avLst/>
          </a:prstGeom>
          <a:noFill/>
        </p:spPr>
        <p:txBody>
          <a:bodyPr wrap="square" rtlCol="0">
            <a:spAutoFit/>
          </a:bodyPr>
          <a:lstStyle/>
          <a:p>
            <a:r>
              <a:rPr lang="en-US" altLang="zh-CN" sz="1400" dirty="0">
                <a:solidFill>
                  <a:schemeClr val="bg2"/>
                </a:solidFill>
              </a:rPr>
              <a:t>From:</a:t>
            </a:r>
            <a:r>
              <a:rPr lang="zh-CN" altLang="en-US" sz="1400" dirty="0">
                <a:solidFill>
                  <a:schemeClr val="bg2"/>
                </a:solidFill>
              </a:rPr>
              <a:t> </a:t>
            </a:r>
            <a:r>
              <a:rPr lang="en-US" altLang="zh-CN" sz="1400" dirty="0">
                <a:solidFill>
                  <a:schemeClr val="bg2"/>
                </a:solidFill>
              </a:rPr>
              <a:t>The Architecture of Open Source Applications (Vol 1) LLVM  https://aosabook.org/en/v1/llvm.html</a:t>
            </a:r>
            <a:endParaRPr lang="zh-CN" altLang="en-US" sz="1400" dirty="0">
              <a:solidFill>
                <a:schemeClr val="bg2"/>
              </a:solidFill>
            </a:endParaRPr>
          </a:p>
        </p:txBody>
      </p:sp>
    </p:spTree>
    <p:extLst>
      <p:ext uri="{BB962C8B-B14F-4D97-AF65-F5344CB8AC3E}">
        <p14:creationId xmlns:p14="http://schemas.microsoft.com/office/powerpoint/2010/main" val="1979683548"/>
      </p:ext>
    </p:extLst>
  </p:cSld>
  <p:clrMapOvr>
    <a:masterClrMapping/>
  </p:clrMapOvr>
  <mc:AlternateContent xmlns:mc="http://schemas.openxmlformats.org/markup-compatibility/2006" xmlns:p14="http://schemas.microsoft.com/office/powerpoint/2010/main">
    <mc:Choice Requires="p14">
      <p:transition spd="slow" p14:dur="2000" advTm="10386"/>
    </mc:Choice>
    <mc:Fallback xmlns="">
      <p:transition spd="slow" advTm="103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183C0-B34C-CCA4-3F83-01515043AAD7}"/>
              </a:ext>
            </a:extLst>
          </p:cNvPr>
          <p:cNvSpPr>
            <a:spLocks noGrp="1"/>
          </p:cNvSpPr>
          <p:nvPr>
            <p:ph type="title"/>
          </p:nvPr>
        </p:nvSpPr>
        <p:spPr/>
        <p:txBody>
          <a:bodyPr/>
          <a:lstStyle/>
          <a:p>
            <a:r>
              <a:rPr lang="en-US" altLang="zh-CN" dirty="0"/>
              <a:t>The</a:t>
            </a:r>
            <a:r>
              <a:rPr lang="zh-CN" altLang="en-US" dirty="0"/>
              <a:t> </a:t>
            </a:r>
            <a:r>
              <a:rPr lang="en-US" altLang="zh-CN" dirty="0"/>
              <a:t>Steps</a:t>
            </a:r>
            <a:r>
              <a:rPr lang="zh-CN" altLang="en-US" dirty="0"/>
              <a:t> </a:t>
            </a:r>
            <a:r>
              <a:rPr lang="en-US" altLang="zh-CN" dirty="0"/>
              <a:t>in</a:t>
            </a:r>
            <a:r>
              <a:rPr lang="zh-CN" altLang="en-US" dirty="0"/>
              <a:t> </a:t>
            </a:r>
            <a:r>
              <a:rPr lang="en-US" altLang="zh-CN" dirty="0"/>
              <a:t>LLVM Backend</a:t>
            </a:r>
            <a:endParaRPr lang="zh-CN" altLang="en-US" dirty="0"/>
          </a:p>
        </p:txBody>
      </p:sp>
      <p:pic>
        <p:nvPicPr>
          <p:cNvPr id="3" name="内容占位符 3">
            <a:extLst>
              <a:ext uri="{FF2B5EF4-FFF2-40B4-BE49-F238E27FC236}">
                <a16:creationId xmlns:a16="http://schemas.microsoft.com/office/drawing/2014/main" id="{55F004F9-DFDD-D911-B02D-F77D0A626F54}"/>
              </a:ext>
            </a:extLst>
          </p:cNvPr>
          <p:cNvPicPr>
            <a:picLocks noChangeAspect="1"/>
          </p:cNvPicPr>
          <p:nvPr/>
        </p:nvPicPr>
        <p:blipFill>
          <a:blip r:embed="rId2"/>
          <a:stretch>
            <a:fillRect/>
          </a:stretch>
        </p:blipFill>
        <p:spPr>
          <a:xfrm>
            <a:off x="-39049" y="1659509"/>
            <a:ext cx="12108897" cy="4025118"/>
          </a:xfrm>
          <a:prstGeom prst="rect">
            <a:avLst/>
          </a:prstGeom>
        </p:spPr>
      </p:pic>
      <p:sp>
        <p:nvSpPr>
          <p:cNvPr id="4" name="文本框 3">
            <a:extLst>
              <a:ext uri="{FF2B5EF4-FFF2-40B4-BE49-F238E27FC236}">
                <a16:creationId xmlns:a16="http://schemas.microsoft.com/office/drawing/2014/main" id="{862D94B2-639D-3136-CFE7-CCA3F27366DE}"/>
              </a:ext>
            </a:extLst>
          </p:cNvPr>
          <p:cNvSpPr txBox="1"/>
          <p:nvPr/>
        </p:nvSpPr>
        <p:spPr>
          <a:xfrm>
            <a:off x="448947" y="6089460"/>
            <a:ext cx="9748911" cy="307777"/>
          </a:xfrm>
          <a:prstGeom prst="rect">
            <a:avLst/>
          </a:prstGeom>
          <a:noFill/>
        </p:spPr>
        <p:txBody>
          <a:bodyPr wrap="square" rtlCol="0">
            <a:spAutoFit/>
          </a:bodyPr>
          <a:lstStyle/>
          <a:p>
            <a:pPr marR="0" lvl="0" indent="0" fontAlgn="auto">
              <a:lnSpc>
                <a:spcPct val="100000"/>
              </a:lnSpc>
              <a:spcBef>
                <a:spcPts val="0"/>
              </a:spcBef>
              <a:spcAft>
                <a:spcPts val="0"/>
              </a:spcAft>
              <a:buClrTx/>
              <a:buSzTx/>
              <a:buFontTx/>
              <a:buNone/>
              <a:defRPr/>
            </a:pPr>
            <a:r>
              <a:rPr lang="en-US" altLang="zh-CN" sz="1400" dirty="0">
                <a:solidFill>
                  <a:schemeClr val="bg2"/>
                </a:solidFill>
              </a:rPr>
              <a:t>From:  《Getting Started with LLVM Core Libraries》P134.</a:t>
            </a:r>
            <a:endParaRPr lang="zh-CN" altLang="en-US" sz="1400" dirty="0">
              <a:solidFill>
                <a:schemeClr val="bg2"/>
              </a:solidFill>
            </a:endParaRPr>
          </a:p>
        </p:txBody>
      </p:sp>
    </p:spTree>
    <p:extLst>
      <p:ext uri="{BB962C8B-B14F-4D97-AF65-F5344CB8AC3E}">
        <p14:creationId xmlns:p14="http://schemas.microsoft.com/office/powerpoint/2010/main" val="156598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C3323-E637-607A-E6D9-2DB6192B7931}"/>
              </a:ext>
            </a:extLst>
          </p:cNvPr>
          <p:cNvSpPr>
            <a:spLocks noGrp="1"/>
          </p:cNvSpPr>
          <p:nvPr>
            <p:ph type="title"/>
          </p:nvPr>
        </p:nvSpPr>
        <p:spPr/>
        <p:txBody>
          <a:bodyPr/>
          <a:lstStyle/>
          <a:p>
            <a:r>
              <a:rPr lang="en-US" altLang="zh-CN" dirty="0"/>
              <a:t>LLVM libs</a:t>
            </a:r>
            <a:endParaRPr lang="zh-CN" altLang="en-US" dirty="0"/>
          </a:p>
        </p:txBody>
      </p:sp>
      <p:sp>
        <p:nvSpPr>
          <p:cNvPr id="4" name="文本框 3">
            <a:extLst>
              <a:ext uri="{FF2B5EF4-FFF2-40B4-BE49-F238E27FC236}">
                <a16:creationId xmlns:a16="http://schemas.microsoft.com/office/drawing/2014/main" id="{72129939-A5E8-62A3-4683-9400F961BA4B}"/>
              </a:ext>
            </a:extLst>
          </p:cNvPr>
          <p:cNvSpPr txBox="1"/>
          <p:nvPr/>
        </p:nvSpPr>
        <p:spPr>
          <a:xfrm>
            <a:off x="457200" y="1399493"/>
            <a:ext cx="8357936" cy="369332"/>
          </a:xfrm>
          <a:prstGeom prst="rect">
            <a:avLst/>
          </a:prstGeom>
          <a:noFill/>
        </p:spPr>
        <p:txBody>
          <a:bodyPr wrap="square">
            <a:spAutoFit/>
          </a:bodyPr>
          <a:lstStyle/>
          <a:p>
            <a:r>
              <a:rPr lang="en-US" altLang="zh-CN" sz="1800" i="1" dirty="0">
                <a:solidFill>
                  <a:srgbClr val="000000"/>
                </a:solidFill>
                <a:effectLst/>
                <a:latin typeface="BookAntiqua-Italic"/>
              </a:rPr>
              <a:t>everything is a library</a:t>
            </a:r>
            <a:endParaRPr lang="zh-CN" altLang="en-US" dirty="0"/>
          </a:p>
        </p:txBody>
      </p:sp>
      <p:pic>
        <p:nvPicPr>
          <p:cNvPr id="6" name="图片 5">
            <a:extLst>
              <a:ext uri="{FF2B5EF4-FFF2-40B4-BE49-F238E27FC236}">
                <a16:creationId xmlns:a16="http://schemas.microsoft.com/office/drawing/2014/main" id="{97BC5E64-5FBB-7F1C-F4BE-609460B9533F}"/>
              </a:ext>
            </a:extLst>
          </p:cNvPr>
          <p:cNvPicPr>
            <a:picLocks noChangeAspect="1"/>
          </p:cNvPicPr>
          <p:nvPr/>
        </p:nvPicPr>
        <p:blipFill>
          <a:blip r:embed="rId2"/>
          <a:stretch>
            <a:fillRect/>
          </a:stretch>
        </p:blipFill>
        <p:spPr>
          <a:xfrm>
            <a:off x="1673141" y="2114550"/>
            <a:ext cx="9439275" cy="3848100"/>
          </a:xfrm>
          <a:prstGeom prst="rect">
            <a:avLst/>
          </a:prstGeom>
        </p:spPr>
      </p:pic>
      <p:sp>
        <p:nvSpPr>
          <p:cNvPr id="7" name="文本框 6">
            <a:extLst>
              <a:ext uri="{FF2B5EF4-FFF2-40B4-BE49-F238E27FC236}">
                <a16:creationId xmlns:a16="http://schemas.microsoft.com/office/drawing/2014/main" id="{18F7B957-8C11-6A01-8A9A-2AC45E501EA7}"/>
              </a:ext>
            </a:extLst>
          </p:cNvPr>
          <p:cNvSpPr txBox="1"/>
          <p:nvPr/>
        </p:nvSpPr>
        <p:spPr>
          <a:xfrm>
            <a:off x="336652" y="6308375"/>
            <a:ext cx="9748911" cy="307777"/>
          </a:xfrm>
          <a:prstGeom prst="rect">
            <a:avLst/>
          </a:prstGeom>
          <a:noFill/>
        </p:spPr>
        <p:txBody>
          <a:bodyPr wrap="square" rtlCol="0">
            <a:spAutoFit/>
          </a:bodyPr>
          <a:lstStyle/>
          <a:p>
            <a:pPr marR="0" lvl="0" indent="0" fontAlgn="auto">
              <a:lnSpc>
                <a:spcPct val="100000"/>
              </a:lnSpc>
              <a:spcBef>
                <a:spcPts val="0"/>
              </a:spcBef>
              <a:spcAft>
                <a:spcPts val="0"/>
              </a:spcAft>
              <a:buClrTx/>
              <a:buSzTx/>
              <a:buFontTx/>
              <a:buNone/>
              <a:defRPr/>
            </a:pPr>
            <a:r>
              <a:rPr lang="en-US" altLang="zh-CN" sz="1400" dirty="0">
                <a:solidFill>
                  <a:schemeClr val="bg2"/>
                </a:solidFill>
              </a:rPr>
              <a:t>From:  《Getting Started with LLVM Core Libraries》P47.</a:t>
            </a:r>
            <a:endParaRPr lang="zh-CN" altLang="en-US" sz="1400" dirty="0">
              <a:solidFill>
                <a:schemeClr val="bg2"/>
              </a:solidFill>
            </a:endParaRPr>
          </a:p>
        </p:txBody>
      </p:sp>
    </p:spTree>
    <p:extLst>
      <p:ext uri="{BB962C8B-B14F-4D97-AF65-F5344CB8AC3E}">
        <p14:creationId xmlns:p14="http://schemas.microsoft.com/office/powerpoint/2010/main" val="428995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5362C-B83F-50FF-EAE6-FDF3F8B9E2A9}"/>
              </a:ext>
            </a:extLst>
          </p:cNvPr>
          <p:cNvSpPr>
            <a:spLocks noGrp="1"/>
          </p:cNvSpPr>
          <p:nvPr>
            <p:ph type="title"/>
          </p:nvPr>
        </p:nvSpPr>
        <p:spPr>
          <a:xfrm>
            <a:off x="927152" y="1197079"/>
            <a:ext cx="10962800" cy="4303987"/>
          </a:xfrm>
        </p:spPr>
        <p:txBody>
          <a:bodyPr>
            <a:normAutofit/>
          </a:bodyPr>
          <a:lstStyle/>
          <a:p>
            <a:pPr>
              <a:lnSpc>
                <a:spcPct val="150000"/>
              </a:lnSpc>
            </a:pPr>
            <a:r>
              <a:rPr lang="en-US" altLang="zh-CN" sz="2800" dirty="0"/>
              <a:t>1. LLVM</a:t>
            </a:r>
            <a:r>
              <a:rPr lang="zh-CN" altLang="en-US" sz="2800" dirty="0"/>
              <a:t>后端的架构与组成</a:t>
            </a:r>
            <a:br>
              <a:rPr lang="en-US" altLang="zh-CN" sz="2800" dirty="0"/>
            </a:br>
            <a:r>
              <a:rPr lang="en-US" altLang="zh-CN" sz="2800" dirty="0">
                <a:solidFill>
                  <a:srgbClr val="FF0000"/>
                </a:solidFill>
              </a:rPr>
              <a:t>2. LLVM </a:t>
            </a:r>
            <a:r>
              <a:rPr lang="en-US" altLang="zh-CN" sz="2800" dirty="0" err="1">
                <a:solidFill>
                  <a:srgbClr val="FF0000"/>
                </a:solidFill>
              </a:rPr>
              <a:t>CodeGen</a:t>
            </a:r>
            <a:r>
              <a:rPr lang="zh-CN" altLang="en-US" sz="2800" dirty="0">
                <a:solidFill>
                  <a:srgbClr val="FF0000"/>
                </a:solidFill>
              </a:rPr>
              <a:t>中的指令选择实现</a:t>
            </a:r>
            <a:br>
              <a:rPr lang="en-US" altLang="zh-CN" sz="2800" dirty="0"/>
            </a:br>
            <a:r>
              <a:rPr lang="en-US" altLang="zh-CN" sz="2800" dirty="0"/>
              <a:t>3. LLVM </a:t>
            </a:r>
            <a:r>
              <a:rPr lang="en-US" altLang="zh-CN" sz="2800" dirty="0" err="1"/>
              <a:t>CodeGen</a:t>
            </a:r>
            <a:r>
              <a:rPr lang="zh-CN" altLang="en-US" sz="2800" dirty="0"/>
              <a:t>中的指令调度实现</a:t>
            </a:r>
            <a:br>
              <a:rPr lang="en-US" altLang="zh-CN" sz="2800" dirty="0"/>
            </a:br>
            <a:r>
              <a:rPr lang="en-US" altLang="zh-CN" sz="2800" dirty="0"/>
              <a:t>4. LLVM </a:t>
            </a:r>
            <a:r>
              <a:rPr lang="en-US" altLang="zh-CN" sz="2800" dirty="0" err="1"/>
              <a:t>CodeGen</a:t>
            </a:r>
            <a:r>
              <a:rPr lang="zh-CN" altLang="en-US" sz="2800" dirty="0"/>
              <a:t>中的寄存器分配实现</a:t>
            </a:r>
            <a:br>
              <a:rPr lang="en-US" altLang="zh-CN" sz="2800" dirty="0"/>
            </a:br>
            <a:r>
              <a:rPr lang="en-US" altLang="zh-CN" sz="2800" dirty="0"/>
              <a:t>5. </a:t>
            </a:r>
            <a:r>
              <a:rPr lang="zh-CN" altLang="en-US" sz="2800" dirty="0"/>
              <a:t>小结</a:t>
            </a:r>
          </a:p>
        </p:txBody>
      </p:sp>
      <p:sp>
        <p:nvSpPr>
          <p:cNvPr id="5" name="文本框 4">
            <a:extLst>
              <a:ext uri="{FF2B5EF4-FFF2-40B4-BE49-F238E27FC236}">
                <a16:creationId xmlns:a16="http://schemas.microsoft.com/office/drawing/2014/main" id="{3E47F96D-F887-AD57-FA0F-85FB9B452A99}"/>
              </a:ext>
            </a:extLst>
          </p:cNvPr>
          <p:cNvSpPr txBox="1"/>
          <p:nvPr/>
        </p:nvSpPr>
        <p:spPr>
          <a:xfrm>
            <a:off x="870445" y="551793"/>
            <a:ext cx="9944700" cy="707886"/>
          </a:xfrm>
          <a:prstGeom prst="rect">
            <a:avLst/>
          </a:prstGeom>
          <a:noFill/>
        </p:spPr>
        <p:txBody>
          <a:bodyPr wrap="square" rtlCol="0">
            <a:spAutoFit/>
          </a:bodyPr>
          <a:lstStyle/>
          <a:p>
            <a:pPr algn="ctr"/>
            <a:r>
              <a:rPr lang="zh-CN" altLang="en-US" sz="4000" dirty="0">
                <a:solidFill>
                  <a:schemeClr val="bg1"/>
                </a:solidFill>
              </a:rPr>
              <a:t>目录</a:t>
            </a:r>
          </a:p>
        </p:txBody>
      </p:sp>
    </p:spTree>
    <p:extLst>
      <p:ext uri="{BB962C8B-B14F-4D97-AF65-F5344CB8AC3E}">
        <p14:creationId xmlns:p14="http://schemas.microsoft.com/office/powerpoint/2010/main" val="185751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99AB0-3EE1-0E60-25E6-A47C96667CD3}"/>
              </a:ext>
            </a:extLst>
          </p:cNvPr>
          <p:cNvSpPr>
            <a:spLocks noGrp="1"/>
          </p:cNvSpPr>
          <p:nvPr>
            <p:ph type="title"/>
          </p:nvPr>
        </p:nvSpPr>
        <p:spPr/>
        <p:txBody>
          <a:bodyPr/>
          <a:lstStyle/>
          <a:p>
            <a:r>
              <a:rPr lang="en-US" altLang="zh-CN" dirty="0"/>
              <a:t>LLVM</a:t>
            </a:r>
            <a:r>
              <a:rPr lang="zh-CN" altLang="en-US" dirty="0"/>
              <a:t>的指令选择</a:t>
            </a:r>
          </a:p>
        </p:txBody>
      </p:sp>
      <p:sp>
        <p:nvSpPr>
          <p:cNvPr id="4" name="文本框 3">
            <a:extLst>
              <a:ext uri="{FF2B5EF4-FFF2-40B4-BE49-F238E27FC236}">
                <a16:creationId xmlns:a16="http://schemas.microsoft.com/office/drawing/2014/main" id="{5E377317-BE94-EEFA-ACB9-F341016728B4}"/>
              </a:ext>
            </a:extLst>
          </p:cNvPr>
          <p:cNvSpPr txBox="1"/>
          <p:nvPr/>
        </p:nvSpPr>
        <p:spPr>
          <a:xfrm>
            <a:off x="1202120" y="1209730"/>
            <a:ext cx="10697680" cy="5078313"/>
          </a:xfrm>
          <a:prstGeom prst="rect">
            <a:avLst/>
          </a:prstGeom>
          <a:noFill/>
        </p:spPr>
        <p:txBody>
          <a:bodyPr wrap="square">
            <a:spAutoFit/>
          </a:bodyPr>
          <a:lstStyle/>
          <a:p>
            <a:r>
              <a:rPr lang="en-US" altLang="zh-CN" b="0" i="0" dirty="0" err="1">
                <a:solidFill>
                  <a:srgbClr val="000000"/>
                </a:solidFill>
                <a:effectLst/>
                <a:latin typeface="Lucida Grande"/>
              </a:rPr>
              <a:t>FastISel</a:t>
            </a:r>
            <a:endParaRPr lang="en-US" altLang="zh-CN" b="0" i="0" dirty="0">
              <a:solidFill>
                <a:srgbClr val="000000"/>
              </a:solidFill>
              <a:effectLst/>
              <a:latin typeface="Lucida Grande"/>
            </a:endParaRPr>
          </a:p>
          <a:p>
            <a:pPr marL="0" indent="0">
              <a:buNone/>
            </a:pPr>
            <a:r>
              <a:rPr lang="en-US" altLang="zh-CN" sz="1800" b="0" i="0" dirty="0">
                <a:solidFill>
                  <a:srgbClr val="000000"/>
                </a:solidFill>
                <a:effectLst/>
                <a:latin typeface="Lucida Grande"/>
              </a:rPr>
              <a:t>"Fast" instruction selection is designed to emit very poor code quickly. "Fast" instruction selection is able to fail gracefully and transfer control to the </a:t>
            </a:r>
            <a:r>
              <a:rPr lang="en-US" altLang="zh-CN" sz="1800" b="0" i="0" dirty="0" err="1">
                <a:solidFill>
                  <a:srgbClr val="000000"/>
                </a:solidFill>
                <a:effectLst/>
                <a:latin typeface="Lucida Grande"/>
              </a:rPr>
              <a:t>SelectionDAG</a:t>
            </a:r>
            <a:r>
              <a:rPr lang="en-US" altLang="zh-CN" sz="1800" b="0" i="0" dirty="0">
                <a:solidFill>
                  <a:srgbClr val="000000"/>
                </a:solidFill>
                <a:effectLst/>
                <a:latin typeface="Lucida Grande"/>
              </a:rPr>
              <a:t> selector for operations that it doesn’t support. </a:t>
            </a:r>
          </a:p>
          <a:p>
            <a:pPr marL="0" indent="0">
              <a:buNone/>
            </a:pPr>
            <a:r>
              <a:rPr lang="en-US" altLang="zh-CN" sz="1800" dirty="0">
                <a:solidFill>
                  <a:srgbClr val="000000"/>
                </a:solidFill>
                <a:latin typeface="Lucida Grande"/>
                <a:hlinkClick r:id="rId2"/>
              </a:rPr>
              <a:t>https://llvm.org/doxygen/FastISel_8cpp_source.html</a:t>
            </a:r>
            <a:endParaRPr lang="en-US" altLang="zh-CN" sz="1800" dirty="0">
              <a:solidFill>
                <a:srgbClr val="000000"/>
              </a:solidFill>
              <a:latin typeface="Lucida Grande"/>
            </a:endParaRPr>
          </a:p>
          <a:p>
            <a:pPr marL="0" indent="0">
              <a:buNone/>
            </a:pPr>
            <a:endParaRPr lang="en-US" altLang="zh-CN" dirty="0">
              <a:solidFill>
                <a:srgbClr val="000000"/>
              </a:solidFill>
              <a:latin typeface="Lucida Grande"/>
            </a:endParaRPr>
          </a:p>
          <a:p>
            <a:r>
              <a:rPr lang="en-US" altLang="zh-CN" b="0" i="0" dirty="0" err="1">
                <a:solidFill>
                  <a:srgbClr val="000000"/>
                </a:solidFill>
                <a:effectLst/>
                <a:latin typeface="Lucida Grande"/>
              </a:rPr>
              <a:t>SelectionDAG</a:t>
            </a:r>
            <a:r>
              <a:rPr lang="en-US" altLang="zh-CN" b="0" i="0" dirty="0">
                <a:solidFill>
                  <a:srgbClr val="000000"/>
                </a:solidFill>
                <a:effectLst/>
                <a:latin typeface="Lucida Grande"/>
              </a:rPr>
              <a:t>  </a:t>
            </a:r>
          </a:p>
          <a:p>
            <a:pPr marL="0" indent="0">
              <a:buNone/>
            </a:pPr>
            <a:r>
              <a:rPr lang="en-US" altLang="zh-CN" sz="1800" b="0" i="0" dirty="0">
                <a:solidFill>
                  <a:srgbClr val="000000"/>
                </a:solidFill>
                <a:effectLst/>
                <a:latin typeface="Lucida Grande"/>
              </a:rPr>
              <a:t>The </a:t>
            </a:r>
            <a:r>
              <a:rPr lang="en-US" altLang="zh-CN" sz="1800" b="0" i="0" dirty="0" err="1">
                <a:solidFill>
                  <a:srgbClr val="000000"/>
                </a:solidFill>
                <a:effectLst/>
                <a:latin typeface="Lucida Grande"/>
              </a:rPr>
              <a:t>SelectionDAG</a:t>
            </a:r>
            <a:r>
              <a:rPr lang="en-US" altLang="zh-CN" sz="1800" b="0" i="0" dirty="0">
                <a:solidFill>
                  <a:srgbClr val="000000"/>
                </a:solidFill>
                <a:effectLst/>
                <a:latin typeface="Lucida Grande"/>
              </a:rPr>
              <a:t> provides an abstraction for code representation in a way that is amenable to instruction selection using automatic techniques (e.g. dynamic-programming based optimal pattern matching selectors). Portions of the DAG instruction selector are generated from the target description (*.td) files. Our goal is for the entire instruction selector to be generated from these .td files, though currently there are still things that require custom C++ code.</a:t>
            </a:r>
          </a:p>
          <a:p>
            <a:pPr marL="0" indent="0">
              <a:buNone/>
            </a:pPr>
            <a:r>
              <a:rPr lang="en-US" altLang="zh-CN" sz="1800" b="0" i="0" dirty="0">
                <a:solidFill>
                  <a:srgbClr val="000000"/>
                </a:solidFill>
                <a:effectLst/>
                <a:latin typeface="Lucida Grande"/>
                <a:hlinkClick r:id="rId3"/>
              </a:rPr>
              <a:t>https://www.llvm.org/docs/CodeGenerator.htm</a:t>
            </a:r>
            <a:endParaRPr lang="en-US" altLang="zh-CN" sz="1800" b="0" i="0" dirty="0">
              <a:solidFill>
                <a:srgbClr val="000000"/>
              </a:solidFill>
              <a:effectLst/>
              <a:latin typeface="Lucida Grande"/>
            </a:endParaRPr>
          </a:p>
          <a:p>
            <a:endParaRPr lang="en-US" altLang="zh-CN" dirty="0">
              <a:solidFill>
                <a:srgbClr val="000000"/>
              </a:solidFill>
              <a:latin typeface="Lucida Grande"/>
            </a:endParaRPr>
          </a:p>
          <a:p>
            <a:r>
              <a:rPr lang="en-US" altLang="zh-CN" dirty="0" err="1">
                <a:solidFill>
                  <a:srgbClr val="000000"/>
                </a:solidFill>
                <a:latin typeface="Lucida Grande"/>
              </a:rPr>
              <a:t>GlobalISel</a:t>
            </a:r>
            <a:r>
              <a:rPr lang="en-US" altLang="zh-CN" dirty="0">
                <a:solidFill>
                  <a:srgbClr val="000000"/>
                </a:solidFill>
                <a:latin typeface="Lucida Grande"/>
              </a:rPr>
              <a:t> </a:t>
            </a:r>
          </a:p>
          <a:p>
            <a:pPr algn="l"/>
            <a:r>
              <a:rPr lang="en-US" altLang="zh-CN" b="0" i="0" dirty="0" err="1">
                <a:solidFill>
                  <a:srgbClr val="000000"/>
                </a:solidFill>
                <a:effectLst/>
                <a:latin typeface="Lucida Grande"/>
              </a:rPr>
              <a:t>GlobalISel</a:t>
            </a:r>
            <a:r>
              <a:rPr lang="en-US" altLang="zh-CN" b="0" i="0" dirty="0">
                <a:solidFill>
                  <a:srgbClr val="000000"/>
                </a:solidFill>
                <a:effectLst/>
                <a:latin typeface="Lucida Grande"/>
              </a:rPr>
              <a:t> is a framework that provides a set of reusable passes and utilities for instruction selection — translation from LLVM IR to target-specific Machine IR (MIR).</a:t>
            </a:r>
            <a:r>
              <a:rPr lang="en-US" altLang="zh-CN" b="0" i="0" dirty="0" err="1">
                <a:solidFill>
                  <a:srgbClr val="000000"/>
                </a:solidFill>
                <a:effectLst/>
                <a:latin typeface="Lucida Grande"/>
              </a:rPr>
              <a:t>GlobalISel</a:t>
            </a:r>
            <a:r>
              <a:rPr lang="en-US" altLang="zh-CN" b="0" i="0" dirty="0">
                <a:solidFill>
                  <a:srgbClr val="000000"/>
                </a:solidFill>
                <a:effectLst/>
                <a:latin typeface="Lucida Grande"/>
              </a:rPr>
              <a:t> is intended to be a replacement for </a:t>
            </a:r>
            <a:r>
              <a:rPr lang="en-US" altLang="zh-CN" b="0" i="0" dirty="0" err="1">
                <a:solidFill>
                  <a:srgbClr val="000000"/>
                </a:solidFill>
                <a:effectLst/>
                <a:latin typeface="Lucida Grande"/>
              </a:rPr>
              <a:t>SelectionDAG</a:t>
            </a:r>
            <a:r>
              <a:rPr lang="en-US" altLang="zh-CN" b="0" i="0" dirty="0">
                <a:solidFill>
                  <a:srgbClr val="000000"/>
                </a:solidFill>
                <a:effectLst/>
                <a:latin typeface="Lucida Grande"/>
              </a:rPr>
              <a:t> and </a:t>
            </a:r>
            <a:r>
              <a:rPr lang="en-US" altLang="zh-CN" b="0" i="0" dirty="0" err="1">
                <a:solidFill>
                  <a:srgbClr val="000000"/>
                </a:solidFill>
                <a:effectLst/>
                <a:latin typeface="Lucida Grande"/>
              </a:rPr>
              <a:t>FastISel</a:t>
            </a:r>
            <a:r>
              <a:rPr lang="en-US" altLang="zh-CN" dirty="0">
                <a:solidFill>
                  <a:srgbClr val="000000"/>
                </a:solidFill>
                <a:latin typeface="Lucida Grande"/>
              </a:rPr>
              <a:t>.</a:t>
            </a:r>
            <a:endParaRPr lang="en-US" altLang="zh-CN" b="0" i="0" dirty="0">
              <a:solidFill>
                <a:srgbClr val="000000"/>
              </a:solidFill>
              <a:effectLst/>
              <a:latin typeface="Lucida Grande"/>
            </a:endParaRPr>
          </a:p>
          <a:p>
            <a:pPr marL="0" indent="0">
              <a:buNone/>
            </a:pPr>
            <a:r>
              <a:rPr lang="en-US" altLang="zh-CN" sz="1800" dirty="0">
                <a:hlinkClick r:id="rId4"/>
              </a:rPr>
              <a:t>https://llvm.org/docs/GlobalISel/index.html</a:t>
            </a:r>
            <a:endParaRPr lang="en-US" altLang="zh-CN" sz="1800" dirty="0"/>
          </a:p>
        </p:txBody>
      </p:sp>
    </p:spTree>
    <p:extLst>
      <p:ext uri="{BB962C8B-B14F-4D97-AF65-F5344CB8AC3E}">
        <p14:creationId xmlns:p14="http://schemas.microsoft.com/office/powerpoint/2010/main" val="223076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E9B21-711D-A8ED-4DB9-7966085B69EF}"/>
              </a:ext>
            </a:extLst>
          </p:cNvPr>
          <p:cNvSpPr>
            <a:spLocks noGrp="1"/>
          </p:cNvSpPr>
          <p:nvPr>
            <p:ph type="title"/>
          </p:nvPr>
        </p:nvSpPr>
        <p:spPr/>
        <p:txBody>
          <a:bodyPr/>
          <a:lstStyle/>
          <a:p>
            <a:r>
              <a:rPr lang="en-US" altLang="zh-CN" dirty="0"/>
              <a:t>LLVM</a:t>
            </a:r>
            <a:r>
              <a:rPr lang="zh-CN" altLang="en-US" dirty="0"/>
              <a:t>的指令选择（续）</a:t>
            </a:r>
          </a:p>
        </p:txBody>
      </p:sp>
      <p:pic>
        <p:nvPicPr>
          <p:cNvPr id="4" name="图片 3">
            <a:extLst>
              <a:ext uri="{FF2B5EF4-FFF2-40B4-BE49-F238E27FC236}">
                <a16:creationId xmlns:a16="http://schemas.microsoft.com/office/drawing/2014/main" id="{4AC4C311-FA90-0617-212A-0532907D49E7}"/>
              </a:ext>
            </a:extLst>
          </p:cNvPr>
          <p:cNvPicPr>
            <a:picLocks noChangeAspect="1"/>
          </p:cNvPicPr>
          <p:nvPr/>
        </p:nvPicPr>
        <p:blipFill>
          <a:blip r:embed="rId2"/>
          <a:stretch>
            <a:fillRect/>
          </a:stretch>
        </p:blipFill>
        <p:spPr>
          <a:xfrm>
            <a:off x="335952" y="1104657"/>
            <a:ext cx="11078283" cy="5026258"/>
          </a:xfrm>
          <a:prstGeom prst="rect">
            <a:avLst/>
          </a:prstGeom>
        </p:spPr>
      </p:pic>
      <p:sp>
        <p:nvSpPr>
          <p:cNvPr id="5" name="文本框 4">
            <a:extLst>
              <a:ext uri="{FF2B5EF4-FFF2-40B4-BE49-F238E27FC236}">
                <a16:creationId xmlns:a16="http://schemas.microsoft.com/office/drawing/2014/main" id="{F47C8E48-1AD4-C1D1-AA87-E75833AEA9BE}"/>
              </a:ext>
            </a:extLst>
          </p:cNvPr>
          <p:cNvSpPr txBox="1"/>
          <p:nvPr/>
        </p:nvSpPr>
        <p:spPr>
          <a:xfrm>
            <a:off x="804041" y="6337738"/>
            <a:ext cx="10011104" cy="307777"/>
          </a:xfrm>
          <a:prstGeom prst="rect">
            <a:avLst/>
          </a:prstGeom>
          <a:noFill/>
        </p:spPr>
        <p:txBody>
          <a:bodyPr wrap="square" rtlCol="0">
            <a:spAutoFit/>
          </a:bodyPr>
          <a:lstStyle/>
          <a:p>
            <a:r>
              <a:rPr lang="en-US" altLang="zh-CN" sz="1400" dirty="0">
                <a:solidFill>
                  <a:schemeClr val="bg2"/>
                </a:solidFill>
              </a:rPr>
              <a:t>From: Optimization Based on LLVM global instruction selection  P2</a:t>
            </a:r>
            <a:endParaRPr lang="zh-CN" altLang="en-US" sz="1400" dirty="0">
              <a:solidFill>
                <a:schemeClr val="bg2"/>
              </a:solidFill>
            </a:endParaRPr>
          </a:p>
        </p:txBody>
      </p:sp>
    </p:spTree>
    <p:extLst>
      <p:ext uri="{BB962C8B-B14F-4D97-AF65-F5344CB8AC3E}">
        <p14:creationId xmlns:p14="http://schemas.microsoft.com/office/powerpoint/2010/main" val="19252085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GI2MjBlNzMxNGJkOTQ0ZGJmOTI0MjFjYjA0NWFlNGUifQ=="/>
</p:tagLst>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2078</TotalTime>
  <Words>3624</Words>
  <Application>Microsoft Office PowerPoint</Application>
  <PresentationFormat>宽屏</PresentationFormat>
  <Paragraphs>404</Paragraphs>
  <Slides>39</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BookAntiqua-Italic</vt:lpstr>
      <vt:lpstr>Lucida Grande</vt:lpstr>
      <vt:lpstr>Time New Roman</vt:lpstr>
      <vt:lpstr>Times-Italic</vt:lpstr>
      <vt:lpstr>Times-Roman</vt:lpstr>
      <vt:lpstr>等线</vt:lpstr>
      <vt:lpstr>Arial</vt:lpstr>
      <vt:lpstr>Consolas</vt:lpstr>
      <vt:lpstr>Courier New</vt:lpstr>
      <vt:lpstr>Roboto</vt:lpstr>
      <vt:lpstr>Times New Roman</vt:lpstr>
      <vt:lpstr>Material</vt:lpstr>
      <vt:lpstr>LLVM CodeGen代码详解</vt:lpstr>
      <vt:lpstr>自我介绍</vt:lpstr>
      <vt:lpstr>1. LLVM后端的架构与组成 2. LLVM CodeGen中的指令选择实现 3. LLVM CodeGen中的指令调度实现 4. LLVM CodeGen中的寄存器分配实现 5. 小结</vt:lpstr>
      <vt:lpstr>LLVM的架构</vt:lpstr>
      <vt:lpstr>The Steps in LLVM Backend</vt:lpstr>
      <vt:lpstr>LLVM libs</vt:lpstr>
      <vt:lpstr>1. LLVM后端的架构与组成 2. LLVM CodeGen中的指令选择实现 3. LLVM CodeGen中的指令调度实现 4. LLVM CodeGen中的寄存器分配实现 5. 小结</vt:lpstr>
      <vt:lpstr>LLVM的指令选择</vt:lpstr>
      <vt:lpstr>LLVM的指令选择（续）</vt:lpstr>
      <vt:lpstr>SelectionDAG指令选择</vt:lpstr>
      <vt:lpstr>LLVM CodeGen中的SelectionDAG指令选择</vt:lpstr>
      <vt:lpstr>LLVM CodeGen中的SelectionDAG指令选择（续）</vt:lpstr>
      <vt:lpstr>LLVM CodeGen中的FastISel指令选择</vt:lpstr>
      <vt:lpstr>GlobalISel指令选择</vt:lpstr>
      <vt:lpstr>LLVM CodeGen中的GlobalISel指令选择</vt:lpstr>
      <vt:lpstr>LLVM CodeGen中的GlobalISel指令选择（续）</vt:lpstr>
      <vt:lpstr>LLVM CodeGen中的指令选择的调用流程</vt:lpstr>
      <vt:lpstr>1. LLVM后端的架构与组成 2. LLVM CodeGen中的指令选择实现 3. LLVM CodeGen中的指令调度实现 4. LLVM CodeGen中的寄存器分配实现 5. 小结</vt:lpstr>
      <vt:lpstr>LLVM的指令调度</vt:lpstr>
      <vt:lpstr>SelectionDAGISel指令调度</vt:lpstr>
      <vt:lpstr>LLVM CodeGen中 SelectionDAGISel指令调度</vt:lpstr>
      <vt:lpstr>LLVM CodeGen中 SelectionDAGISel指令调度（续）</vt:lpstr>
      <vt:lpstr>MachineScheduler&amp;&amp;PostMachineScheduler</vt:lpstr>
      <vt:lpstr>LLVM CodeGen中的MachineScheduler&amp;&amp;PostMachineScheduler代码实现</vt:lpstr>
      <vt:lpstr>PostRAScheduler指令调度</vt:lpstr>
      <vt:lpstr>LLVM CodeGen中PostRAScheduler指令调度的源码实现</vt:lpstr>
      <vt:lpstr>LLVM CodeGen中的指令调度的执行流程</vt:lpstr>
      <vt:lpstr>LLVM指令调度器的开关</vt:lpstr>
      <vt:lpstr>1. LLVM后端的架构与组成 2. LLVM CodeGen中的指令选择实现 3. LLVM CodeGen中的指令调度实现 4. LLVM CodeGen中的寄存器分配实现 5. 小结</vt:lpstr>
      <vt:lpstr>LLVM的寄存器分配</vt:lpstr>
      <vt:lpstr>LLVM CodeGen中的fast寄存器分配</vt:lpstr>
      <vt:lpstr>LLVM CodeGen中的basic寄存器分配</vt:lpstr>
      <vt:lpstr>LLVM CodeGen中的greedy寄存器分配</vt:lpstr>
      <vt:lpstr>LLVM CodeGen中的PBQP寄存器分配</vt:lpstr>
      <vt:lpstr>LLVM CodeGen中寄存器分配的调用流程</vt:lpstr>
      <vt:lpstr>1. LLVM后端的架构与组成 2. LLVM CodeGen中的指令选择实现 3. LLVM CodeGen中的指令调度实现 4. LLVM CodeGen中的寄存器分配实现 5. 小结</vt:lpstr>
      <vt:lpstr>LLVM CodeGen中的共性</vt:lpstr>
      <vt:lpstr>具体架构中TargetPassConfig的调用（以RISC-V为例）</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从零开始 为ART添加RISC-V支持</dc:title>
  <dc:creator>snsn1</dc:creator>
  <cp:lastModifiedBy>snsn19840203@163.com</cp:lastModifiedBy>
  <cp:revision>57</cp:revision>
  <dcterms:created xsi:type="dcterms:W3CDTF">2023-10-09T07:22:00Z</dcterms:created>
  <dcterms:modified xsi:type="dcterms:W3CDTF">2024-01-13T07:49:44Z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9BF43BEF168C41CB94A47947431A9659_12</vt:lpwstr>
  </property>
  <property fmtid="{D5CDD505-2E9C-101B-9397-08002B2CF9AE}" pid="3" name="KSOProductBuildVer">
    <vt:lpwstr>2052-12.1.0.15712</vt:lpwstr>
  </property>
</Properties>
</file>