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  <p:sldMasterId id="2147483667" r:id="rId3"/>
    <p:sldMasterId id="2147483669" r:id="rId4"/>
  </p:sldMasterIdLst>
  <p:notesMasterIdLst>
    <p:notesMasterId r:id="rId11"/>
  </p:notesMasterIdLst>
  <p:sldIdLst>
    <p:sldId id="256" r:id="rId5"/>
    <p:sldId id="262" r:id="rId6"/>
    <p:sldId id="271" r:id="rId7"/>
    <p:sldId id="259" r:id="rId8"/>
    <p:sldId id="260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4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9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3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2155826"/>
            <a:ext cx="7488767" cy="625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39"/>
            <a:ext cx="8534400" cy="492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515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7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9981-CC57-48EC-9982-1AF675858BCE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BB6B-C08B-4996-A927-35B244CB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google.com/url?sa=i&amp;rct=j&amp;q=&amp;esrc=s&amp;source=images&amp;cd=&amp;cad=rja&amp;uact=8&amp;ved=0ahUKEwiL9-Gc6bTMAhUU4mMKHQ5_DPkQjRwIBw&amp;url=https://www.kidobi.com/video-series-for-kids/Maple-Leaf-Learning/f42ec63b-b6a4-4edb-a164-02670e290251&amp;psig=AFQjCNEcgHgI3ofzdlHJ3IjuON7AT1X6xA&amp;ust=1462052792840465" TargetMode="Externa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gi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Maple Programming System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2020-01-15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 err="1"/>
              <a:t>Futurewei</a:t>
            </a:r>
            <a:r>
              <a:rPr lang="zh-CN" altLang="en-US" dirty="0"/>
              <a:t>几位专家的报告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40B16-DD67-4D95-AA1D-06DC5635469A}"/>
              </a:ext>
            </a:extLst>
          </p:cNvPr>
          <p:cNvSpPr/>
          <p:nvPr/>
        </p:nvSpPr>
        <p:spPr>
          <a:xfrm>
            <a:off x="1514621" y="2234421"/>
            <a:ext cx="9162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叶寒栋做了题为</a:t>
            </a:r>
            <a:r>
              <a:rPr lang="en-US" altLang="zh-CN" sz="2400" dirty="0"/>
              <a:t>《Maple Programming System》</a:t>
            </a:r>
            <a:r>
              <a:rPr lang="zh-CN" altLang="en-US" sz="2400" dirty="0"/>
              <a:t>的分享，介绍了方舟编译器（原名</a:t>
            </a:r>
            <a:r>
              <a:rPr lang="en-US" altLang="zh-CN" sz="2400" dirty="0"/>
              <a:t>maple</a:t>
            </a:r>
            <a:r>
              <a:rPr lang="zh-CN" altLang="en-US" sz="2400" dirty="0"/>
              <a:t>）的来龙去脉，并重点介绍了</a:t>
            </a:r>
            <a:r>
              <a:rPr lang="en-US" altLang="zh-CN" sz="2400" dirty="0"/>
              <a:t>maple </a:t>
            </a:r>
            <a:r>
              <a:rPr lang="zh-CN" altLang="en-US" sz="2400" dirty="0"/>
              <a:t>编程系统的构想。</a:t>
            </a:r>
            <a:endParaRPr lang="en-US" altLang="zh-CN" sz="2400" dirty="0"/>
          </a:p>
          <a:p>
            <a:endParaRPr lang="en-US" altLang="zh-CN" sz="2400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sz="2400" dirty="0"/>
              <a:t>蒋奕做了题为</a:t>
            </a:r>
            <a:r>
              <a:rPr lang="en-US" altLang="zh-CN" sz="2400" dirty="0"/>
              <a:t>《Maple Compiler: Status and Plan》</a:t>
            </a:r>
            <a:r>
              <a:rPr lang="zh-CN" altLang="en-US" sz="2400" dirty="0"/>
              <a:t>的分享，介绍了在</a:t>
            </a:r>
            <a:r>
              <a:rPr lang="en-US" altLang="zh-CN" sz="2400" dirty="0"/>
              <a:t>Maple</a:t>
            </a:r>
            <a:r>
              <a:rPr lang="zh-CN" altLang="en-US" sz="2400" dirty="0"/>
              <a:t>编译器上已经完成的优化改进以及未来计划。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张雁做了题为</a:t>
            </a:r>
            <a:r>
              <a:rPr lang="en-US" altLang="zh-CN" sz="2400" dirty="0"/>
              <a:t>《Maple Engine》</a:t>
            </a:r>
            <a:r>
              <a:rPr lang="zh-CN" altLang="en-US" sz="2400" dirty="0"/>
              <a:t>的分享，介绍了</a:t>
            </a:r>
            <a:r>
              <a:rPr lang="en-US" altLang="zh-CN" sz="2400" dirty="0"/>
              <a:t>Maple Engine</a:t>
            </a:r>
            <a:r>
              <a:rPr lang="zh-CN" altLang="en-US" sz="2400" dirty="0"/>
              <a:t>的基本架构，以及一些重点技术问题。</a:t>
            </a:r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5850724" y="3797600"/>
            <a:ext cx="2895600" cy="688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1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1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1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Maple Engines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2" y="381001"/>
            <a:ext cx="8532119" cy="52006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Maple Programming System</a:t>
            </a:r>
          </a:p>
        </p:txBody>
      </p:sp>
      <p:pic>
        <p:nvPicPr>
          <p:cNvPr id="5" name="Picture 4" descr="https://kidobi-media.s3.amazonaws.com/Series/f42ec63b-b6a4-4edb-a164-02670e290251/ResourceFiles/maple_leaf_6G_200193450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"/>
            <a:ext cx="990600" cy="99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304800"/>
            <a:ext cx="762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Calibri"/>
              </a:rPr>
              <a:t>Maple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4" descr="Image result for Huawei smartphone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562603" y="5309151"/>
            <a:ext cx="847725" cy="5334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 bwMode="auto">
          <a:xfrm>
            <a:off x="4794176" y="1743471"/>
            <a:ext cx="2133600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宋体" charset="-122"/>
              </a:rPr>
              <a:t>Maple FE</a:t>
            </a:r>
          </a:p>
        </p:txBody>
      </p:sp>
      <p:sp>
        <p:nvSpPr>
          <p:cNvPr id="12" name="Flowchart: Multidocument 11"/>
          <p:cNvSpPr/>
          <p:nvPr/>
        </p:nvSpPr>
        <p:spPr bwMode="auto">
          <a:xfrm>
            <a:off x="6090320" y="1129011"/>
            <a:ext cx="1116632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00" b="1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Scala</a:t>
            </a:r>
            <a:endParaRPr lang="en-US" sz="10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Flowchart: Multidocument 12"/>
          <p:cNvSpPr/>
          <p:nvPr/>
        </p:nvSpPr>
        <p:spPr bwMode="auto">
          <a:xfrm>
            <a:off x="3827984" y="1129011"/>
            <a:ext cx="972616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Java</a:t>
            </a:r>
            <a:endParaRPr lang="en-US" sz="9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Flowchart: Multidocument 13"/>
          <p:cNvSpPr/>
          <p:nvPr/>
        </p:nvSpPr>
        <p:spPr bwMode="auto">
          <a:xfrm>
            <a:off x="2761656" y="1129011"/>
            <a:ext cx="972144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Cm/Cm2.0</a:t>
            </a:r>
            <a:endParaRPr lang="en-US" sz="9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Flowchart: Multidocument 14"/>
          <p:cNvSpPr/>
          <p:nvPr/>
        </p:nvSpPr>
        <p:spPr bwMode="auto">
          <a:xfrm>
            <a:off x="7467600" y="1141512"/>
            <a:ext cx="838200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R/</a:t>
            </a:r>
            <a:r>
              <a:rPr lang="en-US" sz="1000" b="1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Lua</a:t>
            </a:r>
            <a:r>
              <a:rPr lang="en-US" sz="1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/</a:t>
            </a:r>
          </a:p>
        </p:txBody>
      </p:sp>
      <p:sp>
        <p:nvSpPr>
          <p:cNvPr id="16" name="Flowchart: Multidocument 15"/>
          <p:cNvSpPr/>
          <p:nvPr/>
        </p:nvSpPr>
        <p:spPr bwMode="auto">
          <a:xfrm>
            <a:off x="3791744" y="2260847"/>
            <a:ext cx="4800600" cy="469776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400" dirty="0">
                <a:solidFill>
                  <a:prstClr val="black"/>
                </a:solidFill>
                <a:latin typeface="Arial" charset="0"/>
                <a:ea typeface="宋体" charset="-122"/>
              </a:rPr>
              <a:t>Maple </a:t>
            </a:r>
            <a:r>
              <a:rPr lang="en-US" altLang="zh-CN" sz="1400" dirty="0">
                <a:solidFill>
                  <a:prstClr val="black"/>
                </a:solidFill>
                <a:latin typeface="Arial" charset="0"/>
                <a:ea typeface="宋体" charset="-122"/>
              </a:rPr>
              <a:t>IR</a:t>
            </a:r>
            <a:endParaRPr lang="en-US" sz="11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419600" y="2887215"/>
            <a:ext cx="3429000" cy="2369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宋体" charset="-122"/>
              </a:rPr>
              <a:t>Program Analysis/Optimization/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Geneation</a:t>
            </a:r>
            <a:endParaRPr lang="en-US" sz="12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4507632" y="3264290"/>
            <a:ext cx="1259160" cy="384275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4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50" b="1" dirty="0">
                <a:solidFill>
                  <a:prstClr val="black"/>
                </a:solidFill>
                <a:latin typeface="Arial" charset="0"/>
                <a:ea typeface="宋体" charset="-122"/>
              </a:rPr>
              <a:t>binary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43600" y="3887953"/>
            <a:ext cx="533400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00" dirty="0">
                <a:solidFill>
                  <a:prstClr val="black"/>
                </a:solidFill>
                <a:latin typeface="Arial" charset="0"/>
                <a:ea typeface="宋体" charset="-122"/>
              </a:rPr>
              <a:t>JS spec</a:t>
            </a:r>
            <a:endParaRPr lang="en-US" sz="10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0" name="Straight Connector 29"/>
          <p:cNvCxnSpPr>
            <a:stCxn id="88" idx="2"/>
          </p:cNvCxnSpPr>
          <p:nvPr/>
        </p:nvCxnSpPr>
        <p:spPr bwMode="auto">
          <a:xfrm flipV="1">
            <a:off x="2209800" y="1613100"/>
            <a:ext cx="6705600" cy="125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hammer&amp;wren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0200" y="2108201"/>
            <a:ext cx="864096" cy="8227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915400" y="2921001"/>
            <a:ext cx="1600200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Compiler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VM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Performance optimizer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Profiler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Simulator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Sanitizer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Memory surveillance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Security sandbox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Power consumption check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API compatibility check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zh-CN" altLang="en-US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功耗雷达</a:t>
            </a:r>
            <a:endParaRPr lang="en-US" altLang="zh-CN" sz="1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性能雷达</a:t>
            </a:r>
            <a:endParaRPr lang="en-US" altLang="zh-CN" sz="1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兼容性检查</a:t>
            </a:r>
            <a:endParaRPr lang="en-US" altLang="zh-CN" sz="1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安全检查</a:t>
            </a:r>
            <a:endParaRPr lang="en-US" altLang="zh-CN" sz="1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二进制翻译</a:t>
            </a:r>
            <a:r>
              <a:rPr lang="en-US" altLang="zh-CN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优化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Etc.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191000" y="4774649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LiteOS</a:t>
            </a:r>
            <a:endParaRPr lang="en-US" sz="11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pic>
        <p:nvPicPr>
          <p:cNvPr id="35" name="Picture 18" descr="Image result for huawei  watch imag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232951"/>
            <a:ext cx="969490" cy="561976"/>
          </a:xfrm>
          <a:prstGeom prst="rect">
            <a:avLst/>
          </a:prstGeom>
          <a:noFill/>
        </p:spPr>
      </p:pic>
      <p:pic>
        <p:nvPicPr>
          <p:cNvPr id="36" name="Picture 4" descr="Image result for smart TV imag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3" y="5232953"/>
            <a:ext cx="566305" cy="600075"/>
          </a:xfrm>
          <a:prstGeom prst="rect">
            <a:avLst/>
          </a:prstGeom>
          <a:noFill/>
        </p:spPr>
      </p:pic>
      <p:sp>
        <p:nvSpPr>
          <p:cNvPr id="37" name="Flowchart: Multidocument 36"/>
          <p:cNvSpPr/>
          <p:nvPr/>
        </p:nvSpPr>
        <p:spPr bwMode="auto">
          <a:xfrm>
            <a:off x="6400800" y="3302851"/>
            <a:ext cx="1259160" cy="384275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4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50" b="1" dirty="0">
                <a:solidFill>
                  <a:prstClr val="black"/>
                </a:solidFill>
                <a:latin typeface="Arial" charset="0"/>
                <a:ea typeface="宋体" charset="-122"/>
              </a:rPr>
              <a:t>Byte code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509048" y="3886201"/>
            <a:ext cx="653752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000" dirty="0">
                <a:solidFill>
                  <a:prstClr val="black"/>
                </a:solidFill>
                <a:latin typeface="Arial" charset="0"/>
                <a:ea typeface="宋体" charset="-122"/>
              </a:rPr>
              <a:t>Java spec</a:t>
            </a:r>
            <a:endParaRPr lang="en-US" sz="10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9" name="Flowchart: Multidocument 38"/>
          <p:cNvSpPr/>
          <p:nvPr/>
        </p:nvSpPr>
        <p:spPr bwMode="auto">
          <a:xfrm>
            <a:off x="4894784" y="1105099"/>
            <a:ext cx="972616" cy="406400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JavaScript</a:t>
            </a:r>
            <a:endParaRPr lang="en-US" sz="9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39000" y="3886201"/>
            <a:ext cx="609600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00" dirty="0">
                <a:solidFill>
                  <a:prstClr val="black"/>
                </a:solidFill>
                <a:latin typeface="Arial" charset="0"/>
                <a:ea typeface="宋体" charset="-122"/>
              </a:rPr>
              <a:t>C++ Spec</a:t>
            </a:r>
          </a:p>
        </p:txBody>
      </p:sp>
      <p:sp>
        <p:nvSpPr>
          <p:cNvPr id="50" name="Down Arrow 49"/>
          <p:cNvSpPr/>
          <p:nvPr/>
        </p:nvSpPr>
        <p:spPr bwMode="auto">
          <a:xfrm>
            <a:off x="5867400" y="16130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Down Arrow 50"/>
          <p:cNvSpPr/>
          <p:nvPr/>
        </p:nvSpPr>
        <p:spPr bwMode="auto">
          <a:xfrm>
            <a:off x="31242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41910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77724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64770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Down Arrow 54"/>
          <p:cNvSpPr/>
          <p:nvPr/>
        </p:nvSpPr>
        <p:spPr bwMode="auto">
          <a:xfrm>
            <a:off x="52578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Down Arrow 55"/>
          <p:cNvSpPr/>
          <p:nvPr/>
        </p:nvSpPr>
        <p:spPr bwMode="auto">
          <a:xfrm>
            <a:off x="5029200" y="3733799"/>
            <a:ext cx="152400" cy="5080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Down Arrow 56"/>
          <p:cNvSpPr/>
          <p:nvPr/>
        </p:nvSpPr>
        <p:spPr bwMode="auto">
          <a:xfrm>
            <a:off x="5867400" y="21210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Down Arrow 57"/>
          <p:cNvSpPr/>
          <p:nvPr/>
        </p:nvSpPr>
        <p:spPr bwMode="auto">
          <a:xfrm>
            <a:off x="5867400" y="27306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6705600" y="4774649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dirty="0">
                <a:solidFill>
                  <a:prstClr val="black"/>
                </a:solidFill>
                <a:latin typeface="Arial" charset="0"/>
                <a:ea typeface="宋体" charset="-122"/>
              </a:rPr>
              <a:t>Linux</a:t>
            </a:r>
            <a:endParaRPr lang="en-US" sz="11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543800" y="4774649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100" dirty="0">
                <a:solidFill>
                  <a:prstClr val="black"/>
                </a:solidFill>
                <a:latin typeface="Arial" charset="0"/>
                <a:ea typeface="宋体" charset="-122"/>
              </a:rPr>
              <a:t>Windows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743200" y="4673048"/>
            <a:ext cx="5943600" cy="40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1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OSs</a:t>
            </a:r>
          </a:p>
        </p:txBody>
      </p:sp>
      <p:sp>
        <p:nvSpPr>
          <p:cNvPr id="65" name="Down Arrow 64"/>
          <p:cNvSpPr/>
          <p:nvPr/>
        </p:nvSpPr>
        <p:spPr bwMode="auto">
          <a:xfrm>
            <a:off x="6934200" y="4571448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Down Arrow 65"/>
          <p:cNvSpPr/>
          <p:nvPr/>
        </p:nvSpPr>
        <p:spPr bwMode="auto">
          <a:xfrm>
            <a:off x="6934200" y="3709251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5105400" y="3152155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Down Arrow 67"/>
          <p:cNvSpPr/>
          <p:nvPr/>
        </p:nvSpPr>
        <p:spPr bwMode="auto">
          <a:xfrm>
            <a:off x="6934200" y="3148747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895600" y="4766466"/>
            <a:ext cx="11430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dirty="0">
                <a:solidFill>
                  <a:prstClr val="black"/>
                </a:solidFill>
                <a:latin typeface="Arial" charset="0"/>
                <a:ea typeface="宋体" charset="-122"/>
              </a:rPr>
              <a:t>Cloud </a:t>
            </a:r>
            <a:r>
              <a:rPr lang="en-US" altLang="zh-CN" sz="1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CoreOS</a:t>
            </a:r>
            <a:endParaRPr lang="en-US" sz="11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pic>
        <p:nvPicPr>
          <p:cNvPr id="77" name="Picture 76" descr="compute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67200" y="5232952"/>
            <a:ext cx="385762" cy="514349"/>
          </a:xfrm>
          <a:prstGeom prst="rect">
            <a:avLst/>
          </a:prstGeom>
        </p:spPr>
      </p:pic>
      <p:sp>
        <p:nvSpPr>
          <p:cNvPr id="78" name="Down Arrow 77"/>
          <p:cNvSpPr/>
          <p:nvPr/>
        </p:nvSpPr>
        <p:spPr bwMode="auto">
          <a:xfrm>
            <a:off x="5562600" y="5461000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9" name="133D0C0B-81DE-4B12-8E09-CE110303B2FA" descr="FD877729-1C5E-4A64-AA14-85C3DD0E8E4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5232952"/>
            <a:ext cx="3886200" cy="154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ight Arrow 58"/>
          <p:cNvSpPr/>
          <p:nvPr/>
        </p:nvSpPr>
        <p:spPr bwMode="auto">
          <a:xfrm>
            <a:off x="8763000" y="2209800"/>
            <a:ext cx="381000" cy="4064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6801" y="2006602"/>
            <a:ext cx="38792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output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76400" y="5740954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u="sng" dirty="0">
                <a:solidFill>
                  <a:srgbClr val="FF0000"/>
                </a:solidFill>
                <a:latin typeface="Calibri"/>
              </a:rPr>
              <a:t>Our Vision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: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  <a:latin typeface="Calibri"/>
              </a:rPr>
              <a:t>Seamless Connection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52600" y="1905000"/>
            <a:ext cx="21086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 One copy code, multiple devices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52601" y="2209800"/>
            <a:ext cx="18057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 Program once, multiple use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52601" y="2514600"/>
            <a:ext cx="18443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 Single Develop environment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52600" y="2819400"/>
            <a:ext cx="11998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 Single eco-system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52602" y="3429000"/>
            <a:ext cx="18070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alibri"/>
              </a:rPr>
              <a:t> Share analysis/optimization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52600" y="3733800"/>
            <a:ext cx="11596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alibri"/>
              </a:rPr>
              <a:t> Reduce R&amp;D cost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52601" y="4038600"/>
            <a:ext cx="15511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Calibri"/>
              </a:rPr>
              <a:t> Accumulate experience</a:t>
            </a:r>
          </a:p>
        </p:txBody>
      </p:sp>
      <p:sp>
        <p:nvSpPr>
          <p:cNvPr id="87" name="Flowchart: Multidocument 86"/>
          <p:cNvSpPr/>
          <p:nvPr/>
        </p:nvSpPr>
        <p:spPr bwMode="auto">
          <a:xfrm>
            <a:off x="1676400" y="1143000"/>
            <a:ext cx="972144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9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C/C++</a:t>
            </a:r>
            <a:endParaRPr lang="en-US" sz="900" b="1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8" name="Down Arrow 87"/>
          <p:cNvSpPr/>
          <p:nvPr/>
        </p:nvSpPr>
        <p:spPr bwMode="auto">
          <a:xfrm>
            <a:off x="2133600" y="1524000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Flowchart: Multidocument 89"/>
          <p:cNvSpPr/>
          <p:nvPr/>
        </p:nvSpPr>
        <p:spPr bwMode="auto">
          <a:xfrm>
            <a:off x="8534400" y="1143000"/>
            <a:ext cx="838200" cy="382488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Maple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sz="1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Lang</a:t>
            </a:r>
          </a:p>
        </p:txBody>
      </p:sp>
      <p:sp>
        <p:nvSpPr>
          <p:cNvPr id="91" name="Down Arrow 90"/>
          <p:cNvSpPr/>
          <p:nvPr/>
        </p:nvSpPr>
        <p:spPr bwMode="auto">
          <a:xfrm>
            <a:off x="8839200" y="1512987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ounded Rectangle 74">
            <a:extLst>
              <a:ext uri="{FF2B5EF4-FFF2-40B4-BE49-F238E27FC236}">
                <a16:creationId xmlns:a16="http://schemas.microsoft.com/office/drawing/2014/main" id="{3849676C-E27A-459E-B188-C2848FA65BD6}"/>
              </a:ext>
            </a:extLst>
          </p:cNvPr>
          <p:cNvSpPr/>
          <p:nvPr/>
        </p:nvSpPr>
        <p:spPr bwMode="auto">
          <a:xfrm>
            <a:off x="5943600" y="4196482"/>
            <a:ext cx="1716360" cy="2733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dirty="0">
                <a:solidFill>
                  <a:prstClr val="black"/>
                </a:solidFill>
                <a:latin typeface="Arial" charset="0"/>
                <a:ea typeface="宋体" charset="-122"/>
              </a:rPr>
              <a:t>Common Core</a:t>
            </a:r>
            <a:endParaRPr lang="en-US" sz="11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FBF119-075A-4253-9021-96203F7CCBD4}"/>
              </a:ext>
            </a:extLst>
          </p:cNvPr>
          <p:cNvSpPr txBox="1"/>
          <p:nvPr/>
        </p:nvSpPr>
        <p:spPr>
          <a:xfrm>
            <a:off x="9537896" y="6010111"/>
            <a:ext cx="244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zh-CN" altLang="en-US" dirty="0"/>
              <a:t>叶寒栋</a:t>
            </a:r>
            <a:r>
              <a:rPr lang="en-US" altLang="zh-CN" dirty="0"/>
              <a:t>《Maple Programming System》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Functionality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Middle end and back end code/infrastructure refactoring </a:t>
            </a:r>
          </a:p>
          <a:p>
            <a:pPr lvl="1" eaLnBrk="1" hangingPunct="1"/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Features</a:t>
            </a:r>
          </a:p>
          <a:p>
            <a:pPr eaLnBrk="1" hangingPunct="1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Optimization Infrastructure</a:t>
            </a:r>
          </a:p>
          <a:p>
            <a:pPr lvl="1" eaLnBrk="1" hangingPunct="1"/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level IR for different kind of optimizations</a:t>
            </a:r>
          </a:p>
          <a:p>
            <a:pPr lvl="1" eaLnBrk="1" hangingPunct="1"/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Landing new optimization passes</a:t>
            </a:r>
          </a:p>
          <a:p>
            <a:pPr eaLnBrk="1" hangingPunct="1"/>
            <a:endParaRPr lang="en-US" altLang="zh-CN" sz="3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15" name="矩形 23"/>
          <p:cNvSpPr txBox="1">
            <a:spLocks noChangeArrowheads="1"/>
          </p:cNvSpPr>
          <p:nvPr/>
        </p:nvSpPr>
        <p:spPr bwMode="auto">
          <a:xfrm>
            <a:off x="2279650" y="655638"/>
            <a:ext cx="7632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80152" bIns="0" anchor="ctr">
            <a:spAutoFit/>
          </a:bodyPr>
          <a:lstStyle>
            <a:lvl1pPr defTabSz="802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02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02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02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02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rPr>
              <a:t>Overview of Maple Compiler</a:t>
            </a:r>
            <a:endParaRPr lang="zh-CN" altLang="en-US" sz="4500" b="1" dirty="0">
              <a:solidFill>
                <a:srgbClr val="990000"/>
              </a:solidFill>
              <a:latin typeface="FrutigerNext LT Medium" pitchFamily="34" charset="0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Maple Engine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783632" y="2457054"/>
            <a:ext cx="864096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592" y="17369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C/C++/Java/…</a:t>
            </a:r>
          </a:p>
        </p:txBody>
      </p: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 bwMode="auto">
          <a:xfrm>
            <a:off x="3215680" y="2106306"/>
            <a:ext cx="0" cy="35074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 bwMode="auto">
          <a:xfrm>
            <a:off x="2639617" y="3321151"/>
            <a:ext cx="1157190" cy="44598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Maple IR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 bwMode="auto">
          <a:xfrm>
            <a:off x="3215680" y="2817094"/>
            <a:ext cx="2532" cy="5040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2279577" y="4329263"/>
            <a:ext cx="1872135" cy="69220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CG for Maple Engine</a:t>
            </a:r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 bwMode="auto">
          <a:xfrm flipH="1">
            <a:off x="3215644" y="3767136"/>
            <a:ext cx="2568" cy="56212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21" idx="0"/>
          </p:cNvCxnSpPr>
          <p:nvPr/>
        </p:nvCxnSpPr>
        <p:spPr bwMode="auto">
          <a:xfrm>
            <a:off x="3215644" y="5021467"/>
            <a:ext cx="36" cy="51294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38" idx="1"/>
          </p:cNvCxnSpPr>
          <p:nvPr/>
        </p:nvCxnSpPr>
        <p:spPr bwMode="auto">
          <a:xfrm flipV="1">
            <a:off x="3899756" y="3465167"/>
            <a:ext cx="1908212" cy="22947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5807968" y="3177135"/>
            <a:ext cx="3744416" cy="5760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Maple Engine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6672064" y="4436298"/>
            <a:ext cx="2016224" cy="169316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Runtime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RC/GC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Exception Handling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Signal handling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Reflection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Class loading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etc.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cxnSp>
        <p:nvCxnSpPr>
          <p:cNvPr id="41" name="Straight Arrow Connector 40"/>
          <p:cNvCxnSpPr>
            <a:stCxn id="40" idx="0"/>
            <a:endCxn id="38" idx="2"/>
          </p:cNvCxnSpPr>
          <p:nvPr/>
        </p:nvCxnSpPr>
        <p:spPr bwMode="auto">
          <a:xfrm flipV="1">
            <a:off x="7680176" y="3753197"/>
            <a:ext cx="0" cy="6831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5564160" y="1754398"/>
            <a:ext cx="1755977" cy="9186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Maple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libs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Apps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Dependencies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7896200" y="1736974"/>
            <a:ext cx="1872208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Third-party Shared libs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C/C++ shared libs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cxnSp>
        <p:nvCxnSpPr>
          <p:cNvPr id="79" name="Straight Arrow Connector 78"/>
          <p:cNvCxnSpPr>
            <a:stCxn id="62" idx="2"/>
          </p:cNvCxnSpPr>
          <p:nvPr/>
        </p:nvCxnSpPr>
        <p:spPr bwMode="auto">
          <a:xfrm>
            <a:off x="8832304" y="2673078"/>
            <a:ext cx="0" cy="4947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1" idx="2"/>
          </p:cNvCxnSpPr>
          <p:nvPr/>
        </p:nvCxnSpPr>
        <p:spPr bwMode="auto">
          <a:xfrm>
            <a:off x="6442148" y="2673078"/>
            <a:ext cx="13892" cy="4947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531604" y="5534408"/>
            <a:ext cx="1368153" cy="45103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Maple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mir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7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331</Words>
  <Application>Microsoft Office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-apple-system</vt:lpstr>
      <vt:lpstr>Arial Unicode MS</vt:lpstr>
      <vt:lpstr>FrutigerNext LT Medium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Wingdings</vt:lpstr>
      <vt:lpstr>普通样式</vt:lpstr>
      <vt:lpstr>Office Theme</vt:lpstr>
      <vt:lpstr>8_主题1</vt:lpstr>
      <vt:lpstr>1_Office Theme</vt:lpstr>
      <vt:lpstr>  Maple Programming System  PLCT实验室  史宁宁 2020-01-15</vt:lpstr>
      <vt:lpstr>PowerPoint 演示文稿</vt:lpstr>
      <vt:lpstr>Maple Programming System</vt:lpstr>
      <vt:lpstr>PowerPoint 演示文稿</vt:lpstr>
      <vt:lpstr>Overview of Maple Engine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29</cp:revision>
  <dcterms:created xsi:type="dcterms:W3CDTF">2019-02-09T09:05:00Z</dcterms:created>
  <dcterms:modified xsi:type="dcterms:W3CDTF">2020-01-15T04:57:46Z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