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0" r:id="rId6"/>
    <p:sldId id="262" r:id="rId7"/>
    <p:sldId id="257" r:id="rId8"/>
    <p:sldId id="258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82" r:id="rId18"/>
    <p:sldId id="272" r:id="rId19"/>
    <p:sldId id="273" r:id="rId20"/>
    <p:sldId id="26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1A9EE-0FE6-466F-A952-A60AA753E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6F4DC4-4F36-4DE6-B82D-7DF54BF0B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D4884-791C-4B25-80A1-76F144CB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6AA6D-5FB5-4BCC-AAD3-B48CB8C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241C6C-4547-4B3B-9FE5-723A0EF2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8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49507-CE4A-4D1E-91E3-9C9E4B9E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546C74-1051-455F-8CFC-1DA9F076E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0389D7-D1FE-403F-AF1C-14524F0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CE0CE6-678F-43C1-B78B-3E2DBE9DE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C12D4-4AED-4E99-8F69-7FADF03D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93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CCB690-FCB5-418A-8CF1-4C811E369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EB0BBA-2B23-4A02-AB00-BE36FC063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E98C79-CB7C-4DA9-936C-4359F5AD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D32952-89F5-4231-9766-2CF64C07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FA715-6168-400A-9315-E19AF6BB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1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CE39E-6B50-4AB7-A8EF-089D7DCF4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AA2573-38AE-4802-A991-BD7112D10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D02E6-2190-479E-ADCE-3F5C44FD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B84738-CC4A-4D83-9A6B-DE4021F1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1D89F-8F17-4447-A653-704358F2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5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75011-C693-4075-809A-4E765D68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F4AB9-53B6-4248-8091-F3B0CE9D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4C23A-CED8-41F5-A68F-543378F8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709C0-EECB-4ED4-89D2-1A0EFDD20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730A9-DB21-476F-843E-9B146685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4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186A89-A51B-4C2F-9564-EFEA729A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BE7D69-4837-46FE-A134-C7CCDDD40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C83A4D-A4C7-4BC2-87F6-D56EB4DD6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B2F103-8FAC-4AD3-87A0-15F1A1A6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733CD-1723-454D-ABAC-679C2A09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4C363-202D-4F5A-A844-C49BD5BF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7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91F55F-5A7C-454D-98D6-09F9EFDE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B3FEDB-ED20-4992-A531-97B2940E4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801BD5-D816-4B50-BD84-B900EE2F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0452A1-7EF1-4984-BBD2-2B6F5025C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A65A24-A3DF-4180-BF48-AB025D43A1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22CDFE7-55C5-4D88-B8C2-989F635C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C126E7-0ABE-48C2-87F5-3BE08BE5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34EE8F-52EE-4793-8AB4-BE9348A9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1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26F68-BD8D-4FCA-8DB7-0C6A0AC7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433961-E62D-4CE4-9A61-2C863D3B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1D7949-8F4D-483D-AB03-78551713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FBEAC-C83B-4389-936B-FC072A3C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13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44B2A-E29E-4BFA-BCB2-6F41796D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EACAB4-A442-4196-9AFE-E58B16DF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C13CA-DA26-437A-80CB-6FD0796A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48DAB-45A3-4E47-BD4A-F13619E5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5F9C4-6079-404A-8681-1CE45F743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1A46CB-A386-4496-9303-6713F0C82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975E1-4410-4514-A063-AD653A79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791C47-9E69-41BA-9398-3F4FFC26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09F8F-42FB-4994-A901-95CDDED5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96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0C56E-6F06-4482-9B1D-A91536BA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F7199B-A4D1-4FD8-AAA6-218DA2864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49ED6C-BBB8-4A6F-BAA2-C0A5E798A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8C08C0-4647-4D34-8920-02F1C00C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E437E9-35D9-40CF-94A3-F9C44217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EFCD9-3E69-456A-8738-B397A7A8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3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9A5102-06A4-461E-9DF4-8A857AB57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B8A34-8354-49A1-A19F-1D28A58F8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B3D43-7996-47DF-AC27-4119A1EBD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2C0DE-7F2B-4AE8-AFDC-F87358DEC651}" type="datetimeFigureOut">
              <a:rPr lang="zh-CN" altLang="en-US" smtClean="0"/>
              <a:t>2022/1/22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5D4BE0-F70E-4859-B190-25F18839F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CBD6F-787D-4BD2-8B6C-1CC27926E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4D10-7D38-4C3C-8BA7-138EE92C5C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ompilers.cs.ucla.edu/fernando/publications/drafts/survey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compilers.cs.ucla.edu/fernando/publications/drafts/survey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mpilers.cs.ucla.edu/fernando/publications/drafts/survey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ompilers.cs.ucla.edu/fernando/publications/drafts/survey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ompilers.cs.ucla.edu/fernando/publications/drafts/survey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onathan.protzenko.fr/papers/register09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compilers.cs.ucla.edu/fernando/publications/drafts/survey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onathan.protzenko.fr/papers/register09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ftp/arxiv/papers/1306/1306.4898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rentscience.ac.in/Volumes/108/12/2186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rentscience.ac.in/Volumes/108/12/2186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nathan.protzenko.fr/papers/register09.pdf" TargetMode="External"/><Relationship Id="rId2" Type="http://schemas.openxmlformats.org/officeDocument/2006/relationships/hyperlink" Target="http://compilers.cs.ucla.edu/fernando/publications/drafts/surve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urrentscience.ac.in/Volumes/108/12/2186.pdf" TargetMode="External"/><Relationship Id="rId4" Type="http://schemas.openxmlformats.org/officeDocument/2006/relationships/hyperlink" Target="https://arxiv.org/ftp/arxiv/papers/1306/1306.4898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6/1306.4898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56CF7-DAFC-4FA8-AE88-EB5B1631B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聊聊我最近读的编译器后端的论文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D56A3-4C0A-4347-8BA9-38E9D107D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中科院软件所</a:t>
            </a:r>
            <a:r>
              <a:rPr lang="en-US" altLang="zh-CN" dirty="0"/>
              <a:t>PLCT</a:t>
            </a:r>
            <a:r>
              <a:rPr lang="zh-CN" altLang="en-US" dirty="0"/>
              <a:t>实验室  史宁宁</a:t>
            </a:r>
            <a:endParaRPr lang="en-US" altLang="zh-CN" dirty="0"/>
          </a:p>
          <a:p>
            <a:r>
              <a:rPr lang="zh-CN" altLang="en-US" dirty="0"/>
              <a:t>（知乎：小乖他爹）</a:t>
            </a:r>
            <a:endParaRPr lang="en-US" altLang="zh-CN" dirty="0"/>
          </a:p>
          <a:p>
            <a:r>
              <a:rPr lang="en-US" altLang="zh-CN" dirty="0"/>
              <a:t>2022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19662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B27F4-2AA3-46EB-990B-F34E2927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02992E6-7011-4EC9-864E-880D3A457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847" y="1869586"/>
            <a:ext cx="4871151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8CB797-B6D1-478D-A2E0-64E2BC1CBB7B}"/>
              </a:ext>
            </a:extLst>
          </p:cNvPr>
          <p:cNvSpPr txBox="1"/>
          <p:nvPr/>
        </p:nvSpPr>
        <p:spPr>
          <a:xfrm>
            <a:off x="7561385" y="5934808"/>
            <a:ext cx="442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 </a:t>
            </a:r>
            <a:r>
              <a:rPr lang="en-US" altLang="zh-CN" dirty="0">
                <a:hlinkClick r:id="rId3"/>
              </a:rPr>
              <a:t>A Survey on Register Allocation</a:t>
            </a:r>
            <a:r>
              <a:rPr lang="en-US" altLang="zh-CN" dirty="0"/>
              <a:t> P2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65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16522-F542-46C0-B6F4-46168C9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F7AB9E-5BAF-41A7-91D7-418BA802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Spilling</a:t>
            </a:r>
            <a:r>
              <a:rPr lang="zh-CN" altLang="en-US" dirty="0"/>
              <a:t>（溢出）</a:t>
            </a:r>
            <a:endParaRPr lang="en-US" altLang="zh-CN" dirty="0"/>
          </a:p>
          <a:p>
            <a:r>
              <a:rPr lang="en-US" altLang="zh-CN" dirty="0"/>
              <a:t>Coalescing</a:t>
            </a:r>
            <a:r>
              <a:rPr lang="zh-CN" altLang="en-US" dirty="0"/>
              <a:t>（合并）</a:t>
            </a:r>
          </a:p>
        </p:txBody>
      </p:sp>
    </p:spTree>
    <p:extLst>
      <p:ext uri="{BB962C8B-B14F-4D97-AF65-F5344CB8AC3E}">
        <p14:creationId xmlns:p14="http://schemas.microsoft.com/office/powerpoint/2010/main" val="137152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3A492-19AC-4EBB-B9D5-E852A5705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95256-4A6C-4B14-9ACF-D7FFC17B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Graph Coloring</a:t>
            </a:r>
          </a:p>
          <a:p>
            <a:r>
              <a:rPr lang="en-US" altLang="zh-CN" dirty="0"/>
              <a:t>Linear Scan</a:t>
            </a:r>
          </a:p>
          <a:p>
            <a:r>
              <a:rPr lang="en-US" altLang="zh-CN" dirty="0"/>
              <a:t>Integer Linear Programming</a:t>
            </a:r>
          </a:p>
          <a:p>
            <a:r>
              <a:rPr lang="en-US" altLang="zh-CN" dirty="0"/>
              <a:t>Partitioned Quadratic Programming(Partitioned Boolean Quadratic Problem</a:t>
            </a:r>
            <a:r>
              <a:rPr lang="zh-CN" altLang="en-US" dirty="0"/>
              <a:t>， </a:t>
            </a:r>
            <a:r>
              <a:rPr lang="en-US" altLang="zh-CN" dirty="0"/>
              <a:t>PBQP)</a:t>
            </a:r>
          </a:p>
          <a:p>
            <a:r>
              <a:rPr lang="en-US" altLang="zh-CN" dirty="0"/>
              <a:t>Multi-Flow of Commodities(MFC)</a:t>
            </a:r>
          </a:p>
          <a:p>
            <a:r>
              <a:rPr lang="en-US" altLang="zh-CN" dirty="0"/>
              <a:t>SSA based register allocation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15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0D8C3-4753-47E7-ABBC-7F20267F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Coloring-</a:t>
            </a:r>
            <a:r>
              <a:rPr lang="en-US" altLang="zh-CN" dirty="0" err="1"/>
              <a:t>Chaitin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AED2B2E-F8D4-4907-814E-B554B5652B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963" y="2448719"/>
            <a:ext cx="9505950" cy="219075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03194E-6E7A-456F-97F5-400C6E4F3853}"/>
              </a:ext>
            </a:extLst>
          </p:cNvPr>
          <p:cNvSpPr txBox="1"/>
          <p:nvPr/>
        </p:nvSpPr>
        <p:spPr>
          <a:xfrm>
            <a:off x="7156940" y="6308209"/>
            <a:ext cx="47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From:&lt;</a:t>
            </a:r>
            <a:r>
              <a:rPr lang="en-US" altLang="zh-CN" dirty="0">
                <a:hlinkClick r:id="rId3"/>
              </a:rPr>
              <a:t> A Survey on Register Allocation </a:t>
            </a:r>
            <a:r>
              <a:rPr lang="en-US" altLang="zh-CN" dirty="0"/>
              <a:t>&gt;P6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36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C27964-1B55-44BB-9BF4-A2E669A6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Coloring-Briggs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F55CE8-D10E-4F02-9C7C-FD0F81AE9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001" y="2339776"/>
            <a:ext cx="9662830" cy="275229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C43D049-808D-4427-AC53-DDE42806976A}"/>
              </a:ext>
            </a:extLst>
          </p:cNvPr>
          <p:cNvSpPr txBox="1"/>
          <p:nvPr/>
        </p:nvSpPr>
        <p:spPr>
          <a:xfrm>
            <a:off x="7156940" y="6308209"/>
            <a:ext cx="47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图来自</a:t>
            </a:r>
            <a:r>
              <a:rPr lang="en-US" altLang="zh-CN" dirty="0"/>
              <a:t>:&lt;</a:t>
            </a:r>
            <a:r>
              <a:rPr lang="en-US" altLang="zh-CN" dirty="0">
                <a:hlinkClick r:id="rId3"/>
              </a:rPr>
              <a:t> A Survey on Register Allocation </a:t>
            </a:r>
            <a:r>
              <a:rPr lang="en-US" altLang="zh-CN" dirty="0"/>
              <a:t>&gt;P7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27D5FA2-FD45-4A7E-BB61-A38EB7F0B918}"/>
              </a:ext>
            </a:extLst>
          </p:cNvPr>
          <p:cNvSpPr/>
          <p:nvPr/>
        </p:nvSpPr>
        <p:spPr>
          <a:xfrm>
            <a:off x="4839419" y="3209026"/>
            <a:ext cx="1828800" cy="1207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7E67FA-53DC-459F-B74C-D1AF2D533599}"/>
              </a:ext>
            </a:extLst>
          </p:cNvPr>
          <p:cNvSpPr/>
          <p:nvPr/>
        </p:nvSpPr>
        <p:spPr>
          <a:xfrm>
            <a:off x="8927199" y="3209026"/>
            <a:ext cx="1828800" cy="1207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7A5DDAB-A5AD-4C65-87CC-9F4CCD9E2BC5}"/>
              </a:ext>
            </a:extLst>
          </p:cNvPr>
          <p:cNvSpPr/>
          <p:nvPr/>
        </p:nvSpPr>
        <p:spPr>
          <a:xfrm>
            <a:off x="7250799" y="2111411"/>
            <a:ext cx="1828800" cy="1207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675A57B-50AF-4850-AD05-B04FA583B764}"/>
              </a:ext>
            </a:extLst>
          </p:cNvPr>
          <p:cNvSpPr txBox="1"/>
          <p:nvPr/>
        </p:nvSpPr>
        <p:spPr>
          <a:xfrm>
            <a:off x="1436001" y="5262113"/>
            <a:ext cx="974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比之前的</a:t>
            </a:r>
            <a:r>
              <a:rPr lang="en-US" altLang="zh-CN" dirty="0" err="1"/>
              <a:t>Chaitin</a:t>
            </a:r>
            <a:r>
              <a:rPr lang="zh-CN" altLang="en-US" dirty="0"/>
              <a:t>的算法，采用了更为保守的合并（</a:t>
            </a:r>
            <a:r>
              <a:rPr lang="en-US" altLang="zh-CN" dirty="0"/>
              <a:t>coalesce</a:t>
            </a:r>
            <a:r>
              <a:rPr lang="zh-CN" altLang="en-US" dirty="0"/>
              <a:t>）策略，只有当合并不会伤害到干涉图的着色能力时候，才会进行合并。同时，还进行了</a:t>
            </a:r>
            <a:r>
              <a:rPr lang="en-US" altLang="zh-CN" dirty="0"/>
              <a:t>biased coloring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77378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C1DB8-C5F1-479C-B5A4-F76C973A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1416" cy="1325563"/>
          </a:xfrm>
        </p:spPr>
        <p:txBody>
          <a:bodyPr/>
          <a:lstStyle/>
          <a:p>
            <a:r>
              <a:rPr lang="en-US" altLang="zh-CN" dirty="0"/>
              <a:t>Graph Coloring-Iterated Register Coalescing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15778D-6A17-4D97-B04F-3F6AEA3B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17" y="2444628"/>
            <a:ext cx="10006733" cy="23383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9A6620-2FD8-4D5B-B511-C22B534A9AFB}"/>
              </a:ext>
            </a:extLst>
          </p:cNvPr>
          <p:cNvSpPr txBox="1"/>
          <p:nvPr/>
        </p:nvSpPr>
        <p:spPr>
          <a:xfrm>
            <a:off x="7156940" y="6308209"/>
            <a:ext cx="471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图来自</a:t>
            </a:r>
            <a:r>
              <a:rPr lang="en-US" altLang="zh-CN" dirty="0"/>
              <a:t>:&lt;</a:t>
            </a:r>
            <a:r>
              <a:rPr lang="en-US" altLang="zh-CN" dirty="0">
                <a:hlinkClick r:id="rId3"/>
              </a:rPr>
              <a:t> A Survey on Register Allocation </a:t>
            </a:r>
            <a:r>
              <a:rPr lang="en-US" altLang="zh-CN" dirty="0"/>
              <a:t>&gt;P8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8A55A6-7D8B-4F95-8A58-FFB990D1FBC1}"/>
              </a:ext>
            </a:extLst>
          </p:cNvPr>
          <p:cNvSpPr txBox="1"/>
          <p:nvPr/>
        </p:nvSpPr>
        <p:spPr>
          <a:xfrm>
            <a:off x="1436001" y="5262113"/>
            <a:ext cx="974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目前应用最广的图着色算法。</a:t>
            </a:r>
            <a:endParaRPr lang="en-US" altLang="zh-CN" dirty="0"/>
          </a:p>
          <a:p>
            <a:r>
              <a:rPr lang="zh-CN" altLang="en-US" dirty="0"/>
              <a:t>增量保守策略，只有保持图的着色能力不变时候才会去移除一个特别的移动指令。</a:t>
            </a:r>
          </a:p>
        </p:txBody>
      </p:sp>
    </p:spTree>
    <p:extLst>
      <p:ext uri="{BB962C8B-B14F-4D97-AF65-F5344CB8AC3E}">
        <p14:creationId xmlns:p14="http://schemas.microsoft.com/office/powerpoint/2010/main" val="1374733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5949D-DB1F-4F5A-AE68-037177DA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Linear Scan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055714-738F-4FC3-8648-BB59E3A04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22" y="1963648"/>
            <a:ext cx="5350969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52CE85-0AC7-4685-A7F8-E1447EDCEAFF}"/>
              </a:ext>
            </a:extLst>
          </p:cNvPr>
          <p:cNvSpPr txBox="1"/>
          <p:nvPr/>
        </p:nvSpPr>
        <p:spPr>
          <a:xfrm>
            <a:off x="6518647" y="6308209"/>
            <a:ext cx="5350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From:&lt;</a:t>
            </a:r>
            <a:r>
              <a:rPr lang="en-US" altLang="zh-CN" dirty="0">
                <a:hlinkClick r:id="rId3"/>
              </a:rPr>
              <a:t> A Survey on Register Allocation </a:t>
            </a:r>
            <a:r>
              <a:rPr lang="en-US" altLang="zh-CN" dirty="0"/>
              <a:t>&gt;P8-9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93A897-B587-43CA-8937-C0DD2C9BD1FD}"/>
              </a:ext>
            </a:extLst>
          </p:cNvPr>
          <p:cNvSpPr txBox="1"/>
          <p:nvPr/>
        </p:nvSpPr>
        <p:spPr>
          <a:xfrm>
            <a:off x="7936302" y="4139317"/>
            <a:ext cx="3933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The main appeal of linear scan is the allocation speed. This fact makes linear scan an attractive option to Just in Time (JIT) compilers, like Java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CMR10"/>
              </a:rPr>
              <a:t>HotSpot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CMR10"/>
              </a:rPr>
              <a:t> and LLVM.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364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14F37-AD9F-435F-A2BD-321D1FC6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Coloring VS Linear Scan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50B8D-C21A-4E56-867D-93897AD5A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Linear Scan is undoubtedly much faster at compile-time than graph-coloring based approaches.</a:t>
            </a:r>
          </a:p>
          <a:p>
            <a:r>
              <a:rPr lang="en-US" altLang="zh-CN" dirty="0"/>
              <a:t>At runtime, linear scan gives worse results than graph coloring.</a:t>
            </a:r>
          </a:p>
          <a:p>
            <a:r>
              <a:rPr lang="en-US" altLang="zh-CN" dirty="0"/>
              <a:t>Linear scan suffers from many defaults: always slower than iterated register coalescing, it doesn’t even try to coalesce variables.</a:t>
            </a:r>
          </a:p>
          <a:p>
            <a:r>
              <a:rPr lang="en-US" altLang="zh-CN" dirty="0"/>
              <a:t>Moreover, most programs are only compiled very infrequently: the goal of a program is to be run, after all.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89CC35-E873-46E8-9D4C-01DCCA0085B8}"/>
              </a:ext>
            </a:extLst>
          </p:cNvPr>
          <p:cNvSpPr txBox="1"/>
          <p:nvPr/>
        </p:nvSpPr>
        <p:spPr>
          <a:xfrm>
            <a:off x="5505450" y="6308209"/>
            <a:ext cx="66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  <a:r>
              <a:rPr lang="en-US" altLang="zh-CN" dirty="0">
                <a:hlinkClick r:id="rId2"/>
              </a:rPr>
              <a:t> &lt;A SURVEY OF REGISTER ALLOCATION TECHNIQUES</a:t>
            </a:r>
            <a:r>
              <a:rPr lang="en-US" altLang="zh-CN" dirty="0"/>
              <a:t>&gt; P5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546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05ABA-D18F-4534-8EE6-664C9D61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SSA based register allocation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23BCFB-B4FA-4E2F-BDF1-05FABEFBCB57}"/>
              </a:ext>
            </a:extLst>
          </p:cNvPr>
          <p:cNvSpPr txBox="1"/>
          <p:nvPr/>
        </p:nvSpPr>
        <p:spPr>
          <a:xfrm>
            <a:off x="7394635" y="6385847"/>
            <a:ext cx="4665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From:&lt;</a:t>
            </a:r>
            <a:r>
              <a:rPr lang="en-US" altLang="zh-CN" dirty="0">
                <a:hlinkClick r:id="rId2"/>
              </a:rPr>
              <a:t> A Survey on Register Allocation </a:t>
            </a:r>
            <a:r>
              <a:rPr lang="en-US" altLang="zh-CN" dirty="0"/>
              <a:t>&gt;P12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B9A5D1E-3790-4822-AA5F-A5491F306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3937" y="2579822"/>
            <a:ext cx="10144125" cy="2428875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023DC8C-00DD-41C9-98AD-A37F02E85C0D}"/>
              </a:ext>
            </a:extLst>
          </p:cNvPr>
          <p:cNvSpPr/>
          <p:nvPr/>
        </p:nvSpPr>
        <p:spPr>
          <a:xfrm>
            <a:off x="5624423" y="2579822"/>
            <a:ext cx="3717985" cy="1724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8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DF5CA-DED6-4313-9EBF-F99135F9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0F7ACE-0340-4C44-84F4-3DB7F73DA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671" y="1816833"/>
            <a:ext cx="4956936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6D0DBB-7689-4AA6-97A1-0ABD7DAD8635}"/>
              </a:ext>
            </a:extLst>
          </p:cNvPr>
          <p:cNvSpPr txBox="1"/>
          <p:nvPr/>
        </p:nvSpPr>
        <p:spPr>
          <a:xfrm>
            <a:off x="5505450" y="6308209"/>
            <a:ext cx="6686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</a:t>
            </a:r>
            <a:r>
              <a:rPr lang="en-US" altLang="zh-CN" dirty="0">
                <a:hlinkClick r:id="rId3"/>
              </a:rPr>
              <a:t> &lt;A SURVEY OF REGISTER ALLOCATION TECHNIQUES</a:t>
            </a:r>
            <a:r>
              <a:rPr lang="en-US" altLang="zh-CN" dirty="0"/>
              <a:t>&gt; P11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17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47FBF-CA75-4099-8764-2626342E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E446-29F8-4305-90F8-C87EF4AB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基本情况</a:t>
            </a:r>
            <a:endParaRPr lang="en-US" altLang="zh-CN" dirty="0"/>
          </a:p>
          <a:p>
            <a:r>
              <a:rPr lang="zh-CN" altLang="en-US" dirty="0"/>
              <a:t>寄存器分配</a:t>
            </a:r>
            <a:endParaRPr lang="en-US" altLang="zh-CN" dirty="0"/>
          </a:p>
          <a:p>
            <a:r>
              <a:rPr lang="zh-CN" altLang="en-US" dirty="0"/>
              <a:t>指令选择</a:t>
            </a:r>
          </a:p>
        </p:txBody>
      </p:sp>
    </p:spTree>
    <p:extLst>
      <p:ext uri="{BB962C8B-B14F-4D97-AF65-F5344CB8AC3E}">
        <p14:creationId xmlns:p14="http://schemas.microsoft.com/office/powerpoint/2010/main" val="429090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47FBF-CA75-4099-8764-2626342E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E446-29F8-4305-90F8-C87EF4AB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基本情况</a:t>
            </a:r>
            <a:endParaRPr lang="en-US" altLang="zh-CN" dirty="0"/>
          </a:p>
          <a:p>
            <a:r>
              <a:rPr lang="zh-CN" altLang="en-US" dirty="0"/>
              <a:t>寄存器分配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指令选择</a:t>
            </a:r>
          </a:p>
        </p:txBody>
      </p:sp>
    </p:spTree>
    <p:extLst>
      <p:ext uri="{BB962C8B-B14F-4D97-AF65-F5344CB8AC3E}">
        <p14:creationId xmlns:p14="http://schemas.microsoft.com/office/powerpoint/2010/main" val="957650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FC9EF-AD4D-4D66-8215-F89A1A84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2FA2BD-94A7-41A9-90E8-B8F424E5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do this we need to decide which machine instructions of the target machine to use for implementing the IR code; this is the responsibility of the instruction selector. </a:t>
            </a:r>
          </a:p>
          <a:p>
            <a:r>
              <a:rPr lang="zh-CN" altLang="en-US" dirty="0"/>
              <a:t>指令选择可以分为两个部分：</a:t>
            </a:r>
            <a:endParaRPr lang="en-US" altLang="zh-CN" dirty="0"/>
          </a:p>
          <a:p>
            <a:pPr lvl="1"/>
            <a:r>
              <a:rPr lang="en-US" altLang="zh-CN" dirty="0"/>
              <a:t> pattern matching – detecting when and where it is possible to use a certain machine instruction; </a:t>
            </a:r>
          </a:p>
          <a:p>
            <a:pPr lvl="1"/>
            <a:r>
              <a:rPr lang="en-US" altLang="zh-CN" dirty="0"/>
              <a:t>pattern selection – deciding which instruction to choose in situations when multiple options exist.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0C47C3-8AE6-4F0E-BFD3-6F1C3D2F8A9E}"/>
              </a:ext>
            </a:extLst>
          </p:cNvPr>
          <p:cNvSpPr txBox="1"/>
          <p:nvPr/>
        </p:nvSpPr>
        <p:spPr>
          <a:xfrm>
            <a:off x="7116792" y="6072996"/>
            <a:ext cx="4848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From:&lt;</a:t>
            </a:r>
            <a:r>
              <a:rPr lang="en-US" altLang="zh-CN" dirty="0">
                <a:hlinkClick r:id="rId2"/>
              </a:rPr>
              <a:t> Survey on Instruction Selection </a:t>
            </a:r>
            <a:r>
              <a:rPr lang="en-US" altLang="zh-CN" dirty="0"/>
              <a:t> &gt;P3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667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6411B-4255-42C0-AE4B-106F2E9D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指令选择分类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2CE34-B059-453E-9CFA-EBB48FC5F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Macro expansion</a:t>
            </a:r>
          </a:p>
          <a:p>
            <a:r>
              <a:rPr lang="en-US" altLang="zh-CN" dirty="0"/>
              <a:t>Tree covering</a:t>
            </a:r>
          </a:p>
          <a:p>
            <a:r>
              <a:rPr lang="en-US" altLang="zh-CN" dirty="0"/>
              <a:t>DAG covering</a:t>
            </a:r>
          </a:p>
          <a:p>
            <a:r>
              <a:rPr lang="en-US" altLang="zh-CN" dirty="0"/>
              <a:t>Graph covering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C9EE8E79-DD93-48CF-9820-E72755FB1531}"/>
              </a:ext>
            </a:extLst>
          </p:cNvPr>
          <p:cNvSpPr/>
          <p:nvPr/>
        </p:nvSpPr>
        <p:spPr>
          <a:xfrm>
            <a:off x="5546784" y="1825626"/>
            <a:ext cx="3631721" cy="770926"/>
          </a:xfrm>
          <a:prstGeom prst="wedgeRoundRectCallout">
            <a:avLst>
              <a:gd name="adj1" fmla="val -100282"/>
              <a:gd name="adj2" fmla="val -2795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Signle</a:t>
            </a:r>
            <a:r>
              <a:rPr lang="en-US" altLang="zh-CN" dirty="0"/>
              <a:t> AST or IR node</a:t>
            </a:r>
            <a:endParaRPr lang="zh-CN" altLang="en-US" dirty="0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A5B3BE68-F168-492D-8260-F43268CE2792}"/>
              </a:ext>
            </a:extLst>
          </p:cNvPr>
          <p:cNvSpPr/>
          <p:nvPr/>
        </p:nvSpPr>
        <p:spPr>
          <a:xfrm>
            <a:off x="3821502" y="2536166"/>
            <a:ext cx="431321" cy="11128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6C390F8F-3B73-4627-8A2E-ABD08F635505}"/>
              </a:ext>
            </a:extLst>
          </p:cNvPr>
          <p:cNvSpPr/>
          <p:nvPr/>
        </p:nvSpPr>
        <p:spPr>
          <a:xfrm>
            <a:off x="5141343" y="3143190"/>
            <a:ext cx="4037162" cy="1397479"/>
          </a:xfrm>
          <a:prstGeom prst="wedgeRoundRectCallout">
            <a:avLst>
              <a:gd name="adj1" fmla="val -71901"/>
              <a:gd name="adj2" fmla="val -516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Multiple AST or IR nodes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749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B8E4D-F02B-4307-960E-1FF82C83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Peephole optimization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83E639-7E20-41E3-82D1-72FB56CC9471}"/>
              </a:ext>
            </a:extLst>
          </p:cNvPr>
          <p:cNvSpPr/>
          <p:nvPr/>
        </p:nvSpPr>
        <p:spPr>
          <a:xfrm>
            <a:off x="2648611" y="3748891"/>
            <a:ext cx="1375576" cy="68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Peephole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AA268E-AA4D-4601-B83A-8BE8878ACBC6}"/>
              </a:ext>
            </a:extLst>
          </p:cNvPr>
          <p:cNvSpPr/>
          <p:nvPr/>
        </p:nvSpPr>
        <p:spPr>
          <a:xfrm>
            <a:off x="4844496" y="2955086"/>
            <a:ext cx="1375576" cy="68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D2FEBF-EBDF-45E5-8F20-AD5494BC2FD5}"/>
              </a:ext>
            </a:extLst>
          </p:cNvPr>
          <p:cNvSpPr/>
          <p:nvPr/>
        </p:nvSpPr>
        <p:spPr>
          <a:xfrm>
            <a:off x="4844496" y="4625522"/>
            <a:ext cx="1375576" cy="68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指令选择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9D113A-B977-427D-B60E-5608D743E13D}"/>
              </a:ext>
            </a:extLst>
          </p:cNvPr>
          <p:cNvSpPr/>
          <p:nvPr/>
        </p:nvSpPr>
        <p:spPr>
          <a:xfrm>
            <a:off x="7253742" y="2134777"/>
            <a:ext cx="1375576" cy="68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中端</a:t>
            </a:r>
            <a:r>
              <a:rPr lang="en-US" altLang="zh-CN" dirty="0"/>
              <a:t>IR</a:t>
            </a:r>
            <a:r>
              <a:rPr lang="zh-CN" altLang="en-US" dirty="0"/>
              <a:t>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83889B-983B-433F-A1EA-094344FDADB9}"/>
              </a:ext>
            </a:extLst>
          </p:cNvPr>
          <p:cNvSpPr/>
          <p:nvPr/>
        </p:nvSpPr>
        <p:spPr>
          <a:xfrm>
            <a:off x="7261693" y="3766778"/>
            <a:ext cx="1375576" cy="683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后端机器</a:t>
            </a:r>
            <a:endParaRPr lang="en-US" altLang="zh-CN" dirty="0"/>
          </a:p>
          <a:p>
            <a:pPr algn="ctr"/>
            <a:r>
              <a:rPr lang="zh-CN" altLang="en-US" dirty="0"/>
              <a:t>指令优化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F769286-ECD0-4025-B2B1-2AED236EED8E}"/>
              </a:ext>
            </a:extLst>
          </p:cNvPr>
          <p:cNvSpPr/>
          <p:nvPr/>
        </p:nvSpPr>
        <p:spPr>
          <a:xfrm>
            <a:off x="2490249" y="1761065"/>
            <a:ext cx="1533938" cy="1057524"/>
          </a:xfrm>
          <a:prstGeom prst="wedgeRoundRectCallout">
            <a:avLst>
              <a:gd name="adj1" fmla="val 77048"/>
              <a:gd name="adj2" fmla="val 1737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被替换指令和替换指令是否为同一种指令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E6D41CA-3528-4712-8CC4-B9A900F7A54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024187" y="3296992"/>
            <a:ext cx="820309" cy="793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26F0102-4A15-408B-B7CE-E1FEF39ED03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024187" y="4090797"/>
            <a:ext cx="820309" cy="876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85252AD3-1EBB-422B-8DFE-0A1D745BE2FF}"/>
              </a:ext>
            </a:extLst>
          </p:cNvPr>
          <p:cNvSpPr/>
          <p:nvPr/>
        </p:nvSpPr>
        <p:spPr>
          <a:xfrm>
            <a:off x="6832323" y="5211930"/>
            <a:ext cx="1192695" cy="1081377"/>
          </a:xfrm>
          <a:prstGeom prst="wedgeRoundRectCallout">
            <a:avLst>
              <a:gd name="adj1" fmla="val -58109"/>
              <a:gd name="adj2" fmla="val -23161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所作用于的阶段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2A688864-9117-4990-BFFE-8B4BAB2457B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6220072" y="2476683"/>
            <a:ext cx="1033670" cy="8203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67F6E08-6A4A-4D58-B204-227EEC0AF0B6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220072" y="3296992"/>
            <a:ext cx="1041621" cy="811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51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B7487-113C-4872-871B-565CB995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33340" cy="1325563"/>
          </a:xfrm>
        </p:spPr>
        <p:txBody>
          <a:bodyPr/>
          <a:lstStyle/>
          <a:p>
            <a:r>
              <a:rPr lang="en-US" altLang="zh-CN" dirty="0"/>
              <a:t>Common peephole optimization techniques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C40C2F6-4C60-4467-B16F-A2D82D432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263" y="1799745"/>
            <a:ext cx="8874439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804176-7B88-49FE-B26D-04FC44163708}"/>
              </a:ext>
            </a:extLst>
          </p:cNvPr>
          <p:cNvSpPr txBox="1"/>
          <p:nvPr/>
        </p:nvSpPr>
        <p:spPr>
          <a:xfrm>
            <a:off x="5943600" y="6409426"/>
            <a:ext cx="6090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From:&lt; . </a:t>
            </a:r>
            <a:r>
              <a:rPr lang="en-US" altLang="zh-CN" dirty="0">
                <a:hlinkClick r:id="rId3"/>
              </a:rPr>
              <a:t>Fifty years of peephole optimization </a:t>
            </a:r>
            <a:r>
              <a:rPr lang="en-US" altLang="zh-CN" dirty="0"/>
              <a:t>&gt; P2187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984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1D3EA-5355-442C-A0FC-094F7763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6087" cy="1325563"/>
          </a:xfrm>
        </p:spPr>
        <p:txBody>
          <a:bodyPr/>
          <a:lstStyle/>
          <a:p>
            <a:r>
              <a:rPr lang="en-US" altLang="zh-CN" dirty="0"/>
              <a:t>New topics related to peephole optimization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D4DCF-96D1-4C60-994B-8AEBBD0AD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The concept of peephole optimization can be extended from general purpose programing languages to</a:t>
            </a:r>
            <a:b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</a:br>
            <a:r>
              <a:rPr lang="en-US" altLang="zh-CN" sz="3000" b="0" i="0" dirty="0">
                <a:solidFill>
                  <a:srgbClr val="FF0000"/>
                </a:solidFill>
                <a:effectLst/>
                <a:latin typeface="TimesNewRomanPSMT"/>
              </a:rPr>
              <a:t>domain-specific languages</a:t>
            </a:r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</a:p>
          <a:p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It will be interesting to see</a:t>
            </a:r>
            <a:r>
              <a:rPr lang="en-US" altLang="zh-CN" sz="3000" dirty="0"/>
              <a:t>  </a:t>
            </a:r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how </a:t>
            </a:r>
            <a:r>
              <a:rPr lang="en-US" altLang="zh-CN" sz="3000" b="0" i="0" dirty="0">
                <a:solidFill>
                  <a:srgbClr val="FF0000"/>
                </a:solidFill>
                <a:effectLst/>
                <a:latin typeface="TimesNewRomanPSMT"/>
              </a:rPr>
              <a:t>object oriented programing </a:t>
            </a:r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can be used to realize peephole optimization.</a:t>
            </a:r>
            <a:r>
              <a:rPr lang="en-US" altLang="zh-CN" sz="3000" dirty="0"/>
              <a:t> </a:t>
            </a:r>
          </a:p>
          <a:p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Peephole optimization can be applied in </a:t>
            </a:r>
            <a:r>
              <a:rPr lang="en-US" altLang="zh-CN" sz="3000" b="0" i="0" dirty="0">
                <a:solidFill>
                  <a:srgbClr val="FF0000"/>
                </a:solidFill>
                <a:effectLst/>
                <a:latin typeface="TimesNewRomanPSMT"/>
              </a:rPr>
              <a:t>just-in-time</a:t>
            </a:r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 compilers too.</a:t>
            </a:r>
            <a:r>
              <a:rPr lang="en-US" altLang="zh-CN" sz="3000" dirty="0"/>
              <a:t> </a:t>
            </a:r>
          </a:p>
          <a:p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Peephole optimization can also be used in compilers for </a:t>
            </a:r>
            <a:r>
              <a:rPr lang="en-US" altLang="zh-CN" sz="3000" b="0" i="0" dirty="0">
                <a:solidFill>
                  <a:srgbClr val="FF0000"/>
                </a:solidFill>
                <a:effectLst/>
                <a:latin typeface="TimesNewRomanPSMT"/>
              </a:rPr>
              <a:t>parallel computers</a:t>
            </a:r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. </a:t>
            </a:r>
          </a:p>
          <a:p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Peephole optimization may  be used to replace more energy consuming instruction sequences by equivalent but less </a:t>
            </a:r>
            <a:r>
              <a:rPr lang="en-US" altLang="zh-CN" sz="3000" b="0" i="0" dirty="0">
                <a:solidFill>
                  <a:srgbClr val="FF0000"/>
                </a:solidFill>
                <a:effectLst/>
                <a:latin typeface="TimesNewRomanPSMT"/>
              </a:rPr>
              <a:t>energy-consuming</a:t>
            </a:r>
            <a:r>
              <a:rPr lang="en-US" altLang="zh-CN" sz="3000" b="0" i="0" dirty="0">
                <a:solidFill>
                  <a:srgbClr val="000000"/>
                </a:solidFill>
                <a:effectLst/>
                <a:latin typeface="TimesNewRomanPSMT"/>
              </a:rPr>
              <a:t> instruction sequences.</a:t>
            </a:r>
            <a:r>
              <a:rPr lang="en-US" altLang="zh-CN" sz="3000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06B9CC-CF73-4186-AB17-F10A0E51DFDD}"/>
              </a:ext>
            </a:extLst>
          </p:cNvPr>
          <p:cNvSpPr txBox="1"/>
          <p:nvPr/>
        </p:nvSpPr>
        <p:spPr>
          <a:xfrm>
            <a:off x="5652459" y="637572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From:&lt; . </a:t>
            </a:r>
            <a:r>
              <a:rPr lang="en-US" altLang="zh-CN" dirty="0">
                <a:hlinkClick r:id="rId2"/>
              </a:rPr>
              <a:t>Fifty years of peephole optimization </a:t>
            </a:r>
            <a:r>
              <a:rPr lang="en-US" altLang="zh-CN" dirty="0"/>
              <a:t>&gt; P2189-2190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682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4D930DA-84A0-4A91-A615-8AD059171895}"/>
              </a:ext>
            </a:extLst>
          </p:cNvPr>
          <p:cNvSpPr txBox="1"/>
          <p:nvPr/>
        </p:nvSpPr>
        <p:spPr>
          <a:xfrm>
            <a:off x="715992" y="2518913"/>
            <a:ext cx="11015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Thanks</a:t>
            </a:r>
            <a:r>
              <a:rPr lang="zh-CN" altLang="en-US" sz="4400" dirty="0"/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0925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47FBF-CA75-4099-8764-2626342E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E446-29F8-4305-90F8-C87EF4AB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基本情况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寄存器分配</a:t>
            </a:r>
            <a:endParaRPr lang="en-US" altLang="zh-CN" dirty="0"/>
          </a:p>
          <a:p>
            <a:r>
              <a:rPr lang="zh-CN" altLang="en-US" dirty="0"/>
              <a:t>指令选择</a:t>
            </a:r>
          </a:p>
        </p:txBody>
      </p:sp>
    </p:spTree>
    <p:extLst>
      <p:ext uri="{BB962C8B-B14F-4D97-AF65-F5344CB8AC3E}">
        <p14:creationId xmlns:p14="http://schemas.microsoft.com/office/powerpoint/2010/main" val="188795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E552C-A0DE-4A43-85BC-C6AA304B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缘起</a:t>
            </a:r>
            <a:r>
              <a:rPr lang="en-US" altLang="zh-CN" dirty="0"/>
              <a:t>-</a:t>
            </a:r>
            <a:r>
              <a:rPr lang="zh-CN" altLang="en-US" dirty="0"/>
              <a:t>写作需要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35E3F-E8D5-469D-9C72-5BCB1261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目前，已经完成了两本编译器领域书籍的书稿，</a:t>
            </a:r>
            <a:r>
              <a:rPr lang="en-US" altLang="zh-CN" dirty="0"/>
              <a:t>《</a:t>
            </a:r>
            <a:r>
              <a:rPr lang="zh-CN" altLang="en-US" dirty="0"/>
              <a:t>华为方舟编译器之美</a:t>
            </a:r>
            <a:r>
              <a:rPr lang="en-US" altLang="zh-CN" dirty="0"/>
              <a:t>》</a:t>
            </a:r>
            <a:r>
              <a:rPr lang="zh-CN" altLang="en-US" dirty="0"/>
              <a:t>已经出版并且加印一次，</a:t>
            </a:r>
            <a:r>
              <a:rPr lang="en-US" altLang="zh-CN" dirty="0"/>
              <a:t>《Android Runtime</a:t>
            </a:r>
            <a:r>
              <a:rPr lang="zh-CN" altLang="en-US" dirty="0"/>
              <a:t>源码解析</a:t>
            </a:r>
            <a:r>
              <a:rPr lang="en-US" altLang="zh-CN" dirty="0"/>
              <a:t>》</a:t>
            </a:r>
            <a:r>
              <a:rPr lang="zh-CN" altLang="en-US" dirty="0"/>
              <a:t>将于</a:t>
            </a:r>
            <a:r>
              <a:rPr lang="en-US" altLang="zh-CN" dirty="0"/>
              <a:t>2022</a:t>
            </a:r>
            <a:r>
              <a:rPr lang="zh-CN" altLang="en-US" dirty="0"/>
              <a:t>年上半年上市。并且，计划在</a:t>
            </a:r>
            <a:r>
              <a:rPr lang="en-US" altLang="zh-CN" dirty="0"/>
              <a:t>2022</a:t>
            </a:r>
            <a:r>
              <a:rPr lang="zh-CN" altLang="en-US" dirty="0"/>
              <a:t>年带领团队完成一本有关</a:t>
            </a:r>
            <a:r>
              <a:rPr lang="en-US" altLang="zh-CN" dirty="0"/>
              <a:t>OpenJDK for RISC-V</a:t>
            </a:r>
            <a:r>
              <a:rPr lang="zh-CN" altLang="en-US" dirty="0"/>
              <a:t>的书稿。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在写作的过程中，发现在相关理论解释的时候，展开度不够，旁征博引的内容偏少，不能给读者一个更加宽广的知识面，不能举重若轻的谈笑间指点江山。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自己有希望在将来的书籍写作中能有所改善，能让读者更加轻松快乐的学到更多东西。同时，还希望将来能写一本理论结合实践（代码）的编译器书籍，既要包含基础的理论知识及其简要发展历史，还要有工业界普遍的实现，同时还要不局限于某个编译器</a:t>
            </a:r>
            <a:r>
              <a:rPr lang="en-US" altLang="zh-CN" dirty="0"/>
              <a:t>/</a:t>
            </a:r>
            <a:r>
              <a:rPr lang="zh-CN" altLang="en-US" dirty="0"/>
              <a:t>解释器。这就需要大量的理论知识做基础。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468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E552C-A0DE-4A43-85BC-C6AA304B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缘起</a:t>
            </a:r>
            <a:r>
              <a:rPr lang="en-US" altLang="zh-CN" dirty="0"/>
              <a:t>-</a:t>
            </a:r>
            <a:r>
              <a:rPr lang="zh-CN" altLang="en-US" dirty="0"/>
              <a:t>关注点转换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35E3F-E8D5-469D-9C72-5BCB1261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这些年陆陆续续接触了不少工业级别的编译器</a:t>
            </a:r>
            <a:r>
              <a:rPr lang="en-US" altLang="zh-CN" dirty="0"/>
              <a:t>/</a:t>
            </a:r>
            <a:r>
              <a:rPr lang="zh-CN" altLang="en-US" dirty="0"/>
              <a:t>解释器：</a:t>
            </a:r>
            <a:r>
              <a:rPr lang="en-US" altLang="zh-CN" dirty="0"/>
              <a:t>LLVM/Clang</a:t>
            </a:r>
            <a:r>
              <a:rPr lang="zh-CN" altLang="en-US" dirty="0"/>
              <a:t>、</a:t>
            </a:r>
            <a:r>
              <a:rPr lang="en-US" altLang="zh-CN" dirty="0"/>
              <a:t>Tenon</a:t>
            </a:r>
            <a:r>
              <a:rPr lang="zh-CN" altLang="en-US" dirty="0"/>
              <a:t>、方舟编译器、</a:t>
            </a:r>
            <a:r>
              <a:rPr lang="en-US" altLang="zh-CN" dirty="0"/>
              <a:t>ART</a:t>
            </a:r>
            <a:r>
              <a:rPr lang="zh-CN" altLang="en-US" dirty="0"/>
              <a:t>、</a:t>
            </a:r>
            <a:r>
              <a:rPr lang="en-US" altLang="zh-CN" dirty="0"/>
              <a:t>OpenJDK</a:t>
            </a:r>
            <a:r>
              <a:rPr lang="zh-CN" altLang="en-US" dirty="0"/>
              <a:t>，很多时候自己了解和熟悉的理论方面内容是跟着代码实现在走的，对于理论的发展历史、最初解决问题的方式以及该领域的整体情况，都掌握的不够多，缺乏了解。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随着知识网络的拓宽，补齐自己的知识网络，为之前没有关注的内容补齐基本的内容，也就成了一个急需完成的事情。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同时，关注点一直在工业化的代码层面，也容易让自己的思维被目前这几种固定模式所局限，逐渐复杂化。忘了理论问题的出发点和走过的历程。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161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9D3A0-39A6-40C6-B758-A052411E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阅读原则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725A2-196D-4938-9DF2-949459C7A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不盲目追最新的论文内容</a:t>
            </a:r>
            <a:endParaRPr lang="en-US" altLang="zh-CN" dirty="0"/>
          </a:p>
          <a:p>
            <a:r>
              <a:rPr lang="zh-CN" altLang="en-US" dirty="0"/>
              <a:t>经典的综述论文</a:t>
            </a:r>
            <a:endParaRPr lang="en-US" altLang="zh-CN" dirty="0"/>
          </a:p>
          <a:p>
            <a:r>
              <a:rPr lang="zh-CN" altLang="en-US" dirty="0"/>
              <a:t>领域内最早的论文</a:t>
            </a:r>
            <a:endParaRPr lang="en-US" altLang="zh-CN" dirty="0"/>
          </a:p>
          <a:p>
            <a:r>
              <a:rPr lang="zh-CN" altLang="en-US" dirty="0"/>
              <a:t>领域发展过程中引发转折点的论文</a:t>
            </a:r>
            <a:endParaRPr lang="en-US" altLang="zh-CN" dirty="0"/>
          </a:p>
          <a:p>
            <a:r>
              <a:rPr lang="zh-CN" altLang="en-US" dirty="0"/>
              <a:t>介绍领域发展历程的论文</a:t>
            </a:r>
          </a:p>
        </p:txBody>
      </p:sp>
    </p:spTree>
    <p:extLst>
      <p:ext uri="{BB962C8B-B14F-4D97-AF65-F5344CB8AC3E}">
        <p14:creationId xmlns:p14="http://schemas.microsoft.com/office/powerpoint/2010/main" val="210176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F5119-9B0E-4FFF-8D2D-CE731A55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论文清单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A918D3-1F66-4C68-BD4F-40D7FAD37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>
                <a:hlinkClick r:id="rId2"/>
              </a:rPr>
              <a:t>A Survey on Register Allocation</a:t>
            </a:r>
            <a:r>
              <a:rPr lang="en-US" altLang="zh-CN" dirty="0"/>
              <a:t>, </a:t>
            </a:r>
            <a:r>
              <a:rPr lang="pt-BR" altLang="zh-CN" dirty="0"/>
              <a:t>Fernando Magno Quintao Pereira. 2008</a:t>
            </a:r>
          </a:p>
          <a:p>
            <a:r>
              <a:rPr lang="pt-BR" altLang="zh-CN" dirty="0"/>
              <a:t>2. </a:t>
            </a:r>
            <a:r>
              <a:rPr lang="en-US" altLang="zh-CN" dirty="0">
                <a:hlinkClick r:id="rId3"/>
              </a:rPr>
              <a:t>A SURVEY OF REGISTER ALLOCATION TECHNIQUES</a:t>
            </a:r>
            <a:r>
              <a:rPr lang="pt-BR" altLang="zh-CN" dirty="0"/>
              <a:t>, </a:t>
            </a:r>
            <a:r>
              <a:rPr lang="en-US" altLang="zh-CN" dirty="0"/>
              <a:t>Jonathan </a:t>
            </a:r>
            <a:r>
              <a:rPr lang="en-US" altLang="zh-CN" dirty="0" err="1"/>
              <a:t>Protzenko</a:t>
            </a:r>
            <a:r>
              <a:rPr lang="pt-BR" altLang="zh-CN" dirty="0"/>
              <a:t>. 2009</a:t>
            </a:r>
          </a:p>
          <a:p>
            <a:r>
              <a:rPr lang="en-US" altLang="zh-CN" dirty="0"/>
              <a:t>3. </a:t>
            </a:r>
            <a:r>
              <a:rPr lang="en-US" altLang="zh-CN" dirty="0">
                <a:hlinkClick r:id="rId4"/>
              </a:rPr>
              <a:t>Survey on Instruction Selection </a:t>
            </a:r>
            <a:r>
              <a:rPr lang="en-US" altLang="zh-CN" dirty="0"/>
              <a:t>--An Extensive and Modern Literature Review, GABRIEL S.</a:t>
            </a:r>
            <a:r>
              <a:rPr lang="zh-CN" altLang="en-US" dirty="0"/>
              <a:t> </a:t>
            </a:r>
            <a:r>
              <a:rPr lang="en-US" altLang="zh-CN" dirty="0"/>
              <a:t>HJORT. 2013</a:t>
            </a:r>
          </a:p>
          <a:p>
            <a:r>
              <a:rPr lang="en-US" altLang="zh-CN" dirty="0"/>
              <a:t>4. </a:t>
            </a:r>
            <a:r>
              <a:rPr lang="en-US" altLang="zh-CN" dirty="0">
                <a:hlinkClick r:id="rId5"/>
              </a:rPr>
              <a:t>Fifty years of peephole optimization</a:t>
            </a:r>
            <a:r>
              <a:rPr lang="en-US" altLang="zh-CN" dirty="0"/>
              <a:t>, Pinaki Chakraborty. 2015</a:t>
            </a:r>
          </a:p>
          <a:p>
            <a:r>
              <a:rPr lang="en-US" altLang="zh-CN" dirty="0"/>
              <a:t>5. Peephole optimization, W. M. </a:t>
            </a:r>
            <a:r>
              <a:rPr lang="en-US" altLang="zh-CN" dirty="0" err="1"/>
              <a:t>McKeeman</a:t>
            </a:r>
            <a:r>
              <a:rPr lang="en-US" altLang="zh-CN" dirty="0"/>
              <a:t>. 1965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994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5C37C-FA57-4815-9B6B-FA4FEFF4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编译器后端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43F196-1BE7-42AC-ACD5-CEE274436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6120" y="1766583"/>
            <a:ext cx="9096375" cy="392430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FC12300-3901-4C80-8844-D0400BE6D3AA}"/>
              </a:ext>
            </a:extLst>
          </p:cNvPr>
          <p:cNvSpPr txBox="1"/>
          <p:nvPr/>
        </p:nvSpPr>
        <p:spPr>
          <a:xfrm>
            <a:off x="7517423" y="6123543"/>
            <a:ext cx="446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From:&lt;</a:t>
            </a:r>
            <a:r>
              <a:rPr lang="en-US" altLang="zh-CN" dirty="0">
                <a:hlinkClick r:id="rId3"/>
              </a:rPr>
              <a:t> Survey on Instruction Selection </a:t>
            </a:r>
            <a:r>
              <a:rPr lang="en-US" altLang="zh-CN" dirty="0"/>
              <a:t>&gt;P2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7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47FBF-CA75-4099-8764-2626342E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2E446-29F8-4305-90F8-C87EF4ABD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基本情况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寄存器分配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指令选择</a:t>
            </a:r>
          </a:p>
        </p:txBody>
      </p:sp>
    </p:spTree>
    <p:extLst>
      <p:ext uri="{BB962C8B-B14F-4D97-AF65-F5344CB8AC3E}">
        <p14:creationId xmlns:p14="http://schemas.microsoft.com/office/powerpoint/2010/main" val="173579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1078</Words>
  <Application>Microsoft Office PowerPoint</Application>
  <PresentationFormat>宽屏</PresentationFormat>
  <Paragraphs>110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CMR10</vt:lpstr>
      <vt:lpstr>TimesNewRomanPSMT</vt:lpstr>
      <vt:lpstr>等线</vt:lpstr>
      <vt:lpstr>等线 Light</vt:lpstr>
      <vt:lpstr>Arial</vt:lpstr>
      <vt:lpstr>Office 主题​​</vt:lpstr>
      <vt:lpstr>聊聊我最近读的编译器后端的论文</vt:lpstr>
      <vt:lpstr>目录</vt:lpstr>
      <vt:lpstr>目录</vt:lpstr>
      <vt:lpstr>缘起-写作需要</vt:lpstr>
      <vt:lpstr>缘起-关注点转换</vt:lpstr>
      <vt:lpstr>阅读原则</vt:lpstr>
      <vt:lpstr>论文清单</vt:lpstr>
      <vt:lpstr>编译器后端</vt:lpstr>
      <vt:lpstr>目录</vt:lpstr>
      <vt:lpstr>背景</vt:lpstr>
      <vt:lpstr>常见问题</vt:lpstr>
      <vt:lpstr>常见的方法</vt:lpstr>
      <vt:lpstr>Graph Coloring-Chaitin</vt:lpstr>
      <vt:lpstr>Graph Coloring-Briggs</vt:lpstr>
      <vt:lpstr>Graph Coloring-Iterated Register Coalescing</vt:lpstr>
      <vt:lpstr>Linear Scan</vt:lpstr>
      <vt:lpstr>Graph Coloring VS Linear Scan </vt:lpstr>
      <vt:lpstr>SSA based register allocation</vt:lpstr>
      <vt:lpstr>总结</vt:lpstr>
      <vt:lpstr>目录</vt:lpstr>
      <vt:lpstr>指令选择基础</vt:lpstr>
      <vt:lpstr>指令选择分类</vt:lpstr>
      <vt:lpstr>Peephole optimization</vt:lpstr>
      <vt:lpstr>Common peephole optimization techniques</vt:lpstr>
      <vt:lpstr>New topics related to peephole optimization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聊聊我最近读的编译器后端的论文</dc:title>
  <dc:creator>snsn19840203@163.com</dc:creator>
  <cp:lastModifiedBy>snsn19840203@163.com</cp:lastModifiedBy>
  <cp:revision>7</cp:revision>
  <dcterms:created xsi:type="dcterms:W3CDTF">2022-01-19T06:52:51Z</dcterms:created>
  <dcterms:modified xsi:type="dcterms:W3CDTF">2022-01-22T14:01:05Z</dcterms:modified>
</cp:coreProperties>
</file>