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sldIdLst>
    <p:sldId id="256" r:id="rId3"/>
    <p:sldId id="257" r:id="rId4"/>
    <p:sldId id="317" r:id="rId5"/>
    <p:sldId id="316" r:id="rId6"/>
    <p:sldId id="271" r:id="rId7"/>
    <p:sldId id="262" r:id="rId8"/>
    <p:sldId id="272" r:id="rId9"/>
    <p:sldId id="318" r:id="rId10"/>
    <p:sldId id="299" r:id="rId11"/>
    <p:sldId id="301" r:id="rId12"/>
    <p:sldId id="302" r:id="rId13"/>
    <p:sldId id="303" r:id="rId14"/>
    <p:sldId id="312" r:id="rId15"/>
    <p:sldId id="313" r:id="rId16"/>
    <p:sldId id="314" r:id="rId17"/>
    <p:sldId id="315" r:id="rId18"/>
    <p:sldId id="319" r:id="rId19"/>
    <p:sldId id="306" r:id="rId20"/>
    <p:sldId id="307" r:id="rId21"/>
    <p:sldId id="308" r:id="rId22"/>
    <p:sldId id="311" r:id="rId23"/>
    <p:sldId id="320" r:id="rId24"/>
    <p:sldId id="310" r:id="rId25"/>
    <p:sldId id="282" r:id="rId2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78" y="4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10423C0-5362-43FD-A92A-F3AB5156B99D}" type="datetimeFigureOut">
              <a:rPr lang="zh-CN" altLang="en-US" smtClean="0"/>
              <a:t>2021/12/16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92E40DA-46E8-4ED9-977E-9491FC2CEAEF}"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510423C0-5362-43FD-A92A-F3AB5156B99D}" type="datetimeFigureOut">
              <a:rPr lang="zh-CN" altLang="en-US" smtClean="0"/>
              <a:t>2021/12/16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92E40DA-46E8-4ED9-977E-9491FC2CEAEF}"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510423C0-5362-43FD-A92A-F3AB5156B99D}" type="datetimeFigureOut">
              <a:rPr lang="zh-CN" altLang="en-US" smtClean="0"/>
              <a:t>2021/12/16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92E40DA-46E8-4ED9-977E-9491FC2CEAEF}"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10423C0-5362-43FD-A92A-F3AB5156B99D}" type="datetimeFigureOut">
              <a:rPr lang="zh-CN" altLang="en-US" smtClean="0"/>
              <a:t>2021/12/16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92E40DA-46E8-4ED9-977E-9491FC2CEAEF}"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510423C0-5362-43FD-A92A-F3AB5156B99D}" type="datetimeFigureOut">
              <a:rPr lang="zh-CN" altLang="en-US" smtClean="0"/>
              <a:t>2021/12/16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92E40DA-46E8-4ED9-977E-9491FC2CEAEF}"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10423C0-5362-43FD-A92A-F3AB5156B99D}" type="datetimeFigureOut">
              <a:rPr lang="zh-CN" altLang="en-US" smtClean="0"/>
              <a:t>2021/12/16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92E40DA-46E8-4ED9-977E-9491FC2CEAEF}"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510423C0-5362-43FD-A92A-F3AB5156B99D}" type="datetimeFigureOut">
              <a:rPr lang="zh-CN" altLang="en-US" smtClean="0"/>
              <a:t>2021/12/16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92E40DA-46E8-4ED9-977E-9491FC2CEAEF}"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510423C0-5362-43FD-A92A-F3AB5156B99D}" type="datetimeFigureOut">
              <a:rPr lang="zh-CN" altLang="en-US" smtClean="0"/>
              <a:t>2021/12/16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92E40DA-46E8-4ED9-977E-9491FC2CEAEF}"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10423C0-5362-43FD-A92A-F3AB5156B99D}" type="datetimeFigureOut">
              <a:rPr lang="zh-CN" altLang="en-US" smtClean="0"/>
              <a:t>2021/12/16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92E40DA-46E8-4ED9-977E-9491FC2CEAEF}"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10423C0-5362-43FD-A92A-F3AB5156B99D}" type="datetimeFigureOut">
              <a:rPr lang="zh-CN" altLang="en-US" smtClean="0"/>
              <a:t>2021/12/16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92E40DA-46E8-4ED9-977E-9491FC2CEAEF}"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10423C0-5362-43FD-A92A-F3AB5156B99D}" type="datetimeFigureOut">
              <a:rPr lang="zh-CN" altLang="en-US" smtClean="0"/>
              <a:t>2021/12/16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92E40DA-46E8-4ED9-977E-9491FC2CEAEF}"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510423C0-5362-43FD-A92A-F3AB5156B99D}" type="datetimeFigureOut">
              <a:rPr lang="zh-CN" altLang="en-US" smtClean="0"/>
              <a:t>2021/12/16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92E40DA-46E8-4ED9-977E-9491FC2CEAEF}"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10423C0-5362-43FD-A92A-F3AB5156B99D}" type="datetimeFigureOut">
              <a:rPr lang="zh-CN" altLang="en-US" smtClean="0"/>
              <a:t>2021/12/16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92E40DA-46E8-4ED9-977E-9491FC2CEAEF}"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510423C0-5362-43FD-A92A-F3AB5156B99D}" type="datetimeFigureOut">
              <a:rPr lang="zh-CN" altLang="en-US" smtClean="0"/>
              <a:t>2021/12/16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92E40DA-46E8-4ED9-977E-9491FC2CEAEF}" type="slidenum">
              <a:rPr lang="zh-CN" altLang="en-US" smtClean="0"/>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510423C0-5362-43FD-A92A-F3AB5156B99D}" type="datetimeFigureOut">
              <a:rPr lang="zh-CN" altLang="en-US" smtClean="0"/>
              <a:t>2021/12/16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92E40DA-46E8-4ED9-977E-9491FC2CEAEF}"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10423C0-5362-43FD-A92A-F3AB5156B99D}" type="datetimeFigureOut">
              <a:rPr lang="zh-CN" altLang="en-US" smtClean="0"/>
              <a:t>2021/12/16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92E40DA-46E8-4ED9-977E-9491FC2CEAEF}"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510423C0-5362-43FD-A92A-F3AB5156B99D}" type="datetimeFigureOut">
              <a:rPr lang="zh-CN" altLang="en-US" smtClean="0"/>
              <a:t>2021/12/16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92E40DA-46E8-4ED9-977E-9491FC2CEAEF}"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510423C0-5362-43FD-A92A-F3AB5156B99D}" type="datetimeFigureOut">
              <a:rPr lang="zh-CN" altLang="en-US" smtClean="0"/>
              <a:t>2021/12/16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92E40DA-46E8-4ED9-977E-9491FC2CEAEF}"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10423C0-5362-43FD-A92A-F3AB5156B99D}" type="datetimeFigureOut">
              <a:rPr lang="zh-CN" altLang="en-US" smtClean="0"/>
              <a:t>2021/12/16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92E40DA-46E8-4ED9-977E-9491FC2CEAEF}"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10423C0-5362-43FD-A92A-F3AB5156B99D}" type="datetimeFigureOut">
              <a:rPr lang="zh-CN" altLang="en-US" smtClean="0"/>
              <a:t>2021/12/16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92E40DA-46E8-4ED9-977E-9491FC2CEAEF}"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10423C0-5362-43FD-A92A-F3AB5156B99D}" type="datetimeFigureOut">
              <a:rPr lang="zh-CN" altLang="en-US" smtClean="0"/>
              <a:t>2021/12/16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92E40DA-46E8-4ED9-977E-9491FC2CEAEF}"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10423C0-5362-43FD-A92A-F3AB5156B99D}" type="datetimeFigureOut">
              <a:rPr lang="zh-CN" altLang="en-US" smtClean="0"/>
              <a:t>2021/12/16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92E40DA-46E8-4ED9-977E-9491FC2CEAEF}"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0423C0-5362-43FD-A92A-F3AB5156B99D}" type="datetimeFigureOut">
              <a:rPr lang="zh-CN" altLang="en-US" smtClean="0"/>
              <a:t>2021/12/16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2E40DA-46E8-4ED9-977E-9491FC2CEAEF}"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0423C0-5362-43FD-A92A-F3AB5156B99D}" type="datetimeFigureOut">
              <a:rPr lang="zh-CN" altLang="en-US" smtClean="0"/>
              <a:t>2021/12/16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2E40DA-46E8-4ED9-977E-9491FC2CEAEF}"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hyperlink" Target="https://www.zhihu.com/column/c_1287750038518161408" TargetMode="External"/><Relationship Id="rId2" Type="http://schemas.openxmlformats.org/officeDocument/2006/relationships/hyperlink" Target="https://github.com/openjdk-riscv/jdk11u/wiki" TargetMode="External"/><Relationship Id="rId1" Type="http://schemas.openxmlformats.org/officeDocument/2006/relationships/slideLayout" Target="../slideLayouts/slideLayout1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hyperlink" Target="https://space.bilibili.com/296494084/video?keyword=openjdk"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8" Type="http://schemas.openxmlformats.org/officeDocument/2006/relationships/hyperlink" Target="https://zhuanlan.zhihu.com/p/325773728" TargetMode="External"/><Relationship Id="rId3" Type="http://schemas.openxmlformats.org/officeDocument/2006/relationships/hyperlink" Target="https://zhuanlan.zhihu.com/p/372067562" TargetMode="External"/><Relationship Id="rId7" Type="http://schemas.openxmlformats.org/officeDocument/2006/relationships/hyperlink" Target="https://zhuanlan.zhihu.com/p/347698335" TargetMode="External"/><Relationship Id="rId2" Type="http://schemas.openxmlformats.org/officeDocument/2006/relationships/hyperlink" Target="https://zhuanlan.zhihu.com/p/344502147" TargetMode="External"/><Relationship Id="rId1" Type="http://schemas.openxmlformats.org/officeDocument/2006/relationships/slideLayout" Target="../slideLayouts/slideLayout13.xml"/><Relationship Id="rId6" Type="http://schemas.openxmlformats.org/officeDocument/2006/relationships/hyperlink" Target="https://zhuanlan.zhihu.com/p/342188138" TargetMode="External"/><Relationship Id="rId5" Type="http://schemas.openxmlformats.org/officeDocument/2006/relationships/hyperlink" Target="https://zhuanlan.zhihu.com/p/386123758" TargetMode="External"/><Relationship Id="rId10" Type="http://schemas.openxmlformats.org/officeDocument/2006/relationships/hyperlink" Target="https://zhuanlan.zhihu.com/p/433901035" TargetMode="External"/><Relationship Id="rId4" Type="http://schemas.openxmlformats.org/officeDocument/2006/relationships/hyperlink" Target="https://link.zhihu.com/?target=https%3A//github.com/openjdk-riscv/jdk11u/wiki/SPECjvm2008-Benchmark" TargetMode="External"/><Relationship Id="rId9" Type="http://schemas.openxmlformats.org/officeDocument/2006/relationships/hyperlink" Target="https://zhuanlan.zhihu.com/p/302421409"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3.xml"/><Relationship Id="rId5" Type="http://schemas.openxmlformats.org/officeDocument/2006/relationships/image" Target="../media/image19.png"/><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zhuanlan.zhihu.com/p/234736963" TargetMode="External"/><Relationship Id="rId7" Type="http://schemas.openxmlformats.org/officeDocument/2006/relationships/hyperlink" Target="https://zhuanlan.zhihu.com/p/265628548" TargetMode="External"/><Relationship Id="rId2" Type="http://schemas.openxmlformats.org/officeDocument/2006/relationships/hyperlink" Target="https://zhuanlan.zhihu.com/p/234721637" TargetMode="External"/><Relationship Id="rId1" Type="http://schemas.openxmlformats.org/officeDocument/2006/relationships/slideLayout" Target="../slideLayouts/slideLayout2.xml"/><Relationship Id="rId6" Type="http://schemas.openxmlformats.org/officeDocument/2006/relationships/hyperlink" Target="https://zhuanlan.zhihu.com/p/260428045" TargetMode="External"/><Relationship Id="rId5" Type="http://schemas.openxmlformats.org/officeDocument/2006/relationships/hyperlink" Target="https://zhuanlan.zhihu.com/p/260419048" TargetMode="External"/><Relationship Id="rId4" Type="http://schemas.openxmlformats.org/officeDocument/2006/relationships/hyperlink" Target="https://zhuanlan.zhihu.com/p/245365529" TargetMode="External"/></Relationships>
</file>

<file path=ppt/slides/_rels/slide5.xml.rels><?xml version="1.0" encoding="UTF-8" standalone="yes"?>
<Relationships xmlns="http://schemas.openxmlformats.org/package/2006/relationships"><Relationship Id="rId2" Type="http://schemas.openxmlformats.org/officeDocument/2006/relationships/hyperlink" Target="https://gitee.com/openeuler/bishengjdk-11/tree/risc-v"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openjdk-riscv/jdk11u/wiki" TargetMode="External"/><Relationship Id="rId2" Type="http://schemas.openxmlformats.org/officeDocument/2006/relationships/hyperlink" Target="https://github.com/openjdk-riscv/jdk11u"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3.xml"/><Relationship Id="rId5" Type="http://schemas.openxmlformats.org/officeDocument/2006/relationships/image" Target="../media/image6.jp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dirty="0"/>
              <a:t>OpenJDK for RV32G的</a:t>
            </a:r>
            <a:br>
              <a:rPr dirty="0"/>
            </a:br>
            <a:r>
              <a:rPr dirty="0"/>
              <a:t>移植与探索</a:t>
            </a:r>
          </a:p>
        </p:txBody>
      </p:sp>
      <p:sp>
        <p:nvSpPr>
          <p:cNvPr id="3" name="副标题 2"/>
          <p:cNvSpPr>
            <a:spLocks noGrp="1"/>
          </p:cNvSpPr>
          <p:nvPr>
            <p:ph type="subTitle" idx="1"/>
          </p:nvPr>
        </p:nvSpPr>
        <p:spPr>
          <a:xfrm>
            <a:off x="1524000" y="4768686"/>
            <a:ext cx="9778738" cy="1655762"/>
          </a:xfrm>
        </p:spPr>
        <p:txBody>
          <a:bodyPr/>
          <a:lstStyle/>
          <a:p>
            <a:r>
              <a:rPr lang="zh-CN" altLang="en-US" dirty="0"/>
              <a:t>中科院软件所</a:t>
            </a:r>
            <a:r>
              <a:rPr lang="en-US" altLang="zh-CN" dirty="0"/>
              <a:t>PLCT</a:t>
            </a:r>
            <a:r>
              <a:rPr lang="zh-CN" altLang="en-US" dirty="0"/>
              <a:t>实验室项目主管  史宁宁</a:t>
            </a:r>
            <a:endParaRPr lang="en-US" altLang="zh-CN" dirty="0"/>
          </a:p>
          <a:p>
            <a:r>
              <a:rPr lang="en-US" altLang="zh-CN" dirty="0"/>
              <a:t>2021-12-17</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dirty="0">
                <a:sym typeface="+mn-ea"/>
              </a:rPr>
              <a:t>项目进展</a:t>
            </a:r>
            <a:r>
              <a:rPr lang="en-US" altLang="zh-CN" dirty="0">
                <a:sym typeface="+mn-ea"/>
              </a:rPr>
              <a:t>——</a:t>
            </a:r>
            <a:r>
              <a:rPr lang="zh-CN" altLang="en-US" dirty="0">
                <a:sym typeface="+mn-ea"/>
              </a:rPr>
              <a:t>开发进度</a:t>
            </a:r>
          </a:p>
        </p:txBody>
      </p:sp>
      <p:sp>
        <p:nvSpPr>
          <p:cNvPr id="3" name="内容占位符 2"/>
          <p:cNvSpPr>
            <a:spLocks noGrp="1"/>
          </p:cNvSpPr>
          <p:nvPr>
            <p:ph idx="1"/>
          </p:nvPr>
        </p:nvSpPr>
        <p:spPr/>
        <p:txBody>
          <a:bodyPr/>
          <a:lstStyle/>
          <a:p>
            <a:r>
              <a:rPr lang="zh-CN" altLang="en-US" dirty="0"/>
              <a:t>目前模版解释器已经可以编译成功，正在调试</a:t>
            </a:r>
            <a:r>
              <a:rPr lang="en-US" altLang="zh-CN" dirty="0"/>
              <a:t>JVM</a:t>
            </a:r>
            <a:r>
              <a:rPr lang="zh-CN" altLang="en-US" dirty="0"/>
              <a:t>加载中的错误。</a:t>
            </a:r>
            <a:endParaRPr lang="en-US" altLang="zh-CN" dirty="0"/>
          </a:p>
          <a:p>
            <a:pPr marL="0" indent="0">
              <a:buNone/>
            </a:pPr>
            <a:endParaRPr lang="zh-CN" altLang="en-US" dirty="0"/>
          </a:p>
        </p:txBody>
      </p:sp>
      <p:pic>
        <p:nvPicPr>
          <p:cNvPr id="5" name="图片 4">
            <a:extLst>
              <a:ext uri="{FF2B5EF4-FFF2-40B4-BE49-F238E27FC236}">
                <a16:creationId xmlns:a16="http://schemas.microsoft.com/office/drawing/2014/main" id="{23BC5FF9-152E-417E-B28B-63D0D4DFC9C6}"/>
              </a:ext>
            </a:extLst>
          </p:cNvPr>
          <p:cNvPicPr>
            <a:picLocks noChangeAspect="1"/>
          </p:cNvPicPr>
          <p:nvPr/>
        </p:nvPicPr>
        <p:blipFill>
          <a:blip r:embed="rId2"/>
          <a:stretch>
            <a:fillRect/>
          </a:stretch>
        </p:blipFill>
        <p:spPr>
          <a:xfrm>
            <a:off x="2571533" y="2745451"/>
            <a:ext cx="6812507" cy="516099"/>
          </a:xfrm>
          <a:prstGeom prst="rect">
            <a:avLst/>
          </a:prstGeom>
        </p:spPr>
      </p:pic>
      <p:pic>
        <p:nvPicPr>
          <p:cNvPr id="7" name="图片 6">
            <a:extLst>
              <a:ext uri="{FF2B5EF4-FFF2-40B4-BE49-F238E27FC236}">
                <a16:creationId xmlns:a16="http://schemas.microsoft.com/office/drawing/2014/main" id="{7C628AD9-B3FC-4A67-8C73-7EED003C3741}"/>
              </a:ext>
            </a:extLst>
          </p:cNvPr>
          <p:cNvPicPr>
            <a:picLocks noChangeAspect="1"/>
          </p:cNvPicPr>
          <p:nvPr/>
        </p:nvPicPr>
        <p:blipFill>
          <a:blip r:embed="rId3"/>
          <a:stretch>
            <a:fillRect/>
          </a:stretch>
        </p:blipFill>
        <p:spPr>
          <a:xfrm>
            <a:off x="2786387" y="3577462"/>
            <a:ext cx="6382797" cy="2915413"/>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dirty="0">
                <a:sym typeface="+mn-ea"/>
              </a:rPr>
              <a:t>项目进展</a:t>
            </a:r>
            <a:r>
              <a:rPr lang="en-US" altLang="zh-CN" dirty="0">
                <a:sym typeface="+mn-ea"/>
              </a:rPr>
              <a:t>——</a:t>
            </a:r>
            <a:r>
              <a:rPr lang="zh-CN" altLang="en-US" dirty="0">
                <a:sym typeface="+mn-ea"/>
              </a:rPr>
              <a:t>文档与技术报告</a:t>
            </a:r>
          </a:p>
        </p:txBody>
      </p:sp>
      <p:sp>
        <p:nvSpPr>
          <p:cNvPr id="3" name="内容占位符 2"/>
          <p:cNvSpPr>
            <a:spLocks noGrp="1"/>
          </p:cNvSpPr>
          <p:nvPr>
            <p:ph idx="1"/>
          </p:nvPr>
        </p:nvSpPr>
        <p:spPr>
          <a:xfrm>
            <a:off x="649605" y="1406769"/>
            <a:ext cx="11308715" cy="4770511"/>
          </a:xfrm>
        </p:spPr>
        <p:txBody>
          <a:bodyPr/>
          <a:lstStyle/>
          <a:p>
            <a:r>
              <a:rPr lang="zh-CN" altLang="en-US" dirty="0"/>
              <a:t>在移植过程中，</a:t>
            </a:r>
            <a:r>
              <a:rPr lang="en-US" altLang="zh-CN" dirty="0"/>
              <a:t>PLCT</a:t>
            </a:r>
            <a:r>
              <a:rPr lang="zh-CN" altLang="en-US" dirty="0"/>
              <a:t>实验室产出了几十篇技术文章和视频报告，这些文章都公开在：</a:t>
            </a:r>
          </a:p>
          <a:p>
            <a:pPr marL="0" indent="0">
              <a:buNone/>
            </a:pPr>
            <a:r>
              <a:rPr lang="en-US" altLang="zh-CN" dirty="0"/>
              <a:t> github: </a:t>
            </a:r>
            <a:r>
              <a:rPr lang="en-US" altLang="zh-CN" dirty="0">
                <a:hlinkClick r:id="rId2"/>
              </a:rPr>
              <a:t>https://github.com/openjdk-riscv/jdk11u/wiki</a:t>
            </a:r>
            <a:endParaRPr lang="en-US" altLang="zh-CN" dirty="0"/>
          </a:p>
          <a:p>
            <a:pPr marL="0" indent="0">
              <a:buNone/>
            </a:pPr>
            <a:r>
              <a:rPr lang="en-US" altLang="zh-CN" dirty="0"/>
              <a:t> Zhihu:  </a:t>
            </a:r>
            <a:r>
              <a:rPr lang="zh-CN" altLang="en-US" dirty="0">
                <a:hlinkClick r:id="rId3"/>
              </a:rPr>
              <a:t>https://www.zhihu.com/column/c_1287750038518161408</a:t>
            </a:r>
            <a:endParaRPr lang="zh-CN" altLang="en-US" dirty="0"/>
          </a:p>
          <a:p>
            <a:pPr marL="0" indent="0">
              <a:buNone/>
            </a:pPr>
            <a:r>
              <a:rPr lang="en-US" altLang="zh-CN" dirty="0"/>
              <a:t> B</a:t>
            </a:r>
            <a:r>
              <a:rPr lang="zh-CN" altLang="en-US" dirty="0"/>
              <a:t>站：</a:t>
            </a:r>
            <a:r>
              <a:rPr lang="zh-CN" altLang="en-US" dirty="0">
                <a:hlinkClick r:id="rId4"/>
              </a:rPr>
              <a:t>https://space.bilibili.com/296494084/video?keyword=openjdk</a:t>
            </a:r>
          </a:p>
          <a:p>
            <a:pPr marL="0" indent="0">
              <a:buNone/>
            </a:pPr>
            <a:r>
              <a:rPr lang="en-US" altLang="zh-CN" dirty="0">
                <a:hlinkClick r:id="rId4"/>
              </a:rPr>
              <a:t> </a:t>
            </a:r>
            <a:endParaRPr lang="en-US" altLang="zh-CN" dirty="0"/>
          </a:p>
        </p:txBody>
      </p:sp>
      <p:pic>
        <p:nvPicPr>
          <p:cNvPr id="5" name="图片 4"/>
          <p:cNvPicPr>
            <a:picLocks noChangeAspect="1"/>
          </p:cNvPicPr>
          <p:nvPr/>
        </p:nvPicPr>
        <p:blipFill>
          <a:blip r:embed="rId5"/>
          <a:stretch>
            <a:fillRect/>
          </a:stretch>
        </p:blipFill>
        <p:spPr>
          <a:xfrm>
            <a:off x="134320" y="4031615"/>
            <a:ext cx="5429250" cy="2486025"/>
          </a:xfrm>
          <a:prstGeom prst="rect">
            <a:avLst/>
          </a:prstGeom>
        </p:spPr>
      </p:pic>
      <p:pic>
        <p:nvPicPr>
          <p:cNvPr id="6" name="图片 5"/>
          <p:cNvPicPr>
            <a:picLocks noChangeAspect="1"/>
          </p:cNvPicPr>
          <p:nvPr/>
        </p:nvPicPr>
        <p:blipFill>
          <a:blip r:embed="rId6"/>
          <a:stretch>
            <a:fillRect/>
          </a:stretch>
        </p:blipFill>
        <p:spPr>
          <a:xfrm>
            <a:off x="5953125" y="4341568"/>
            <a:ext cx="6238875" cy="221932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sym typeface="+mn-ea"/>
              </a:rPr>
              <a:t>项目进展</a:t>
            </a:r>
            <a:r>
              <a:rPr lang="en-US" altLang="zh-CN" dirty="0">
                <a:sym typeface="+mn-ea"/>
              </a:rPr>
              <a:t>——</a:t>
            </a:r>
            <a:r>
              <a:rPr lang="zh-CN" altLang="en-US" dirty="0">
                <a:sym typeface="+mn-ea"/>
              </a:rPr>
              <a:t>社区贡献</a:t>
            </a:r>
          </a:p>
        </p:txBody>
      </p:sp>
      <p:sp>
        <p:nvSpPr>
          <p:cNvPr id="3" name="内容占位符 2"/>
          <p:cNvSpPr>
            <a:spLocks noGrp="1"/>
          </p:cNvSpPr>
          <p:nvPr>
            <p:ph idx="1"/>
          </p:nvPr>
        </p:nvSpPr>
        <p:spPr/>
        <p:txBody>
          <a:bodyPr/>
          <a:lstStyle/>
          <a:p>
            <a:pPr marL="0" indent="0">
              <a:buNone/>
            </a:pPr>
            <a:r>
              <a:rPr lang="en-US" altLang="zh-CN" dirty="0"/>
              <a:t>RISC-V 2021</a:t>
            </a:r>
            <a:r>
              <a:rPr lang="zh-CN" altLang="en-US" dirty="0"/>
              <a:t>中国峰会</a:t>
            </a:r>
            <a:endParaRPr lang="en-US" altLang="zh-CN" dirty="0"/>
          </a:p>
          <a:p>
            <a:pPr marL="0" indent="0">
              <a:buNone/>
            </a:pPr>
            <a:r>
              <a:rPr lang="zh-CN" altLang="en-US" dirty="0"/>
              <a:t>主会场</a:t>
            </a:r>
            <a:r>
              <a:rPr lang="en-US" altLang="zh-CN" dirty="0"/>
              <a:t>poster</a:t>
            </a:r>
          </a:p>
        </p:txBody>
      </p:sp>
      <p:pic>
        <p:nvPicPr>
          <p:cNvPr id="5" name="图片 4">
            <a:extLst>
              <a:ext uri="{FF2B5EF4-FFF2-40B4-BE49-F238E27FC236}">
                <a16:creationId xmlns:a16="http://schemas.microsoft.com/office/drawing/2014/main" id="{44D8B1FE-8BD6-4F43-BE8B-524B295BD2B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40245" y="2103699"/>
            <a:ext cx="6583764" cy="4389176"/>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sym typeface="+mn-ea"/>
              </a:rPr>
              <a:t>项目进展</a:t>
            </a:r>
            <a:r>
              <a:rPr lang="en-US" altLang="zh-CN" dirty="0">
                <a:sym typeface="+mn-ea"/>
              </a:rPr>
              <a:t>——</a:t>
            </a:r>
            <a:r>
              <a:rPr lang="zh-CN" altLang="en-US" dirty="0">
                <a:sym typeface="+mn-ea"/>
              </a:rPr>
              <a:t>社区贡献（续）</a:t>
            </a:r>
          </a:p>
        </p:txBody>
      </p:sp>
      <p:sp>
        <p:nvSpPr>
          <p:cNvPr id="3" name="内容占位符 2"/>
          <p:cNvSpPr>
            <a:spLocks noGrp="1"/>
          </p:cNvSpPr>
          <p:nvPr>
            <p:ph idx="1"/>
          </p:nvPr>
        </p:nvSpPr>
        <p:spPr/>
        <p:txBody>
          <a:bodyPr/>
          <a:lstStyle/>
          <a:p>
            <a:pPr marL="0" indent="0">
              <a:buNone/>
            </a:pPr>
            <a:r>
              <a:rPr lang="en-US" altLang="zh-CN" dirty="0"/>
              <a:t>RISC-V 2021</a:t>
            </a:r>
            <a:r>
              <a:rPr lang="zh-CN" altLang="en-US" dirty="0"/>
              <a:t>中国峰会</a:t>
            </a:r>
            <a:endParaRPr lang="en-US" altLang="zh-CN" dirty="0"/>
          </a:p>
          <a:p>
            <a:pPr marL="0" indent="0">
              <a:buNone/>
            </a:pPr>
            <a:r>
              <a:rPr lang="zh-CN" altLang="en-US" dirty="0"/>
              <a:t>海报展示</a:t>
            </a:r>
            <a:endParaRPr lang="en-US" altLang="zh-CN" dirty="0"/>
          </a:p>
        </p:txBody>
      </p:sp>
      <p:pic>
        <p:nvPicPr>
          <p:cNvPr id="6" name="图片 5">
            <a:extLst>
              <a:ext uri="{FF2B5EF4-FFF2-40B4-BE49-F238E27FC236}">
                <a16:creationId xmlns:a16="http://schemas.microsoft.com/office/drawing/2014/main" id="{088C629A-BEFA-45C1-91C6-092B37EDDE6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61686" y="1589689"/>
            <a:ext cx="3890428" cy="5189265"/>
          </a:xfrm>
          <a:prstGeom prst="rect">
            <a:avLst/>
          </a:prstGeom>
        </p:spPr>
      </p:pic>
    </p:spTree>
    <p:extLst>
      <p:ext uri="{BB962C8B-B14F-4D97-AF65-F5344CB8AC3E}">
        <p14:creationId xmlns:p14="http://schemas.microsoft.com/office/powerpoint/2010/main" val="36193839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sym typeface="+mn-ea"/>
              </a:rPr>
              <a:t>项目进展</a:t>
            </a:r>
            <a:r>
              <a:rPr lang="en-US" altLang="zh-CN" dirty="0">
                <a:sym typeface="+mn-ea"/>
              </a:rPr>
              <a:t>——</a:t>
            </a:r>
            <a:r>
              <a:rPr lang="zh-CN" altLang="en-US" dirty="0">
                <a:sym typeface="+mn-ea"/>
              </a:rPr>
              <a:t>社区贡献（续）</a:t>
            </a:r>
          </a:p>
        </p:txBody>
      </p:sp>
      <p:sp>
        <p:nvSpPr>
          <p:cNvPr id="3" name="内容占位符 2"/>
          <p:cNvSpPr>
            <a:spLocks noGrp="1"/>
          </p:cNvSpPr>
          <p:nvPr>
            <p:ph idx="1"/>
          </p:nvPr>
        </p:nvSpPr>
        <p:spPr/>
        <p:txBody>
          <a:bodyPr/>
          <a:lstStyle/>
          <a:p>
            <a:pPr marL="0" indent="0">
              <a:buNone/>
            </a:pPr>
            <a:r>
              <a:rPr lang="en-US" altLang="zh-CN" dirty="0"/>
              <a:t>RISC-V 2021</a:t>
            </a:r>
            <a:r>
              <a:rPr lang="zh-CN" altLang="en-US" dirty="0"/>
              <a:t>中国峰会</a:t>
            </a:r>
            <a:r>
              <a:rPr lang="en-US" altLang="zh-CN" dirty="0"/>
              <a:t>——PLCT</a:t>
            </a:r>
            <a:r>
              <a:rPr lang="zh-CN" altLang="en-US" dirty="0"/>
              <a:t>开放日</a:t>
            </a:r>
            <a:endParaRPr lang="en-US" altLang="zh-CN" dirty="0"/>
          </a:p>
        </p:txBody>
      </p:sp>
      <p:pic>
        <p:nvPicPr>
          <p:cNvPr id="6" name="图片 5">
            <a:extLst>
              <a:ext uri="{FF2B5EF4-FFF2-40B4-BE49-F238E27FC236}">
                <a16:creationId xmlns:a16="http://schemas.microsoft.com/office/drawing/2014/main" id="{E0F5ADB2-6661-49DB-A4BE-6B82D0DCD61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7941" y="2674409"/>
            <a:ext cx="4534529" cy="3023019"/>
          </a:xfrm>
          <a:prstGeom prst="rect">
            <a:avLst/>
          </a:prstGeom>
        </p:spPr>
      </p:pic>
      <p:pic>
        <p:nvPicPr>
          <p:cNvPr id="8" name="图片 7">
            <a:extLst>
              <a:ext uri="{FF2B5EF4-FFF2-40B4-BE49-F238E27FC236}">
                <a16:creationId xmlns:a16="http://schemas.microsoft.com/office/drawing/2014/main" id="{3B342D93-DEFF-4985-A6F1-42CF7ED0DBD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69529" y="2674408"/>
            <a:ext cx="4534530" cy="3023020"/>
          </a:xfrm>
          <a:prstGeom prst="rect">
            <a:avLst/>
          </a:prstGeom>
        </p:spPr>
      </p:pic>
      <p:sp>
        <p:nvSpPr>
          <p:cNvPr id="9" name="文本框 8">
            <a:extLst>
              <a:ext uri="{FF2B5EF4-FFF2-40B4-BE49-F238E27FC236}">
                <a16:creationId xmlns:a16="http://schemas.microsoft.com/office/drawing/2014/main" id="{409566B2-6334-4CC7-8060-62E63943B62D}"/>
              </a:ext>
            </a:extLst>
          </p:cNvPr>
          <p:cNvSpPr txBox="1"/>
          <p:nvPr/>
        </p:nvSpPr>
        <p:spPr>
          <a:xfrm>
            <a:off x="6569529" y="5875523"/>
            <a:ext cx="4534530" cy="923330"/>
          </a:xfrm>
          <a:prstGeom prst="rect">
            <a:avLst/>
          </a:prstGeom>
          <a:noFill/>
        </p:spPr>
        <p:txBody>
          <a:bodyPr wrap="square" rtlCol="0">
            <a:spAutoFit/>
          </a:bodyPr>
          <a:lstStyle/>
          <a:p>
            <a:r>
              <a:rPr lang="en-US" altLang="zh-CN" dirty="0"/>
              <a:t>《</a:t>
            </a:r>
            <a:r>
              <a:rPr lang="zh-CN" altLang="en-US" dirty="0"/>
              <a:t>关于「在 </a:t>
            </a:r>
            <a:r>
              <a:rPr lang="en-US" altLang="zh-CN" dirty="0"/>
              <a:t>RISC-V </a:t>
            </a:r>
            <a:r>
              <a:rPr lang="zh-CN" altLang="en-US" dirty="0"/>
              <a:t>峰会召开前将 </a:t>
            </a:r>
            <a:r>
              <a:rPr lang="en-US" altLang="zh-CN" dirty="0"/>
              <a:t>OpenJDK </a:t>
            </a:r>
            <a:r>
              <a:rPr lang="zh-CN" altLang="en-US" dirty="0"/>
              <a:t>移植到 </a:t>
            </a:r>
            <a:r>
              <a:rPr lang="en-US" altLang="zh-CN" dirty="0"/>
              <a:t>RV32GC </a:t>
            </a:r>
            <a:r>
              <a:rPr lang="zh-CN" altLang="en-US" dirty="0"/>
              <a:t>」结果却没有赶上 </a:t>
            </a:r>
            <a:r>
              <a:rPr lang="en-US" altLang="zh-CN" dirty="0"/>
              <a:t>Deadline </a:t>
            </a:r>
            <a:r>
              <a:rPr lang="zh-CN" altLang="en-US" dirty="0"/>
              <a:t>这件事</a:t>
            </a:r>
            <a:r>
              <a:rPr lang="en-US" altLang="zh-CN" dirty="0"/>
              <a:t>》</a:t>
            </a:r>
            <a:endParaRPr lang="zh-CN" altLang="en-US" dirty="0"/>
          </a:p>
        </p:txBody>
      </p:sp>
      <p:sp>
        <p:nvSpPr>
          <p:cNvPr id="10" name="文本框 9">
            <a:extLst>
              <a:ext uri="{FF2B5EF4-FFF2-40B4-BE49-F238E27FC236}">
                <a16:creationId xmlns:a16="http://schemas.microsoft.com/office/drawing/2014/main" id="{1870B755-8CDA-4B9C-986F-97AAAA65E151}"/>
              </a:ext>
            </a:extLst>
          </p:cNvPr>
          <p:cNvSpPr txBox="1"/>
          <p:nvPr/>
        </p:nvSpPr>
        <p:spPr>
          <a:xfrm>
            <a:off x="1087941" y="5875523"/>
            <a:ext cx="4534529" cy="369332"/>
          </a:xfrm>
          <a:prstGeom prst="rect">
            <a:avLst/>
          </a:prstGeom>
          <a:noFill/>
        </p:spPr>
        <p:txBody>
          <a:bodyPr wrap="square" rtlCol="0">
            <a:spAutoFit/>
          </a:bodyPr>
          <a:lstStyle/>
          <a:p>
            <a:r>
              <a:rPr lang="en-US" altLang="zh-CN" dirty="0"/>
              <a:t>《</a:t>
            </a:r>
            <a:r>
              <a:rPr lang="zh-CN" altLang="en-US" dirty="0"/>
              <a:t>方舟、</a:t>
            </a:r>
            <a:r>
              <a:rPr lang="en-US" altLang="zh-CN" dirty="0"/>
              <a:t>ART</a:t>
            </a:r>
            <a:r>
              <a:rPr lang="zh-CN" altLang="en-US" dirty="0"/>
              <a:t>和</a:t>
            </a:r>
            <a:r>
              <a:rPr lang="en-US" altLang="zh-CN" dirty="0"/>
              <a:t>OpenJDK</a:t>
            </a:r>
            <a:r>
              <a:rPr lang="zh-CN" altLang="en-US" dirty="0"/>
              <a:t>的</a:t>
            </a:r>
            <a:r>
              <a:rPr lang="en-US" altLang="zh-CN" dirty="0"/>
              <a:t>RISCV</a:t>
            </a:r>
            <a:r>
              <a:rPr lang="zh-CN" altLang="en-US" dirty="0"/>
              <a:t>支持</a:t>
            </a:r>
            <a:r>
              <a:rPr lang="en-US" altLang="zh-CN" dirty="0"/>
              <a:t>》</a:t>
            </a:r>
            <a:endParaRPr lang="zh-CN" altLang="en-US" dirty="0"/>
          </a:p>
        </p:txBody>
      </p:sp>
    </p:spTree>
    <p:extLst>
      <p:ext uri="{BB962C8B-B14F-4D97-AF65-F5344CB8AC3E}">
        <p14:creationId xmlns:p14="http://schemas.microsoft.com/office/powerpoint/2010/main" val="40054570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sym typeface="+mn-ea"/>
              </a:rPr>
              <a:t>项目进展</a:t>
            </a:r>
            <a:r>
              <a:rPr lang="en-US" altLang="zh-CN" dirty="0">
                <a:sym typeface="+mn-ea"/>
              </a:rPr>
              <a:t>——</a:t>
            </a:r>
            <a:r>
              <a:rPr lang="zh-CN" altLang="en-US" dirty="0">
                <a:sym typeface="+mn-ea"/>
              </a:rPr>
              <a:t>社区贡献（续）</a:t>
            </a:r>
          </a:p>
        </p:txBody>
      </p:sp>
      <p:sp>
        <p:nvSpPr>
          <p:cNvPr id="3" name="内容占位符 2"/>
          <p:cNvSpPr>
            <a:spLocks noGrp="1"/>
          </p:cNvSpPr>
          <p:nvPr>
            <p:ph idx="1"/>
          </p:nvPr>
        </p:nvSpPr>
        <p:spPr/>
        <p:txBody>
          <a:bodyPr/>
          <a:lstStyle/>
          <a:p>
            <a:pPr marL="0" indent="0">
              <a:buNone/>
            </a:pPr>
            <a:r>
              <a:rPr lang="en-US" altLang="zh-CN" dirty="0"/>
              <a:t>RISC-V Managed-Runtimes SIG 2021-8-24</a:t>
            </a:r>
          </a:p>
        </p:txBody>
      </p:sp>
      <p:pic>
        <p:nvPicPr>
          <p:cNvPr id="6" name="图片 5">
            <a:extLst>
              <a:ext uri="{FF2B5EF4-FFF2-40B4-BE49-F238E27FC236}">
                <a16:creationId xmlns:a16="http://schemas.microsoft.com/office/drawing/2014/main" id="{8E2ABC25-D1F7-40BF-BD6E-9C136965A5AC}"/>
              </a:ext>
            </a:extLst>
          </p:cNvPr>
          <p:cNvPicPr>
            <a:picLocks noChangeAspect="1"/>
          </p:cNvPicPr>
          <p:nvPr/>
        </p:nvPicPr>
        <p:blipFill>
          <a:blip r:embed="rId2"/>
          <a:stretch>
            <a:fillRect/>
          </a:stretch>
        </p:blipFill>
        <p:spPr>
          <a:xfrm>
            <a:off x="3848518" y="2333605"/>
            <a:ext cx="8052079" cy="4524395"/>
          </a:xfrm>
          <a:prstGeom prst="rect">
            <a:avLst/>
          </a:prstGeom>
        </p:spPr>
      </p:pic>
    </p:spTree>
    <p:extLst>
      <p:ext uri="{BB962C8B-B14F-4D97-AF65-F5344CB8AC3E}">
        <p14:creationId xmlns:p14="http://schemas.microsoft.com/office/powerpoint/2010/main" val="1168488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sym typeface="+mn-ea"/>
              </a:rPr>
              <a:t>项目进展</a:t>
            </a:r>
            <a:r>
              <a:rPr lang="en-US" altLang="zh-CN" dirty="0">
                <a:sym typeface="+mn-ea"/>
              </a:rPr>
              <a:t>——</a:t>
            </a:r>
            <a:r>
              <a:rPr lang="zh-CN" altLang="en-US" dirty="0">
                <a:sym typeface="+mn-ea"/>
              </a:rPr>
              <a:t>部署和验证</a:t>
            </a:r>
          </a:p>
        </p:txBody>
      </p:sp>
      <p:sp>
        <p:nvSpPr>
          <p:cNvPr id="3" name="内容占位符 2"/>
          <p:cNvSpPr>
            <a:spLocks noGrp="1"/>
          </p:cNvSpPr>
          <p:nvPr>
            <p:ph idx="1"/>
          </p:nvPr>
        </p:nvSpPr>
        <p:spPr/>
        <p:txBody>
          <a:bodyPr>
            <a:normAutofit lnSpcReduction="10000"/>
          </a:bodyPr>
          <a:lstStyle/>
          <a:p>
            <a:pPr marL="0" indent="0">
              <a:buNone/>
            </a:pPr>
            <a:r>
              <a:rPr lang="en-US" altLang="zh-CN" dirty="0"/>
              <a:t>1.</a:t>
            </a:r>
            <a:r>
              <a:rPr lang="zh-CN" altLang="en-US" b="0" i="0" u="none" strike="noStrike" dirty="0">
                <a:effectLst/>
                <a:latin typeface="-apple-system"/>
                <a:hlinkClick r:id="rId2"/>
              </a:rPr>
              <a:t>交叉编译</a:t>
            </a:r>
            <a:r>
              <a:rPr lang="en-US" altLang="zh-CN" b="0" i="0" u="none" strike="noStrike" dirty="0">
                <a:effectLst/>
                <a:latin typeface="-apple-system"/>
                <a:hlinkClick r:id="rId2"/>
              </a:rPr>
              <a:t>OpenJDK11 for RV32G</a:t>
            </a:r>
            <a:r>
              <a:rPr lang="zh-CN" altLang="en-US" b="0" i="0" u="none" strike="noStrike" dirty="0">
                <a:effectLst/>
                <a:latin typeface="-apple-system"/>
                <a:hlinkClick r:id="rId2"/>
              </a:rPr>
              <a:t>（</a:t>
            </a:r>
            <a:r>
              <a:rPr lang="en-US" altLang="zh-CN" b="0" i="0" u="none" strike="noStrike" dirty="0">
                <a:effectLst/>
                <a:latin typeface="-apple-system"/>
                <a:hlinkClick r:id="rId2"/>
              </a:rPr>
              <a:t>ZERO VM</a:t>
            </a:r>
            <a:r>
              <a:rPr lang="zh-CN" altLang="en-US" b="0" i="0" u="none" strike="noStrike" dirty="0">
                <a:effectLst/>
                <a:latin typeface="-apple-system"/>
                <a:hlinkClick r:id="rId2"/>
              </a:rPr>
              <a:t>）</a:t>
            </a:r>
            <a:endParaRPr lang="en-US" altLang="zh-CN" b="0" i="0" u="none" strike="noStrike" dirty="0">
              <a:effectLst/>
              <a:latin typeface="-apple-system"/>
            </a:endParaRPr>
          </a:p>
          <a:p>
            <a:pPr marL="0" indent="0">
              <a:buNone/>
            </a:pPr>
            <a:r>
              <a:rPr lang="en-US" altLang="zh-CN" dirty="0">
                <a:latin typeface="-apple-system"/>
              </a:rPr>
              <a:t>2.</a:t>
            </a:r>
            <a:r>
              <a:rPr lang="zh-CN" altLang="en-US" b="0" i="0" u="none" strike="noStrike" dirty="0">
                <a:effectLst/>
                <a:latin typeface="-apple-system"/>
                <a:hlinkClick r:id="rId3"/>
              </a:rPr>
              <a:t>萌新的交叉编译</a:t>
            </a:r>
            <a:r>
              <a:rPr lang="en-US" altLang="zh-CN" b="0" i="0" u="none" strike="noStrike" dirty="0">
                <a:effectLst/>
                <a:latin typeface="-apple-system"/>
                <a:hlinkClick r:id="rId3"/>
              </a:rPr>
              <a:t>OpenJDK11 for RV32G</a:t>
            </a:r>
            <a:r>
              <a:rPr lang="zh-CN" altLang="en-US" b="0" i="0" u="none" strike="noStrike" dirty="0">
                <a:effectLst/>
                <a:latin typeface="-apple-system"/>
                <a:hlinkClick r:id="rId3"/>
              </a:rPr>
              <a:t>的踩坑之路</a:t>
            </a:r>
            <a:endParaRPr lang="en-US" altLang="zh-CN" b="0" i="0" u="none" strike="noStrike" dirty="0">
              <a:effectLst/>
              <a:latin typeface="-apple-system"/>
            </a:endParaRPr>
          </a:p>
          <a:p>
            <a:pPr marL="0" indent="0">
              <a:buNone/>
            </a:pPr>
            <a:r>
              <a:rPr lang="en-US" altLang="zh-CN" dirty="0">
                <a:latin typeface="-apple-system"/>
              </a:rPr>
              <a:t>3. </a:t>
            </a:r>
            <a:r>
              <a:rPr lang="en-US" altLang="zh-CN" b="0" i="0" u="none" strike="noStrike" dirty="0">
                <a:effectLst/>
                <a:latin typeface="-apple-system"/>
                <a:hlinkClick r:id="rId4"/>
              </a:rPr>
              <a:t>SPECjvm2008</a:t>
            </a:r>
            <a:r>
              <a:rPr lang="zh-CN" altLang="en-US" b="0" i="0" u="none" strike="noStrike" dirty="0">
                <a:effectLst/>
                <a:latin typeface="-apple-system"/>
                <a:hlinkClick r:id="rId4"/>
              </a:rPr>
              <a:t>基准测试</a:t>
            </a:r>
            <a:endParaRPr lang="en-US" altLang="zh-CN" b="0" i="0" u="none" strike="noStrike" dirty="0">
              <a:effectLst/>
              <a:latin typeface="-apple-system"/>
            </a:endParaRPr>
          </a:p>
          <a:p>
            <a:pPr marL="0" indent="0">
              <a:buNone/>
            </a:pPr>
            <a:r>
              <a:rPr lang="en-US" altLang="zh-CN" dirty="0">
                <a:latin typeface="-apple-system"/>
              </a:rPr>
              <a:t>4.</a:t>
            </a:r>
            <a:r>
              <a:rPr lang="zh-CN" altLang="en-US" b="0" i="0" u="none" strike="noStrike" dirty="0">
                <a:effectLst/>
                <a:latin typeface="-apple-system"/>
                <a:hlinkClick r:id="rId5"/>
              </a:rPr>
              <a:t>毕昇</a:t>
            </a:r>
            <a:r>
              <a:rPr lang="en-US" altLang="zh-CN" b="0" i="0" u="none" strike="noStrike" dirty="0">
                <a:effectLst/>
                <a:latin typeface="-apple-system"/>
                <a:hlinkClick r:id="rId5"/>
              </a:rPr>
              <a:t>JDK 11 for RV64GC</a:t>
            </a:r>
            <a:r>
              <a:rPr lang="zh-CN" altLang="en-US" b="0" i="0" u="none" strike="noStrike" dirty="0">
                <a:effectLst/>
                <a:latin typeface="-apple-system"/>
                <a:hlinkClick r:id="rId5"/>
              </a:rPr>
              <a:t>在</a:t>
            </a:r>
            <a:r>
              <a:rPr lang="en-US" altLang="zh-CN" b="0" i="0" u="none" strike="noStrike" dirty="0">
                <a:effectLst/>
                <a:latin typeface="-apple-system"/>
                <a:hlinkClick r:id="rId5"/>
              </a:rPr>
              <a:t>D1</a:t>
            </a:r>
            <a:r>
              <a:rPr lang="zh-CN" altLang="en-US" b="0" i="0" u="none" strike="noStrike" dirty="0">
                <a:effectLst/>
                <a:latin typeface="-apple-system"/>
                <a:hlinkClick r:id="rId5"/>
              </a:rPr>
              <a:t>开发板构建过程</a:t>
            </a:r>
            <a:endParaRPr lang="en-US" altLang="zh-CN" b="0" i="0" u="none" strike="noStrike" dirty="0">
              <a:effectLst/>
              <a:latin typeface="-apple-system"/>
            </a:endParaRPr>
          </a:p>
          <a:p>
            <a:pPr marL="0" indent="0">
              <a:buNone/>
            </a:pPr>
            <a:r>
              <a:rPr lang="en-US" altLang="zh-CN" dirty="0">
                <a:latin typeface="-apple-system"/>
              </a:rPr>
              <a:t>5.</a:t>
            </a:r>
            <a:r>
              <a:rPr lang="zh-CN" altLang="en-US" b="0" i="0" u="none" strike="noStrike" dirty="0">
                <a:effectLst/>
                <a:latin typeface="-apple-system"/>
                <a:hlinkClick r:id="rId6"/>
              </a:rPr>
              <a:t>在 </a:t>
            </a:r>
            <a:r>
              <a:rPr lang="en-US" altLang="zh-CN" b="0" i="0" u="none" strike="noStrike" dirty="0">
                <a:effectLst/>
                <a:latin typeface="-apple-system"/>
                <a:hlinkClick r:id="rId6"/>
              </a:rPr>
              <a:t>QEMU </a:t>
            </a:r>
            <a:r>
              <a:rPr lang="zh-CN" altLang="en-US" b="0" i="0" u="none" strike="noStrike" dirty="0">
                <a:effectLst/>
                <a:latin typeface="-apple-system"/>
                <a:hlinkClick r:id="rId6"/>
              </a:rPr>
              <a:t>上运行 </a:t>
            </a:r>
            <a:r>
              <a:rPr lang="en-US" altLang="zh-CN" b="0" i="0" u="none" strike="noStrike" dirty="0">
                <a:effectLst/>
                <a:latin typeface="-apple-system"/>
                <a:hlinkClick r:id="rId6"/>
              </a:rPr>
              <a:t>RISC-V 32 </a:t>
            </a:r>
            <a:r>
              <a:rPr lang="zh-CN" altLang="en-US" b="0" i="0" u="none" strike="noStrike" dirty="0">
                <a:effectLst/>
                <a:latin typeface="-apple-system"/>
                <a:hlinkClick r:id="rId6"/>
              </a:rPr>
              <a:t>位版本的 </a:t>
            </a:r>
            <a:r>
              <a:rPr lang="en-US" altLang="zh-CN" b="0" i="0" u="none" strike="noStrike" dirty="0">
                <a:effectLst/>
                <a:latin typeface="-apple-system"/>
                <a:hlinkClick r:id="rId6"/>
              </a:rPr>
              <a:t>Linux</a:t>
            </a:r>
            <a:endParaRPr lang="en-US" altLang="zh-CN" b="0" i="0" u="none" strike="noStrike" dirty="0">
              <a:effectLst/>
              <a:latin typeface="-apple-system"/>
            </a:endParaRPr>
          </a:p>
          <a:p>
            <a:pPr marL="0" indent="0">
              <a:buNone/>
            </a:pPr>
            <a:r>
              <a:rPr lang="en-US" altLang="zh-CN" dirty="0">
                <a:latin typeface="-apple-system"/>
              </a:rPr>
              <a:t>6.</a:t>
            </a:r>
            <a:r>
              <a:rPr lang="zh-CN" altLang="en-US" b="0" i="0" u="none" strike="noStrike" dirty="0">
                <a:effectLst/>
                <a:latin typeface="-apple-system"/>
                <a:hlinkClick r:id="rId7"/>
              </a:rPr>
              <a:t>在</a:t>
            </a:r>
            <a:r>
              <a:rPr lang="en-US" altLang="zh-CN" b="0" i="0" u="none" strike="noStrike" dirty="0">
                <a:effectLst/>
                <a:latin typeface="-apple-system"/>
                <a:hlinkClick r:id="rId7"/>
              </a:rPr>
              <a:t>RISCV-</a:t>
            </a:r>
            <a:r>
              <a:rPr lang="en-US" altLang="zh-CN" b="0" i="0" u="none" strike="noStrike" dirty="0" err="1">
                <a:effectLst/>
                <a:latin typeface="-apple-system"/>
                <a:hlinkClick r:id="rId7"/>
              </a:rPr>
              <a:t>yocto</a:t>
            </a:r>
            <a:r>
              <a:rPr lang="zh-CN" altLang="en-US" b="0" i="0" u="none" strike="noStrike" dirty="0">
                <a:effectLst/>
                <a:latin typeface="-apple-system"/>
                <a:hlinkClick r:id="rId7"/>
              </a:rPr>
              <a:t>上运行 </a:t>
            </a:r>
            <a:r>
              <a:rPr lang="en-US" altLang="zh-CN" b="0" i="0" u="none" strike="noStrike" dirty="0">
                <a:effectLst/>
                <a:latin typeface="-apple-system"/>
                <a:hlinkClick r:id="rId7"/>
              </a:rPr>
              <a:t>RV32G</a:t>
            </a:r>
            <a:r>
              <a:rPr lang="zh-CN" altLang="en-US" b="0" i="0" u="none" strike="noStrike" dirty="0">
                <a:effectLst/>
                <a:latin typeface="-apple-system"/>
                <a:hlinkClick r:id="rId7"/>
              </a:rPr>
              <a:t>的</a:t>
            </a:r>
            <a:r>
              <a:rPr lang="en-US" altLang="zh-CN" b="0" i="0" u="none" strike="noStrike" dirty="0">
                <a:effectLst/>
                <a:latin typeface="-apple-system"/>
                <a:hlinkClick r:id="rId7"/>
              </a:rPr>
              <a:t>OpenJDK11(ZERO)</a:t>
            </a:r>
            <a:endParaRPr lang="en-US" altLang="zh-CN" b="0" i="0" u="none" strike="noStrike" dirty="0">
              <a:effectLst/>
              <a:latin typeface="-apple-system"/>
            </a:endParaRPr>
          </a:p>
          <a:p>
            <a:pPr marL="0" indent="0">
              <a:buNone/>
            </a:pPr>
            <a:r>
              <a:rPr lang="en-US" altLang="zh-CN" dirty="0">
                <a:latin typeface="-apple-system"/>
              </a:rPr>
              <a:t>7. </a:t>
            </a:r>
            <a:r>
              <a:rPr lang="en-US" altLang="zh-CN" b="0" i="0" u="none" strike="noStrike" dirty="0" err="1">
                <a:effectLst/>
                <a:latin typeface="-apple-system"/>
                <a:hlinkClick r:id="rId8"/>
              </a:rPr>
              <a:t>HiFive</a:t>
            </a:r>
            <a:r>
              <a:rPr lang="en-US" altLang="zh-CN" b="0" i="0" u="none" strike="noStrike" dirty="0">
                <a:effectLst/>
                <a:latin typeface="-apple-system"/>
                <a:hlinkClick r:id="rId8"/>
              </a:rPr>
              <a:t> Unleashed</a:t>
            </a:r>
            <a:r>
              <a:rPr lang="zh-CN" altLang="en-US" b="0" i="0" u="none" strike="noStrike" dirty="0">
                <a:effectLst/>
                <a:latin typeface="-apple-system"/>
                <a:hlinkClick r:id="rId8"/>
              </a:rPr>
              <a:t>原生系统与</a:t>
            </a:r>
            <a:r>
              <a:rPr lang="en-US" altLang="zh-CN" b="0" i="0" u="none" strike="noStrike" dirty="0">
                <a:effectLst/>
                <a:latin typeface="-apple-system"/>
                <a:hlinkClick r:id="rId8"/>
              </a:rPr>
              <a:t>Fedora</a:t>
            </a:r>
            <a:r>
              <a:rPr lang="zh-CN" altLang="en-US" b="0" i="0" u="none" strike="noStrike" dirty="0">
                <a:effectLst/>
                <a:latin typeface="-apple-system"/>
                <a:hlinkClick r:id="rId8"/>
              </a:rPr>
              <a:t>写入及毕昇</a:t>
            </a:r>
            <a:r>
              <a:rPr lang="en-US" altLang="zh-CN" b="0" i="0" u="none" strike="noStrike" dirty="0">
                <a:effectLst/>
                <a:latin typeface="-apple-system"/>
                <a:hlinkClick r:id="rId8"/>
              </a:rPr>
              <a:t>JDK</a:t>
            </a:r>
            <a:r>
              <a:rPr lang="zh-CN" altLang="en-US" b="0" i="0" u="none" strike="noStrike" dirty="0">
                <a:effectLst/>
                <a:latin typeface="-apple-system"/>
                <a:hlinkClick r:id="rId8"/>
              </a:rPr>
              <a:t>的</a:t>
            </a:r>
            <a:r>
              <a:rPr lang="en-US" altLang="zh-CN" b="0" i="0" u="none" strike="noStrike" dirty="0">
                <a:effectLst/>
                <a:latin typeface="-apple-system"/>
                <a:hlinkClick r:id="rId8"/>
              </a:rPr>
              <a:t>GDB</a:t>
            </a:r>
            <a:r>
              <a:rPr lang="zh-CN" altLang="en-US" b="0" i="0" u="none" strike="noStrike" dirty="0">
                <a:effectLst/>
                <a:latin typeface="-apple-system"/>
                <a:hlinkClick r:id="rId8"/>
              </a:rPr>
              <a:t>调试</a:t>
            </a:r>
            <a:endParaRPr lang="en-US" altLang="zh-CN" b="0" i="0" u="none" strike="noStrike" dirty="0">
              <a:effectLst/>
              <a:latin typeface="-apple-system"/>
            </a:endParaRPr>
          </a:p>
          <a:p>
            <a:pPr marL="0" indent="0">
              <a:buNone/>
            </a:pPr>
            <a:r>
              <a:rPr lang="en-US" altLang="zh-CN" dirty="0">
                <a:latin typeface="-apple-system"/>
              </a:rPr>
              <a:t>8.</a:t>
            </a:r>
            <a:r>
              <a:rPr lang="zh-CN" altLang="en-US" b="0" i="0" u="none" strike="noStrike" dirty="0">
                <a:effectLst/>
                <a:latin typeface="-apple-system"/>
                <a:hlinkClick r:id="rId9"/>
              </a:rPr>
              <a:t>毕昇</a:t>
            </a:r>
            <a:r>
              <a:rPr lang="en-US" altLang="zh-CN" b="0" i="0" u="none" strike="noStrike" dirty="0">
                <a:effectLst/>
                <a:latin typeface="-apple-system"/>
                <a:hlinkClick r:id="rId9"/>
              </a:rPr>
              <a:t>JDK 11 for RICSV64</a:t>
            </a:r>
            <a:r>
              <a:rPr lang="zh-CN" altLang="en-US" b="0" i="0" u="none" strike="noStrike" dirty="0">
                <a:effectLst/>
                <a:latin typeface="-apple-system"/>
                <a:hlinkClick r:id="rId9"/>
              </a:rPr>
              <a:t>构建及</a:t>
            </a:r>
            <a:r>
              <a:rPr lang="en-US" altLang="zh-CN" b="0" i="0" u="none" strike="noStrike" dirty="0" err="1">
                <a:effectLst/>
                <a:latin typeface="-apple-system"/>
                <a:hlinkClick r:id="rId9"/>
              </a:rPr>
              <a:t>HiFive</a:t>
            </a:r>
            <a:r>
              <a:rPr lang="en-US" altLang="zh-CN" b="0" i="0" u="none" strike="noStrike" dirty="0">
                <a:effectLst/>
                <a:latin typeface="-apple-system"/>
                <a:hlinkClick r:id="rId9"/>
              </a:rPr>
              <a:t> Unleashed</a:t>
            </a:r>
            <a:r>
              <a:rPr lang="zh-CN" altLang="en-US" b="0" i="0" u="none" strike="noStrike" dirty="0">
                <a:effectLst/>
                <a:latin typeface="-apple-system"/>
                <a:hlinkClick r:id="rId9"/>
              </a:rPr>
              <a:t>测试</a:t>
            </a:r>
            <a:endParaRPr lang="en-US" altLang="zh-CN" b="0" i="0" u="none" strike="noStrike" dirty="0">
              <a:effectLst/>
              <a:latin typeface="-apple-system"/>
            </a:endParaRPr>
          </a:p>
          <a:p>
            <a:pPr marL="0" indent="0">
              <a:buNone/>
            </a:pPr>
            <a:r>
              <a:rPr lang="en-US" altLang="zh-CN" dirty="0">
                <a:latin typeface="-apple-system"/>
              </a:rPr>
              <a:t>9.</a:t>
            </a:r>
            <a:r>
              <a:rPr lang="zh-CN" altLang="en-US" b="0" i="0" u="none" strike="noStrike" dirty="0">
                <a:solidFill>
                  <a:srgbClr val="175199"/>
                </a:solidFill>
                <a:effectLst/>
                <a:latin typeface="-apple-system"/>
                <a:hlinkClick r:id="rId10"/>
              </a:rPr>
              <a:t>在</a:t>
            </a:r>
            <a:r>
              <a:rPr lang="en-US" altLang="zh-CN" b="0" i="0" u="none" strike="noStrike" dirty="0">
                <a:solidFill>
                  <a:srgbClr val="175199"/>
                </a:solidFill>
                <a:effectLst/>
                <a:latin typeface="-apple-system"/>
                <a:hlinkClick r:id="rId10"/>
              </a:rPr>
              <a:t>ubuntu i386</a:t>
            </a:r>
            <a:r>
              <a:rPr lang="zh-CN" altLang="en-US" b="0" i="0" u="none" strike="noStrike" dirty="0">
                <a:solidFill>
                  <a:srgbClr val="175199"/>
                </a:solidFill>
                <a:effectLst/>
                <a:latin typeface="-apple-system"/>
                <a:hlinkClick r:id="rId10"/>
              </a:rPr>
              <a:t>中编译</a:t>
            </a:r>
            <a:r>
              <a:rPr lang="en-US" altLang="zh-CN" b="0" i="0" u="none" strike="noStrike" dirty="0">
                <a:solidFill>
                  <a:srgbClr val="175199"/>
                </a:solidFill>
                <a:effectLst/>
                <a:latin typeface="-apple-system"/>
                <a:hlinkClick r:id="rId10"/>
              </a:rPr>
              <a:t>OpenJDK11</a:t>
            </a:r>
            <a:endParaRPr lang="en-US" altLang="zh-CN" b="0" i="0" u="none" strike="noStrike" dirty="0">
              <a:effectLst/>
              <a:latin typeface="-apple-system"/>
            </a:endParaRPr>
          </a:p>
          <a:p>
            <a:pPr marL="0" indent="0">
              <a:buNone/>
            </a:pPr>
            <a:endParaRPr lang="en-US" altLang="zh-CN" dirty="0"/>
          </a:p>
        </p:txBody>
      </p:sp>
      <p:sp>
        <p:nvSpPr>
          <p:cNvPr id="4" name="内容占位符 2">
            <a:extLst>
              <a:ext uri="{FF2B5EF4-FFF2-40B4-BE49-F238E27FC236}">
                <a16:creationId xmlns:a16="http://schemas.microsoft.com/office/drawing/2014/main" id="{42ACD177-0C91-455C-86D7-56B4152F25CC}"/>
              </a:ext>
            </a:extLst>
          </p:cNvPr>
          <p:cNvSpPr txBox="1"/>
          <p:nvPr/>
        </p:nvSpPr>
        <p:spPr>
          <a:xfrm>
            <a:off x="4797457" y="6321989"/>
            <a:ext cx="7240572" cy="341771"/>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dirty="0"/>
              <a:t>From: https://www.zhihu.com/column/c_1287750038518161408</a:t>
            </a:r>
            <a:endParaRPr lang="zh-CN" altLang="en-US" dirty="0"/>
          </a:p>
        </p:txBody>
      </p:sp>
    </p:spTree>
    <p:extLst>
      <p:ext uri="{BB962C8B-B14F-4D97-AF65-F5344CB8AC3E}">
        <p14:creationId xmlns:p14="http://schemas.microsoft.com/office/powerpoint/2010/main" val="19658173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目录</a:t>
            </a:r>
          </a:p>
        </p:txBody>
      </p:sp>
      <p:sp>
        <p:nvSpPr>
          <p:cNvPr id="3" name="内容占位符 2"/>
          <p:cNvSpPr>
            <a:spLocks noGrp="1"/>
          </p:cNvSpPr>
          <p:nvPr>
            <p:ph idx="1"/>
          </p:nvPr>
        </p:nvSpPr>
        <p:spPr/>
        <p:txBody>
          <a:bodyPr/>
          <a:lstStyle/>
          <a:p>
            <a:r>
              <a:rPr lang="zh-CN" altLang="en-US" dirty="0"/>
              <a:t>项目背景</a:t>
            </a:r>
            <a:endParaRPr lang="en-US" altLang="zh-CN" dirty="0"/>
          </a:p>
          <a:p>
            <a:r>
              <a:rPr lang="zh-CN" altLang="en-US" dirty="0"/>
              <a:t>项目进展</a:t>
            </a:r>
            <a:endParaRPr lang="en-US" altLang="zh-CN" dirty="0"/>
          </a:p>
          <a:p>
            <a:r>
              <a:rPr lang="zh-CN" altLang="en-US" dirty="0">
                <a:solidFill>
                  <a:srgbClr val="FF0000"/>
                </a:solidFill>
              </a:rPr>
              <a:t>项目过程中遇到的问题</a:t>
            </a:r>
            <a:endParaRPr lang="en-US" altLang="zh-CN" dirty="0">
              <a:solidFill>
                <a:srgbClr val="FF0000"/>
              </a:solidFill>
            </a:endParaRPr>
          </a:p>
          <a:p>
            <a:r>
              <a:rPr lang="en-US" altLang="zh-CN" dirty="0"/>
              <a:t>2022</a:t>
            </a:r>
            <a:r>
              <a:rPr lang="zh-CN" altLang="en-US" dirty="0"/>
              <a:t>年目标</a:t>
            </a:r>
          </a:p>
        </p:txBody>
      </p:sp>
    </p:spTree>
    <p:extLst>
      <p:ext uri="{BB962C8B-B14F-4D97-AF65-F5344CB8AC3E}">
        <p14:creationId xmlns:p14="http://schemas.microsoft.com/office/powerpoint/2010/main" val="30764149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问题一：指令转换</a:t>
            </a:r>
          </a:p>
        </p:txBody>
      </p:sp>
      <p:sp>
        <p:nvSpPr>
          <p:cNvPr id="4" name="文本框 3">
            <a:extLst>
              <a:ext uri="{FF2B5EF4-FFF2-40B4-BE49-F238E27FC236}">
                <a16:creationId xmlns:a16="http://schemas.microsoft.com/office/drawing/2014/main" id="{97812B75-4033-49FD-A336-692E3517A005}"/>
              </a:ext>
            </a:extLst>
          </p:cNvPr>
          <p:cNvSpPr txBox="1"/>
          <p:nvPr/>
        </p:nvSpPr>
        <p:spPr>
          <a:xfrm>
            <a:off x="5998866" y="6311900"/>
            <a:ext cx="6501284" cy="369332"/>
          </a:xfrm>
          <a:prstGeom prst="rect">
            <a:avLst/>
          </a:prstGeom>
          <a:noFill/>
        </p:spPr>
        <p:txBody>
          <a:bodyPr wrap="square" rtlCol="0">
            <a:spAutoFit/>
          </a:bodyPr>
          <a:lstStyle/>
          <a:p>
            <a:r>
              <a:rPr lang="en-US" altLang="zh-CN" dirty="0" err="1"/>
              <a:t>From:https</a:t>
            </a:r>
            <a:r>
              <a:rPr lang="en-US" altLang="zh-CN" dirty="0"/>
              <a:t>://github.com/</a:t>
            </a:r>
            <a:r>
              <a:rPr lang="en-US" altLang="zh-CN" dirty="0" err="1"/>
              <a:t>openjdk-riscv</a:t>
            </a:r>
            <a:r>
              <a:rPr lang="en-US" altLang="zh-CN" dirty="0"/>
              <a:t>/jdk11u/issues/39</a:t>
            </a:r>
            <a:endParaRPr lang="zh-CN" altLang="en-US" dirty="0"/>
          </a:p>
        </p:txBody>
      </p:sp>
      <p:pic>
        <p:nvPicPr>
          <p:cNvPr id="8" name="图片 7">
            <a:extLst>
              <a:ext uri="{FF2B5EF4-FFF2-40B4-BE49-F238E27FC236}">
                <a16:creationId xmlns:a16="http://schemas.microsoft.com/office/drawing/2014/main" id="{7CE39022-FB8F-4E55-8709-E058845108A4}"/>
              </a:ext>
            </a:extLst>
          </p:cNvPr>
          <p:cNvPicPr>
            <a:picLocks noChangeAspect="1"/>
          </p:cNvPicPr>
          <p:nvPr/>
        </p:nvPicPr>
        <p:blipFill>
          <a:blip r:embed="rId2"/>
          <a:stretch>
            <a:fillRect/>
          </a:stretch>
        </p:blipFill>
        <p:spPr>
          <a:xfrm>
            <a:off x="4186786" y="1690688"/>
            <a:ext cx="3609975" cy="3829050"/>
          </a:xfrm>
          <a:prstGeom prst="rect">
            <a:avLst/>
          </a:prstGeom>
        </p:spPr>
      </p:pic>
      <p:pic>
        <p:nvPicPr>
          <p:cNvPr id="10" name="图片 9">
            <a:extLst>
              <a:ext uri="{FF2B5EF4-FFF2-40B4-BE49-F238E27FC236}">
                <a16:creationId xmlns:a16="http://schemas.microsoft.com/office/drawing/2014/main" id="{434DA737-07D2-4B51-9CBE-6077C70B312D}"/>
              </a:ext>
            </a:extLst>
          </p:cNvPr>
          <p:cNvPicPr>
            <a:picLocks noChangeAspect="1"/>
          </p:cNvPicPr>
          <p:nvPr/>
        </p:nvPicPr>
        <p:blipFill>
          <a:blip r:embed="rId3"/>
          <a:stretch>
            <a:fillRect/>
          </a:stretch>
        </p:blipFill>
        <p:spPr>
          <a:xfrm>
            <a:off x="496398" y="1690688"/>
            <a:ext cx="3743325" cy="2466975"/>
          </a:xfrm>
          <a:prstGeom prst="rect">
            <a:avLst/>
          </a:prstGeom>
        </p:spPr>
      </p:pic>
      <p:pic>
        <p:nvPicPr>
          <p:cNvPr id="12" name="图片 11">
            <a:extLst>
              <a:ext uri="{FF2B5EF4-FFF2-40B4-BE49-F238E27FC236}">
                <a16:creationId xmlns:a16="http://schemas.microsoft.com/office/drawing/2014/main" id="{A14A13EA-963A-4CFB-95F3-DF632BAD2FE2}"/>
              </a:ext>
            </a:extLst>
          </p:cNvPr>
          <p:cNvPicPr>
            <a:picLocks noChangeAspect="1"/>
          </p:cNvPicPr>
          <p:nvPr/>
        </p:nvPicPr>
        <p:blipFill>
          <a:blip r:embed="rId4"/>
          <a:stretch>
            <a:fillRect/>
          </a:stretch>
        </p:blipFill>
        <p:spPr>
          <a:xfrm>
            <a:off x="558310" y="4718565"/>
            <a:ext cx="1809750" cy="1733550"/>
          </a:xfrm>
          <a:prstGeom prst="rect">
            <a:avLst/>
          </a:prstGeom>
        </p:spPr>
      </p:pic>
      <p:pic>
        <p:nvPicPr>
          <p:cNvPr id="14" name="图片 13">
            <a:extLst>
              <a:ext uri="{FF2B5EF4-FFF2-40B4-BE49-F238E27FC236}">
                <a16:creationId xmlns:a16="http://schemas.microsoft.com/office/drawing/2014/main" id="{0A8AD73F-763F-4168-8E29-1AFDB605A7C7}"/>
              </a:ext>
            </a:extLst>
          </p:cNvPr>
          <p:cNvPicPr>
            <a:picLocks noChangeAspect="1"/>
          </p:cNvPicPr>
          <p:nvPr/>
        </p:nvPicPr>
        <p:blipFill>
          <a:blip r:embed="rId5"/>
          <a:stretch>
            <a:fillRect/>
          </a:stretch>
        </p:blipFill>
        <p:spPr>
          <a:xfrm>
            <a:off x="7331869" y="1733550"/>
            <a:ext cx="4591050" cy="238125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问题二</a:t>
            </a:r>
            <a:r>
              <a:rPr lang="en-US" altLang="zh-CN" dirty="0">
                <a:sym typeface="+mn-ea"/>
              </a:rPr>
              <a:t>:64</a:t>
            </a:r>
            <a:r>
              <a:rPr lang="zh-CN" altLang="en-US" dirty="0">
                <a:sym typeface="+mn-ea"/>
              </a:rPr>
              <a:t>位字节的拼接和传递</a:t>
            </a:r>
          </a:p>
        </p:txBody>
      </p:sp>
      <p:sp>
        <p:nvSpPr>
          <p:cNvPr id="3" name="内容占位符 2"/>
          <p:cNvSpPr>
            <a:spLocks noGrp="1"/>
          </p:cNvSpPr>
          <p:nvPr>
            <p:ph idx="1"/>
          </p:nvPr>
        </p:nvSpPr>
        <p:spPr/>
        <p:txBody>
          <a:bodyPr/>
          <a:lstStyle/>
          <a:p>
            <a:pPr marL="0" indent="0">
              <a:buNone/>
            </a:pPr>
            <a:r>
              <a:rPr lang="en-US" altLang="zh-CN" dirty="0"/>
              <a:t>long</a:t>
            </a:r>
            <a:r>
              <a:rPr lang="zh-CN" altLang="en-US" dirty="0"/>
              <a:t>类型在</a:t>
            </a:r>
            <a:r>
              <a:rPr lang="en-US" altLang="zh-CN" dirty="0"/>
              <a:t>RV32</a:t>
            </a:r>
            <a:r>
              <a:rPr lang="zh-CN" altLang="en-US" dirty="0"/>
              <a:t>下依然为</a:t>
            </a:r>
            <a:r>
              <a:rPr lang="en-US" altLang="zh-CN" dirty="0"/>
              <a:t>64</a:t>
            </a:r>
            <a:r>
              <a:rPr lang="zh-CN" altLang="en-US" dirty="0"/>
              <a:t>位，需要用两个寄存器进行存取，并且传递时候也需要特别处理。</a:t>
            </a:r>
            <a:endParaRPr lang="en-US" altLang="zh-CN" dirty="0"/>
          </a:p>
          <a:p>
            <a:pPr marL="0" indent="0">
              <a:buNone/>
            </a:pPr>
            <a:endParaRPr lang="zh-CN" altLang="en-US" dirty="0"/>
          </a:p>
        </p:txBody>
      </p:sp>
      <p:pic>
        <p:nvPicPr>
          <p:cNvPr id="5" name="图片 4">
            <a:extLst>
              <a:ext uri="{FF2B5EF4-FFF2-40B4-BE49-F238E27FC236}">
                <a16:creationId xmlns:a16="http://schemas.microsoft.com/office/drawing/2014/main" id="{B34D2E28-27B0-4AB9-80EA-9B1039AEC274}"/>
              </a:ext>
            </a:extLst>
          </p:cNvPr>
          <p:cNvPicPr>
            <a:picLocks noChangeAspect="1"/>
          </p:cNvPicPr>
          <p:nvPr/>
        </p:nvPicPr>
        <p:blipFill>
          <a:blip r:embed="rId2"/>
          <a:stretch>
            <a:fillRect/>
          </a:stretch>
        </p:blipFill>
        <p:spPr>
          <a:xfrm>
            <a:off x="1804411" y="3077094"/>
            <a:ext cx="9017663" cy="341578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目录</a:t>
            </a:r>
          </a:p>
        </p:txBody>
      </p:sp>
      <p:sp>
        <p:nvSpPr>
          <p:cNvPr id="3" name="内容占位符 2"/>
          <p:cNvSpPr>
            <a:spLocks noGrp="1"/>
          </p:cNvSpPr>
          <p:nvPr>
            <p:ph idx="1"/>
          </p:nvPr>
        </p:nvSpPr>
        <p:spPr/>
        <p:txBody>
          <a:bodyPr/>
          <a:lstStyle/>
          <a:p>
            <a:r>
              <a:rPr lang="zh-CN" altLang="en-US" dirty="0"/>
              <a:t>项目背景</a:t>
            </a:r>
            <a:endParaRPr lang="en-US" altLang="zh-CN" dirty="0"/>
          </a:p>
          <a:p>
            <a:r>
              <a:rPr lang="zh-CN" altLang="en-US" dirty="0"/>
              <a:t>项目进展</a:t>
            </a:r>
            <a:endParaRPr lang="en-US" altLang="zh-CN" dirty="0"/>
          </a:p>
          <a:p>
            <a:r>
              <a:rPr lang="zh-CN" altLang="en-US" dirty="0"/>
              <a:t>项目过程中遇到的问题</a:t>
            </a:r>
            <a:endParaRPr lang="en-US" altLang="zh-CN" dirty="0"/>
          </a:p>
          <a:p>
            <a:r>
              <a:rPr lang="en-US" altLang="zh-CN" dirty="0"/>
              <a:t>2022</a:t>
            </a:r>
            <a:r>
              <a:rPr lang="zh-CN" altLang="en-US" dirty="0"/>
              <a:t>年目标</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问题三：偏移量</a:t>
            </a:r>
          </a:p>
        </p:txBody>
      </p:sp>
      <p:sp>
        <p:nvSpPr>
          <p:cNvPr id="7" name="内容占位符 6">
            <a:extLst>
              <a:ext uri="{FF2B5EF4-FFF2-40B4-BE49-F238E27FC236}">
                <a16:creationId xmlns:a16="http://schemas.microsoft.com/office/drawing/2014/main" id="{EDC68062-A30F-46F6-A15B-B0C5146152EC}"/>
              </a:ext>
            </a:extLst>
          </p:cNvPr>
          <p:cNvSpPr>
            <a:spLocks noGrp="1"/>
          </p:cNvSpPr>
          <p:nvPr>
            <p:ph idx="1"/>
          </p:nvPr>
        </p:nvSpPr>
        <p:spPr/>
        <p:txBody>
          <a:bodyPr/>
          <a:lstStyle/>
          <a:p>
            <a:pPr marL="0" indent="0">
              <a:buNone/>
            </a:pPr>
            <a:r>
              <a:rPr lang="en-US" altLang="zh-CN" dirty="0"/>
              <a:t>RV32G</a:t>
            </a:r>
            <a:r>
              <a:rPr lang="zh-CN" altLang="en-US" dirty="0"/>
              <a:t>作为</a:t>
            </a:r>
            <a:r>
              <a:rPr lang="en-US" altLang="zh-CN" dirty="0"/>
              <a:t>32</a:t>
            </a:r>
            <a:r>
              <a:rPr lang="zh-CN" altLang="en-US" dirty="0"/>
              <a:t>位的架构，其寄存器、栈对齐等内容都与</a:t>
            </a:r>
            <a:r>
              <a:rPr lang="en-US" altLang="zh-CN" dirty="0"/>
              <a:t>64</a:t>
            </a:r>
            <a:r>
              <a:rPr lang="zh-CN" altLang="en-US" dirty="0"/>
              <a:t>位不同。很多代码所包含的计算，尤其是汇编指令所包含的计算，是以偏移作为一种计算手段，在这种情况之下，由于偏移量所导致的错误，就很难定位和修复。</a:t>
            </a:r>
            <a:endParaRPr lang="en-US" altLang="zh-CN" dirty="0"/>
          </a:p>
          <a:p>
            <a:pPr marL="0" indent="0">
              <a:buNone/>
            </a:pPr>
            <a:r>
              <a:rPr lang="zh-CN" altLang="en-US" dirty="0"/>
              <a:t>尤其是在以</a:t>
            </a:r>
            <a:r>
              <a:rPr lang="en-US" altLang="zh-CN" dirty="0"/>
              <a:t>RV64G</a:t>
            </a:r>
            <a:r>
              <a:rPr lang="zh-CN" altLang="en-US" dirty="0"/>
              <a:t>代码为基础，进行</a:t>
            </a:r>
            <a:r>
              <a:rPr lang="en-US" altLang="zh-CN" dirty="0"/>
              <a:t>RV32G</a:t>
            </a:r>
            <a:r>
              <a:rPr lang="zh-CN" altLang="en-US" dirty="0"/>
              <a:t>移植的时候，这类问题就更加的隐秘。但是，只要找到几个典型，认识到这类问题的几种形式，那么同类别的问题解决起来就会快速很多。</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问题四：调试问题</a:t>
            </a:r>
            <a:endParaRPr lang="zh-CN" altLang="en-US" dirty="0"/>
          </a:p>
        </p:txBody>
      </p:sp>
      <p:sp>
        <p:nvSpPr>
          <p:cNvPr id="3" name="内容占位符 2"/>
          <p:cNvSpPr>
            <a:spLocks noGrp="1"/>
          </p:cNvSpPr>
          <p:nvPr>
            <p:ph idx="1"/>
          </p:nvPr>
        </p:nvSpPr>
        <p:spPr/>
        <p:txBody>
          <a:bodyPr/>
          <a:lstStyle/>
          <a:p>
            <a:pPr algn="l"/>
            <a:r>
              <a:rPr lang="zh-CN" altLang="en-US" dirty="0">
                <a:solidFill>
                  <a:srgbClr val="121212"/>
                </a:solidFill>
                <a:effectLst/>
              </a:rPr>
              <a:t>模板解释器相对于为每一个指令都写了一段实现对应功能的汇编代码，在</a:t>
            </a:r>
            <a:r>
              <a:rPr lang="en-US" altLang="zh-CN" dirty="0">
                <a:solidFill>
                  <a:srgbClr val="121212"/>
                </a:solidFill>
                <a:effectLst/>
              </a:rPr>
              <a:t>JVM</a:t>
            </a:r>
            <a:r>
              <a:rPr lang="zh-CN" altLang="en-US" dirty="0">
                <a:solidFill>
                  <a:srgbClr val="121212"/>
                </a:solidFill>
                <a:effectLst/>
              </a:rPr>
              <a:t>初始化时，汇编器会将汇编代码翻译成机器指令加载到内存中。如果这部分代码的偏移或者计算出错，比较难定位到具体出错的地方。</a:t>
            </a:r>
            <a:endParaRPr lang="en-US" altLang="zh-CN" dirty="0">
              <a:solidFill>
                <a:srgbClr val="121212"/>
              </a:solidFill>
              <a:effectLst/>
            </a:endParaRPr>
          </a:p>
          <a:p>
            <a:pPr algn="l"/>
            <a:r>
              <a:rPr lang="zh-CN" altLang="en-US" dirty="0">
                <a:effectLst/>
              </a:rPr>
              <a:t>调试模版解释器时，输出的</a:t>
            </a:r>
            <a:r>
              <a:rPr lang="en-US" altLang="zh-CN" dirty="0">
                <a:effectLst/>
              </a:rPr>
              <a:t>bytecode</a:t>
            </a:r>
            <a:r>
              <a:rPr lang="zh-CN" altLang="en-US" dirty="0">
                <a:effectLst/>
              </a:rPr>
              <a:t>并不是代码直接完整翻译过来的，而是根据调用关系以及具体的值，去选择路径。不在路径上的</a:t>
            </a:r>
            <a:r>
              <a:rPr lang="en-US" altLang="zh-CN" dirty="0">
                <a:effectLst/>
              </a:rPr>
              <a:t>bytecode</a:t>
            </a:r>
            <a:r>
              <a:rPr lang="zh-CN" altLang="en-US" dirty="0">
                <a:effectLst/>
              </a:rPr>
              <a:t>是不会输出的。所以调试错误时候，跟踪</a:t>
            </a:r>
            <a:r>
              <a:rPr lang="en-US" altLang="zh-CN" dirty="0">
                <a:effectLst/>
              </a:rPr>
              <a:t>bytecode</a:t>
            </a:r>
            <a:r>
              <a:rPr lang="zh-CN" altLang="en-US" dirty="0">
                <a:effectLst/>
              </a:rPr>
              <a:t>的路径走向，是一个解决问题的思路。</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目录</a:t>
            </a:r>
          </a:p>
        </p:txBody>
      </p:sp>
      <p:sp>
        <p:nvSpPr>
          <p:cNvPr id="3" name="内容占位符 2"/>
          <p:cNvSpPr>
            <a:spLocks noGrp="1"/>
          </p:cNvSpPr>
          <p:nvPr>
            <p:ph idx="1"/>
          </p:nvPr>
        </p:nvSpPr>
        <p:spPr/>
        <p:txBody>
          <a:bodyPr/>
          <a:lstStyle/>
          <a:p>
            <a:r>
              <a:rPr lang="zh-CN" altLang="en-US" dirty="0"/>
              <a:t>项目背景</a:t>
            </a:r>
            <a:endParaRPr lang="en-US" altLang="zh-CN" dirty="0"/>
          </a:p>
          <a:p>
            <a:r>
              <a:rPr lang="zh-CN" altLang="en-US" dirty="0"/>
              <a:t>项目进展</a:t>
            </a:r>
            <a:endParaRPr lang="en-US" altLang="zh-CN" dirty="0"/>
          </a:p>
          <a:p>
            <a:r>
              <a:rPr lang="zh-CN" altLang="en-US" dirty="0"/>
              <a:t>项目过程中遇到的问题</a:t>
            </a:r>
            <a:endParaRPr lang="en-US" altLang="zh-CN" dirty="0"/>
          </a:p>
          <a:p>
            <a:r>
              <a:rPr lang="en-US" altLang="zh-CN" dirty="0">
                <a:solidFill>
                  <a:srgbClr val="FF0000"/>
                </a:solidFill>
              </a:rPr>
              <a:t>2022</a:t>
            </a:r>
            <a:r>
              <a:rPr lang="zh-CN" altLang="en-US" dirty="0">
                <a:solidFill>
                  <a:srgbClr val="FF0000"/>
                </a:solidFill>
              </a:rPr>
              <a:t>年目标</a:t>
            </a:r>
          </a:p>
        </p:txBody>
      </p:sp>
    </p:spTree>
    <p:extLst>
      <p:ext uri="{BB962C8B-B14F-4D97-AF65-F5344CB8AC3E}">
        <p14:creationId xmlns:p14="http://schemas.microsoft.com/office/powerpoint/2010/main" val="19574230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2022</a:t>
            </a:r>
            <a:r>
              <a:rPr lang="zh-CN" altLang="en-US" dirty="0">
                <a:sym typeface="+mn-ea"/>
              </a:rPr>
              <a:t>年目标</a:t>
            </a:r>
          </a:p>
        </p:txBody>
      </p:sp>
      <p:sp>
        <p:nvSpPr>
          <p:cNvPr id="3" name="内容占位符 2"/>
          <p:cNvSpPr>
            <a:spLocks noGrp="1"/>
          </p:cNvSpPr>
          <p:nvPr>
            <p:ph idx="1"/>
          </p:nvPr>
        </p:nvSpPr>
        <p:spPr/>
        <p:txBody>
          <a:bodyPr/>
          <a:lstStyle/>
          <a:p>
            <a:pPr marL="0" indent="0">
              <a:buNone/>
            </a:pPr>
            <a:r>
              <a:rPr lang="zh-CN" dirty="0"/>
              <a:t>技术目标：解释器正常运行；</a:t>
            </a:r>
            <a:r>
              <a:rPr lang="en-US" altLang="zh-CN" dirty="0"/>
              <a:t>C1</a:t>
            </a:r>
            <a:r>
              <a:rPr lang="zh-CN" altLang="en-US" dirty="0"/>
              <a:t>、</a:t>
            </a:r>
            <a:r>
              <a:rPr lang="en-US" altLang="zh-CN" dirty="0"/>
              <a:t>C2</a:t>
            </a:r>
            <a:r>
              <a:rPr lang="zh-CN" altLang="en-US" dirty="0"/>
              <a:t>正常运行；开始将</a:t>
            </a:r>
            <a:r>
              <a:rPr lang="en-US" altLang="zh-CN" dirty="0"/>
              <a:t>RV32G</a:t>
            </a:r>
            <a:r>
              <a:rPr lang="zh-CN" altLang="en-US" dirty="0"/>
              <a:t>向</a:t>
            </a:r>
            <a:r>
              <a:rPr lang="en-US" altLang="zh-CN" dirty="0"/>
              <a:t>OpenJDK for RISC-V</a:t>
            </a:r>
            <a:r>
              <a:rPr lang="zh-CN" altLang="en-US" dirty="0"/>
              <a:t>官方库进行提交。</a:t>
            </a:r>
          </a:p>
          <a:p>
            <a:pPr marL="0" indent="0">
              <a:buNone/>
            </a:pPr>
            <a:endParaRPr lang="zh-CN" altLang="en-US" dirty="0"/>
          </a:p>
          <a:p>
            <a:pPr marL="0" indent="0">
              <a:buNone/>
            </a:pPr>
            <a:r>
              <a:rPr lang="zh-CN" altLang="en-US" dirty="0">
                <a:sym typeface="+mn-ea"/>
              </a:rPr>
              <a:t>团队扩充：建设人才梯队，招聘和培养实习生，从中选拔优秀人才进入团队。</a:t>
            </a:r>
          </a:p>
          <a:p>
            <a:pPr marL="0" indent="0">
              <a:buNone/>
            </a:pPr>
            <a:endParaRPr lang="zh-CN" altLang="en-US" dirty="0">
              <a:sym typeface="+mn-ea"/>
            </a:endParaRPr>
          </a:p>
          <a:p>
            <a:pPr marL="0" indent="0">
              <a:buNone/>
            </a:pPr>
            <a:r>
              <a:rPr lang="zh-CN" altLang="en-US" dirty="0">
                <a:sym typeface="+mn-ea"/>
              </a:rPr>
              <a:t>技术积累：编写一本</a:t>
            </a:r>
            <a:r>
              <a:rPr lang="en-US" altLang="zh-CN" dirty="0">
                <a:sym typeface="+mn-ea"/>
              </a:rPr>
              <a:t>OpenJDK for RISC-V</a:t>
            </a:r>
            <a:r>
              <a:rPr lang="zh-CN" altLang="en-US" dirty="0">
                <a:sym typeface="+mn-ea"/>
              </a:rPr>
              <a:t>的技术书籍。</a:t>
            </a:r>
            <a:endParaRPr lang="zh-CN" altLang="en-US" dirty="0"/>
          </a:p>
          <a:p>
            <a:pPr marL="0" indent="0">
              <a:buNone/>
            </a:pPr>
            <a:endParaRPr lang="zh-CN" altLang="en-US" dirty="0"/>
          </a:p>
          <a:p>
            <a:pPr marL="0" indent="0">
              <a:buNone/>
            </a:pPr>
            <a:endParaRPr lang="zh-CN"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82295" y="2888615"/>
            <a:ext cx="10515600" cy="1454150"/>
          </a:xfrm>
        </p:spPr>
        <p:txBody>
          <a:bodyPr>
            <a:normAutofit/>
          </a:bodyPr>
          <a:lstStyle/>
          <a:p>
            <a:pPr marL="0" indent="0" algn="ctr">
              <a:buNone/>
            </a:pPr>
            <a:r>
              <a:rPr lang="en-US" altLang="zh-CN" sz="6000" dirty="0"/>
              <a:t>Thanks~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目录</a:t>
            </a:r>
          </a:p>
        </p:txBody>
      </p:sp>
      <p:sp>
        <p:nvSpPr>
          <p:cNvPr id="3" name="内容占位符 2"/>
          <p:cNvSpPr>
            <a:spLocks noGrp="1"/>
          </p:cNvSpPr>
          <p:nvPr>
            <p:ph idx="1"/>
          </p:nvPr>
        </p:nvSpPr>
        <p:spPr/>
        <p:txBody>
          <a:bodyPr/>
          <a:lstStyle/>
          <a:p>
            <a:r>
              <a:rPr lang="zh-CN" altLang="en-US" dirty="0">
                <a:solidFill>
                  <a:srgbClr val="FF0000"/>
                </a:solidFill>
              </a:rPr>
              <a:t>项目背景</a:t>
            </a:r>
            <a:endParaRPr lang="en-US" altLang="zh-CN" dirty="0">
              <a:solidFill>
                <a:srgbClr val="FF0000"/>
              </a:solidFill>
            </a:endParaRPr>
          </a:p>
          <a:p>
            <a:r>
              <a:rPr lang="zh-CN" altLang="en-US" dirty="0"/>
              <a:t>项目进展</a:t>
            </a:r>
            <a:endParaRPr lang="en-US" altLang="zh-CN" dirty="0"/>
          </a:p>
          <a:p>
            <a:r>
              <a:rPr lang="zh-CN" altLang="en-US" dirty="0"/>
              <a:t>项目过程中遇到的问题</a:t>
            </a:r>
            <a:endParaRPr lang="en-US" altLang="zh-CN" dirty="0"/>
          </a:p>
          <a:p>
            <a:r>
              <a:rPr lang="en-US" altLang="zh-CN" dirty="0"/>
              <a:t>2022</a:t>
            </a:r>
            <a:r>
              <a:rPr lang="zh-CN" altLang="en-US" dirty="0"/>
              <a:t>年目标</a:t>
            </a:r>
          </a:p>
        </p:txBody>
      </p:sp>
    </p:spTree>
    <p:extLst>
      <p:ext uri="{BB962C8B-B14F-4D97-AF65-F5344CB8AC3E}">
        <p14:creationId xmlns:p14="http://schemas.microsoft.com/office/powerpoint/2010/main" val="20375543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前期调研</a:t>
            </a:r>
          </a:p>
        </p:txBody>
      </p:sp>
      <p:sp>
        <p:nvSpPr>
          <p:cNvPr id="3" name="内容占位符 2"/>
          <p:cNvSpPr>
            <a:spLocks noGrp="1"/>
          </p:cNvSpPr>
          <p:nvPr>
            <p:ph idx="1"/>
          </p:nvPr>
        </p:nvSpPr>
        <p:spPr/>
        <p:txBody>
          <a:bodyPr/>
          <a:lstStyle/>
          <a:p>
            <a:pPr marL="0" indent="0">
              <a:buNone/>
            </a:pPr>
            <a:r>
              <a:rPr lang="en-US" altLang="zh-CN" dirty="0"/>
              <a:t>1. </a:t>
            </a:r>
            <a:r>
              <a:rPr lang="en-US" altLang="zh-CN" b="1" i="0" u="none" strike="noStrike" dirty="0">
                <a:solidFill>
                  <a:srgbClr val="175199"/>
                </a:solidFill>
                <a:effectLst/>
                <a:latin typeface="-apple-system"/>
                <a:hlinkClick r:id="rId2"/>
              </a:rPr>
              <a:t>OpenJDK</a:t>
            </a:r>
            <a:r>
              <a:rPr lang="zh-CN" altLang="en-US" b="1" i="0" u="none" strike="noStrike" dirty="0">
                <a:solidFill>
                  <a:srgbClr val="175199"/>
                </a:solidFill>
                <a:effectLst/>
                <a:latin typeface="-apple-system"/>
                <a:hlinkClick r:id="rId2"/>
              </a:rPr>
              <a:t>对于</a:t>
            </a:r>
            <a:r>
              <a:rPr lang="en-US" altLang="zh-CN" b="1" i="0" u="none" strike="noStrike" dirty="0">
                <a:solidFill>
                  <a:srgbClr val="175199"/>
                </a:solidFill>
                <a:effectLst/>
                <a:latin typeface="-apple-system"/>
                <a:hlinkClick r:id="rId2"/>
              </a:rPr>
              <a:t>RISC-V</a:t>
            </a:r>
            <a:r>
              <a:rPr lang="zh-CN" altLang="en-US" b="1" i="0" u="none" strike="noStrike" dirty="0">
                <a:solidFill>
                  <a:srgbClr val="175199"/>
                </a:solidFill>
                <a:effectLst/>
                <a:latin typeface="-apple-system"/>
                <a:hlinkClick r:id="rId2"/>
              </a:rPr>
              <a:t>的支持现状以及路线图</a:t>
            </a:r>
            <a:endParaRPr lang="zh-CN" altLang="en-US" b="1" i="0" dirty="0">
              <a:solidFill>
                <a:srgbClr val="121212"/>
              </a:solidFill>
              <a:effectLst/>
              <a:latin typeface="-apple-system"/>
            </a:endParaRPr>
          </a:p>
          <a:p>
            <a:pPr marL="0" indent="0">
              <a:buNone/>
            </a:pPr>
            <a:r>
              <a:rPr lang="en-US" altLang="zh-CN" dirty="0"/>
              <a:t>2. </a:t>
            </a:r>
            <a:r>
              <a:rPr lang="en-US" altLang="zh-CN" b="1" i="0" u="none" strike="noStrike" dirty="0">
                <a:solidFill>
                  <a:srgbClr val="121212"/>
                </a:solidFill>
                <a:effectLst/>
                <a:latin typeface="-apple-system"/>
                <a:hlinkClick r:id="rId3"/>
              </a:rPr>
              <a:t>Maxine-VM</a:t>
            </a:r>
            <a:r>
              <a:rPr lang="zh-CN" altLang="en-US" b="1" i="0" u="none" strike="noStrike" dirty="0">
                <a:solidFill>
                  <a:srgbClr val="121212"/>
                </a:solidFill>
                <a:effectLst/>
                <a:latin typeface="-apple-system"/>
                <a:hlinkClick r:id="rId3"/>
              </a:rPr>
              <a:t>对于</a:t>
            </a:r>
            <a:r>
              <a:rPr lang="en-US" altLang="zh-CN" b="1" i="0" u="none" strike="noStrike" dirty="0">
                <a:solidFill>
                  <a:srgbClr val="121212"/>
                </a:solidFill>
                <a:effectLst/>
                <a:latin typeface="-apple-system"/>
                <a:hlinkClick r:id="rId3"/>
              </a:rPr>
              <a:t>RISC-V</a:t>
            </a:r>
            <a:r>
              <a:rPr lang="zh-CN" altLang="en-US" b="1" i="0" u="none" strike="noStrike" dirty="0">
                <a:solidFill>
                  <a:srgbClr val="121212"/>
                </a:solidFill>
                <a:effectLst/>
                <a:latin typeface="-apple-system"/>
                <a:hlinkClick r:id="rId3"/>
              </a:rPr>
              <a:t>的支持进展调研与搭建测试</a:t>
            </a:r>
            <a:endParaRPr lang="zh-CN" altLang="en-US" b="1" i="0" dirty="0">
              <a:solidFill>
                <a:srgbClr val="121212"/>
              </a:solidFill>
              <a:effectLst/>
              <a:latin typeface="-apple-system"/>
            </a:endParaRPr>
          </a:p>
          <a:p>
            <a:pPr marL="0" indent="0">
              <a:buNone/>
            </a:pPr>
            <a:r>
              <a:rPr lang="en-US" altLang="zh-CN" dirty="0"/>
              <a:t>3. </a:t>
            </a:r>
            <a:r>
              <a:rPr lang="en-US" altLang="zh-CN" b="1" i="0" u="none" strike="noStrike" dirty="0">
                <a:solidFill>
                  <a:srgbClr val="121212"/>
                </a:solidFill>
                <a:effectLst/>
                <a:latin typeface="-apple-system"/>
                <a:hlinkClick r:id="rId4"/>
              </a:rPr>
              <a:t>OpenJ9</a:t>
            </a:r>
            <a:r>
              <a:rPr lang="zh-CN" altLang="en-US" b="1" i="0" u="none" strike="noStrike" dirty="0">
                <a:solidFill>
                  <a:srgbClr val="121212"/>
                </a:solidFill>
                <a:effectLst/>
                <a:latin typeface="-apple-system"/>
                <a:hlinkClick r:id="rId4"/>
              </a:rPr>
              <a:t>对于</a:t>
            </a:r>
            <a:r>
              <a:rPr lang="en-US" altLang="zh-CN" b="1" i="0" u="none" strike="noStrike" dirty="0">
                <a:solidFill>
                  <a:srgbClr val="121212"/>
                </a:solidFill>
                <a:effectLst/>
                <a:latin typeface="-apple-system"/>
                <a:hlinkClick r:id="rId4"/>
              </a:rPr>
              <a:t>RISC-V</a:t>
            </a:r>
            <a:r>
              <a:rPr lang="zh-CN" altLang="en-US" b="1" i="0" u="none" strike="noStrike" dirty="0">
                <a:solidFill>
                  <a:srgbClr val="121212"/>
                </a:solidFill>
                <a:effectLst/>
                <a:latin typeface="-apple-system"/>
                <a:hlinkClick r:id="rId4"/>
              </a:rPr>
              <a:t>的支持进展调研与搭建测试</a:t>
            </a:r>
            <a:endParaRPr lang="zh-CN" altLang="en-US" b="1" i="0" dirty="0">
              <a:solidFill>
                <a:srgbClr val="121212"/>
              </a:solidFill>
              <a:effectLst/>
              <a:latin typeface="-apple-system"/>
            </a:endParaRPr>
          </a:p>
          <a:p>
            <a:pPr marL="0" indent="0">
              <a:buNone/>
            </a:pPr>
            <a:r>
              <a:rPr lang="en-US" altLang="zh-CN" dirty="0"/>
              <a:t>4. </a:t>
            </a:r>
            <a:r>
              <a:rPr lang="en-US" altLang="zh-CN" b="1" i="0" u="none" strike="noStrike" dirty="0">
                <a:solidFill>
                  <a:srgbClr val="121212"/>
                </a:solidFill>
                <a:effectLst/>
                <a:latin typeface="-apple-system"/>
                <a:hlinkClick r:id="rId5"/>
              </a:rPr>
              <a:t>RISCV64 DaCapo-9.12-bach-MR1</a:t>
            </a:r>
            <a:r>
              <a:rPr lang="zh-CN" altLang="en-US" b="1" i="0" u="none" strike="noStrike" dirty="0">
                <a:solidFill>
                  <a:srgbClr val="121212"/>
                </a:solidFill>
                <a:effectLst/>
                <a:latin typeface="-apple-system"/>
                <a:hlinkClick r:id="rId5"/>
              </a:rPr>
              <a:t>基准测试</a:t>
            </a:r>
            <a:endParaRPr lang="zh-CN" altLang="en-US" b="1" i="0" dirty="0">
              <a:solidFill>
                <a:srgbClr val="121212"/>
              </a:solidFill>
              <a:effectLst/>
              <a:latin typeface="-apple-system"/>
            </a:endParaRPr>
          </a:p>
          <a:p>
            <a:pPr marL="0" indent="0">
              <a:buNone/>
            </a:pPr>
            <a:r>
              <a:rPr lang="en-US" altLang="zh-CN" dirty="0"/>
              <a:t>5. </a:t>
            </a:r>
            <a:r>
              <a:rPr lang="en-US" altLang="zh-CN" b="1" i="0" u="none" strike="noStrike" dirty="0">
                <a:solidFill>
                  <a:srgbClr val="121212"/>
                </a:solidFill>
                <a:effectLst/>
                <a:latin typeface="-apple-system"/>
                <a:hlinkClick r:id="rId6"/>
              </a:rPr>
              <a:t>OpenJ9 RISCV64</a:t>
            </a:r>
            <a:r>
              <a:rPr lang="zh-CN" altLang="en-US" b="1" i="0" u="none" strike="noStrike" dirty="0">
                <a:solidFill>
                  <a:srgbClr val="121212"/>
                </a:solidFill>
                <a:effectLst/>
                <a:latin typeface="-apple-system"/>
                <a:hlinkClick r:id="rId6"/>
              </a:rPr>
              <a:t>移植步骤大纲</a:t>
            </a:r>
            <a:endParaRPr lang="zh-CN" altLang="en-US" b="1" i="0" dirty="0">
              <a:solidFill>
                <a:srgbClr val="121212"/>
              </a:solidFill>
              <a:effectLst/>
              <a:latin typeface="-apple-system"/>
            </a:endParaRPr>
          </a:p>
          <a:p>
            <a:pPr marL="0" indent="0">
              <a:buNone/>
            </a:pPr>
            <a:r>
              <a:rPr lang="en-US" altLang="zh-CN" dirty="0"/>
              <a:t>6. </a:t>
            </a:r>
            <a:r>
              <a:rPr lang="zh-CN" altLang="en-US" b="1" i="0" u="none" strike="noStrike" dirty="0">
                <a:solidFill>
                  <a:srgbClr val="121212"/>
                </a:solidFill>
                <a:effectLst/>
                <a:latin typeface="-apple-system"/>
                <a:hlinkClick r:id="rId7"/>
              </a:rPr>
              <a:t>交叉编译</a:t>
            </a:r>
            <a:r>
              <a:rPr lang="en-US" altLang="zh-CN" b="1" i="0" u="none" strike="noStrike" dirty="0">
                <a:solidFill>
                  <a:srgbClr val="121212"/>
                </a:solidFill>
                <a:effectLst/>
                <a:latin typeface="-apple-system"/>
                <a:hlinkClick r:id="rId7"/>
              </a:rPr>
              <a:t>OpenJDK15 for RV64G</a:t>
            </a:r>
            <a:r>
              <a:rPr lang="zh-CN" altLang="en-US" b="1" i="0" u="none" strike="noStrike" dirty="0">
                <a:solidFill>
                  <a:srgbClr val="121212"/>
                </a:solidFill>
                <a:effectLst/>
                <a:latin typeface="-apple-system"/>
                <a:hlinkClick r:id="rId7"/>
              </a:rPr>
              <a:t>（</a:t>
            </a:r>
            <a:r>
              <a:rPr lang="en-US" altLang="zh-CN" b="1" i="0" u="none" strike="noStrike" dirty="0">
                <a:solidFill>
                  <a:srgbClr val="121212"/>
                </a:solidFill>
                <a:effectLst/>
                <a:latin typeface="-apple-system"/>
                <a:hlinkClick r:id="rId7"/>
              </a:rPr>
              <a:t>ZERO VM</a:t>
            </a:r>
            <a:r>
              <a:rPr lang="zh-CN" altLang="en-US" b="1" i="0" u="none" strike="noStrike" dirty="0">
                <a:solidFill>
                  <a:srgbClr val="121212"/>
                </a:solidFill>
                <a:effectLst/>
                <a:latin typeface="-apple-system"/>
                <a:hlinkClick r:id="rId7"/>
              </a:rPr>
              <a:t>）</a:t>
            </a:r>
            <a:endParaRPr lang="en-US" altLang="zh-CN" b="1" i="0" dirty="0">
              <a:solidFill>
                <a:srgbClr val="121212"/>
              </a:solidFill>
              <a:effectLst/>
              <a:latin typeface="-apple-system"/>
            </a:endParaRPr>
          </a:p>
          <a:p>
            <a:pPr marL="0" indent="0">
              <a:buNone/>
            </a:pPr>
            <a:endParaRPr lang="en-US" altLang="zh-CN" dirty="0"/>
          </a:p>
          <a:p>
            <a:pPr marL="0" indent="0">
              <a:buNone/>
            </a:pPr>
            <a:endParaRPr lang="en-US" altLang="zh-CN" dirty="0"/>
          </a:p>
          <a:p>
            <a:endParaRPr lang="zh-CN" altLang="en-US" dirty="0"/>
          </a:p>
        </p:txBody>
      </p:sp>
      <p:sp>
        <p:nvSpPr>
          <p:cNvPr id="4" name="内容占位符 2"/>
          <p:cNvSpPr txBox="1"/>
          <p:nvPr/>
        </p:nvSpPr>
        <p:spPr>
          <a:xfrm>
            <a:off x="4797457" y="6321989"/>
            <a:ext cx="7240572" cy="341771"/>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dirty="0"/>
              <a:t>From: https://www.zhihu.com/column/c_1287750038518161408</a:t>
            </a:r>
            <a:endParaRPr lang="zh-CN" altLang="en-US" dirty="0"/>
          </a:p>
        </p:txBody>
      </p:sp>
    </p:spTree>
    <p:extLst>
      <p:ext uri="{BB962C8B-B14F-4D97-AF65-F5344CB8AC3E}">
        <p14:creationId xmlns:p14="http://schemas.microsoft.com/office/powerpoint/2010/main" val="35741321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OpenJDK/</a:t>
            </a:r>
            <a:r>
              <a:rPr lang="en-US" altLang="zh-CN" dirty="0" err="1"/>
              <a:t>HotSpot</a:t>
            </a:r>
            <a:r>
              <a:rPr lang="zh-CN" altLang="en-US" dirty="0"/>
              <a:t>的</a:t>
            </a:r>
            <a:r>
              <a:rPr lang="en-US" altLang="zh-CN" dirty="0"/>
              <a:t>RV64</a:t>
            </a:r>
            <a:r>
              <a:rPr lang="zh-CN" altLang="en-US" dirty="0"/>
              <a:t>支持</a:t>
            </a:r>
          </a:p>
        </p:txBody>
      </p:sp>
      <p:sp>
        <p:nvSpPr>
          <p:cNvPr id="3" name="内容占位符 2"/>
          <p:cNvSpPr>
            <a:spLocks noGrp="1"/>
          </p:cNvSpPr>
          <p:nvPr>
            <p:ph idx="1"/>
          </p:nvPr>
        </p:nvSpPr>
        <p:spPr/>
        <p:txBody>
          <a:bodyPr/>
          <a:lstStyle/>
          <a:p>
            <a:r>
              <a:rPr lang="zh-CN" altLang="en-US" dirty="0"/>
              <a:t>华为在</a:t>
            </a:r>
            <a:r>
              <a:rPr lang="en-US" altLang="zh-CN" dirty="0"/>
              <a:t>2020</a:t>
            </a:r>
            <a:r>
              <a:rPr lang="zh-CN" altLang="en-US" dirty="0"/>
              <a:t>年</a:t>
            </a:r>
            <a:r>
              <a:rPr lang="en-US" altLang="zh-CN" dirty="0"/>
              <a:t>11</a:t>
            </a:r>
            <a:r>
              <a:rPr lang="zh-CN" altLang="en-US" dirty="0"/>
              <a:t>月开源了</a:t>
            </a:r>
            <a:r>
              <a:rPr lang="en-US" altLang="zh-CN" dirty="0" err="1"/>
              <a:t>BishengJDK</a:t>
            </a:r>
            <a:r>
              <a:rPr lang="en-US" altLang="zh-CN" dirty="0"/>
              <a:t> 11</a:t>
            </a:r>
            <a:r>
              <a:rPr lang="zh-CN" altLang="en-US" dirty="0"/>
              <a:t>，它基于</a:t>
            </a:r>
            <a:r>
              <a:rPr lang="en-US" altLang="zh-CN" dirty="0"/>
              <a:t>OpenJDK 11</a:t>
            </a:r>
            <a:r>
              <a:rPr lang="zh-CN" altLang="en-US" dirty="0"/>
              <a:t>对</a:t>
            </a:r>
            <a:r>
              <a:rPr lang="en-US" altLang="zh-CN" dirty="0"/>
              <a:t>RV64G</a:t>
            </a:r>
            <a:r>
              <a:rPr lang="zh-CN" altLang="en-US" dirty="0"/>
              <a:t>进行了实现，目前模版解释器和</a:t>
            </a:r>
            <a:r>
              <a:rPr lang="en-US" altLang="zh-CN" dirty="0"/>
              <a:t>C1/C2</a:t>
            </a:r>
            <a:r>
              <a:rPr lang="zh-CN" altLang="en-US" dirty="0"/>
              <a:t>都可以工作。</a:t>
            </a:r>
            <a:endParaRPr lang="en-US" altLang="zh-CN" dirty="0"/>
          </a:p>
          <a:p>
            <a:r>
              <a:rPr lang="en-US" altLang="zh-CN" dirty="0" err="1"/>
              <a:t>BishengJDK</a:t>
            </a:r>
            <a:r>
              <a:rPr lang="en-US" altLang="zh-CN" dirty="0"/>
              <a:t> 11</a:t>
            </a:r>
            <a:r>
              <a:rPr lang="zh-CN" altLang="en-US" dirty="0"/>
              <a:t>目前可以在</a:t>
            </a:r>
            <a:r>
              <a:rPr lang="en-US" altLang="zh-CN" dirty="0"/>
              <a:t>X86</a:t>
            </a:r>
            <a:r>
              <a:rPr lang="zh-CN" altLang="en-US" dirty="0"/>
              <a:t>机器上进行交叉编译，并运行在</a:t>
            </a:r>
            <a:r>
              <a:rPr lang="en-US" altLang="zh-CN" dirty="0"/>
              <a:t>QEMU RISCV64</a:t>
            </a:r>
            <a:r>
              <a:rPr lang="zh-CN" altLang="en-US" dirty="0"/>
              <a:t>的用户模式和</a:t>
            </a:r>
            <a:r>
              <a:rPr lang="en-US" altLang="zh-CN" dirty="0"/>
              <a:t>D1</a:t>
            </a:r>
            <a:r>
              <a:rPr lang="zh-CN" altLang="en-US" dirty="0"/>
              <a:t>开发板，已经可以通过</a:t>
            </a:r>
            <a:r>
              <a:rPr lang="en-US" altLang="zh-CN" dirty="0"/>
              <a:t>17000+</a:t>
            </a:r>
            <a:r>
              <a:rPr lang="zh-CN" altLang="en-US" dirty="0"/>
              <a:t>的</a:t>
            </a:r>
            <a:r>
              <a:rPr lang="en-US" altLang="zh-CN" dirty="0" err="1"/>
              <a:t>jtreg</a:t>
            </a:r>
            <a:r>
              <a:rPr lang="zh-CN" altLang="en-US" dirty="0"/>
              <a:t>测试用例。</a:t>
            </a:r>
            <a:endParaRPr lang="en-US" altLang="zh-CN" dirty="0"/>
          </a:p>
          <a:p>
            <a:r>
              <a:rPr lang="en-US" altLang="zh-CN" dirty="0" err="1"/>
              <a:t>BishengJDK</a:t>
            </a:r>
            <a:r>
              <a:rPr lang="en-US" altLang="zh-CN" dirty="0"/>
              <a:t> 11</a:t>
            </a:r>
            <a:r>
              <a:rPr lang="zh-CN" altLang="en-US" dirty="0"/>
              <a:t>项目库位于</a:t>
            </a:r>
            <a:r>
              <a:rPr lang="en-US" altLang="zh-CN" dirty="0" err="1"/>
              <a:t>gitee</a:t>
            </a:r>
            <a:r>
              <a:rPr lang="zh-CN" altLang="en-US" dirty="0"/>
              <a:t>，地址为：</a:t>
            </a:r>
            <a:r>
              <a:rPr lang="en-US" altLang="zh-CN" dirty="0"/>
              <a:t> </a:t>
            </a:r>
            <a:r>
              <a:rPr lang="en-US" altLang="zh-CN" dirty="0">
                <a:hlinkClick r:id="rId2"/>
              </a:rPr>
              <a:t>https://gitee.com/openeuler/bishengjdk-11/tree/risc-v</a:t>
            </a:r>
            <a:endParaRPr lang="en-US" altLang="zh-CN" dirty="0"/>
          </a:p>
          <a:p>
            <a:pPr marL="0" indent="0">
              <a:buNone/>
            </a:pPr>
            <a:endParaRPr lang="en-US" altLang="zh-CN" dirty="0"/>
          </a:p>
          <a:p>
            <a:pPr marL="0" indent="0">
              <a:buNone/>
            </a:pPr>
            <a:endParaRPr lang="en-US" altLang="zh-CN" dirty="0"/>
          </a:p>
          <a:p>
            <a:endParaRPr lang="zh-CN" altLang="en-US" dirty="0"/>
          </a:p>
        </p:txBody>
      </p:sp>
      <p:sp>
        <p:nvSpPr>
          <p:cNvPr id="4" name="内容占位符 2"/>
          <p:cNvSpPr txBox="1"/>
          <p:nvPr/>
        </p:nvSpPr>
        <p:spPr>
          <a:xfrm>
            <a:off x="4797457" y="6321989"/>
            <a:ext cx="7240572" cy="341771"/>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dirty="0"/>
              <a:t>From: https://gitee.com/openeuler/bishengjdk-11/tree/risc-v</a:t>
            </a:r>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OpenJDK/</a:t>
            </a:r>
            <a:r>
              <a:rPr lang="en-US" altLang="zh-CN" dirty="0" err="1"/>
              <a:t>HotSpot</a:t>
            </a:r>
            <a:r>
              <a:rPr lang="zh-CN" altLang="en-US" dirty="0"/>
              <a:t>的</a:t>
            </a:r>
            <a:r>
              <a:rPr lang="en-US" altLang="zh-CN" dirty="0"/>
              <a:t>RISC-V</a:t>
            </a:r>
            <a:r>
              <a:rPr lang="zh-CN" altLang="en-US" dirty="0"/>
              <a:t>支持</a:t>
            </a:r>
          </a:p>
        </p:txBody>
      </p:sp>
      <p:sp>
        <p:nvSpPr>
          <p:cNvPr id="3" name="内容占位符 2"/>
          <p:cNvSpPr>
            <a:spLocks noGrp="1"/>
          </p:cNvSpPr>
          <p:nvPr>
            <p:ph idx="1"/>
          </p:nvPr>
        </p:nvSpPr>
        <p:spPr>
          <a:xfrm>
            <a:off x="3496558" y="6394007"/>
            <a:ext cx="8579178" cy="341771"/>
          </a:xfrm>
        </p:spPr>
        <p:txBody>
          <a:bodyPr>
            <a:normAutofit fontScale="75000" lnSpcReduction="20000"/>
          </a:bodyPr>
          <a:lstStyle/>
          <a:p>
            <a:pPr marL="0" indent="0">
              <a:buNone/>
            </a:pPr>
            <a:r>
              <a:rPr lang="zh-CN" altLang="en-US" dirty="0"/>
              <a:t>https://riscv.org/exchange/software/#tab-1607480869844-2</a:t>
            </a:r>
          </a:p>
        </p:txBody>
      </p:sp>
      <p:pic>
        <p:nvPicPr>
          <p:cNvPr id="5" name="图片 4"/>
          <p:cNvPicPr>
            <a:picLocks noChangeAspect="1"/>
          </p:cNvPicPr>
          <p:nvPr/>
        </p:nvPicPr>
        <p:blipFill>
          <a:blip r:embed="rId2"/>
          <a:stretch>
            <a:fillRect/>
          </a:stretch>
        </p:blipFill>
        <p:spPr>
          <a:xfrm>
            <a:off x="290512" y="1690688"/>
            <a:ext cx="11610975" cy="3333750"/>
          </a:xfrm>
          <a:prstGeom prst="rect">
            <a:avLst/>
          </a:prstGeom>
        </p:spPr>
      </p:pic>
      <p:pic>
        <p:nvPicPr>
          <p:cNvPr id="6" name="图片 5"/>
          <p:cNvPicPr>
            <a:picLocks noChangeAspect="1"/>
          </p:cNvPicPr>
          <p:nvPr/>
        </p:nvPicPr>
        <p:blipFill>
          <a:blip r:embed="rId3"/>
          <a:stretch>
            <a:fillRect/>
          </a:stretch>
        </p:blipFill>
        <p:spPr>
          <a:xfrm>
            <a:off x="433386" y="5167312"/>
            <a:ext cx="11325225" cy="8382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OpenJDK/</a:t>
            </a:r>
            <a:r>
              <a:rPr lang="en-US" altLang="zh-CN" dirty="0" err="1">
                <a:sym typeface="+mn-ea"/>
              </a:rPr>
              <a:t>HotSpot</a:t>
            </a:r>
            <a:r>
              <a:rPr lang="zh-CN" altLang="en-US" dirty="0">
                <a:sym typeface="+mn-ea"/>
              </a:rPr>
              <a:t>的</a:t>
            </a:r>
            <a:r>
              <a:rPr lang="en-US" altLang="zh-CN" dirty="0">
                <a:sym typeface="+mn-ea"/>
              </a:rPr>
              <a:t>RV32</a:t>
            </a:r>
            <a:r>
              <a:rPr lang="zh-CN" altLang="en-US" dirty="0">
                <a:sym typeface="+mn-ea"/>
              </a:rPr>
              <a:t>项目启动</a:t>
            </a:r>
          </a:p>
        </p:txBody>
      </p:sp>
      <p:sp>
        <p:nvSpPr>
          <p:cNvPr id="3" name="内容占位符 2"/>
          <p:cNvSpPr>
            <a:spLocks noGrp="1"/>
          </p:cNvSpPr>
          <p:nvPr>
            <p:ph idx="1"/>
          </p:nvPr>
        </p:nvSpPr>
        <p:spPr/>
        <p:txBody>
          <a:bodyPr>
            <a:normAutofit/>
          </a:bodyPr>
          <a:lstStyle/>
          <a:p>
            <a:r>
              <a:rPr lang="zh-CN" altLang="en-US" dirty="0"/>
              <a:t>基于</a:t>
            </a:r>
            <a:r>
              <a:rPr lang="en-US" altLang="zh-CN" dirty="0"/>
              <a:t>PLCT</a:t>
            </a:r>
            <a:r>
              <a:rPr lang="zh-CN" altLang="en-US" dirty="0"/>
              <a:t>实验室的愿景以及</a:t>
            </a:r>
            <a:r>
              <a:rPr lang="en-US" altLang="zh-CN" dirty="0">
                <a:sym typeface="+mn-ea"/>
              </a:rPr>
              <a:t>OpenJDK/</a:t>
            </a:r>
            <a:r>
              <a:rPr lang="en-US" altLang="zh-CN" dirty="0" err="1">
                <a:sym typeface="+mn-ea"/>
              </a:rPr>
              <a:t>HotSpot for RISC-V</a:t>
            </a:r>
            <a:r>
              <a:rPr lang="zh-CN" altLang="en-US" dirty="0" err="1">
                <a:sym typeface="+mn-ea"/>
              </a:rPr>
              <a:t>的支持情况，</a:t>
            </a:r>
            <a:r>
              <a:rPr lang="en-US" altLang="zh-CN" dirty="0"/>
              <a:t>PLCT</a:t>
            </a:r>
            <a:r>
              <a:rPr lang="zh-CN" altLang="en-US" dirty="0"/>
              <a:t>实验室开始启动</a:t>
            </a:r>
            <a:r>
              <a:rPr lang="en-US" altLang="zh-CN" dirty="0">
                <a:sym typeface="+mn-ea"/>
              </a:rPr>
              <a:t>OpenJDK/</a:t>
            </a:r>
            <a:r>
              <a:rPr lang="en-US" altLang="zh-CN" dirty="0" err="1">
                <a:sym typeface="+mn-ea"/>
              </a:rPr>
              <a:t>HotSpot</a:t>
            </a:r>
            <a:r>
              <a:rPr lang="en-US" altLang="zh-CN" dirty="0">
                <a:sym typeface="+mn-ea"/>
              </a:rPr>
              <a:t> for RV32G</a:t>
            </a:r>
            <a:r>
              <a:rPr lang="zh-CN" altLang="en-US" dirty="0">
                <a:sym typeface="+mn-ea"/>
              </a:rPr>
              <a:t>项目。</a:t>
            </a:r>
            <a:endParaRPr lang="zh-CN" altLang="en-US" dirty="0"/>
          </a:p>
          <a:p>
            <a:r>
              <a:rPr lang="en-US" altLang="zh-CN" dirty="0">
                <a:sym typeface="+mn-ea"/>
              </a:rPr>
              <a:t>OpenJDK/</a:t>
            </a:r>
            <a:r>
              <a:rPr lang="en-US" altLang="zh-CN" dirty="0" err="1">
                <a:sym typeface="+mn-ea"/>
              </a:rPr>
              <a:t>HotSpot</a:t>
            </a:r>
            <a:r>
              <a:rPr lang="en-US" altLang="zh-CN" dirty="0">
                <a:sym typeface="+mn-ea"/>
              </a:rPr>
              <a:t> for RV32G</a:t>
            </a:r>
            <a:r>
              <a:rPr lang="zh-CN" altLang="en-US" dirty="0">
                <a:sym typeface="+mn-ea"/>
              </a:rPr>
              <a:t>项目</a:t>
            </a:r>
            <a:r>
              <a:rPr lang="zh-CN" altLang="en-US" dirty="0"/>
              <a:t>于</a:t>
            </a:r>
            <a:r>
              <a:rPr lang="en-US" altLang="zh-CN" dirty="0"/>
              <a:t>2021</a:t>
            </a:r>
            <a:r>
              <a:rPr lang="zh-CN" altLang="en-US" dirty="0"/>
              <a:t>年</a:t>
            </a:r>
            <a:r>
              <a:rPr lang="en-US" altLang="zh-CN" dirty="0"/>
              <a:t>1</a:t>
            </a:r>
            <a:r>
              <a:rPr lang="zh-CN" altLang="en-US" dirty="0"/>
              <a:t>月份</a:t>
            </a:r>
            <a:r>
              <a:rPr lang="zh-CN" dirty="0"/>
              <a:t>正式启动，于</a:t>
            </a:r>
            <a:r>
              <a:rPr lang="en-US" altLang="zh-CN" dirty="0"/>
              <a:t>2021</a:t>
            </a:r>
            <a:r>
              <a:rPr lang="zh-CN" altLang="en-US" dirty="0"/>
              <a:t>年</a:t>
            </a:r>
            <a:r>
              <a:rPr lang="en-US" altLang="zh-CN" dirty="0"/>
              <a:t>3</a:t>
            </a:r>
            <a:r>
              <a:rPr lang="zh-CN" altLang="en-US" dirty="0"/>
              <a:t>月份走入正轨。</a:t>
            </a:r>
            <a:endParaRPr lang="zh-CN" dirty="0"/>
          </a:p>
          <a:p>
            <a:r>
              <a:rPr lang="zh-CN" altLang="en-US" dirty="0"/>
              <a:t>项目启动时候，项目团队有一名正式员工和一名实习生。</a:t>
            </a:r>
            <a:endParaRPr lang="en-US" altLang="zh-CN" dirty="0"/>
          </a:p>
          <a:p>
            <a:r>
              <a:rPr lang="zh-CN" dirty="0"/>
              <a:t>项目</a:t>
            </a:r>
            <a:r>
              <a:rPr lang="zh-CN" altLang="en-US" dirty="0"/>
              <a:t>工作过程和工作产出都在</a:t>
            </a:r>
            <a:r>
              <a:rPr lang="en-US" altLang="zh-CN" dirty="0" err="1"/>
              <a:t>github</a:t>
            </a:r>
            <a:r>
              <a:rPr lang="zh-CN" altLang="en-US" dirty="0"/>
              <a:t>公开：</a:t>
            </a:r>
            <a:r>
              <a:rPr lang="en-US" altLang="zh-CN" dirty="0"/>
              <a:t> </a:t>
            </a:r>
            <a:r>
              <a:rPr lang="en-US" altLang="zh-CN" dirty="0">
                <a:hlinkClick r:id="rId2"/>
              </a:rPr>
              <a:t>https://github.com/openjdk-riscv/jdk11u</a:t>
            </a:r>
            <a:endParaRPr lang="en-US" altLang="zh-CN" dirty="0"/>
          </a:p>
          <a:p>
            <a:r>
              <a:rPr lang="zh-CN" dirty="0"/>
              <a:t>项目过程中会产出</a:t>
            </a:r>
            <a:r>
              <a:rPr lang="zh-CN" altLang="en-US" dirty="0"/>
              <a:t>技术文章，这些文章都公开在：</a:t>
            </a:r>
            <a:r>
              <a:rPr lang="en-US" altLang="zh-CN" dirty="0"/>
              <a:t> </a:t>
            </a:r>
            <a:r>
              <a:rPr lang="en-US" altLang="zh-CN" dirty="0">
                <a:hlinkClick r:id="rId3"/>
              </a:rPr>
              <a:t>https://github.com/openjdk-riscv/jdk11u/wiki</a:t>
            </a: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目录</a:t>
            </a:r>
          </a:p>
        </p:txBody>
      </p:sp>
      <p:sp>
        <p:nvSpPr>
          <p:cNvPr id="3" name="内容占位符 2"/>
          <p:cNvSpPr>
            <a:spLocks noGrp="1"/>
          </p:cNvSpPr>
          <p:nvPr>
            <p:ph idx="1"/>
          </p:nvPr>
        </p:nvSpPr>
        <p:spPr/>
        <p:txBody>
          <a:bodyPr/>
          <a:lstStyle/>
          <a:p>
            <a:r>
              <a:rPr lang="zh-CN" altLang="en-US" dirty="0"/>
              <a:t>项目背景</a:t>
            </a:r>
            <a:endParaRPr lang="en-US" altLang="zh-CN" dirty="0"/>
          </a:p>
          <a:p>
            <a:r>
              <a:rPr lang="zh-CN" altLang="en-US" dirty="0">
                <a:solidFill>
                  <a:srgbClr val="FF0000"/>
                </a:solidFill>
              </a:rPr>
              <a:t>项目进展</a:t>
            </a:r>
            <a:endParaRPr lang="en-US" altLang="zh-CN" dirty="0">
              <a:solidFill>
                <a:srgbClr val="FF0000"/>
              </a:solidFill>
            </a:endParaRPr>
          </a:p>
          <a:p>
            <a:r>
              <a:rPr lang="zh-CN" altLang="en-US" dirty="0"/>
              <a:t>项目过程中遇到的问题</a:t>
            </a:r>
            <a:endParaRPr lang="en-US" altLang="zh-CN" dirty="0"/>
          </a:p>
          <a:p>
            <a:r>
              <a:rPr lang="en-US" altLang="zh-CN" dirty="0"/>
              <a:t>2022</a:t>
            </a:r>
            <a:r>
              <a:rPr lang="zh-CN" altLang="en-US" dirty="0"/>
              <a:t>年目标</a:t>
            </a:r>
          </a:p>
        </p:txBody>
      </p:sp>
    </p:spTree>
    <p:extLst>
      <p:ext uri="{BB962C8B-B14F-4D97-AF65-F5344CB8AC3E}">
        <p14:creationId xmlns:p14="http://schemas.microsoft.com/office/powerpoint/2010/main" val="11825454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dirty="0">
                <a:sym typeface="+mn-ea"/>
              </a:rPr>
              <a:t>项目进展</a:t>
            </a:r>
            <a:r>
              <a:rPr lang="en-US" altLang="zh-CN" dirty="0">
                <a:sym typeface="+mn-ea"/>
              </a:rPr>
              <a:t>——</a:t>
            </a:r>
            <a:r>
              <a:rPr lang="zh-CN" altLang="en-US" dirty="0">
                <a:sym typeface="+mn-ea"/>
              </a:rPr>
              <a:t>团队建设</a:t>
            </a:r>
          </a:p>
        </p:txBody>
      </p:sp>
      <p:sp>
        <p:nvSpPr>
          <p:cNvPr id="3" name="内容占位符 2"/>
          <p:cNvSpPr>
            <a:spLocks noGrp="1"/>
          </p:cNvSpPr>
          <p:nvPr>
            <p:ph idx="1"/>
          </p:nvPr>
        </p:nvSpPr>
        <p:spPr/>
        <p:txBody>
          <a:bodyPr/>
          <a:lstStyle/>
          <a:p>
            <a:r>
              <a:rPr lang="zh-CN" altLang="en-US" dirty="0"/>
              <a:t>团队成员已经扩展为</a:t>
            </a:r>
            <a:r>
              <a:rPr lang="en-US" altLang="zh-CN" dirty="0"/>
              <a:t>4</a:t>
            </a:r>
            <a:r>
              <a:rPr lang="zh-CN" altLang="en-US" dirty="0"/>
              <a:t>个人的小队：史宁宁、张定立、章翔、曹贵。</a:t>
            </a:r>
            <a:endParaRPr lang="en-US" altLang="zh-CN" dirty="0"/>
          </a:p>
          <a:p>
            <a:endParaRPr lang="zh-CN" altLang="en-US" dirty="0"/>
          </a:p>
        </p:txBody>
      </p:sp>
      <p:pic>
        <p:nvPicPr>
          <p:cNvPr id="4" name="图片 3"/>
          <p:cNvPicPr>
            <a:picLocks noChangeAspect="1"/>
          </p:cNvPicPr>
          <p:nvPr/>
        </p:nvPicPr>
        <p:blipFill>
          <a:blip r:embed="rId2"/>
          <a:stretch>
            <a:fillRect/>
          </a:stretch>
        </p:blipFill>
        <p:spPr>
          <a:xfrm>
            <a:off x="1148715" y="3103880"/>
            <a:ext cx="2341880" cy="2341880"/>
          </a:xfrm>
          <a:prstGeom prst="rect">
            <a:avLst/>
          </a:prstGeom>
        </p:spPr>
      </p:pic>
      <p:pic>
        <p:nvPicPr>
          <p:cNvPr id="6" name="图片 5"/>
          <p:cNvPicPr>
            <a:picLocks noChangeAspect="1"/>
          </p:cNvPicPr>
          <p:nvPr/>
        </p:nvPicPr>
        <p:blipFill>
          <a:blip r:embed="rId3"/>
          <a:stretch>
            <a:fillRect/>
          </a:stretch>
        </p:blipFill>
        <p:spPr>
          <a:xfrm>
            <a:off x="3865880" y="3103880"/>
            <a:ext cx="2075815" cy="2383790"/>
          </a:xfrm>
          <a:prstGeom prst="rect">
            <a:avLst/>
          </a:prstGeom>
        </p:spPr>
      </p:pic>
      <p:pic>
        <p:nvPicPr>
          <p:cNvPr id="8" name="图片 7">
            <a:extLst>
              <a:ext uri="{FF2B5EF4-FFF2-40B4-BE49-F238E27FC236}">
                <a16:creationId xmlns:a16="http://schemas.microsoft.com/office/drawing/2014/main" id="{BD62FEFB-A8F3-49B4-8F29-B156684490AC}"/>
              </a:ext>
            </a:extLst>
          </p:cNvPr>
          <p:cNvPicPr>
            <a:picLocks noChangeAspect="1"/>
          </p:cNvPicPr>
          <p:nvPr/>
        </p:nvPicPr>
        <p:blipFill>
          <a:blip r:embed="rId4"/>
          <a:stretch>
            <a:fillRect/>
          </a:stretch>
        </p:blipFill>
        <p:spPr>
          <a:xfrm>
            <a:off x="6316979" y="3103880"/>
            <a:ext cx="2075815" cy="2404908"/>
          </a:xfrm>
          <a:prstGeom prst="rect">
            <a:avLst/>
          </a:prstGeom>
        </p:spPr>
      </p:pic>
      <p:pic>
        <p:nvPicPr>
          <p:cNvPr id="10" name="图片 9">
            <a:extLst>
              <a:ext uri="{FF2B5EF4-FFF2-40B4-BE49-F238E27FC236}">
                <a16:creationId xmlns:a16="http://schemas.microsoft.com/office/drawing/2014/main" id="{6444DB39-B7A6-4528-874F-DAC39948113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68078" y="3103880"/>
            <a:ext cx="2111837" cy="2404908"/>
          </a:xfrm>
          <a:prstGeom prst="rect">
            <a:avLst/>
          </a:prstGeom>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TotalTime>
  <Words>1107</Words>
  <Application>Microsoft Office PowerPoint</Application>
  <PresentationFormat>宽屏</PresentationFormat>
  <Paragraphs>101</Paragraphs>
  <Slides>24</Slides>
  <Notes>0</Notes>
  <HiddenSlides>0</HiddenSlides>
  <MMClips>0</MMClips>
  <ScaleCrop>false</ScaleCrop>
  <HeadingPairs>
    <vt:vector size="6" baseType="variant">
      <vt:variant>
        <vt:lpstr>已用的字体</vt:lpstr>
      </vt:variant>
      <vt:variant>
        <vt:i4>4</vt:i4>
      </vt:variant>
      <vt:variant>
        <vt:lpstr>主题</vt:lpstr>
      </vt:variant>
      <vt:variant>
        <vt:i4>2</vt:i4>
      </vt:variant>
      <vt:variant>
        <vt:lpstr>幻灯片标题</vt:lpstr>
      </vt:variant>
      <vt:variant>
        <vt:i4>24</vt:i4>
      </vt:variant>
    </vt:vector>
  </HeadingPairs>
  <TitlesOfParts>
    <vt:vector size="30" baseType="lpstr">
      <vt:lpstr>-apple-system</vt:lpstr>
      <vt:lpstr>等线</vt:lpstr>
      <vt:lpstr>等线 Light</vt:lpstr>
      <vt:lpstr>Arial</vt:lpstr>
      <vt:lpstr>Office 主题​​</vt:lpstr>
      <vt:lpstr>1_Office 主题​​</vt:lpstr>
      <vt:lpstr>OpenJDK for RV32G的 移植与探索</vt:lpstr>
      <vt:lpstr>目录</vt:lpstr>
      <vt:lpstr>目录</vt:lpstr>
      <vt:lpstr>前期调研</vt:lpstr>
      <vt:lpstr>OpenJDK/HotSpot的RV64支持</vt:lpstr>
      <vt:lpstr>OpenJDK/HotSpot的RISC-V支持</vt:lpstr>
      <vt:lpstr>OpenJDK/HotSpot的RV32项目启动</vt:lpstr>
      <vt:lpstr>目录</vt:lpstr>
      <vt:lpstr>项目进展——团队建设</vt:lpstr>
      <vt:lpstr>项目进展——开发进度</vt:lpstr>
      <vt:lpstr>项目进展——文档与技术报告</vt:lpstr>
      <vt:lpstr>项目进展——社区贡献</vt:lpstr>
      <vt:lpstr>项目进展——社区贡献（续）</vt:lpstr>
      <vt:lpstr>项目进展——社区贡献（续）</vt:lpstr>
      <vt:lpstr>项目进展——社区贡献（续）</vt:lpstr>
      <vt:lpstr>项目进展——部署和验证</vt:lpstr>
      <vt:lpstr>目录</vt:lpstr>
      <vt:lpstr>问题一：指令转换</vt:lpstr>
      <vt:lpstr>问题二:64位字节的拼接和传递</vt:lpstr>
      <vt:lpstr>问题三：偏移量</vt:lpstr>
      <vt:lpstr>问题四：调试问题</vt:lpstr>
      <vt:lpstr>目录</vt:lpstr>
      <vt:lpstr>2022年目标</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方舟、ART和OpenJDK的RISCV支持</dc:title>
  <dc:creator>snsn19840203@163.com</dc:creator>
  <cp:lastModifiedBy>snsn19840203@163.com</cp:lastModifiedBy>
  <cp:revision>29</cp:revision>
  <dcterms:created xsi:type="dcterms:W3CDTF">2021-06-16T07:42:00Z</dcterms:created>
  <dcterms:modified xsi:type="dcterms:W3CDTF">2021-12-16T11:26:57Z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7B6E2D5B1C81416ABBCE52BC104211C5</vt:lpwstr>
  </property>
  <property fmtid="{D5CDD505-2E9C-101B-9397-08002B2CF9AE}" pid="3" name="KSOProductBuildVer">
    <vt:lpwstr>2052-11.1.0.11115</vt:lpwstr>
  </property>
</Properties>
</file>