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7" r:id="rId2"/>
  </p:sldMasterIdLst>
  <p:notesMasterIdLst>
    <p:notesMasterId r:id="rId9"/>
  </p:notesMasterIdLst>
  <p:sldIdLst>
    <p:sldId id="256" r:id="rId3"/>
    <p:sldId id="272" r:id="rId4"/>
    <p:sldId id="273" r:id="rId5"/>
    <p:sldId id="276" r:id="rId6"/>
    <p:sldId id="277" r:id="rId7"/>
    <p:sldId id="26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509AFD"/>
    <a:srgbClr val="4F7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80880-F302-464D-8BDD-89094BDEB1EE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07B0A-F276-4E1B-B287-2F4A9EBD98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50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3854450" y="4984501"/>
            <a:ext cx="4483100" cy="474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智能软件研究中心通用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02993" y="5816058"/>
            <a:ext cx="2386013" cy="301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孟令中  副研究员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5321299" y="6188386"/>
            <a:ext cx="1549400" cy="2857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2019/02/25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254000" y="1006737"/>
            <a:ext cx="1493777" cy="6137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4F7BF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目 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361281" y="1884904"/>
            <a:ext cx="3488510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1361280" y="2577869"/>
            <a:ext cx="3488511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02</a:t>
            </a:r>
            <a:r>
              <a:rPr kumimoji="1" lang="zh-CN" altLang="en-US" dirty="0"/>
              <a:t> 项目计划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1361280" y="3270834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03</a:t>
            </a:r>
            <a:r>
              <a:rPr kumimoji="1" lang="zh-CN" altLang="en-US" dirty="0"/>
              <a:t> 项目所需人力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1361280" y="3963799"/>
            <a:ext cx="3488512" cy="476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04</a:t>
            </a:r>
            <a:r>
              <a:rPr kumimoji="1" lang="zh-CN" altLang="en-US" dirty="0"/>
              <a:t> 项目市场用户调研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749262"/>
            <a:ext cx="12192000" cy="685800"/>
          </a:xfrm>
          <a:prstGeom prst="rect">
            <a:avLst/>
          </a:prstGeom>
        </p:spPr>
      </p:pic>
      <p:sp>
        <p:nvSpPr>
          <p:cNvPr id="6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894127"/>
            <a:ext cx="2118810" cy="396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01</a:t>
            </a:r>
            <a:r>
              <a:rPr kumimoji="1" lang="zh-CN" altLang="en-US" dirty="0"/>
              <a:t> 项目介绍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254000" y="1637802"/>
            <a:ext cx="3784761" cy="428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rgbClr val="509AF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副标题：本项目介绍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254000" y="2234713"/>
            <a:ext cx="2152650" cy="382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正文：本项目内容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束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4662266" y="2660249"/>
            <a:ext cx="2867467" cy="6966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谢 谢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5193505" y="3716080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欢迎交流合作</a:t>
            </a:r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5193505" y="4074292"/>
            <a:ext cx="1804988" cy="35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2019/2/25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备用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64DCB4-30A5-440B-BD0F-506BB2B20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A3E273D-564E-4FF8-AF94-67BE881A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5BFCC-D71F-47BA-A4A9-6E1911E7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4BFB-5050-4CC5-ACEE-21A4EB9CD409}" type="datetimeFigureOut">
              <a:rPr lang="zh-CN" altLang="en-US" smtClean="0"/>
              <a:t>2020/3/8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52946-ADED-4718-8633-CE5E79FA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6C35D-7B3D-4A5E-887A-E260E36EE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C7190-7307-4F2E-A21B-F1D5B3240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3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4" y="325439"/>
            <a:ext cx="10176933" cy="87153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4" y="1628776"/>
            <a:ext cx="10176933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1919633"/>
      </p:ext>
    </p:extLst>
  </p:cSld>
  <p:clrMapOvr>
    <a:masterClrMapping/>
  </p:clrMapOvr>
  <p:transition advClick="0" advTm="8000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4000" y="168729"/>
            <a:ext cx="4483100" cy="266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3249311"/>
            <a:ext cx="12192000" cy="359378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25" tIns="45712" rIns="91425" bIns="45712" anchor="ctr">
            <a:spAutoFit/>
          </a:bodyPr>
          <a:lstStyle/>
          <a:p>
            <a:pPr>
              <a:lnSpc>
                <a:spcPct val="140000"/>
              </a:lnSpc>
              <a:buClr>
                <a:srgbClr val="FF0000"/>
              </a:buClr>
              <a:buSzPct val="90000"/>
              <a:buFont typeface="Wingdings" panose="05000000000000000000" pitchFamily="2" charset="2"/>
              <a:buChar char="l"/>
            </a:pPr>
            <a:endParaRPr lang="zh-CN" altLang="en-US" sz="1400" b="1">
              <a:solidFill>
                <a:srgbClr val="000000"/>
              </a:solidFill>
              <a:latin typeface="Arial" panose="020B0604020202020204" pitchFamily="34" charset="0"/>
              <a:ea typeface="华文细黑" pitchFamily="2" charset="-122"/>
            </a:endParaRPr>
          </a:p>
        </p:txBody>
      </p:sp>
      <p:sp>
        <p:nvSpPr>
          <p:cNvPr id="921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534" y="325439"/>
            <a:ext cx="10176933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22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534" y="1628776"/>
            <a:ext cx="10176933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221" name="Rectangle 13"/>
          <p:cNvSpPr>
            <a:spLocks noChangeArrowheads="1"/>
          </p:cNvSpPr>
          <p:nvPr/>
        </p:nvSpPr>
        <p:spPr bwMode="auto">
          <a:xfrm>
            <a:off x="-2603500" y="692150"/>
            <a:ext cx="2459567" cy="550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英文标题</a:t>
            </a:r>
            <a:r>
              <a:rPr lang="en-US" altLang="zh-CN" sz="1100" dirty="0">
                <a:solidFill>
                  <a:srgbClr val="FFFFFF"/>
                </a:solidFill>
              </a:rPr>
              <a:t>:32-</a:t>
            </a:r>
            <a:r>
              <a:rPr lang="en-US" altLang="zh-CN" sz="1100" dirty="0" err="1">
                <a:solidFill>
                  <a:srgbClr val="FFFFFF"/>
                </a:solidFill>
              </a:rPr>
              <a:t>35pt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Medium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中文标题</a:t>
            </a:r>
            <a:r>
              <a:rPr lang="en-US" altLang="zh-CN" sz="1100" dirty="0">
                <a:solidFill>
                  <a:srgbClr val="FFFFFF"/>
                </a:solidFill>
              </a:rPr>
              <a:t>:30-</a:t>
            </a:r>
            <a:r>
              <a:rPr lang="en-US" altLang="zh-CN" sz="1100" dirty="0" err="1">
                <a:solidFill>
                  <a:srgbClr val="FFFFFF"/>
                </a:solidFill>
              </a:rPr>
              <a:t>32pt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 </a:t>
            </a:r>
            <a:r>
              <a:rPr lang="en-US" altLang="zh-CN" sz="1100" dirty="0" err="1">
                <a:solidFill>
                  <a:srgbClr val="FFFFFF"/>
                </a:solidFill>
              </a:rPr>
              <a:t>R153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G0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r>
              <a:rPr lang="en-US" altLang="zh-CN" sz="1100" dirty="0" err="1">
                <a:solidFill>
                  <a:srgbClr val="FFFFFF"/>
                </a:solidFill>
              </a:rPr>
              <a:t>B0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黑体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英文正文</a:t>
            </a:r>
            <a:r>
              <a:rPr lang="en-US" altLang="zh-CN" sz="1100" dirty="0">
                <a:solidFill>
                  <a:srgbClr val="FFFFFF"/>
                </a:solidFill>
              </a:rPr>
              <a:t>:20-</a:t>
            </a:r>
            <a:r>
              <a:rPr lang="en-US" altLang="zh-CN" sz="1100" dirty="0" err="1">
                <a:solidFill>
                  <a:srgbClr val="FFFFFF"/>
                </a:solidFill>
              </a:rPr>
              <a:t>22pt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 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 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 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内部使用字体 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100" dirty="0" err="1">
                <a:solidFill>
                  <a:srgbClr val="FFFFFF"/>
                </a:solidFill>
              </a:rPr>
              <a:t>FrutigerNext</a:t>
            </a:r>
            <a:r>
              <a:rPr lang="en-US" altLang="zh-CN" sz="1100" dirty="0">
                <a:solidFill>
                  <a:srgbClr val="FFFFFF"/>
                </a:solidFill>
              </a:rPr>
              <a:t> LT Regular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外部使用字体 </a:t>
            </a:r>
            <a:r>
              <a:rPr lang="en-US" altLang="zh-CN" sz="1100" dirty="0">
                <a:solidFill>
                  <a:srgbClr val="FFFFFF"/>
                </a:solidFill>
              </a:rPr>
              <a:t>: Arial</a:t>
            </a:r>
          </a:p>
          <a:p>
            <a:pPr marL="342900" indent="-342900" algn="r" eaLnBrk="0" hangingPunct="0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中文正文</a:t>
            </a:r>
            <a:r>
              <a:rPr lang="en-US" altLang="zh-CN" sz="1100" dirty="0">
                <a:solidFill>
                  <a:srgbClr val="FFFFFF"/>
                </a:solidFill>
              </a:rPr>
              <a:t>:18-</a:t>
            </a:r>
            <a:r>
              <a:rPr lang="en-US" altLang="zh-CN" sz="1100" dirty="0" err="1">
                <a:solidFill>
                  <a:srgbClr val="FFFFFF"/>
                </a:solidFill>
              </a:rPr>
              <a:t>20pt</a:t>
            </a:r>
            <a:endParaRPr lang="en-US" altLang="zh-CN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子目录</a:t>
            </a:r>
            <a:r>
              <a:rPr lang="en-US" altLang="zh-CN" sz="1100" dirty="0">
                <a:solidFill>
                  <a:srgbClr val="FFFFFF"/>
                </a:solidFill>
              </a:rPr>
              <a:t>(2-5</a:t>
            </a:r>
            <a:r>
              <a:rPr lang="zh-CN" altLang="en-US" sz="1100" dirty="0">
                <a:solidFill>
                  <a:srgbClr val="FFFFFF"/>
                </a:solidFill>
              </a:rPr>
              <a:t>级</a:t>
            </a:r>
            <a:r>
              <a:rPr lang="en-US" altLang="zh-CN" sz="1100" dirty="0">
                <a:solidFill>
                  <a:srgbClr val="FFFFFF"/>
                </a:solidFill>
              </a:rPr>
              <a:t>):</a:t>
            </a:r>
            <a:r>
              <a:rPr lang="en-US" altLang="zh-CN" sz="1100" dirty="0" err="1">
                <a:solidFill>
                  <a:srgbClr val="FFFFFF"/>
                </a:solidFill>
              </a:rPr>
              <a:t>18pt</a:t>
            </a:r>
            <a:r>
              <a:rPr lang="en-US" altLang="zh-CN" sz="1100" dirty="0">
                <a:solidFill>
                  <a:srgbClr val="FFFFFF"/>
                </a:solidFill>
              </a:rPr>
              <a:t> </a:t>
            </a:r>
            <a:endParaRPr lang="zh-CN" altLang="en-US" sz="1100" dirty="0">
              <a:solidFill>
                <a:srgbClr val="FFFFFF"/>
              </a:solidFill>
            </a:endParaRP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颜色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黑色</a:t>
            </a:r>
          </a:p>
          <a:p>
            <a:pPr marL="342900" indent="-342900" algn="r" eaLnBrk="0" hangingPunct="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 dirty="0">
                <a:solidFill>
                  <a:srgbClr val="FFFFFF"/>
                </a:solidFill>
              </a:rPr>
              <a:t>字体</a:t>
            </a:r>
            <a:r>
              <a:rPr lang="en-US" altLang="zh-CN" sz="1100" dirty="0">
                <a:solidFill>
                  <a:srgbClr val="FFFFFF"/>
                </a:solidFill>
              </a:rPr>
              <a:t>:</a:t>
            </a:r>
            <a:r>
              <a:rPr lang="zh-CN" altLang="en-US" sz="1100" dirty="0">
                <a:solidFill>
                  <a:srgbClr val="FFFFFF"/>
                </a:solidFill>
              </a:rPr>
              <a:t>细黑体</a:t>
            </a:r>
            <a:r>
              <a:rPr lang="zh-CN" altLang="en-US" sz="11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grpSp>
        <p:nvGrpSpPr>
          <p:cNvPr id="9222" name="Group 14"/>
          <p:cNvGrpSpPr/>
          <p:nvPr/>
        </p:nvGrpSpPr>
        <p:grpSpPr bwMode="auto">
          <a:xfrm>
            <a:off x="12433301" y="3511550"/>
            <a:ext cx="1225551" cy="3224212"/>
            <a:chOff x="5839" y="2251"/>
            <a:chExt cx="579" cy="2031"/>
          </a:xfrm>
        </p:grpSpPr>
        <p:sp>
          <p:nvSpPr>
            <p:cNvPr id="9225" name="Rectangle 15"/>
            <p:cNvSpPr>
              <a:spLocks noChangeArrowheads="1"/>
            </p:cNvSpPr>
            <p:nvPr userDrawn="1"/>
          </p:nvSpPr>
          <p:spPr bwMode="auto">
            <a:xfrm>
              <a:off x="5839" y="3143"/>
              <a:ext cx="57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425" tIns="45712" rIns="91425" bIns="45712" anchor="ctr">
              <a:spAutoFit/>
            </a:bodyPr>
            <a:lstStyle/>
            <a:p>
              <a:endParaRPr lang="zh-CN" altLang="en-US" sz="1800"/>
            </a:p>
          </p:txBody>
        </p:sp>
        <p:grpSp>
          <p:nvGrpSpPr>
            <p:cNvPr id="9226" name="Group 16"/>
            <p:cNvGrpSpPr/>
            <p:nvPr userDrawn="1"/>
          </p:nvGrpSpPr>
          <p:grpSpPr bwMode="auto">
            <a:xfrm>
              <a:off x="5893" y="2387"/>
              <a:ext cx="466" cy="115"/>
              <a:chOff x="5893" y="2387"/>
              <a:chExt cx="466" cy="115"/>
            </a:xfrm>
          </p:grpSpPr>
          <p:sp>
            <p:nvSpPr>
              <p:cNvPr id="9287" name="Rectangle 17"/>
              <p:cNvSpPr>
                <a:spLocks noChangeArrowheads="1"/>
              </p:cNvSpPr>
              <p:nvPr userDrawn="1"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8" name="Rectangle 18"/>
              <p:cNvSpPr>
                <a:spLocks noChangeArrowheads="1"/>
              </p:cNvSpPr>
              <p:nvPr userDrawn="1"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9" name="Rectangle 19"/>
              <p:cNvSpPr>
                <a:spLocks noChangeArrowheads="1"/>
              </p:cNvSpPr>
              <p:nvPr userDrawn="1"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90" name="Rectangle 20"/>
              <p:cNvSpPr>
                <a:spLocks noChangeArrowheads="1"/>
              </p:cNvSpPr>
              <p:nvPr userDrawn="1"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7" name="Group 21"/>
            <p:cNvGrpSpPr/>
            <p:nvPr userDrawn="1"/>
          </p:nvGrpSpPr>
          <p:grpSpPr bwMode="auto">
            <a:xfrm>
              <a:off x="5893" y="2523"/>
              <a:ext cx="466" cy="115"/>
              <a:chOff x="5893" y="2523"/>
              <a:chExt cx="466" cy="115"/>
            </a:xfrm>
          </p:grpSpPr>
          <p:sp>
            <p:nvSpPr>
              <p:cNvPr id="9283" name="Rectangle 22"/>
              <p:cNvSpPr>
                <a:spLocks noChangeArrowheads="1"/>
              </p:cNvSpPr>
              <p:nvPr userDrawn="1"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4" name="Rectangle 23"/>
              <p:cNvSpPr>
                <a:spLocks noChangeArrowheads="1"/>
              </p:cNvSpPr>
              <p:nvPr userDrawn="1"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5" name="Rectangle 24"/>
              <p:cNvSpPr>
                <a:spLocks noChangeArrowheads="1"/>
              </p:cNvSpPr>
              <p:nvPr userDrawn="1"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6" name="Rectangle 25"/>
              <p:cNvSpPr>
                <a:spLocks noChangeArrowheads="1"/>
              </p:cNvSpPr>
              <p:nvPr userDrawn="1"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8" name="Group 26"/>
            <p:cNvGrpSpPr/>
            <p:nvPr userDrawn="1"/>
          </p:nvGrpSpPr>
          <p:grpSpPr bwMode="auto">
            <a:xfrm>
              <a:off x="5893" y="2659"/>
              <a:ext cx="466" cy="115"/>
              <a:chOff x="5893" y="2659"/>
              <a:chExt cx="466" cy="115"/>
            </a:xfrm>
          </p:grpSpPr>
          <p:sp>
            <p:nvSpPr>
              <p:cNvPr id="9279" name="Rectangle 27"/>
              <p:cNvSpPr>
                <a:spLocks noChangeArrowheads="1"/>
              </p:cNvSpPr>
              <p:nvPr userDrawn="1"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0" name="Rectangle 28"/>
              <p:cNvSpPr>
                <a:spLocks noChangeArrowheads="1"/>
              </p:cNvSpPr>
              <p:nvPr userDrawn="1"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1" name="Rectangle 29"/>
              <p:cNvSpPr>
                <a:spLocks noChangeArrowheads="1"/>
              </p:cNvSpPr>
              <p:nvPr userDrawn="1"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82" name="Rectangle 30"/>
              <p:cNvSpPr>
                <a:spLocks noChangeArrowheads="1"/>
              </p:cNvSpPr>
              <p:nvPr userDrawn="1"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29" name="Group 31"/>
            <p:cNvGrpSpPr/>
            <p:nvPr userDrawn="1"/>
          </p:nvGrpSpPr>
          <p:grpSpPr bwMode="auto">
            <a:xfrm>
              <a:off x="5893" y="2251"/>
              <a:ext cx="466" cy="119"/>
              <a:chOff x="5893" y="2251"/>
              <a:chExt cx="466" cy="119"/>
            </a:xfrm>
          </p:grpSpPr>
          <p:sp>
            <p:nvSpPr>
              <p:cNvPr id="9275" name="Rectangle 32"/>
              <p:cNvSpPr>
                <a:spLocks noChangeArrowheads="1"/>
              </p:cNvSpPr>
              <p:nvPr userDrawn="1"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6" name="Rectangle 33"/>
              <p:cNvSpPr>
                <a:spLocks noChangeArrowheads="1"/>
              </p:cNvSpPr>
              <p:nvPr userDrawn="1"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7" name="Rectangle 34"/>
              <p:cNvSpPr>
                <a:spLocks noChangeArrowheads="1"/>
              </p:cNvSpPr>
              <p:nvPr userDrawn="1"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8" name="Rectangle 35"/>
              <p:cNvSpPr>
                <a:spLocks noChangeArrowheads="1"/>
              </p:cNvSpPr>
              <p:nvPr userDrawn="1"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0" name="Group 36"/>
            <p:cNvGrpSpPr/>
            <p:nvPr userDrawn="1"/>
          </p:nvGrpSpPr>
          <p:grpSpPr bwMode="auto">
            <a:xfrm>
              <a:off x="5893" y="2886"/>
              <a:ext cx="466" cy="115"/>
              <a:chOff x="5893" y="2886"/>
              <a:chExt cx="466" cy="115"/>
            </a:xfrm>
          </p:grpSpPr>
          <p:sp>
            <p:nvSpPr>
              <p:cNvPr id="9271" name="Rectangle 37"/>
              <p:cNvSpPr>
                <a:spLocks noChangeArrowheads="1"/>
              </p:cNvSpPr>
              <p:nvPr userDrawn="1"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2" name="Rectangle 38"/>
              <p:cNvSpPr>
                <a:spLocks noChangeArrowheads="1"/>
              </p:cNvSpPr>
              <p:nvPr userDrawn="1"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3" name="Rectangle 39"/>
              <p:cNvSpPr>
                <a:spLocks noChangeArrowheads="1"/>
              </p:cNvSpPr>
              <p:nvPr userDrawn="1"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4" name="Rectangle 40"/>
              <p:cNvSpPr>
                <a:spLocks noChangeArrowheads="1"/>
              </p:cNvSpPr>
              <p:nvPr userDrawn="1"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1" name="Group 41"/>
            <p:cNvGrpSpPr/>
            <p:nvPr userDrawn="1"/>
          </p:nvGrpSpPr>
          <p:grpSpPr bwMode="auto">
            <a:xfrm>
              <a:off x="5893" y="3022"/>
              <a:ext cx="466" cy="115"/>
              <a:chOff x="5893" y="3022"/>
              <a:chExt cx="466" cy="115"/>
            </a:xfrm>
          </p:grpSpPr>
          <p:sp>
            <p:nvSpPr>
              <p:cNvPr id="9267" name="Rectangle 42"/>
              <p:cNvSpPr>
                <a:spLocks noChangeArrowheads="1"/>
              </p:cNvSpPr>
              <p:nvPr userDrawn="1"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8" name="Rectangle 43"/>
              <p:cNvSpPr>
                <a:spLocks noChangeArrowheads="1"/>
              </p:cNvSpPr>
              <p:nvPr userDrawn="1"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9" name="Rectangle 44"/>
              <p:cNvSpPr>
                <a:spLocks noChangeArrowheads="1"/>
              </p:cNvSpPr>
              <p:nvPr userDrawn="1"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70" name="Rectangle 45"/>
              <p:cNvSpPr>
                <a:spLocks noChangeArrowheads="1"/>
              </p:cNvSpPr>
              <p:nvPr userDrawn="1"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2" name="Group 46"/>
            <p:cNvGrpSpPr/>
            <p:nvPr userDrawn="1"/>
          </p:nvGrpSpPr>
          <p:grpSpPr bwMode="auto">
            <a:xfrm>
              <a:off x="5893" y="3158"/>
              <a:ext cx="466" cy="115"/>
              <a:chOff x="5893" y="3158"/>
              <a:chExt cx="466" cy="115"/>
            </a:xfrm>
          </p:grpSpPr>
          <p:sp>
            <p:nvSpPr>
              <p:cNvPr id="9263" name="Rectangle 47"/>
              <p:cNvSpPr>
                <a:spLocks noChangeArrowheads="1"/>
              </p:cNvSpPr>
              <p:nvPr userDrawn="1"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4" name="Rectangle 48"/>
              <p:cNvSpPr>
                <a:spLocks noChangeArrowheads="1"/>
              </p:cNvSpPr>
              <p:nvPr userDrawn="1"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5" name="Rectangle 49"/>
              <p:cNvSpPr>
                <a:spLocks noChangeArrowheads="1"/>
              </p:cNvSpPr>
              <p:nvPr userDrawn="1"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6" name="Rectangle 50"/>
              <p:cNvSpPr>
                <a:spLocks noChangeArrowheads="1"/>
              </p:cNvSpPr>
              <p:nvPr userDrawn="1"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3" name="Group 51"/>
            <p:cNvGrpSpPr/>
            <p:nvPr userDrawn="1"/>
          </p:nvGrpSpPr>
          <p:grpSpPr bwMode="auto">
            <a:xfrm>
              <a:off x="5893" y="3385"/>
              <a:ext cx="466" cy="115"/>
              <a:chOff x="5893" y="3385"/>
              <a:chExt cx="466" cy="115"/>
            </a:xfrm>
          </p:grpSpPr>
          <p:sp>
            <p:nvSpPr>
              <p:cNvPr id="9259" name="Rectangle 52"/>
              <p:cNvSpPr>
                <a:spLocks noChangeArrowheads="1"/>
              </p:cNvSpPr>
              <p:nvPr userDrawn="1"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0" name="Rectangle 53"/>
              <p:cNvSpPr>
                <a:spLocks noChangeArrowheads="1"/>
              </p:cNvSpPr>
              <p:nvPr userDrawn="1"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1" name="Rectangle 54"/>
              <p:cNvSpPr>
                <a:spLocks noChangeArrowheads="1"/>
              </p:cNvSpPr>
              <p:nvPr userDrawn="1"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62" name="Rectangle 55"/>
              <p:cNvSpPr>
                <a:spLocks noChangeArrowheads="1"/>
              </p:cNvSpPr>
              <p:nvPr userDrawn="1"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4" name="Group 56"/>
            <p:cNvGrpSpPr/>
            <p:nvPr userDrawn="1"/>
          </p:nvGrpSpPr>
          <p:grpSpPr bwMode="auto">
            <a:xfrm>
              <a:off x="5893" y="3521"/>
              <a:ext cx="466" cy="115"/>
              <a:chOff x="5893" y="3521"/>
              <a:chExt cx="466" cy="115"/>
            </a:xfrm>
          </p:grpSpPr>
          <p:sp>
            <p:nvSpPr>
              <p:cNvPr id="9255" name="Rectangle 57"/>
              <p:cNvSpPr>
                <a:spLocks noChangeArrowheads="1"/>
              </p:cNvSpPr>
              <p:nvPr userDrawn="1"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6" name="Rectangle 58"/>
              <p:cNvSpPr>
                <a:spLocks noChangeArrowheads="1"/>
              </p:cNvSpPr>
              <p:nvPr userDrawn="1"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7" name="Rectangle 59"/>
              <p:cNvSpPr>
                <a:spLocks noChangeArrowheads="1"/>
              </p:cNvSpPr>
              <p:nvPr userDrawn="1"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8" name="Rectangle 60"/>
              <p:cNvSpPr>
                <a:spLocks noChangeArrowheads="1"/>
              </p:cNvSpPr>
              <p:nvPr userDrawn="1"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5" name="Group 61"/>
            <p:cNvGrpSpPr/>
            <p:nvPr userDrawn="1"/>
          </p:nvGrpSpPr>
          <p:grpSpPr bwMode="auto">
            <a:xfrm>
              <a:off x="5893" y="3657"/>
              <a:ext cx="466" cy="115"/>
              <a:chOff x="5893" y="3657"/>
              <a:chExt cx="466" cy="115"/>
            </a:xfrm>
          </p:grpSpPr>
          <p:sp>
            <p:nvSpPr>
              <p:cNvPr id="9251" name="Rectangle 62"/>
              <p:cNvSpPr>
                <a:spLocks noChangeArrowheads="1"/>
              </p:cNvSpPr>
              <p:nvPr userDrawn="1"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2" name="Rectangle 63"/>
              <p:cNvSpPr>
                <a:spLocks noChangeArrowheads="1"/>
              </p:cNvSpPr>
              <p:nvPr userDrawn="1"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3" name="Rectangle 64"/>
              <p:cNvSpPr>
                <a:spLocks noChangeArrowheads="1"/>
              </p:cNvSpPr>
              <p:nvPr userDrawn="1"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4" name="Rectangle 65"/>
              <p:cNvSpPr>
                <a:spLocks noChangeArrowheads="1"/>
              </p:cNvSpPr>
              <p:nvPr userDrawn="1"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6" name="Group 66"/>
            <p:cNvGrpSpPr/>
            <p:nvPr userDrawn="1"/>
          </p:nvGrpSpPr>
          <p:grpSpPr bwMode="auto">
            <a:xfrm>
              <a:off x="5893" y="3884"/>
              <a:ext cx="466" cy="115"/>
              <a:chOff x="5893" y="3884"/>
              <a:chExt cx="466" cy="115"/>
            </a:xfrm>
          </p:grpSpPr>
          <p:sp>
            <p:nvSpPr>
              <p:cNvPr id="9247" name="Rectangle 67"/>
              <p:cNvSpPr>
                <a:spLocks noChangeArrowheads="1"/>
              </p:cNvSpPr>
              <p:nvPr userDrawn="1"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8" name="Rectangle 68"/>
              <p:cNvSpPr>
                <a:spLocks noChangeArrowheads="1"/>
              </p:cNvSpPr>
              <p:nvPr userDrawn="1"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9" name="Rectangle 69"/>
              <p:cNvSpPr>
                <a:spLocks noChangeArrowheads="1"/>
              </p:cNvSpPr>
              <p:nvPr userDrawn="1"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50" name="Rectangle 70"/>
              <p:cNvSpPr>
                <a:spLocks noChangeArrowheads="1"/>
              </p:cNvSpPr>
              <p:nvPr userDrawn="1"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7" name="Group 71"/>
            <p:cNvGrpSpPr/>
            <p:nvPr userDrawn="1"/>
          </p:nvGrpSpPr>
          <p:grpSpPr bwMode="auto">
            <a:xfrm>
              <a:off x="5893" y="4026"/>
              <a:ext cx="466" cy="115"/>
              <a:chOff x="5893" y="4026"/>
              <a:chExt cx="466" cy="115"/>
            </a:xfrm>
          </p:grpSpPr>
          <p:sp>
            <p:nvSpPr>
              <p:cNvPr id="9243" name="Rectangle 72"/>
              <p:cNvSpPr>
                <a:spLocks noChangeArrowheads="1"/>
              </p:cNvSpPr>
              <p:nvPr userDrawn="1"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4" name="Rectangle 73"/>
              <p:cNvSpPr>
                <a:spLocks noChangeArrowheads="1"/>
              </p:cNvSpPr>
              <p:nvPr userDrawn="1"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5" name="Rectangle 74"/>
              <p:cNvSpPr>
                <a:spLocks noChangeArrowheads="1"/>
              </p:cNvSpPr>
              <p:nvPr userDrawn="1"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6" name="Rectangle 75"/>
              <p:cNvSpPr>
                <a:spLocks noChangeArrowheads="1"/>
              </p:cNvSpPr>
              <p:nvPr userDrawn="1"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9238" name="Group 76"/>
            <p:cNvGrpSpPr/>
            <p:nvPr userDrawn="1"/>
          </p:nvGrpSpPr>
          <p:grpSpPr bwMode="auto">
            <a:xfrm>
              <a:off x="5893" y="4167"/>
              <a:ext cx="466" cy="115"/>
              <a:chOff x="5893" y="4167"/>
              <a:chExt cx="466" cy="115"/>
            </a:xfrm>
          </p:grpSpPr>
          <p:sp>
            <p:nvSpPr>
              <p:cNvPr id="9239" name="Rectangle 77"/>
              <p:cNvSpPr>
                <a:spLocks noChangeArrowheads="1"/>
              </p:cNvSpPr>
              <p:nvPr userDrawn="1"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0" name="Rectangle 78"/>
              <p:cNvSpPr>
                <a:spLocks noChangeArrowheads="1"/>
              </p:cNvSpPr>
              <p:nvPr userDrawn="1"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1" name="Rectangle 79"/>
              <p:cNvSpPr>
                <a:spLocks noChangeArrowheads="1"/>
              </p:cNvSpPr>
              <p:nvPr userDrawn="1"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9242" name="Rectangle 80"/>
              <p:cNvSpPr>
                <a:spLocks noChangeArrowheads="1"/>
              </p:cNvSpPr>
              <p:nvPr userDrawn="1"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</p:grpSp>
      <p:sp>
        <p:nvSpPr>
          <p:cNvPr id="9223" name="Rectangle 81"/>
          <p:cNvSpPr>
            <a:spLocks noChangeArrowheads="1"/>
          </p:cNvSpPr>
          <p:nvPr/>
        </p:nvSpPr>
        <p:spPr bwMode="auto">
          <a:xfrm>
            <a:off x="12335934" y="1341438"/>
            <a:ext cx="1589617" cy="1319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1100">
                <a:solidFill>
                  <a:srgbClr val="FFFFFF"/>
                </a:solidFill>
              </a:rPr>
              <a:t>建议同一页面内不超过四种颜色，以下是</a:t>
            </a:r>
            <a:r>
              <a:rPr lang="en-US" altLang="zh-CN" sz="1100">
                <a:solidFill>
                  <a:srgbClr val="FFFFFF"/>
                </a:solidFill>
              </a:rPr>
              <a:t>13</a:t>
            </a:r>
            <a:r>
              <a:rPr lang="zh-CN" altLang="en-US" sz="1100">
                <a:solidFill>
                  <a:srgbClr val="FFFFFF"/>
                </a:solidFill>
              </a:rPr>
              <a:t>组配色方案，同一页面内只选择一组使用。（仅供参考）</a:t>
            </a:r>
          </a:p>
        </p:txBody>
      </p:sp>
      <p:sp>
        <p:nvSpPr>
          <p:cNvPr id="9224" name="Rectangle 82"/>
          <p:cNvSpPr>
            <a:spLocks noChangeArrowheads="1"/>
          </p:cNvSpPr>
          <p:nvPr/>
        </p:nvSpPr>
        <p:spPr bwMode="auto">
          <a:xfrm>
            <a:off x="12335934" y="7938"/>
            <a:ext cx="1494367" cy="47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0124" tIns="40063" rIns="80124" bIns="40063">
            <a:spAutoFit/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100">
                <a:solidFill>
                  <a:srgbClr val="FFFFFF"/>
                </a:solidFill>
              </a:rPr>
              <a:t>客户或者合作伙伴的标志放在右上角</a:t>
            </a:r>
            <a:r>
              <a:rPr lang="en-US" altLang="zh-CN" sz="1100">
                <a:solidFill>
                  <a:srgbClr val="FFFFFF"/>
                </a:solidFill>
              </a:rPr>
              <a:t>.</a:t>
            </a:r>
            <a:endParaRPr lang="zh-CN" alt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6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anose="02010609060101010101" pitchFamily="49" charset="-122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808080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黑体" panose="02010609060101010101" pitchFamily="49" charset="-122"/>
          <a:cs typeface="Arial" panose="020B0604020202020204" pitchFamily="34" charset="0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anose="020B0604020202020204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1649002"/>
            <a:ext cx="9144000" cy="3559996"/>
          </a:xfrm>
        </p:spPr>
        <p:txBody>
          <a:bodyPr/>
          <a:lstStyle/>
          <a:p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方舟编译器</a:t>
            </a:r>
            <a:br>
              <a:rPr lang="en-US" altLang="zh-CN" dirty="0"/>
            </a:br>
            <a:r>
              <a:rPr lang="zh-CN" altLang="en-US" dirty="0"/>
              <a:t>新增文档介绍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dirty="0"/>
              <a:t>PLCT</a:t>
            </a:r>
            <a:r>
              <a:rPr lang="zh-CN" altLang="en-US" sz="2800" dirty="0"/>
              <a:t>实验室  史宁宁</a:t>
            </a:r>
            <a:br>
              <a:rPr lang="en-US" altLang="zh-CN" sz="2800" dirty="0"/>
            </a:br>
            <a:r>
              <a:rPr lang="en-US" altLang="zh-CN" sz="2800" dirty="0"/>
              <a:t>2020-03-08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502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zh-CN" altLang="en-US" dirty="0"/>
              <a:t>新增文档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D1B22-1B59-461E-A8E5-43AD31810AE7}"/>
              </a:ext>
            </a:extLst>
          </p:cNvPr>
          <p:cNvSpPr/>
          <p:nvPr/>
        </p:nvSpPr>
        <p:spPr>
          <a:xfrm>
            <a:off x="1247335" y="2090171"/>
            <a:ext cx="98942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C++</a:t>
            </a:r>
            <a:r>
              <a:rPr lang="zh-CN" altLang="en-US" sz="2400" dirty="0"/>
              <a:t>编程探讨之指针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Maple</a:t>
            </a:r>
            <a:r>
              <a:rPr lang="zh-CN" altLang="en-US" sz="2400" dirty="0"/>
              <a:t>通用模块应用手册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461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E5CE6C-BF56-4FA3-95C5-4D46FDAF4D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4022578" cy="396070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编程探讨之指针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356E63-8CCA-41A2-A045-2655964BA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533" y="2175492"/>
            <a:ext cx="9237003" cy="159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400" dirty="0">
                <a:latin typeface="+mn-lt"/>
              </a:rPr>
              <a:t>C/C++中指针的使用具有极大的灵活性，伴随着的是更多的安全风险，同时这也对程序员提出了更高的要求。本文将讨论</a:t>
            </a:r>
            <a:r>
              <a:rPr lang="zh-CN" altLang="zh-CN" sz="2400" b="1" dirty="0">
                <a:solidFill>
                  <a:srgbClr val="FF0000"/>
                </a:solidFill>
                <a:latin typeface="+mn-lt"/>
              </a:rPr>
              <a:t>裸指针</a:t>
            </a:r>
            <a:r>
              <a:rPr lang="zh-CN" altLang="zh-CN" sz="2400" dirty="0">
                <a:latin typeface="+mn-lt"/>
              </a:rPr>
              <a:t>在C/C++中当如何被使用，乃至最终确立一种编码范式。 </a:t>
            </a:r>
          </a:p>
        </p:txBody>
      </p:sp>
    </p:spTree>
    <p:extLst>
      <p:ext uri="{BB962C8B-B14F-4D97-AF65-F5344CB8AC3E}">
        <p14:creationId xmlns:p14="http://schemas.microsoft.com/office/powerpoint/2010/main" val="48297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5E5CE6C-BF56-4FA3-95C5-4D46FDAF4D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894127"/>
            <a:ext cx="5963920" cy="396070"/>
          </a:xfrm>
        </p:spPr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编程探讨之指针</a:t>
            </a:r>
            <a:r>
              <a:rPr lang="en-US" altLang="zh-CN" dirty="0"/>
              <a:t>——</a:t>
            </a:r>
            <a:r>
              <a:rPr lang="zh-CN" altLang="en-US" dirty="0"/>
              <a:t>指针使用范式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356E63-8CCA-41A2-A045-2655964BA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533" y="1790587"/>
            <a:ext cx="9237003" cy="4363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1</a:t>
            </a:r>
            <a:r>
              <a:rPr lang="zh-CN" altLang="en-US" sz="2400" dirty="0">
                <a:latin typeface="+mn-lt"/>
              </a:rPr>
              <a:t>、</a:t>
            </a:r>
            <a:r>
              <a:rPr lang="en-US" altLang="zh-CN" sz="2400" dirty="0"/>
              <a:t>new</a:t>
            </a:r>
            <a:r>
              <a:rPr lang="zh-CN" altLang="en-US" sz="2400" dirty="0"/>
              <a:t>创建的对象，必须立即绑定其销毁方式</a:t>
            </a:r>
            <a:r>
              <a:rPr lang="zh-CN" altLang="en-US" sz="2400" dirty="0">
                <a:latin typeface="+mn-lt"/>
              </a:rPr>
              <a:t>；</a:t>
            </a:r>
            <a:endParaRPr lang="en-US" altLang="zh-CN" sz="2400" dirty="0">
              <a:latin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2</a:t>
            </a:r>
            <a:r>
              <a:rPr lang="zh-CN" altLang="en-US" sz="2400" dirty="0">
                <a:latin typeface="+mn-lt"/>
              </a:rPr>
              <a:t>、申请的资源，必须立即绑定其释放方式；</a:t>
            </a:r>
            <a:endParaRPr lang="en-US" altLang="zh-CN" sz="2400" dirty="0">
              <a:latin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3</a:t>
            </a:r>
            <a:r>
              <a:rPr lang="zh-CN" altLang="en-US" sz="2400" dirty="0">
                <a:latin typeface="+mn-lt"/>
              </a:rPr>
              <a:t>、确定不为空的场景，使用引用而非指针；</a:t>
            </a:r>
            <a:endParaRPr lang="en-US" altLang="zh-CN" sz="2400" dirty="0">
              <a:latin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4</a:t>
            </a:r>
            <a:r>
              <a:rPr lang="zh-CN" altLang="en-US" sz="2400" dirty="0">
                <a:latin typeface="+mn-lt"/>
              </a:rPr>
              <a:t>、作为容器成员（不具管理权），确定不为空时，使用封装的引用容器，而非指针；</a:t>
            </a:r>
            <a:endParaRPr lang="en-US" altLang="zh-CN" sz="2400" dirty="0">
              <a:latin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5</a:t>
            </a:r>
            <a:r>
              <a:rPr lang="zh-CN" altLang="en-US" sz="2400" dirty="0">
                <a:latin typeface="+mn-lt"/>
              </a:rPr>
              <a:t>、作为容器成员（具备管理权），使用具有管理生命周期的容器，而非指针容器；</a:t>
            </a:r>
            <a:endParaRPr lang="en-US" altLang="zh-CN" sz="2400" dirty="0">
              <a:latin typeface="+mn-lt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+mn-lt"/>
              </a:rPr>
              <a:t>6</a:t>
            </a:r>
            <a:r>
              <a:rPr lang="zh-CN" altLang="en-US" sz="2400" dirty="0">
                <a:latin typeface="+mn-lt"/>
              </a:rPr>
              <a:t>、显示转移对象管理权，明确对象使用权。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314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E0C484-AA04-4FB9-9182-2B3664826A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894127"/>
            <a:ext cx="4922911" cy="396070"/>
          </a:xfrm>
        </p:spPr>
        <p:txBody>
          <a:bodyPr/>
          <a:lstStyle/>
          <a:p>
            <a:r>
              <a:rPr lang="en-US" altLang="zh-CN" dirty="0"/>
              <a:t>Maple</a:t>
            </a:r>
            <a:r>
              <a:rPr lang="zh-CN" altLang="en-US" dirty="0"/>
              <a:t>通用模块应用手册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DD1B22-1B59-461E-A8E5-43AD31810AE7}"/>
              </a:ext>
            </a:extLst>
          </p:cNvPr>
          <p:cNvSpPr/>
          <p:nvPr/>
        </p:nvSpPr>
        <p:spPr>
          <a:xfrm>
            <a:off x="1247335" y="2090171"/>
            <a:ext cx="9894277" cy="2252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Cast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en-US" altLang="zh-CN" sz="2400" dirty="0"/>
              <a:t>Container</a:t>
            </a:r>
            <a:r>
              <a:rPr lang="zh-CN" altLang="en-US" sz="2400" dirty="0"/>
              <a:t>（</a:t>
            </a:r>
            <a:r>
              <a:rPr lang="en-US" altLang="zh-CN" sz="2400" dirty="0"/>
              <a:t>Ptr, </a:t>
            </a:r>
            <a:r>
              <a:rPr lang="en-US" altLang="zh-CN" sz="2400" dirty="0" err="1"/>
              <a:t>safe_ptr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mpl_iterator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ref_vector</a:t>
            </a:r>
            <a:r>
              <a:rPr lang="en-US" altLang="zh-CN" sz="2400" dirty="0"/>
              <a:t>, Index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</a:t>
            </a:r>
            <a:r>
              <a:rPr lang="en-US" altLang="zh-CN" sz="2400" dirty="0"/>
              <a:t>Generalize Pattern(</a:t>
            </a:r>
            <a:r>
              <a:rPr lang="en-US" altLang="zh-CN" sz="2400" dirty="0" err="1"/>
              <a:t>ObjectFactory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FunctionFactory</a:t>
            </a:r>
            <a:r>
              <a:rPr lang="en-US" altLang="zh-CN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4</a:t>
            </a:r>
            <a:r>
              <a:rPr lang="zh-CN" altLang="en-US" sz="2400" dirty="0"/>
              <a:t>、</a:t>
            </a:r>
            <a:r>
              <a:rPr lang="en-US" altLang="zh-CN" sz="2400" dirty="0"/>
              <a:t>Utility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toRef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6859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F82CE-8C97-4DAE-8141-3B5C8F380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1120" y="2222500"/>
            <a:ext cx="9144000" cy="2159000"/>
          </a:xfrm>
        </p:spPr>
        <p:txBody>
          <a:bodyPr/>
          <a:lstStyle/>
          <a:p>
            <a:r>
              <a:rPr lang="zh-CN" altLang="en-US" dirty="0"/>
              <a:t>求关注！求四连！</a:t>
            </a:r>
            <a:br>
              <a:rPr lang="en-US" altLang="zh-CN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75536381"/>
      </p:ext>
    </p:extLst>
  </p:cSld>
  <p:clrMapOvr>
    <a:masterClrMapping/>
  </p:clrMapOvr>
</p:sld>
</file>

<file path=ppt/theme/theme1.xml><?xml version="1.0" encoding="utf-8"?>
<a:theme xmlns:a="http://schemas.openxmlformats.org/drawingml/2006/main" name="普通样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anose="05000000000000000000" pitchFamily="2" charset="2"/>
          <a:buChar char="n"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260</Words>
  <Application>Microsoft Office PowerPoint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FrutigerNext LT Medium</vt:lpstr>
      <vt:lpstr>等线</vt:lpstr>
      <vt:lpstr>等线 Light</vt:lpstr>
      <vt:lpstr>黑体</vt:lpstr>
      <vt:lpstr>微软雅黑</vt:lpstr>
      <vt:lpstr>Arial</vt:lpstr>
      <vt:lpstr>Wingdings</vt:lpstr>
      <vt:lpstr>普通样式</vt:lpstr>
      <vt:lpstr>8_主题1</vt:lpstr>
      <vt:lpstr>  方舟编译器 新增文档介绍  PLCT实验室  史宁宁 2020-03-08</vt:lpstr>
      <vt:lpstr>PowerPoint 演示文稿</vt:lpstr>
      <vt:lpstr>PowerPoint 演示文稿</vt:lpstr>
      <vt:lpstr>PowerPoint 演示文稿</vt:lpstr>
      <vt:lpstr>PowerPoint 演示文稿</vt:lpstr>
      <vt:lpstr>求关注！求四连！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snsn1</cp:lastModifiedBy>
  <cp:revision>41</cp:revision>
  <dcterms:created xsi:type="dcterms:W3CDTF">2019-02-09T09:05:00Z</dcterms:created>
  <dcterms:modified xsi:type="dcterms:W3CDTF">2020-03-08T08:15:12Z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