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3"/>
  </p:notesMasterIdLst>
  <p:sldIdLst>
    <p:sldId id="256" r:id="rId3"/>
    <p:sldId id="272" r:id="rId4"/>
    <p:sldId id="273" r:id="rId5"/>
    <p:sldId id="278" r:id="rId6"/>
    <p:sldId id="279" r:id="rId7"/>
    <p:sldId id="280" r:id="rId8"/>
    <p:sldId id="282" r:id="rId9"/>
    <p:sldId id="283" r:id="rId10"/>
    <p:sldId id="284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</a:t>
            </a:r>
            <a:r>
              <a:rPr lang="en-US" altLang="zh-CN" dirty="0"/>
              <a:t>clang-tidy</a:t>
            </a:r>
            <a:br>
              <a:rPr lang="en-US" altLang="zh-CN" dirty="0"/>
            </a:br>
            <a:r>
              <a:rPr lang="zh-CN" altLang="en-US" dirty="0"/>
              <a:t>检查规则解析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2020-03-14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en-US" altLang="zh-CN" dirty="0"/>
              <a:t>clang-tidy</a:t>
            </a:r>
            <a:r>
              <a:rPr lang="zh-CN" altLang="en-US" dirty="0"/>
              <a:t>检查规则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clang-tidy</a:t>
            </a:r>
            <a:r>
              <a:rPr lang="zh-CN" altLang="en-US" sz="2400" dirty="0"/>
              <a:t>的检查规则通常会放在项目目录之下的</a:t>
            </a:r>
            <a:r>
              <a:rPr lang="en-US" altLang="zh-CN" sz="2400" dirty="0"/>
              <a:t>.clang-tidy</a:t>
            </a:r>
            <a:r>
              <a:rPr lang="zh-CN" altLang="en-US" sz="2400" dirty="0"/>
              <a:t>之中，方舟编译器也不例外；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、规则中以“</a:t>
            </a:r>
            <a:r>
              <a:rPr lang="en-US" altLang="zh-CN" sz="2400" dirty="0"/>
              <a:t>-</a:t>
            </a:r>
            <a:r>
              <a:rPr lang="zh-CN" altLang="en-US" sz="2400" dirty="0"/>
              <a:t>”开头的，都是不使用该规则；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、规则中使用的，直接写规则就行。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6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5CE6C-BF56-4FA3-95C5-4D46FDAF4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022578" cy="396070"/>
          </a:xfrm>
        </p:spPr>
        <p:txBody>
          <a:bodyPr/>
          <a:lstStyle/>
          <a:p>
            <a:r>
              <a:rPr lang="en-US" altLang="zh-CN" dirty="0"/>
              <a:t>clang-tidy</a:t>
            </a:r>
            <a:r>
              <a:rPr lang="zh-CN" altLang="en-US" dirty="0"/>
              <a:t>检查规则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42D3D-068B-43A0-B1BA-9653AAE6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1" y="1758926"/>
            <a:ext cx="11608067" cy="46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en-US" altLang="zh-CN" b="0" dirty="0"/>
              <a:t>readability-identifier-naming</a:t>
            </a:r>
            <a:r>
              <a:rPr lang="zh-CN" altLang="en-US" b="0" dirty="0"/>
              <a:t>（规则</a:t>
            </a:r>
            <a:r>
              <a:rPr lang="en-US" altLang="zh-CN" b="0" dirty="0"/>
              <a:t>2.1.1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75" y="1762552"/>
            <a:ext cx="10160525" cy="480131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这条规则是用来检查名命名规则的。在这条总的规则之下，还有关于具体要检查项的key和value。比如：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 Unicode MS"/>
                <a:ea typeface="Menlo"/>
              </a:rPr>
              <a:t>key: readability-identifier-naming.ClassCase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Arial Unicode MS"/>
              <a:ea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rgbClr val="1A1A1A"/>
                </a:solidFill>
                <a:latin typeface="Arial Unicode MS"/>
                <a:ea typeface="Menl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 Unicode MS"/>
                <a:ea typeface="Menlo"/>
              </a:rPr>
              <a:t>value: CamelCase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A1A1A"/>
              </a:solidFill>
              <a:effectLst/>
              <a:latin typeface="Arial Unicode MS"/>
              <a:ea typeface="Menl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-apple-system"/>
              </a:rPr>
              <a:t>这里ClassCase说明检查的是类的命名，CamelCase说明要求的风格是大驼峰命名法。方舟里涉及到命名规则，目前有CamelCase（大驼峰命名法）、camelBack（小驼峰命名法）和lower_case（小写命名法）。涉及到的检查项主要有ClassCase（类）、StructCase（结构体）、TypedefCase（Typedef）、EnumCase（枚举）、EnumConstantCase（枚举常量）、UnionCase(联合)、NamespaceCase（命名空间）、FunctionCase（函数）、VariableCase（变量）、ConstantCase（常量）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en-US" altLang="zh-CN" b="0" dirty="0"/>
              <a:t>readability-function-size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53" y="2016746"/>
            <a:ext cx="10160525" cy="369331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400"/>
              <a:t>这条规则是用来检查函数的大小的。总规则之下，也包含了两条具体的检查项。</a:t>
            </a:r>
          </a:p>
          <a:p>
            <a:pPr lvl="0"/>
            <a:endParaRPr lang="zh-CN" altLang="en-US" sz="2400"/>
          </a:p>
          <a:p>
            <a:pPr lvl="0"/>
            <a:r>
              <a:rPr lang="zh-CN" altLang="en-US" sz="2400"/>
              <a:t>  </a:t>
            </a:r>
            <a:r>
              <a:rPr lang="en-US" altLang="zh-CN" sz="2400"/>
              <a:t>- key:             readability-function-size.StatementThreshold</a:t>
            </a:r>
          </a:p>
          <a:p>
            <a:pPr lvl="0"/>
            <a:r>
              <a:rPr lang="en-US" altLang="zh-CN" sz="2400"/>
              <a:t>    value:           50</a:t>
            </a:r>
          </a:p>
          <a:p>
            <a:pPr lvl="0"/>
            <a:r>
              <a:rPr lang="zh-CN" altLang="en-US" sz="2400"/>
              <a:t>检查函数内的语句不超过</a:t>
            </a:r>
            <a:r>
              <a:rPr lang="en-US" altLang="zh-CN" sz="2400"/>
              <a:t>50</a:t>
            </a:r>
            <a:r>
              <a:rPr lang="zh-CN" altLang="en-US" sz="2400"/>
              <a:t>条。（建议</a:t>
            </a:r>
            <a:r>
              <a:rPr lang="en-US" altLang="zh-CN" sz="2400"/>
              <a:t>8.1.1</a:t>
            </a:r>
            <a:r>
              <a:rPr lang="zh-CN" altLang="en-US" sz="2400"/>
              <a:t>）</a:t>
            </a:r>
          </a:p>
          <a:p>
            <a:pPr lvl="0"/>
            <a:endParaRPr lang="zh-CN" altLang="en-US" sz="2400"/>
          </a:p>
          <a:p>
            <a:pPr lvl="0"/>
            <a:r>
              <a:rPr lang="zh-CN" altLang="en-US" sz="2400"/>
              <a:t>  </a:t>
            </a:r>
            <a:r>
              <a:rPr lang="en-US" altLang="zh-CN" sz="2400"/>
              <a:t>- key:             readability-function-size.ParameterThreshold</a:t>
            </a:r>
          </a:p>
          <a:p>
            <a:pPr lvl="0"/>
            <a:r>
              <a:rPr lang="en-US" altLang="zh-CN" sz="2400"/>
              <a:t>    value:           5</a:t>
            </a:r>
          </a:p>
          <a:p>
            <a:pPr lvl="0"/>
            <a:r>
              <a:rPr lang="zh-CN" altLang="en-US" sz="2400"/>
              <a:t>检查函数的参数不超过</a:t>
            </a:r>
            <a:r>
              <a:rPr lang="en-US" altLang="zh-CN" sz="2400"/>
              <a:t>5</a:t>
            </a:r>
            <a:r>
              <a:rPr lang="zh-CN" altLang="en-US" sz="2400"/>
              <a:t>个。（建议</a:t>
            </a:r>
            <a:r>
              <a:rPr lang="en-US" altLang="zh-CN" sz="2400"/>
              <a:t>8.3.3</a:t>
            </a:r>
            <a:r>
              <a:rPr lang="zh-CN" altLang="en-US" sz="2400"/>
              <a:t>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4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zh-CN" altLang="en-US" dirty="0"/>
              <a:t>其他规则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53" y="1688397"/>
            <a:ext cx="10160525" cy="517064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readability-braces-around-statements</a:t>
            </a: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语句必须在大括号之内。这里主要是针对条件判断之后进行执行的语句，比如</a:t>
            </a:r>
            <a:r>
              <a:rPr lang="en-US" altLang="zh-CN" sz="2400" dirty="0"/>
              <a:t>if-else</a:t>
            </a:r>
            <a:r>
              <a:rPr lang="zh-CN" altLang="en-US" sz="2400" dirty="0"/>
              <a:t>，哪怕是只有一条语句，也应该在括号之内。（规则</a:t>
            </a:r>
            <a:r>
              <a:rPr lang="en-US" altLang="zh-CN" sz="2400" dirty="0"/>
              <a:t>3.6.1</a:t>
            </a:r>
            <a:r>
              <a:rPr lang="zh-CN" altLang="en-US" sz="2400" dirty="0"/>
              <a:t>，规则</a:t>
            </a:r>
            <a:r>
              <a:rPr lang="en-US" altLang="zh-CN" sz="2400" dirty="0"/>
              <a:t>3.7.1</a:t>
            </a:r>
            <a:r>
              <a:rPr lang="zh-CN" altLang="en-US" sz="2400" dirty="0"/>
              <a:t>）</a:t>
            </a:r>
          </a:p>
          <a:p>
            <a:pPr lvl="0"/>
            <a:endParaRPr lang="zh-CN" altLang="en-US" sz="2400" dirty="0"/>
          </a:p>
          <a:p>
            <a:pPr lvl="0"/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readability-magic-numbers</a:t>
            </a: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魔鬼数字检查。（建议</a:t>
            </a:r>
            <a:r>
              <a:rPr lang="en-US" altLang="zh-CN" sz="2400" dirty="0"/>
              <a:t>9.1.3</a:t>
            </a:r>
            <a:r>
              <a:rPr lang="zh-CN" altLang="en-US" sz="2400" dirty="0"/>
              <a:t>）</a:t>
            </a:r>
          </a:p>
          <a:p>
            <a:pPr lvl="0"/>
            <a:endParaRPr lang="zh-CN" altLang="en-US" sz="2400" dirty="0"/>
          </a:p>
          <a:p>
            <a:pPr lvl="0"/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misc</a:t>
            </a:r>
            <a:r>
              <a:rPr lang="en-US" altLang="zh-CN" sz="2400" dirty="0"/>
              <a:t>-unused-parameters</a:t>
            </a: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未使用函数参数检查。</a:t>
            </a:r>
          </a:p>
          <a:p>
            <a:pPr lvl="0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9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zh-CN" altLang="en-US" dirty="0"/>
              <a:t>其他规则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53" y="1901222"/>
            <a:ext cx="10160525" cy="406265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400"/>
              <a:t>6</a:t>
            </a:r>
            <a:r>
              <a:rPr lang="zh-CN" altLang="en-US" sz="2400"/>
              <a:t>、</a:t>
            </a:r>
            <a:r>
              <a:rPr lang="en-US" altLang="zh-CN" sz="2400"/>
              <a:t>modernize-use-nullptr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检查使用</a:t>
            </a:r>
            <a:r>
              <a:rPr lang="en-US" altLang="zh-CN" sz="2400"/>
              <a:t>nullptr</a:t>
            </a:r>
            <a:r>
              <a:rPr lang="zh-CN" altLang="en-US" sz="2400"/>
              <a:t>，而不是</a:t>
            </a:r>
            <a:r>
              <a:rPr lang="en-US" altLang="zh-CN" sz="2400"/>
              <a:t>NULL</a:t>
            </a:r>
            <a:r>
              <a:rPr lang="zh-CN" altLang="en-US" sz="2400"/>
              <a:t>或</a:t>
            </a:r>
            <a:r>
              <a:rPr lang="en-US" altLang="zh-CN" sz="2400"/>
              <a:t>0</a:t>
            </a:r>
            <a:r>
              <a:rPr lang="zh-CN" altLang="en-US" sz="2400"/>
              <a:t>。（规则</a:t>
            </a:r>
            <a:r>
              <a:rPr lang="en-US" altLang="zh-CN" sz="2400"/>
              <a:t>10.1.3</a:t>
            </a:r>
            <a:r>
              <a:rPr lang="zh-CN" altLang="en-US" sz="2400"/>
              <a:t>）</a:t>
            </a:r>
          </a:p>
          <a:p>
            <a:pPr lvl="0"/>
            <a:endParaRPr lang="zh-CN" altLang="en-US" sz="2400"/>
          </a:p>
          <a:p>
            <a:pPr lvl="0"/>
            <a:r>
              <a:rPr lang="en-US" altLang="zh-CN" sz="2400"/>
              <a:t>7</a:t>
            </a:r>
            <a:r>
              <a:rPr lang="zh-CN" altLang="en-US" sz="2400"/>
              <a:t>、</a:t>
            </a:r>
            <a:r>
              <a:rPr lang="en-US" altLang="zh-CN" sz="2400"/>
              <a:t>modernize-replace-auto-ptr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检查禁止使用</a:t>
            </a:r>
            <a:r>
              <a:rPr lang="en-US" altLang="zh-CN" sz="2400"/>
              <a:t>auto_ptr</a:t>
            </a:r>
            <a:r>
              <a:rPr lang="zh-CN" altLang="en-US" sz="2400"/>
              <a:t>。</a:t>
            </a:r>
            <a:r>
              <a:rPr lang="en-US" altLang="zh-CN" sz="2400"/>
              <a:t>(</a:t>
            </a:r>
            <a:r>
              <a:rPr lang="zh-CN" altLang="en-US" sz="2400"/>
              <a:t>规则</a:t>
            </a:r>
            <a:r>
              <a:rPr lang="en-US" altLang="zh-CN" sz="2400"/>
              <a:t>9.5.2)</a:t>
            </a:r>
          </a:p>
          <a:p>
            <a:pPr lvl="0"/>
            <a:endParaRPr lang="en-US" altLang="zh-CN" sz="2400"/>
          </a:p>
          <a:p>
            <a:pPr lvl="0"/>
            <a:r>
              <a:rPr lang="en-US" altLang="zh-CN" sz="2400"/>
              <a:t>8</a:t>
            </a:r>
            <a:r>
              <a:rPr lang="zh-CN" altLang="en-US" sz="2400"/>
              <a:t>、</a:t>
            </a:r>
            <a:r>
              <a:rPr lang="en-US" altLang="zh-CN" sz="2400"/>
              <a:t>modernize-use-noexcept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检查不使用异常机制。（规则</a:t>
            </a:r>
            <a:r>
              <a:rPr lang="en-US" altLang="zh-CN" sz="2400"/>
              <a:t>11.4.1</a:t>
            </a:r>
            <a:r>
              <a:rPr lang="zh-CN" altLang="en-US" sz="240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026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zh-CN" altLang="en-US" dirty="0"/>
              <a:t>其他规则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53" y="1901222"/>
            <a:ext cx="10160525" cy="406265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400"/>
              <a:t>9</a:t>
            </a:r>
            <a:r>
              <a:rPr lang="zh-CN" altLang="en-US" sz="2400"/>
              <a:t>、</a:t>
            </a:r>
            <a:r>
              <a:rPr lang="en-US" altLang="zh-CN" sz="2400"/>
              <a:t>modernize-use-override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检查重写虚函数时使用</a:t>
            </a:r>
            <a:r>
              <a:rPr lang="en-US" altLang="zh-CN" sz="2400"/>
              <a:t>override</a:t>
            </a:r>
            <a:r>
              <a:rPr lang="zh-CN" altLang="en-US" sz="2400"/>
              <a:t>关键字。</a:t>
            </a:r>
            <a:r>
              <a:rPr lang="en-US" altLang="zh-CN" sz="2400"/>
              <a:t>(</a:t>
            </a:r>
            <a:r>
              <a:rPr lang="zh-CN" altLang="en-US" sz="2400"/>
              <a:t>规则</a:t>
            </a:r>
            <a:r>
              <a:rPr lang="en-US" altLang="zh-CN" sz="2400"/>
              <a:t>10.1.1)</a:t>
            </a:r>
          </a:p>
          <a:p>
            <a:pPr lvl="0"/>
            <a:endParaRPr lang="en-US" altLang="zh-CN" sz="2400"/>
          </a:p>
          <a:p>
            <a:pPr lvl="0"/>
            <a:r>
              <a:rPr lang="en-US" altLang="zh-CN" sz="2400"/>
              <a:t>10</a:t>
            </a:r>
            <a:r>
              <a:rPr lang="zh-CN" altLang="en-US" sz="2400"/>
              <a:t>、</a:t>
            </a:r>
            <a:r>
              <a:rPr lang="en-US" altLang="zh-CN" sz="2400"/>
              <a:t>performance-move-const-arg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检查禁止使用</a:t>
            </a:r>
            <a:r>
              <a:rPr lang="en-US" altLang="zh-CN" sz="2400"/>
              <a:t>std::move</a:t>
            </a:r>
            <a:r>
              <a:rPr lang="zh-CN" altLang="en-US" sz="2400"/>
              <a:t>操作</a:t>
            </a:r>
            <a:r>
              <a:rPr lang="en-US" altLang="zh-CN" sz="2400"/>
              <a:t>const</a:t>
            </a:r>
            <a:r>
              <a:rPr lang="zh-CN" altLang="en-US" sz="2400"/>
              <a:t>对象。（规则</a:t>
            </a:r>
            <a:r>
              <a:rPr lang="en-US" altLang="zh-CN" sz="2400"/>
              <a:t>10.1.4</a:t>
            </a:r>
            <a:r>
              <a:rPr lang="zh-CN" altLang="en-US" sz="2400"/>
              <a:t>）</a:t>
            </a:r>
          </a:p>
          <a:p>
            <a:pPr lvl="0"/>
            <a:endParaRPr lang="zh-CN" altLang="en-US" sz="2400"/>
          </a:p>
          <a:p>
            <a:pPr lvl="0"/>
            <a:r>
              <a:rPr lang="en-US" altLang="zh-CN" sz="2400"/>
              <a:t>11</a:t>
            </a:r>
            <a:r>
              <a:rPr lang="zh-CN" altLang="en-US" sz="2400"/>
              <a:t>、</a:t>
            </a:r>
            <a:r>
              <a:rPr lang="en-US" altLang="zh-CN" sz="2400"/>
              <a:t>cppcoreguidelines-pro-type-cstyle-cast</a:t>
            </a:r>
          </a:p>
          <a:p>
            <a:pPr lvl="0"/>
            <a:endParaRPr lang="en-US" altLang="zh-CN" sz="2400"/>
          </a:p>
          <a:p>
            <a:pPr lvl="0"/>
            <a:r>
              <a:rPr lang="zh-CN" altLang="en-US" sz="2400"/>
              <a:t>不使用</a:t>
            </a:r>
            <a:r>
              <a:rPr lang="en-US" altLang="zh-CN" sz="2400"/>
              <a:t>C</a:t>
            </a:r>
            <a:r>
              <a:rPr lang="zh-CN" altLang="en-US" sz="2400"/>
              <a:t>风格转换检查。</a:t>
            </a:r>
            <a:r>
              <a:rPr lang="en-US" altLang="zh-CN" sz="2400"/>
              <a:t>(</a:t>
            </a:r>
            <a:r>
              <a:rPr lang="zh-CN" altLang="en-US" sz="2400"/>
              <a:t>规则</a:t>
            </a:r>
            <a:r>
              <a:rPr lang="en-US" altLang="zh-CN" sz="2400"/>
              <a:t>9.3.1)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416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7390985" cy="396070"/>
          </a:xfrm>
        </p:spPr>
        <p:txBody>
          <a:bodyPr/>
          <a:lstStyle/>
          <a:p>
            <a:r>
              <a:rPr lang="zh-CN" altLang="en-US" dirty="0"/>
              <a:t>其他规则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38586C-A1B1-4556-BD9D-086A14CF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53" y="2280122"/>
            <a:ext cx="10160525" cy="25853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2400" dirty="0"/>
              <a:t>12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cppcoreguidelines</a:t>
            </a:r>
            <a:r>
              <a:rPr lang="en-US" altLang="zh-CN" sz="2400" dirty="0"/>
              <a:t>-pro-type-reinterpret-cast</a:t>
            </a: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不使用</a:t>
            </a:r>
            <a:r>
              <a:rPr lang="en-US" altLang="zh-CN" sz="2400" dirty="0" err="1"/>
              <a:t>reinterpret_cast</a:t>
            </a:r>
            <a:r>
              <a:rPr lang="en-US" altLang="zh-CN" sz="2400" dirty="0"/>
              <a:t> </a:t>
            </a:r>
            <a:r>
              <a:rPr lang="zh-CN" altLang="en-US" sz="2400" dirty="0"/>
              <a:t>检查。（建议</a:t>
            </a:r>
            <a:r>
              <a:rPr lang="en-US" altLang="zh-CN" sz="2400" dirty="0"/>
              <a:t>9.3.2</a:t>
            </a:r>
            <a:r>
              <a:rPr lang="zh-CN" altLang="en-US" sz="2400" dirty="0"/>
              <a:t>）</a:t>
            </a:r>
          </a:p>
          <a:p>
            <a:pPr lvl="0"/>
            <a:endParaRPr lang="zh-CN" altLang="en-US" sz="2400" dirty="0"/>
          </a:p>
          <a:p>
            <a:pPr lvl="0"/>
            <a:r>
              <a:rPr lang="en-US" altLang="zh-CN" sz="2400" dirty="0"/>
              <a:t>13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cppcoreguidelines</a:t>
            </a:r>
            <a:r>
              <a:rPr lang="en-US" altLang="zh-CN" sz="2400" dirty="0"/>
              <a:t>-pro-type-const-cast</a:t>
            </a:r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不使用</a:t>
            </a:r>
            <a:r>
              <a:rPr lang="en-US" altLang="zh-CN" sz="2400" dirty="0" err="1"/>
              <a:t>const_cast</a:t>
            </a:r>
            <a:r>
              <a:rPr lang="zh-CN" altLang="en-US" sz="2400" dirty="0"/>
              <a:t>检查。（建议</a:t>
            </a:r>
            <a:r>
              <a:rPr lang="en-US" altLang="zh-CN" sz="2400" dirty="0"/>
              <a:t>9.3.3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2482386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512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方舟编译器clang-tidy 检查规则解析  PLCT实验室  史宁宁 2020-03-14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43</cp:revision>
  <dcterms:created xsi:type="dcterms:W3CDTF">2019-02-09T09:05:00Z</dcterms:created>
  <dcterms:modified xsi:type="dcterms:W3CDTF">2020-03-14T02:47:24Z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