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11"/>
  </p:notesMasterIdLst>
  <p:sldIdLst>
    <p:sldId id="256" r:id="rId3"/>
    <p:sldId id="273" r:id="rId4"/>
    <p:sldId id="275" r:id="rId5"/>
    <p:sldId id="274" r:id="rId6"/>
    <p:sldId id="276" r:id="rId7"/>
    <p:sldId id="277" r:id="rId8"/>
    <p:sldId id="278" r:id="rId9"/>
    <p:sldId id="26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715" autoAdjust="0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cl.org.cn/news/670874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cl.org.cn/about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oscl.org.cn/p/473579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scl.org.cn/news/670874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se.coscl.org.cn/faq.html" TargetMode="External"/><Relationship Id="rId2" Type="http://schemas.openxmlformats.org/officeDocument/2006/relationships/hyperlink" Target="http://www.coscl.org.cn/about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cense.coscl.org.cn/faq.html" TargetMode="External"/><Relationship Id="rId2" Type="http://schemas.openxmlformats.org/officeDocument/2006/relationships/hyperlink" Target="http://www.coscl.org.cn/about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方舟编译器开源协议</a:t>
            </a:r>
            <a:r>
              <a:rPr lang="en-US" altLang="zh-CN" dirty="0"/>
              <a:t>-</a:t>
            </a:r>
            <a:r>
              <a:rPr lang="zh-CN" altLang="en-US" dirty="0"/>
              <a:t>木兰协议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2020-03-28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木兰开源社区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247335" y="2090171"/>
            <a:ext cx="9894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木兰开源社区</a:t>
            </a:r>
            <a:r>
              <a:rPr lang="zh-CN" altLang="en-US" sz="2400" dirty="0"/>
              <a:t>（</a:t>
            </a:r>
            <a:r>
              <a:rPr lang="en-US" altLang="zh-CN" sz="2400" dirty="0"/>
              <a:t>https://mulanos.cn/</a:t>
            </a:r>
            <a:r>
              <a:rPr lang="zh-CN" altLang="en-US" sz="2400" dirty="0"/>
              <a:t>）是</a:t>
            </a:r>
            <a:r>
              <a:rPr lang="en-US" altLang="zh-CN" sz="2400" dirty="0"/>
              <a:t>2018</a:t>
            </a:r>
            <a:r>
              <a:rPr lang="zh-CN" altLang="en-US" sz="2400" dirty="0"/>
              <a:t>年国家重点研发计划</a:t>
            </a:r>
            <a:r>
              <a:rPr lang="zh-CN" altLang="en-US" sz="2400" b="1" dirty="0"/>
              <a:t>“云计算和大数据开源社区生态系统”</a:t>
            </a:r>
            <a:r>
              <a:rPr lang="zh-CN" altLang="en-US" sz="2400" dirty="0"/>
              <a:t>项目重点成果，由中国电子技术标准化研究院牵头，联合北京大学、国防科大、联想、腾讯云，以及开源中国、北航、中科院软件所、西南大学、华为、阿里云、浪潮、新华三、中电标协、中科院东莞育成中心、湖南酷得共</a:t>
            </a:r>
            <a:r>
              <a:rPr lang="en-US" altLang="zh-CN" sz="2400" dirty="0"/>
              <a:t>16</a:t>
            </a:r>
            <a:r>
              <a:rPr lang="zh-CN" altLang="en-US" sz="2400" dirty="0"/>
              <a:t>家单位共同承担。木兰开源社区立足中国</a:t>
            </a:r>
            <a:r>
              <a:rPr lang="en-US" altLang="zh-CN" sz="2400" dirty="0"/>
              <a:t>,</a:t>
            </a:r>
            <a:r>
              <a:rPr lang="zh-CN" altLang="en-US" sz="2400" dirty="0"/>
              <a:t>面向国际</a:t>
            </a:r>
            <a:r>
              <a:rPr lang="en-US" altLang="zh-CN" sz="2400" dirty="0"/>
              <a:t>,</a:t>
            </a:r>
            <a:r>
              <a:rPr lang="zh-CN" altLang="en-US" sz="2400" dirty="0"/>
              <a:t>联合汇聚国内开源生态圈相关方</a:t>
            </a:r>
            <a:r>
              <a:rPr lang="en-US" altLang="zh-CN" sz="2400" dirty="0"/>
              <a:t>,</a:t>
            </a:r>
            <a:r>
              <a:rPr lang="zh-CN" altLang="en-US" sz="2400" dirty="0"/>
              <a:t>共同打造国内开源生态</a:t>
            </a:r>
            <a:r>
              <a:rPr lang="en-US" altLang="zh-CN" sz="2400" dirty="0"/>
              <a:t>,</a:t>
            </a:r>
            <a:r>
              <a:rPr lang="zh-CN" altLang="en-US" sz="2400" dirty="0"/>
              <a:t>推动本土开源项目孵化，在推动培育开源贡献文化的同时，与国内外各开源社区融合发展。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7258929" y="6207425"/>
            <a:ext cx="462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From:</a:t>
            </a:r>
            <a:r>
              <a:rPr lang="en-US" altLang="zh-CN" dirty="0" err="1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://www.coscl.org.cn/news/670874/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54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中国开源云联盟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247335" y="2090171"/>
            <a:ext cx="98942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中国开源云联盟（</a:t>
            </a:r>
            <a:r>
              <a:rPr lang="en-US" altLang="zh-CN" sz="2400" dirty="0"/>
              <a:t>COSCL</a:t>
            </a:r>
            <a:r>
              <a:rPr lang="zh-CN" altLang="en-US" sz="2400" dirty="0"/>
              <a:t>）成立于</a:t>
            </a:r>
            <a:r>
              <a:rPr lang="en-US" altLang="zh-CN" sz="2400" dirty="0"/>
              <a:t>2012</a:t>
            </a:r>
            <a:r>
              <a:rPr lang="zh-CN" altLang="en-US" sz="2400" dirty="0"/>
              <a:t>年</a:t>
            </a:r>
            <a:r>
              <a:rPr lang="en-US" altLang="zh-CN" sz="2400" dirty="0"/>
              <a:t>8</a:t>
            </a:r>
            <a:r>
              <a:rPr lang="zh-CN" altLang="en-US" sz="2400" dirty="0"/>
              <a:t>月，在工业和信息化部信息化和软件服务业司指导下，挂靠在中国电子技术标准化研究院，现有我国</a:t>
            </a:r>
            <a:r>
              <a:rPr lang="en-US" altLang="zh-CN" sz="2400" dirty="0"/>
              <a:t>180</a:t>
            </a:r>
            <a:r>
              <a:rPr lang="zh-CN" altLang="en-US" sz="2400" dirty="0"/>
              <a:t>余家开源生态圈产、学、研、用成员单位。中国开源云联盟（</a:t>
            </a:r>
            <a:r>
              <a:rPr lang="en-US" altLang="zh-CN" sz="2400" dirty="0"/>
              <a:t>COSCL</a:t>
            </a:r>
            <a:r>
              <a:rPr lang="zh-CN" altLang="en-US" sz="2400" dirty="0"/>
              <a:t>）作为</a:t>
            </a:r>
            <a:r>
              <a:rPr lang="zh-CN" altLang="en-US" sz="2400" b="1" dirty="0"/>
              <a:t>国家重点研发计划</a:t>
            </a:r>
            <a:r>
              <a:rPr lang="en-US" altLang="zh-CN" sz="2400" b="1" dirty="0"/>
              <a:t>《</a:t>
            </a:r>
            <a:r>
              <a:rPr lang="zh-CN" altLang="en-US" sz="2400" b="1" dirty="0"/>
              <a:t>云计算和大数据开源社区生态系统</a:t>
            </a:r>
            <a:r>
              <a:rPr lang="en-US" altLang="zh-CN" sz="2400" b="1" dirty="0"/>
              <a:t>》</a:t>
            </a:r>
            <a:r>
              <a:rPr lang="zh-CN" altLang="en-US" sz="2400" b="1" dirty="0"/>
              <a:t>项目</a:t>
            </a:r>
            <a:r>
              <a:rPr lang="zh-CN" altLang="en-US" sz="2400" dirty="0"/>
              <a:t>的指定开源组织，致力于联合国内开源产业界相关方，在中国共同推动开源生态系统搭建、技术社区建设、开源项目培育、开源团体标准研制、开源技术推广应用、以及开源人才培养等工作，是国内主流活跃的开源技术组织之一。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7258929" y="6207425"/>
            <a:ext cx="462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en-US" altLang="zh-CN" dirty="0">
                <a:hlinkClick r:id="rId2"/>
              </a:rPr>
              <a:t> http://www.coscl.org.cn/about.html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54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木兰宽松许可证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7258929" y="6207425"/>
            <a:ext cx="462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From:</a:t>
            </a:r>
            <a:r>
              <a:rPr lang="en-US" altLang="zh-CN" dirty="0" err="1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://www.coscl.org.cn/p/473579/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AED184-FDFD-4445-A0CF-B0358205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74" y="1656728"/>
            <a:ext cx="5148204" cy="49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0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木兰协议</a:t>
            </a:r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008184" y="1698407"/>
            <a:ext cx="98942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2</a:t>
            </a:r>
            <a:r>
              <a:rPr lang="zh-CN" altLang="en-US" sz="2400" dirty="0"/>
              <a:t>月</a:t>
            </a:r>
            <a:r>
              <a:rPr lang="en-US" altLang="zh-CN" sz="2400" dirty="0"/>
              <a:t>12</a:t>
            </a:r>
            <a:r>
              <a:rPr lang="zh-CN" altLang="en-US" sz="2400" dirty="0"/>
              <a:t>日，国家重点研发计划“云计算和大数据开源社区生态系统”项目重要成果“木兰宽松许可证”第</a:t>
            </a:r>
            <a:r>
              <a:rPr lang="en-US" altLang="zh-CN" sz="2400" dirty="0"/>
              <a:t>2</a:t>
            </a:r>
            <a:r>
              <a:rPr lang="zh-CN" altLang="en-US" sz="2400" dirty="0"/>
              <a:t>版（</a:t>
            </a:r>
            <a:r>
              <a:rPr lang="en-US" altLang="zh-CN" sz="2400" dirty="0" err="1"/>
              <a:t>MulanPSL</a:t>
            </a:r>
            <a:r>
              <a:rPr lang="en-US" altLang="zh-CN" sz="2400" dirty="0"/>
              <a:t> v2</a:t>
            </a:r>
            <a:r>
              <a:rPr lang="zh-CN" altLang="en-US" sz="2400" dirty="0"/>
              <a:t>）经过严格审批，正式通过开源促进会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OSI</a:t>
            </a:r>
            <a:r>
              <a:rPr lang="zh-CN" altLang="en-US" sz="2400" b="1" dirty="0"/>
              <a:t>）认证</a:t>
            </a:r>
            <a:r>
              <a:rPr lang="zh-CN" altLang="en-US" sz="2400" dirty="0"/>
              <a:t>，被正式批准为</a:t>
            </a:r>
            <a:r>
              <a:rPr lang="zh-CN" altLang="en-US" sz="2400" b="1" dirty="0"/>
              <a:t>国际类别开源许可证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Internationallicenses</a:t>
            </a:r>
            <a:r>
              <a:rPr lang="zh-CN" altLang="en-US" sz="2400" dirty="0"/>
              <a:t>）。</a:t>
            </a:r>
            <a:r>
              <a:rPr lang="en-US" altLang="zh-CN" sz="2400" dirty="0" err="1"/>
              <a:t>MulanPSL</a:t>
            </a:r>
            <a:r>
              <a:rPr lang="en-US" altLang="zh-CN" sz="2400" dirty="0"/>
              <a:t> v2</a:t>
            </a:r>
            <a:r>
              <a:rPr lang="zh-CN" altLang="en-US" sz="2400" dirty="0"/>
              <a:t>在</a:t>
            </a:r>
            <a:r>
              <a:rPr lang="en-US" altLang="zh-CN" sz="2400" dirty="0" err="1"/>
              <a:t>MulanPSL</a:t>
            </a:r>
            <a:r>
              <a:rPr lang="en-US" altLang="zh-CN" sz="2400" dirty="0"/>
              <a:t> v1 </a:t>
            </a:r>
            <a:r>
              <a:rPr lang="zh-CN" altLang="en-US" sz="2400" dirty="0"/>
              <a:t>的基础上明确了许可证规范语言。</a:t>
            </a:r>
            <a:r>
              <a:rPr lang="en-US" altLang="zh-CN" sz="2400" dirty="0"/>
              <a:t>OSI</a:t>
            </a:r>
            <a:r>
              <a:rPr lang="zh-CN" altLang="en-US" sz="2400" dirty="0"/>
              <a:t>表示“中文版的开源许可证可以鼓励广大中国社区积极参与开源，同时也是对已批准开源许可证列表的宝贵补充”。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此次通过认证意味着木兰宽松许可证（</a:t>
            </a:r>
            <a:r>
              <a:rPr lang="en-US" altLang="zh-CN" sz="2400" dirty="0" err="1"/>
              <a:t>MulanPSL</a:t>
            </a:r>
            <a:r>
              <a:rPr lang="en-US" altLang="zh-CN" sz="2400" dirty="0"/>
              <a:t> v2</a:t>
            </a:r>
            <a:r>
              <a:rPr lang="zh-CN" altLang="en-US" sz="2400" dirty="0"/>
              <a:t>）正式具有国际通用性，可被任一国际开源基金会或开源社区支持采用，并为任一开源项目提供服务</a:t>
            </a:r>
            <a:r>
              <a:rPr lang="en-US" altLang="zh-CN" sz="2400" dirty="0"/>
              <a:t>,</a:t>
            </a:r>
            <a:r>
              <a:rPr lang="zh-CN" altLang="en-US" sz="2400" dirty="0"/>
              <a:t>是木兰开源社区的重要成果。同时，木兰宽松许可证是**由中国开源产业界联合编制并通过</a:t>
            </a:r>
            <a:r>
              <a:rPr lang="en-US" altLang="zh-CN" sz="2400" dirty="0"/>
              <a:t>OSI</a:t>
            </a:r>
            <a:r>
              <a:rPr lang="zh-CN" altLang="en-US" sz="2400" dirty="0"/>
              <a:t>认证的开源软件许可证，也标志着我国开源界立足中国贡献全球方面取得突破性进展。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6921305" y="6207425"/>
            <a:ext cx="496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 http://www.coscl.org.cn/news/670874/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199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木兰协议</a:t>
            </a:r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247335" y="2828835"/>
            <a:ext cx="9894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，采用中英双语表述，中英文版本具有相同法律效力；</a:t>
            </a:r>
          </a:p>
          <a:p>
            <a:endParaRPr lang="zh-CN" altLang="en-US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，如果中英文版本存在任何冲突不一致，以中文版为准。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7258929" y="6207425"/>
            <a:ext cx="462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>
                <a:hlinkClick r:id="rId3"/>
              </a:rPr>
              <a:t>https://license.coscl.org.cn/faq.html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12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木兰协议</a:t>
            </a:r>
            <a:r>
              <a:rPr lang="en-US" altLang="zh-CN" dirty="0"/>
              <a:t>V2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18333A-8B63-4EB4-A96A-64E5FFF2112A}"/>
              </a:ext>
            </a:extLst>
          </p:cNvPr>
          <p:cNvSpPr txBox="1"/>
          <p:nvPr/>
        </p:nvSpPr>
        <p:spPr>
          <a:xfrm>
            <a:off x="10607041" y="4822431"/>
            <a:ext cx="128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>
                <a:hlinkClick r:id="rId3"/>
              </a:rPr>
              <a:t>https://license.coscl.org.cn/faq.html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F841FF-CB9C-4640-807D-2220ED571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722" y="558241"/>
            <a:ext cx="8232319" cy="61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1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求关注！求四连！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658</Words>
  <Application>Microsoft Office PowerPoint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方舟编译器开源协议-木兰协议  PLCT实验室  史宁宁 2020-03-28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求关注！求四连！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46</cp:revision>
  <dcterms:created xsi:type="dcterms:W3CDTF">2019-02-09T09:05:00Z</dcterms:created>
  <dcterms:modified xsi:type="dcterms:W3CDTF">2020-03-28T02:52:24Z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