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</p:sldMasterIdLst>
  <p:notesMasterIdLst>
    <p:notesMasterId r:id="rId12"/>
  </p:notesMasterIdLst>
  <p:sldIdLst>
    <p:sldId id="256" r:id="rId3"/>
    <p:sldId id="273" r:id="rId4"/>
    <p:sldId id="279" r:id="rId5"/>
    <p:sldId id="280" r:id="rId6"/>
    <p:sldId id="281" r:id="rId7"/>
    <p:sldId id="283" r:id="rId8"/>
    <p:sldId id="284" r:id="rId9"/>
    <p:sldId id="282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715" autoAdjust="0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325439"/>
            <a:ext cx="10176933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628776"/>
            <a:ext cx="10176933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1919633"/>
      </p:ext>
    </p:extLst>
  </p:cSld>
  <p:clrMapOvr>
    <a:masterClrMapping/>
  </p:clrMapOvr>
  <p:transition advClick="0" advTm="8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249311"/>
            <a:ext cx="12192000" cy="35937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5" tIns="45712" rIns="91425" bIns="45712" anchor="ctr"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endParaRPr lang="zh-CN" altLang="en-US" sz="1400" b="1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325439"/>
            <a:ext cx="101769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628776"/>
            <a:ext cx="101769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9222" name="Group 14"/>
          <p:cNvGrpSpPr/>
          <p:nvPr/>
        </p:nvGrpSpPr>
        <p:grpSpPr bwMode="auto">
          <a:xfrm>
            <a:off x="12433301" y="3511550"/>
            <a:ext cx="1225551" cy="3224212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/>
            </a:p>
          </p:txBody>
        </p:sp>
        <p:grpSp>
          <p:nvGrpSpPr>
            <p:cNvPr id="9226" name="Group 16"/>
            <p:cNvGrpSpPr/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7" name="Group 21"/>
            <p:cNvGrpSpPr/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8" name="Group 26"/>
            <p:cNvGrpSpPr/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9" name="Group 31"/>
            <p:cNvGrpSpPr/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0" name="Group 36"/>
            <p:cNvGrpSpPr/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1" name="Group 41"/>
            <p:cNvGrpSpPr/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2" name="Group 46"/>
            <p:cNvGrpSpPr/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3" name="Group 51"/>
            <p:cNvGrpSpPr/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4" name="Group 56"/>
            <p:cNvGrpSpPr/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5" name="Group 61"/>
            <p:cNvGrpSpPr/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6" name="Group 66"/>
            <p:cNvGrpSpPr/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7" name="Group 71"/>
            <p:cNvGrpSpPr/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8" name="Group 76"/>
            <p:cNvGrpSpPr/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12335934" y="1341438"/>
            <a:ext cx="1589617" cy="131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12335934" y="7938"/>
            <a:ext cx="1494367" cy="47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anose="02010609060101010101" pitchFamily="49" charset="-122"/>
          <a:cs typeface="Arial" panose="020B0604020202020204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ee.com/harmonyos/OpenArkCompiler/commits/master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harmonyos/OpenArkCompiler/issues/I1DVEB" TargetMode="External"/><Relationship Id="rId2" Type="http://schemas.openxmlformats.org/officeDocument/2006/relationships/hyperlink" Target="http://www.coscl.org.cn/about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harmonyos/OpenArkCompiler/issues/I1DVEB" TargetMode="External"/><Relationship Id="rId2" Type="http://schemas.openxmlformats.org/officeDocument/2006/relationships/hyperlink" Target="http://www.coscl.org.cn/about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harmonyos/OpenArkCompiler/issues/I1DVBN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ee.com/harmonyos/OpenArkCompiler/issues/I1DVBN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方舟编译器的前端和后端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 dirty="0"/>
            </a:br>
            <a:r>
              <a:rPr lang="en-US" altLang="zh-CN" sz="2800" dirty="0"/>
              <a:t>2020-04-11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方舟编译器前端和后端开始开源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18333A-8B63-4EB4-A96A-64E5FFF2112A}"/>
              </a:ext>
            </a:extLst>
          </p:cNvPr>
          <p:cNvSpPr txBox="1"/>
          <p:nvPr/>
        </p:nvSpPr>
        <p:spPr>
          <a:xfrm>
            <a:off x="7258929" y="6207425"/>
            <a:ext cx="462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From:</a:t>
            </a:r>
            <a:r>
              <a:rPr lang="en-US" altLang="zh-CN" dirty="0" err="1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://gitee.com/</a:t>
            </a:r>
            <a:r>
              <a:rPr lang="en-US" altLang="zh-CN" dirty="0" err="1">
                <a:hlinkClick r:id="rId2"/>
              </a:rPr>
              <a:t>harmonyos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OpenArkCompiler</a:t>
            </a:r>
            <a:r>
              <a:rPr lang="en-US" altLang="zh-CN" dirty="0">
                <a:hlinkClick r:id="rId2"/>
              </a:rPr>
              <a:t>/commits/master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A288D6-D09D-4BBD-83CB-ECF33134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019" y="1509457"/>
            <a:ext cx="40862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4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前端开源的内容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D1B22-1B59-461E-A8E5-43AD31810AE7}"/>
              </a:ext>
            </a:extLst>
          </p:cNvPr>
          <p:cNvSpPr/>
          <p:nvPr/>
        </p:nvSpPr>
        <p:spPr>
          <a:xfrm>
            <a:off x="1430215" y="2090171"/>
            <a:ext cx="989427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1.1. </a:t>
            </a:r>
            <a:r>
              <a:rPr lang="zh-CN" altLang="en-US" sz="3200" b="1" dirty="0"/>
              <a:t>前端框架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Declaration</a:t>
            </a:r>
            <a:r>
              <a:rPr lang="zh-CN" altLang="en-US" sz="3200" dirty="0"/>
              <a:t>处理框架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通用处理框架 </a:t>
            </a:r>
            <a:r>
              <a:rPr lang="en-US" altLang="zh-CN" sz="3200" dirty="0"/>
              <a:t>(Struct, Field, Method)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mplt</a:t>
            </a:r>
            <a:r>
              <a:rPr lang="zh-CN" altLang="en-US" sz="3200" dirty="0"/>
              <a:t>文件生成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Implementation</a:t>
            </a:r>
            <a:r>
              <a:rPr lang="zh-CN" altLang="en-US" sz="3200" dirty="0"/>
              <a:t>处理框架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前端中间表示</a:t>
            </a:r>
            <a:r>
              <a:rPr lang="en-US" altLang="zh-CN" sz="3200" dirty="0"/>
              <a:t>FEIR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3200" dirty="0" err="1"/>
              <a:t>mpl</a:t>
            </a:r>
            <a:r>
              <a:rPr lang="zh-CN" altLang="en-US" sz="3200" dirty="0"/>
              <a:t>文件生成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18333A-8B63-4EB4-A96A-64E5FFF2112A}"/>
              </a:ext>
            </a:extLst>
          </p:cNvPr>
          <p:cNvSpPr txBox="1"/>
          <p:nvPr/>
        </p:nvSpPr>
        <p:spPr>
          <a:xfrm>
            <a:off x="4473527" y="6207425"/>
            <a:ext cx="741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>
                <a:hlinkClick r:id="rId3"/>
              </a:rPr>
              <a:t>https://gitee.com/harmonyos/OpenArkCompiler/issues/I1DVEB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7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前端开源的内容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D1B22-1B59-461E-A8E5-43AD31810AE7}"/>
              </a:ext>
            </a:extLst>
          </p:cNvPr>
          <p:cNvSpPr/>
          <p:nvPr/>
        </p:nvSpPr>
        <p:spPr>
          <a:xfrm>
            <a:off x="1852246" y="1589106"/>
            <a:ext cx="98942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/>
              <a:t>1.2. java bytecode</a:t>
            </a:r>
            <a:r>
              <a:rPr lang="zh-CN" altLang="en-US" sz="2800" b="1" dirty="0"/>
              <a:t>前端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.class/.jar</a:t>
            </a:r>
            <a:r>
              <a:rPr lang="zh-CN" altLang="en-US" sz="2800" dirty="0"/>
              <a:t>文件</a:t>
            </a:r>
            <a:r>
              <a:rPr lang="en-US" altLang="zh-CN" sz="2800" dirty="0"/>
              <a:t>I/O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java bytecode</a:t>
            </a:r>
            <a:r>
              <a:rPr lang="zh-CN" altLang="en-US" sz="2800" dirty="0"/>
              <a:t>文件底层数据结构定义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相关</a:t>
            </a:r>
            <a:r>
              <a:rPr lang="en-US" altLang="zh-CN" sz="2800" dirty="0"/>
              <a:t>I/O</a:t>
            </a:r>
            <a:r>
              <a:rPr lang="zh-CN" altLang="en-US" sz="2800" dirty="0"/>
              <a:t>实现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Declaration</a:t>
            </a:r>
            <a:r>
              <a:rPr lang="zh-CN" altLang="en-US" sz="2800" dirty="0"/>
              <a:t>处理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通用处理框架实现 </a:t>
            </a:r>
            <a:r>
              <a:rPr lang="en-US" altLang="zh-CN" sz="2800" dirty="0"/>
              <a:t>(Struct, Field, Method)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Implementation</a:t>
            </a:r>
            <a:r>
              <a:rPr lang="zh-CN" altLang="en-US" sz="2800" dirty="0"/>
              <a:t>处理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Java Bytecode </a:t>
            </a:r>
            <a:r>
              <a:rPr lang="en-US" altLang="zh-CN" sz="2800" dirty="0" err="1"/>
              <a:t>Stmt</a:t>
            </a:r>
            <a:r>
              <a:rPr lang="zh-CN" altLang="en-US" sz="2800" dirty="0"/>
              <a:t>生成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Java Bytecode BB/CFG</a:t>
            </a:r>
            <a:r>
              <a:rPr lang="zh-CN" altLang="en-US" sz="2800" dirty="0"/>
              <a:t>构建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JVM</a:t>
            </a:r>
            <a:r>
              <a:rPr lang="zh-CN" altLang="en-US" sz="2800" dirty="0"/>
              <a:t>运行时栈检查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JVM</a:t>
            </a:r>
            <a:r>
              <a:rPr lang="zh-CN" altLang="en-US" sz="2800" dirty="0"/>
              <a:t>运行时栈</a:t>
            </a:r>
            <a:r>
              <a:rPr lang="en-US" altLang="zh-CN" sz="2800" dirty="0"/>
              <a:t>--</a:t>
            </a:r>
            <a:r>
              <a:rPr lang="zh-CN" altLang="en-US" sz="2800" dirty="0"/>
              <a:t>寄存器表示转换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FEIR</a:t>
            </a:r>
            <a:r>
              <a:rPr lang="zh-CN" altLang="en-US" sz="2800" dirty="0"/>
              <a:t>生成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18333A-8B63-4EB4-A96A-64E5FFF2112A}"/>
              </a:ext>
            </a:extLst>
          </p:cNvPr>
          <p:cNvSpPr txBox="1"/>
          <p:nvPr/>
        </p:nvSpPr>
        <p:spPr>
          <a:xfrm>
            <a:off x="9383151" y="5300602"/>
            <a:ext cx="2686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>
                <a:hlinkClick r:id="rId3"/>
              </a:rPr>
              <a:t>https://gitee.com/harmonyos/OpenArkCompiler/issues/I1DVEB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35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前端开源的内容</a:t>
            </a:r>
            <a:r>
              <a:rPr lang="en-US" altLang="zh-CN" dirty="0"/>
              <a:t>-</a:t>
            </a:r>
            <a:r>
              <a:rPr lang="zh-CN" altLang="en-US" dirty="0"/>
              <a:t>源码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D9D372-7771-49DB-BC52-B02620CC6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73" y="2463873"/>
            <a:ext cx="6730659" cy="34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0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后端开源的内容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D1B22-1B59-461E-A8E5-43AD31810AE7}"/>
              </a:ext>
            </a:extLst>
          </p:cNvPr>
          <p:cNvSpPr/>
          <p:nvPr/>
        </p:nvSpPr>
        <p:spPr>
          <a:xfrm>
            <a:off x="1148861" y="1780953"/>
            <a:ext cx="98942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栈内存布局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异常处理</a:t>
            </a:r>
            <a:br>
              <a:rPr lang="zh-CN" altLang="en-US" sz="2800" dirty="0"/>
            </a:br>
            <a:r>
              <a:rPr lang="en-US" altLang="zh-CN" sz="2800" dirty="0"/>
              <a:t>a. </a:t>
            </a:r>
            <a:r>
              <a:rPr lang="zh-CN" altLang="en-US" sz="2800" dirty="0"/>
              <a:t>生成异常处理相关信息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指令选择</a:t>
            </a:r>
            <a:br>
              <a:rPr lang="zh-CN" altLang="en-US" sz="2800" dirty="0"/>
            </a:br>
            <a:r>
              <a:rPr lang="en-US" altLang="zh-CN" sz="2800" dirty="0"/>
              <a:t>a. </a:t>
            </a:r>
            <a:r>
              <a:rPr lang="zh-CN" altLang="en-US" sz="2800" dirty="0"/>
              <a:t>生成</a:t>
            </a:r>
            <a:r>
              <a:rPr lang="en-US" altLang="zh-CN" sz="2800" dirty="0"/>
              <a:t>CGIR</a:t>
            </a:r>
            <a:r>
              <a:rPr lang="zh-CN" altLang="en-US" sz="2800" dirty="0"/>
              <a:t>，当前支持</a:t>
            </a:r>
            <a:r>
              <a:rPr lang="en-US" altLang="zh-CN" sz="2800" dirty="0"/>
              <a:t>aarch64</a:t>
            </a:r>
            <a:r>
              <a:rPr lang="zh-CN" altLang="en-US" sz="2800" dirty="0"/>
              <a:t>平台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函数参数处理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寄存器分配</a:t>
            </a:r>
            <a:br>
              <a:rPr lang="zh-CN" altLang="en-US" sz="2800" dirty="0"/>
            </a:br>
            <a:r>
              <a:rPr lang="en-US" altLang="zh-CN" sz="2800" dirty="0"/>
              <a:t>a. </a:t>
            </a:r>
            <a:r>
              <a:rPr lang="zh-CN" altLang="en-US" sz="2800" dirty="0"/>
              <a:t>采用基于图着色的寄存器分配算法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frame</a:t>
            </a:r>
            <a:r>
              <a:rPr lang="zh-CN" altLang="en-US" sz="2800" dirty="0"/>
              <a:t>生成</a:t>
            </a:r>
            <a:br>
              <a:rPr lang="zh-CN" altLang="en-US" sz="2800" dirty="0"/>
            </a:br>
            <a:r>
              <a:rPr lang="en-US" altLang="zh-CN" sz="2800" dirty="0"/>
              <a:t>a. </a:t>
            </a:r>
            <a:r>
              <a:rPr lang="zh-CN" altLang="en-US" sz="2800" dirty="0"/>
              <a:t>生成</a:t>
            </a:r>
            <a:r>
              <a:rPr lang="en-US" altLang="zh-CN" sz="2800" dirty="0" err="1"/>
              <a:t>cfi</a:t>
            </a:r>
            <a:r>
              <a:rPr lang="zh-CN" altLang="en-US" sz="2800" dirty="0"/>
              <a:t>、</a:t>
            </a:r>
            <a:r>
              <a:rPr lang="en-US" altLang="zh-CN" sz="2800" dirty="0"/>
              <a:t>prolog</a:t>
            </a:r>
            <a:r>
              <a:rPr lang="zh-CN" altLang="en-US" sz="2800" dirty="0"/>
              <a:t>、</a:t>
            </a:r>
            <a:r>
              <a:rPr lang="en-US" altLang="zh-CN" sz="2800" dirty="0"/>
              <a:t>epilog</a:t>
            </a:r>
            <a:r>
              <a:rPr lang="zh-CN" altLang="en-US" sz="2800" dirty="0"/>
              <a:t>等信息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emit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18333A-8B63-4EB4-A96A-64E5FFF2112A}"/>
              </a:ext>
            </a:extLst>
          </p:cNvPr>
          <p:cNvSpPr txBox="1"/>
          <p:nvPr/>
        </p:nvSpPr>
        <p:spPr>
          <a:xfrm>
            <a:off x="4473527" y="6207425"/>
            <a:ext cx="741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 https://gitee.com/harmonyos/OpenArkCompiler/issues/I1DVBN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53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后端待开源的内容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D1B22-1B59-461E-A8E5-43AD31810AE7}"/>
              </a:ext>
            </a:extLst>
          </p:cNvPr>
          <p:cNvSpPr/>
          <p:nvPr/>
        </p:nvSpPr>
        <p:spPr>
          <a:xfrm>
            <a:off x="1148861" y="1780953"/>
            <a:ext cx="98942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控制流优化</a:t>
            </a:r>
          </a:p>
          <a:p>
            <a:r>
              <a:rPr lang="en-US" altLang="zh-CN" sz="2800" dirty="0"/>
              <a:t>    a. </a:t>
            </a:r>
            <a:r>
              <a:rPr lang="en-US" altLang="zh-CN" sz="2800" dirty="0" err="1"/>
              <a:t>ico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cfgo</a:t>
            </a:r>
            <a:endParaRPr lang="en-US" altLang="zh-CN" sz="2800" dirty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sz="2800" dirty="0"/>
              <a:t>数据流优化</a:t>
            </a:r>
          </a:p>
          <a:p>
            <a:r>
              <a:rPr lang="en-US" altLang="zh-CN" sz="2800" dirty="0"/>
              <a:t>    a. </a:t>
            </a:r>
            <a:r>
              <a:rPr lang="en-US" altLang="zh-CN" sz="2800" dirty="0" err="1"/>
              <a:t>ebo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globalopt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strldropt</a:t>
            </a:r>
            <a:endParaRPr lang="en-US" altLang="zh-CN" sz="2800" dirty="0"/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sz="2800" dirty="0" err="1"/>
              <a:t>PeepHole</a:t>
            </a:r>
            <a:r>
              <a:rPr lang="zh-CN" altLang="en-US" sz="2800" dirty="0"/>
              <a:t>优化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z="2800" dirty="0"/>
              <a:t>指令调度</a:t>
            </a:r>
            <a:endParaRPr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18333A-8B63-4EB4-A96A-64E5FFF2112A}"/>
              </a:ext>
            </a:extLst>
          </p:cNvPr>
          <p:cNvSpPr txBox="1"/>
          <p:nvPr/>
        </p:nvSpPr>
        <p:spPr>
          <a:xfrm>
            <a:off x="4473527" y="6207425"/>
            <a:ext cx="741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 https://gitee.com/harmonyos/OpenArkCompiler/issues/I1DVBN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65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后端开源的内容</a:t>
            </a:r>
            <a:r>
              <a:rPr lang="en-US" altLang="zh-CN" dirty="0"/>
              <a:t>-</a:t>
            </a:r>
            <a:r>
              <a:rPr lang="zh-CN" altLang="en-US" dirty="0"/>
              <a:t>源码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B62000-5FFE-452E-98CC-51613277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903" y="2482813"/>
            <a:ext cx="8246232" cy="291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2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zh-CN" altLang="en-US" dirty="0"/>
              <a:t>求关注！求四连！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316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FrutigerNext LT Medium</vt:lpstr>
      <vt:lpstr>等线</vt:lpstr>
      <vt:lpstr>等线 Light</vt:lpstr>
      <vt:lpstr>黑体</vt:lpstr>
      <vt:lpstr>微软雅黑</vt:lpstr>
      <vt:lpstr>Arial</vt:lpstr>
      <vt:lpstr>Wingdings</vt:lpstr>
      <vt:lpstr>普通样式</vt:lpstr>
      <vt:lpstr>8_主题1</vt:lpstr>
      <vt:lpstr>  方舟编译器的前端和后端  PLCT实验室  史宁宁 2020-04-11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求关注！求四连！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49</cp:revision>
  <dcterms:created xsi:type="dcterms:W3CDTF">2019-02-09T09:05:00Z</dcterms:created>
  <dcterms:modified xsi:type="dcterms:W3CDTF">2020-04-11T07:43:15Z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