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7" r:id="rId3"/>
    <p:sldId id="275" r:id="rId4"/>
    <p:sldId id="269" r:id="rId5"/>
    <p:sldId id="270" r:id="rId6"/>
    <p:sldId id="278" r:id="rId7"/>
    <p:sldId id="259" r:id="rId8"/>
    <p:sldId id="260" r:id="rId9"/>
    <p:sldId id="258" r:id="rId10"/>
    <p:sldId id="272" r:id="rId11"/>
    <p:sldId id="262" r:id="rId12"/>
    <p:sldId id="283" r:id="rId13"/>
    <p:sldId id="264" r:id="rId14"/>
    <p:sldId id="263" r:id="rId15"/>
    <p:sldId id="279" r:id="rId16"/>
    <p:sldId id="265" r:id="rId17"/>
    <p:sldId id="286" r:id="rId18"/>
    <p:sldId id="280" r:id="rId19"/>
    <p:sldId id="268" r:id="rId20"/>
    <p:sldId id="287" r:id="rId21"/>
    <p:sldId id="281" r:id="rId22"/>
    <p:sldId id="271" r:id="rId23"/>
    <p:sldId id="289" r:id="rId24"/>
    <p:sldId id="290" r:id="rId25"/>
    <p:sldId id="284" r:id="rId26"/>
    <p:sldId id="266" r:id="rId27"/>
    <p:sldId id="285" r:id="rId28"/>
    <p:sldId id="27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64" autoAdjust="0"/>
  </p:normalViewPr>
  <p:slideViewPr>
    <p:cSldViewPr snapToGrid="0">
      <p:cViewPr varScale="1">
        <p:scale>
          <a:sx n="57" d="100"/>
          <a:sy n="57"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5F9B1-6B08-4726-A0C9-CF82EBD3C085}"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E4543093-9690-4E97-81DD-09672750AF9B}">
      <dgm:prSet/>
      <dgm:spPr/>
      <dgm:t>
        <a:bodyPr/>
        <a:lstStyle/>
        <a:p>
          <a:r>
            <a:rPr lang="en-US" dirty="0"/>
            <a:t>A</a:t>
          </a:r>
          <a:r>
            <a:rPr lang="en-US" altLang="zh-CN" dirty="0"/>
            <a:t>bout Me</a:t>
          </a:r>
          <a:endParaRPr lang="en-US" dirty="0"/>
        </a:p>
      </dgm:t>
    </dgm:pt>
    <dgm:pt modelId="{42D03CD8-7A17-493A-8CAD-D93D440D3C10}" type="parTrans" cxnId="{E838309D-918B-4B16-8E14-175ADB73E537}">
      <dgm:prSet/>
      <dgm:spPr/>
      <dgm:t>
        <a:bodyPr/>
        <a:lstStyle/>
        <a:p>
          <a:endParaRPr lang="en-US"/>
        </a:p>
      </dgm:t>
    </dgm:pt>
    <dgm:pt modelId="{E16B2F41-0928-4128-86F3-15D61F963026}" type="sibTrans" cxnId="{E838309D-918B-4B16-8E14-175ADB73E537}">
      <dgm:prSet/>
      <dgm:spPr/>
      <dgm:t>
        <a:bodyPr/>
        <a:lstStyle/>
        <a:p>
          <a:endParaRPr lang="en-US"/>
        </a:p>
      </dgm:t>
    </dgm:pt>
    <dgm:pt modelId="{DAB3E025-C625-4A2C-B9D2-43586E4B53DD}">
      <dgm:prSet/>
      <dgm:spPr/>
      <dgm:t>
        <a:bodyPr/>
        <a:lstStyle/>
        <a:p>
          <a:r>
            <a:rPr lang="en-US" dirty="0"/>
            <a:t>Overview of LLVM B</a:t>
          </a:r>
          <a:r>
            <a:rPr lang="en-US" altLang="zh-CN" dirty="0"/>
            <a:t>ackend</a:t>
          </a:r>
          <a:endParaRPr lang="en-US" dirty="0"/>
        </a:p>
      </dgm:t>
    </dgm:pt>
    <dgm:pt modelId="{43F4DE25-15E6-4D61-BC3A-C128743CE1A8}" type="parTrans" cxnId="{D6A73733-C005-4EDD-83ED-54A19B836DE8}">
      <dgm:prSet/>
      <dgm:spPr/>
      <dgm:t>
        <a:bodyPr/>
        <a:lstStyle/>
        <a:p>
          <a:endParaRPr lang="en-US"/>
        </a:p>
      </dgm:t>
    </dgm:pt>
    <dgm:pt modelId="{4F095ECE-6841-492F-AF6A-C69895EDA674}" type="sibTrans" cxnId="{D6A73733-C005-4EDD-83ED-54A19B836DE8}">
      <dgm:prSet/>
      <dgm:spPr/>
      <dgm:t>
        <a:bodyPr/>
        <a:lstStyle/>
        <a:p>
          <a:endParaRPr lang="en-US"/>
        </a:p>
      </dgm:t>
    </dgm:pt>
    <dgm:pt modelId="{6B7C9D4F-D654-4C83-BEC5-373B67AC3E55}">
      <dgm:prSet/>
      <dgm:spPr/>
      <dgm:t>
        <a:bodyPr/>
        <a:lstStyle/>
        <a:p>
          <a:r>
            <a:rPr lang="en-US" altLang="zh-CN" dirty="0"/>
            <a:t>Important Steps of Backend</a:t>
          </a:r>
          <a:endParaRPr lang="en-US" dirty="0"/>
        </a:p>
      </dgm:t>
    </dgm:pt>
    <dgm:pt modelId="{5977C5E0-F3E9-42EA-B358-612AE9D99284}" type="parTrans" cxnId="{7B254E81-F407-401F-B20D-1FF3BE8A0340}">
      <dgm:prSet/>
      <dgm:spPr/>
      <dgm:t>
        <a:bodyPr/>
        <a:lstStyle/>
        <a:p>
          <a:endParaRPr lang="en-US"/>
        </a:p>
      </dgm:t>
    </dgm:pt>
    <dgm:pt modelId="{E34D2788-BCA5-42D2-AD7E-7F4FF9DE7BB4}" type="sibTrans" cxnId="{7B254E81-F407-401F-B20D-1FF3BE8A0340}">
      <dgm:prSet/>
      <dgm:spPr/>
      <dgm:t>
        <a:bodyPr/>
        <a:lstStyle/>
        <a:p>
          <a:endParaRPr lang="en-US"/>
        </a:p>
      </dgm:t>
    </dgm:pt>
    <dgm:pt modelId="{516D830C-DE24-400A-BA91-C1035D338A79}">
      <dgm:prSet/>
      <dgm:spPr/>
      <dgm:t>
        <a:bodyPr/>
        <a:lstStyle/>
        <a:p>
          <a:r>
            <a:rPr lang="en-US" altLang="zh-CN" dirty="0"/>
            <a:t>The</a:t>
          </a:r>
          <a:r>
            <a:rPr lang="zh-CN" altLang="en-US" dirty="0"/>
            <a:t> </a:t>
          </a:r>
          <a:r>
            <a:rPr lang="en-US" altLang="zh-CN" dirty="0"/>
            <a:t>Special</a:t>
          </a:r>
          <a:r>
            <a:rPr lang="zh-CN" altLang="en-US" dirty="0"/>
            <a:t> </a:t>
          </a:r>
          <a:r>
            <a:rPr lang="en-US" altLang="zh-CN" dirty="0"/>
            <a:t>Backends in History</a:t>
          </a:r>
          <a:endParaRPr lang="en-US" dirty="0"/>
        </a:p>
      </dgm:t>
    </dgm:pt>
    <dgm:pt modelId="{AABB9D12-90FC-4C0C-9E55-937C7820F038}" type="parTrans" cxnId="{EA626B73-79B7-4465-A8FF-1D8D8D0072D3}">
      <dgm:prSet/>
      <dgm:spPr/>
      <dgm:t>
        <a:bodyPr/>
        <a:lstStyle/>
        <a:p>
          <a:endParaRPr lang="zh-CN" altLang="en-US"/>
        </a:p>
      </dgm:t>
    </dgm:pt>
    <dgm:pt modelId="{C152BB50-3EF4-415F-ADDF-4095C1FC8B90}" type="sibTrans" cxnId="{EA626B73-79B7-4465-A8FF-1D8D8D0072D3}">
      <dgm:prSet/>
      <dgm:spPr/>
      <dgm:t>
        <a:bodyPr/>
        <a:lstStyle/>
        <a:p>
          <a:endParaRPr lang="zh-CN" altLang="en-US"/>
        </a:p>
      </dgm:t>
    </dgm:pt>
    <dgm:pt modelId="{10D1A12F-A116-4E0C-9D0F-9A924A94F973}" type="pres">
      <dgm:prSet presAssocID="{8735F9B1-6B08-4726-A0C9-CF82EBD3C085}" presName="linear" presStyleCnt="0">
        <dgm:presLayoutVars>
          <dgm:animLvl val="lvl"/>
          <dgm:resizeHandles val="exact"/>
        </dgm:presLayoutVars>
      </dgm:prSet>
      <dgm:spPr/>
    </dgm:pt>
    <dgm:pt modelId="{B4672490-A98E-458A-9508-BB42EC9A618C}" type="pres">
      <dgm:prSet presAssocID="{E4543093-9690-4E97-81DD-09672750AF9B}" presName="parentText" presStyleLbl="node1" presStyleIdx="0" presStyleCnt="4">
        <dgm:presLayoutVars>
          <dgm:chMax val="0"/>
          <dgm:bulletEnabled val="1"/>
        </dgm:presLayoutVars>
      </dgm:prSet>
      <dgm:spPr/>
    </dgm:pt>
    <dgm:pt modelId="{4F542059-F06E-4C7D-A395-2BA975529013}" type="pres">
      <dgm:prSet presAssocID="{E16B2F41-0928-4128-86F3-15D61F963026}" presName="spacer" presStyleCnt="0"/>
      <dgm:spPr/>
    </dgm:pt>
    <dgm:pt modelId="{D2A805A0-CAFC-4162-B5D1-A7C629A91570}" type="pres">
      <dgm:prSet presAssocID="{DAB3E025-C625-4A2C-B9D2-43586E4B53DD}" presName="parentText" presStyleLbl="node1" presStyleIdx="1" presStyleCnt="4">
        <dgm:presLayoutVars>
          <dgm:chMax val="0"/>
          <dgm:bulletEnabled val="1"/>
        </dgm:presLayoutVars>
      </dgm:prSet>
      <dgm:spPr/>
    </dgm:pt>
    <dgm:pt modelId="{8F385366-3BF5-4183-BFB8-6BB0820BA1A1}" type="pres">
      <dgm:prSet presAssocID="{4F095ECE-6841-492F-AF6A-C69895EDA674}" presName="spacer" presStyleCnt="0"/>
      <dgm:spPr/>
    </dgm:pt>
    <dgm:pt modelId="{3912E439-AE88-4E13-A710-F5A6049A224E}" type="pres">
      <dgm:prSet presAssocID="{6B7C9D4F-D654-4C83-BEC5-373B67AC3E55}" presName="parentText" presStyleLbl="node1" presStyleIdx="2" presStyleCnt="4">
        <dgm:presLayoutVars>
          <dgm:chMax val="0"/>
          <dgm:bulletEnabled val="1"/>
        </dgm:presLayoutVars>
      </dgm:prSet>
      <dgm:spPr/>
    </dgm:pt>
    <dgm:pt modelId="{36A99E0E-796D-4BB3-8C3E-0D7D4F5280CA}" type="pres">
      <dgm:prSet presAssocID="{E34D2788-BCA5-42D2-AD7E-7F4FF9DE7BB4}" presName="spacer" presStyleCnt="0"/>
      <dgm:spPr/>
    </dgm:pt>
    <dgm:pt modelId="{F9A6C10B-1BD3-4B63-9FCD-EF96DB93B54F}" type="pres">
      <dgm:prSet presAssocID="{516D830C-DE24-400A-BA91-C1035D338A79}" presName="parentText" presStyleLbl="node1" presStyleIdx="3" presStyleCnt="4">
        <dgm:presLayoutVars>
          <dgm:chMax val="0"/>
          <dgm:bulletEnabled val="1"/>
        </dgm:presLayoutVars>
      </dgm:prSet>
      <dgm:spPr/>
    </dgm:pt>
  </dgm:ptLst>
  <dgm:cxnLst>
    <dgm:cxn modelId="{8FF3151F-5AB7-41F0-A2B6-B6A2BCCC1366}" type="presOf" srcId="{8735F9B1-6B08-4726-A0C9-CF82EBD3C085}" destId="{10D1A12F-A116-4E0C-9D0F-9A924A94F973}" srcOrd="0" destOrd="0" presId="urn:microsoft.com/office/officeart/2005/8/layout/vList2"/>
    <dgm:cxn modelId="{D6A73733-C005-4EDD-83ED-54A19B836DE8}" srcId="{8735F9B1-6B08-4726-A0C9-CF82EBD3C085}" destId="{DAB3E025-C625-4A2C-B9D2-43586E4B53DD}" srcOrd="1" destOrd="0" parTransId="{43F4DE25-15E6-4D61-BC3A-C128743CE1A8}" sibTransId="{4F095ECE-6841-492F-AF6A-C69895EDA674}"/>
    <dgm:cxn modelId="{315EFB3E-BF7A-4040-A377-25D72F7979F2}" type="presOf" srcId="{DAB3E025-C625-4A2C-B9D2-43586E4B53DD}" destId="{D2A805A0-CAFC-4162-B5D1-A7C629A91570}" srcOrd="0" destOrd="0" presId="urn:microsoft.com/office/officeart/2005/8/layout/vList2"/>
    <dgm:cxn modelId="{EA626B73-79B7-4465-A8FF-1D8D8D0072D3}" srcId="{8735F9B1-6B08-4726-A0C9-CF82EBD3C085}" destId="{516D830C-DE24-400A-BA91-C1035D338A79}" srcOrd="3" destOrd="0" parTransId="{AABB9D12-90FC-4C0C-9E55-937C7820F038}" sibTransId="{C152BB50-3EF4-415F-ADDF-4095C1FC8B90}"/>
    <dgm:cxn modelId="{887D0E7A-182D-447F-B4A1-C8E6572BA3E3}" type="presOf" srcId="{E4543093-9690-4E97-81DD-09672750AF9B}" destId="{B4672490-A98E-458A-9508-BB42EC9A618C}" srcOrd="0" destOrd="0" presId="urn:microsoft.com/office/officeart/2005/8/layout/vList2"/>
    <dgm:cxn modelId="{7B254E81-F407-401F-B20D-1FF3BE8A0340}" srcId="{8735F9B1-6B08-4726-A0C9-CF82EBD3C085}" destId="{6B7C9D4F-D654-4C83-BEC5-373B67AC3E55}" srcOrd="2" destOrd="0" parTransId="{5977C5E0-F3E9-42EA-B358-612AE9D99284}" sibTransId="{E34D2788-BCA5-42D2-AD7E-7F4FF9DE7BB4}"/>
    <dgm:cxn modelId="{E838309D-918B-4B16-8E14-175ADB73E537}" srcId="{8735F9B1-6B08-4726-A0C9-CF82EBD3C085}" destId="{E4543093-9690-4E97-81DD-09672750AF9B}" srcOrd="0" destOrd="0" parTransId="{42D03CD8-7A17-493A-8CAD-D93D440D3C10}" sibTransId="{E16B2F41-0928-4128-86F3-15D61F963026}"/>
    <dgm:cxn modelId="{6AED8D9D-5A83-46C1-8456-698F59757B8D}" type="presOf" srcId="{516D830C-DE24-400A-BA91-C1035D338A79}" destId="{F9A6C10B-1BD3-4B63-9FCD-EF96DB93B54F}" srcOrd="0" destOrd="0" presId="urn:microsoft.com/office/officeart/2005/8/layout/vList2"/>
    <dgm:cxn modelId="{E925FC9D-8815-43AE-8A9E-FDCE21DFEAC4}" type="presOf" srcId="{6B7C9D4F-D654-4C83-BEC5-373B67AC3E55}" destId="{3912E439-AE88-4E13-A710-F5A6049A224E}" srcOrd="0" destOrd="0" presId="urn:microsoft.com/office/officeart/2005/8/layout/vList2"/>
    <dgm:cxn modelId="{281C7A97-E59F-4E1A-9CE2-7BF8116AAF60}" type="presParOf" srcId="{10D1A12F-A116-4E0C-9D0F-9A924A94F973}" destId="{B4672490-A98E-458A-9508-BB42EC9A618C}" srcOrd="0" destOrd="0" presId="urn:microsoft.com/office/officeart/2005/8/layout/vList2"/>
    <dgm:cxn modelId="{059A8507-CA18-40A0-9118-849C960C0753}" type="presParOf" srcId="{10D1A12F-A116-4E0C-9D0F-9A924A94F973}" destId="{4F542059-F06E-4C7D-A395-2BA975529013}" srcOrd="1" destOrd="0" presId="urn:microsoft.com/office/officeart/2005/8/layout/vList2"/>
    <dgm:cxn modelId="{02ADE255-8E57-46EA-A1D1-E5FEE740059D}" type="presParOf" srcId="{10D1A12F-A116-4E0C-9D0F-9A924A94F973}" destId="{D2A805A0-CAFC-4162-B5D1-A7C629A91570}" srcOrd="2" destOrd="0" presId="urn:microsoft.com/office/officeart/2005/8/layout/vList2"/>
    <dgm:cxn modelId="{DBA4A8EE-5373-4668-A166-0F296A4C4D3B}" type="presParOf" srcId="{10D1A12F-A116-4E0C-9D0F-9A924A94F973}" destId="{8F385366-3BF5-4183-BFB8-6BB0820BA1A1}" srcOrd="3" destOrd="0" presId="urn:microsoft.com/office/officeart/2005/8/layout/vList2"/>
    <dgm:cxn modelId="{3A61AC61-D293-4314-A6DD-6A56F5D2429F}" type="presParOf" srcId="{10D1A12F-A116-4E0C-9D0F-9A924A94F973}" destId="{3912E439-AE88-4E13-A710-F5A6049A224E}" srcOrd="4" destOrd="0" presId="urn:microsoft.com/office/officeart/2005/8/layout/vList2"/>
    <dgm:cxn modelId="{99BF7383-202B-48F4-BF08-3253421985E7}" type="presParOf" srcId="{10D1A12F-A116-4E0C-9D0F-9A924A94F973}" destId="{36A99E0E-796D-4BB3-8C3E-0D7D4F5280CA}" srcOrd="5" destOrd="0" presId="urn:microsoft.com/office/officeart/2005/8/layout/vList2"/>
    <dgm:cxn modelId="{E19D8D85-56CE-4901-8E2A-584772989B85}" type="presParOf" srcId="{10D1A12F-A116-4E0C-9D0F-9A924A94F973}" destId="{F9A6C10B-1BD3-4B63-9FCD-EF96DB93B54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72490-A98E-458A-9508-BB42EC9A618C}">
      <dsp:nvSpPr>
        <dsp:cNvPr id="0" name=""/>
        <dsp:cNvSpPr/>
      </dsp:nvSpPr>
      <dsp:spPr>
        <a:xfrm>
          <a:off x="0" y="284545"/>
          <a:ext cx="6089650" cy="8687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a:t>
          </a:r>
          <a:r>
            <a:rPr lang="en-US" altLang="zh-CN" sz="3300" kern="1200" dirty="0"/>
            <a:t>bout Me</a:t>
          </a:r>
          <a:endParaRPr lang="en-US" sz="3300" kern="1200" dirty="0"/>
        </a:p>
      </dsp:txBody>
      <dsp:txXfrm>
        <a:off x="42408" y="326953"/>
        <a:ext cx="6004834" cy="783909"/>
      </dsp:txXfrm>
    </dsp:sp>
    <dsp:sp modelId="{D2A805A0-CAFC-4162-B5D1-A7C629A91570}">
      <dsp:nvSpPr>
        <dsp:cNvPr id="0" name=""/>
        <dsp:cNvSpPr/>
      </dsp:nvSpPr>
      <dsp:spPr>
        <a:xfrm>
          <a:off x="0" y="1248311"/>
          <a:ext cx="6089650" cy="8687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Overview of LLVM B</a:t>
          </a:r>
          <a:r>
            <a:rPr lang="en-US" altLang="zh-CN" sz="3300" kern="1200" dirty="0"/>
            <a:t>ackend</a:t>
          </a:r>
          <a:endParaRPr lang="en-US" sz="3300" kern="1200" dirty="0"/>
        </a:p>
      </dsp:txBody>
      <dsp:txXfrm>
        <a:off x="42408" y="1290719"/>
        <a:ext cx="6004834" cy="783909"/>
      </dsp:txXfrm>
    </dsp:sp>
    <dsp:sp modelId="{3912E439-AE88-4E13-A710-F5A6049A224E}">
      <dsp:nvSpPr>
        <dsp:cNvPr id="0" name=""/>
        <dsp:cNvSpPr/>
      </dsp:nvSpPr>
      <dsp:spPr>
        <a:xfrm>
          <a:off x="0" y="2212076"/>
          <a:ext cx="6089650" cy="8687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dirty="0"/>
            <a:t>Important Steps of Backend</a:t>
          </a:r>
          <a:endParaRPr lang="en-US" sz="3300" kern="1200" dirty="0"/>
        </a:p>
      </dsp:txBody>
      <dsp:txXfrm>
        <a:off x="42408" y="2254484"/>
        <a:ext cx="6004834" cy="783909"/>
      </dsp:txXfrm>
    </dsp:sp>
    <dsp:sp modelId="{F9A6C10B-1BD3-4B63-9FCD-EF96DB93B54F}">
      <dsp:nvSpPr>
        <dsp:cNvPr id="0" name=""/>
        <dsp:cNvSpPr/>
      </dsp:nvSpPr>
      <dsp:spPr>
        <a:xfrm>
          <a:off x="0" y="3175841"/>
          <a:ext cx="6089650" cy="86872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dirty="0"/>
            <a:t>The</a:t>
          </a:r>
          <a:r>
            <a:rPr lang="zh-CN" altLang="en-US" sz="3300" kern="1200" dirty="0"/>
            <a:t> </a:t>
          </a:r>
          <a:r>
            <a:rPr lang="en-US" altLang="zh-CN" sz="3300" kern="1200" dirty="0"/>
            <a:t>Special</a:t>
          </a:r>
          <a:r>
            <a:rPr lang="zh-CN" altLang="en-US" sz="3300" kern="1200" dirty="0"/>
            <a:t> </a:t>
          </a:r>
          <a:r>
            <a:rPr lang="en-US" altLang="zh-CN" sz="3300" kern="1200" dirty="0"/>
            <a:t>Backends in History</a:t>
          </a:r>
          <a:endParaRPr lang="en-US" sz="3300" kern="1200" dirty="0"/>
        </a:p>
      </dsp:txBody>
      <dsp:txXfrm>
        <a:off x="42408" y="3218249"/>
        <a:ext cx="6004834" cy="783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5E2B6-5E3A-47B1-94E2-D4334B78AC6F}" type="datetimeFigureOut">
              <a:rPr lang="zh-CN" altLang="en-US" smtClean="0"/>
              <a:t>2019/5/31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EBC1C-E446-4169-BB15-2561BB76A585}" type="slidenum">
              <a:rPr lang="zh-CN" altLang="en-US" smtClean="0"/>
              <a:t>‹#›</a:t>
            </a:fld>
            <a:endParaRPr lang="zh-CN" altLang="en-US"/>
          </a:p>
        </p:txBody>
      </p:sp>
    </p:spTree>
    <p:extLst>
      <p:ext uri="{BB962C8B-B14F-4D97-AF65-F5344CB8AC3E}">
        <p14:creationId xmlns:p14="http://schemas.microsoft.com/office/powerpoint/2010/main" val="327955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llvm.org/docs/CodeGenerator.html#targetmachin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llvm.org/docs/CodeGenerator.html#datalayou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a:t>
            </a:fld>
            <a:endParaRPr lang="zh-CN" altLang="en-US"/>
          </a:p>
        </p:txBody>
      </p:sp>
    </p:spTree>
    <p:extLst>
      <p:ext uri="{BB962C8B-B14F-4D97-AF65-F5344CB8AC3E}">
        <p14:creationId xmlns:p14="http://schemas.microsoft.com/office/powerpoint/2010/main" val="3228651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12</a:t>
            </a:fld>
            <a:endParaRPr lang="zh-CN" altLang="en-US"/>
          </a:p>
        </p:txBody>
      </p:sp>
    </p:spTree>
    <p:extLst>
      <p:ext uri="{BB962C8B-B14F-4D97-AF65-F5344CB8AC3E}">
        <p14:creationId xmlns:p14="http://schemas.microsoft.com/office/powerpoint/2010/main" val="3257990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scheduling phase takes the DAG of target instructions from the selection phase and assigns an order. The scheduler can pick an order depending on various constrains of the machines(i.e. order for minimal register pressure or try to cover instruction latencies). Once an order is established, the DAG is converted to a list of </a:t>
            </a:r>
            <a:r>
              <a:rPr lang="en-US" altLang="zh-CN" dirty="0" err="1"/>
              <a:t>MachineInstrs</a:t>
            </a:r>
            <a:r>
              <a:rPr lang="en-US" altLang="zh-CN" dirty="0"/>
              <a:t> and the </a:t>
            </a:r>
            <a:r>
              <a:rPr lang="en-US" altLang="zh-CN" dirty="0" err="1"/>
              <a:t>SelectionDAG</a:t>
            </a:r>
            <a:r>
              <a:rPr lang="en-US" altLang="zh-CN" dirty="0"/>
              <a:t> is destroyed.</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13</a:t>
            </a:fld>
            <a:endParaRPr lang="zh-CN" altLang="en-US"/>
          </a:p>
        </p:txBody>
      </p:sp>
    </p:spTree>
    <p:extLst>
      <p:ext uri="{BB962C8B-B14F-4D97-AF65-F5344CB8AC3E}">
        <p14:creationId xmlns:p14="http://schemas.microsoft.com/office/powerpoint/2010/main" val="1523604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15</a:t>
            </a:fld>
            <a:endParaRPr lang="zh-CN" altLang="en-US"/>
          </a:p>
        </p:txBody>
      </p:sp>
    </p:spTree>
    <p:extLst>
      <p:ext uri="{BB962C8B-B14F-4D97-AF65-F5344CB8AC3E}">
        <p14:creationId xmlns:p14="http://schemas.microsoft.com/office/powerpoint/2010/main" val="3214377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Target lowering</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16</a:t>
            </a:fld>
            <a:endParaRPr lang="zh-CN" altLang="en-US"/>
          </a:p>
        </p:txBody>
      </p:sp>
    </p:spTree>
    <p:extLst>
      <p:ext uri="{BB962C8B-B14F-4D97-AF65-F5344CB8AC3E}">
        <p14:creationId xmlns:p14="http://schemas.microsoft.com/office/powerpoint/2010/main" val="3277616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Target lowering</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17</a:t>
            </a:fld>
            <a:endParaRPr lang="zh-CN" altLang="en-US"/>
          </a:p>
        </p:txBody>
      </p:sp>
    </p:spTree>
    <p:extLst>
      <p:ext uri="{BB962C8B-B14F-4D97-AF65-F5344CB8AC3E}">
        <p14:creationId xmlns:p14="http://schemas.microsoft.com/office/powerpoint/2010/main" val="360697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Getting  P148</a:t>
            </a:r>
            <a:r>
              <a:rPr lang="zh-CN" altLang="en-US" dirty="0"/>
              <a:t>   </a:t>
            </a:r>
            <a:r>
              <a:rPr lang="en-US" altLang="zh-CN" dirty="0"/>
              <a:t>Notes: The </a:t>
            </a:r>
            <a:r>
              <a:rPr lang="en-US" altLang="zh-CN" dirty="0" err="1"/>
              <a:t>SelectionDAG</a:t>
            </a:r>
            <a:r>
              <a:rPr lang="en-US" altLang="zh-CN" dirty="0"/>
              <a:t> is a Directed-Acyclic-Graph whose nodes are instances of the </a:t>
            </a:r>
            <a:r>
              <a:rPr lang="en-US" altLang="zh-CN" dirty="0" err="1"/>
              <a:t>SDNode</a:t>
            </a:r>
            <a:r>
              <a:rPr lang="en-US" altLang="zh-CN" dirty="0"/>
              <a:t> class.(LLVM DOC)</a:t>
            </a:r>
          </a:p>
        </p:txBody>
      </p:sp>
      <p:sp>
        <p:nvSpPr>
          <p:cNvPr id="4" name="灯片编号占位符 3"/>
          <p:cNvSpPr>
            <a:spLocks noGrp="1"/>
          </p:cNvSpPr>
          <p:nvPr>
            <p:ph type="sldNum" sz="quarter" idx="10"/>
          </p:nvPr>
        </p:nvSpPr>
        <p:spPr/>
        <p:txBody>
          <a:bodyPr/>
          <a:lstStyle/>
          <a:p>
            <a:fld id="{4A1EBC1C-E446-4169-BB15-2561BB76A585}" type="slidenum">
              <a:rPr lang="zh-CN" altLang="en-US" smtClean="0"/>
              <a:t>18</a:t>
            </a:fld>
            <a:endParaRPr lang="zh-CN" altLang="en-US"/>
          </a:p>
        </p:txBody>
      </p:sp>
    </p:spTree>
    <p:extLst>
      <p:ext uri="{BB962C8B-B14F-4D97-AF65-F5344CB8AC3E}">
        <p14:creationId xmlns:p14="http://schemas.microsoft.com/office/powerpoint/2010/main" val="250185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22</a:t>
            </a:fld>
            <a:endParaRPr lang="zh-CN" altLang="en-US"/>
          </a:p>
        </p:txBody>
      </p:sp>
    </p:spTree>
    <p:extLst>
      <p:ext uri="{BB962C8B-B14F-4D97-AF65-F5344CB8AC3E}">
        <p14:creationId xmlns:p14="http://schemas.microsoft.com/office/powerpoint/2010/main" val="335645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MachineInstr</a:t>
            </a:r>
            <a:r>
              <a:rPr lang="en-US" altLang="zh-CN" dirty="0"/>
              <a:t> </a:t>
            </a:r>
          </a:p>
          <a:p>
            <a:r>
              <a:rPr lang="en-US" altLang="zh-CN" dirty="0"/>
              <a:t>The opcode number is simple unsigned integer that only has meaning to a specific backend. The operands of a machine instruction can be of several different types: a register reference, a constant integer, a basic block reference, etc.</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23</a:t>
            </a:fld>
            <a:endParaRPr lang="zh-CN" altLang="en-US"/>
          </a:p>
        </p:txBody>
      </p:sp>
    </p:spTree>
    <p:extLst>
      <p:ext uri="{BB962C8B-B14F-4D97-AF65-F5344CB8AC3E}">
        <p14:creationId xmlns:p14="http://schemas.microsoft.com/office/powerpoint/2010/main" val="2324937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MachineInstr</a:t>
            </a:r>
            <a:r>
              <a:rPr lang="en-US" altLang="zh-CN" dirty="0"/>
              <a:t> </a:t>
            </a:r>
          </a:p>
          <a:p>
            <a:r>
              <a:rPr lang="en-US" altLang="zh-CN" dirty="0"/>
              <a:t>The opcode number is simple unsigned integer that only has meaning to a specific backend. The operands of a machine instruction can be of several different types: a register reference, a constant integer, a basic block reference, etc.</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24</a:t>
            </a:fld>
            <a:endParaRPr lang="zh-CN" altLang="en-US"/>
          </a:p>
        </p:txBody>
      </p:sp>
    </p:spTree>
    <p:extLst>
      <p:ext uri="{BB962C8B-B14F-4D97-AF65-F5344CB8AC3E}">
        <p14:creationId xmlns:p14="http://schemas.microsoft.com/office/powerpoint/2010/main" val="2684135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25</a:t>
            </a:fld>
            <a:endParaRPr lang="zh-CN" altLang="en-US"/>
          </a:p>
        </p:txBody>
      </p:sp>
    </p:spTree>
    <p:extLst>
      <p:ext uri="{BB962C8B-B14F-4D97-AF65-F5344CB8AC3E}">
        <p14:creationId xmlns:p14="http://schemas.microsoft.com/office/powerpoint/2010/main" val="75908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a:t>
            </a:fld>
            <a:endParaRPr lang="zh-CN" altLang="en-US"/>
          </a:p>
        </p:txBody>
      </p:sp>
    </p:spTree>
    <p:extLst>
      <p:ext uri="{BB962C8B-B14F-4D97-AF65-F5344CB8AC3E}">
        <p14:creationId xmlns:p14="http://schemas.microsoft.com/office/powerpoint/2010/main" val="3581321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For example, the C backend does not require register allocation, instruction selection, or any of the other standard components provided by the system. As such, it only implements these two interfaces(</a:t>
            </a:r>
            <a:r>
              <a:rPr lang="en-US" altLang="zh-CN" dirty="0"/>
              <a:t> </a:t>
            </a:r>
            <a:r>
              <a:rPr lang="en-US" altLang="zh-CN" sz="1200" u="sng" kern="1200" dirty="0" err="1">
                <a:solidFill>
                  <a:schemeClr val="tx1"/>
                </a:solidFill>
                <a:effectLst/>
                <a:latin typeface="+mn-lt"/>
                <a:ea typeface="+mn-ea"/>
                <a:cs typeface="+mn-cs"/>
                <a:hlinkClick r:id="rId3"/>
              </a:rPr>
              <a:t>TargetMachine</a:t>
            </a:r>
            <a:r>
              <a:rPr lang="en-US" altLang="zh-CN" dirty="0"/>
              <a:t> </a:t>
            </a:r>
            <a:r>
              <a:rPr lang="en-US" altLang="zh-CN" sz="1200" b="0" i="0" kern="1200" dirty="0">
                <a:solidFill>
                  <a:schemeClr val="tx1"/>
                </a:solidFill>
                <a:effectLst/>
                <a:latin typeface="+mn-lt"/>
                <a:ea typeface="+mn-ea"/>
                <a:cs typeface="+mn-cs"/>
              </a:rPr>
              <a:t>and </a:t>
            </a:r>
            <a:r>
              <a:rPr lang="en-US" altLang="zh-CN" sz="1200" u="sng" kern="1200" dirty="0" err="1">
                <a:solidFill>
                  <a:schemeClr val="tx1"/>
                </a:solidFill>
                <a:effectLst/>
                <a:latin typeface="+mn-lt"/>
                <a:ea typeface="+mn-ea"/>
                <a:cs typeface="+mn-cs"/>
                <a:hlinkClick r:id="rId4"/>
              </a:rPr>
              <a:t>DataLayout</a:t>
            </a:r>
            <a:r>
              <a:rPr lang="en-US" altLang="zh-CN" dirty="0"/>
              <a:t> </a:t>
            </a:r>
            <a:r>
              <a:rPr lang="en-US" altLang="zh-CN" sz="1200" b="0" i="0" kern="1200" dirty="0">
                <a:solidFill>
                  <a:schemeClr val="tx1"/>
                </a:solidFill>
                <a:effectLst/>
                <a:latin typeface="+mn-lt"/>
                <a:ea typeface="+mn-ea"/>
                <a:cs typeface="+mn-cs"/>
              </a:rPr>
              <a:t>), and does its own thing. Note that C backend was removed from the trunk since LLVM 3.1 release. ——《The LLVM Target-Independent Code Generator》</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26</a:t>
            </a:fld>
            <a:endParaRPr lang="zh-CN" altLang="en-US"/>
          </a:p>
        </p:txBody>
      </p:sp>
    </p:spTree>
    <p:extLst>
      <p:ext uri="{BB962C8B-B14F-4D97-AF65-F5344CB8AC3E}">
        <p14:creationId xmlns:p14="http://schemas.microsoft.com/office/powerpoint/2010/main" val="354163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3</a:t>
            </a:fld>
            <a:endParaRPr lang="zh-CN" altLang="en-US"/>
          </a:p>
        </p:txBody>
      </p:sp>
    </p:spTree>
    <p:extLst>
      <p:ext uri="{BB962C8B-B14F-4D97-AF65-F5344CB8AC3E}">
        <p14:creationId xmlns:p14="http://schemas.microsoft.com/office/powerpoint/2010/main" val="48521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6</a:t>
            </a:fld>
            <a:endParaRPr lang="zh-CN" altLang="en-US"/>
          </a:p>
        </p:txBody>
      </p:sp>
    </p:spTree>
    <p:extLst>
      <p:ext uri="{BB962C8B-B14F-4D97-AF65-F5344CB8AC3E}">
        <p14:creationId xmlns:p14="http://schemas.microsoft.com/office/powerpoint/2010/main" val="1008943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7</a:t>
            </a:fld>
            <a:endParaRPr lang="zh-CN" altLang="en-US"/>
          </a:p>
        </p:txBody>
      </p:sp>
    </p:spTree>
    <p:extLst>
      <p:ext uri="{BB962C8B-B14F-4D97-AF65-F5344CB8AC3E}">
        <p14:creationId xmlns:p14="http://schemas.microsoft.com/office/powerpoint/2010/main" val="195239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8</a:t>
            </a:fld>
            <a:endParaRPr lang="zh-CN" altLang="en-US"/>
          </a:p>
        </p:txBody>
      </p:sp>
    </p:spTree>
    <p:extLst>
      <p:ext uri="{BB962C8B-B14F-4D97-AF65-F5344CB8AC3E}">
        <p14:creationId xmlns:p14="http://schemas.microsoft.com/office/powerpoint/2010/main" val="226850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9</a:t>
            </a:fld>
            <a:endParaRPr lang="zh-CN" altLang="en-US"/>
          </a:p>
        </p:txBody>
      </p:sp>
    </p:spTree>
    <p:extLst>
      <p:ext uri="{BB962C8B-B14F-4D97-AF65-F5344CB8AC3E}">
        <p14:creationId xmlns:p14="http://schemas.microsoft.com/office/powerpoint/2010/main" val="345911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Prolog/Epilog Code Insertion: </a:t>
            </a:r>
            <a:r>
              <a:rPr lang="en-US" altLang="zh-CN" sz="1200" b="0" i="0" kern="1200" dirty="0">
                <a:solidFill>
                  <a:schemeClr val="tx1"/>
                </a:solidFill>
                <a:effectLst/>
                <a:latin typeface="+mn-lt"/>
                <a:ea typeface="+mn-ea"/>
                <a:cs typeface="+mn-cs"/>
              </a:rPr>
              <a:t>This stage is responsible for implementing optimizations like frame-pointer elimination and stack packing.</a:t>
            </a:r>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10</a:t>
            </a:fld>
            <a:endParaRPr lang="zh-CN" altLang="en-US"/>
          </a:p>
        </p:txBody>
      </p:sp>
    </p:spTree>
    <p:extLst>
      <p:ext uri="{BB962C8B-B14F-4D97-AF65-F5344CB8AC3E}">
        <p14:creationId xmlns:p14="http://schemas.microsoft.com/office/powerpoint/2010/main" val="101114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1EBC1C-E446-4169-BB15-2561BB76A585}" type="slidenum">
              <a:rPr lang="zh-CN" altLang="en-US" smtClean="0"/>
              <a:t>11</a:t>
            </a:fld>
            <a:endParaRPr lang="zh-CN" altLang="en-US"/>
          </a:p>
        </p:txBody>
      </p:sp>
    </p:spTree>
    <p:extLst>
      <p:ext uri="{BB962C8B-B14F-4D97-AF65-F5344CB8AC3E}">
        <p14:creationId xmlns:p14="http://schemas.microsoft.com/office/powerpoint/2010/main" val="106598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4BF8C-7CD8-408A-B867-51F487EE0D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273FA1-2791-4B20-9CD7-55D413789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54699B-25C9-4D75-A698-D5D5BFB22A3D}"/>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5" name="页脚占位符 4">
            <a:extLst>
              <a:ext uri="{FF2B5EF4-FFF2-40B4-BE49-F238E27FC236}">
                <a16:creationId xmlns:a16="http://schemas.microsoft.com/office/drawing/2014/main" id="{1087AAB9-2838-431F-BC52-744759038A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8AF07F-0B31-4352-9D15-D491BB254AD4}"/>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104235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F957A-1566-44CE-B347-89120658073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7D43873-0FBB-4ED5-A775-886C78BAEB3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B71281-81B9-4D18-A8A9-A9BA66F2C115}"/>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5" name="页脚占位符 4">
            <a:extLst>
              <a:ext uri="{FF2B5EF4-FFF2-40B4-BE49-F238E27FC236}">
                <a16:creationId xmlns:a16="http://schemas.microsoft.com/office/drawing/2014/main" id="{F12B71A0-9306-4CF0-AF4D-32E210429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ED31DF-8C52-432C-86DD-2E62FC0E1D6F}"/>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02952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3124E3-4E22-48B4-ABBC-3745A3EC21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A035B9-5168-4E3E-9FB9-045865123F2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566FE2-C430-4F6C-98E9-E1EAC518DE28}"/>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5" name="页脚占位符 4">
            <a:extLst>
              <a:ext uri="{FF2B5EF4-FFF2-40B4-BE49-F238E27FC236}">
                <a16:creationId xmlns:a16="http://schemas.microsoft.com/office/drawing/2014/main" id="{AD8DD505-D77F-4207-A54B-46C5F120B9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097F22-E7AD-43D5-9348-1142EDDBEFFC}"/>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77353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0CE04-E44D-4ACD-8E64-947DE2FAEB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4EFA04-215B-4C7E-9493-F73911E5AD4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B76F95-A927-4E81-B8BB-F0055A433A11}"/>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5" name="页脚占位符 4">
            <a:extLst>
              <a:ext uri="{FF2B5EF4-FFF2-40B4-BE49-F238E27FC236}">
                <a16:creationId xmlns:a16="http://schemas.microsoft.com/office/drawing/2014/main" id="{5D9F14D5-2C2B-412F-B0F2-01DDB50483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268455-BD73-450B-AF76-E9555A93D1E5}"/>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368950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3CA90-79BA-49FE-A79F-BA97AFA643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7964AA-4F8C-4E4D-BB7F-7AFF8E8D9D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607EAE4-AD47-4E00-BA85-FB175F675C9C}"/>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5" name="页脚占位符 4">
            <a:extLst>
              <a:ext uri="{FF2B5EF4-FFF2-40B4-BE49-F238E27FC236}">
                <a16:creationId xmlns:a16="http://schemas.microsoft.com/office/drawing/2014/main" id="{DC86A42B-0A30-4FEE-BD8F-9BCD41A88D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1D080B-6FAB-4BC8-BD99-A728BAFC7365}"/>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2515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59A46-5F33-470A-8B01-FD49991E6C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8DE24B-F071-4B88-B2FF-CEC64C79DE0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8ACDDAA-72E3-44AD-B2D7-05605ABADCF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D5CF995-182A-4FA0-9470-DD4556658787}"/>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6" name="页脚占位符 5">
            <a:extLst>
              <a:ext uri="{FF2B5EF4-FFF2-40B4-BE49-F238E27FC236}">
                <a16:creationId xmlns:a16="http://schemas.microsoft.com/office/drawing/2014/main" id="{D04E4FD5-932C-4FEA-8155-1A8C5B11E4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677646-8156-4024-8A0A-C5BB62EF2764}"/>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22365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345AA-0A57-4740-BB70-9E86B177EBB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8E02CA-3955-407E-AAD5-027E3899F8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988283-6382-43DB-9841-016B2B3CA07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2F2DF5B-4A4E-40FF-9767-871E7D160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EDF2DB0-5347-4787-A8F1-6DA42AF090B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1750D9D-92C1-4EA2-B4B7-49F034211A38}"/>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8" name="页脚占位符 7">
            <a:extLst>
              <a:ext uri="{FF2B5EF4-FFF2-40B4-BE49-F238E27FC236}">
                <a16:creationId xmlns:a16="http://schemas.microsoft.com/office/drawing/2014/main" id="{4FFC8E49-8D7E-4396-911E-20D82F0829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D2672B-66B9-4281-B5C0-F18877A472BB}"/>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6026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6E6A4-6E16-4CDA-A2CA-1D310FC71F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CC8C13-6809-468C-94BF-476EE0ACC9F6}"/>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4" name="页脚占位符 3">
            <a:extLst>
              <a:ext uri="{FF2B5EF4-FFF2-40B4-BE49-F238E27FC236}">
                <a16:creationId xmlns:a16="http://schemas.microsoft.com/office/drawing/2014/main" id="{5ABBB74C-61BE-4DEF-B5DB-33D1C28151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BBB8F8-8434-4793-B3FF-C79A18A3E11B}"/>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5931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20B417-543E-44FA-83D9-AC1EAF8FB1C2}"/>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3" name="页脚占位符 2">
            <a:extLst>
              <a:ext uri="{FF2B5EF4-FFF2-40B4-BE49-F238E27FC236}">
                <a16:creationId xmlns:a16="http://schemas.microsoft.com/office/drawing/2014/main" id="{279CE902-3861-4BC1-A2C0-F613A958F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496B6D-8B47-4F87-BC1B-E82F77B79865}"/>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52882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73BE7-FD55-4B13-A61F-68B92FC86C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F0AB1A-A9D7-404B-A485-38CCC71A0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DDFEB98-2052-469D-A29B-2F72FF474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830332A-0057-4D6D-9A64-022464991428}"/>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6" name="页脚占位符 5">
            <a:extLst>
              <a:ext uri="{FF2B5EF4-FFF2-40B4-BE49-F238E27FC236}">
                <a16:creationId xmlns:a16="http://schemas.microsoft.com/office/drawing/2014/main" id="{F36708D3-7A7E-4B4C-8F5F-4601512C8C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012CA-74AC-467D-A44C-B59CEF078002}"/>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415939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74E3-0EB6-4BAF-9D13-B0D9101663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DE3FAA-206D-4E4E-9801-9222FC3C3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909433-2D8A-42D0-8533-1CF69D5A4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19AD4F8-6008-45BB-A62A-7C12AF7655D2}"/>
              </a:ext>
            </a:extLst>
          </p:cNvPr>
          <p:cNvSpPr>
            <a:spLocks noGrp="1"/>
          </p:cNvSpPr>
          <p:nvPr>
            <p:ph type="dt" sz="half" idx="10"/>
          </p:nvPr>
        </p:nvSpPr>
        <p:spPr/>
        <p:txBody>
          <a:bodyPr/>
          <a:lstStyle/>
          <a:p>
            <a:fld id="{48C21653-2E51-4C14-BCDD-A2F4B88FC6F5}" type="datetimeFigureOut">
              <a:rPr lang="zh-CN" altLang="en-US" smtClean="0"/>
              <a:t>2019/5/31</a:t>
            </a:fld>
            <a:endParaRPr lang="zh-CN" altLang="en-US"/>
          </a:p>
        </p:txBody>
      </p:sp>
      <p:sp>
        <p:nvSpPr>
          <p:cNvPr id="6" name="页脚占位符 5">
            <a:extLst>
              <a:ext uri="{FF2B5EF4-FFF2-40B4-BE49-F238E27FC236}">
                <a16:creationId xmlns:a16="http://schemas.microsoft.com/office/drawing/2014/main" id="{6F0A3CB3-4A71-433E-BC3A-A40AA34856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8AAE7-63FA-42D8-B13C-FF8264E77868}"/>
              </a:ext>
            </a:extLst>
          </p:cNvPr>
          <p:cNvSpPr>
            <a:spLocks noGrp="1"/>
          </p:cNvSpPr>
          <p:nvPr>
            <p:ph type="sldNum" sz="quarter" idx="12"/>
          </p:nvPr>
        </p:nvSpPr>
        <p:spPr/>
        <p:txBody>
          <a:body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261405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F9A72D1-316B-489B-B84B-9C89807FE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6CBFCEC-C551-4D9E-AAA9-B7D6A4047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A4D626-C650-4387-9819-31A9AB96E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21653-2E51-4C14-BCDD-A2F4B88FC6F5}" type="datetimeFigureOut">
              <a:rPr lang="zh-CN" altLang="en-US" smtClean="0"/>
              <a:t>2019/5/31</a:t>
            </a:fld>
            <a:endParaRPr lang="zh-CN" altLang="en-US"/>
          </a:p>
        </p:txBody>
      </p:sp>
      <p:sp>
        <p:nvSpPr>
          <p:cNvPr id="5" name="页脚占位符 4">
            <a:extLst>
              <a:ext uri="{FF2B5EF4-FFF2-40B4-BE49-F238E27FC236}">
                <a16:creationId xmlns:a16="http://schemas.microsoft.com/office/drawing/2014/main" id="{20D99DBB-4446-4298-9374-66727B4AA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1008370-5F31-4D0F-8CE6-11A6C90AC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6113B-21A8-4A02-B27A-091797316FCA}" type="slidenum">
              <a:rPr lang="zh-CN" altLang="en-US" smtClean="0"/>
              <a:t>‹#›</a:t>
            </a:fld>
            <a:endParaRPr lang="zh-CN" altLang="en-US"/>
          </a:p>
        </p:txBody>
      </p:sp>
    </p:spTree>
    <p:extLst>
      <p:ext uri="{BB962C8B-B14F-4D97-AF65-F5344CB8AC3E}">
        <p14:creationId xmlns:p14="http://schemas.microsoft.com/office/powerpoint/2010/main" val="316963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llvm.org/docs/CodeGenerator.html#datalayou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llvm.org/docs/CodeGenerator.html#targetmachine" TargetMode="External"/><Relationship Id="rId5" Type="http://schemas.openxmlformats.org/officeDocument/2006/relationships/hyperlink" Target="http://llvm.org/viewvc/llvm-project/" TargetMode="Externa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739F7F7-55EE-4AF0-9CBC-C8B6AB2B884B}"/>
              </a:ext>
            </a:extLst>
          </p:cNvPr>
          <p:cNvSpPr>
            <a:spLocks noGrp="1"/>
          </p:cNvSpPr>
          <p:nvPr>
            <p:ph type="ctrTitle"/>
          </p:nvPr>
        </p:nvSpPr>
        <p:spPr>
          <a:xfrm>
            <a:off x="1524000" y="1122362"/>
            <a:ext cx="9144000" cy="2840037"/>
          </a:xfrm>
        </p:spPr>
        <p:txBody>
          <a:bodyPr>
            <a:normAutofit/>
          </a:bodyPr>
          <a:lstStyle/>
          <a:p>
            <a:r>
              <a:rPr lang="en-US" altLang="zh-CN" sz="5800" b="1" dirty="0"/>
              <a:t>Brief Intro to LLVM Backend</a:t>
            </a:r>
            <a:endParaRPr lang="zh-CN" altLang="en-US" sz="5800" b="1" dirty="0"/>
          </a:p>
        </p:txBody>
      </p:sp>
      <p:sp>
        <p:nvSpPr>
          <p:cNvPr id="3" name="副标题 2">
            <a:extLst>
              <a:ext uri="{FF2B5EF4-FFF2-40B4-BE49-F238E27FC236}">
                <a16:creationId xmlns:a16="http://schemas.microsoft.com/office/drawing/2014/main" id="{FA265B98-3ADD-46AA-AFA7-1DC147655999}"/>
              </a:ext>
            </a:extLst>
          </p:cNvPr>
          <p:cNvSpPr>
            <a:spLocks noGrp="1"/>
          </p:cNvSpPr>
          <p:nvPr>
            <p:ph type="subTitle" idx="1"/>
          </p:nvPr>
        </p:nvSpPr>
        <p:spPr>
          <a:xfrm>
            <a:off x="1524000" y="4256436"/>
            <a:ext cx="9144000" cy="1600818"/>
          </a:xfrm>
        </p:spPr>
        <p:txBody>
          <a:bodyPr>
            <a:normAutofit/>
          </a:bodyPr>
          <a:lstStyle/>
          <a:p>
            <a:endParaRPr lang="en-US" altLang="zh-CN" dirty="0">
              <a:solidFill>
                <a:schemeClr val="accent1"/>
              </a:solidFill>
            </a:endParaRPr>
          </a:p>
          <a:p>
            <a:r>
              <a:rPr lang="en-US" altLang="zh-CN" dirty="0"/>
              <a:t>Shi Ningning/</a:t>
            </a:r>
            <a:r>
              <a:rPr lang="zh-CN" altLang="en-US" dirty="0"/>
              <a:t>史宁宁</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8196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41EAC-52D0-4629-A45C-6ECABD371F79}"/>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r>
              <a:rPr lang="zh-CN" altLang="en-US" dirty="0"/>
              <a:t>（</a:t>
            </a:r>
            <a:r>
              <a:rPr lang="en-US" altLang="zh-CN" dirty="0"/>
              <a:t>Another version</a:t>
            </a:r>
            <a:r>
              <a:rPr lang="zh-CN" altLang="en-US" dirty="0"/>
              <a:t>）</a:t>
            </a:r>
          </a:p>
        </p:txBody>
      </p:sp>
      <p:sp>
        <p:nvSpPr>
          <p:cNvPr id="6" name="矩形: 圆角 5">
            <a:extLst>
              <a:ext uri="{FF2B5EF4-FFF2-40B4-BE49-F238E27FC236}">
                <a16:creationId xmlns:a16="http://schemas.microsoft.com/office/drawing/2014/main" id="{3C7903C2-9892-4750-A4FD-FC2120CF3E61}"/>
              </a:ext>
            </a:extLst>
          </p:cNvPr>
          <p:cNvSpPr/>
          <p:nvPr/>
        </p:nvSpPr>
        <p:spPr>
          <a:xfrm>
            <a:off x="1318846" y="2409092"/>
            <a:ext cx="2074985" cy="1019908"/>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noFill/>
                <a:effectLst>
                  <a:reflection endPos="65000" dist="50800" dir="5400000" sy="-100000" algn="bl" rotWithShape="0"/>
                </a:effectLst>
              </a:rPr>
              <a:t>SDFSDF</a:t>
            </a:r>
            <a:r>
              <a:rPr lang="en-US" altLang="zh-CN" dirty="0">
                <a:solidFill>
                  <a:schemeClr val="bg1"/>
                </a:solidFill>
                <a:effectLst>
                  <a:reflection endPos="65000" dist="50800" dir="5400000" sy="-100000" algn="bl" rotWithShape="0"/>
                </a:effectLst>
              </a:rPr>
              <a:t>FSDF</a:t>
            </a:r>
            <a:endParaRPr lang="zh-CN" altLang="en-US" dirty="0">
              <a:solidFill>
                <a:schemeClr val="bg1"/>
              </a:solidFill>
              <a:effectLst>
                <a:reflection endPos="65000" dist="50800" dir="5400000" sy="-100000" algn="bl" rotWithShape="0"/>
              </a:effectLst>
            </a:endParaRPr>
          </a:p>
        </p:txBody>
      </p:sp>
      <p:sp>
        <p:nvSpPr>
          <p:cNvPr id="7" name="矩形: 圆角 6">
            <a:extLst>
              <a:ext uri="{FF2B5EF4-FFF2-40B4-BE49-F238E27FC236}">
                <a16:creationId xmlns:a16="http://schemas.microsoft.com/office/drawing/2014/main" id="{6E46D0D5-DF1F-4D83-B224-AA6EF3F860B8}"/>
              </a:ext>
            </a:extLst>
          </p:cNvPr>
          <p:cNvSpPr/>
          <p:nvPr/>
        </p:nvSpPr>
        <p:spPr>
          <a:xfrm>
            <a:off x="4021015" y="2409092"/>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sp>
        <p:nvSpPr>
          <p:cNvPr id="8" name="矩形: 圆角 7">
            <a:extLst>
              <a:ext uri="{FF2B5EF4-FFF2-40B4-BE49-F238E27FC236}">
                <a16:creationId xmlns:a16="http://schemas.microsoft.com/office/drawing/2014/main" id="{58A7F779-F004-4A89-BF41-1BD3C90CAB37}"/>
              </a:ext>
            </a:extLst>
          </p:cNvPr>
          <p:cNvSpPr/>
          <p:nvPr/>
        </p:nvSpPr>
        <p:spPr>
          <a:xfrm>
            <a:off x="6869723" y="2409092"/>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sp>
        <p:nvSpPr>
          <p:cNvPr id="9" name="矩形: 圆角 8">
            <a:extLst>
              <a:ext uri="{FF2B5EF4-FFF2-40B4-BE49-F238E27FC236}">
                <a16:creationId xmlns:a16="http://schemas.microsoft.com/office/drawing/2014/main" id="{4C69D1B5-D444-4691-89C6-EA136DE4E63E}"/>
              </a:ext>
            </a:extLst>
          </p:cNvPr>
          <p:cNvSpPr/>
          <p:nvPr/>
        </p:nvSpPr>
        <p:spPr>
          <a:xfrm>
            <a:off x="1318845" y="4215545"/>
            <a:ext cx="2074985" cy="946883"/>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sp>
        <p:nvSpPr>
          <p:cNvPr id="11" name="矩形: 圆角 10">
            <a:extLst>
              <a:ext uri="{FF2B5EF4-FFF2-40B4-BE49-F238E27FC236}">
                <a16:creationId xmlns:a16="http://schemas.microsoft.com/office/drawing/2014/main" id="{8E324149-43D1-46F8-B536-AA2CB9EC0EA9}"/>
              </a:ext>
            </a:extLst>
          </p:cNvPr>
          <p:cNvSpPr/>
          <p:nvPr/>
        </p:nvSpPr>
        <p:spPr>
          <a:xfrm>
            <a:off x="4094284" y="4177689"/>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sp>
        <p:nvSpPr>
          <p:cNvPr id="12" name="矩形: 圆角 11">
            <a:extLst>
              <a:ext uri="{FF2B5EF4-FFF2-40B4-BE49-F238E27FC236}">
                <a16:creationId xmlns:a16="http://schemas.microsoft.com/office/drawing/2014/main" id="{40641635-DF8E-4D29-A0A7-D8FF46470AA2}"/>
              </a:ext>
            </a:extLst>
          </p:cNvPr>
          <p:cNvSpPr/>
          <p:nvPr/>
        </p:nvSpPr>
        <p:spPr>
          <a:xfrm>
            <a:off x="6869723" y="4171583"/>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sp>
        <p:nvSpPr>
          <p:cNvPr id="13" name="矩形: 圆角 12">
            <a:extLst>
              <a:ext uri="{FF2B5EF4-FFF2-40B4-BE49-F238E27FC236}">
                <a16:creationId xmlns:a16="http://schemas.microsoft.com/office/drawing/2014/main" id="{C8FC657F-0D78-4D33-AD65-DDF770C830FB}"/>
              </a:ext>
            </a:extLst>
          </p:cNvPr>
          <p:cNvSpPr/>
          <p:nvPr/>
        </p:nvSpPr>
        <p:spPr>
          <a:xfrm>
            <a:off x="9592407" y="2409092"/>
            <a:ext cx="2074985" cy="10199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bg1"/>
              </a:solidFill>
            </a:endParaRPr>
          </a:p>
        </p:txBody>
      </p:sp>
      <p:cxnSp>
        <p:nvCxnSpPr>
          <p:cNvPr id="15" name="直接箭头连接符 14">
            <a:extLst>
              <a:ext uri="{FF2B5EF4-FFF2-40B4-BE49-F238E27FC236}">
                <a16:creationId xmlns:a16="http://schemas.microsoft.com/office/drawing/2014/main" id="{3071D9FF-3BF4-4620-83D9-ECE36410D85E}"/>
              </a:ext>
            </a:extLst>
          </p:cNvPr>
          <p:cNvCxnSpPr>
            <a:stCxn id="6" idx="3"/>
            <a:endCxn id="7" idx="1"/>
          </p:cNvCxnSpPr>
          <p:nvPr/>
        </p:nvCxnSpPr>
        <p:spPr>
          <a:xfrm>
            <a:off x="3393831" y="2919046"/>
            <a:ext cx="627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6F5BD5F-9D2F-47FD-A640-BD45442D28A4}"/>
              </a:ext>
            </a:extLst>
          </p:cNvPr>
          <p:cNvCxnSpPr>
            <a:stCxn id="7" idx="3"/>
            <a:endCxn id="8" idx="1"/>
          </p:cNvCxnSpPr>
          <p:nvPr/>
        </p:nvCxnSpPr>
        <p:spPr>
          <a:xfrm>
            <a:off x="6096000" y="2919046"/>
            <a:ext cx="7737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B8BF175-E3A8-4B93-B307-AEE4A29A9B22}"/>
              </a:ext>
            </a:extLst>
          </p:cNvPr>
          <p:cNvCxnSpPr>
            <a:stCxn id="8" idx="3"/>
            <a:endCxn id="13" idx="1"/>
          </p:cNvCxnSpPr>
          <p:nvPr/>
        </p:nvCxnSpPr>
        <p:spPr>
          <a:xfrm>
            <a:off x="8944708" y="2919046"/>
            <a:ext cx="6476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363F2004-E94B-4BC3-87F7-2CC050A35C2E}"/>
              </a:ext>
            </a:extLst>
          </p:cNvPr>
          <p:cNvCxnSpPr>
            <a:stCxn id="13" idx="2"/>
            <a:endCxn id="9" idx="0"/>
          </p:cNvCxnSpPr>
          <p:nvPr/>
        </p:nvCxnSpPr>
        <p:spPr>
          <a:xfrm rot="5400000">
            <a:off x="6099847" y="-314509"/>
            <a:ext cx="786545" cy="82735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69B1087-C803-461C-807C-AD2B95F174DD}"/>
              </a:ext>
            </a:extLst>
          </p:cNvPr>
          <p:cNvCxnSpPr>
            <a:stCxn id="9" idx="3"/>
            <a:endCxn id="11" idx="1"/>
          </p:cNvCxnSpPr>
          <p:nvPr/>
        </p:nvCxnSpPr>
        <p:spPr>
          <a:xfrm flipV="1">
            <a:off x="3393830" y="4687643"/>
            <a:ext cx="700454" cy="1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ABF025B-4808-4FEE-BCE6-14BE223E3261}"/>
              </a:ext>
            </a:extLst>
          </p:cNvPr>
          <p:cNvCxnSpPr>
            <a:stCxn id="11" idx="3"/>
            <a:endCxn id="12" idx="1"/>
          </p:cNvCxnSpPr>
          <p:nvPr/>
        </p:nvCxnSpPr>
        <p:spPr>
          <a:xfrm flipV="1">
            <a:off x="6169269" y="4681537"/>
            <a:ext cx="700454" cy="6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A596278D-753F-4E6B-B012-8CA496029DCC}"/>
              </a:ext>
            </a:extLst>
          </p:cNvPr>
          <p:cNvSpPr txBox="1"/>
          <p:nvPr/>
        </p:nvSpPr>
        <p:spPr>
          <a:xfrm>
            <a:off x="1318845" y="2567354"/>
            <a:ext cx="2074985" cy="646331"/>
          </a:xfrm>
          <a:prstGeom prst="rect">
            <a:avLst/>
          </a:prstGeom>
          <a:noFill/>
        </p:spPr>
        <p:txBody>
          <a:bodyPr wrap="square" rtlCol="0">
            <a:spAutoFit/>
          </a:bodyPr>
          <a:lstStyle/>
          <a:p>
            <a:pPr algn="ctr"/>
            <a:r>
              <a:rPr lang="en-US" altLang="zh-CN" dirty="0"/>
              <a:t>Instruction Selection</a:t>
            </a:r>
            <a:endParaRPr lang="zh-CN" altLang="en-US" dirty="0"/>
          </a:p>
        </p:txBody>
      </p:sp>
      <p:sp>
        <p:nvSpPr>
          <p:cNvPr id="31" name="文本框 30">
            <a:extLst>
              <a:ext uri="{FF2B5EF4-FFF2-40B4-BE49-F238E27FC236}">
                <a16:creationId xmlns:a16="http://schemas.microsoft.com/office/drawing/2014/main" id="{ADE6ADE4-1D1F-42EC-8696-B3A85B0FD703}"/>
              </a:ext>
            </a:extLst>
          </p:cNvPr>
          <p:cNvSpPr txBox="1"/>
          <p:nvPr/>
        </p:nvSpPr>
        <p:spPr>
          <a:xfrm>
            <a:off x="4041529" y="2567354"/>
            <a:ext cx="2054471" cy="646331"/>
          </a:xfrm>
          <a:prstGeom prst="rect">
            <a:avLst/>
          </a:prstGeom>
          <a:noFill/>
        </p:spPr>
        <p:txBody>
          <a:bodyPr wrap="square" rtlCol="0">
            <a:spAutoFit/>
          </a:bodyPr>
          <a:lstStyle/>
          <a:p>
            <a:pPr algn="ctr"/>
            <a:r>
              <a:rPr lang="en-US" altLang="zh-CN" dirty="0"/>
              <a:t>Scheduling and Formation</a:t>
            </a:r>
            <a:endParaRPr lang="zh-CN" altLang="en-US" dirty="0"/>
          </a:p>
        </p:txBody>
      </p:sp>
      <p:sp>
        <p:nvSpPr>
          <p:cNvPr id="32" name="文本框 31">
            <a:extLst>
              <a:ext uri="{FF2B5EF4-FFF2-40B4-BE49-F238E27FC236}">
                <a16:creationId xmlns:a16="http://schemas.microsoft.com/office/drawing/2014/main" id="{8BA49F66-DE34-4E7B-9FD9-82042A2EA74F}"/>
              </a:ext>
            </a:extLst>
          </p:cNvPr>
          <p:cNvSpPr txBox="1"/>
          <p:nvPr/>
        </p:nvSpPr>
        <p:spPr>
          <a:xfrm>
            <a:off x="6890237" y="2473867"/>
            <a:ext cx="2054471" cy="923330"/>
          </a:xfrm>
          <a:prstGeom prst="rect">
            <a:avLst/>
          </a:prstGeom>
          <a:noFill/>
        </p:spPr>
        <p:txBody>
          <a:bodyPr wrap="square" rtlCol="0">
            <a:spAutoFit/>
          </a:bodyPr>
          <a:lstStyle/>
          <a:p>
            <a:pPr algn="ctr"/>
            <a:r>
              <a:rPr lang="en-US" altLang="zh-CN" dirty="0"/>
              <a:t>SSA-based Machine Code Optimizations</a:t>
            </a:r>
            <a:endParaRPr lang="zh-CN" altLang="en-US" dirty="0"/>
          </a:p>
        </p:txBody>
      </p:sp>
      <p:sp>
        <p:nvSpPr>
          <p:cNvPr id="33" name="文本框 32">
            <a:extLst>
              <a:ext uri="{FF2B5EF4-FFF2-40B4-BE49-F238E27FC236}">
                <a16:creationId xmlns:a16="http://schemas.microsoft.com/office/drawing/2014/main" id="{4E883F0C-4C2C-4D67-AAF2-445BD3833E68}"/>
              </a:ext>
            </a:extLst>
          </p:cNvPr>
          <p:cNvSpPr txBox="1"/>
          <p:nvPr/>
        </p:nvSpPr>
        <p:spPr>
          <a:xfrm>
            <a:off x="9583615" y="2567354"/>
            <a:ext cx="2054471" cy="646331"/>
          </a:xfrm>
          <a:prstGeom prst="rect">
            <a:avLst/>
          </a:prstGeom>
          <a:noFill/>
        </p:spPr>
        <p:txBody>
          <a:bodyPr wrap="square" rtlCol="0">
            <a:spAutoFit/>
          </a:bodyPr>
          <a:lstStyle/>
          <a:p>
            <a:pPr algn="ctr"/>
            <a:r>
              <a:rPr lang="en-US" altLang="zh-CN" dirty="0"/>
              <a:t>Register </a:t>
            </a:r>
          </a:p>
          <a:p>
            <a:pPr algn="ctr"/>
            <a:r>
              <a:rPr lang="en-US" altLang="zh-CN" dirty="0"/>
              <a:t>Allocation</a:t>
            </a:r>
            <a:endParaRPr lang="zh-CN" altLang="en-US" dirty="0"/>
          </a:p>
        </p:txBody>
      </p:sp>
      <p:sp>
        <p:nvSpPr>
          <p:cNvPr id="35" name="文本框 34">
            <a:extLst>
              <a:ext uri="{FF2B5EF4-FFF2-40B4-BE49-F238E27FC236}">
                <a16:creationId xmlns:a16="http://schemas.microsoft.com/office/drawing/2014/main" id="{E6076E39-7E2B-472F-A240-9E45DE6FAA8F}"/>
              </a:ext>
            </a:extLst>
          </p:cNvPr>
          <p:cNvSpPr txBox="1"/>
          <p:nvPr/>
        </p:nvSpPr>
        <p:spPr>
          <a:xfrm>
            <a:off x="1318845" y="4360985"/>
            <a:ext cx="2074985" cy="646331"/>
          </a:xfrm>
          <a:prstGeom prst="rect">
            <a:avLst/>
          </a:prstGeom>
          <a:noFill/>
        </p:spPr>
        <p:txBody>
          <a:bodyPr wrap="square" rtlCol="0">
            <a:spAutoFit/>
          </a:bodyPr>
          <a:lstStyle/>
          <a:p>
            <a:pPr algn="ctr"/>
            <a:r>
              <a:rPr lang="en-US" altLang="zh-CN" dirty="0"/>
              <a:t>Prolog/Epilog Code Insertion</a:t>
            </a:r>
            <a:endParaRPr lang="zh-CN" altLang="en-US" dirty="0"/>
          </a:p>
        </p:txBody>
      </p:sp>
      <p:sp>
        <p:nvSpPr>
          <p:cNvPr id="36" name="文本框 35">
            <a:extLst>
              <a:ext uri="{FF2B5EF4-FFF2-40B4-BE49-F238E27FC236}">
                <a16:creationId xmlns:a16="http://schemas.microsoft.com/office/drawing/2014/main" id="{43F6256B-EA4E-4ABF-8E54-FE1539C5E231}"/>
              </a:ext>
            </a:extLst>
          </p:cNvPr>
          <p:cNvSpPr txBox="1"/>
          <p:nvPr/>
        </p:nvSpPr>
        <p:spPr>
          <a:xfrm>
            <a:off x="4147037" y="4268161"/>
            <a:ext cx="2074985" cy="923330"/>
          </a:xfrm>
          <a:prstGeom prst="rect">
            <a:avLst/>
          </a:prstGeom>
          <a:noFill/>
        </p:spPr>
        <p:txBody>
          <a:bodyPr wrap="square" rtlCol="0">
            <a:spAutoFit/>
          </a:bodyPr>
          <a:lstStyle/>
          <a:p>
            <a:pPr algn="ctr"/>
            <a:r>
              <a:rPr lang="en-US" altLang="zh-CN" dirty="0"/>
              <a:t>Late Machine Code Optimizations</a:t>
            </a:r>
            <a:endParaRPr lang="zh-CN" altLang="en-US" dirty="0"/>
          </a:p>
        </p:txBody>
      </p:sp>
      <p:sp>
        <p:nvSpPr>
          <p:cNvPr id="37" name="文本框 36">
            <a:extLst>
              <a:ext uri="{FF2B5EF4-FFF2-40B4-BE49-F238E27FC236}">
                <a16:creationId xmlns:a16="http://schemas.microsoft.com/office/drawing/2014/main" id="{18E5A636-30BE-4D2C-8330-A4DD02F68A25}"/>
              </a:ext>
            </a:extLst>
          </p:cNvPr>
          <p:cNvSpPr txBox="1"/>
          <p:nvPr/>
        </p:nvSpPr>
        <p:spPr>
          <a:xfrm>
            <a:off x="6890237" y="4360985"/>
            <a:ext cx="2074985" cy="646331"/>
          </a:xfrm>
          <a:prstGeom prst="rect">
            <a:avLst/>
          </a:prstGeom>
          <a:noFill/>
        </p:spPr>
        <p:txBody>
          <a:bodyPr wrap="square" rtlCol="0">
            <a:spAutoFit/>
          </a:bodyPr>
          <a:lstStyle/>
          <a:p>
            <a:pPr algn="ctr"/>
            <a:r>
              <a:rPr lang="en-US" altLang="zh-CN" dirty="0"/>
              <a:t>Code </a:t>
            </a:r>
          </a:p>
          <a:p>
            <a:pPr algn="ctr"/>
            <a:r>
              <a:rPr lang="en-US" altLang="zh-CN" dirty="0"/>
              <a:t>Emission</a:t>
            </a:r>
            <a:endParaRPr lang="zh-CN" altLang="en-US" dirty="0"/>
          </a:p>
        </p:txBody>
      </p:sp>
      <p:sp>
        <p:nvSpPr>
          <p:cNvPr id="38" name="文本框 37">
            <a:extLst>
              <a:ext uri="{FF2B5EF4-FFF2-40B4-BE49-F238E27FC236}">
                <a16:creationId xmlns:a16="http://schemas.microsoft.com/office/drawing/2014/main" id="{B45BA671-3F3C-45F8-A84B-9A95467AD0F7}"/>
              </a:ext>
            </a:extLst>
          </p:cNvPr>
          <p:cNvSpPr txBox="1"/>
          <p:nvPr/>
        </p:nvSpPr>
        <p:spPr>
          <a:xfrm>
            <a:off x="1055077" y="6207369"/>
            <a:ext cx="10515600" cy="369332"/>
          </a:xfrm>
          <a:prstGeom prst="rect">
            <a:avLst/>
          </a:prstGeom>
          <a:noFill/>
        </p:spPr>
        <p:txBody>
          <a:bodyPr wrap="square" rtlCol="0">
            <a:spAutoFit/>
          </a:bodyPr>
          <a:lstStyle/>
          <a:p>
            <a:r>
              <a:rPr lang="en-US" altLang="zh-CN" dirty="0"/>
              <a:t>Notes</a:t>
            </a:r>
            <a:r>
              <a:rPr lang="zh-CN" altLang="en-US" dirty="0"/>
              <a:t>：</a:t>
            </a:r>
            <a:r>
              <a:rPr lang="en-US" altLang="zh-CN" dirty="0"/>
              <a:t>According the LLVM </a:t>
            </a:r>
            <a:r>
              <a:rPr lang="en-US" altLang="zh-CN" dirty="0" err="1"/>
              <a:t>DOC《The</a:t>
            </a:r>
            <a:r>
              <a:rPr lang="zh-CN" altLang="en-US" dirty="0"/>
              <a:t> </a:t>
            </a:r>
            <a:r>
              <a:rPr lang="en-US" altLang="zh-CN" dirty="0"/>
              <a:t>LLVM Target-Independent Code Generator》.</a:t>
            </a:r>
            <a:endParaRPr lang="zh-CN" altLang="en-US" dirty="0"/>
          </a:p>
        </p:txBody>
      </p:sp>
    </p:spTree>
    <p:extLst>
      <p:ext uri="{BB962C8B-B14F-4D97-AF65-F5344CB8AC3E}">
        <p14:creationId xmlns:p14="http://schemas.microsoft.com/office/powerpoint/2010/main" val="347978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3"/>
          <a:stretch>
            <a:fillRect/>
          </a:stretch>
        </p:blipFill>
        <p:spPr>
          <a:xfrm>
            <a:off x="83103" y="1771804"/>
            <a:ext cx="12108897" cy="4025118"/>
          </a:xfrm>
          <a:prstGeom prst="rect">
            <a:avLst/>
          </a:prstGeom>
        </p:spPr>
      </p:pic>
      <p:sp>
        <p:nvSpPr>
          <p:cNvPr id="3" name="椭圆 2">
            <a:extLst>
              <a:ext uri="{FF2B5EF4-FFF2-40B4-BE49-F238E27FC236}">
                <a16:creationId xmlns:a16="http://schemas.microsoft.com/office/drawing/2014/main" id="{D63AF02E-735F-487A-B8D8-B5821488AC01}"/>
              </a:ext>
            </a:extLst>
          </p:cNvPr>
          <p:cNvSpPr/>
          <p:nvPr/>
        </p:nvSpPr>
        <p:spPr>
          <a:xfrm>
            <a:off x="682923" y="2943202"/>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06524C9-83C9-4740-9319-1F874F4D6E56}"/>
              </a:ext>
            </a:extLst>
          </p:cNvPr>
          <p:cNvSpPr/>
          <p:nvPr/>
        </p:nvSpPr>
        <p:spPr>
          <a:xfrm>
            <a:off x="9914916" y="3323519"/>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189B803-F686-443F-AE94-7A9D9DF6452D}"/>
              </a:ext>
            </a:extLst>
          </p:cNvPr>
          <p:cNvSpPr/>
          <p:nvPr/>
        </p:nvSpPr>
        <p:spPr>
          <a:xfrm>
            <a:off x="9973467" y="4365463"/>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207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3"/>
          <a:stretch>
            <a:fillRect/>
          </a:stretch>
        </p:blipFill>
        <p:spPr>
          <a:xfrm>
            <a:off x="83103" y="1771804"/>
            <a:ext cx="12108897" cy="4025118"/>
          </a:xfrm>
          <a:prstGeom prst="rect">
            <a:avLst/>
          </a:prstGeom>
        </p:spPr>
      </p:pic>
      <p:sp>
        <p:nvSpPr>
          <p:cNvPr id="3" name="椭圆 2">
            <a:extLst>
              <a:ext uri="{FF2B5EF4-FFF2-40B4-BE49-F238E27FC236}">
                <a16:creationId xmlns:a16="http://schemas.microsoft.com/office/drawing/2014/main" id="{D63AF02E-735F-487A-B8D8-B5821488AC01}"/>
              </a:ext>
            </a:extLst>
          </p:cNvPr>
          <p:cNvSpPr/>
          <p:nvPr/>
        </p:nvSpPr>
        <p:spPr>
          <a:xfrm>
            <a:off x="2477957" y="2046056"/>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06524C9-83C9-4740-9319-1F874F4D6E56}"/>
              </a:ext>
            </a:extLst>
          </p:cNvPr>
          <p:cNvSpPr/>
          <p:nvPr/>
        </p:nvSpPr>
        <p:spPr>
          <a:xfrm>
            <a:off x="7836534" y="2080472"/>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339D43A-03F1-453A-A857-BF33C6DD69A1}"/>
              </a:ext>
            </a:extLst>
          </p:cNvPr>
          <p:cNvSpPr/>
          <p:nvPr/>
        </p:nvSpPr>
        <p:spPr>
          <a:xfrm>
            <a:off x="2443545" y="3840448"/>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189B803-F686-443F-AE94-7A9D9DF6452D}"/>
              </a:ext>
            </a:extLst>
          </p:cNvPr>
          <p:cNvSpPr/>
          <p:nvPr/>
        </p:nvSpPr>
        <p:spPr>
          <a:xfrm>
            <a:off x="5988068" y="3830620"/>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643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3"/>
          <a:stretch>
            <a:fillRect/>
          </a:stretch>
        </p:blipFill>
        <p:spPr>
          <a:xfrm>
            <a:off x="83103" y="1771804"/>
            <a:ext cx="12108897" cy="4025118"/>
          </a:xfrm>
          <a:prstGeom prst="rect">
            <a:avLst/>
          </a:prstGeom>
        </p:spPr>
      </p:pic>
      <p:sp>
        <p:nvSpPr>
          <p:cNvPr id="3" name="椭圆 2">
            <a:extLst>
              <a:ext uri="{FF2B5EF4-FFF2-40B4-BE49-F238E27FC236}">
                <a16:creationId xmlns:a16="http://schemas.microsoft.com/office/drawing/2014/main" id="{D63AF02E-735F-487A-B8D8-B5821488AC01}"/>
              </a:ext>
            </a:extLst>
          </p:cNvPr>
          <p:cNvSpPr/>
          <p:nvPr/>
        </p:nvSpPr>
        <p:spPr>
          <a:xfrm>
            <a:off x="6079279" y="2046056"/>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189B803-F686-443F-AE94-7A9D9DF6452D}"/>
              </a:ext>
            </a:extLst>
          </p:cNvPr>
          <p:cNvSpPr/>
          <p:nvPr/>
        </p:nvSpPr>
        <p:spPr>
          <a:xfrm>
            <a:off x="4229598" y="3816552"/>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968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Important 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2"/>
          <a:stretch>
            <a:fillRect/>
          </a:stretch>
        </p:blipFill>
        <p:spPr>
          <a:xfrm>
            <a:off x="83103" y="1771804"/>
            <a:ext cx="12108897" cy="4025118"/>
          </a:xfrm>
          <a:prstGeom prst="rect">
            <a:avLst/>
          </a:prstGeom>
        </p:spPr>
      </p:pic>
      <p:sp>
        <p:nvSpPr>
          <p:cNvPr id="3" name="椭圆 2">
            <a:extLst>
              <a:ext uri="{FF2B5EF4-FFF2-40B4-BE49-F238E27FC236}">
                <a16:creationId xmlns:a16="http://schemas.microsoft.com/office/drawing/2014/main" id="{D63AF02E-735F-487A-B8D8-B5821488AC01}"/>
              </a:ext>
            </a:extLst>
          </p:cNvPr>
          <p:cNvSpPr/>
          <p:nvPr/>
        </p:nvSpPr>
        <p:spPr>
          <a:xfrm>
            <a:off x="4208277" y="2046056"/>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06524C9-83C9-4740-9319-1F874F4D6E56}"/>
              </a:ext>
            </a:extLst>
          </p:cNvPr>
          <p:cNvSpPr/>
          <p:nvPr/>
        </p:nvSpPr>
        <p:spPr>
          <a:xfrm>
            <a:off x="9609060" y="2038268"/>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189B803-F686-443F-AE94-7A9D9DF6452D}"/>
              </a:ext>
            </a:extLst>
          </p:cNvPr>
          <p:cNvSpPr/>
          <p:nvPr/>
        </p:nvSpPr>
        <p:spPr>
          <a:xfrm>
            <a:off x="7732461" y="3830620"/>
            <a:ext cx="1645920" cy="1083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03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17C70B-BB87-44A3-BBAA-464A764011A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dirty="0"/>
              <a:t>Important Steps</a:t>
            </a:r>
            <a:r>
              <a:rPr lang="en-US" altLang="zh-CN" sz="5800" kern="1200" dirty="0">
                <a:solidFill>
                  <a:schemeClr val="tx1"/>
                </a:solidFill>
                <a:latin typeface="+mj-lt"/>
                <a:ea typeface="+mj-ea"/>
                <a:cs typeface="+mj-cs"/>
              </a:rPr>
              <a:t> of Backend</a:t>
            </a:r>
            <a:endParaRPr lang="zh-CN" altLang="en-US" sz="5800" kern="120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10549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A42B-C72A-4D25-B604-338DB9B67D78}"/>
              </a:ext>
            </a:extLst>
          </p:cNvPr>
          <p:cNvSpPr>
            <a:spLocks noGrp="1"/>
          </p:cNvSpPr>
          <p:nvPr>
            <p:ph type="title"/>
          </p:nvPr>
        </p:nvSpPr>
        <p:spPr>
          <a:xfrm>
            <a:off x="838200" y="365125"/>
            <a:ext cx="10515600" cy="1325563"/>
          </a:xfrm>
        </p:spPr>
        <p:txBody>
          <a:bodyPr/>
          <a:lstStyle/>
          <a:p>
            <a:r>
              <a:rPr lang="en-US" altLang="zh-CN" dirty="0"/>
              <a:t>Instruction selection</a:t>
            </a:r>
            <a:endParaRPr lang="zh-CN" altLang="en-US" dirty="0"/>
          </a:p>
        </p:txBody>
      </p:sp>
      <p:pic>
        <p:nvPicPr>
          <p:cNvPr id="4" name="内容占位符 3">
            <a:extLst>
              <a:ext uri="{FF2B5EF4-FFF2-40B4-BE49-F238E27FC236}">
                <a16:creationId xmlns:a16="http://schemas.microsoft.com/office/drawing/2014/main" id="{ED795746-A059-4370-91B9-2E69328F8568}"/>
              </a:ext>
            </a:extLst>
          </p:cNvPr>
          <p:cNvPicPr>
            <a:picLocks noGrp="1" noChangeAspect="1"/>
          </p:cNvPicPr>
          <p:nvPr>
            <p:ph idx="1"/>
          </p:nvPr>
        </p:nvPicPr>
        <p:blipFill>
          <a:blip r:embed="rId3"/>
          <a:stretch>
            <a:fillRect/>
          </a:stretch>
        </p:blipFill>
        <p:spPr>
          <a:xfrm>
            <a:off x="838200" y="1531419"/>
            <a:ext cx="8585310" cy="4961456"/>
          </a:xfrm>
          <a:prstGeom prst="rect">
            <a:avLst/>
          </a:prstGeom>
        </p:spPr>
      </p:pic>
      <p:sp>
        <p:nvSpPr>
          <p:cNvPr id="6" name="文本框 5">
            <a:extLst>
              <a:ext uri="{FF2B5EF4-FFF2-40B4-BE49-F238E27FC236}">
                <a16:creationId xmlns:a16="http://schemas.microsoft.com/office/drawing/2014/main" id="{11AAD3A1-8A1F-4987-AC78-9D81087F7B70}"/>
              </a:ext>
            </a:extLst>
          </p:cNvPr>
          <p:cNvSpPr txBox="1"/>
          <p:nvPr/>
        </p:nvSpPr>
        <p:spPr>
          <a:xfrm>
            <a:off x="9777046" y="4968750"/>
            <a:ext cx="2208628" cy="1200329"/>
          </a:xfrm>
          <a:prstGeom prst="rect">
            <a:avLst/>
          </a:prstGeom>
          <a:noFill/>
        </p:spPr>
        <p:txBody>
          <a:bodyPr wrap="square" rtlCol="0">
            <a:spAutoFit/>
          </a:bodyPr>
          <a:lstStyle/>
          <a:p>
            <a:r>
              <a:rPr lang="en-US" altLang="zh-CN" dirty="0"/>
              <a:t>Notes</a:t>
            </a:r>
            <a:r>
              <a:rPr lang="zh-CN" altLang="en-US" dirty="0"/>
              <a:t>：</a:t>
            </a:r>
            <a:r>
              <a:rPr lang="en-US" altLang="zh-CN" dirty="0"/>
              <a:t>《Getting Started with LLVM Core Libraries》P150</a:t>
            </a:r>
            <a:endParaRPr lang="zh-CN" altLang="en-US" dirty="0"/>
          </a:p>
        </p:txBody>
      </p:sp>
    </p:spTree>
    <p:extLst>
      <p:ext uri="{BB962C8B-B14F-4D97-AF65-F5344CB8AC3E}">
        <p14:creationId xmlns:p14="http://schemas.microsoft.com/office/powerpoint/2010/main" val="209099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A42B-C72A-4D25-B604-338DB9B67D78}"/>
              </a:ext>
            </a:extLst>
          </p:cNvPr>
          <p:cNvSpPr>
            <a:spLocks noGrp="1"/>
          </p:cNvSpPr>
          <p:nvPr>
            <p:ph type="title"/>
          </p:nvPr>
        </p:nvSpPr>
        <p:spPr>
          <a:xfrm>
            <a:off x="838200" y="365125"/>
            <a:ext cx="10515600" cy="1325563"/>
          </a:xfrm>
        </p:spPr>
        <p:txBody>
          <a:bodyPr/>
          <a:lstStyle/>
          <a:p>
            <a:r>
              <a:rPr lang="en-US" altLang="zh-CN" dirty="0"/>
              <a:t>Instruction selection</a:t>
            </a:r>
            <a:endParaRPr lang="zh-CN" altLang="en-US" dirty="0"/>
          </a:p>
        </p:txBody>
      </p:sp>
      <p:sp>
        <p:nvSpPr>
          <p:cNvPr id="5" name="内容占位符 4">
            <a:extLst>
              <a:ext uri="{FF2B5EF4-FFF2-40B4-BE49-F238E27FC236}">
                <a16:creationId xmlns:a16="http://schemas.microsoft.com/office/drawing/2014/main" id="{1D69DA31-EE9C-4CA5-AD6A-E90884E3D4E5}"/>
              </a:ext>
            </a:extLst>
          </p:cNvPr>
          <p:cNvSpPr>
            <a:spLocks noGrp="1"/>
          </p:cNvSpPr>
          <p:nvPr>
            <p:ph idx="1"/>
          </p:nvPr>
        </p:nvSpPr>
        <p:spPr/>
        <p:txBody>
          <a:bodyPr>
            <a:normAutofit lnSpcReduction="10000"/>
          </a:bodyPr>
          <a:lstStyle/>
          <a:p>
            <a:r>
              <a:rPr lang="en-US" altLang="zh-CN" dirty="0"/>
              <a:t>The </a:t>
            </a:r>
            <a:r>
              <a:rPr lang="en-US" altLang="zh-CN" dirty="0" err="1"/>
              <a:t>TargetLowering</a:t>
            </a:r>
            <a:r>
              <a:rPr lang="en-US" altLang="zh-CN" dirty="0"/>
              <a:t> class is used by </a:t>
            </a:r>
            <a:r>
              <a:rPr lang="en-US" altLang="zh-CN" dirty="0" err="1"/>
              <a:t>SelectionDAG</a:t>
            </a:r>
            <a:r>
              <a:rPr lang="en-US" altLang="zh-CN" dirty="0"/>
              <a:t> based instruction selectors primarily to describe how LLVM code should be lowered to </a:t>
            </a:r>
            <a:r>
              <a:rPr lang="en-US" altLang="zh-CN" dirty="0" err="1"/>
              <a:t>SelectionDAG</a:t>
            </a:r>
            <a:r>
              <a:rPr lang="en-US" altLang="zh-CN" dirty="0"/>
              <a:t> operations.</a:t>
            </a:r>
            <a:r>
              <a:rPr lang="zh-CN" altLang="en-US" dirty="0"/>
              <a:t> </a:t>
            </a:r>
            <a:r>
              <a:rPr lang="en-US" altLang="zh-CN" dirty="0"/>
              <a:t>Among other things, this class indicate: which operations are natively supported by the target machine.</a:t>
            </a:r>
          </a:p>
          <a:p>
            <a:r>
              <a:rPr lang="en-US" altLang="zh-CN" dirty="0"/>
              <a:t>The DAG combine pass optimizes suboptimal </a:t>
            </a:r>
            <a:r>
              <a:rPr lang="en-US" altLang="zh-CN" dirty="0" err="1"/>
              <a:t>SelectionDAG</a:t>
            </a:r>
            <a:r>
              <a:rPr lang="en-US" altLang="zh-CN" dirty="0"/>
              <a:t> constructions by matching a set of nodes and replacing them with a simpler construct whenever it is profitable.</a:t>
            </a:r>
          </a:p>
          <a:p>
            <a:r>
              <a:rPr lang="en-US" altLang="zh-CN" dirty="0"/>
              <a:t>The type legalization pass guarantees that instruction selection only needs to deal with legal types. Legal types are the ones natively supported by the target.</a:t>
            </a:r>
          </a:p>
        </p:txBody>
      </p:sp>
    </p:spTree>
    <p:extLst>
      <p:ext uri="{BB962C8B-B14F-4D97-AF65-F5344CB8AC3E}">
        <p14:creationId xmlns:p14="http://schemas.microsoft.com/office/powerpoint/2010/main" val="274854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DA42B-C72A-4D25-B604-338DB9B67D78}"/>
              </a:ext>
            </a:extLst>
          </p:cNvPr>
          <p:cNvSpPr>
            <a:spLocks noGrp="1"/>
          </p:cNvSpPr>
          <p:nvPr>
            <p:ph type="title"/>
          </p:nvPr>
        </p:nvSpPr>
        <p:spPr>
          <a:xfrm>
            <a:off x="838200" y="365125"/>
            <a:ext cx="10515600" cy="1325563"/>
          </a:xfrm>
        </p:spPr>
        <p:txBody>
          <a:bodyPr/>
          <a:lstStyle/>
          <a:p>
            <a:r>
              <a:rPr lang="en-US" altLang="zh-CN" dirty="0"/>
              <a:t>Instruction selection</a:t>
            </a:r>
            <a:endParaRPr lang="zh-CN" altLang="en-US" dirty="0"/>
          </a:p>
        </p:txBody>
      </p:sp>
      <p:sp>
        <p:nvSpPr>
          <p:cNvPr id="9" name="内容占位符 8">
            <a:extLst>
              <a:ext uri="{FF2B5EF4-FFF2-40B4-BE49-F238E27FC236}">
                <a16:creationId xmlns:a16="http://schemas.microsoft.com/office/drawing/2014/main" id="{216DAE59-69CF-4AB7-8DD9-90DF8AE647AC}"/>
              </a:ext>
            </a:extLst>
          </p:cNvPr>
          <p:cNvSpPr>
            <a:spLocks noGrp="1"/>
          </p:cNvSpPr>
          <p:nvPr>
            <p:ph idx="1"/>
          </p:nvPr>
        </p:nvSpPr>
        <p:spPr>
          <a:xfrm>
            <a:off x="838200" y="1690687"/>
            <a:ext cx="10700657" cy="4802187"/>
          </a:xfrm>
        </p:spPr>
        <p:txBody>
          <a:bodyPr>
            <a:normAutofit fontScale="92500" lnSpcReduction="20000"/>
          </a:bodyPr>
          <a:lstStyle/>
          <a:p>
            <a:r>
              <a:rPr lang="en-US" altLang="zh-CN" dirty="0"/>
              <a:t>The </a:t>
            </a:r>
            <a:r>
              <a:rPr lang="en-US" altLang="zh-CN" dirty="0" err="1"/>
              <a:t>SelectionDAG</a:t>
            </a:r>
            <a:r>
              <a:rPr lang="en-US" altLang="zh-CN" dirty="0"/>
              <a:t> class employs a DAG to represent the computation of each basic block, and each </a:t>
            </a:r>
            <a:r>
              <a:rPr lang="en-US" altLang="zh-CN" dirty="0" err="1"/>
              <a:t>SDNode</a:t>
            </a:r>
            <a:r>
              <a:rPr lang="en-US" altLang="zh-CN" dirty="0"/>
              <a:t> corresponds to an instruction or operand.</a:t>
            </a:r>
          </a:p>
          <a:p>
            <a:pPr marL="0" indent="0">
              <a:buNone/>
            </a:pPr>
            <a:endParaRPr lang="en-US" altLang="zh-CN" dirty="0"/>
          </a:p>
          <a:p>
            <a:r>
              <a:rPr lang="en-US" altLang="zh-CN" dirty="0"/>
              <a:t>The primary payload of the </a:t>
            </a:r>
            <a:r>
              <a:rPr lang="en-US" altLang="zh-CN" dirty="0" err="1"/>
              <a:t>SDNode</a:t>
            </a:r>
            <a:r>
              <a:rPr lang="en-US" altLang="zh-CN" dirty="0"/>
              <a:t> is its operation code (Opcode) that indicates what operation the node performs and the operands to the operation. The</a:t>
            </a:r>
            <a:r>
              <a:rPr lang="zh-CN" altLang="en-US" dirty="0"/>
              <a:t> </a:t>
            </a:r>
            <a:r>
              <a:rPr lang="en-US" altLang="zh-CN" dirty="0"/>
              <a:t>various</a:t>
            </a:r>
            <a:r>
              <a:rPr lang="zh-CN" altLang="en-US" dirty="0"/>
              <a:t> </a:t>
            </a:r>
            <a:r>
              <a:rPr lang="en-US" altLang="zh-CN" dirty="0"/>
              <a:t>operation</a:t>
            </a:r>
            <a:r>
              <a:rPr lang="zh-CN" altLang="en-US" dirty="0"/>
              <a:t> </a:t>
            </a:r>
            <a:r>
              <a:rPr lang="en-US" altLang="zh-CN" dirty="0"/>
              <a:t>node</a:t>
            </a:r>
            <a:r>
              <a:rPr lang="zh-CN" altLang="en-US" dirty="0"/>
              <a:t> </a:t>
            </a:r>
            <a:r>
              <a:rPr lang="en-US" altLang="zh-CN" dirty="0"/>
              <a:t>types are described at the top of the  </a:t>
            </a:r>
            <a:r>
              <a:rPr lang="en-US" altLang="zh-CN" i="1" dirty="0"/>
              <a:t>include/</a:t>
            </a:r>
            <a:r>
              <a:rPr lang="en-US" altLang="zh-CN" i="1" dirty="0" err="1"/>
              <a:t>llvm</a:t>
            </a:r>
            <a:r>
              <a:rPr lang="en-US" altLang="zh-CN" i="1" dirty="0"/>
              <a:t>/</a:t>
            </a:r>
            <a:r>
              <a:rPr lang="en-US" altLang="zh-CN" i="1" dirty="0" err="1"/>
              <a:t>CodeGen</a:t>
            </a:r>
            <a:r>
              <a:rPr lang="en-US" altLang="zh-CN" i="1" dirty="0"/>
              <a:t>/</a:t>
            </a:r>
            <a:r>
              <a:rPr lang="en-US" altLang="zh-CN" i="1" dirty="0" err="1"/>
              <a:t>IDSOpcodes.h</a:t>
            </a:r>
            <a:r>
              <a:rPr lang="en-US" altLang="zh-CN" i="1" dirty="0"/>
              <a:t> </a:t>
            </a:r>
            <a:r>
              <a:rPr lang="en-US" altLang="zh-CN" dirty="0"/>
              <a:t>file.</a:t>
            </a:r>
          </a:p>
          <a:p>
            <a:pPr marL="0" indent="0">
              <a:buNone/>
            </a:pPr>
            <a:endParaRPr lang="en-US" altLang="zh-CN" dirty="0"/>
          </a:p>
          <a:p>
            <a:r>
              <a:rPr lang="en-US" altLang="zh-CN" dirty="0"/>
              <a:t>The </a:t>
            </a:r>
            <a:r>
              <a:rPr lang="en-US" altLang="zh-CN" dirty="0" err="1"/>
              <a:t>SelectionDAG</a:t>
            </a:r>
            <a:r>
              <a:rPr lang="en-US" altLang="zh-CN" dirty="0"/>
              <a:t> optimization phase(DAG Combiner) is run multiple times for code generation, immediately after the DAG is built and once after each legalization. The first run of the pass allows the initial code to be cleaned up. Subsequent runs of the pass clean up the messy code generated by the Legalize passes, which allows Legalize to be very simple.</a:t>
            </a:r>
          </a:p>
          <a:p>
            <a:endParaRPr lang="en-US" altLang="zh-CN" dirty="0"/>
          </a:p>
          <a:p>
            <a:endParaRPr lang="zh-CN" altLang="en-US" dirty="0"/>
          </a:p>
        </p:txBody>
      </p:sp>
    </p:spTree>
    <p:extLst>
      <p:ext uri="{BB962C8B-B14F-4D97-AF65-F5344CB8AC3E}">
        <p14:creationId xmlns:p14="http://schemas.microsoft.com/office/powerpoint/2010/main" val="2862410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EBCF5-2E38-4593-A266-37CD15C1D4F4}"/>
              </a:ext>
            </a:extLst>
          </p:cNvPr>
          <p:cNvSpPr>
            <a:spLocks noGrp="1"/>
          </p:cNvSpPr>
          <p:nvPr>
            <p:ph type="title"/>
          </p:nvPr>
        </p:nvSpPr>
        <p:spPr/>
        <p:txBody>
          <a:bodyPr/>
          <a:lstStyle/>
          <a:p>
            <a:r>
              <a:rPr lang="en-US" altLang="zh-CN" dirty="0"/>
              <a:t>Register Allocation</a:t>
            </a:r>
            <a:endParaRPr lang="zh-CN" altLang="en-US" dirty="0"/>
          </a:p>
        </p:txBody>
      </p:sp>
      <p:pic>
        <p:nvPicPr>
          <p:cNvPr id="4" name="内容占位符 3">
            <a:extLst>
              <a:ext uri="{FF2B5EF4-FFF2-40B4-BE49-F238E27FC236}">
                <a16:creationId xmlns:a16="http://schemas.microsoft.com/office/drawing/2014/main" id="{2A3C11B3-6AA2-4E32-9203-4F84475A93AC}"/>
              </a:ext>
            </a:extLst>
          </p:cNvPr>
          <p:cNvPicPr>
            <a:picLocks noGrp="1" noChangeAspect="1"/>
          </p:cNvPicPr>
          <p:nvPr>
            <p:ph idx="1"/>
          </p:nvPr>
        </p:nvPicPr>
        <p:blipFill>
          <a:blip r:embed="rId2"/>
          <a:stretch>
            <a:fillRect/>
          </a:stretch>
        </p:blipFill>
        <p:spPr>
          <a:xfrm>
            <a:off x="699866" y="1827637"/>
            <a:ext cx="10515600" cy="4350454"/>
          </a:xfrm>
          <a:prstGeom prst="rect">
            <a:avLst/>
          </a:prstGeom>
        </p:spPr>
      </p:pic>
      <p:sp>
        <p:nvSpPr>
          <p:cNvPr id="5" name="文本框 4">
            <a:extLst>
              <a:ext uri="{FF2B5EF4-FFF2-40B4-BE49-F238E27FC236}">
                <a16:creationId xmlns:a16="http://schemas.microsoft.com/office/drawing/2014/main" id="{A4F2A28A-4231-4FBD-B2EB-4E5DB020606E}"/>
              </a:ext>
            </a:extLst>
          </p:cNvPr>
          <p:cNvSpPr txBox="1"/>
          <p:nvPr/>
        </p:nvSpPr>
        <p:spPr>
          <a:xfrm>
            <a:off x="1083211" y="6315040"/>
            <a:ext cx="9748911" cy="369332"/>
          </a:xfrm>
          <a:prstGeom prst="rect">
            <a:avLst/>
          </a:prstGeom>
          <a:noFill/>
        </p:spPr>
        <p:txBody>
          <a:bodyPr wrap="square" rtlCol="0">
            <a:spAutoFit/>
          </a:bodyPr>
          <a:lstStyle/>
          <a:p>
            <a:r>
              <a:rPr lang="en-US" altLang="zh-CN" dirty="0"/>
              <a:t>Notes</a:t>
            </a:r>
            <a:r>
              <a:rPr lang="zh-CN" altLang="en-US" dirty="0"/>
              <a:t>：</a:t>
            </a:r>
            <a:r>
              <a:rPr lang="en-US" altLang="zh-CN" dirty="0"/>
              <a:t>《Getting Started with LLVM Core Libraries》P162</a:t>
            </a:r>
            <a:endParaRPr lang="zh-CN" altLang="en-US" dirty="0"/>
          </a:p>
        </p:txBody>
      </p:sp>
    </p:spTree>
    <p:extLst>
      <p:ext uri="{BB962C8B-B14F-4D97-AF65-F5344CB8AC3E}">
        <p14:creationId xmlns:p14="http://schemas.microsoft.com/office/powerpoint/2010/main" val="16220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EEA9905A-4215-4A09-9202-71285B3834E3}"/>
              </a:ext>
            </a:extLst>
          </p:cNvPr>
          <p:cNvSpPr>
            <a:spLocks noGrp="1"/>
          </p:cNvSpPr>
          <p:nvPr>
            <p:ph type="title"/>
          </p:nvPr>
        </p:nvSpPr>
        <p:spPr>
          <a:xfrm>
            <a:off x="838200" y="811161"/>
            <a:ext cx="3335594" cy="5403370"/>
          </a:xfrm>
        </p:spPr>
        <p:txBody>
          <a:bodyPr>
            <a:normAutofit/>
          </a:bodyPr>
          <a:lstStyle/>
          <a:p>
            <a:r>
              <a:rPr lang="en-US" altLang="zh-CN" dirty="0">
                <a:solidFill>
                  <a:srgbClr val="FFFFFF"/>
                </a:solidFill>
              </a:rPr>
              <a:t>Contents</a:t>
            </a:r>
            <a:endParaRPr lang="zh-CN" altLang="en-US" dirty="0">
              <a:solidFill>
                <a:srgbClr val="FFFFFF"/>
              </a:solidFill>
            </a:endParaRPr>
          </a:p>
        </p:txBody>
      </p:sp>
      <p:sp>
        <p:nvSpPr>
          <p:cNvPr id="19" name="Rectangle 1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内容占位符 2">
            <a:extLst>
              <a:ext uri="{FF2B5EF4-FFF2-40B4-BE49-F238E27FC236}">
                <a16:creationId xmlns:a16="http://schemas.microsoft.com/office/drawing/2014/main" id="{4276C88C-5AEE-4AAE-8DBC-17716C643765}"/>
              </a:ext>
            </a:extLst>
          </p:cNvPr>
          <p:cNvGraphicFramePr>
            <a:graphicFrameLocks noGrp="1"/>
          </p:cNvGraphicFramePr>
          <p:nvPr>
            <p:ph idx="1"/>
            <p:extLst>
              <p:ext uri="{D42A27DB-BD31-4B8C-83A1-F6EECF244321}">
                <p14:modId xmlns:p14="http://schemas.microsoft.com/office/powerpoint/2010/main" val="374701831"/>
              </p:ext>
            </p:extLst>
          </p:nvPr>
        </p:nvGraphicFramePr>
        <p:xfrm>
          <a:off x="5264150" y="1264444"/>
          <a:ext cx="6089650" cy="4329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74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EBCF5-2E38-4593-A266-37CD15C1D4F4}"/>
              </a:ext>
            </a:extLst>
          </p:cNvPr>
          <p:cNvSpPr>
            <a:spLocks noGrp="1"/>
          </p:cNvSpPr>
          <p:nvPr>
            <p:ph type="title"/>
          </p:nvPr>
        </p:nvSpPr>
        <p:spPr/>
        <p:txBody>
          <a:bodyPr/>
          <a:lstStyle/>
          <a:p>
            <a:r>
              <a:rPr lang="en-US" altLang="zh-CN" dirty="0"/>
              <a:t>Register Allocation</a:t>
            </a:r>
            <a:endParaRPr lang="zh-CN" altLang="en-US" dirty="0"/>
          </a:p>
        </p:txBody>
      </p:sp>
      <p:sp>
        <p:nvSpPr>
          <p:cNvPr id="6" name="内容占位符 5">
            <a:extLst>
              <a:ext uri="{FF2B5EF4-FFF2-40B4-BE49-F238E27FC236}">
                <a16:creationId xmlns:a16="http://schemas.microsoft.com/office/drawing/2014/main" id="{3F411183-141A-4F46-ADBA-0C9D52123E0E}"/>
              </a:ext>
            </a:extLst>
          </p:cNvPr>
          <p:cNvSpPr>
            <a:spLocks noGrp="1"/>
          </p:cNvSpPr>
          <p:nvPr>
            <p:ph idx="1"/>
          </p:nvPr>
        </p:nvSpPr>
        <p:spPr/>
        <p:txBody>
          <a:bodyPr>
            <a:normAutofit lnSpcReduction="10000"/>
          </a:bodyPr>
          <a:lstStyle/>
          <a:p>
            <a:r>
              <a:rPr lang="en-US" altLang="zh-CN" dirty="0"/>
              <a:t>The register coalesce removes redundant copy instructions(COPY) by joining intervals.</a:t>
            </a:r>
          </a:p>
          <a:p>
            <a:pPr marL="0" indent="0">
              <a:buNone/>
            </a:pPr>
            <a:endParaRPr lang="en-US" altLang="zh-CN" dirty="0"/>
          </a:p>
          <a:p>
            <a:r>
              <a:rPr lang="en-US" altLang="zh-CN" dirty="0"/>
              <a:t>The register allocation pass selects the physical registers to be used for each virtual one. </a:t>
            </a:r>
            <a:r>
              <a:rPr lang="en-US" altLang="zh-CN" dirty="0" err="1"/>
              <a:t>VirRegMap</a:t>
            </a:r>
            <a:r>
              <a:rPr lang="en-US" altLang="zh-CN" dirty="0"/>
              <a:t> holds the result from register allocation, containing a map from virtual to physical registers.</a:t>
            </a:r>
          </a:p>
          <a:p>
            <a:pPr marL="0" indent="0">
              <a:buNone/>
            </a:pPr>
            <a:endParaRPr lang="en-US" altLang="zh-CN" dirty="0"/>
          </a:p>
          <a:p>
            <a:r>
              <a:rPr lang="en-US" altLang="zh-CN" dirty="0"/>
              <a:t>The virtual register rewrite pass uses </a:t>
            </a:r>
            <a:r>
              <a:rPr lang="en-US" altLang="zh-CN" dirty="0" err="1"/>
              <a:t>VirRegMap</a:t>
            </a:r>
            <a:r>
              <a:rPr lang="en-US" altLang="zh-CN" dirty="0"/>
              <a:t> and replace virtual register references with physical ones.</a:t>
            </a:r>
            <a:endParaRPr lang="zh-CN" altLang="en-US" dirty="0"/>
          </a:p>
        </p:txBody>
      </p:sp>
    </p:spTree>
    <p:extLst>
      <p:ext uri="{BB962C8B-B14F-4D97-AF65-F5344CB8AC3E}">
        <p14:creationId xmlns:p14="http://schemas.microsoft.com/office/powerpoint/2010/main" val="477778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EBCF5-2E38-4593-A266-37CD15C1D4F4}"/>
              </a:ext>
            </a:extLst>
          </p:cNvPr>
          <p:cNvSpPr>
            <a:spLocks noGrp="1"/>
          </p:cNvSpPr>
          <p:nvPr>
            <p:ph type="title"/>
          </p:nvPr>
        </p:nvSpPr>
        <p:spPr/>
        <p:txBody>
          <a:bodyPr/>
          <a:lstStyle/>
          <a:p>
            <a:r>
              <a:rPr lang="en-US" altLang="zh-CN" dirty="0"/>
              <a:t>Register Allocation</a:t>
            </a:r>
            <a:endParaRPr lang="zh-CN" altLang="en-US" dirty="0"/>
          </a:p>
        </p:txBody>
      </p:sp>
      <p:sp>
        <p:nvSpPr>
          <p:cNvPr id="6" name="内容占位符 5">
            <a:extLst>
              <a:ext uri="{FF2B5EF4-FFF2-40B4-BE49-F238E27FC236}">
                <a16:creationId xmlns:a16="http://schemas.microsoft.com/office/drawing/2014/main" id="{DF0D7BB6-8222-49FD-A3A7-A1BCE405FE28}"/>
              </a:ext>
            </a:extLst>
          </p:cNvPr>
          <p:cNvSpPr>
            <a:spLocks noGrp="1"/>
          </p:cNvSpPr>
          <p:nvPr>
            <p:ph idx="1"/>
          </p:nvPr>
        </p:nvSpPr>
        <p:spPr/>
        <p:txBody>
          <a:bodyPr/>
          <a:lstStyle/>
          <a:p>
            <a:r>
              <a:rPr lang="en-US" altLang="zh-CN" dirty="0"/>
              <a:t>In LLVM, physical registers are denoted by integer numbers that normally range from 1 to 1023.</a:t>
            </a:r>
          </a:p>
          <a:p>
            <a:r>
              <a:rPr lang="en-US" altLang="zh-CN" dirty="0"/>
              <a:t>Some architectures contain registers that share the same physical location. These physical registers are marked as aliased in LLVM.</a:t>
            </a:r>
          </a:p>
          <a:p>
            <a:r>
              <a:rPr lang="en-US" altLang="zh-CN" dirty="0"/>
              <a:t>Each virtual register can only be mapped to physical registers of a particular class.</a:t>
            </a:r>
          </a:p>
          <a:p>
            <a:r>
              <a:rPr lang="en-US" altLang="zh-CN" dirty="0"/>
              <a:t>If</a:t>
            </a:r>
            <a:r>
              <a:rPr lang="zh-CN" altLang="en-US" dirty="0"/>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physical</a:t>
            </a:r>
            <a:r>
              <a:rPr lang="zh-CN" altLang="en-US" dirty="0"/>
              <a:t> </a:t>
            </a:r>
            <a:r>
              <a:rPr lang="en-US" altLang="zh-CN" dirty="0"/>
              <a:t>registers</a:t>
            </a:r>
            <a:r>
              <a:rPr lang="zh-CN" altLang="en-US" dirty="0"/>
              <a:t> </a:t>
            </a:r>
            <a:r>
              <a:rPr lang="en-US" altLang="zh-CN" dirty="0"/>
              <a:t>is</a:t>
            </a:r>
            <a:r>
              <a:rPr lang="zh-CN" altLang="en-US" dirty="0"/>
              <a:t> </a:t>
            </a:r>
            <a:r>
              <a:rPr lang="en-US" altLang="zh-CN" dirty="0"/>
              <a:t>not</a:t>
            </a:r>
            <a:r>
              <a:rPr lang="zh-CN" altLang="en-US" dirty="0"/>
              <a:t> </a:t>
            </a:r>
            <a:r>
              <a:rPr lang="en-US" altLang="zh-CN" dirty="0"/>
              <a:t>enough to accommodate all the virtual registers, some of them will have to be mapped into memory. These </a:t>
            </a:r>
            <a:r>
              <a:rPr lang="en-US" altLang="zh-CN" dirty="0" err="1"/>
              <a:t>virtuals</a:t>
            </a:r>
            <a:r>
              <a:rPr lang="en-US" altLang="zh-CN" dirty="0"/>
              <a:t> are called spilled </a:t>
            </a:r>
            <a:r>
              <a:rPr lang="en-US" altLang="zh-CN" dirty="0" err="1"/>
              <a:t>virtuals</a:t>
            </a:r>
            <a:r>
              <a:rPr lang="en-US" altLang="zh-CN" dirty="0"/>
              <a:t>.</a:t>
            </a:r>
            <a:endParaRPr lang="zh-CN" altLang="en-US" dirty="0"/>
          </a:p>
        </p:txBody>
      </p:sp>
    </p:spTree>
    <p:extLst>
      <p:ext uri="{BB962C8B-B14F-4D97-AF65-F5344CB8AC3E}">
        <p14:creationId xmlns:p14="http://schemas.microsoft.com/office/powerpoint/2010/main" val="201843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F88F4-BAD4-4616-A27B-FA942C3B8490}"/>
              </a:ext>
            </a:extLst>
          </p:cNvPr>
          <p:cNvSpPr>
            <a:spLocks noGrp="1"/>
          </p:cNvSpPr>
          <p:nvPr>
            <p:ph type="title"/>
          </p:nvPr>
        </p:nvSpPr>
        <p:spPr/>
        <p:txBody>
          <a:bodyPr/>
          <a:lstStyle/>
          <a:p>
            <a:r>
              <a:rPr lang="en-US" altLang="zh-CN" dirty="0"/>
              <a:t>Code Emission</a:t>
            </a:r>
            <a:endParaRPr lang="zh-CN" altLang="en-US" dirty="0"/>
          </a:p>
        </p:txBody>
      </p:sp>
      <p:pic>
        <p:nvPicPr>
          <p:cNvPr id="4" name="图片 3">
            <a:extLst>
              <a:ext uri="{FF2B5EF4-FFF2-40B4-BE49-F238E27FC236}">
                <a16:creationId xmlns:a16="http://schemas.microsoft.com/office/drawing/2014/main" id="{47BB34B7-A986-46B8-A8D5-5CE1FA97AA98}"/>
              </a:ext>
            </a:extLst>
          </p:cNvPr>
          <p:cNvPicPr>
            <a:picLocks noChangeAspect="1"/>
          </p:cNvPicPr>
          <p:nvPr/>
        </p:nvPicPr>
        <p:blipFill>
          <a:blip r:embed="rId3"/>
          <a:stretch>
            <a:fillRect/>
          </a:stretch>
        </p:blipFill>
        <p:spPr>
          <a:xfrm>
            <a:off x="472441" y="1853760"/>
            <a:ext cx="8094785" cy="4791861"/>
          </a:xfrm>
          <a:prstGeom prst="rect">
            <a:avLst/>
          </a:prstGeom>
        </p:spPr>
      </p:pic>
      <p:sp>
        <p:nvSpPr>
          <p:cNvPr id="7" name="文本框 6">
            <a:extLst>
              <a:ext uri="{FF2B5EF4-FFF2-40B4-BE49-F238E27FC236}">
                <a16:creationId xmlns:a16="http://schemas.microsoft.com/office/drawing/2014/main" id="{19B0DFB5-71BD-4F8D-847C-A0E77BDF8C8C}"/>
              </a:ext>
            </a:extLst>
          </p:cNvPr>
          <p:cNvSpPr txBox="1"/>
          <p:nvPr/>
        </p:nvSpPr>
        <p:spPr>
          <a:xfrm>
            <a:off x="9045526" y="5219114"/>
            <a:ext cx="2574388" cy="923330"/>
          </a:xfrm>
          <a:prstGeom prst="rect">
            <a:avLst/>
          </a:prstGeom>
          <a:noFill/>
        </p:spPr>
        <p:txBody>
          <a:bodyPr wrap="square" rtlCol="0">
            <a:spAutoFit/>
          </a:bodyPr>
          <a:lstStyle/>
          <a:p>
            <a:r>
              <a:rPr lang="en-US" altLang="zh-CN" dirty="0"/>
              <a:t>Notes</a:t>
            </a:r>
            <a:r>
              <a:rPr lang="zh-CN" altLang="en-US" dirty="0"/>
              <a:t>：</a:t>
            </a:r>
            <a:r>
              <a:rPr lang="en-US" altLang="zh-CN" dirty="0"/>
              <a:t>《Getting Started with LLVM Core Libraries》P170</a:t>
            </a:r>
            <a:endParaRPr lang="zh-CN" altLang="en-US" dirty="0"/>
          </a:p>
        </p:txBody>
      </p:sp>
    </p:spTree>
    <p:extLst>
      <p:ext uri="{BB962C8B-B14F-4D97-AF65-F5344CB8AC3E}">
        <p14:creationId xmlns:p14="http://schemas.microsoft.com/office/powerpoint/2010/main" val="274608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D3BE8-BF1A-4084-B6DA-A2C5ACBA8545}"/>
              </a:ext>
            </a:extLst>
          </p:cNvPr>
          <p:cNvSpPr>
            <a:spLocks noGrp="1"/>
          </p:cNvSpPr>
          <p:nvPr>
            <p:ph type="title"/>
          </p:nvPr>
        </p:nvSpPr>
        <p:spPr/>
        <p:txBody>
          <a:bodyPr/>
          <a:lstStyle/>
          <a:p>
            <a:r>
              <a:rPr lang="en-US" altLang="zh-CN" dirty="0"/>
              <a:t>Code Emission</a:t>
            </a:r>
            <a:endParaRPr lang="zh-CN" altLang="en-US" dirty="0"/>
          </a:p>
        </p:txBody>
      </p:sp>
      <p:sp>
        <p:nvSpPr>
          <p:cNvPr id="3" name="内容占位符 2">
            <a:extLst>
              <a:ext uri="{FF2B5EF4-FFF2-40B4-BE49-F238E27FC236}">
                <a16:creationId xmlns:a16="http://schemas.microsoft.com/office/drawing/2014/main" id="{541663E0-B4E4-4749-834C-47F9060AC0DF}"/>
              </a:ext>
            </a:extLst>
          </p:cNvPr>
          <p:cNvSpPr>
            <a:spLocks noGrp="1"/>
          </p:cNvSpPr>
          <p:nvPr>
            <p:ph idx="1"/>
          </p:nvPr>
        </p:nvSpPr>
        <p:spPr/>
        <p:txBody>
          <a:bodyPr/>
          <a:lstStyle/>
          <a:p>
            <a:r>
              <a:rPr lang="en-US" altLang="zh-CN" dirty="0" err="1"/>
              <a:t>MachineInstr</a:t>
            </a:r>
            <a:r>
              <a:rPr lang="en-US" altLang="zh-CN" dirty="0"/>
              <a:t> is an extremely abstract way of representing machine instructions. In</a:t>
            </a:r>
            <a:r>
              <a:rPr lang="zh-CN" altLang="en-US" dirty="0"/>
              <a:t> </a:t>
            </a:r>
            <a:r>
              <a:rPr lang="en-US" altLang="zh-CN" dirty="0"/>
              <a:t>particular, it only keeps track of an opcode number and a set of operands.</a:t>
            </a:r>
          </a:p>
          <a:p>
            <a:r>
              <a:rPr lang="en-US" altLang="zh-CN" dirty="0" err="1"/>
              <a:t>MCInst</a:t>
            </a:r>
            <a:r>
              <a:rPr lang="en-US" altLang="zh-CN" dirty="0"/>
              <a:t> is</a:t>
            </a:r>
            <a:r>
              <a:rPr lang="zh-CN" altLang="en-US" dirty="0"/>
              <a:t> </a:t>
            </a:r>
            <a:r>
              <a:rPr lang="en-US" altLang="zh-CN" dirty="0"/>
              <a:t>a simple class(much more so than </a:t>
            </a:r>
            <a:r>
              <a:rPr lang="en-US" altLang="zh-CN" dirty="0" err="1"/>
              <a:t>MachineInstr</a:t>
            </a:r>
            <a:r>
              <a:rPr lang="en-US" altLang="zh-CN" dirty="0"/>
              <a:t>) that holds a target-specific opcode and a vector of </a:t>
            </a:r>
            <a:r>
              <a:rPr lang="en-US" altLang="zh-CN" dirty="0" err="1"/>
              <a:t>MCOperands</a:t>
            </a:r>
            <a:r>
              <a:rPr lang="en-US" altLang="zh-CN" dirty="0"/>
              <a:t>.</a:t>
            </a:r>
          </a:p>
          <a:p>
            <a:r>
              <a:rPr lang="en-US" altLang="zh-CN" dirty="0" err="1"/>
              <a:t>AsmPrinter</a:t>
            </a:r>
            <a:r>
              <a:rPr lang="en-US" altLang="zh-CN" dirty="0"/>
              <a:t> is a machine function pass that first emits the function header and then iterates over all basic block, dispatching one MI instruction at a time to the </a:t>
            </a:r>
            <a:r>
              <a:rPr lang="en-US" altLang="zh-CN" dirty="0" err="1"/>
              <a:t>EmitInstruction</a:t>
            </a:r>
            <a:r>
              <a:rPr lang="en-US" altLang="zh-CN" dirty="0"/>
              <a:t>() method for further processing.</a:t>
            </a:r>
          </a:p>
          <a:p>
            <a:endParaRPr lang="zh-CN" altLang="en-US" dirty="0"/>
          </a:p>
        </p:txBody>
      </p:sp>
    </p:spTree>
    <p:extLst>
      <p:ext uri="{BB962C8B-B14F-4D97-AF65-F5344CB8AC3E}">
        <p14:creationId xmlns:p14="http://schemas.microsoft.com/office/powerpoint/2010/main" val="360769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D3BE8-BF1A-4084-B6DA-A2C5ACBA8545}"/>
              </a:ext>
            </a:extLst>
          </p:cNvPr>
          <p:cNvSpPr>
            <a:spLocks noGrp="1"/>
          </p:cNvSpPr>
          <p:nvPr>
            <p:ph type="title"/>
          </p:nvPr>
        </p:nvSpPr>
        <p:spPr/>
        <p:txBody>
          <a:bodyPr/>
          <a:lstStyle/>
          <a:p>
            <a:r>
              <a:rPr lang="en-US" altLang="zh-CN" dirty="0"/>
              <a:t>Code Emission</a:t>
            </a:r>
            <a:endParaRPr lang="zh-CN" altLang="en-US" dirty="0"/>
          </a:p>
        </p:txBody>
      </p:sp>
      <p:sp>
        <p:nvSpPr>
          <p:cNvPr id="3" name="内容占位符 2">
            <a:extLst>
              <a:ext uri="{FF2B5EF4-FFF2-40B4-BE49-F238E27FC236}">
                <a16:creationId xmlns:a16="http://schemas.microsoft.com/office/drawing/2014/main" id="{541663E0-B4E4-4749-834C-47F9060AC0DF}"/>
              </a:ext>
            </a:extLst>
          </p:cNvPr>
          <p:cNvSpPr>
            <a:spLocks noGrp="1"/>
          </p:cNvSpPr>
          <p:nvPr>
            <p:ph idx="1"/>
          </p:nvPr>
        </p:nvSpPr>
        <p:spPr/>
        <p:txBody>
          <a:bodyPr/>
          <a:lstStyle/>
          <a:p>
            <a:r>
              <a:rPr lang="en-US" altLang="zh-CN" dirty="0"/>
              <a:t>The </a:t>
            </a:r>
            <a:r>
              <a:rPr lang="en-US" altLang="zh-CN" dirty="0" err="1"/>
              <a:t>MCStreamer</a:t>
            </a:r>
            <a:r>
              <a:rPr lang="en-US" altLang="zh-CN" dirty="0"/>
              <a:t> class processes a stream of </a:t>
            </a:r>
            <a:r>
              <a:rPr lang="en-US" altLang="zh-CN" dirty="0" err="1"/>
              <a:t>MCInst</a:t>
            </a:r>
            <a:r>
              <a:rPr lang="en-US" altLang="zh-CN" dirty="0"/>
              <a:t> instructions to</a:t>
            </a:r>
            <a:r>
              <a:rPr lang="zh-CN" altLang="en-US" dirty="0"/>
              <a:t> </a:t>
            </a:r>
            <a:r>
              <a:rPr lang="en-US" altLang="zh-CN" dirty="0"/>
              <a:t>emit</a:t>
            </a:r>
            <a:r>
              <a:rPr lang="zh-CN" altLang="en-US" dirty="0"/>
              <a:t> </a:t>
            </a:r>
            <a:r>
              <a:rPr lang="en-US" altLang="zh-CN" dirty="0"/>
              <a:t>them to the chosen output via two subclasses: </a:t>
            </a:r>
            <a:r>
              <a:rPr lang="en-US" altLang="zh-CN" dirty="0" err="1"/>
              <a:t>MCAsmStreamer</a:t>
            </a:r>
            <a:r>
              <a:rPr lang="en-US" altLang="zh-CN" dirty="0"/>
              <a:t> and </a:t>
            </a:r>
            <a:r>
              <a:rPr lang="en-US" altLang="zh-CN" dirty="0" err="1"/>
              <a:t>MCObjectStreamer</a:t>
            </a:r>
            <a:r>
              <a:rPr lang="en-US" altLang="zh-CN" dirty="0"/>
              <a:t>.</a:t>
            </a:r>
          </a:p>
          <a:p>
            <a:endParaRPr lang="zh-CN" altLang="en-US" dirty="0"/>
          </a:p>
        </p:txBody>
      </p:sp>
    </p:spTree>
    <p:extLst>
      <p:ext uri="{BB962C8B-B14F-4D97-AF65-F5344CB8AC3E}">
        <p14:creationId xmlns:p14="http://schemas.microsoft.com/office/powerpoint/2010/main" val="144171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17C70B-BB87-44A3-BBAA-464A764011A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400" dirty="0"/>
              <a:t>The</a:t>
            </a:r>
            <a:r>
              <a:rPr lang="zh-CN" altLang="en-US" sz="5400" dirty="0"/>
              <a:t> </a:t>
            </a:r>
            <a:r>
              <a:rPr lang="en-US" altLang="zh-CN" sz="5400" dirty="0"/>
              <a:t>Special</a:t>
            </a:r>
            <a:r>
              <a:rPr lang="zh-CN" altLang="en-US" sz="5400" dirty="0"/>
              <a:t> </a:t>
            </a:r>
            <a:r>
              <a:rPr lang="en-US" altLang="zh-CN" sz="5400" dirty="0"/>
              <a:t>Backends in History</a:t>
            </a:r>
            <a:endParaRPr lang="zh-CN" altLang="en-US" sz="5800" kern="120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73694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489BB-ECD9-4769-96BE-C3DCB2371B14}"/>
              </a:ext>
            </a:extLst>
          </p:cNvPr>
          <p:cNvSpPr>
            <a:spLocks noGrp="1"/>
          </p:cNvSpPr>
          <p:nvPr>
            <p:ph type="title"/>
          </p:nvPr>
        </p:nvSpPr>
        <p:spPr/>
        <p:txBody>
          <a:bodyPr/>
          <a:lstStyle/>
          <a:p>
            <a:r>
              <a:rPr lang="en-US" altLang="zh-CN" dirty="0"/>
              <a:t>The</a:t>
            </a:r>
            <a:r>
              <a:rPr lang="zh-CN" altLang="en-US" dirty="0"/>
              <a:t> </a:t>
            </a:r>
            <a:r>
              <a:rPr lang="en-US" altLang="zh-CN" dirty="0"/>
              <a:t>Special</a:t>
            </a:r>
            <a:r>
              <a:rPr lang="zh-CN" altLang="en-US" dirty="0"/>
              <a:t> </a:t>
            </a:r>
            <a:r>
              <a:rPr lang="en-US" altLang="zh-CN" dirty="0"/>
              <a:t>Backends in History</a:t>
            </a:r>
            <a:endParaRPr lang="zh-CN" altLang="en-US" dirty="0"/>
          </a:p>
        </p:txBody>
      </p:sp>
      <p:sp>
        <p:nvSpPr>
          <p:cNvPr id="3" name="内容占位符 2">
            <a:extLst>
              <a:ext uri="{FF2B5EF4-FFF2-40B4-BE49-F238E27FC236}">
                <a16:creationId xmlns:a16="http://schemas.microsoft.com/office/drawing/2014/main" id="{40CDA55E-2287-4C2C-93C2-FA461BD23189}"/>
              </a:ext>
            </a:extLst>
          </p:cNvPr>
          <p:cNvSpPr>
            <a:spLocks noGrp="1"/>
          </p:cNvSpPr>
          <p:nvPr>
            <p:ph idx="1"/>
          </p:nvPr>
        </p:nvSpPr>
        <p:spPr/>
        <p:txBody>
          <a:bodyPr/>
          <a:lstStyle/>
          <a:p>
            <a:r>
              <a:rPr lang="en-US" altLang="zh-CN" dirty="0" err="1"/>
              <a:t>CBackend</a:t>
            </a:r>
            <a:r>
              <a:rPr lang="en-US" altLang="zh-CN" dirty="0"/>
              <a:t>   (LLVM3.0)</a:t>
            </a:r>
          </a:p>
          <a:p>
            <a:endParaRPr lang="en-US" altLang="zh-CN" dirty="0"/>
          </a:p>
          <a:p>
            <a:r>
              <a:rPr lang="en-US" altLang="zh-CN" dirty="0" err="1"/>
              <a:t>CPPBackend</a:t>
            </a:r>
            <a:r>
              <a:rPr lang="en-US" altLang="zh-CN" dirty="0"/>
              <a:t>  (LLVM 3.8)</a:t>
            </a:r>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792076B9-E1D9-4442-8A79-C5171886DF19}"/>
              </a:ext>
            </a:extLst>
          </p:cNvPr>
          <p:cNvPicPr>
            <a:picLocks noChangeAspect="1"/>
          </p:cNvPicPr>
          <p:nvPr/>
        </p:nvPicPr>
        <p:blipFill>
          <a:blip r:embed="rId3"/>
          <a:stretch>
            <a:fillRect/>
          </a:stretch>
        </p:blipFill>
        <p:spPr>
          <a:xfrm>
            <a:off x="974387" y="2429685"/>
            <a:ext cx="9630488" cy="332969"/>
          </a:xfrm>
          <a:prstGeom prst="rect">
            <a:avLst/>
          </a:prstGeom>
        </p:spPr>
      </p:pic>
      <p:pic>
        <p:nvPicPr>
          <p:cNvPr id="6" name="图片 5">
            <a:extLst>
              <a:ext uri="{FF2B5EF4-FFF2-40B4-BE49-F238E27FC236}">
                <a16:creationId xmlns:a16="http://schemas.microsoft.com/office/drawing/2014/main" id="{5EC6F53E-949A-4BFD-B8C2-35BE1003AEAA}"/>
              </a:ext>
            </a:extLst>
          </p:cNvPr>
          <p:cNvPicPr>
            <a:picLocks noChangeAspect="1"/>
          </p:cNvPicPr>
          <p:nvPr/>
        </p:nvPicPr>
        <p:blipFill>
          <a:blip r:embed="rId4"/>
          <a:stretch>
            <a:fillRect/>
          </a:stretch>
        </p:blipFill>
        <p:spPr>
          <a:xfrm>
            <a:off x="974387" y="3429000"/>
            <a:ext cx="10952293" cy="332969"/>
          </a:xfrm>
          <a:prstGeom prst="rect">
            <a:avLst/>
          </a:prstGeom>
        </p:spPr>
      </p:pic>
      <p:sp>
        <p:nvSpPr>
          <p:cNvPr id="4" name="文本框 3">
            <a:extLst>
              <a:ext uri="{FF2B5EF4-FFF2-40B4-BE49-F238E27FC236}">
                <a16:creationId xmlns:a16="http://schemas.microsoft.com/office/drawing/2014/main" id="{8755906B-0991-45CF-8FC6-34E8D902FB17}"/>
              </a:ext>
            </a:extLst>
          </p:cNvPr>
          <p:cNvSpPr txBox="1"/>
          <p:nvPr/>
        </p:nvSpPr>
        <p:spPr>
          <a:xfrm>
            <a:off x="838200" y="6311900"/>
            <a:ext cx="9945659" cy="369332"/>
          </a:xfrm>
          <a:prstGeom prst="rect">
            <a:avLst/>
          </a:prstGeom>
          <a:noFill/>
        </p:spPr>
        <p:txBody>
          <a:bodyPr wrap="square" rtlCol="0">
            <a:spAutoFit/>
          </a:bodyPr>
          <a:lstStyle/>
          <a:p>
            <a:r>
              <a:rPr lang="en-US" altLang="zh-CN" dirty="0"/>
              <a:t>Notes</a:t>
            </a:r>
            <a:r>
              <a:rPr lang="zh-CN" altLang="en-US" dirty="0"/>
              <a:t>：</a:t>
            </a:r>
            <a:r>
              <a:rPr lang="en-US" altLang="zh-CN" dirty="0"/>
              <a:t>The screen shots from </a:t>
            </a:r>
            <a:r>
              <a:rPr lang="en-US" altLang="zh-CN" dirty="0">
                <a:hlinkClick r:id="rId5"/>
              </a:rPr>
              <a:t>http://llvm.org/viewvc/llvm-project/</a:t>
            </a:r>
            <a:r>
              <a:rPr lang="en-US" altLang="zh-CN" dirty="0"/>
              <a:t>.</a:t>
            </a:r>
            <a:endParaRPr lang="zh-CN" altLang="en-US" dirty="0"/>
          </a:p>
        </p:txBody>
      </p:sp>
      <p:sp>
        <p:nvSpPr>
          <p:cNvPr id="7" name="文本框 6">
            <a:extLst>
              <a:ext uri="{FF2B5EF4-FFF2-40B4-BE49-F238E27FC236}">
                <a16:creationId xmlns:a16="http://schemas.microsoft.com/office/drawing/2014/main" id="{ADB09F2E-0A61-41A2-BE45-35E3963A4624}"/>
              </a:ext>
            </a:extLst>
          </p:cNvPr>
          <p:cNvSpPr txBox="1"/>
          <p:nvPr/>
        </p:nvSpPr>
        <p:spPr>
          <a:xfrm>
            <a:off x="977900" y="4194629"/>
            <a:ext cx="10236200" cy="1631216"/>
          </a:xfrm>
          <a:prstGeom prst="rect">
            <a:avLst/>
          </a:prstGeom>
          <a:noFill/>
        </p:spPr>
        <p:txBody>
          <a:bodyPr wrap="square" rtlCol="0">
            <a:spAutoFit/>
          </a:bodyPr>
          <a:lstStyle/>
          <a:p>
            <a:r>
              <a:rPr lang="en-US" altLang="zh-CN" sz="2000" dirty="0"/>
              <a:t>The C backend does not require register allocation, instruction selection, or any of the other standard components provided by the system. As such, it only implements these two interfaces ( </a:t>
            </a:r>
            <a:r>
              <a:rPr lang="en-US" altLang="zh-CN" sz="2000" u="sng" dirty="0" err="1">
                <a:hlinkClick r:id="rId6"/>
              </a:rPr>
              <a:t>TargetMachine</a:t>
            </a:r>
            <a:r>
              <a:rPr lang="en-US" altLang="zh-CN" sz="2000" dirty="0"/>
              <a:t> and </a:t>
            </a:r>
            <a:r>
              <a:rPr lang="en-US" altLang="zh-CN" sz="2000" u="sng" dirty="0" err="1">
                <a:hlinkClick r:id="rId7"/>
              </a:rPr>
              <a:t>DataLayout</a:t>
            </a:r>
            <a:r>
              <a:rPr lang="en-US" altLang="zh-CN" sz="2000" dirty="0"/>
              <a:t> ), and does its own thing. Note that C backend was removed from the trunk since LLVM 3.1 release.  ——《The LLVM Target-Independent Code Generator》</a:t>
            </a:r>
            <a:endParaRPr lang="zh-CN" altLang="en-US" sz="2000" dirty="0"/>
          </a:p>
        </p:txBody>
      </p:sp>
    </p:spTree>
    <p:extLst>
      <p:ext uri="{BB962C8B-B14F-4D97-AF65-F5344CB8AC3E}">
        <p14:creationId xmlns:p14="http://schemas.microsoft.com/office/powerpoint/2010/main" val="3341346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1C34C-8DC8-4E45-BFB1-90850186D3AD}"/>
              </a:ext>
            </a:extLst>
          </p:cNvPr>
          <p:cNvSpPr>
            <a:spLocks noGrp="1"/>
          </p:cNvSpPr>
          <p:nvPr>
            <p:ph type="title"/>
          </p:nvPr>
        </p:nvSpPr>
        <p:spPr/>
        <p:txBody>
          <a:bodyPr/>
          <a:lstStyle/>
          <a:p>
            <a:r>
              <a:rPr lang="en-US" altLang="zh-CN" dirty="0"/>
              <a:t>The</a:t>
            </a:r>
            <a:r>
              <a:rPr lang="zh-CN" altLang="en-US" dirty="0"/>
              <a:t> </a:t>
            </a:r>
            <a:r>
              <a:rPr lang="en-US" altLang="zh-CN" dirty="0"/>
              <a:t>Special</a:t>
            </a:r>
            <a:r>
              <a:rPr lang="zh-CN" altLang="en-US" dirty="0"/>
              <a:t> </a:t>
            </a:r>
            <a:r>
              <a:rPr lang="en-US" altLang="zh-CN" dirty="0"/>
              <a:t>Backends in History</a:t>
            </a:r>
            <a:endParaRPr lang="zh-CN" altLang="en-US" dirty="0"/>
          </a:p>
        </p:txBody>
      </p:sp>
      <p:sp>
        <p:nvSpPr>
          <p:cNvPr id="3" name="内容占位符 2">
            <a:extLst>
              <a:ext uri="{FF2B5EF4-FFF2-40B4-BE49-F238E27FC236}">
                <a16:creationId xmlns:a16="http://schemas.microsoft.com/office/drawing/2014/main" id="{6950D189-073C-44E7-8924-6053FE5B0A09}"/>
              </a:ext>
            </a:extLst>
          </p:cNvPr>
          <p:cNvSpPr>
            <a:spLocks noGrp="1"/>
          </p:cNvSpPr>
          <p:nvPr>
            <p:ph idx="1"/>
          </p:nvPr>
        </p:nvSpPr>
        <p:spPr/>
        <p:txBody>
          <a:bodyPr/>
          <a:lstStyle/>
          <a:p>
            <a:r>
              <a:rPr lang="en-US" altLang="zh-CN" dirty="0" err="1"/>
              <a:t>LLVMTargetMachine</a:t>
            </a:r>
            <a:r>
              <a:rPr lang="en-US" altLang="zh-CN" dirty="0"/>
              <a:t> is designed as a base class for targets implemented with the LLVM target-independent code generator. </a:t>
            </a:r>
            <a:r>
              <a:rPr lang="en-US" altLang="zh-CN" dirty="0" err="1"/>
              <a:t>LLVMTargetMachine</a:t>
            </a:r>
            <a:r>
              <a:rPr lang="en-US" altLang="zh-CN" dirty="0"/>
              <a:t> is defined as a subclass of a </a:t>
            </a:r>
            <a:r>
              <a:rPr lang="en-US" altLang="zh-CN" dirty="0" err="1"/>
              <a:t>TargetMachine</a:t>
            </a:r>
            <a:r>
              <a:rPr lang="en-US" altLang="zh-CN" dirty="0"/>
              <a:t> in </a:t>
            </a:r>
            <a:r>
              <a:rPr lang="en-US" altLang="zh-CN" i="1" dirty="0"/>
              <a:t>include/</a:t>
            </a:r>
            <a:r>
              <a:rPr lang="en-US" altLang="zh-CN" i="1" dirty="0" err="1"/>
              <a:t>llvm</a:t>
            </a:r>
            <a:r>
              <a:rPr lang="en-US" altLang="zh-CN" i="1" dirty="0"/>
              <a:t>/Target/</a:t>
            </a:r>
            <a:r>
              <a:rPr lang="en-US" altLang="zh-CN" i="1" dirty="0" err="1"/>
              <a:t>TargetMachine.h</a:t>
            </a:r>
            <a:r>
              <a:rPr lang="en-US" altLang="zh-CN" dirty="0"/>
              <a:t>.</a:t>
            </a:r>
          </a:p>
          <a:p>
            <a:pPr marL="0" indent="0">
              <a:buNone/>
            </a:pPr>
            <a:endParaRPr lang="en-US" altLang="zh-CN" dirty="0"/>
          </a:p>
          <a:p>
            <a:r>
              <a:rPr lang="en-US" altLang="zh-CN" dirty="0"/>
              <a:t>The </a:t>
            </a:r>
            <a:r>
              <a:rPr lang="en-US" altLang="zh-CN" dirty="0" err="1"/>
              <a:t>DataLayout</a:t>
            </a:r>
            <a:r>
              <a:rPr lang="en-US" altLang="zh-CN" dirty="0"/>
              <a:t> class is the only required target description class. </a:t>
            </a:r>
            <a:r>
              <a:rPr lang="en-US" altLang="zh-CN" dirty="0" err="1"/>
              <a:t>DataLayout</a:t>
            </a:r>
            <a:r>
              <a:rPr lang="en-US" altLang="zh-CN" dirty="0"/>
              <a:t> specifies information about how the target lays out memory for structures, the alignment requirements for various data types, the size of pointers in the target, and whether the target is little-endian or big-endian.</a:t>
            </a:r>
            <a:endParaRPr lang="zh-CN" altLang="en-US" dirty="0"/>
          </a:p>
        </p:txBody>
      </p:sp>
    </p:spTree>
    <p:extLst>
      <p:ext uri="{BB962C8B-B14F-4D97-AF65-F5344CB8AC3E}">
        <p14:creationId xmlns:p14="http://schemas.microsoft.com/office/powerpoint/2010/main" val="2878252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4BBDC-1602-4463-9BF2-891201EF767B}"/>
              </a:ext>
            </a:extLst>
          </p:cNvPr>
          <p:cNvSpPr>
            <a:spLocks noGrp="1"/>
          </p:cNvSpPr>
          <p:nvPr>
            <p:ph type="ctrTitle"/>
          </p:nvPr>
        </p:nvSpPr>
        <p:spPr/>
        <p:txBody>
          <a:bodyPr/>
          <a:lstStyle/>
          <a:p>
            <a:r>
              <a:rPr lang="en-US" altLang="zh-CN" dirty="0"/>
              <a:t>Thanks!</a:t>
            </a:r>
            <a:endParaRPr lang="zh-CN" altLang="en-US" dirty="0"/>
          </a:p>
        </p:txBody>
      </p:sp>
      <p:sp>
        <p:nvSpPr>
          <p:cNvPr id="3" name="副标题 2">
            <a:extLst>
              <a:ext uri="{FF2B5EF4-FFF2-40B4-BE49-F238E27FC236}">
                <a16:creationId xmlns:a16="http://schemas.microsoft.com/office/drawing/2014/main" id="{6DDF35B4-5080-4EA3-A73F-1479B795883B}"/>
              </a:ext>
            </a:extLst>
          </p:cNvPr>
          <p:cNvSpPr>
            <a:spLocks noGrp="1"/>
          </p:cNvSpPr>
          <p:nvPr>
            <p:ph type="subTitle" idx="1"/>
          </p:nvPr>
        </p:nvSpPr>
        <p:spPr/>
        <p:txBody>
          <a:bodyPr/>
          <a:lstStyle/>
          <a:p>
            <a:r>
              <a:rPr lang="en-US" altLang="zh-CN" dirty="0"/>
              <a:t>2018-7-28</a:t>
            </a:r>
          </a:p>
          <a:p>
            <a:endParaRPr lang="zh-CN" altLang="en-US" dirty="0"/>
          </a:p>
        </p:txBody>
      </p:sp>
    </p:spTree>
    <p:extLst>
      <p:ext uri="{BB962C8B-B14F-4D97-AF65-F5344CB8AC3E}">
        <p14:creationId xmlns:p14="http://schemas.microsoft.com/office/powerpoint/2010/main" val="133531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17C70B-BB87-44A3-BBAA-464A764011A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dirty="0"/>
              <a:t>About Me</a:t>
            </a:r>
            <a:endParaRPr lang="zh-CN" altLang="en-US" sz="5800" kern="120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5723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8"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9358F02-45A0-4E18-B29B-BEA86D148FE0}"/>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altLang="zh-CN" sz="5400" dirty="0">
                <a:solidFill>
                  <a:srgbClr val="FFFFFF"/>
                </a:solidFill>
              </a:rPr>
              <a:t>About</a:t>
            </a:r>
            <a:r>
              <a:rPr lang="zh-CN" altLang="en-US" sz="5400" dirty="0">
                <a:solidFill>
                  <a:srgbClr val="FFFFFF"/>
                </a:solidFill>
              </a:rPr>
              <a:t> </a:t>
            </a:r>
            <a:r>
              <a:rPr lang="en-US" altLang="zh-CN" sz="5400" dirty="0">
                <a:solidFill>
                  <a:srgbClr val="FFFFFF"/>
                </a:solidFill>
              </a:rPr>
              <a:t>Me</a:t>
            </a:r>
            <a:endParaRPr lang="zh-CN" altLang="en-US" sz="5400" dirty="0">
              <a:solidFill>
                <a:srgbClr val="FFFFFF"/>
              </a:solidFill>
            </a:endParaRPr>
          </a:p>
        </p:txBody>
      </p:sp>
      <p:sp>
        <p:nvSpPr>
          <p:cNvPr id="3" name="内容占位符 2">
            <a:extLst>
              <a:ext uri="{FF2B5EF4-FFF2-40B4-BE49-F238E27FC236}">
                <a16:creationId xmlns:a16="http://schemas.microsoft.com/office/drawing/2014/main" id="{D177D8B7-5DF0-4796-89B6-454968EBC22F}"/>
              </a:ext>
            </a:extLst>
          </p:cNvPr>
          <p:cNvSpPr>
            <a:spLocks noGrp="1"/>
          </p:cNvSpPr>
          <p:nvPr>
            <p:ph idx="1"/>
          </p:nvPr>
        </p:nvSpPr>
        <p:spPr>
          <a:xfrm>
            <a:off x="1339362" y="5815698"/>
            <a:ext cx="9144000" cy="420001"/>
          </a:xfrm>
        </p:spPr>
        <p:txBody>
          <a:bodyPr vert="horz" lIns="91440" tIns="45720" rIns="91440" bIns="45720" rtlCol="0">
            <a:normAutofit/>
          </a:bodyPr>
          <a:lstStyle/>
          <a:p>
            <a:pPr marL="0" indent="0" algn="ctr">
              <a:buNone/>
            </a:pPr>
            <a:r>
              <a:rPr lang="en-US" altLang="zh-CN" sz="2000">
                <a:solidFill>
                  <a:srgbClr val="FFAA35"/>
                </a:solidFill>
              </a:rPr>
              <a:t>CSDN ID:snsn1984</a:t>
            </a:r>
          </a:p>
        </p:txBody>
      </p:sp>
      <p:pic>
        <p:nvPicPr>
          <p:cNvPr id="5" name="图片 4">
            <a:extLst>
              <a:ext uri="{FF2B5EF4-FFF2-40B4-BE49-F238E27FC236}">
                <a16:creationId xmlns:a16="http://schemas.microsoft.com/office/drawing/2014/main" id="{BB62573A-3976-4702-8F16-213FB2D172F9}"/>
              </a:ext>
            </a:extLst>
          </p:cNvPr>
          <p:cNvPicPr>
            <a:picLocks noChangeAspect="1"/>
          </p:cNvPicPr>
          <p:nvPr/>
        </p:nvPicPr>
        <p:blipFill>
          <a:blip r:embed="rId2"/>
          <a:stretch>
            <a:fillRect/>
          </a:stretch>
        </p:blipFill>
        <p:spPr>
          <a:xfrm>
            <a:off x="868155" y="307731"/>
            <a:ext cx="4359687" cy="3997637"/>
          </a:xfrm>
          <a:prstGeom prst="rect">
            <a:avLst/>
          </a:prstGeom>
        </p:spPr>
      </p:pic>
      <p:pic>
        <p:nvPicPr>
          <p:cNvPr id="4" name="图片 3">
            <a:extLst>
              <a:ext uri="{FF2B5EF4-FFF2-40B4-BE49-F238E27FC236}">
                <a16:creationId xmlns:a16="http://schemas.microsoft.com/office/drawing/2014/main" id="{06A78B3C-A9E3-4C51-B6E3-6AF9B151494B}"/>
              </a:ext>
            </a:extLst>
          </p:cNvPr>
          <p:cNvPicPr>
            <a:picLocks noChangeAspect="1"/>
          </p:cNvPicPr>
          <p:nvPr/>
        </p:nvPicPr>
        <p:blipFill>
          <a:blip r:embed="rId3"/>
          <a:stretch>
            <a:fillRect/>
          </a:stretch>
        </p:blipFill>
        <p:spPr>
          <a:xfrm>
            <a:off x="6562918" y="307731"/>
            <a:ext cx="5162166" cy="3997637"/>
          </a:xfrm>
          <a:prstGeom prst="rect">
            <a:avLst/>
          </a:prstGeom>
        </p:spPr>
      </p:pic>
      <p:cxnSp>
        <p:nvCxnSpPr>
          <p:cNvPr id="9"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42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58F02-45A0-4E18-B29B-BEA86D148FE0}"/>
              </a:ext>
            </a:extLst>
          </p:cNvPr>
          <p:cNvSpPr>
            <a:spLocks noGrp="1"/>
          </p:cNvSpPr>
          <p:nvPr>
            <p:ph type="title"/>
          </p:nvPr>
        </p:nvSpPr>
        <p:spPr>
          <a:xfrm>
            <a:off x="801098" y="1396289"/>
            <a:ext cx="6387102" cy="1325563"/>
          </a:xfrm>
        </p:spPr>
        <p:txBody>
          <a:bodyPr>
            <a:normAutofit/>
          </a:bodyPr>
          <a:lstStyle/>
          <a:p>
            <a:r>
              <a:rPr lang="en-US" altLang="zh-CN" dirty="0"/>
              <a:t>About Me</a:t>
            </a:r>
            <a:endParaRPr lang="zh-CN" altLang="en-US" dirty="0"/>
          </a:p>
        </p:txBody>
      </p:sp>
      <p:sp>
        <p:nvSpPr>
          <p:cNvPr id="3" name="内容占位符 2">
            <a:extLst>
              <a:ext uri="{FF2B5EF4-FFF2-40B4-BE49-F238E27FC236}">
                <a16:creationId xmlns:a16="http://schemas.microsoft.com/office/drawing/2014/main" id="{D177D8B7-5DF0-4796-89B6-454968EBC22F}"/>
              </a:ext>
            </a:extLst>
          </p:cNvPr>
          <p:cNvSpPr>
            <a:spLocks noGrp="1"/>
          </p:cNvSpPr>
          <p:nvPr>
            <p:ph idx="1"/>
          </p:nvPr>
        </p:nvSpPr>
        <p:spPr>
          <a:xfrm>
            <a:off x="805542" y="2871982"/>
            <a:ext cx="6382657" cy="3181684"/>
          </a:xfrm>
        </p:spPr>
        <p:txBody>
          <a:bodyPr anchor="t">
            <a:normAutofit/>
          </a:bodyPr>
          <a:lstStyle/>
          <a:p>
            <a:r>
              <a:rPr lang="en-US" altLang="zh-CN" sz="1800" dirty="0" err="1"/>
              <a:t>Zhihu</a:t>
            </a:r>
            <a:r>
              <a:rPr lang="en-US" altLang="zh-CN" sz="1800" dirty="0"/>
              <a:t> ID</a:t>
            </a:r>
            <a:r>
              <a:rPr lang="zh-CN" altLang="en-US" sz="1800" dirty="0"/>
              <a:t>：小乖他爹</a:t>
            </a:r>
            <a:endParaRPr lang="en-US" altLang="zh-CN" sz="1800" dirty="0"/>
          </a:p>
          <a:p>
            <a:pPr marL="0" indent="0">
              <a:buNone/>
            </a:pPr>
            <a:endParaRPr lang="en-US" altLang="zh-CN" sz="1800" dirty="0"/>
          </a:p>
        </p:txBody>
      </p:sp>
      <p:sp>
        <p:nvSpPr>
          <p:cNvPr id="14" name="Rectangle 9">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9580BF76-1F28-4452-A3F6-957CA3B5F8A3}"/>
              </a:ext>
            </a:extLst>
          </p:cNvPr>
          <p:cNvPicPr>
            <a:picLocks noChangeAspect="1"/>
          </p:cNvPicPr>
          <p:nvPr/>
        </p:nvPicPr>
        <p:blipFill>
          <a:blip r:embed="rId2"/>
          <a:stretch>
            <a:fillRect/>
          </a:stretch>
        </p:blipFill>
        <p:spPr>
          <a:xfrm>
            <a:off x="7873882" y="672818"/>
            <a:ext cx="3996386" cy="2119630"/>
          </a:xfrm>
          <a:prstGeom prst="rect">
            <a:avLst/>
          </a:prstGeom>
        </p:spPr>
      </p:pic>
      <p:cxnSp>
        <p:nvCxnSpPr>
          <p:cNvPr id="15" name="Straight Connector 11">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519A9AC-F6A4-4A48-ADE9-487DC4C5D461}"/>
              </a:ext>
            </a:extLst>
          </p:cNvPr>
          <p:cNvPicPr>
            <a:picLocks noChangeAspect="1"/>
          </p:cNvPicPr>
          <p:nvPr/>
        </p:nvPicPr>
        <p:blipFill>
          <a:blip r:embed="rId3"/>
          <a:stretch>
            <a:fillRect/>
          </a:stretch>
        </p:blipFill>
        <p:spPr>
          <a:xfrm>
            <a:off x="8185785" y="3735414"/>
            <a:ext cx="3372579" cy="2779874"/>
          </a:xfrm>
          <a:prstGeom prst="rect">
            <a:avLst/>
          </a:prstGeom>
        </p:spPr>
      </p:pic>
    </p:spTree>
    <p:extLst>
      <p:ext uri="{BB962C8B-B14F-4D97-AF65-F5344CB8AC3E}">
        <p14:creationId xmlns:p14="http://schemas.microsoft.com/office/powerpoint/2010/main" val="16686249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17C70B-BB87-44A3-BBAA-464A764011A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altLang="zh-CN" sz="5800" dirty="0"/>
              <a:t>Overview of LLVM</a:t>
            </a:r>
            <a:r>
              <a:rPr lang="en-US" altLang="zh-CN" sz="5800" kern="1200" dirty="0">
                <a:solidFill>
                  <a:schemeClr val="tx1"/>
                </a:solidFill>
                <a:latin typeface="+mj-lt"/>
                <a:ea typeface="+mj-ea"/>
                <a:cs typeface="+mj-cs"/>
              </a:rPr>
              <a:t> Backend</a:t>
            </a:r>
            <a:endParaRPr lang="zh-CN" altLang="en-US" sz="5800" kern="120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5094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99990-A5F2-4C56-9588-7E80EAC768C4}"/>
              </a:ext>
            </a:extLst>
          </p:cNvPr>
          <p:cNvSpPr>
            <a:spLocks noGrp="1"/>
          </p:cNvSpPr>
          <p:nvPr>
            <p:ph type="title"/>
          </p:nvPr>
        </p:nvSpPr>
        <p:spPr/>
        <p:txBody>
          <a:bodyPr/>
          <a:lstStyle/>
          <a:p>
            <a:r>
              <a:rPr lang="en-US" altLang="zh-CN" dirty="0"/>
              <a:t>LLVM's Implementation of the Three-Phase Design</a:t>
            </a:r>
            <a:endParaRPr lang="zh-CN" altLang="en-US" dirty="0"/>
          </a:p>
        </p:txBody>
      </p:sp>
      <p:pic>
        <p:nvPicPr>
          <p:cNvPr id="5" name="内容占位符 4">
            <a:extLst>
              <a:ext uri="{FF2B5EF4-FFF2-40B4-BE49-F238E27FC236}">
                <a16:creationId xmlns:a16="http://schemas.microsoft.com/office/drawing/2014/main" id="{2C33EA27-8AA9-4BC7-BD1F-03BA860C76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7308" y="2075641"/>
            <a:ext cx="10376492" cy="3830748"/>
          </a:xfrm>
        </p:spPr>
      </p:pic>
      <p:sp>
        <p:nvSpPr>
          <p:cNvPr id="6" name="文本框 5">
            <a:extLst>
              <a:ext uri="{FF2B5EF4-FFF2-40B4-BE49-F238E27FC236}">
                <a16:creationId xmlns:a16="http://schemas.microsoft.com/office/drawing/2014/main" id="{952DC81A-B83E-4E1B-A567-879355F0EA0E}"/>
              </a:ext>
            </a:extLst>
          </p:cNvPr>
          <p:cNvSpPr txBox="1"/>
          <p:nvPr/>
        </p:nvSpPr>
        <p:spPr>
          <a:xfrm>
            <a:off x="779188" y="6268065"/>
            <a:ext cx="10574612" cy="646331"/>
          </a:xfrm>
          <a:prstGeom prst="rect">
            <a:avLst/>
          </a:prstGeom>
          <a:noFill/>
        </p:spPr>
        <p:txBody>
          <a:bodyPr wrap="square" rtlCol="0">
            <a:spAutoFit/>
          </a:bodyPr>
          <a:lstStyle/>
          <a:p>
            <a:r>
              <a:rPr lang="en-US" altLang="zh-CN" dirty="0"/>
              <a:t>Notes</a:t>
            </a:r>
            <a:r>
              <a:rPr lang="zh-CN" altLang="en-US" dirty="0"/>
              <a:t>：</a:t>
            </a:r>
            <a:r>
              <a:rPr lang="en-US" altLang="zh-CN" dirty="0"/>
              <a:t>From LLVM DOC</a:t>
            </a:r>
            <a:r>
              <a:rPr lang="zh-CN" altLang="en-US" dirty="0"/>
              <a:t>：</a:t>
            </a:r>
            <a:r>
              <a:rPr lang="en-US" altLang="zh-CN" dirty="0"/>
              <a:t>《Intro to </a:t>
            </a:r>
            <a:r>
              <a:rPr lang="en-US" altLang="zh-CN" dirty="0" err="1"/>
              <a:t>LLVM:Book</a:t>
            </a:r>
            <a:r>
              <a:rPr lang="en-US" altLang="zh-CN" dirty="0"/>
              <a:t> chapter providing a compiler hacker’s introduction to LLVM》</a:t>
            </a:r>
            <a:endParaRPr lang="zh-CN" altLang="en-US" dirty="0"/>
          </a:p>
        </p:txBody>
      </p:sp>
    </p:spTree>
    <p:extLst>
      <p:ext uri="{BB962C8B-B14F-4D97-AF65-F5344CB8AC3E}">
        <p14:creationId xmlns:p14="http://schemas.microsoft.com/office/powerpoint/2010/main" val="335898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28734-6CA6-4D52-B295-0D6C309FBD4E}"/>
              </a:ext>
            </a:extLst>
          </p:cNvPr>
          <p:cNvSpPr>
            <a:spLocks noGrp="1"/>
          </p:cNvSpPr>
          <p:nvPr>
            <p:ph type="title"/>
          </p:nvPr>
        </p:nvSpPr>
        <p:spPr/>
        <p:txBody>
          <a:bodyPr/>
          <a:lstStyle/>
          <a:p>
            <a:r>
              <a:rPr lang="en-US" altLang="zh-CN" dirty="0"/>
              <a:t>The</a:t>
            </a:r>
            <a:r>
              <a:rPr lang="zh-CN" altLang="en-US" dirty="0"/>
              <a:t> </a:t>
            </a:r>
            <a:r>
              <a:rPr lang="en-US" altLang="zh-CN" dirty="0"/>
              <a:t>Backends in LLVM6.0.0</a:t>
            </a:r>
            <a:endParaRPr lang="zh-CN" altLang="en-US" dirty="0"/>
          </a:p>
        </p:txBody>
      </p:sp>
      <p:pic>
        <p:nvPicPr>
          <p:cNvPr id="4" name="内容占位符 3">
            <a:extLst>
              <a:ext uri="{FF2B5EF4-FFF2-40B4-BE49-F238E27FC236}">
                <a16:creationId xmlns:a16="http://schemas.microsoft.com/office/drawing/2014/main" id="{26365B11-EFE1-4909-BF1C-1446675DA7FD}"/>
              </a:ext>
            </a:extLst>
          </p:cNvPr>
          <p:cNvPicPr>
            <a:picLocks noGrp="1" noChangeAspect="1"/>
          </p:cNvPicPr>
          <p:nvPr>
            <p:ph idx="1"/>
          </p:nvPr>
        </p:nvPicPr>
        <p:blipFill>
          <a:blip r:embed="rId3"/>
          <a:stretch>
            <a:fillRect/>
          </a:stretch>
        </p:blipFill>
        <p:spPr>
          <a:xfrm>
            <a:off x="1878256" y="1391749"/>
            <a:ext cx="7715910" cy="4565778"/>
          </a:xfrm>
          <a:prstGeom prst="rect">
            <a:avLst/>
          </a:prstGeom>
        </p:spPr>
      </p:pic>
      <p:sp>
        <p:nvSpPr>
          <p:cNvPr id="5" name="文本框 4">
            <a:extLst>
              <a:ext uri="{FF2B5EF4-FFF2-40B4-BE49-F238E27FC236}">
                <a16:creationId xmlns:a16="http://schemas.microsoft.com/office/drawing/2014/main" id="{0457AEAE-40D8-4946-BF71-54BBDAAA4F80}"/>
              </a:ext>
            </a:extLst>
          </p:cNvPr>
          <p:cNvSpPr txBox="1"/>
          <p:nvPr/>
        </p:nvSpPr>
        <p:spPr>
          <a:xfrm>
            <a:off x="1688122" y="6246055"/>
            <a:ext cx="8651631" cy="369332"/>
          </a:xfrm>
          <a:prstGeom prst="rect">
            <a:avLst/>
          </a:prstGeom>
          <a:noFill/>
        </p:spPr>
        <p:txBody>
          <a:bodyPr wrap="square" rtlCol="0">
            <a:spAutoFit/>
          </a:bodyPr>
          <a:lstStyle/>
          <a:p>
            <a:r>
              <a:rPr lang="en-US" altLang="zh-CN" dirty="0"/>
              <a:t>Notes</a:t>
            </a:r>
            <a:r>
              <a:rPr lang="zh-CN" altLang="en-US" dirty="0"/>
              <a:t>：</a:t>
            </a:r>
            <a:r>
              <a:rPr lang="en-US" altLang="zh-CN" dirty="0"/>
              <a:t>This is the source code </a:t>
            </a:r>
            <a:r>
              <a:rPr lang="en-US" altLang="zh-CN" dirty="0" err="1"/>
              <a:t>dir</a:t>
            </a:r>
            <a:r>
              <a:rPr lang="en-US" altLang="zh-CN" dirty="0"/>
              <a:t> of LLVM6.0.0</a:t>
            </a:r>
            <a:r>
              <a:rPr lang="zh-CN" altLang="en-US" dirty="0"/>
              <a:t>，</a:t>
            </a:r>
            <a:r>
              <a:rPr lang="en-US" altLang="zh-CN" dirty="0"/>
              <a:t>its location is LLVM/lib/Target/.</a:t>
            </a:r>
            <a:endParaRPr lang="zh-CN" altLang="en-US" dirty="0"/>
          </a:p>
        </p:txBody>
      </p:sp>
    </p:spTree>
    <p:extLst>
      <p:ext uri="{BB962C8B-B14F-4D97-AF65-F5344CB8AC3E}">
        <p14:creationId xmlns:p14="http://schemas.microsoft.com/office/powerpoint/2010/main" val="334274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3BC34-6E98-4397-9050-6C1F01DA654B}"/>
              </a:ext>
            </a:extLst>
          </p:cNvPr>
          <p:cNvSpPr>
            <a:spLocks noGrp="1"/>
          </p:cNvSpPr>
          <p:nvPr>
            <p:ph type="title"/>
          </p:nvPr>
        </p:nvSpPr>
        <p:spPr/>
        <p:txBody>
          <a:bodyPr/>
          <a:lstStyle/>
          <a:p>
            <a:r>
              <a:rPr lang="en-US" altLang="zh-CN" dirty="0"/>
              <a:t>The</a:t>
            </a:r>
            <a:r>
              <a:rPr lang="zh-CN" altLang="en-US" dirty="0"/>
              <a:t> </a:t>
            </a:r>
            <a:r>
              <a:rPr lang="en-US" altLang="zh-CN" dirty="0"/>
              <a:t>Steps</a:t>
            </a:r>
            <a:r>
              <a:rPr lang="zh-CN" altLang="en-US" dirty="0"/>
              <a:t> </a:t>
            </a:r>
            <a:r>
              <a:rPr lang="en-US" altLang="zh-CN" dirty="0"/>
              <a:t>in</a:t>
            </a:r>
            <a:r>
              <a:rPr lang="zh-CN" altLang="en-US" dirty="0"/>
              <a:t> </a:t>
            </a:r>
            <a:r>
              <a:rPr lang="en-US" altLang="zh-CN" dirty="0"/>
              <a:t>LLVM Backend</a:t>
            </a:r>
            <a:endParaRPr lang="zh-CN" altLang="en-US" dirty="0"/>
          </a:p>
        </p:txBody>
      </p:sp>
      <p:pic>
        <p:nvPicPr>
          <p:cNvPr id="4" name="内容占位符 3">
            <a:extLst>
              <a:ext uri="{FF2B5EF4-FFF2-40B4-BE49-F238E27FC236}">
                <a16:creationId xmlns:a16="http://schemas.microsoft.com/office/drawing/2014/main" id="{1D9CA37D-2315-4DAD-B507-6DC8F4BDE874}"/>
              </a:ext>
            </a:extLst>
          </p:cNvPr>
          <p:cNvPicPr>
            <a:picLocks noGrp="1" noChangeAspect="1"/>
          </p:cNvPicPr>
          <p:nvPr>
            <p:ph idx="1"/>
          </p:nvPr>
        </p:nvPicPr>
        <p:blipFill>
          <a:blip r:embed="rId3"/>
          <a:stretch>
            <a:fillRect/>
          </a:stretch>
        </p:blipFill>
        <p:spPr>
          <a:xfrm>
            <a:off x="83103" y="1771804"/>
            <a:ext cx="12108897" cy="4025118"/>
          </a:xfrm>
          <a:prstGeom prst="rect">
            <a:avLst/>
          </a:prstGeom>
        </p:spPr>
      </p:pic>
      <p:sp>
        <p:nvSpPr>
          <p:cNvPr id="5" name="文本框 4">
            <a:extLst>
              <a:ext uri="{FF2B5EF4-FFF2-40B4-BE49-F238E27FC236}">
                <a16:creationId xmlns:a16="http://schemas.microsoft.com/office/drawing/2014/main" id="{4E1829C5-CC7A-406C-8CEA-D5DCD6C5BDB9}"/>
              </a:ext>
            </a:extLst>
          </p:cNvPr>
          <p:cNvSpPr txBox="1"/>
          <p:nvPr/>
        </p:nvSpPr>
        <p:spPr>
          <a:xfrm>
            <a:off x="1266092" y="6161649"/>
            <a:ext cx="9748911" cy="369332"/>
          </a:xfrm>
          <a:prstGeom prst="rect">
            <a:avLst/>
          </a:prstGeom>
          <a:noFill/>
        </p:spPr>
        <p:txBody>
          <a:bodyPr wrap="square" rtlCol="0">
            <a:spAutoFit/>
          </a:bodyPr>
          <a:lstStyle/>
          <a:p>
            <a:r>
              <a:rPr lang="en-US" altLang="zh-CN" dirty="0"/>
              <a:t>Notes:  《Getting Started with LLVM Core Libraries》P134.</a:t>
            </a:r>
            <a:endParaRPr lang="zh-CN" altLang="en-US" dirty="0"/>
          </a:p>
        </p:txBody>
      </p:sp>
    </p:spTree>
    <p:extLst>
      <p:ext uri="{BB962C8B-B14F-4D97-AF65-F5344CB8AC3E}">
        <p14:creationId xmlns:p14="http://schemas.microsoft.com/office/powerpoint/2010/main" val="37151404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1124</Words>
  <Application>Microsoft Office PowerPoint</Application>
  <PresentationFormat>宽屏</PresentationFormat>
  <Paragraphs>113</Paragraphs>
  <Slides>28</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Arial</vt:lpstr>
      <vt:lpstr>Calibri</vt:lpstr>
      <vt:lpstr>Office 主题​​</vt:lpstr>
      <vt:lpstr>Brief Intro to LLVM Backend</vt:lpstr>
      <vt:lpstr>Contents</vt:lpstr>
      <vt:lpstr>About Me</vt:lpstr>
      <vt:lpstr>About Me</vt:lpstr>
      <vt:lpstr>About Me</vt:lpstr>
      <vt:lpstr>Overview of LLVM Backend</vt:lpstr>
      <vt:lpstr>LLVM's Implementation of the Three-Phase Design</vt:lpstr>
      <vt:lpstr>The Backends in LLVM6.0.0</vt:lpstr>
      <vt:lpstr>The Steps in LLVM Backend</vt:lpstr>
      <vt:lpstr>The Steps in LLVM Backend（Another version）</vt:lpstr>
      <vt:lpstr>The Steps in LLVM Backend</vt:lpstr>
      <vt:lpstr>The Steps in LLVM Backend</vt:lpstr>
      <vt:lpstr>The Steps in LLVM Backend</vt:lpstr>
      <vt:lpstr>The Important Steps in LLVM Backend</vt:lpstr>
      <vt:lpstr>Important Steps of Backend</vt:lpstr>
      <vt:lpstr>Instruction selection</vt:lpstr>
      <vt:lpstr>Instruction selection</vt:lpstr>
      <vt:lpstr>Instruction selection</vt:lpstr>
      <vt:lpstr>Register Allocation</vt:lpstr>
      <vt:lpstr>Register Allocation</vt:lpstr>
      <vt:lpstr>Register Allocation</vt:lpstr>
      <vt:lpstr>Code Emission</vt:lpstr>
      <vt:lpstr>Code Emission</vt:lpstr>
      <vt:lpstr>Code Emission</vt:lpstr>
      <vt:lpstr>The Special Backends in History</vt:lpstr>
      <vt:lpstr>The Special Backends in History</vt:lpstr>
      <vt:lpstr>The Special Backends in History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浅谈LLVM的后端</dc:title>
  <dc:creator>snsn1</dc:creator>
  <cp:lastModifiedBy>snsn1</cp:lastModifiedBy>
  <cp:revision>32</cp:revision>
  <dcterms:created xsi:type="dcterms:W3CDTF">2018-07-25T04:32:49Z</dcterms:created>
  <dcterms:modified xsi:type="dcterms:W3CDTF">2019-05-31T11:39:16Z</dcterms:modified>
</cp:coreProperties>
</file>