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98" r:id="rId3"/>
    <p:sldId id="299" r:id="rId4"/>
    <p:sldId id="300" r:id="rId5"/>
    <p:sldId id="257" r:id="rId6"/>
    <p:sldId id="266" r:id="rId7"/>
    <p:sldId id="267" r:id="rId8"/>
    <p:sldId id="270" r:id="rId9"/>
    <p:sldId id="271" r:id="rId10"/>
    <p:sldId id="268" r:id="rId11"/>
    <p:sldId id="291" r:id="rId12"/>
    <p:sldId id="273" r:id="rId13"/>
    <p:sldId id="293" r:id="rId14"/>
    <p:sldId id="278" r:id="rId15"/>
    <p:sldId id="279" r:id="rId16"/>
    <p:sldId id="280" r:id="rId17"/>
    <p:sldId id="281" r:id="rId18"/>
    <p:sldId id="282" r:id="rId19"/>
    <p:sldId id="283" r:id="rId20"/>
    <p:sldId id="285" r:id="rId21"/>
    <p:sldId id="284" r:id="rId22"/>
    <p:sldId id="286" r:id="rId23"/>
    <p:sldId id="290" r:id="rId24"/>
    <p:sldId id="287" r:id="rId25"/>
    <p:sldId id="288" r:id="rId26"/>
    <p:sldId id="289" r:id="rId27"/>
    <p:sldId id="272" r:id="rId28"/>
    <p:sldId id="275" r:id="rId29"/>
    <p:sldId id="274" r:id="rId30"/>
    <p:sldId id="292" r:id="rId31"/>
    <p:sldId id="294" r:id="rId32"/>
    <p:sldId id="296" r:id="rId33"/>
    <p:sldId id="295" r:id="rId34"/>
    <p:sldId id="297" r:id="rId35"/>
    <p:sldId id="302" r:id="rId36"/>
    <p:sldId id="309" r:id="rId37"/>
    <p:sldId id="310" r:id="rId38"/>
    <p:sldId id="311" r:id="rId39"/>
    <p:sldId id="305" r:id="rId40"/>
    <p:sldId id="306" r:id="rId41"/>
    <p:sldId id="307" r:id="rId42"/>
    <p:sldId id="308" r:id="rId43"/>
    <p:sldId id="314" r:id="rId44"/>
    <p:sldId id="315" r:id="rId45"/>
    <p:sldId id="324" r:id="rId46"/>
    <p:sldId id="316" r:id="rId47"/>
    <p:sldId id="303" r:id="rId48"/>
    <p:sldId id="312" r:id="rId49"/>
    <p:sldId id="317" r:id="rId50"/>
    <p:sldId id="318" r:id="rId51"/>
    <p:sldId id="301" r:id="rId52"/>
    <p:sldId id="265" r:id="rId53"/>
    <p:sldId id="258" r:id="rId54"/>
    <p:sldId id="262" r:id="rId55"/>
    <p:sldId id="277" r:id="rId56"/>
    <p:sldId id="321" r:id="rId57"/>
    <p:sldId id="322" r:id="rId58"/>
    <p:sldId id="320" r:id="rId59"/>
    <p:sldId id="276" r:id="rId60"/>
    <p:sldId id="313"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44D50-0EEC-48E3-923A-13976A0054E7}" type="datetimeFigureOut">
              <a:rPr lang="zh-CN" altLang="en-US" smtClean="0"/>
              <a:t>2019/6/10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E41CE-68D6-4495-A088-7F5D5EEA2D4C}" type="slidenum">
              <a:rPr lang="zh-CN" altLang="en-US" smtClean="0"/>
              <a:t>‹#›</a:t>
            </a:fld>
            <a:endParaRPr lang="zh-CN" altLang="en-US"/>
          </a:p>
        </p:txBody>
      </p:sp>
    </p:spTree>
    <p:extLst>
      <p:ext uri="{BB962C8B-B14F-4D97-AF65-F5344CB8AC3E}">
        <p14:creationId xmlns:p14="http://schemas.microsoft.com/office/powerpoint/2010/main" val="259987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lvm.org/docs/CodeGenerator.html#targetmachine"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llvm.org/docs/CodeGenerator.html#datalayou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http://llvm.org/</a:t>
            </a:r>
            <a:endParaRPr lang="zh-CN" altLang="en-US" dirty="0"/>
          </a:p>
        </p:txBody>
      </p:sp>
      <p:sp>
        <p:nvSpPr>
          <p:cNvPr id="4" name="灯片编号占位符 3"/>
          <p:cNvSpPr>
            <a:spLocks noGrp="1"/>
          </p:cNvSpPr>
          <p:nvPr>
            <p:ph type="sldNum" sz="quarter" idx="5"/>
          </p:nvPr>
        </p:nvSpPr>
        <p:spPr/>
        <p:txBody>
          <a:bodyPr/>
          <a:lstStyle/>
          <a:p>
            <a:fld id="{88DE41CE-68D6-4495-A088-7F5D5EEA2D4C}" type="slidenum">
              <a:rPr lang="zh-CN" altLang="en-US" smtClean="0"/>
              <a:t>7</a:t>
            </a:fld>
            <a:endParaRPr lang="zh-CN" altLang="en-US"/>
          </a:p>
        </p:txBody>
      </p:sp>
    </p:spTree>
    <p:extLst>
      <p:ext uri="{BB962C8B-B14F-4D97-AF65-F5344CB8AC3E}">
        <p14:creationId xmlns:p14="http://schemas.microsoft.com/office/powerpoint/2010/main" val="566161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http://llvm.org/ProjectsWithLLVM/#emscripten</a:t>
            </a:r>
            <a:endParaRPr lang="zh-CN" altLang="en-US" dirty="0"/>
          </a:p>
        </p:txBody>
      </p:sp>
      <p:sp>
        <p:nvSpPr>
          <p:cNvPr id="4" name="灯片编号占位符 3"/>
          <p:cNvSpPr>
            <a:spLocks noGrp="1"/>
          </p:cNvSpPr>
          <p:nvPr>
            <p:ph type="sldNum" sz="quarter" idx="5"/>
          </p:nvPr>
        </p:nvSpPr>
        <p:spPr/>
        <p:txBody>
          <a:bodyPr/>
          <a:lstStyle/>
          <a:p>
            <a:fld id="{88DE41CE-68D6-4495-A088-7F5D5EEA2D4C}" type="slidenum">
              <a:rPr lang="zh-CN" altLang="en-US" smtClean="0"/>
              <a:t>29</a:t>
            </a:fld>
            <a:endParaRPr lang="zh-CN" altLang="en-US"/>
          </a:p>
        </p:txBody>
      </p:sp>
    </p:spTree>
    <p:extLst>
      <p:ext uri="{BB962C8B-B14F-4D97-AF65-F5344CB8AC3E}">
        <p14:creationId xmlns:p14="http://schemas.microsoft.com/office/powerpoint/2010/main" val="897976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30</a:t>
            </a:fld>
            <a:endParaRPr lang="zh-CN" altLang="en-US"/>
          </a:p>
        </p:txBody>
      </p:sp>
    </p:spTree>
    <p:extLst>
      <p:ext uri="{BB962C8B-B14F-4D97-AF65-F5344CB8AC3E}">
        <p14:creationId xmlns:p14="http://schemas.microsoft.com/office/powerpoint/2010/main" val="345911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http://llvm.org/</a:t>
            </a:r>
            <a:endParaRPr lang="zh-CN" altLang="en-US" dirty="0"/>
          </a:p>
        </p:txBody>
      </p:sp>
      <p:sp>
        <p:nvSpPr>
          <p:cNvPr id="4" name="灯片编号占位符 3"/>
          <p:cNvSpPr>
            <a:spLocks noGrp="1"/>
          </p:cNvSpPr>
          <p:nvPr>
            <p:ph type="sldNum" sz="quarter" idx="5"/>
          </p:nvPr>
        </p:nvSpPr>
        <p:spPr/>
        <p:txBody>
          <a:bodyPr/>
          <a:lstStyle/>
          <a:p>
            <a:fld id="{88DE41CE-68D6-4495-A088-7F5D5EEA2D4C}" type="slidenum">
              <a:rPr lang="zh-CN" altLang="en-US" smtClean="0"/>
              <a:t>8</a:t>
            </a:fld>
            <a:endParaRPr lang="zh-CN" altLang="en-US"/>
          </a:p>
        </p:txBody>
      </p:sp>
    </p:spTree>
    <p:extLst>
      <p:ext uri="{BB962C8B-B14F-4D97-AF65-F5344CB8AC3E}">
        <p14:creationId xmlns:p14="http://schemas.microsoft.com/office/powerpoint/2010/main" val="358751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http://www.aosabook.org/en/llvm.html</a:t>
            </a:r>
            <a:endParaRPr lang="zh-CN" altLang="en-US" dirty="0"/>
          </a:p>
        </p:txBody>
      </p:sp>
      <p:sp>
        <p:nvSpPr>
          <p:cNvPr id="4" name="灯片编号占位符 3"/>
          <p:cNvSpPr>
            <a:spLocks noGrp="1"/>
          </p:cNvSpPr>
          <p:nvPr>
            <p:ph type="sldNum" sz="quarter" idx="5"/>
          </p:nvPr>
        </p:nvSpPr>
        <p:spPr/>
        <p:txBody>
          <a:bodyPr/>
          <a:lstStyle/>
          <a:p>
            <a:fld id="{88DE41CE-68D6-4495-A088-7F5D5EEA2D4C}" type="slidenum">
              <a:rPr lang="zh-CN" altLang="en-US" smtClean="0"/>
              <a:t>10</a:t>
            </a:fld>
            <a:endParaRPr lang="zh-CN" altLang="en-US"/>
          </a:p>
        </p:txBody>
      </p:sp>
    </p:spTree>
    <p:extLst>
      <p:ext uri="{BB962C8B-B14F-4D97-AF65-F5344CB8AC3E}">
        <p14:creationId xmlns:p14="http://schemas.microsoft.com/office/powerpoint/2010/main" val="38695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11</a:t>
            </a:fld>
            <a:endParaRPr lang="zh-CN" altLang="en-US"/>
          </a:p>
        </p:txBody>
      </p:sp>
    </p:spTree>
    <p:extLst>
      <p:ext uri="{BB962C8B-B14F-4D97-AF65-F5344CB8AC3E}">
        <p14:creationId xmlns:p14="http://schemas.microsoft.com/office/powerpoint/2010/main" val="1952399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LLVM8.0.0</a:t>
            </a:r>
            <a:endParaRPr lang="zh-CN" altLang="en-US" dirty="0"/>
          </a:p>
        </p:txBody>
      </p:sp>
      <p:sp>
        <p:nvSpPr>
          <p:cNvPr id="4" name="灯片编号占位符 3"/>
          <p:cNvSpPr>
            <a:spLocks noGrp="1"/>
          </p:cNvSpPr>
          <p:nvPr>
            <p:ph type="sldNum" sz="quarter" idx="5"/>
          </p:nvPr>
        </p:nvSpPr>
        <p:spPr/>
        <p:txBody>
          <a:bodyPr/>
          <a:lstStyle/>
          <a:p>
            <a:fld id="{88DE41CE-68D6-4495-A088-7F5D5EEA2D4C}" type="slidenum">
              <a:rPr lang="zh-CN" altLang="en-US" smtClean="0"/>
              <a:t>13</a:t>
            </a:fld>
            <a:endParaRPr lang="zh-CN" altLang="en-US"/>
          </a:p>
        </p:txBody>
      </p:sp>
    </p:spTree>
    <p:extLst>
      <p:ext uri="{BB962C8B-B14F-4D97-AF65-F5344CB8AC3E}">
        <p14:creationId xmlns:p14="http://schemas.microsoft.com/office/powerpoint/2010/main" val="3914081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Tutorial-Bridgers-LLVM_IR_tutorial.pdf</a:t>
            </a:r>
          </a:p>
        </p:txBody>
      </p:sp>
      <p:sp>
        <p:nvSpPr>
          <p:cNvPr id="4" name="灯片编号占位符 3"/>
          <p:cNvSpPr>
            <a:spLocks noGrp="1"/>
          </p:cNvSpPr>
          <p:nvPr>
            <p:ph type="sldNum" sz="quarter" idx="5"/>
          </p:nvPr>
        </p:nvSpPr>
        <p:spPr/>
        <p:txBody>
          <a:bodyPr/>
          <a:lstStyle/>
          <a:p>
            <a:fld id="{88DE41CE-68D6-4495-A088-7F5D5EEA2D4C}" type="slidenum">
              <a:rPr lang="zh-CN" altLang="en-US" smtClean="0"/>
              <a:t>15</a:t>
            </a:fld>
            <a:endParaRPr lang="zh-CN" altLang="en-US"/>
          </a:p>
        </p:txBody>
      </p:sp>
    </p:spTree>
    <p:extLst>
      <p:ext uri="{BB962C8B-B14F-4D97-AF65-F5344CB8AC3E}">
        <p14:creationId xmlns:p14="http://schemas.microsoft.com/office/powerpoint/2010/main" val="1203385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Tutorial-</a:t>
            </a:r>
            <a:r>
              <a:rPr lang="en-US" altLang="zh-CN" dirty="0" err="1"/>
              <a:t>Bridgers</a:t>
            </a:r>
            <a:r>
              <a:rPr lang="en-US" altLang="zh-CN" dirty="0"/>
              <a:t>-</a:t>
            </a:r>
            <a:r>
              <a:rPr lang="en-US" altLang="zh-CN" dirty="0" err="1"/>
              <a:t>LLVM_IR_tutorial</a:t>
            </a:r>
            <a:endParaRPr lang="zh-CN" altLang="en-US" dirty="0"/>
          </a:p>
        </p:txBody>
      </p:sp>
      <p:sp>
        <p:nvSpPr>
          <p:cNvPr id="4" name="灯片编号占位符 3"/>
          <p:cNvSpPr>
            <a:spLocks noGrp="1"/>
          </p:cNvSpPr>
          <p:nvPr>
            <p:ph type="sldNum" sz="quarter" idx="5"/>
          </p:nvPr>
        </p:nvSpPr>
        <p:spPr/>
        <p:txBody>
          <a:bodyPr/>
          <a:lstStyle/>
          <a:p>
            <a:fld id="{88DE41CE-68D6-4495-A088-7F5D5EEA2D4C}" type="slidenum">
              <a:rPr lang="zh-CN" altLang="en-US" smtClean="0"/>
              <a:t>16</a:t>
            </a:fld>
            <a:endParaRPr lang="zh-CN" altLang="en-US"/>
          </a:p>
        </p:txBody>
      </p:sp>
    </p:spTree>
    <p:extLst>
      <p:ext uri="{BB962C8B-B14F-4D97-AF65-F5344CB8AC3E}">
        <p14:creationId xmlns:p14="http://schemas.microsoft.com/office/powerpoint/2010/main" val="99813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LLVM8.0.0</a:t>
            </a:r>
            <a:endParaRPr lang="zh-CN" altLang="en-US" dirty="0"/>
          </a:p>
        </p:txBody>
      </p:sp>
      <p:sp>
        <p:nvSpPr>
          <p:cNvPr id="4" name="灯片编号占位符 3"/>
          <p:cNvSpPr>
            <a:spLocks noGrp="1"/>
          </p:cNvSpPr>
          <p:nvPr>
            <p:ph type="sldNum" sz="quarter" idx="5"/>
          </p:nvPr>
        </p:nvSpPr>
        <p:spPr/>
        <p:txBody>
          <a:bodyPr/>
          <a:lstStyle/>
          <a:p>
            <a:fld id="{88DE41CE-68D6-4495-A088-7F5D5EEA2D4C}" type="slidenum">
              <a:rPr lang="zh-CN" altLang="en-US" smtClean="0"/>
              <a:t>27</a:t>
            </a:fld>
            <a:endParaRPr lang="zh-CN" altLang="en-US"/>
          </a:p>
        </p:txBody>
      </p:sp>
    </p:spTree>
    <p:extLst>
      <p:ext uri="{BB962C8B-B14F-4D97-AF65-F5344CB8AC3E}">
        <p14:creationId xmlns:p14="http://schemas.microsoft.com/office/powerpoint/2010/main" val="346640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 For example, the C backend does not require register allocation, instruction selection, or any of the other standard components provided by the system. As such, it only implements these two interfaces(</a:t>
            </a:r>
            <a:r>
              <a:rPr lang="en-US" altLang="zh-CN" dirty="0"/>
              <a:t> </a:t>
            </a:r>
            <a:r>
              <a:rPr lang="en-US" altLang="zh-CN" sz="1200" u="sng" kern="1200" dirty="0" err="1">
                <a:solidFill>
                  <a:schemeClr val="tx1"/>
                </a:solidFill>
                <a:effectLst/>
                <a:latin typeface="+mn-lt"/>
                <a:ea typeface="+mn-ea"/>
                <a:cs typeface="+mn-cs"/>
                <a:hlinkClick r:id="rId3"/>
              </a:rPr>
              <a:t>TargetMachine</a:t>
            </a:r>
            <a:r>
              <a:rPr lang="en-US" altLang="zh-CN" dirty="0"/>
              <a:t> </a:t>
            </a:r>
            <a:r>
              <a:rPr lang="en-US" altLang="zh-CN" sz="1200" b="0" i="0" kern="1200" dirty="0">
                <a:solidFill>
                  <a:schemeClr val="tx1"/>
                </a:solidFill>
                <a:effectLst/>
                <a:latin typeface="+mn-lt"/>
                <a:ea typeface="+mn-ea"/>
                <a:cs typeface="+mn-cs"/>
              </a:rPr>
              <a:t>and </a:t>
            </a:r>
            <a:r>
              <a:rPr lang="en-US" altLang="zh-CN" sz="1200" u="sng" kern="1200" dirty="0" err="1">
                <a:solidFill>
                  <a:schemeClr val="tx1"/>
                </a:solidFill>
                <a:effectLst/>
                <a:latin typeface="+mn-lt"/>
                <a:ea typeface="+mn-ea"/>
                <a:cs typeface="+mn-cs"/>
                <a:hlinkClick r:id="rId4"/>
              </a:rPr>
              <a:t>DataLayout</a:t>
            </a:r>
            <a:r>
              <a:rPr lang="en-US" altLang="zh-CN" dirty="0"/>
              <a:t> </a:t>
            </a:r>
            <a:r>
              <a:rPr lang="en-US" altLang="zh-CN" sz="1200" b="0" i="0" kern="1200" dirty="0">
                <a:solidFill>
                  <a:schemeClr val="tx1"/>
                </a:solidFill>
                <a:effectLst/>
                <a:latin typeface="+mn-lt"/>
                <a:ea typeface="+mn-ea"/>
                <a:cs typeface="+mn-cs"/>
              </a:rPr>
              <a:t>), and does its own thing. Note that C backend was removed from the trunk since LLVM 3.1 release. ——《The LLVM Target-Independent Code Generator》</a:t>
            </a:r>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28</a:t>
            </a:fld>
            <a:endParaRPr lang="zh-CN" altLang="en-US"/>
          </a:p>
        </p:txBody>
      </p:sp>
    </p:spTree>
    <p:extLst>
      <p:ext uri="{BB962C8B-B14F-4D97-AF65-F5344CB8AC3E}">
        <p14:creationId xmlns:p14="http://schemas.microsoft.com/office/powerpoint/2010/main" val="1004886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37DA3-E22F-4549-98BD-7B0A18F293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5B44E09-B099-41FC-B86B-42522785B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70A9CF-E394-4B01-B93A-EA2A60AF392B}"/>
              </a:ext>
            </a:extLst>
          </p:cNvPr>
          <p:cNvSpPr>
            <a:spLocks noGrp="1"/>
          </p:cNvSpPr>
          <p:nvPr>
            <p:ph type="dt" sz="half" idx="10"/>
          </p:nvPr>
        </p:nvSpPr>
        <p:spPr/>
        <p:txBody>
          <a:bodyPr/>
          <a:lstStyle/>
          <a:p>
            <a:fld id="{D198FFDF-6C3F-43C8-82C5-907617B28A32}"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CFCE7BFB-F2D0-482E-983F-914D6CF818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195E64-693E-4E2D-A745-9582C78FFEA3}"/>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156373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F7EC6-1B63-48F6-BCD6-3C0FE71992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528BF8-6CA1-4F15-BFC2-352CD67435E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46EDE8-3851-462D-BC83-BB0EE3F365E3}"/>
              </a:ext>
            </a:extLst>
          </p:cNvPr>
          <p:cNvSpPr>
            <a:spLocks noGrp="1"/>
          </p:cNvSpPr>
          <p:nvPr>
            <p:ph type="dt" sz="half" idx="10"/>
          </p:nvPr>
        </p:nvSpPr>
        <p:spPr/>
        <p:txBody>
          <a:bodyPr/>
          <a:lstStyle/>
          <a:p>
            <a:fld id="{D198FFDF-6C3F-43C8-82C5-907617B28A32}"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C58BA1D2-3A0D-45CA-829A-9DB3060157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55B547-2D0B-40BF-8B5F-629764ADD8B2}"/>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1834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1ABF92-62F0-443D-8090-15B99B591B9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47192B-9D7E-4F39-8AF7-7550D4EF4E9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5B87D-1814-45AE-B852-3E04C4F50294}"/>
              </a:ext>
            </a:extLst>
          </p:cNvPr>
          <p:cNvSpPr>
            <a:spLocks noGrp="1"/>
          </p:cNvSpPr>
          <p:nvPr>
            <p:ph type="dt" sz="half" idx="10"/>
          </p:nvPr>
        </p:nvSpPr>
        <p:spPr/>
        <p:txBody>
          <a:bodyPr/>
          <a:lstStyle/>
          <a:p>
            <a:fld id="{D198FFDF-6C3F-43C8-82C5-907617B28A32}"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970622F9-3320-4E45-B07D-0698A4C85A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F8DDE1-7836-4368-A325-D57AE8889F89}"/>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156975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B594F-56CD-4A4A-957B-5D0E20E7A7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D982B5-B19D-486A-877B-23662F71D73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6DEAA6-6047-42E7-9751-685BD2AEDE2E}"/>
              </a:ext>
            </a:extLst>
          </p:cNvPr>
          <p:cNvSpPr>
            <a:spLocks noGrp="1"/>
          </p:cNvSpPr>
          <p:nvPr>
            <p:ph type="dt" sz="half" idx="10"/>
          </p:nvPr>
        </p:nvSpPr>
        <p:spPr/>
        <p:txBody>
          <a:bodyPr/>
          <a:lstStyle/>
          <a:p>
            <a:fld id="{D198FFDF-6C3F-43C8-82C5-907617B28A32}"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9F603D23-5D7F-41F8-8143-5F8A011FEA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CA12BD-C739-4401-BCD1-8CEFF826167C}"/>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277442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6A19D-A5D5-4C9B-AE01-4920B48FEA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955FE3-C384-4879-9D66-04AFE234D4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58D0315-8CB6-4F38-8DEB-9ECD89FEB785}"/>
              </a:ext>
            </a:extLst>
          </p:cNvPr>
          <p:cNvSpPr>
            <a:spLocks noGrp="1"/>
          </p:cNvSpPr>
          <p:nvPr>
            <p:ph type="dt" sz="half" idx="10"/>
          </p:nvPr>
        </p:nvSpPr>
        <p:spPr/>
        <p:txBody>
          <a:bodyPr/>
          <a:lstStyle/>
          <a:p>
            <a:fld id="{D198FFDF-6C3F-43C8-82C5-907617B28A32}"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C897C08D-8F21-46B4-AA4F-8CC14FC951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E5FB9F-164F-45D4-9C17-39AE36A35AD5}"/>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3895253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CBA38-F78B-4C67-8478-E47EDD29F0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2554BD-FEB3-4592-8CD5-A0A86C1B63D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6B69EC-3971-4D10-AB8E-F62F6B43E7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8680ED1-31DC-47AB-B91B-1ACDFBDF08E2}"/>
              </a:ext>
            </a:extLst>
          </p:cNvPr>
          <p:cNvSpPr>
            <a:spLocks noGrp="1"/>
          </p:cNvSpPr>
          <p:nvPr>
            <p:ph type="dt" sz="half" idx="10"/>
          </p:nvPr>
        </p:nvSpPr>
        <p:spPr/>
        <p:txBody>
          <a:bodyPr/>
          <a:lstStyle/>
          <a:p>
            <a:fld id="{D198FFDF-6C3F-43C8-82C5-907617B28A32}" type="datetimeFigureOut">
              <a:rPr lang="zh-CN" altLang="en-US" smtClean="0"/>
              <a:t>2019/6/10</a:t>
            </a:fld>
            <a:endParaRPr lang="zh-CN" altLang="en-US"/>
          </a:p>
        </p:txBody>
      </p:sp>
      <p:sp>
        <p:nvSpPr>
          <p:cNvPr id="6" name="页脚占位符 5">
            <a:extLst>
              <a:ext uri="{FF2B5EF4-FFF2-40B4-BE49-F238E27FC236}">
                <a16:creationId xmlns:a16="http://schemas.microsoft.com/office/drawing/2014/main" id="{BEB3A372-A766-40B7-A9D8-B41428D8BB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E4298B-1072-41FD-AE69-F0A2D4087450}"/>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215980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78255C-C160-49FA-B323-D3729D2820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B105F9E-62A7-4FF3-A3A6-DB1A2F78B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8048CB-A823-49B0-8591-B193F7A835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A4B4D1-28BE-472C-A328-00324B95A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48E6718-AC81-41F1-806E-3DDE08E2D2C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8BE160-8EB5-4B57-9D36-A461F4D5A8C3}"/>
              </a:ext>
            </a:extLst>
          </p:cNvPr>
          <p:cNvSpPr>
            <a:spLocks noGrp="1"/>
          </p:cNvSpPr>
          <p:nvPr>
            <p:ph type="dt" sz="half" idx="10"/>
          </p:nvPr>
        </p:nvSpPr>
        <p:spPr/>
        <p:txBody>
          <a:bodyPr/>
          <a:lstStyle/>
          <a:p>
            <a:fld id="{D198FFDF-6C3F-43C8-82C5-907617B28A32}" type="datetimeFigureOut">
              <a:rPr lang="zh-CN" altLang="en-US" smtClean="0"/>
              <a:t>2019/6/10</a:t>
            </a:fld>
            <a:endParaRPr lang="zh-CN" altLang="en-US"/>
          </a:p>
        </p:txBody>
      </p:sp>
      <p:sp>
        <p:nvSpPr>
          <p:cNvPr id="8" name="页脚占位符 7">
            <a:extLst>
              <a:ext uri="{FF2B5EF4-FFF2-40B4-BE49-F238E27FC236}">
                <a16:creationId xmlns:a16="http://schemas.microsoft.com/office/drawing/2014/main" id="{DBB05F9F-3B6A-466D-AECF-9AAB7B857C5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A05349-BB79-4755-B1D7-5816F3F884E2}"/>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68769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331CF-17DF-4F1F-8921-6B52DB879A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9D1E6E-A050-4EAC-881C-5827689C6786}"/>
              </a:ext>
            </a:extLst>
          </p:cNvPr>
          <p:cNvSpPr>
            <a:spLocks noGrp="1"/>
          </p:cNvSpPr>
          <p:nvPr>
            <p:ph type="dt" sz="half" idx="10"/>
          </p:nvPr>
        </p:nvSpPr>
        <p:spPr/>
        <p:txBody>
          <a:bodyPr/>
          <a:lstStyle/>
          <a:p>
            <a:fld id="{D198FFDF-6C3F-43C8-82C5-907617B28A32}" type="datetimeFigureOut">
              <a:rPr lang="zh-CN" altLang="en-US" smtClean="0"/>
              <a:t>2019/6/10</a:t>
            </a:fld>
            <a:endParaRPr lang="zh-CN" altLang="en-US"/>
          </a:p>
        </p:txBody>
      </p:sp>
      <p:sp>
        <p:nvSpPr>
          <p:cNvPr id="4" name="页脚占位符 3">
            <a:extLst>
              <a:ext uri="{FF2B5EF4-FFF2-40B4-BE49-F238E27FC236}">
                <a16:creationId xmlns:a16="http://schemas.microsoft.com/office/drawing/2014/main" id="{B294494F-ACDF-4FD6-87E9-8B15732C8A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D8AD5D-79F0-4C1B-8136-1D250BE84F6D}"/>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259896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0A2E62-EFD7-4A44-A426-CF9F8E4E5EE8}"/>
              </a:ext>
            </a:extLst>
          </p:cNvPr>
          <p:cNvSpPr>
            <a:spLocks noGrp="1"/>
          </p:cNvSpPr>
          <p:nvPr>
            <p:ph type="dt" sz="half" idx="10"/>
          </p:nvPr>
        </p:nvSpPr>
        <p:spPr/>
        <p:txBody>
          <a:bodyPr/>
          <a:lstStyle/>
          <a:p>
            <a:fld id="{D198FFDF-6C3F-43C8-82C5-907617B28A32}" type="datetimeFigureOut">
              <a:rPr lang="zh-CN" altLang="en-US" smtClean="0"/>
              <a:t>2019/6/10</a:t>
            </a:fld>
            <a:endParaRPr lang="zh-CN" altLang="en-US"/>
          </a:p>
        </p:txBody>
      </p:sp>
      <p:sp>
        <p:nvSpPr>
          <p:cNvPr id="3" name="页脚占位符 2">
            <a:extLst>
              <a:ext uri="{FF2B5EF4-FFF2-40B4-BE49-F238E27FC236}">
                <a16:creationId xmlns:a16="http://schemas.microsoft.com/office/drawing/2014/main" id="{43AFD408-69C1-4692-BB74-1347C7CE47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C9DC4DC-33C5-464E-A17D-CA53496F9234}"/>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967534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9850C-984C-42CF-BA59-0A7E0EB3EC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C53757-0D3B-4C43-81FE-8E316E857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978B556-78CC-450B-8319-A4E970E67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31AB8E-19DC-4B33-8274-B1F24A84BDF1}"/>
              </a:ext>
            </a:extLst>
          </p:cNvPr>
          <p:cNvSpPr>
            <a:spLocks noGrp="1"/>
          </p:cNvSpPr>
          <p:nvPr>
            <p:ph type="dt" sz="half" idx="10"/>
          </p:nvPr>
        </p:nvSpPr>
        <p:spPr/>
        <p:txBody>
          <a:bodyPr/>
          <a:lstStyle/>
          <a:p>
            <a:fld id="{D198FFDF-6C3F-43C8-82C5-907617B28A32}" type="datetimeFigureOut">
              <a:rPr lang="zh-CN" altLang="en-US" smtClean="0"/>
              <a:t>2019/6/10</a:t>
            </a:fld>
            <a:endParaRPr lang="zh-CN" altLang="en-US"/>
          </a:p>
        </p:txBody>
      </p:sp>
      <p:sp>
        <p:nvSpPr>
          <p:cNvPr id="6" name="页脚占位符 5">
            <a:extLst>
              <a:ext uri="{FF2B5EF4-FFF2-40B4-BE49-F238E27FC236}">
                <a16:creationId xmlns:a16="http://schemas.microsoft.com/office/drawing/2014/main" id="{7ED32470-6E9B-47B9-B4E5-557DCDE79F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B31C78-1F88-4F5B-B5AE-F9F492FFC343}"/>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45225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FB45B-7005-4C8A-8C11-BEB53E8F8D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581186-58D3-449A-9963-05BC45BFD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A1A546-CC24-4F3C-A1C4-F97B40067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1AA1EA-4203-43C2-932B-4CF1D11AD1EE}"/>
              </a:ext>
            </a:extLst>
          </p:cNvPr>
          <p:cNvSpPr>
            <a:spLocks noGrp="1"/>
          </p:cNvSpPr>
          <p:nvPr>
            <p:ph type="dt" sz="half" idx="10"/>
          </p:nvPr>
        </p:nvSpPr>
        <p:spPr/>
        <p:txBody>
          <a:bodyPr/>
          <a:lstStyle/>
          <a:p>
            <a:fld id="{D198FFDF-6C3F-43C8-82C5-907617B28A32}" type="datetimeFigureOut">
              <a:rPr lang="zh-CN" altLang="en-US" smtClean="0"/>
              <a:t>2019/6/10</a:t>
            </a:fld>
            <a:endParaRPr lang="zh-CN" altLang="en-US"/>
          </a:p>
        </p:txBody>
      </p:sp>
      <p:sp>
        <p:nvSpPr>
          <p:cNvPr id="6" name="页脚占位符 5">
            <a:extLst>
              <a:ext uri="{FF2B5EF4-FFF2-40B4-BE49-F238E27FC236}">
                <a16:creationId xmlns:a16="http://schemas.microsoft.com/office/drawing/2014/main" id="{F522CDE7-7D95-4BBE-8A94-8167578533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FF0B13-6348-471D-9544-F8DC9509C37E}"/>
              </a:ext>
            </a:extLst>
          </p:cNvPr>
          <p:cNvSpPr>
            <a:spLocks noGrp="1"/>
          </p:cNvSpPr>
          <p:nvPr>
            <p:ph type="sldNum" sz="quarter" idx="12"/>
          </p:nvPr>
        </p:nvSpPr>
        <p:spPr/>
        <p:txBody>
          <a:body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266322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F52DFF-BC41-48F0-85E5-C5E063337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B52800-B780-4B40-A5F4-7DE5B282F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54D7C8-2694-4E16-BB1D-69D35A7EF0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8FFDF-6C3F-43C8-82C5-907617B28A32}" type="datetimeFigureOut">
              <a:rPr lang="zh-CN" altLang="en-US" smtClean="0"/>
              <a:t>2019/6/10</a:t>
            </a:fld>
            <a:endParaRPr lang="zh-CN" altLang="en-US"/>
          </a:p>
        </p:txBody>
      </p:sp>
      <p:sp>
        <p:nvSpPr>
          <p:cNvPr id="5" name="页脚占位符 4">
            <a:extLst>
              <a:ext uri="{FF2B5EF4-FFF2-40B4-BE49-F238E27FC236}">
                <a16:creationId xmlns:a16="http://schemas.microsoft.com/office/drawing/2014/main" id="{34F2B868-6B15-42AC-BECC-5E9C346BB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EBA2B8C-6189-4FAE-A5A3-2113FDD5B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F28DC-D19B-4C12-9C24-1AC851F06FF0}" type="slidenum">
              <a:rPr lang="zh-CN" altLang="en-US" smtClean="0"/>
              <a:t>‹#›</a:t>
            </a:fld>
            <a:endParaRPr lang="zh-CN" altLang="en-US"/>
          </a:p>
        </p:txBody>
      </p:sp>
    </p:spTree>
    <p:extLst>
      <p:ext uri="{BB962C8B-B14F-4D97-AF65-F5344CB8AC3E}">
        <p14:creationId xmlns:p14="http://schemas.microsoft.com/office/powerpoint/2010/main" val="1235416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hyperlink" Target="http://llvm.org/docs/CodeGenerator.html#datalay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llvm.org/docs/CodeGenerator.html#targetmachine" TargetMode="External"/><Relationship Id="rId5" Type="http://schemas.openxmlformats.org/officeDocument/2006/relationships/hyperlink" Target="http://llvm.org/viewvc/llvm-project/" TargetMode="Externa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hyperlink" Target="http://emscripten.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llvm/llvm-project/blob/master/llvm/lib/Transforms/Hello/Hello.cp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llvm/llvm-project/blob/master/llvm/include/llvm/Pass.h"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llvm/llvm-project/blob/master/llvm/include/llvm/Pass.h"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reviews.llvm.org/rGde5ad42aa16287671b8e39173f8e0d39b8f35a73#change-WuheqE9Cd4J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llvm/llvm-project/blob/master/llvm/lib/Analysis/RegionInfo.cpp" TargetMode="External"/><Relationship Id="rId2" Type="http://schemas.openxmlformats.org/officeDocument/2006/relationships/hyperlink" Target="https://github.com/llvm/llvm-project/blob/master/llvm/include/llvm/Analysis/RegionInfo.h"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llvm/llvm-project/blob/master/llvm/lib/Analysis/InstCount.cpphttps:/github.com/llvm/llvm-project/blob/master/llvm/lib/Analysis/InstCount.cpp" TargetMode="External"/><Relationship Id="rId2" Type="http://schemas.openxmlformats.org/officeDocument/2006/relationships/hyperlink" Target="https://github.com/llvm/llvm-project/blob/master/llvm/lib/Transforms/Hello/Hello.cp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llvm.org/doxygen/classllvm_1_1MachineFunctionPass.html"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llvm/llvm-project/blob/master/llvm/include/llvm/CodeGen/MachineFunctionPass.h"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llvm/llvm-project/blob/master/llvm/include/llvm/CodeGen/MachineLoopInfo.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llvm/llvm-project/blob/master/llvm/lib/CodeGen/MachineLoopInfo.cpp"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releases.llvm.org/8.0.0/docs/ProgrammersManual.html#statistic" TargetMode="External"/><Relationship Id="rId2" Type="http://schemas.openxmlformats.org/officeDocument/2006/relationships/hyperlink" Target="http://llvm.org/doxygen/Statistic_8h_source.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llvm/llvm-project/blob/master/llvm/include/llvm/IR/PassManager.h"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releases.llvm.org/8.0.0/docs/WritingAnLLVMPass.html#writing-an-llvm-pass-getanalysisusag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llvm/llvm-project/blob/master/llvm/include/llvm/PassSupport.h"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llvm/llvm-project/blob/master/llvm/include/llvm/PassRegistry.h"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github.com/llvm/llvm-project/blob/master/llvm/lib/Passes/PassRegistry.def"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releases.llvm.org/8.0.0/docs/WritingAnLLVMPass.html" TargetMode="External"/><Relationship Id="rId2" Type="http://schemas.openxmlformats.org/officeDocument/2006/relationships/hyperlink" Target="http://releases.llvm.org/8.0.0/docs/Passe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DBAD9-BA45-41E8-AC57-FC6A07374C5A}"/>
              </a:ext>
            </a:extLst>
          </p:cNvPr>
          <p:cNvSpPr>
            <a:spLocks noGrp="1"/>
          </p:cNvSpPr>
          <p:nvPr>
            <p:ph type="ctrTitle"/>
          </p:nvPr>
        </p:nvSpPr>
        <p:spPr/>
        <p:txBody>
          <a:bodyPr/>
          <a:lstStyle/>
          <a:p>
            <a:r>
              <a:rPr lang="en-US" altLang="zh-CN" dirty="0"/>
              <a:t>LLVM</a:t>
            </a:r>
            <a:r>
              <a:rPr lang="zh-CN" altLang="en-US" dirty="0"/>
              <a:t>基础及</a:t>
            </a:r>
            <a:r>
              <a:rPr lang="en-US" altLang="zh-CN" dirty="0"/>
              <a:t>Pass</a:t>
            </a:r>
            <a:r>
              <a:rPr lang="zh-CN" altLang="en-US" dirty="0"/>
              <a:t>介绍</a:t>
            </a:r>
          </a:p>
        </p:txBody>
      </p:sp>
      <p:sp>
        <p:nvSpPr>
          <p:cNvPr id="3" name="副标题 2">
            <a:extLst>
              <a:ext uri="{FF2B5EF4-FFF2-40B4-BE49-F238E27FC236}">
                <a16:creationId xmlns:a16="http://schemas.microsoft.com/office/drawing/2014/main" id="{5B9BF7BF-CE6D-4022-90F6-AFDFE59D1474}"/>
              </a:ext>
            </a:extLst>
          </p:cNvPr>
          <p:cNvSpPr>
            <a:spLocks noGrp="1"/>
          </p:cNvSpPr>
          <p:nvPr>
            <p:ph type="subTitle" idx="1"/>
          </p:nvPr>
        </p:nvSpPr>
        <p:spPr>
          <a:xfrm>
            <a:off x="6096000" y="5579953"/>
            <a:ext cx="5786511" cy="827881"/>
          </a:xfrm>
        </p:spPr>
        <p:txBody>
          <a:bodyPr>
            <a:normAutofit lnSpcReduction="10000"/>
          </a:bodyPr>
          <a:lstStyle/>
          <a:p>
            <a:r>
              <a:rPr lang="zh-CN" altLang="en-US" dirty="0"/>
              <a:t>史宁宁</a:t>
            </a:r>
            <a:endParaRPr lang="en-US" altLang="zh-CN" dirty="0"/>
          </a:p>
          <a:p>
            <a:r>
              <a:rPr lang="en-US" altLang="zh-CN" dirty="0"/>
              <a:t>2019</a:t>
            </a:r>
            <a:r>
              <a:rPr lang="zh-CN" altLang="en-US" dirty="0"/>
              <a:t>年</a:t>
            </a:r>
            <a:r>
              <a:rPr lang="en-US" altLang="zh-CN" dirty="0"/>
              <a:t>6</a:t>
            </a:r>
            <a:r>
              <a:rPr lang="zh-CN" altLang="en-US" dirty="0"/>
              <a:t>月</a:t>
            </a:r>
            <a:r>
              <a:rPr lang="en-US" altLang="zh-CN" dirty="0"/>
              <a:t>8</a:t>
            </a:r>
            <a:r>
              <a:rPr lang="zh-CN" altLang="en-US" dirty="0"/>
              <a:t>日</a:t>
            </a:r>
          </a:p>
        </p:txBody>
      </p:sp>
    </p:spTree>
    <p:extLst>
      <p:ext uri="{BB962C8B-B14F-4D97-AF65-F5344CB8AC3E}">
        <p14:creationId xmlns:p14="http://schemas.microsoft.com/office/powerpoint/2010/main" val="2513811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1F01-5010-453E-8306-882DF5C7EE06}"/>
              </a:ext>
            </a:extLst>
          </p:cNvPr>
          <p:cNvSpPr>
            <a:spLocks noGrp="1"/>
          </p:cNvSpPr>
          <p:nvPr>
            <p:ph type="title"/>
          </p:nvPr>
        </p:nvSpPr>
        <p:spPr/>
        <p:txBody>
          <a:bodyPr/>
          <a:lstStyle/>
          <a:p>
            <a:r>
              <a:rPr lang="en-US" altLang="zh-CN" dirty="0"/>
              <a:t>LLVM</a:t>
            </a:r>
            <a:r>
              <a:rPr lang="zh-CN" altLang="en-US" dirty="0"/>
              <a:t>简介</a:t>
            </a:r>
          </a:p>
        </p:txBody>
      </p:sp>
      <p:pic>
        <p:nvPicPr>
          <p:cNvPr id="5" name="内容占位符 4">
            <a:extLst>
              <a:ext uri="{FF2B5EF4-FFF2-40B4-BE49-F238E27FC236}">
                <a16:creationId xmlns:a16="http://schemas.microsoft.com/office/drawing/2014/main" id="{2331A619-D619-442A-BD72-EB460114EB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1384" y="2575810"/>
            <a:ext cx="10642416" cy="1706379"/>
          </a:xfrm>
        </p:spPr>
      </p:pic>
      <p:sp>
        <p:nvSpPr>
          <p:cNvPr id="6" name="矩形 5">
            <a:extLst>
              <a:ext uri="{FF2B5EF4-FFF2-40B4-BE49-F238E27FC236}">
                <a16:creationId xmlns:a16="http://schemas.microsoft.com/office/drawing/2014/main" id="{DB8B39B4-DD56-4443-A9B3-CBF975F34F4C}"/>
              </a:ext>
            </a:extLst>
          </p:cNvPr>
          <p:cNvSpPr/>
          <p:nvPr/>
        </p:nvSpPr>
        <p:spPr>
          <a:xfrm>
            <a:off x="2898978" y="4454155"/>
            <a:ext cx="5690660" cy="369332"/>
          </a:xfrm>
          <a:prstGeom prst="rect">
            <a:avLst/>
          </a:prstGeom>
        </p:spPr>
        <p:txBody>
          <a:bodyPr wrap="none">
            <a:spAutoFit/>
          </a:bodyPr>
          <a:lstStyle/>
          <a:p>
            <a:r>
              <a:rPr lang="en-US" altLang="zh-CN" dirty="0">
                <a:solidFill>
                  <a:srgbClr val="333333"/>
                </a:solidFill>
                <a:latin typeface="Helvetica Neue"/>
              </a:rPr>
              <a:t> Three Major Components of a Three-Phase Compiler</a:t>
            </a:r>
            <a:endParaRPr lang="zh-CN" altLang="en-US" dirty="0"/>
          </a:p>
        </p:txBody>
      </p:sp>
    </p:spTree>
    <p:extLst>
      <p:ext uri="{BB962C8B-B14F-4D97-AF65-F5344CB8AC3E}">
        <p14:creationId xmlns:p14="http://schemas.microsoft.com/office/powerpoint/2010/main" val="262797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99990-A5F2-4C56-9588-7E80EAC768C4}"/>
              </a:ext>
            </a:extLst>
          </p:cNvPr>
          <p:cNvSpPr>
            <a:spLocks noGrp="1"/>
          </p:cNvSpPr>
          <p:nvPr>
            <p:ph type="title"/>
          </p:nvPr>
        </p:nvSpPr>
        <p:spPr/>
        <p:txBody>
          <a:bodyPr/>
          <a:lstStyle/>
          <a:p>
            <a:r>
              <a:rPr lang="en-US" altLang="zh-CN" dirty="0"/>
              <a:t>Three-Phase Design</a:t>
            </a:r>
            <a:endParaRPr lang="zh-CN" altLang="en-US" dirty="0"/>
          </a:p>
        </p:txBody>
      </p:sp>
      <p:pic>
        <p:nvPicPr>
          <p:cNvPr id="5" name="内容占位符 4">
            <a:extLst>
              <a:ext uri="{FF2B5EF4-FFF2-40B4-BE49-F238E27FC236}">
                <a16:creationId xmlns:a16="http://schemas.microsoft.com/office/drawing/2014/main" id="{2C33EA27-8AA9-4BC7-BD1F-03BA860C76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308" y="2075641"/>
            <a:ext cx="10376492" cy="3830748"/>
          </a:xfrm>
        </p:spPr>
      </p:pic>
      <p:sp>
        <p:nvSpPr>
          <p:cNvPr id="6" name="文本框 5">
            <a:extLst>
              <a:ext uri="{FF2B5EF4-FFF2-40B4-BE49-F238E27FC236}">
                <a16:creationId xmlns:a16="http://schemas.microsoft.com/office/drawing/2014/main" id="{952DC81A-B83E-4E1B-A567-879355F0EA0E}"/>
              </a:ext>
            </a:extLst>
          </p:cNvPr>
          <p:cNvSpPr txBox="1"/>
          <p:nvPr/>
        </p:nvSpPr>
        <p:spPr>
          <a:xfrm>
            <a:off x="779188" y="6268065"/>
            <a:ext cx="10574612" cy="646331"/>
          </a:xfrm>
          <a:prstGeom prst="rect">
            <a:avLst/>
          </a:prstGeom>
          <a:noFill/>
        </p:spPr>
        <p:txBody>
          <a:bodyPr wrap="square" rtlCol="0">
            <a:spAutoFit/>
          </a:bodyPr>
          <a:lstStyle/>
          <a:p>
            <a:r>
              <a:rPr lang="en-US" altLang="zh-CN" dirty="0"/>
              <a:t>Notes</a:t>
            </a:r>
            <a:r>
              <a:rPr lang="zh-CN" altLang="en-US" dirty="0"/>
              <a:t>：</a:t>
            </a:r>
            <a:r>
              <a:rPr lang="en-US" altLang="zh-CN" dirty="0"/>
              <a:t>From LLVM DOC</a:t>
            </a:r>
            <a:r>
              <a:rPr lang="zh-CN" altLang="en-US" dirty="0"/>
              <a:t>：</a:t>
            </a:r>
            <a:r>
              <a:rPr lang="en-US" altLang="zh-CN" dirty="0"/>
              <a:t>《Intro to </a:t>
            </a:r>
            <a:r>
              <a:rPr lang="en-US" altLang="zh-CN" dirty="0" err="1"/>
              <a:t>LLVM:Book</a:t>
            </a:r>
            <a:r>
              <a:rPr lang="en-US" altLang="zh-CN" dirty="0"/>
              <a:t> chapter providing a compiler hacker’s introduction to LLVM》</a:t>
            </a:r>
            <a:endParaRPr lang="zh-CN" altLang="en-US" dirty="0"/>
          </a:p>
        </p:txBody>
      </p:sp>
    </p:spTree>
    <p:extLst>
      <p:ext uri="{BB962C8B-B14F-4D97-AF65-F5344CB8AC3E}">
        <p14:creationId xmlns:p14="http://schemas.microsoft.com/office/powerpoint/2010/main" val="335898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DDF29-8099-4875-8143-FDDC65C32FDC}"/>
              </a:ext>
            </a:extLst>
          </p:cNvPr>
          <p:cNvSpPr>
            <a:spLocks noGrp="1"/>
          </p:cNvSpPr>
          <p:nvPr>
            <p:ph type="title"/>
          </p:nvPr>
        </p:nvSpPr>
        <p:spPr/>
        <p:txBody>
          <a:bodyPr/>
          <a:lstStyle/>
          <a:p>
            <a:r>
              <a:rPr lang="en-US" altLang="zh-CN" dirty="0"/>
              <a:t>LLVM</a:t>
            </a:r>
            <a:r>
              <a:rPr lang="zh-CN" altLang="en-US" dirty="0"/>
              <a:t>所支持的语言</a:t>
            </a:r>
          </a:p>
        </p:txBody>
      </p:sp>
      <p:sp>
        <p:nvSpPr>
          <p:cNvPr id="3" name="内容占位符 2">
            <a:extLst>
              <a:ext uri="{FF2B5EF4-FFF2-40B4-BE49-F238E27FC236}">
                <a16:creationId xmlns:a16="http://schemas.microsoft.com/office/drawing/2014/main" id="{30B802A3-6280-420B-84A6-98B796A510E8}"/>
              </a:ext>
            </a:extLst>
          </p:cNvPr>
          <p:cNvSpPr>
            <a:spLocks noGrp="1"/>
          </p:cNvSpPr>
          <p:nvPr>
            <p:ph idx="1"/>
          </p:nvPr>
        </p:nvSpPr>
        <p:spPr/>
        <p:txBody>
          <a:bodyPr/>
          <a:lstStyle/>
          <a:p>
            <a:r>
              <a:rPr lang="en-US" altLang="zh-CN" dirty="0"/>
              <a:t>C</a:t>
            </a:r>
            <a:r>
              <a:rPr lang="zh-CN" altLang="en-US" dirty="0"/>
              <a:t>，</a:t>
            </a:r>
            <a:r>
              <a:rPr lang="en-US" altLang="zh-CN" dirty="0"/>
              <a:t>C++</a:t>
            </a:r>
            <a:r>
              <a:rPr lang="zh-CN" altLang="en-US" dirty="0"/>
              <a:t>，</a:t>
            </a:r>
            <a:r>
              <a:rPr lang="en-US" altLang="zh-CN" dirty="0"/>
              <a:t>Ruby, Python, Haskell, Java, D, PHP, Pure, Lua,</a:t>
            </a:r>
            <a:endParaRPr lang="zh-CN" altLang="en-US" dirty="0"/>
          </a:p>
        </p:txBody>
      </p:sp>
    </p:spTree>
    <p:extLst>
      <p:ext uri="{BB962C8B-B14F-4D97-AF65-F5344CB8AC3E}">
        <p14:creationId xmlns:p14="http://schemas.microsoft.com/office/powerpoint/2010/main" val="129454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FD2DC-6B65-4DFC-AAD9-E85309F9B062}"/>
              </a:ext>
            </a:extLst>
          </p:cNvPr>
          <p:cNvSpPr>
            <a:spLocks noGrp="1"/>
          </p:cNvSpPr>
          <p:nvPr>
            <p:ph type="title"/>
          </p:nvPr>
        </p:nvSpPr>
        <p:spPr/>
        <p:txBody>
          <a:bodyPr/>
          <a:lstStyle/>
          <a:p>
            <a:r>
              <a:rPr lang="en-US" altLang="zh-CN" dirty="0"/>
              <a:t>LLVM</a:t>
            </a:r>
            <a:r>
              <a:rPr lang="zh-CN" altLang="en-US" dirty="0"/>
              <a:t>所支持的后端</a:t>
            </a:r>
          </a:p>
        </p:txBody>
      </p:sp>
      <p:pic>
        <p:nvPicPr>
          <p:cNvPr id="4" name="图片 3">
            <a:extLst>
              <a:ext uri="{FF2B5EF4-FFF2-40B4-BE49-F238E27FC236}">
                <a16:creationId xmlns:a16="http://schemas.microsoft.com/office/drawing/2014/main" id="{0DEAFDAB-D7E9-4AAF-B9C1-C1C9A8E148EF}"/>
              </a:ext>
            </a:extLst>
          </p:cNvPr>
          <p:cNvPicPr>
            <a:picLocks noChangeAspect="1"/>
          </p:cNvPicPr>
          <p:nvPr/>
        </p:nvPicPr>
        <p:blipFill>
          <a:blip r:embed="rId3"/>
          <a:stretch>
            <a:fillRect/>
          </a:stretch>
        </p:blipFill>
        <p:spPr>
          <a:xfrm>
            <a:off x="1762856" y="1690688"/>
            <a:ext cx="8502162" cy="4104492"/>
          </a:xfrm>
          <a:prstGeom prst="rect">
            <a:avLst/>
          </a:prstGeom>
        </p:spPr>
      </p:pic>
      <p:sp>
        <p:nvSpPr>
          <p:cNvPr id="6" name="文本框 5">
            <a:extLst>
              <a:ext uri="{FF2B5EF4-FFF2-40B4-BE49-F238E27FC236}">
                <a16:creationId xmlns:a16="http://schemas.microsoft.com/office/drawing/2014/main" id="{CB0F2289-9663-4304-BDE6-7C5F4C7982A7}"/>
              </a:ext>
            </a:extLst>
          </p:cNvPr>
          <p:cNvSpPr txBox="1"/>
          <p:nvPr/>
        </p:nvSpPr>
        <p:spPr>
          <a:xfrm>
            <a:off x="1688122" y="6246055"/>
            <a:ext cx="8651631" cy="369332"/>
          </a:xfrm>
          <a:prstGeom prst="rect">
            <a:avLst/>
          </a:prstGeom>
          <a:noFill/>
        </p:spPr>
        <p:txBody>
          <a:bodyPr wrap="square" rtlCol="0">
            <a:spAutoFit/>
          </a:bodyPr>
          <a:lstStyle/>
          <a:p>
            <a:r>
              <a:rPr lang="en-US" altLang="zh-CN" dirty="0"/>
              <a:t>Notes</a:t>
            </a:r>
            <a:r>
              <a:rPr lang="zh-CN" altLang="en-US" dirty="0"/>
              <a:t>：</a:t>
            </a:r>
            <a:r>
              <a:rPr lang="en-US" altLang="zh-CN" dirty="0"/>
              <a:t>This is the source code </a:t>
            </a:r>
            <a:r>
              <a:rPr lang="en-US" altLang="zh-CN" dirty="0" err="1"/>
              <a:t>dir</a:t>
            </a:r>
            <a:r>
              <a:rPr lang="en-US" altLang="zh-CN" dirty="0"/>
              <a:t> of LLVM 8.0.0</a:t>
            </a:r>
            <a:r>
              <a:rPr lang="zh-CN" altLang="en-US" dirty="0"/>
              <a:t>，</a:t>
            </a:r>
            <a:r>
              <a:rPr lang="en-US" altLang="zh-CN" dirty="0"/>
              <a:t>its location is LLVM/lib/Target/.</a:t>
            </a:r>
            <a:endParaRPr lang="zh-CN" altLang="en-US" dirty="0"/>
          </a:p>
        </p:txBody>
      </p:sp>
    </p:spTree>
    <p:extLst>
      <p:ext uri="{BB962C8B-B14F-4D97-AF65-F5344CB8AC3E}">
        <p14:creationId xmlns:p14="http://schemas.microsoft.com/office/powerpoint/2010/main" val="127706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1F01-5010-453E-8306-882DF5C7EE06}"/>
              </a:ext>
            </a:extLst>
          </p:cNvPr>
          <p:cNvSpPr>
            <a:spLocks noGrp="1"/>
          </p:cNvSpPr>
          <p:nvPr>
            <p:ph type="title"/>
          </p:nvPr>
        </p:nvSpPr>
        <p:spPr>
          <a:xfrm>
            <a:off x="4447736" y="2766218"/>
            <a:ext cx="2825262" cy="1325563"/>
          </a:xfrm>
        </p:spPr>
        <p:txBody>
          <a:bodyPr/>
          <a:lstStyle/>
          <a:p>
            <a:pPr algn="ctr"/>
            <a:r>
              <a:rPr lang="en-US" altLang="zh-CN" dirty="0"/>
              <a:t>LLVM</a:t>
            </a:r>
            <a:r>
              <a:rPr lang="zh-CN" altLang="en-US" dirty="0"/>
              <a:t> </a:t>
            </a:r>
            <a:r>
              <a:rPr lang="en-US" altLang="zh-CN" dirty="0"/>
              <a:t>IR</a:t>
            </a:r>
            <a:endParaRPr lang="zh-CN" altLang="en-US" dirty="0"/>
          </a:p>
        </p:txBody>
      </p:sp>
    </p:spTree>
    <p:extLst>
      <p:ext uri="{BB962C8B-B14F-4D97-AF65-F5344CB8AC3E}">
        <p14:creationId xmlns:p14="http://schemas.microsoft.com/office/powerpoint/2010/main" val="15459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4D3CB11-DED0-4E33-9D61-1C14A0BD4DFF}"/>
              </a:ext>
            </a:extLst>
          </p:cNvPr>
          <p:cNvPicPr>
            <a:picLocks noChangeAspect="1"/>
          </p:cNvPicPr>
          <p:nvPr/>
        </p:nvPicPr>
        <p:blipFill>
          <a:blip r:embed="rId3"/>
          <a:stretch>
            <a:fillRect/>
          </a:stretch>
        </p:blipFill>
        <p:spPr>
          <a:xfrm>
            <a:off x="542779" y="589002"/>
            <a:ext cx="10204938" cy="5679995"/>
          </a:xfrm>
          <a:prstGeom prst="rect">
            <a:avLst/>
          </a:prstGeom>
        </p:spPr>
      </p:pic>
    </p:spTree>
    <p:extLst>
      <p:ext uri="{BB962C8B-B14F-4D97-AF65-F5344CB8AC3E}">
        <p14:creationId xmlns:p14="http://schemas.microsoft.com/office/powerpoint/2010/main" val="1164886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DA11E25-308C-4D54-9FF6-185E498DDEFB}"/>
              </a:ext>
            </a:extLst>
          </p:cNvPr>
          <p:cNvPicPr>
            <a:picLocks noChangeAspect="1"/>
          </p:cNvPicPr>
          <p:nvPr/>
        </p:nvPicPr>
        <p:blipFill>
          <a:blip r:embed="rId3"/>
          <a:stretch>
            <a:fillRect/>
          </a:stretch>
        </p:blipFill>
        <p:spPr>
          <a:xfrm>
            <a:off x="564613" y="610626"/>
            <a:ext cx="11287872" cy="5438482"/>
          </a:xfrm>
          <a:prstGeom prst="rect">
            <a:avLst/>
          </a:prstGeom>
        </p:spPr>
      </p:pic>
    </p:spTree>
    <p:extLst>
      <p:ext uri="{BB962C8B-B14F-4D97-AF65-F5344CB8AC3E}">
        <p14:creationId xmlns:p14="http://schemas.microsoft.com/office/powerpoint/2010/main" val="260340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A3E68A1-B182-4ACF-A8E2-804A6097EDC9}"/>
              </a:ext>
            </a:extLst>
          </p:cNvPr>
          <p:cNvPicPr>
            <a:picLocks noChangeAspect="1"/>
          </p:cNvPicPr>
          <p:nvPr/>
        </p:nvPicPr>
        <p:blipFill>
          <a:blip r:embed="rId2"/>
          <a:stretch>
            <a:fillRect/>
          </a:stretch>
        </p:blipFill>
        <p:spPr>
          <a:xfrm>
            <a:off x="593772" y="718514"/>
            <a:ext cx="11004455" cy="5420971"/>
          </a:xfrm>
          <a:prstGeom prst="rect">
            <a:avLst/>
          </a:prstGeom>
        </p:spPr>
      </p:pic>
    </p:spTree>
    <p:extLst>
      <p:ext uri="{BB962C8B-B14F-4D97-AF65-F5344CB8AC3E}">
        <p14:creationId xmlns:p14="http://schemas.microsoft.com/office/powerpoint/2010/main" val="2655756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64B0410-569F-4CF6-8CA3-063C0F4BE58B}"/>
              </a:ext>
            </a:extLst>
          </p:cNvPr>
          <p:cNvPicPr>
            <a:picLocks noChangeAspect="1"/>
          </p:cNvPicPr>
          <p:nvPr/>
        </p:nvPicPr>
        <p:blipFill>
          <a:blip r:embed="rId2"/>
          <a:stretch>
            <a:fillRect/>
          </a:stretch>
        </p:blipFill>
        <p:spPr>
          <a:xfrm>
            <a:off x="471120" y="811236"/>
            <a:ext cx="10965913" cy="5471165"/>
          </a:xfrm>
          <a:prstGeom prst="rect">
            <a:avLst/>
          </a:prstGeom>
        </p:spPr>
      </p:pic>
    </p:spTree>
    <p:extLst>
      <p:ext uri="{BB962C8B-B14F-4D97-AF65-F5344CB8AC3E}">
        <p14:creationId xmlns:p14="http://schemas.microsoft.com/office/powerpoint/2010/main" val="14204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C2F0B15-ED18-43C1-8938-CAFC3D73010F}"/>
              </a:ext>
            </a:extLst>
          </p:cNvPr>
          <p:cNvPicPr>
            <a:picLocks noChangeAspect="1"/>
          </p:cNvPicPr>
          <p:nvPr/>
        </p:nvPicPr>
        <p:blipFill>
          <a:blip r:embed="rId2"/>
          <a:stretch>
            <a:fillRect/>
          </a:stretch>
        </p:blipFill>
        <p:spPr>
          <a:xfrm>
            <a:off x="478269" y="464087"/>
            <a:ext cx="11235462" cy="5528749"/>
          </a:xfrm>
          <a:prstGeom prst="rect">
            <a:avLst/>
          </a:prstGeom>
        </p:spPr>
      </p:pic>
    </p:spTree>
    <p:extLst>
      <p:ext uri="{BB962C8B-B14F-4D97-AF65-F5344CB8AC3E}">
        <p14:creationId xmlns:p14="http://schemas.microsoft.com/office/powerpoint/2010/main" val="315344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4A3C0-A67E-4852-84B1-A0313F3EDF7A}"/>
              </a:ext>
            </a:extLst>
          </p:cNvPr>
          <p:cNvSpPr>
            <a:spLocks noGrp="1"/>
          </p:cNvSpPr>
          <p:nvPr>
            <p:ph type="title"/>
          </p:nvPr>
        </p:nvSpPr>
        <p:spPr/>
        <p:txBody>
          <a:bodyPr/>
          <a:lstStyle/>
          <a:p>
            <a:r>
              <a:rPr lang="zh-CN" altLang="en-US" dirty="0"/>
              <a:t>自我介绍</a:t>
            </a:r>
          </a:p>
        </p:txBody>
      </p:sp>
      <p:sp>
        <p:nvSpPr>
          <p:cNvPr id="3" name="内容占位符 2">
            <a:extLst>
              <a:ext uri="{FF2B5EF4-FFF2-40B4-BE49-F238E27FC236}">
                <a16:creationId xmlns:a16="http://schemas.microsoft.com/office/drawing/2014/main" id="{398D10EC-2FD9-4406-A0CE-BD76EAB7A8F0}"/>
              </a:ext>
            </a:extLst>
          </p:cNvPr>
          <p:cNvSpPr>
            <a:spLocks noGrp="1"/>
          </p:cNvSpPr>
          <p:nvPr>
            <p:ph idx="1"/>
          </p:nvPr>
        </p:nvSpPr>
        <p:spPr/>
        <p:txBody>
          <a:bodyPr/>
          <a:lstStyle/>
          <a:p>
            <a:r>
              <a:rPr lang="en-US" altLang="zh-CN" dirty="0"/>
              <a:t>2012</a:t>
            </a:r>
            <a:r>
              <a:rPr lang="zh-CN" altLang="en-US" dirty="0"/>
              <a:t>年</a:t>
            </a:r>
            <a:r>
              <a:rPr lang="en-US" altLang="zh-CN" dirty="0"/>
              <a:t>6</a:t>
            </a:r>
            <a:r>
              <a:rPr lang="zh-CN" altLang="en-US" dirty="0"/>
              <a:t>月开始做</a:t>
            </a:r>
            <a:r>
              <a:rPr lang="en-US" altLang="zh-CN" dirty="0"/>
              <a:t>LLVM</a:t>
            </a:r>
            <a:r>
              <a:rPr lang="zh-CN" altLang="en-US" dirty="0"/>
              <a:t>相关的项目</a:t>
            </a:r>
            <a:endParaRPr lang="en-US" altLang="zh-CN" dirty="0"/>
          </a:p>
          <a:p>
            <a:r>
              <a:rPr lang="en-US" altLang="zh-CN" dirty="0"/>
              <a:t>CSDN</a:t>
            </a:r>
            <a:endParaRPr lang="zh-CN" altLang="en-US" dirty="0"/>
          </a:p>
        </p:txBody>
      </p:sp>
      <p:pic>
        <p:nvPicPr>
          <p:cNvPr id="6" name="图片 5">
            <a:extLst>
              <a:ext uri="{FF2B5EF4-FFF2-40B4-BE49-F238E27FC236}">
                <a16:creationId xmlns:a16="http://schemas.microsoft.com/office/drawing/2014/main" id="{02C41E7E-5457-4005-A517-2DD84801985B}"/>
              </a:ext>
            </a:extLst>
          </p:cNvPr>
          <p:cNvPicPr>
            <a:picLocks noChangeAspect="1"/>
          </p:cNvPicPr>
          <p:nvPr/>
        </p:nvPicPr>
        <p:blipFill>
          <a:blip r:embed="rId2"/>
          <a:stretch>
            <a:fillRect/>
          </a:stretch>
        </p:blipFill>
        <p:spPr>
          <a:xfrm>
            <a:off x="2503828" y="2558341"/>
            <a:ext cx="3474941" cy="3905274"/>
          </a:xfrm>
          <a:prstGeom prst="rect">
            <a:avLst/>
          </a:prstGeom>
        </p:spPr>
      </p:pic>
      <p:pic>
        <p:nvPicPr>
          <p:cNvPr id="7" name="图片 6">
            <a:extLst>
              <a:ext uri="{FF2B5EF4-FFF2-40B4-BE49-F238E27FC236}">
                <a16:creationId xmlns:a16="http://schemas.microsoft.com/office/drawing/2014/main" id="{3A8E1BC2-C53B-4BE4-A1EE-D75CBA7DBC5E}"/>
              </a:ext>
            </a:extLst>
          </p:cNvPr>
          <p:cNvPicPr>
            <a:picLocks noChangeAspect="1"/>
          </p:cNvPicPr>
          <p:nvPr/>
        </p:nvPicPr>
        <p:blipFill>
          <a:blip r:embed="rId3"/>
          <a:stretch>
            <a:fillRect/>
          </a:stretch>
        </p:blipFill>
        <p:spPr>
          <a:xfrm>
            <a:off x="6802097" y="2558340"/>
            <a:ext cx="3270371" cy="3820829"/>
          </a:xfrm>
          <a:prstGeom prst="rect">
            <a:avLst/>
          </a:prstGeom>
        </p:spPr>
      </p:pic>
    </p:spTree>
    <p:extLst>
      <p:ext uri="{BB962C8B-B14F-4D97-AF65-F5344CB8AC3E}">
        <p14:creationId xmlns:p14="http://schemas.microsoft.com/office/powerpoint/2010/main" val="4282557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EB4A430-C4FA-4698-8169-3F1D46F90FDC}"/>
              </a:ext>
            </a:extLst>
          </p:cNvPr>
          <p:cNvPicPr>
            <a:picLocks noChangeAspect="1"/>
          </p:cNvPicPr>
          <p:nvPr/>
        </p:nvPicPr>
        <p:blipFill>
          <a:blip r:embed="rId2"/>
          <a:stretch>
            <a:fillRect/>
          </a:stretch>
        </p:blipFill>
        <p:spPr>
          <a:xfrm>
            <a:off x="819553" y="1074456"/>
            <a:ext cx="10552894" cy="4709087"/>
          </a:xfrm>
          <a:prstGeom prst="rect">
            <a:avLst/>
          </a:prstGeom>
        </p:spPr>
      </p:pic>
    </p:spTree>
    <p:extLst>
      <p:ext uri="{BB962C8B-B14F-4D97-AF65-F5344CB8AC3E}">
        <p14:creationId xmlns:p14="http://schemas.microsoft.com/office/powerpoint/2010/main" val="3952198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372998C-75CD-49A2-81C1-6F9DFC85A55F}"/>
              </a:ext>
            </a:extLst>
          </p:cNvPr>
          <p:cNvPicPr>
            <a:picLocks noChangeAspect="1"/>
          </p:cNvPicPr>
          <p:nvPr/>
        </p:nvPicPr>
        <p:blipFill>
          <a:blip r:embed="rId2"/>
          <a:stretch>
            <a:fillRect/>
          </a:stretch>
        </p:blipFill>
        <p:spPr>
          <a:xfrm>
            <a:off x="389718" y="707781"/>
            <a:ext cx="11335019" cy="5566410"/>
          </a:xfrm>
          <a:prstGeom prst="rect">
            <a:avLst/>
          </a:prstGeom>
        </p:spPr>
      </p:pic>
    </p:spTree>
    <p:extLst>
      <p:ext uri="{BB962C8B-B14F-4D97-AF65-F5344CB8AC3E}">
        <p14:creationId xmlns:p14="http://schemas.microsoft.com/office/powerpoint/2010/main" val="1898001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C29E26-C270-4103-97C5-BB258B5DB92E}"/>
              </a:ext>
            </a:extLst>
          </p:cNvPr>
          <p:cNvPicPr>
            <a:picLocks noChangeAspect="1"/>
          </p:cNvPicPr>
          <p:nvPr/>
        </p:nvPicPr>
        <p:blipFill>
          <a:blip r:embed="rId2"/>
          <a:stretch>
            <a:fillRect/>
          </a:stretch>
        </p:blipFill>
        <p:spPr>
          <a:xfrm>
            <a:off x="154891" y="653048"/>
            <a:ext cx="11512388" cy="5551903"/>
          </a:xfrm>
          <a:prstGeom prst="rect">
            <a:avLst/>
          </a:prstGeom>
        </p:spPr>
      </p:pic>
    </p:spTree>
    <p:extLst>
      <p:ext uri="{BB962C8B-B14F-4D97-AF65-F5344CB8AC3E}">
        <p14:creationId xmlns:p14="http://schemas.microsoft.com/office/powerpoint/2010/main" val="134448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68FA86B-2708-4235-B040-0B15F04BCD39}"/>
              </a:ext>
            </a:extLst>
          </p:cNvPr>
          <p:cNvPicPr>
            <a:picLocks noChangeAspect="1"/>
          </p:cNvPicPr>
          <p:nvPr/>
        </p:nvPicPr>
        <p:blipFill>
          <a:blip r:embed="rId2"/>
          <a:stretch>
            <a:fillRect/>
          </a:stretch>
        </p:blipFill>
        <p:spPr>
          <a:xfrm>
            <a:off x="713716" y="781783"/>
            <a:ext cx="10681115" cy="5436428"/>
          </a:xfrm>
          <a:prstGeom prst="rect">
            <a:avLst/>
          </a:prstGeom>
        </p:spPr>
      </p:pic>
    </p:spTree>
    <p:extLst>
      <p:ext uri="{BB962C8B-B14F-4D97-AF65-F5344CB8AC3E}">
        <p14:creationId xmlns:p14="http://schemas.microsoft.com/office/powerpoint/2010/main" val="424395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4417788-5B8F-4D40-9B1B-20BF864CF0DC}"/>
              </a:ext>
            </a:extLst>
          </p:cNvPr>
          <p:cNvPicPr>
            <a:picLocks noChangeAspect="1"/>
          </p:cNvPicPr>
          <p:nvPr/>
        </p:nvPicPr>
        <p:blipFill>
          <a:blip r:embed="rId2"/>
          <a:stretch>
            <a:fillRect/>
          </a:stretch>
        </p:blipFill>
        <p:spPr>
          <a:xfrm>
            <a:off x="788377" y="570107"/>
            <a:ext cx="10732338" cy="5535271"/>
          </a:xfrm>
          <a:prstGeom prst="rect">
            <a:avLst/>
          </a:prstGeom>
        </p:spPr>
      </p:pic>
    </p:spTree>
    <p:extLst>
      <p:ext uri="{BB962C8B-B14F-4D97-AF65-F5344CB8AC3E}">
        <p14:creationId xmlns:p14="http://schemas.microsoft.com/office/powerpoint/2010/main" val="2716196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8DA0CE-6DBF-4322-A1D2-3D4E6430A1D0}"/>
              </a:ext>
            </a:extLst>
          </p:cNvPr>
          <p:cNvPicPr>
            <a:picLocks noChangeAspect="1"/>
          </p:cNvPicPr>
          <p:nvPr/>
        </p:nvPicPr>
        <p:blipFill>
          <a:blip r:embed="rId2"/>
          <a:stretch>
            <a:fillRect/>
          </a:stretch>
        </p:blipFill>
        <p:spPr>
          <a:xfrm>
            <a:off x="1027087" y="635463"/>
            <a:ext cx="10586219" cy="5469915"/>
          </a:xfrm>
          <a:prstGeom prst="rect">
            <a:avLst/>
          </a:prstGeom>
        </p:spPr>
      </p:pic>
    </p:spTree>
    <p:extLst>
      <p:ext uri="{BB962C8B-B14F-4D97-AF65-F5344CB8AC3E}">
        <p14:creationId xmlns:p14="http://schemas.microsoft.com/office/powerpoint/2010/main" val="2259890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1F01-5010-453E-8306-882DF5C7EE06}"/>
              </a:ext>
            </a:extLst>
          </p:cNvPr>
          <p:cNvSpPr>
            <a:spLocks noGrp="1"/>
          </p:cNvSpPr>
          <p:nvPr>
            <p:ph type="title"/>
          </p:nvPr>
        </p:nvSpPr>
        <p:spPr>
          <a:xfrm>
            <a:off x="4134729" y="2766218"/>
            <a:ext cx="3922541" cy="1325563"/>
          </a:xfrm>
        </p:spPr>
        <p:txBody>
          <a:bodyPr/>
          <a:lstStyle/>
          <a:p>
            <a:pPr algn="ctr"/>
            <a:r>
              <a:rPr lang="en-US" altLang="zh-CN" dirty="0"/>
              <a:t>LLVM</a:t>
            </a:r>
            <a:r>
              <a:rPr lang="zh-CN" altLang="en-US" dirty="0"/>
              <a:t> </a:t>
            </a:r>
            <a:r>
              <a:rPr lang="en-US" altLang="zh-CN" dirty="0"/>
              <a:t>Backend</a:t>
            </a:r>
            <a:endParaRPr lang="zh-CN" altLang="en-US" dirty="0"/>
          </a:p>
        </p:txBody>
      </p:sp>
    </p:spTree>
    <p:extLst>
      <p:ext uri="{BB962C8B-B14F-4D97-AF65-F5344CB8AC3E}">
        <p14:creationId xmlns:p14="http://schemas.microsoft.com/office/powerpoint/2010/main" val="705195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FD2DC-6B65-4DFC-AAD9-E85309F9B062}"/>
              </a:ext>
            </a:extLst>
          </p:cNvPr>
          <p:cNvSpPr>
            <a:spLocks noGrp="1"/>
          </p:cNvSpPr>
          <p:nvPr>
            <p:ph type="title"/>
          </p:nvPr>
        </p:nvSpPr>
        <p:spPr/>
        <p:txBody>
          <a:bodyPr/>
          <a:lstStyle/>
          <a:p>
            <a:r>
              <a:rPr lang="en-US" altLang="zh-CN" dirty="0"/>
              <a:t>LLVM</a:t>
            </a:r>
            <a:r>
              <a:rPr lang="zh-CN" altLang="en-US" dirty="0"/>
              <a:t>所支持的后端</a:t>
            </a:r>
          </a:p>
        </p:txBody>
      </p:sp>
      <p:pic>
        <p:nvPicPr>
          <p:cNvPr id="4" name="图片 3">
            <a:extLst>
              <a:ext uri="{FF2B5EF4-FFF2-40B4-BE49-F238E27FC236}">
                <a16:creationId xmlns:a16="http://schemas.microsoft.com/office/drawing/2014/main" id="{0DEAFDAB-D7E9-4AAF-B9C1-C1C9A8E148EF}"/>
              </a:ext>
            </a:extLst>
          </p:cNvPr>
          <p:cNvPicPr>
            <a:picLocks noChangeAspect="1"/>
          </p:cNvPicPr>
          <p:nvPr/>
        </p:nvPicPr>
        <p:blipFill>
          <a:blip r:embed="rId3"/>
          <a:stretch>
            <a:fillRect/>
          </a:stretch>
        </p:blipFill>
        <p:spPr>
          <a:xfrm>
            <a:off x="1762856" y="1690688"/>
            <a:ext cx="8502162" cy="4104492"/>
          </a:xfrm>
          <a:prstGeom prst="rect">
            <a:avLst/>
          </a:prstGeom>
        </p:spPr>
      </p:pic>
      <p:sp>
        <p:nvSpPr>
          <p:cNvPr id="6" name="文本框 5">
            <a:extLst>
              <a:ext uri="{FF2B5EF4-FFF2-40B4-BE49-F238E27FC236}">
                <a16:creationId xmlns:a16="http://schemas.microsoft.com/office/drawing/2014/main" id="{CB0F2289-9663-4304-BDE6-7C5F4C7982A7}"/>
              </a:ext>
            </a:extLst>
          </p:cNvPr>
          <p:cNvSpPr txBox="1"/>
          <p:nvPr/>
        </p:nvSpPr>
        <p:spPr>
          <a:xfrm>
            <a:off x="1688122" y="6246055"/>
            <a:ext cx="8651631" cy="369332"/>
          </a:xfrm>
          <a:prstGeom prst="rect">
            <a:avLst/>
          </a:prstGeom>
          <a:noFill/>
        </p:spPr>
        <p:txBody>
          <a:bodyPr wrap="square" rtlCol="0">
            <a:spAutoFit/>
          </a:bodyPr>
          <a:lstStyle/>
          <a:p>
            <a:r>
              <a:rPr lang="en-US" altLang="zh-CN" dirty="0"/>
              <a:t>Notes</a:t>
            </a:r>
            <a:r>
              <a:rPr lang="zh-CN" altLang="en-US" dirty="0"/>
              <a:t>：</a:t>
            </a:r>
            <a:r>
              <a:rPr lang="en-US" altLang="zh-CN" dirty="0"/>
              <a:t>This is the source code </a:t>
            </a:r>
            <a:r>
              <a:rPr lang="en-US" altLang="zh-CN" dirty="0" err="1"/>
              <a:t>dir</a:t>
            </a:r>
            <a:r>
              <a:rPr lang="en-US" altLang="zh-CN" dirty="0"/>
              <a:t> of LLVM 8.0.0</a:t>
            </a:r>
            <a:r>
              <a:rPr lang="zh-CN" altLang="en-US" dirty="0"/>
              <a:t>，</a:t>
            </a:r>
            <a:r>
              <a:rPr lang="en-US" altLang="zh-CN" dirty="0"/>
              <a:t>its location is LLVM/lib/Target/.</a:t>
            </a:r>
            <a:endParaRPr lang="zh-CN" altLang="en-US" dirty="0"/>
          </a:p>
        </p:txBody>
      </p:sp>
    </p:spTree>
    <p:extLst>
      <p:ext uri="{BB962C8B-B14F-4D97-AF65-F5344CB8AC3E}">
        <p14:creationId xmlns:p14="http://schemas.microsoft.com/office/powerpoint/2010/main" val="278024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489BB-ECD9-4769-96BE-C3DCB2371B14}"/>
              </a:ext>
            </a:extLst>
          </p:cNvPr>
          <p:cNvSpPr>
            <a:spLocks noGrp="1"/>
          </p:cNvSpPr>
          <p:nvPr>
            <p:ph type="title"/>
          </p:nvPr>
        </p:nvSpPr>
        <p:spPr/>
        <p:txBody>
          <a:bodyPr/>
          <a:lstStyle/>
          <a:p>
            <a:r>
              <a:rPr lang="en-US" altLang="zh-CN" dirty="0"/>
              <a:t>The</a:t>
            </a:r>
            <a:r>
              <a:rPr lang="zh-CN" altLang="en-US" dirty="0"/>
              <a:t> </a:t>
            </a:r>
            <a:r>
              <a:rPr lang="en-US" altLang="zh-CN" dirty="0"/>
              <a:t>Special</a:t>
            </a:r>
            <a:r>
              <a:rPr lang="zh-CN" altLang="en-US" dirty="0"/>
              <a:t> </a:t>
            </a:r>
            <a:r>
              <a:rPr lang="en-US" altLang="zh-CN" dirty="0"/>
              <a:t>Backends</a:t>
            </a:r>
            <a:endParaRPr lang="zh-CN" altLang="en-US" dirty="0"/>
          </a:p>
        </p:txBody>
      </p:sp>
      <p:sp>
        <p:nvSpPr>
          <p:cNvPr id="3" name="内容占位符 2">
            <a:extLst>
              <a:ext uri="{FF2B5EF4-FFF2-40B4-BE49-F238E27FC236}">
                <a16:creationId xmlns:a16="http://schemas.microsoft.com/office/drawing/2014/main" id="{40CDA55E-2287-4C2C-93C2-FA461BD23189}"/>
              </a:ext>
            </a:extLst>
          </p:cNvPr>
          <p:cNvSpPr>
            <a:spLocks noGrp="1"/>
          </p:cNvSpPr>
          <p:nvPr>
            <p:ph idx="1"/>
          </p:nvPr>
        </p:nvSpPr>
        <p:spPr/>
        <p:txBody>
          <a:bodyPr/>
          <a:lstStyle/>
          <a:p>
            <a:r>
              <a:rPr lang="en-US" altLang="zh-CN" dirty="0" err="1"/>
              <a:t>CBackend</a:t>
            </a:r>
            <a:r>
              <a:rPr lang="en-US" altLang="zh-CN" dirty="0"/>
              <a:t>   (LLVM3.0)</a:t>
            </a:r>
          </a:p>
          <a:p>
            <a:endParaRPr lang="en-US" altLang="zh-CN" dirty="0"/>
          </a:p>
          <a:p>
            <a:r>
              <a:rPr lang="en-US" altLang="zh-CN" dirty="0" err="1"/>
              <a:t>CPPBackend</a:t>
            </a:r>
            <a:r>
              <a:rPr lang="en-US" altLang="zh-CN" dirty="0"/>
              <a:t>  (LLVM 3.8)</a:t>
            </a:r>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792076B9-E1D9-4442-8A79-C5171886DF19}"/>
              </a:ext>
            </a:extLst>
          </p:cNvPr>
          <p:cNvPicPr>
            <a:picLocks noChangeAspect="1"/>
          </p:cNvPicPr>
          <p:nvPr/>
        </p:nvPicPr>
        <p:blipFill>
          <a:blip r:embed="rId3"/>
          <a:stretch>
            <a:fillRect/>
          </a:stretch>
        </p:blipFill>
        <p:spPr>
          <a:xfrm>
            <a:off x="974387" y="2429685"/>
            <a:ext cx="9630488" cy="332969"/>
          </a:xfrm>
          <a:prstGeom prst="rect">
            <a:avLst/>
          </a:prstGeom>
        </p:spPr>
      </p:pic>
      <p:pic>
        <p:nvPicPr>
          <p:cNvPr id="6" name="图片 5">
            <a:extLst>
              <a:ext uri="{FF2B5EF4-FFF2-40B4-BE49-F238E27FC236}">
                <a16:creationId xmlns:a16="http://schemas.microsoft.com/office/drawing/2014/main" id="{5EC6F53E-949A-4BFD-B8C2-35BE1003AEAA}"/>
              </a:ext>
            </a:extLst>
          </p:cNvPr>
          <p:cNvPicPr>
            <a:picLocks noChangeAspect="1"/>
          </p:cNvPicPr>
          <p:nvPr/>
        </p:nvPicPr>
        <p:blipFill>
          <a:blip r:embed="rId4"/>
          <a:stretch>
            <a:fillRect/>
          </a:stretch>
        </p:blipFill>
        <p:spPr>
          <a:xfrm>
            <a:off x="974387" y="3429000"/>
            <a:ext cx="10952293" cy="332969"/>
          </a:xfrm>
          <a:prstGeom prst="rect">
            <a:avLst/>
          </a:prstGeom>
        </p:spPr>
      </p:pic>
      <p:sp>
        <p:nvSpPr>
          <p:cNvPr id="4" name="文本框 3">
            <a:extLst>
              <a:ext uri="{FF2B5EF4-FFF2-40B4-BE49-F238E27FC236}">
                <a16:creationId xmlns:a16="http://schemas.microsoft.com/office/drawing/2014/main" id="{8755906B-0991-45CF-8FC6-34E8D902FB17}"/>
              </a:ext>
            </a:extLst>
          </p:cNvPr>
          <p:cNvSpPr txBox="1"/>
          <p:nvPr/>
        </p:nvSpPr>
        <p:spPr>
          <a:xfrm>
            <a:off x="838200" y="6311900"/>
            <a:ext cx="9945659" cy="369332"/>
          </a:xfrm>
          <a:prstGeom prst="rect">
            <a:avLst/>
          </a:prstGeom>
          <a:noFill/>
        </p:spPr>
        <p:txBody>
          <a:bodyPr wrap="square" rtlCol="0">
            <a:spAutoFit/>
          </a:bodyPr>
          <a:lstStyle/>
          <a:p>
            <a:r>
              <a:rPr lang="en-US" altLang="zh-CN" dirty="0"/>
              <a:t>Notes</a:t>
            </a:r>
            <a:r>
              <a:rPr lang="zh-CN" altLang="en-US" dirty="0"/>
              <a:t>：</a:t>
            </a:r>
            <a:r>
              <a:rPr lang="en-US" altLang="zh-CN" dirty="0"/>
              <a:t>The screen shots from </a:t>
            </a:r>
            <a:r>
              <a:rPr lang="en-US" altLang="zh-CN" dirty="0">
                <a:hlinkClick r:id="rId5"/>
              </a:rPr>
              <a:t>http://llvm.org/viewvc/llvm-project/</a:t>
            </a:r>
            <a:r>
              <a:rPr lang="en-US" altLang="zh-CN" dirty="0"/>
              <a:t>.</a:t>
            </a:r>
            <a:endParaRPr lang="zh-CN" altLang="en-US" dirty="0"/>
          </a:p>
        </p:txBody>
      </p:sp>
      <p:sp>
        <p:nvSpPr>
          <p:cNvPr id="7" name="文本框 6">
            <a:extLst>
              <a:ext uri="{FF2B5EF4-FFF2-40B4-BE49-F238E27FC236}">
                <a16:creationId xmlns:a16="http://schemas.microsoft.com/office/drawing/2014/main" id="{ADB09F2E-0A61-41A2-BE45-35E3963A4624}"/>
              </a:ext>
            </a:extLst>
          </p:cNvPr>
          <p:cNvSpPr txBox="1"/>
          <p:nvPr/>
        </p:nvSpPr>
        <p:spPr>
          <a:xfrm>
            <a:off x="977900" y="4194629"/>
            <a:ext cx="10236200" cy="1631216"/>
          </a:xfrm>
          <a:prstGeom prst="rect">
            <a:avLst/>
          </a:prstGeom>
          <a:noFill/>
        </p:spPr>
        <p:txBody>
          <a:bodyPr wrap="square" rtlCol="0">
            <a:spAutoFit/>
          </a:bodyPr>
          <a:lstStyle/>
          <a:p>
            <a:r>
              <a:rPr lang="en-US" altLang="zh-CN" sz="2000" dirty="0"/>
              <a:t>The C backend does not require register allocation, instruction selection, or any of the other standard components provided by the system. As such, it only implements these two interfaces ( </a:t>
            </a:r>
            <a:r>
              <a:rPr lang="en-US" altLang="zh-CN" sz="2000" u="sng" dirty="0" err="1">
                <a:hlinkClick r:id="rId6"/>
              </a:rPr>
              <a:t>TargetMachine</a:t>
            </a:r>
            <a:r>
              <a:rPr lang="en-US" altLang="zh-CN" sz="2000" dirty="0"/>
              <a:t> and </a:t>
            </a:r>
            <a:r>
              <a:rPr lang="en-US" altLang="zh-CN" sz="2000" u="sng" dirty="0" err="1">
                <a:hlinkClick r:id="rId7"/>
              </a:rPr>
              <a:t>DataLayout</a:t>
            </a:r>
            <a:r>
              <a:rPr lang="en-US" altLang="zh-CN" sz="2000" dirty="0"/>
              <a:t> ), and does its own thing. Note that C backend was removed from the trunk since LLVM 3.1 release.  ——《The LLVM Target-Independent Code Generator》</a:t>
            </a:r>
            <a:endParaRPr lang="zh-CN" altLang="en-US" sz="2000" dirty="0"/>
          </a:p>
        </p:txBody>
      </p:sp>
    </p:spTree>
    <p:extLst>
      <p:ext uri="{BB962C8B-B14F-4D97-AF65-F5344CB8AC3E}">
        <p14:creationId xmlns:p14="http://schemas.microsoft.com/office/powerpoint/2010/main" val="4155102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57DB1-456C-44EF-B7B4-0EFEA021F6E6}"/>
              </a:ext>
            </a:extLst>
          </p:cNvPr>
          <p:cNvSpPr>
            <a:spLocks noGrp="1"/>
          </p:cNvSpPr>
          <p:nvPr>
            <p:ph type="title"/>
          </p:nvPr>
        </p:nvSpPr>
        <p:spPr/>
        <p:txBody>
          <a:bodyPr/>
          <a:lstStyle/>
          <a:p>
            <a:r>
              <a:rPr lang="en-US" altLang="zh-CN" dirty="0"/>
              <a:t>The</a:t>
            </a:r>
            <a:r>
              <a:rPr lang="zh-CN" altLang="en-US" dirty="0"/>
              <a:t> </a:t>
            </a:r>
            <a:r>
              <a:rPr lang="en-US" altLang="zh-CN" dirty="0"/>
              <a:t>Special</a:t>
            </a:r>
            <a:r>
              <a:rPr lang="zh-CN" altLang="en-US" dirty="0"/>
              <a:t> </a:t>
            </a:r>
            <a:r>
              <a:rPr lang="en-US" altLang="zh-CN" dirty="0"/>
              <a:t>Backends</a:t>
            </a:r>
            <a:endParaRPr lang="zh-CN" altLang="en-US" dirty="0"/>
          </a:p>
        </p:txBody>
      </p:sp>
      <p:sp>
        <p:nvSpPr>
          <p:cNvPr id="3" name="内容占位符 2">
            <a:extLst>
              <a:ext uri="{FF2B5EF4-FFF2-40B4-BE49-F238E27FC236}">
                <a16:creationId xmlns:a16="http://schemas.microsoft.com/office/drawing/2014/main" id="{EB5B9DD2-F7AF-47CC-974D-9AA60F3EBFBF}"/>
              </a:ext>
            </a:extLst>
          </p:cNvPr>
          <p:cNvSpPr>
            <a:spLocks noGrp="1"/>
          </p:cNvSpPr>
          <p:nvPr>
            <p:ph idx="1"/>
          </p:nvPr>
        </p:nvSpPr>
        <p:spPr/>
        <p:txBody>
          <a:bodyPr/>
          <a:lstStyle/>
          <a:p>
            <a:r>
              <a:rPr lang="en-US" altLang="zh-CN" dirty="0" err="1">
                <a:hlinkClick r:id="rId3"/>
              </a:rPr>
              <a:t>Emscripten</a:t>
            </a:r>
            <a:r>
              <a:rPr lang="en-US" altLang="zh-CN" dirty="0"/>
              <a:t> compiles LLVM </a:t>
            </a:r>
            <a:r>
              <a:rPr lang="en-US" altLang="zh-CN" dirty="0" err="1"/>
              <a:t>bitcode</a:t>
            </a:r>
            <a:r>
              <a:rPr lang="en-US" altLang="zh-CN" dirty="0"/>
              <a:t> into JavaScript, which makes it possible to compile C and C++ source code to JavaScript (by first compiling it into LLVM </a:t>
            </a:r>
            <a:r>
              <a:rPr lang="en-US" altLang="zh-CN" dirty="0" err="1"/>
              <a:t>bitcode</a:t>
            </a:r>
            <a:r>
              <a:rPr lang="en-US" altLang="zh-CN" dirty="0"/>
              <a:t> using Clang), which can be run on the </a:t>
            </a:r>
            <a:r>
              <a:rPr lang="en-US" altLang="zh-CN" dirty="0" err="1"/>
              <a:t>web.Emscripten</a:t>
            </a:r>
            <a:r>
              <a:rPr lang="en-US" altLang="zh-CN" dirty="0"/>
              <a:t> itself is written in JavaScript.</a:t>
            </a:r>
          </a:p>
          <a:p>
            <a:pPr marL="0" indent="0">
              <a:buNone/>
            </a:pPr>
            <a:endParaRPr lang="en-US" altLang="zh-CN" dirty="0"/>
          </a:p>
          <a:p>
            <a:r>
              <a:rPr lang="en-US" altLang="zh-CN" dirty="0" err="1"/>
              <a:t>WebAssembly</a:t>
            </a:r>
            <a:r>
              <a:rPr lang="en-US" altLang="zh-CN" dirty="0"/>
              <a:t> backend is presently under development.</a:t>
            </a:r>
            <a:endParaRPr lang="zh-CN" altLang="en-US" dirty="0"/>
          </a:p>
        </p:txBody>
      </p:sp>
    </p:spTree>
    <p:extLst>
      <p:ext uri="{BB962C8B-B14F-4D97-AF65-F5344CB8AC3E}">
        <p14:creationId xmlns:p14="http://schemas.microsoft.com/office/powerpoint/2010/main" val="389900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F34A0-C509-4C1C-9C09-D06AABFCE0DB}"/>
              </a:ext>
            </a:extLst>
          </p:cNvPr>
          <p:cNvSpPr>
            <a:spLocks noGrp="1"/>
          </p:cNvSpPr>
          <p:nvPr>
            <p:ph type="title"/>
          </p:nvPr>
        </p:nvSpPr>
        <p:spPr/>
        <p:txBody>
          <a:bodyPr/>
          <a:lstStyle/>
          <a:p>
            <a:r>
              <a:rPr lang="zh-CN" altLang="en-US" dirty="0"/>
              <a:t>自我介绍</a:t>
            </a:r>
          </a:p>
        </p:txBody>
      </p:sp>
      <p:sp>
        <p:nvSpPr>
          <p:cNvPr id="3" name="内容占位符 2">
            <a:extLst>
              <a:ext uri="{FF2B5EF4-FFF2-40B4-BE49-F238E27FC236}">
                <a16:creationId xmlns:a16="http://schemas.microsoft.com/office/drawing/2014/main" id="{FF9DE7A8-1EBB-4FA8-A075-ADB771A71114}"/>
              </a:ext>
            </a:extLst>
          </p:cNvPr>
          <p:cNvSpPr>
            <a:spLocks noGrp="1"/>
          </p:cNvSpPr>
          <p:nvPr>
            <p:ph idx="1"/>
          </p:nvPr>
        </p:nvSpPr>
        <p:spPr/>
        <p:txBody>
          <a:bodyPr/>
          <a:lstStyle/>
          <a:p>
            <a:r>
              <a:rPr lang="zh-CN" altLang="en-US" dirty="0"/>
              <a:t>知乎</a:t>
            </a:r>
            <a:endParaRPr lang="en-US" altLang="zh-CN" dirty="0"/>
          </a:p>
          <a:p>
            <a:endParaRPr lang="zh-CN" altLang="en-US" dirty="0"/>
          </a:p>
        </p:txBody>
      </p:sp>
      <p:pic>
        <p:nvPicPr>
          <p:cNvPr id="4" name="图片 3">
            <a:extLst>
              <a:ext uri="{FF2B5EF4-FFF2-40B4-BE49-F238E27FC236}">
                <a16:creationId xmlns:a16="http://schemas.microsoft.com/office/drawing/2014/main" id="{C1AA665B-1BD9-4F84-A626-65F5D59467FE}"/>
              </a:ext>
            </a:extLst>
          </p:cNvPr>
          <p:cNvPicPr>
            <a:picLocks noChangeAspect="1"/>
          </p:cNvPicPr>
          <p:nvPr/>
        </p:nvPicPr>
        <p:blipFill>
          <a:blip r:embed="rId2"/>
          <a:stretch>
            <a:fillRect/>
          </a:stretch>
        </p:blipFill>
        <p:spPr>
          <a:xfrm>
            <a:off x="838200" y="2525151"/>
            <a:ext cx="5314950" cy="2286000"/>
          </a:xfrm>
          <a:prstGeom prst="rect">
            <a:avLst/>
          </a:prstGeom>
        </p:spPr>
      </p:pic>
      <p:pic>
        <p:nvPicPr>
          <p:cNvPr id="5" name="图片 4">
            <a:extLst>
              <a:ext uri="{FF2B5EF4-FFF2-40B4-BE49-F238E27FC236}">
                <a16:creationId xmlns:a16="http://schemas.microsoft.com/office/drawing/2014/main" id="{6D8E8A26-3919-46A3-8C0C-A5F553C9CDD0}"/>
              </a:ext>
            </a:extLst>
          </p:cNvPr>
          <p:cNvPicPr>
            <a:picLocks noChangeAspect="1"/>
          </p:cNvPicPr>
          <p:nvPr/>
        </p:nvPicPr>
        <p:blipFill>
          <a:blip r:embed="rId3"/>
          <a:stretch>
            <a:fillRect/>
          </a:stretch>
        </p:blipFill>
        <p:spPr>
          <a:xfrm>
            <a:off x="6905185" y="1086876"/>
            <a:ext cx="3924300" cy="5162550"/>
          </a:xfrm>
          <a:prstGeom prst="rect">
            <a:avLst/>
          </a:prstGeom>
        </p:spPr>
      </p:pic>
    </p:spTree>
    <p:extLst>
      <p:ext uri="{BB962C8B-B14F-4D97-AF65-F5344CB8AC3E}">
        <p14:creationId xmlns:p14="http://schemas.microsoft.com/office/powerpoint/2010/main" val="82386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3BC34-6E98-4397-9050-6C1F01DA654B}"/>
              </a:ext>
            </a:extLst>
          </p:cNvPr>
          <p:cNvSpPr>
            <a:spLocks noGrp="1"/>
          </p:cNvSpPr>
          <p:nvPr>
            <p:ph type="title"/>
          </p:nvPr>
        </p:nvSpPr>
        <p:spPr/>
        <p:txBody>
          <a:bodyPr/>
          <a:lstStyle/>
          <a:p>
            <a:r>
              <a:rPr lang="en-US" altLang="zh-CN" dirty="0"/>
              <a:t>The</a:t>
            </a:r>
            <a:r>
              <a:rPr lang="zh-CN" altLang="en-US" dirty="0"/>
              <a:t> </a:t>
            </a:r>
            <a:r>
              <a:rPr lang="en-US" altLang="zh-CN" dirty="0"/>
              <a:t>Steps</a:t>
            </a:r>
            <a:r>
              <a:rPr lang="zh-CN" altLang="en-US" dirty="0"/>
              <a:t> </a:t>
            </a:r>
            <a:r>
              <a:rPr lang="en-US" altLang="zh-CN" dirty="0"/>
              <a:t>in</a:t>
            </a:r>
            <a:r>
              <a:rPr lang="zh-CN" altLang="en-US" dirty="0"/>
              <a:t> </a:t>
            </a:r>
            <a:r>
              <a:rPr lang="en-US" altLang="zh-CN" dirty="0"/>
              <a:t>LLVM Backend</a:t>
            </a:r>
            <a:endParaRPr lang="zh-CN" altLang="en-US" dirty="0"/>
          </a:p>
        </p:txBody>
      </p:sp>
      <p:pic>
        <p:nvPicPr>
          <p:cNvPr id="4" name="内容占位符 3">
            <a:extLst>
              <a:ext uri="{FF2B5EF4-FFF2-40B4-BE49-F238E27FC236}">
                <a16:creationId xmlns:a16="http://schemas.microsoft.com/office/drawing/2014/main" id="{1D9CA37D-2315-4DAD-B507-6DC8F4BDE874}"/>
              </a:ext>
            </a:extLst>
          </p:cNvPr>
          <p:cNvPicPr>
            <a:picLocks noGrp="1" noChangeAspect="1"/>
          </p:cNvPicPr>
          <p:nvPr>
            <p:ph idx="1"/>
          </p:nvPr>
        </p:nvPicPr>
        <p:blipFill>
          <a:blip r:embed="rId3"/>
          <a:stretch>
            <a:fillRect/>
          </a:stretch>
        </p:blipFill>
        <p:spPr>
          <a:xfrm>
            <a:off x="83103" y="1771804"/>
            <a:ext cx="12108897" cy="4025118"/>
          </a:xfrm>
          <a:prstGeom prst="rect">
            <a:avLst/>
          </a:prstGeom>
        </p:spPr>
      </p:pic>
      <p:sp>
        <p:nvSpPr>
          <p:cNvPr id="5" name="文本框 4">
            <a:extLst>
              <a:ext uri="{FF2B5EF4-FFF2-40B4-BE49-F238E27FC236}">
                <a16:creationId xmlns:a16="http://schemas.microsoft.com/office/drawing/2014/main" id="{4E1829C5-CC7A-406C-8CEA-D5DCD6C5BDB9}"/>
              </a:ext>
            </a:extLst>
          </p:cNvPr>
          <p:cNvSpPr txBox="1"/>
          <p:nvPr/>
        </p:nvSpPr>
        <p:spPr>
          <a:xfrm>
            <a:off x="1266092" y="6161649"/>
            <a:ext cx="9748911" cy="369332"/>
          </a:xfrm>
          <a:prstGeom prst="rect">
            <a:avLst/>
          </a:prstGeom>
          <a:noFill/>
        </p:spPr>
        <p:txBody>
          <a:bodyPr wrap="square" rtlCol="0">
            <a:spAutoFit/>
          </a:bodyPr>
          <a:lstStyle/>
          <a:p>
            <a:r>
              <a:rPr lang="en-US" altLang="zh-CN" dirty="0"/>
              <a:t>Notes:  《Getting Started with LLVM Core Libraries》P134.</a:t>
            </a:r>
            <a:endParaRPr lang="zh-CN" altLang="en-US" dirty="0"/>
          </a:p>
        </p:txBody>
      </p:sp>
    </p:spTree>
    <p:extLst>
      <p:ext uri="{BB962C8B-B14F-4D97-AF65-F5344CB8AC3E}">
        <p14:creationId xmlns:p14="http://schemas.microsoft.com/office/powerpoint/2010/main" val="3715140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1F01-5010-453E-8306-882DF5C7EE06}"/>
              </a:ext>
            </a:extLst>
          </p:cNvPr>
          <p:cNvSpPr>
            <a:spLocks noGrp="1"/>
          </p:cNvSpPr>
          <p:nvPr>
            <p:ph type="title"/>
          </p:nvPr>
        </p:nvSpPr>
        <p:spPr>
          <a:xfrm>
            <a:off x="4134729" y="2766218"/>
            <a:ext cx="3922541" cy="1325563"/>
          </a:xfrm>
        </p:spPr>
        <p:txBody>
          <a:bodyPr/>
          <a:lstStyle/>
          <a:p>
            <a:pPr algn="ctr"/>
            <a:r>
              <a:rPr lang="en-US" altLang="zh-CN" dirty="0"/>
              <a:t>LLVM</a:t>
            </a:r>
            <a:r>
              <a:rPr lang="zh-CN" altLang="en-US" dirty="0"/>
              <a:t> </a:t>
            </a:r>
            <a:r>
              <a:rPr lang="en-US" altLang="zh-CN" dirty="0"/>
              <a:t>Pass</a:t>
            </a:r>
            <a:endParaRPr lang="zh-CN" altLang="en-US" dirty="0"/>
          </a:p>
        </p:txBody>
      </p:sp>
    </p:spTree>
    <p:extLst>
      <p:ext uri="{BB962C8B-B14F-4D97-AF65-F5344CB8AC3E}">
        <p14:creationId xmlns:p14="http://schemas.microsoft.com/office/powerpoint/2010/main" val="3773827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72BBB-EF60-440F-B345-5D80786CF7E7}"/>
              </a:ext>
            </a:extLst>
          </p:cNvPr>
          <p:cNvSpPr>
            <a:spLocks noGrp="1"/>
          </p:cNvSpPr>
          <p:nvPr>
            <p:ph type="title"/>
          </p:nvPr>
        </p:nvSpPr>
        <p:spPr/>
        <p:txBody>
          <a:bodyPr/>
          <a:lstStyle/>
          <a:p>
            <a:r>
              <a:rPr lang="en-US" altLang="zh-CN" dirty="0"/>
              <a:t>What is a pass</a:t>
            </a:r>
            <a:endParaRPr lang="zh-CN" altLang="en-US" dirty="0"/>
          </a:p>
        </p:txBody>
      </p:sp>
      <p:sp>
        <p:nvSpPr>
          <p:cNvPr id="3" name="内容占位符 2">
            <a:extLst>
              <a:ext uri="{FF2B5EF4-FFF2-40B4-BE49-F238E27FC236}">
                <a16:creationId xmlns:a16="http://schemas.microsoft.com/office/drawing/2014/main" id="{469CE1A9-8A10-434E-A2EA-04D61A4BFDBD}"/>
              </a:ext>
            </a:extLst>
          </p:cNvPr>
          <p:cNvSpPr>
            <a:spLocks noGrp="1"/>
          </p:cNvSpPr>
          <p:nvPr>
            <p:ph idx="1"/>
          </p:nvPr>
        </p:nvSpPr>
        <p:spPr/>
        <p:txBody>
          <a:bodyPr/>
          <a:lstStyle/>
          <a:p>
            <a:r>
              <a:rPr lang="en-US" altLang="zh-CN" dirty="0"/>
              <a:t>The LLVM Pass Framework is an important part of the LLVM system, because LLVM passes are where most of the interesting parts of the compiler exist. Passes perform the transformations and optimizations that make up the compiler, they build the analysis results that are used by these transformations, and they are, above all, a structuring technique for compiler code.</a:t>
            </a:r>
            <a:endParaRPr lang="zh-CN" altLang="en-US" dirty="0"/>
          </a:p>
        </p:txBody>
      </p:sp>
    </p:spTree>
    <p:extLst>
      <p:ext uri="{BB962C8B-B14F-4D97-AF65-F5344CB8AC3E}">
        <p14:creationId xmlns:p14="http://schemas.microsoft.com/office/powerpoint/2010/main" val="509246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F369-05BB-4944-9120-D710E996D54C}"/>
              </a:ext>
            </a:extLst>
          </p:cNvPr>
          <p:cNvSpPr>
            <a:spLocks noGrp="1"/>
          </p:cNvSpPr>
          <p:nvPr>
            <p:ph type="title"/>
          </p:nvPr>
        </p:nvSpPr>
        <p:spPr/>
        <p:txBody>
          <a:bodyPr/>
          <a:lstStyle/>
          <a:p>
            <a:r>
              <a:rPr lang="en-US" altLang="zh-CN" dirty="0"/>
              <a:t>Pass</a:t>
            </a:r>
            <a:r>
              <a:rPr lang="zh-CN" altLang="en-US" dirty="0"/>
              <a:t>的分类</a:t>
            </a:r>
          </a:p>
        </p:txBody>
      </p:sp>
      <p:sp>
        <p:nvSpPr>
          <p:cNvPr id="3" name="内容占位符 2">
            <a:extLst>
              <a:ext uri="{FF2B5EF4-FFF2-40B4-BE49-F238E27FC236}">
                <a16:creationId xmlns:a16="http://schemas.microsoft.com/office/drawing/2014/main" id="{C1190882-14B5-4586-BBF8-69FEBEEACE71}"/>
              </a:ext>
            </a:extLst>
          </p:cNvPr>
          <p:cNvSpPr>
            <a:spLocks noGrp="1"/>
          </p:cNvSpPr>
          <p:nvPr>
            <p:ph idx="1"/>
          </p:nvPr>
        </p:nvSpPr>
        <p:spPr/>
        <p:txBody>
          <a:bodyPr/>
          <a:lstStyle/>
          <a:p>
            <a:r>
              <a:rPr lang="en-US" altLang="zh-CN" dirty="0"/>
              <a:t>Analysis passes compute information that other passes can use or for debugging or program visualization purposes. </a:t>
            </a:r>
          </a:p>
          <a:p>
            <a:r>
              <a:rPr lang="en-US" altLang="zh-CN" dirty="0"/>
              <a:t>Transform passes can use (or invalidate) the analysis passes. Transform passes all mutate the program in some way. </a:t>
            </a:r>
          </a:p>
          <a:p>
            <a:r>
              <a:rPr lang="en-US" altLang="zh-CN" dirty="0"/>
              <a:t>Utility passes provides some utility but don’t otherwise fit categorization.</a:t>
            </a:r>
            <a:endParaRPr lang="zh-CN" altLang="en-US" dirty="0"/>
          </a:p>
        </p:txBody>
      </p:sp>
    </p:spTree>
    <p:extLst>
      <p:ext uri="{BB962C8B-B14F-4D97-AF65-F5344CB8AC3E}">
        <p14:creationId xmlns:p14="http://schemas.microsoft.com/office/powerpoint/2010/main" val="2026192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F369-05BB-4944-9120-D710E996D54C}"/>
              </a:ext>
            </a:extLst>
          </p:cNvPr>
          <p:cNvSpPr>
            <a:spLocks noGrp="1"/>
          </p:cNvSpPr>
          <p:nvPr>
            <p:ph type="title"/>
          </p:nvPr>
        </p:nvSpPr>
        <p:spPr/>
        <p:txBody>
          <a:bodyPr/>
          <a:lstStyle/>
          <a:p>
            <a:r>
              <a:rPr lang="en-US" altLang="zh-CN" dirty="0"/>
              <a:t>Pass </a:t>
            </a:r>
            <a:r>
              <a:rPr lang="zh-CN" altLang="en-US" dirty="0"/>
              <a:t>实例</a:t>
            </a:r>
          </a:p>
        </p:txBody>
      </p:sp>
      <p:sp>
        <p:nvSpPr>
          <p:cNvPr id="3" name="内容占位符 2">
            <a:extLst>
              <a:ext uri="{FF2B5EF4-FFF2-40B4-BE49-F238E27FC236}">
                <a16:creationId xmlns:a16="http://schemas.microsoft.com/office/drawing/2014/main" id="{C1190882-14B5-4586-BBF8-69FEBEEACE71}"/>
              </a:ext>
            </a:extLst>
          </p:cNvPr>
          <p:cNvSpPr>
            <a:spLocks noGrp="1"/>
          </p:cNvSpPr>
          <p:nvPr>
            <p:ph idx="1"/>
          </p:nvPr>
        </p:nvSpPr>
        <p:spPr/>
        <p:txBody>
          <a:bodyPr/>
          <a:lstStyle/>
          <a:p>
            <a:r>
              <a:rPr lang="en-US" altLang="zh-CN" dirty="0"/>
              <a:t>lib\Transforms\Hello\Hello.cpp  -hello</a:t>
            </a:r>
          </a:p>
          <a:p>
            <a:r>
              <a:rPr lang="en-US" altLang="zh-CN" dirty="0">
                <a:hlinkClick r:id="rId2"/>
              </a:rPr>
              <a:t>Hello.cpp</a:t>
            </a:r>
            <a:endParaRPr lang="en-US" altLang="zh-CN" dirty="0"/>
          </a:p>
        </p:txBody>
      </p:sp>
    </p:spTree>
    <p:extLst>
      <p:ext uri="{BB962C8B-B14F-4D97-AF65-F5344CB8AC3E}">
        <p14:creationId xmlns:p14="http://schemas.microsoft.com/office/powerpoint/2010/main" val="3146820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13C6E-D256-490B-904D-15DB296C4D01}"/>
              </a:ext>
            </a:extLst>
          </p:cNvPr>
          <p:cNvSpPr>
            <a:spLocks noGrp="1"/>
          </p:cNvSpPr>
          <p:nvPr>
            <p:ph type="title"/>
          </p:nvPr>
        </p:nvSpPr>
        <p:spPr/>
        <p:txBody>
          <a:bodyPr/>
          <a:lstStyle/>
          <a:p>
            <a:r>
              <a:rPr lang="zh-CN" altLang="en-US" dirty="0"/>
              <a:t>常用的</a:t>
            </a:r>
            <a:r>
              <a:rPr lang="en-US" altLang="zh-CN" dirty="0"/>
              <a:t>Pass</a:t>
            </a:r>
            <a:r>
              <a:rPr lang="zh-CN" altLang="en-US" dirty="0"/>
              <a:t>类及其子类</a:t>
            </a:r>
          </a:p>
        </p:txBody>
      </p:sp>
      <p:sp>
        <p:nvSpPr>
          <p:cNvPr id="5" name="矩形 4">
            <a:extLst>
              <a:ext uri="{FF2B5EF4-FFF2-40B4-BE49-F238E27FC236}">
                <a16:creationId xmlns:a16="http://schemas.microsoft.com/office/drawing/2014/main" id="{633EB2A7-C007-4D7E-BBAD-B7A553A9D457}"/>
              </a:ext>
            </a:extLst>
          </p:cNvPr>
          <p:cNvSpPr/>
          <p:nvPr/>
        </p:nvSpPr>
        <p:spPr>
          <a:xfrm>
            <a:off x="4951828" y="1955408"/>
            <a:ext cx="1913206" cy="647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llvm</a:t>
            </a:r>
            <a:r>
              <a:rPr lang="en-US" altLang="zh-CN" dirty="0"/>
              <a:t>::Pass</a:t>
            </a:r>
            <a:endParaRPr lang="zh-CN" altLang="en-US" dirty="0"/>
          </a:p>
        </p:txBody>
      </p:sp>
      <p:sp>
        <p:nvSpPr>
          <p:cNvPr id="6" name="矩形 5">
            <a:extLst>
              <a:ext uri="{FF2B5EF4-FFF2-40B4-BE49-F238E27FC236}">
                <a16:creationId xmlns:a16="http://schemas.microsoft.com/office/drawing/2014/main" id="{78C48214-B899-4DF4-B472-C6E8889395FF}"/>
              </a:ext>
            </a:extLst>
          </p:cNvPr>
          <p:cNvSpPr/>
          <p:nvPr/>
        </p:nvSpPr>
        <p:spPr>
          <a:xfrm>
            <a:off x="2457154" y="3428998"/>
            <a:ext cx="691661" cy="254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llvm</a:t>
            </a:r>
            <a:r>
              <a:rPr lang="en-US" altLang="zh-CN" dirty="0"/>
              <a:t>::</a:t>
            </a:r>
            <a:r>
              <a:rPr lang="en-US" altLang="zh-CN" dirty="0" err="1"/>
              <a:t>ModulePass</a:t>
            </a:r>
            <a:endParaRPr lang="zh-CN" altLang="en-US" dirty="0"/>
          </a:p>
        </p:txBody>
      </p:sp>
      <p:sp>
        <p:nvSpPr>
          <p:cNvPr id="7" name="矩形 6">
            <a:extLst>
              <a:ext uri="{FF2B5EF4-FFF2-40B4-BE49-F238E27FC236}">
                <a16:creationId xmlns:a16="http://schemas.microsoft.com/office/drawing/2014/main" id="{FF46357A-4B2C-4CAC-B5F5-EE7C917B41E7}"/>
              </a:ext>
            </a:extLst>
          </p:cNvPr>
          <p:cNvSpPr/>
          <p:nvPr/>
        </p:nvSpPr>
        <p:spPr>
          <a:xfrm>
            <a:off x="3695111" y="3428999"/>
            <a:ext cx="691661" cy="254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llvm</a:t>
            </a:r>
            <a:r>
              <a:rPr lang="en-US" altLang="zh-CN" dirty="0"/>
              <a:t>::FunctionPass</a:t>
            </a:r>
            <a:endParaRPr lang="zh-CN" altLang="en-US" dirty="0"/>
          </a:p>
        </p:txBody>
      </p:sp>
      <p:sp>
        <p:nvSpPr>
          <p:cNvPr id="8" name="矩形 7">
            <a:extLst>
              <a:ext uri="{FF2B5EF4-FFF2-40B4-BE49-F238E27FC236}">
                <a16:creationId xmlns:a16="http://schemas.microsoft.com/office/drawing/2014/main" id="{F5D6E0CF-1E50-4408-8304-92284E30F0A0}"/>
              </a:ext>
            </a:extLst>
          </p:cNvPr>
          <p:cNvSpPr/>
          <p:nvPr/>
        </p:nvSpPr>
        <p:spPr>
          <a:xfrm>
            <a:off x="4933068" y="3428998"/>
            <a:ext cx="691661" cy="254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llvm</a:t>
            </a:r>
            <a:r>
              <a:rPr lang="en-US" altLang="zh-CN" dirty="0"/>
              <a:t>::</a:t>
            </a:r>
            <a:r>
              <a:rPr lang="en-US" altLang="zh-CN" dirty="0" err="1"/>
              <a:t>LoopPass</a:t>
            </a:r>
            <a:endParaRPr lang="zh-CN" altLang="en-US" dirty="0"/>
          </a:p>
        </p:txBody>
      </p:sp>
      <p:sp>
        <p:nvSpPr>
          <p:cNvPr id="9" name="矩形 8">
            <a:extLst>
              <a:ext uri="{FF2B5EF4-FFF2-40B4-BE49-F238E27FC236}">
                <a16:creationId xmlns:a16="http://schemas.microsoft.com/office/drawing/2014/main" id="{779B6159-BC90-4A50-8C67-2C3772F7D635}"/>
              </a:ext>
            </a:extLst>
          </p:cNvPr>
          <p:cNvSpPr/>
          <p:nvPr/>
        </p:nvSpPr>
        <p:spPr>
          <a:xfrm>
            <a:off x="6171025" y="3428998"/>
            <a:ext cx="691661" cy="254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llvm</a:t>
            </a:r>
            <a:r>
              <a:rPr lang="en-US" altLang="zh-CN" dirty="0"/>
              <a:t>::</a:t>
            </a:r>
            <a:r>
              <a:rPr lang="en-US" altLang="zh-CN" dirty="0" err="1"/>
              <a:t>BasicBlockPass</a:t>
            </a:r>
            <a:endParaRPr lang="zh-CN" altLang="en-US" dirty="0"/>
          </a:p>
        </p:txBody>
      </p:sp>
      <p:sp>
        <p:nvSpPr>
          <p:cNvPr id="10" name="矩形 9">
            <a:extLst>
              <a:ext uri="{FF2B5EF4-FFF2-40B4-BE49-F238E27FC236}">
                <a16:creationId xmlns:a16="http://schemas.microsoft.com/office/drawing/2014/main" id="{DCA1003D-29D6-4D60-9907-1332771E139F}"/>
              </a:ext>
            </a:extLst>
          </p:cNvPr>
          <p:cNvSpPr/>
          <p:nvPr/>
        </p:nvSpPr>
        <p:spPr>
          <a:xfrm>
            <a:off x="7408982" y="3428997"/>
            <a:ext cx="691661" cy="254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llvm</a:t>
            </a:r>
            <a:r>
              <a:rPr lang="en-US" altLang="zh-CN" dirty="0"/>
              <a:t>::</a:t>
            </a:r>
            <a:r>
              <a:rPr lang="en-US" altLang="zh-CN" dirty="0" err="1"/>
              <a:t>CallGraphSCCPass</a:t>
            </a:r>
            <a:endParaRPr lang="zh-CN" altLang="en-US" dirty="0"/>
          </a:p>
        </p:txBody>
      </p:sp>
      <p:sp>
        <p:nvSpPr>
          <p:cNvPr id="11" name="矩形 10">
            <a:extLst>
              <a:ext uri="{FF2B5EF4-FFF2-40B4-BE49-F238E27FC236}">
                <a16:creationId xmlns:a16="http://schemas.microsoft.com/office/drawing/2014/main" id="{B2198CAA-69E0-41A9-B282-8AC5664FA78D}"/>
              </a:ext>
            </a:extLst>
          </p:cNvPr>
          <p:cNvSpPr/>
          <p:nvPr/>
        </p:nvSpPr>
        <p:spPr>
          <a:xfrm>
            <a:off x="8646939" y="3428996"/>
            <a:ext cx="691661" cy="254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llvm</a:t>
            </a:r>
            <a:r>
              <a:rPr lang="en-US" altLang="zh-CN" dirty="0"/>
              <a:t>::</a:t>
            </a:r>
            <a:r>
              <a:rPr lang="en-US" altLang="zh-CN" dirty="0" err="1"/>
              <a:t>RegionPass</a:t>
            </a:r>
            <a:endParaRPr lang="zh-CN" altLang="en-US" dirty="0"/>
          </a:p>
        </p:txBody>
      </p:sp>
      <p:cxnSp>
        <p:nvCxnSpPr>
          <p:cNvPr id="13" name="直接箭头连接符 12">
            <a:extLst>
              <a:ext uri="{FF2B5EF4-FFF2-40B4-BE49-F238E27FC236}">
                <a16:creationId xmlns:a16="http://schemas.microsoft.com/office/drawing/2014/main" id="{AF4DF7AC-03A7-439D-B937-9E708C3EF01C}"/>
              </a:ext>
            </a:extLst>
          </p:cNvPr>
          <p:cNvCxnSpPr>
            <a:cxnSpLocks/>
            <a:stCxn id="6" idx="0"/>
            <a:endCxn id="5" idx="2"/>
          </p:cNvCxnSpPr>
          <p:nvPr/>
        </p:nvCxnSpPr>
        <p:spPr>
          <a:xfrm flipV="1">
            <a:off x="2802985" y="2602522"/>
            <a:ext cx="3105446" cy="82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333D3FF-C4D9-40CA-8D20-649F18360BE0}"/>
              </a:ext>
            </a:extLst>
          </p:cNvPr>
          <p:cNvCxnSpPr>
            <a:cxnSpLocks/>
            <a:stCxn id="7" idx="0"/>
            <a:endCxn id="5" idx="2"/>
          </p:cNvCxnSpPr>
          <p:nvPr/>
        </p:nvCxnSpPr>
        <p:spPr>
          <a:xfrm flipV="1">
            <a:off x="4040942" y="2602522"/>
            <a:ext cx="1867489" cy="826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437C239-EBC3-4158-8553-47EAC13ABB12}"/>
              </a:ext>
            </a:extLst>
          </p:cNvPr>
          <p:cNvCxnSpPr>
            <a:cxnSpLocks/>
            <a:stCxn id="8" idx="0"/>
            <a:endCxn id="5" idx="2"/>
          </p:cNvCxnSpPr>
          <p:nvPr/>
        </p:nvCxnSpPr>
        <p:spPr>
          <a:xfrm flipV="1">
            <a:off x="5278899" y="2602522"/>
            <a:ext cx="629532" cy="82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058C099-E04E-4425-869F-329C32F106D5}"/>
              </a:ext>
            </a:extLst>
          </p:cNvPr>
          <p:cNvCxnSpPr>
            <a:cxnSpLocks/>
            <a:stCxn id="9" idx="0"/>
            <a:endCxn id="5" idx="2"/>
          </p:cNvCxnSpPr>
          <p:nvPr/>
        </p:nvCxnSpPr>
        <p:spPr>
          <a:xfrm flipH="1" flipV="1">
            <a:off x="5908431" y="2602522"/>
            <a:ext cx="608425" cy="82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142EE89-79FD-4711-AA08-84C516B035E9}"/>
              </a:ext>
            </a:extLst>
          </p:cNvPr>
          <p:cNvCxnSpPr>
            <a:cxnSpLocks/>
            <a:stCxn id="10" idx="0"/>
            <a:endCxn id="5" idx="2"/>
          </p:cNvCxnSpPr>
          <p:nvPr/>
        </p:nvCxnSpPr>
        <p:spPr>
          <a:xfrm flipH="1" flipV="1">
            <a:off x="5908431" y="2602522"/>
            <a:ext cx="1846382" cy="82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AC7905F2-15E1-4F07-9B96-C8878CAA3D52}"/>
              </a:ext>
            </a:extLst>
          </p:cNvPr>
          <p:cNvCxnSpPr>
            <a:cxnSpLocks/>
            <a:stCxn id="11" idx="0"/>
            <a:endCxn id="5" idx="2"/>
          </p:cNvCxnSpPr>
          <p:nvPr/>
        </p:nvCxnSpPr>
        <p:spPr>
          <a:xfrm flipH="1" flipV="1">
            <a:off x="5908431" y="2602522"/>
            <a:ext cx="3084339" cy="826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931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1F520-F389-4F95-B850-D83CB7DDCDA4}"/>
              </a:ext>
            </a:extLst>
          </p:cNvPr>
          <p:cNvSpPr>
            <a:spLocks noGrp="1"/>
          </p:cNvSpPr>
          <p:nvPr>
            <p:ph type="title"/>
          </p:nvPr>
        </p:nvSpPr>
        <p:spPr/>
        <p:txBody>
          <a:bodyPr/>
          <a:lstStyle/>
          <a:p>
            <a:r>
              <a:rPr lang="en-US" altLang="zh-CN" dirty="0"/>
              <a:t>Pass</a:t>
            </a:r>
            <a:r>
              <a:rPr lang="zh-CN" altLang="en-US" dirty="0"/>
              <a:t>类</a:t>
            </a:r>
          </a:p>
        </p:txBody>
      </p:sp>
      <p:sp>
        <p:nvSpPr>
          <p:cNvPr id="3" name="内容占位符 2">
            <a:extLst>
              <a:ext uri="{FF2B5EF4-FFF2-40B4-BE49-F238E27FC236}">
                <a16:creationId xmlns:a16="http://schemas.microsoft.com/office/drawing/2014/main" id="{D3DDA7E5-589F-4CE3-8B88-A5778C5FB6E5}"/>
              </a:ext>
            </a:extLst>
          </p:cNvPr>
          <p:cNvSpPr>
            <a:spLocks noGrp="1"/>
          </p:cNvSpPr>
          <p:nvPr>
            <p:ph idx="1"/>
          </p:nvPr>
        </p:nvSpPr>
        <p:spPr/>
        <p:txBody>
          <a:bodyPr>
            <a:normAutofit lnSpcReduction="10000"/>
          </a:bodyPr>
          <a:lstStyle/>
          <a:p>
            <a:r>
              <a:rPr lang="en-US" altLang="zh-CN" dirty="0"/>
              <a:t>Pass</a:t>
            </a:r>
            <a:r>
              <a:rPr lang="zh-CN" altLang="en-US" dirty="0"/>
              <a:t>类的定义 </a:t>
            </a:r>
            <a:r>
              <a:rPr lang="en-US" altLang="zh-CN" dirty="0" err="1">
                <a:hlinkClick r:id="rId2"/>
              </a:rPr>
              <a:t>Pass.h</a:t>
            </a:r>
            <a:endParaRPr lang="en-US" altLang="zh-CN" dirty="0"/>
          </a:p>
          <a:p>
            <a:pPr marL="0" indent="0">
              <a:buNone/>
            </a:pPr>
            <a:endParaRPr lang="en-US" altLang="zh-CN" dirty="0"/>
          </a:p>
          <a:p>
            <a:r>
              <a:rPr lang="en-US" altLang="zh-CN" dirty="0"/>
              <a:t>virtual bool </a:t>
            </a:r>
            <a:r>
              <a:rPr lang="en-US" altLang="zh-CN" dirty="0" err="1"/>
              <a:t>doInitialization</a:t>
            </a:r>
            <a:r>
              <a:rPr lang="en-US" altLang="zh-CN" dirty="0"/>
              <a:t>(Module &amp;) { return false; }</a:t>
            </a:r>
          </a:p>
          <a:p>
            <a:pPr marL="0" indent="0">
              <a:buNone/>
            </a:pPr>
            <a:r>
              <a:rPr lang="en-US" altLang="zh-CN" dirty="0" err="1"/>
              <a:t>doInitialization</a:t>
            </a:r>
            <a:r>
              <a:rPr lang="en-US" altLang="zh-CN" dirty="0"/>
              <a:t> - Virtual method overridden by subclasses to do any necessary initialization before any pass is run.</a:t>
            </a:r>
          </a:p>
          <a:p>
            <a:pPr marL="0" indent="0">
              <a:buNone/>
            </a:pPr>
            <a:endParaRPr lang="en-US" altLang="zh-CN" dirty="0"/>
          </a:p>
          <a:p>
            <a:r>
              <a:rPr lang="en-US" altLang="zh-CN" dirty="0"/>
              <a:t>virtual bool </a:t>
            </a:r>
            <a:r>
              <a:rPr lang="en-US" altLang="zh-CN" dirty="0" err="1"/>
              <a:t>doFinalization</a:t>
            </a:r>
            <a:r>
              <a:rPr lang="en-US" altLang="zh-CN" dirty="0"/>
              <a:t>(Module &amp;) { return false; }</a:t>
            </a:r>
          </a:p>
          <a:p>
            <a:pPr marL="0" indent="0">
              <a:buNone/>
            </a:pPr>
            <a:r>
              <a:rPr lang="en-US" altLang="zh-CN" dirty="0" err="1"/>
              <a:t>doFinalization</a:t>
            </a:r>
            <a:r>
              <a:rPr lang="en-US" altLang="zh-CN" dirty="0"/>
              <a:t> - Virtual method </a:t>
            </a:r>
            <a:r>
              <a:rPr lang="en-US" altLang="zh-CN" dirty="0" err="1"/>
              <a:t>overriden</a:t>
            </a:r>
            <a:r>
              <a:rPr lang="en-US" altLang="zh-CN" dirty="0"/>
              <a:t> by subclasses to do any</a:t>
            </a:r>
          </a:p>
          <a:p>
            <a:pPr marL="0" indent="0">
              <a:buNone/>
            </a:pPr>
            <a:r>
              <a:rPr lang="en-US" altLang="zh-CN" dirty="0"/>
              <a:t>necessary clean up after all passes have run.</a:t>
            </a:r>
            <a:endParaRPr lang="zh-CN" altLang="en-US" dirty="0"/>
          </a:p>
        </p:txBody>
      </p:sp>
    </p:spTree>
    <p:extLst>
      <p:ext uri="{BB962C8B-B14F-4D97-AF65-F5344CB8AC3E}">
        <p14:creationId xmlns:p14="http://schemas.microsoft.com/office/powerpoint/2010/main" val="71733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838175-9B63-402D-BB08-63BF238A2927}"/>
              </a:ext>
            </a:extLst>
          </p:cNvPr>
          <p:cNvSpPr>
            <a:spLocks noGrp="1"/>
          </p:cNvSpPr>
          <p:nvPr>
            <p:ph type="title"/>
          </p:nvPr>
        </p:nvSpPr>
        <p:spPr/>
        <p:txBody>
          <a:bodyPr/>
          <a:lstStyle/>
          <a:p>
            <a:r>
              <a:rPr lang="en-US" altLang="zh-CN" dirty="0"/>
              <a:t>Pass</a:t>
            </a:r>
            <a:r>
              <a:rPr lang="zh-CN" altLang="en-US" dirty="0"/>
              <a:t>类</a:t>
            </a:r>
          </a:p>
        </p:txBody>
      </p:sp>
      <p:sp>
        <p:nvSpPr>
          <p:cNvPr id="3" name="内容占位符 2">
            <a:extLst>
              <a:ext uri="{FF2B5EF4-FFF2-40B4-BE49-F238E27FC236}">
                <a16:creationId xmlns:a16="http://schemas.microsoft.com/office/drawing/2014/main" id="{B9E1B853-5421-4D89-AE5A-7412CC91CC9A}"/>
              </a:ext>
            </a:extLst>
          </p:cNvPr>
          <p:cNvSpPr>
            <a:spLocks noGrp="1"/>
          </p:cNvSpPr>
          <p:nvPr>
            <p:ph idx="1"/>
          </p:nvPr>
        </p:nvSpPr>
        <p:spPr/>
        <p:txBody>
          <a:bodyPr/>
          <a:lstStyle/>
          <a:p>
            <a:r>
              <a:rPr lang="en-US" altLang="zh-CN" dirty="0"/>
              <a:t>virtual void </a:t>
            </a:r>
            <a:r>
              <a:rPr lang="en-US" altLang="zh-CN" dirty="0" err="1"/>
              <a:t>getAnalysisUsage</a:t>
            </a:r>
            <a:r>
              <a:rPr lang="en-US" altLang="zh-CN" dirty="0"/>
              <a:t>(</a:t>
            </a:r>
            <a:r>
              <a:rPr lang="en-US" altLang="zh-CN" dirty="0" err="1"/>
              <a:t>AnalysisUsage</a:t>
            </a:r>
            <a:r>
              <a:rPr lang="en-US" altLang="zh-CN" dirty="0"/>
              <a:t> &amp;) const;</a:t>
            </a:r>
          </a:p>
          <a:p>
            <a:pPr marL="0" indent="0">
              <a:buNone/>
            </a:pPr>
            <a:r>
              <a:rPr lang="en-US" altLang="zh-CN" dirty="0" err="1"/>
              <a:t>getAnalysisUsage</a:t>
            </a:r>
            <a:r>
              <a:rPr lang="en-US" altLang="zh-CN" dirty="0"/>
              <a:t> - This function should be </a:t>
            </a:r>
            <a:r>
              <a:rPr lang="en-US" altLang="zh-CN" dirty="0" err="1"/>
              <a:t>overriden</a:t>
            </a:r>
            <a:r>
              <a:rPr lang="en-US" altLang="zh-CN" dirty="0"/>
              <a:t> by passes that need analysis information to do their job.  </a:t>
            </a:r>
          </a:p>
          <a:p>
            <a:pPr marL="0" indent="0">
              <a:buNone/>
            </a:pPr>
            <a:r>
              <a:rPr lang="en-US" altLang="zh-CN" dirty="0"/>
              <a:t>If a pass specifies that it uses a particular analysis result to this function, it can then use the </a:t>
            </a:r>
            <a:r>
              <a:rPr lang="en-US" altLang="zh-CN" dirty="0" err="1"/>
              <a:t>getAnalysis</a:t>
            </a:r>
            <a:r>
              <a:rPr lang="en-US" altLang="zh-CN" dirty="0"/>
              <a:t>&lt;</a:t>
            </a:r>
            <a:r>
              <a:rPr lang="en-US" altLang="zh-CN" dirty="0" err="1"/>
              <a:t>AnalysisType</a:t>
            </a:r>
            <a:r>
              <a:rPr lang="en-US" altLang="zh-CN" dirty="0"/>
              <a:t>&gt;() function, below.</a:t>
            </a:r>
            <a:endParaRPr lang="zh-CN" altLang="en-US" dirty="0"/>
          </a:p>
        </p:txBody>
      </p:sp>
    </p:spTree>
    <p:extLst>
      <p:ext uri="{BB962C8B-B14F-4D97-AF65-F5344CB8AC3E}">
        <p14:creationId xmlns:p14="http://schemas.microsoft.com/office/powerpoint/2010/main" val="345255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66CDA-4E32-49A6-BD07-9BAD3F59AB01}"/>
              </a:ext>
            </a:extLst>
          </p:cNvPr>
          <p:cNvSpPr>
            <a:spLocks noGrp="1"/>
          </p:cNvSpPr>
          <p:nvPr>
            <p:ph type="title"/>
          </p:nvPr>
        </p:nvSpPr>
        <p:spPr/>
        <p:txBody>
          <a:bodyPr/>
          <a:lstStyle/>
          <a:p>
            <a:r>
              <a:rPr lang="en-US" altLang="zh-CN" dirty="0"/>
              <a:t>FunctionPass</a:t>
            </a:r>
            <a:endParaRPr lang="zh-CN" altLang="en-US" dirty="0"/>
          </a:p>
        </p:txBody>
      </p:sp>
      <p:sp>
        <p:nvSpPr>
          <p:cNvPr id="3" name="内容占位符 2">
            <a:extLst>
              <a:ext uri="{FF2B5EF4-FFF2-40B4-BE49-F238E27FC236}">
                <a16:creationId xmlns:a16="http://schemas.microsoft.com/office/drawing/2014/main" id="{6F387B6C-D6EA-41EC-B0F7-FFB07EE951C9}"/>
              </a:ext>
            </a:extLst>
          </p:cNvPr>
          <p:cNvSpPr>
            <a:spLocks noGrp="1"/>
          </p:cNvSpPr>
          <p:nvPr>
            <p:ph idx="1"/>
          </p:nvPr>
        </p:nvSpPr>
        <p:spPr/>
        <p:txBody>
          <a:bodyPr/>
          <a:lstStyle/>
          <a:p>
            <a:r>
              <a:rPr lang="en-US" altLang="zh-CN" dirty="0"/>
              <a:t>FunctionPass</a:t>
            </a:r>
            <a:r>
              <a:rPr lang="zh-CN" altLang="en-US" dirty="0"/>
              <a:t>源码位置：</a:t>
            </a:r>
            <a:r>
              <a:rPr lang="en-US" altLang="zh-CN" dirty="0" err="1">
                <a:hlinkClick r:id="rId2"/>
              </a:rPr>
              <a:t>Pass.h</a:t>
            </a:r>
            <a:endParaRPr lang="en-US" altLang="zh-CN" dirty="0"/>
          </a:p>
          <a:p>
            <a:pPr marL="0" indent="0">
              <a:buNone/>
            </a:pPr>
            <a:endParaRPr lang="en-US" altLang="zh-CN" dirty="0"/>
          </a:p>
          <a:p>
            <a:r>
              <a:rPr lang="en-US" altLang="zh-CN" dirty="0"/>
              <a:t>This class is used to implement most global optimizations.  Optimizations should subclass this class if they meet the following constraints:</a:t>
            </a:r>
          </a:p>
          <a:p>
            <a:pPr marL="0" indent="0">
              <a:buNone/>
            </a:pPr>
            <a:r>
              <a:rPr lang="en-US" altLang="zh-CN" dirty="0"/>
              <a:t>  1. Optimizations are organized globally, i.e., a function at a time.</a:t>
            </a:r>
          </a:p>
          <a:p>
            <a:pPr marL="0" indent="0">
              <a:buNone/>
            </a:pPr>
            <a:r>
              <a:rPr lang="en-US" altLang="zh-CN" dirty="0"/>
              <a:t>  2. Optimizing a function does not cause the addition or removal of any  functions in the module</a:t>
            </a:r>
            <a:endParaRPr lang="zh-CN" altLang="en-US" dirty="0"/>
          </a:p>
        </p:txBody>
      </p:sp>
    </p:spTree>
    <p:extLst>
      <p:ext uri="{BB962C8B-B14F-4D97-AF65-F5344CB8AC3E}">
        <p14:creationId xmlns:p14="http://schemas.microsoft.com/office/powerpoint/2010/main" val="2420366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D8F23-F44E-4F5E-A2F3-D91B56E1ACE8}"/>
              </a:ext>
            </a:extLst>
          </p:cNvPr>
          <p:cNvSpPr>
            <a:spLocks noGrp="1"/>
          </p:cNvSpPr>
          <p:nvPr>
            <p:ph type="title"/>
          </p:nvPr>
        </p:nvSpPr>
        <p:spPr/>
        <p:txBody>
          <a:bodyPr/>
          <a:lstStyle/>
          <a:p>
            <a:r>
              <a:rPr lang="en-US" altLang="zh-CN" dirty="0"/>
              <a:t>FunctionPass(</a:t>
            </a:r>
            <a:r>
              <a:rPr lang="zh-CN" altLang="en-US" dirty="0"/>
              <a:t>文档</a:t>
            </a:r>
            <a:r>
              <a:rPr lang="en-US" altLang="zh-CN" dirty="0"/>
              <a:t>)</a:t>
            </a:r>
            <a:endParaRPr lang="zh-CN" altLang="en-US" dirty="0"/>
          </a:p>
        </p:txBody>
      </p:sp>
      <p:sp>
        <p:nvSpPr>
          <p:cNvPr id="3" name="内容占位符 2">
            <a:extLst>
              <a:ext uri="{FF2B5EF4-FFF2-40B4-BE49-F238E27FC236}">
                <a16:creationId xmlns:a16="http://schemas.microsoft.com/office/drawing/2014/main" id="{06822B89-419B-4662-84C2-B96D3BE0921C}"/>
              </a:ext>
            </a:extLst>
          </p:cNvPr>
          <p:cNvSpPr>
            <a:spLocks noGrp="1"/>
          </p:cNvSpPr>
          <p:nvPr>
            <p:ph idx="1"/>
          </p:nvPr>
        </p:nvSpPr>
        <p:spPr/>
        <p:txBody>
          <a:bodyPr/>
          <a:lstStyle/>
          <a:p>
            <a:endParaRPr lang="en-US" altLang="zh-CN" dirty="0"/>
          </a:p>
          <a:p>
            <a:r>
              <a:rPr lang="en-US" altLang="zh-CN" dirty="0"/>
              <a:t>All FunctionPass execute on each function in the program independent of all of the other functions in the program.(</a:t>
            </a:r>
            <a:r>
              <a:rPr lang="zh-CN" altLang="en-US" dirty="0"/>
              <a:t>遍历</a:t>
            </a:r>
            <a:r>
              <a:rPr lang="en-US" altLang="zh-CN" dirty="0"/>
              <a:t>)</a:t>
            </a:r>
          </a:p>
          <a:p>
            <a:pPr marL="0" indent="0">
              <a:buNone/>
            </a:pPr>
            <a:endParaRPr lang="en-US" altLang="zh-CN" dirty="0"/>
          </a:p>
          <a:p>
            <a:r>
              <a:rPr lang="en-US" altLang="zh-CN" dirty="0"/>
              <a:t> </a:t>
            </a:r>
            <a:r>
              <a:rPr lang="en-US" altLang="zh-CN" dirty="0" err="1"/>
              <a:t>FunctionPasses</a:t>
            </a:r>
            <a:r>
              <a:rPr lang="en-US" altLang="zh-CN" dirty="0"/>
              <a:t> do not require that they are executed in a particular order.</a:t>
            </a:r>
            <a:r>
              <a:rPr lang="zh-CN" altLang="en-US" dirty="0"/>
              <a:t>（无序）</a:t>
            </a:r>
            <a:endParaRPr lang="en-US" altLang="zh-CN" dirty="0"/>
          </a:p>
          <a:p>
            <a:endParaRPr lang="en-US" altLang="zh-CN" dirty="0"/>
          </a:p>
          <a:p>
            <a:r>
              <a:rPr lang="en-US" altLang="zh-CN" dirty="0" err="1"/>
              <a:t>FunctionPasses</a:t>
            </a:r>
            <a:r>
              <a:rPr lang="en-US" altLang="zh-CN" dirty="0"/>
              <a:t> do not modify external functions.</a:t>
            </a:r>
            <a:r>
              <a:rPr lang="zh-CN" altLang="en-US" dirty="0"/>
              <a:t>（内部）</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58626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48C4C-E4F3-4D7D-BC98-DED957F538A9}"/>
              </a:ext>
            </a:extLst>
          </p:cNvPr>
          <p:cNvSpPr>
            <a:spLocks noGrp="1"/>
          </p:cNvSpPr>
          <p:nvPr>
            <p:ph type="title"/>
          </p:nvPr>
        </p:nvSpPr>
        <p:spPr/>
        <p:txBody>
          <a:bodyPr/>
          <a:lstStyle/>
          <a:p>
            <a:r>
              <a:rPr lang="zh-CN" altLang="en-US" dirty="0"/>
              <a:t>自我介绍</a:t>
            </a:r>
          </a:p>
        </p:txBody>
      </p:sp>
      <p:sp>
        <p:nvSpPr>
          <p:cNvPr id="3" name="内容占位符 2">
            <a:extLst>
              <a:ext uri="{FF2B5EF4-FFF2-40B4-BE49-F238E27FC236}">
                <a16:creationId xmlns:a16="http://schemas.microsoft.com/office/drawing/2014/main" id="{55E97E4F-9D37-4FAC-B6F5-D9FA8DF7C215}"/>
              </a:ext>
            </a:extLst>
          </p:cNvPr>
          <p:cNvSpPr>
            <a:spLocks noGrp="1"/>
          </p:cNvSpPr>
          <p:nvPr>
            <p:ph idx="1"/>
          </p:nvPr>
        </p:nvSpPr>
        <p:spPr/>
        <p:txBody>
          <a:bodyPr/>
          <a:lstStyle/>
          <a:p>
            <a:r>
              <a:rPr lang="en-US" altLang="zh-CN" dirty="0" err="1"/>
              <a:t>HelloLLVM</a:t>
            </a:r>
            <a:r>
              <a:rPr lang="zh-CN" altLang="en-US" dirty="0"/>
              <a:t>  </a:t>
            </a:r>
            <a:r>
              <a:rPr lang="en-US" altLang="zh-CN" dirty="0"/>
              <a:t>2018</a:t>
            </a:r>
            <a:r>
              <a:rPr lang="zh-CN" altLang="en-US" dirty="0"/>
              <a:t>年上海站、杭州站</a:t>
            </a:r>
            <a:endParaRPr lang="en-US" altLang="zh-CN" dirty="0"/>
          </a:p>
          <a:p>
            <a:r>
              <a:rPr lang="en-US" altLang="zh-CN" dirty="0"/>
              <a:t>OSDT2018</a:t>
            </a:r>
          </a:p>
          <a:p>
            <a:endParaRPr lang="zh-CN" altLang="en-US" dirty="0"/>
          </a:p>
        </p:txBody>
      </p:sp>
      <p:pic>
        <p:nvPicPr>
          <p:cNvPr id="4" name="图片 3">
            <a:extLst>
              <a:ext uri="{FF2B5EF4-FFF2-40B4-BE49-F238E27FC236}">
                <a16:creationId xmlns:a16="http://schemas.microsoft.com/office/drawing/2014/main" id="{33CB2219-F861-4DE2-9802-015E7A6945C2}"/>
              </a:ext>
            </a:extLst>
          </p:cNvPr>
          <p:cNvPicPr>
            <a:picLocks noChangeAspect="1"/>
          </p:cNvPicPr>
          <p:nvPr/>
        </p:nvPicPr>
        <p:blipFill>
          <a:blip r:embed="rId2"/>
          <a:stretch>
            <a:fillRect/>
          </a:stretch>
        </p:blipFill>
        <p:spPr>
          <a:xfrm>
            <a:off x="3987019" y="2506541"/>
            <a:ext cx="6553200" cy="4095750"/>
          </a:xfrm>
          <a:prstGeom prst="rect">
            <a:avLst/>
          </a:prstGeom>
        </p:spPr>
      </p:pic>
    </p:spTree>
    <p:extLst>
      <p:ext uri="{BB962C8B-B14F-4D97-AF65-F5344CB8AC3E}">
        <p14:creationId xmlns:p14="http://schemas.microsoft.com/office/powerpoint/2010/main" val="945690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D8F23-F44E-4F5E-A2F3-D91B56E1ACE8}"/>
              </a:ext>
            </a:extLst>
          </p:cNvPr>
          <p:cNvSpPr>
            <a:spLocks noGrp="1"/>
          </p:cNvSpPr>
          <p:nvPr>
            <p:ph type="title"/>
          </p:nvPr>
        </p:nvSpPr>
        <p:spPr/>
        <p:txBody>
          <a:bodyPr/>
          <a:lstStyle/>
          <a:p>
            <a:r>
              <a:rPr lang="en-US" altLang="zh-CN" dirty="0"/>
              <a:t>FunctionPass</a:t>
            </a:r>
            <a:r>
              <a:rPr lang="zh-CN" altLang="en-US" dirty="0"/>
              <a:t>（文档）</a:t>
            </a:r>
          </a:p>
        </p:txBody>
      </p:sp>
      <p:sp>
        <p:nvSpPr>
          <p:cNvPr id="3" name="内容占位符 2">
            <a:extLst>
              <a:ext uri="{FF2B5EF4-FFF2-40B4-BE49-F238E27FC236}">
                <a16:creationId xmlns:a16="http://schemas.microsoft.com/office/drawing/2014/main" id="{06822B89-419B-4662-84C2-B96D3BE0921C}"/>
              </a:ext>
            </a:extLst>
          </p:cNvPr>
          <p:cNvSpPr>
            <a:spLocks noGrp="1"/>
          </p:cNvSpPr>
          <p:nvPr>
            <p:ph idx="1"/>
          </p:nvPr>
        </p:nvSpPr>
        <p:spPr/>
        <p:txBody>
          <a:bodyPr/>
          <a:lstStyle/>
          <a:p>
            <a:pPr marL="0" indent="0">
              <a:buNone/>
            </a:pPr>
            <a:r>
              <a:rPr lang="en-US" altLang="zh-CN" dirty="0"/>
              <a:t>To be explicit, FunctionPass subclasses are </a:t>
            </a:r>
            <a:r>
              <a:rPr lang="en-US" altLang="zh-CN" b="1" dirty="0">
                <a:solidFill>
                  <a:srgbClr val="FF0000"/>
                </a:solidFill>
              </a:rPr>
              <a:t>not </a:t>
            </a:r>
            <a:r>
              <a:rPr lang="en-US" altLang="zh-CN" dirty="0"/>
              <a:t>allowed to:</a:t>
            </a:r>
          </a:p>
          <a:p>
            <a:pPr marL="514350" indent="-514350">
              <a:buFont typeface="+mj-lt"/>
              <a:buAutoNum type="arabicPeriod"/>
            </a:pPr>
            <a:r>
              <a:rPr lang="en-US" altLang="zh-CN" dirty="0"/>
              <a:t>Inspect or modify a Function other than the one currently being processed.</a:t>
            </a:r>
            <a:r>
              <a:rPr lang="zh-CN" altLang="en-US" dirty="0"/>
              <a:t>（单一）</a:t>
            </a:r>
            <a:endParaRPr lang="en-US" altLang="zh-CN" dirty="0"/>
          </a:p>
          <a:p>
            <a:pPr marL="514350" indent="-514350">
              <a:buFont typeface="+mj-lt"/>
              <a:buAutoNum type="arabicPeriod"/>
            </a:pPr>
            <a:r>
              <a:rPr lang="en-US" altLang="zh-CN" dirty="0"/>
              <a:t>Add or remove Functions from the current Module.</a:t>
            </a:r>
            <a:r>
              <a:rPr lang="zh-CN" altLang="en-US" dirty="0"/>
              <a:t>（添加、删除函数）</a:t>
            </a:r>
            <a:endParaRPr lang="en-US" altLang="zh-CN" dirty="0"/>
          </a:p>
          <a:p>
            <a:pPr marL="514350" indent="-514350">
              <a:buFont typeface="+mj-lt"/>
              <a:buAutoNum type="arabicPeriod"/>
            </a:pPr>
            <a:r>
              <a:rPr lang="en-US" altLang="zh-CN" dirty="0"/>
              <a:t>Add or remove global variables from the current Module.</a:t>
            </a:r>
            <a:r>
              <a:rPr lang="zh-CN" altLang="en-US" dirty="0"/>
              <a:t>（添加、删除全局变量）</a:t>
            </a:r>
            <a:endParaRPr lang="en-US" altLang="zh-CN" dirty="0"/>
          </a:p>
          <a:p>
            <a:pPr marL="514350" indent="-514350">
              <a:buFont typeface="+mj-lt"/>
              <a:buAutoNum type="arabicPeriod"/>
            </a:pPr>
            <a:r>
              <a:rPr lang="en-US" altLang="zh-CN" dirty="0"/>
              <a:t>Maintain state across invocations of </a:t>
            </a:r>
            <a:r>
              <a:rPr lang="en-US" altLang="zh-CN" dirty="0" err="1"/>
              <a:t>runOnFunction</a:t>
            </a:r>
            <a:r>
              <a:rPr lang="en-US" altLang="zh-CN" dirty="0"/>
              <a:t> (including global data).</a:t>
            </a:r>
            <a:r>
              <a:rPr lang="zh-CN" altLang="en-US" dirty="0"/>
              <a:t>（不能跨</a:t>
            </a:r>
            <a:r>
              <a:rPr lang="en-US" altLang="zh-CN" dirty="0" err="1"/>
              <a:t>runOnFunction</a:t>
            </a:r>
            <a:r>
              <a:rPr lang="en-US" altLang="zh-CN" dirty="0"/>
              <a:t> </a:t>
            </a:r>
            <a:r>
              <a:rPr lang="zh-CN" altLang="en-US" dirty="0"/>
              <a:t>维持状态）</a:t>
            </a:r>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80419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CFC40-A0B0-4076-B2AA-A39E2D408E96}"/>
              </a:ext>
            </a:extLst>
          </p:cNvPr>
          <p:cNvSpPr>
            <a:spLocks noGrp="1"/>
          </p:cNvSpPr>
          <p:nvPr>
            <p:ph type="title"/>
          </p:nvPr>
        </p:nvSpPr>
        <p:spPr/>
        <p:txBody>
          <a:bodyPr/>
          <a:lstStyle/>
          <a:p>
            <a:r>
              <a:rPr lang="en-US" altLang="zh-CN" dirty="0"/>
              <a:t>FunctionPass</a:t>
            </a:r>
            <a:r>
              <a:rPr lang="zh-CN" altLang="en-US" dirty="0"/>
              <a:t>（文档）</a:t>
            </a:r>
          </a:p>
        </p:txBody>
      </p:sp>
      <p:sp>
        <p:nvSpPr>
          <p:cNvPr id="3" name="内容占位符 2">
            <a:extLst>
              <a:ext uri="{FF2B5EF4-FFF2-40B4-BE49-F238E27FC236}">
                <a16:creationId xmlns:a16="http://schemas.microsoft.com/office/drawing/2014/main" id="{AE372C28-0B53-491E-B47B-D39038E6409A}"/>
              </a:ext>
            </a:extLst>
          </p:cNvPr>
          <p:cNvSpPr>
            <a:spLocks noGrp="1"/>
          </p:cNvSpPr>
          <p:nvPr>
            <p:ph idx="1"/>
          </p:nvPr>
        </p:nvSpPr>
        <p:spPr/>
        <p:txBody>
          <a:bodyPr/>
          <a:lstStyle/>
          <a:p>
            <a:r>
              <a:rPr lang="en-US" altLang="zh-CN" dirty="0"/>
              <a:t>virtual bool </a:t>
            </a:r>
            <a:r>
              <a:rPr lang="en-US" altLang="zh-CN" dirty="0" err="1"/>
              <a:t>doInitialization</a:t>
            </a:r>
            <a:r>
              <a:rPr lang="en-US" altLang="zh-CN" dirty="0"/>
              <a:t>(Module &amp;M);</a:t>
            </a:r>
          </a:p>
          <a:p>
            <a:r>
              <a:rPr lang="en-US" altLang="zh-CN" dirty="0"/>
              <a:t>virtual bool </a:t>
            </a:r>
            <a:r>
              <a:rPr lang="en-US" altLang="zh-CN" dirty="0" err="1"/>
              <a:t>runOnFunction</a:t>
            </a:r>
            <a:r>
              <a:rPr lang="en-US" altLang="zh-CN" dirty="0"/>
              <a:t>(Function &amp;F) = 0;</a:t>
            </a:r>
          </a:p>
          <a:p>
            <a:r>
              <a:rPr lang="en-US" altLang="zh-CN" dirty="0"/>
              <a:t>virtual bool </a:t>
            </a:r>
            <a:r>
              <a:rPr lang="en-US" altLang="zh-CN" dirty="0" err="1"/>
              <a:t>doFinalization</a:t>
            </a:r>
            <a:r>
              <a:rPr lang="en-US" altLang="zh-CN" dirty="0"/>
              <a:t>(Module &amp;M);</a:t>
            </a:r>
          </a:p>
          <a:p>
            <a:endParaRPr lang="en-US" altLang="zh-CN" dirty="0"/>
          </a:p>
          <a:p>
            <a:endParaRPr lang="en-US" altLang="zh-CN" dirty="0"/>
          </a:p>
          <a:p>
            <a:r>
              <a:rPr lang="en-US" altLang="zh-CN" dirty="0" err="1"/>
              <a:t>FunctionPasses</a:t>
            </a:r>
            <a:r>
              <a:rPr lang="en-US" altLang="zh-CN" dirty="0"/>
              <a:t> may overload three virtual methods to do their work. All of these methods should return true if they modified the program, or false if they didn’t.</a:t>
            </a:r>
            <a:endParaRPr lang="zh-CN" altLang="en-US" dirty="0"/>
          </a:p>
        </p:txBody>
      </p:sp>
    </p:spTree>
    <p:extLst>
      <p:ext uri="{BB962C8B-B14F-4D97-AF65-F5344CB8AC3E}">
        <p14:creationId xmlns:p14="http://schemas.microsoft.com/office/powerpoint/2010/main" val="1442089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11AFB-454E-4DB6-BD6D-14FEF8A94C5A}"/>
              </a:ext>
            </a:extLst>
          </p:cNvPr>
          <p:cNvSpPr>
            <a:spLocks noGrp="1"/>
          </p:cNvSpPr>
          <p:nvPr>
            <p:ph type="title"/>
          </p:nvPr>
        </p:nvSpPr>
        <p:spPr/>
        <p:txBody>
          <a:bodyPr/>
          <a:lstStyle/>
          <a:p>
            <a:r>
              <a:rPr lang="en-US" altLang="zh-CN" dirty="0" err="1"/>
              <a:t>FunctionPass</a:t>
            </a:r>
            <a:r>
              <a:rPr lang="zh-CN" altLang="en-US" dirty="0"/>
              <a:t>子类实例</a:t>
            </a:r>
            <a:r>
              <a:rPr lang="en-US" altLang="zh-CN" dirty="0"/>
              <a:t>1</a:t>
            </a:r>
            <a:endParaRPr lang="zh-CN" altLang="en-US" dirty="0"/>
          </a:p>
        </p:txBody>
      </p:sp>
      <p:sp>
        <p:nvSpPr>
          <p:cNvPr id="3" name="内容占位符 2">
            <a:extLst>
              <a:ext uri="{FF2B5EF4-FFF2-40B4-BE49-F238E27FC236}">
                <a16:creationId xmlns:a16="http://schemas.microsoft.com/office/drawing/2014/main" id="{D12D6348-F399-4B63-AFEE-475221D11912}"/>
              </a:ext>
            </a:extLst>
          </p:cNvPr>
          <p:cNvSpPr>
            <a:spLocks noGrp="1"/>
          </p:cNvSpPr>
          <p:nvPr>
            <p:ph idx="1"/>
          </p:nvPr>
        </p:nvSpPr>
        <p:spPr>
          <a:xfrm>
            <a:off x="838200" y="1825625"/>
            <a:ext cx="11077135" cy="4786190"/>
          </a:xfrm>
        </p:spPr>
        <p:txBody>
          <a:bodyPr>
            <a:normAutofit/>
          </a:bodyPr>
          <a:lstStyle/>
          <a:p>
            <a:r>
              <a:rPr lang="en-US" altLang="zh-CN" dirty="0">
                <a:hlinkClick r:id="rId2"/>
              </a:rPr>
              <a:t>LowerAllocations.cpp</a:t>
            </a:r>
            <a:endParaRPr lang="en-US" altLang="zh-CN" dirty="0"/>
          </a:p>
          <a:p>
            <a:r>
              <a:rPr lang="en-US" altLang="zh-CN" dirty="0"/>
              <a:t> </a:t>
            </a:r>
            <a:r>
              <a:rPr lang="en-US" altLang="zh-CN" dirty="0" err="1"/>
              <a:t>doInitialization</a:t>
            </a:r>
            <a:r>
              <a:rPr lang="en-US" altLang="zh-CN" dirty="0"/>
              <a:t> - For the lower allocations pass, this ensures that a module contains a declaration for a free function. This function is always successful.</a:t>
            </a:r>
          </a:p>
          <a:p>
            <a:pPr marL="0" indent="0">
              <a:buNone/>
            </a:pPr>
            <a:r>
              <a:rPr lang="en-US" altLang="zh-CN" dirty="0"/>
              <a:t>bool </a:t>
            </a:r>
            <a:r>
              <a:rPr lang="en-US" altLang="zh-CN" dirty="0" err="1"/>
              <a:t>LowerAllocations</a:t>
            </a:r>
            <a:r>
              <a:rPr lang="en-US" altLang="zh-CN" dirty="0"/>
              <a:t>::</a:t>
            </a:r>
            <a:r>
              <a:rPr lang="en-US" altLang="zh-CN" dirty="0" err="1"/>
              <a:t>doInitialization</a:t>
            </a:r>
            <a:r>
              <a:rPr lang="en-US" altLang="zh-CN" dirty="0"/>
              <a:t>(Module &amp;M) {</a:t>
            </a:r>
          </a:p>
          <a:p>
            <a:pPr marL="0" indent="0">
              <a:buNone/>
            </a:pPr>
            <a:r>
              <a:rPr lang="en-US" altLang="zh-CN" dirty="0"/>
              <a:t>  const Type *</a:t>
            </a:r>
            <a:r>
              <a:rPr lang="en-US" altLang="zh-CN" dirty="0" err="1"/>
              <a:t>BPTy</a:t>
            </a:r>
            <a:r>
              <a:rPr lang="en-US" altLang="zh-CN" dirty="0"/>
              <a:t> = Type::getInt8PtrTy(</a:t>
            </a:r>
            <a:r>
              <a:rPr lang="en-US" altLang="zh-CN" dirty="0" err="1"/>
              <a:t>M.getContext</a:t>
            </a:r>
            <a:r>
              <a:rPr lang="en-US" altLang="zh-CN" dirty="0"/>
              <a:t>());</a:t>
            </a:r>
          </a:p>
          <a:p>
            <a:pPr marL="0" indent="0">
              <a:buNone/>
            </a:pPr>
            <a:r>
              <a:rPr lang="en-US" altLang="zh-CN" dirty="0"/>
              <a:t>  </a:t>
            </a:r>
            <a:r>
              <a:rPr lang="en-US" altLang="zh-CN" dirty="0" err="1"/>
              <a:t>FreeFunc</a:t>
            </a:r>
            <a:r>
              <a:rPr lang="en-US" altLang="zh-CN" dirty="0"/>
              <a:t> =       </a:t>
            </a:r>
            <a:r>
              <a:rPr lang="en-US" altLang="zh-CN" dirty="0" err="1"/>
              <a:t>M.getOrInsertFunction</a:t>
            </a:r>
            <a:r>
              <a:rPr lang="en-US" altLang="zh-CN" dirty="0"/>
              <a:t>("free"  ,Type::</a:t>
            </a:r>
            <a:r>
              <a:rPr lang="en-US" altLang="zh-CN" dirty="0" err="1"/>
              <a:t>getVoidTy</a:t>
            </a:r>
            <a:r>
              <a:rPr lang="en-US" altLang="zh-CN" dirty="0"/>
              <a:t>(</a:t>
            </a:r>
            <a:r>
              <a:rPr lang="en-US" altLang="zh-CN" dirty="0" err="1"/>
              <a:t>M.getContext</a:t>
            </a:r>
            <a:r>
              <a:rPr lang="en-US" altLang="zh-CN" dirty="0"/>
              <a:t>()),</a:t>
            </a:r>
          </a:p>
          <a:p>
            <a:pPr marL="0" indent="0">
              <a:buNone/>
            </a:pPr>
            <a:r>
              <a:rPr lang="en-US" altLang="zh-CN" dirty="0"/>
              <a:t>  return true;</a:t>
            </a:r>
          </a:p>
          <a:p>
            <a:pPr marL="0" indent="0">
              <a:buNone/>
            </a:pPr>
            <a:r>
              <a:rPr lang="en-US" altLang="zh-CN" dirty="0"/>
              <a:t>}</a:t>
            </a:r>
            <a:endParaRPr lang="zh-CN" altLang="en-US" dirty="0"/>
          </a:p>
        </p:txBody>
      </p:sp>
    </p:spTree>
    <p:extLst>
      <p:ext uri="{BB962C8B-B14F-4D97-AF65-F5344CB8AC3E}">
        <p14:creationId xmlns:p14="http://schemas.microsoft.com/office/powerpoint/2010/main" val="145835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B7039-D26A-492D-A1F8-7E0D5557106F}"/>
              </a:ext>
            </a:extLst>
          </p:cNvPr>
          <p:cNvSpPr>
            <a:spLocks noGrp="1"/>
          </p:cNvSpPr>
          <p:nvPr>
            <p:ph type="title"/>
          </p:nvPr>
        </p:nvSpPr>
        <p:spPr/>
        <p:txBody>
          <a:bodyPr/>
          <a:lstStyle/>
          <a:p>
            <a:r>
              <a:rPr lang="en-US" altLang="zh-CN" dirty="0" err="1"/>
              <a:t>FunctionPass</a:t>
            </a:r>
            <a:r>
              <a:rPr lang="zh-CN" altLang="en-US" dirty="0"/>
              <a:t>子类实例</a:t>
            </a:r>
            <a:r>
              <a:rPr lang="en-US" altLang="zh-CN" dirty="0"/>
              <a:t>2</a:t>
            </a:r>
            <a:endParaRPr lang="zh-CN" altLang="en-US" dirty="0"/>
          </a:p>
        </p:txBody>
      </p:sp>
      <p:sp>
        <p:nvSpPr>
          <p:cNvPr id="3" name="内容占位符 2">
            <a:extLst>
              <a:ext uri="{FF2B5EF4-FFF2-40B4-BE49-F238E27FC236}">
                <a16:creationId xmlns:a16="http://schemas.microsoft.com/office/drawing/2014/main" id="{054B2088-56CC-4D19-AE63-0D9609A195EF}"/>
              </a:ext>
            </a:extLst>
          </p:cNvPr>
          <p:cNvSpPr>
            <a:spLocks noGrp="1"/>
          </p:cNvSpPr>
          <p:nvPr>
            <p:ph idx="1"/>
          </p:nvPr>
        </p:nvSpPr>
        <p:spPr>
          <a:xfrm>
            <a:off x="838200" y="1825624"/>
            <a:ext cx="10515600" cy="4870597"/>
          </a:xfrm>
        </p:spPr>
        <p:txBody>
          <a:bodyPr>
            <a:normAutofit fontScale="92500"/>
          </a:bodyPr>
          <a:lstStyle/>
          <a:p>
            <a:r>
              <a:rPr lang="en-US" altLang="zh-CN" dirty="0" err="1">
                <a:hlinkClick r:id="rId2"/>
              </a:rPr>
              <a:t>RegionInfo.h</a:t>
            </a:r>
            <a:endParaRPr lang="en-US" altLang="zh-CN" dirty="0"/>
          </a:p>
          <a:p>
            <a:r>
              <a:rPr lang="en-US" altLang="zh-CN" dirty="0"/>
              <a:t>class </a:t>
            </a:r>
            <a:r>
              <a:rPr lang="en-US" altLang="zh-CN" dirty="0" err="1"/>
              <a:t>RegionInfoPass</a:t>
            </a:r>
            <a:r>
              <a:rPr lang="en-US" altLang="zh-CN" dirty="0"/>
              <a:t> : public </a:t>
            </a:r>
            <a:r>
              <a:rPr lang="en-US" altLang="zh-CN" dirty="0" err="1"/>
              <a:t>FunctionPass</a:t>
            </a:r>
            <a:r>
              <a:rPr lang="en-US" altLang="zh-CN" dirty="0"/>
              <a:t> {</a:t>
            </a:r>
          </a:p>
          <a:p>
            <a:r>
              <a:rPr lang="en-US" altLang="zh-CN" dirty="0"/>
              <a:t>Detects single entry single exit regions in the control flow graph.</a:t>
            </a:r>
          </a:p>
          <a:p>
            <a:r>
              <a:rPr lang="en-US" altLang="zh-CN" dirty="0">
                <a:hlinkClick r:id="rId3"/>
              </a:rPr>
              <a:t>RegionInfo.cpp</a:t>
            </a:r>
            <a:endParaRPr lang="zh-CN" altLang="en-US" dirty="0"/>
          </a:p>
          <a:p>
            <a:r>
              <a:rPr lang="en-US" altLang="zh-CN" dirty="0"/>
              <a:t>void </a:t>
            </a:r>
            <a:r>
              <a:rPr lang="en-US" altLang="zh-CN" dirty="0" err="1"/>
              <a:t>RegionInfoPass</a:t>
            </a:r>
            <a:r>
              <a:rPr lang="en-US" altLang="zh-CN" dirty="0"/>
              <a:t>::</a:t>
            </a:r>
            <a:r>
              <a:rPr lang="en-US" altLang="zh-CN" dirty="0" err="1"/>
              <a:t>getAnalysisUsage</a:t>
            </a:r>
            <a:r>
              <a:rPr lang="en-US" altLang="zh-CN" dirty="0"/>
              <a:t>(</a:t>
            </a:r>
            <a:r>
              <a:rPr lang="en-US" altLang="zh-CN" dirty="0" err="1"/>
              <a:t>AnalysisUsage</a:t>
            </a:r>
            <a:r>
              <a:rPr lang="en-US" altLang="zh-CN" dirty="0"/>
              <a:t> &amp;AU) const {</a:t>
            </a:r>
          </a:p>
          <a:p>
            <a:pPr marL="0" indent="0">
              <a:buNone/>
            </a:pPr>
            <a:r>
              <a:rPr lang="en-US" altLang="zh-CN" dirty="0"/>
              <a:t>    </a:t>
            </a:r>
            <a:r>
              <a:rPr lang="en-US" altLang="zh-CN" dirty="0" err="1"/>
              <a:t>AU.setPreservesAll</a:t>
            </a:r>
            <a:r>
              <a:rPr lang="en-US" altLang="zh-CN" dirty="0"/>
              <a:t>();</a:t>
            </a:r>
          </a:p>
          <a:p>
            <a:pPr marL="0" indent="0">
              <a:buNone/>
            </a:pPr>
            <a:r>
              <a:rPr lang="en-US" altLang="zh-CN" dirty="0"/>
              <a:t>    </a:t>
            </a:r>
            <a:r>
              <a:rPr lang="en-US" altLang="zh-CN" dirty="0" err="1"/>
              <a:t>AU.addRequiredTransitive</a:t>
            </a:r>
            <a:r>
              <a:rPr lang="en-US" altLang="zh-CN" dirty="0"/>
              <a:t>&lt;</a:t>
            </a:r>
            <a:r>
              <a:rPr lang="en-US" altLang="zh-CN" dirty="0" err="1"/>
              <a:t>DominatorTreeWrapperPass</a:t>
            </a:r>
            <a:r>
              <a:rPr lang="en-US" altLang="zh-CN" dirty="0"/>
              <a:t>&gt;();</a:t>
            </a:r>
          </a:p>
          <a:p>
            <a:pPr marL="0" indent="0">
              <a:buNone/>
            </a:pPr>
            <a:r>
              <a:rPr lang="en-US" altLang="zh-CN" dirty="0"/>
              <a:t>    </a:t>
            </a:r>
            <a:r>
              <a:rPr lang="en-US" altLang="zh-CN" dirty="0" err="1"/>
              <a:t>AU.addRequired</a:t>
            </a:r>
            <a:r>
              <a:rPr lang="en-US" altLang="zh-CN" dirty="0"/>
              <a:t>&lt;</a:t>
            </a:r>
            <a:r>
              <a:rPr lang="en-US" altLang="zh-CN" dirty="0" err="1"/>
              <a:t>PostDominatorTreeWrapperPass</a:t>
            </a:r>
            <a:r>
              <a:rPr lang="en-US" altLang="zh-CN" dirty="0"/>
              <a:t>&gt;();</a:t>
            </a:r>
          </a:p>
          <a:p>
            <a:pPr marL="0" indent="0">
              <a:buNone/>
            </a:pPr>
            <a:r>
              <a:rPr lang="en-US" altLang="zh-CN" dirty="0"/>
              <a:t>    </a:t>
            </a:r>
            <a:r>
              <a:rPr lang="en-US" altLang="zh-CN" dirty="0" err="1"/>
              <a:t>AU.addRequired</a:t>
            </a:r>
            <a:r>
              <a:rPr lang="en-US" altLang="zh-CN" dirty="0"/>
              <a:t>&lt;</a:t>
            </a:r>
            <a:r>
              <a:rPr lang="en-US" altLang="zh-CN" dirty="0" err="1"/>
              <a:t>DominanceFrontierWrapperPass</a:t>
            </a:r>
            <a:r>
              <a:rPr lang="en-US" altLang="zh-CN" dirty="0"/>
              <a:t>&gt;();</a:t>
            </a:r>
          </a:p>
          <a:p>
            <a:pPr marL="0" indent="0">
              <a:buNone/>
            </a:pPr>
            <a:r>
              <a:rPr lang="en-US" altLang="zh-CN" dirty="0"/>
              <a:t>  }</a:t>
            </a:r>
            <a:endParaRPr lang="zh-CN" altLang="en-US" dirty="0"/>
          </a:p>
        </p:txBody>
      </p:sp>
    </p:spTree>
    <p:extLst>
      <p:ext uri="{BB962C8B-B14F-4D97-AF65-F5344CB8AC3E}">
        <p14:creationId xmlns:p14="http://schemas.microsoft.com/office/powerpoint/2010/main" val="632074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F4615-6640-4DBE-B8A8-DD3A746C2CBE}"/>
              </a:ext>
            </a:extLst>
          </p:cNvPr>
          <p:cNvSpPr>
            <a:spLocks noGrp="1"/>
          </p:cNvSpPr>
          <p:nvPr>
            <p:ph type="title"/>
          </p:nvPr>
        </p:nvSpPr>
        <p:spPr/>
        <p:txBody>
          <a:bodyPr/>
          <a:lstStyle/>
          <a:p>
            <a:r>
              <a:rPr lang="en-US" altLang="zh-CN" dirty="0" err="1"/>
              <a:t>FunctionPass</a:t>
            </a:r>
            <a:r>
              <a:rPr lang="zh-CN" altLang="en-US" dirty="0"/>
              <a:t>子类实例</a:t>
            </a:r>
            <a:r>
              <a:rPr lang="en-US" altLang="zh-CN" dirty="0"/>
              <a:t>2</a:t>
            </a:r>
            <a:endParaRPr lang="zh-CN" altLang="en-US" dirty="0"/>
          </a:p>
        </p:txBody>
      </p:sp>
      <p:sp>
        <p:nvSpPr>
          <p:cNvPr id="3" name="内容占位符 2">
            <a:extLst>
              <a:ext uri="{FF2B5EF4-FFF2-40B4-BE49-F238E27FC236}">
                <a16:creationId xmlns:a16="http://schemas.microsoft.com/office/drawing/2014/main" id="{214D90D6-11D8-4661-BFBC-AA2116CBF2D0}"/>
              </a:ext>
            </a:extLst>
          </p:cNvPr>
          <p:cNvSpPr>
            <a:spLocks noGrp="1"/>
          </p:cNvSpPr>
          <p:nvPr>
            <p:ph idx="1"/>
          </p:nvPr>
        </p:nvSpPr>
        <p:spPr/>
        <p:txBody>
          <a:bodyPr>
            <a:normAutofit fontScale="85000" lnSpcReduction="20000"/>
          </a:bodyPr>
          <a:lstStyle/>
          <a:p>
            <a:pPr marL="0" indent="0">
              <a:buNone/>
            </a:pPr>
            <a:r>
              <a:rPr lang="en-US" altLang="zh-CN" dirty="0"/>
              <a:t>bool </a:t>
            </a:r>
            <a:r>
              <a:rPr lang="en-US" altLang="zh-CN" dirty="0" err="1"/>
              <a:t>RegionInfoPass</a:t>
            </a:r>
            <a:r>
              <a:rPr lang="en-US" altLang="zh-CN" dirty="0"/>
              <a:t>::</a:t>
            </a:r>
            <a:r>
              <a:rPr lang="en-US" altLang="zh-CN" dirty="0" err="1"/>
              <a:t>runOnFunction</a:t>
            </a:r>
            <a:r>
              <a:rPr lang="en-US" altLang="zh-CN" dirty="0"/>
              <a:t>(Function &amp;F) {</a:t>
            </a:r>
          </a:p>
          <a:p>
            <a:pPr marL="0" indent="0">
              <a:buNone/>
            </a:pPr>
            <a:r>
              <a:rPr lang="en-US" altLang="zh-CN" dirty="0"/>
              <a:t>  </a:t>
            </a:r>
            <a:r>
              <a:rPr lang="en-US" altLang="zh-CN" dirty="0" err="1"/>
              <a:t>releaseMemory</a:t>
            </a:r>
            <a:r>
              <a:rPr lang="en-US" altLang="zh-CN" dirty="0"/>
              <a:t>();</a:t>
            </a:r>
          </a:p>
          <a:p>
            <a:pPr marL="0" indent="0">
              <a:buNone/>
            </a:pPr>
            <a:endParaRPr lang="en-US" altLang="zh-CN" dirty="0"/>
          </a:p>
          <a:p>
            <a:pPr marL="0" indent="0">
              <a:buNone/>
            </a:pPr>
            <a:r>
              <a:rPr lang="en-US" altLang="zh-CN" dirty="0"/>
              <a:t>  auto DT = &amp;</a:t>
            </a:r>
            <a:r>
              <a:rPr lang="en-US" altLang="zh-CN" dirty="0" err="1"/>
              <a:t>getAnalysis</a:t>
            </a:r>
            <a:r>
              <a:rPr lang="en-US" altLang="zh-CN" dirty="0"/>
              <a:t>&lt;</a:t>
            </a:r>
            <a:r>
              <a:rPr lang="en-US" altLang="zh-CN" dirty="0" err="1"/>
              <a:t>DominatorTreeWrapperPass</a:t>
            </a:r>
            <a:r>
              <a:rPr lang="en-US" altLang="zh-CN" dirty="0"/>
              <a:t>&gt;().</a:t>
            </a:r>
            <a:r>
              <a:rPr lang="en-US" altLang="zh-CN" dirty="0" err="1"/>
              <a:t>getDomTree</a:t>
            </a:r>
            <a:r>
              <a:rPr lang="en-US" altLang="zh-CN" dirty="0"/>
              <a:t>();</a:t>
            </a:r>
          </a:p>
          <a:p>
            <a:pPr marL="0" indent="0">
              <a:buNone/>
            </a:pPr>
            <a:r>
              <a:rPr lang="en-US" altLang="zh-CN" dirty="0"/>
              <a:t>  auto PDT = &amp;</a:t>
            </a:r>
            <a:r>
              <a:rPr lang="en-US" altLang="zh-CN" dirty="0" err="1"/>
              <a:t>getAnalysis</a:t>
            </a:r>
            <a:r>
              <a:rPr lang="en-US" altLang="zh-CN" dirty="0"/>
              <a:t>&lt;</a:t>
            </a:r>
            <a:r>
              <a:rPr lang="en-US" altLang="zh-CN" dirty="0" err="1"/>
              <a:t>PostDominatorTreeWrapperPass</a:t>
            </a:r>
            <a:r>
              <a:rPr lang="en-US" altLang="zh-CN" dirty="0"/>
              <a:t>&gt;().</a:t>
            </a:r>
            <a:r>
              <a:rPr lang="en-US" altLang="zh-CN" dirty="0" err="1"/>
              <a:t>getPostDomTree</a:t>
            </a:r>
            <a:r>
              <a:rPr lang="en-US" altLang="zh-CN" dirty="0"/>
              <a:t>();</a:t>
            </a:r>
          </a:p>
          <a:p>
            <a:pPr marL="0" indent="0">
              <a:buNone/>
            </a:pPr>
            <a:r>
              <a:rPr lang="en-US" altLang="zh-CN" dirty="0"/>
              <a:t>  auto DF = &amp;</a:t>
            </a:r>
            <a:r>
              <a:rPr lang="en-US" altLang="zh-CN" dirty="0" err="1"/>
              <a:t>getAnalysis</a:t>
            </a:r>
            <a:r>
              <a:rPr lang="en-US" altLang="zh-CN" dirty="0"/>
              <a:t>&lt;</a:t>
            </a:r>
            <a:r>
              <a:rPr lang="en-US" altLang="zh-CN" dirty="0" err="1"/>
              <a:t>DominanceFrontierWrapperPass</a:t>
            </a:r>
            <a:r>
              <a:rPr lang="en-US" altLang="zh-CN" dirty="0"/>
              <a:t>&gt;().</a:t>
            </a:r>
            <a:r>
              <a:rPr lang="en-US" altLang="zh-CN" dirty="0" err="1"/>
              <a:t>getDominanceFrontier</a:t>
            </a:r>
            <a:r>
              <a:rPr lang="en-US" altLang="zh-CN" dirty="0"/>
              <a:t>();</a:t>
            </a:r>
          </a:p>
          <a:p>
            <a:pPr marL="0" indent="0">
              <a:buNone/>
            </a:pPr>
            <a:endParaRPr lang="en-US" altLang="zh-CN" dirty="0"/>
          </a:p>
          <a:p>
            <a:pPr marL="0" indent="0">
              <a:buNone/>
            </a:pPr>
            <a:r>
              <a:rPr lang="en-US" altLang="zh-CN" dirty="0"/>
              <a:t>  </a:t>
            </a:r>
            <a:r>
              <a:rPr lang="en-US" altLang="zh-CN" dirty="0" err="1"/>
              <a:t>RI.recalculate</a:t>
            </a:r>
            <a:r>
              <a:rPr lang="en-US" altLang="zh-CN" dirty="0"/>
              <a:t>(F, DT, PDT, DF);</a:t>
            </a:r>
          </a:p>
          <a:p>
            <a:pPr marL="0" indent="0">
              <a:buNone/>
            </a:pPr>
            <a:r>
              <a:rPr lang="en-US" altLang="zh-CN" dirty="0"/>
              <a:t>  return false;</a:t>
            </a:r>
          </a:p>
          <a:p>
            <a:pPr marL="0" indent="0">
              <a:buNone/>
            </a:pPr>
            <a:r>
              <a:rPr lang="en-US" altLang="zh-CN" dirty="0"/>
              <a:t>}</a:t>
            </a:r>
            <a:endParaRPr lang="zh-CN" altLang="en-US" dirty="0"/>
          </a:p>
        </p:txBody>
      </p:sp>
    </p:spTree>
    <p:extLst>
      <p:ext uri="{BB962C8B-B14F-4D97-AF65-F5344CB8AC3E}">
        <p14:creationId xmlns:p14="http://schemas.microsoft.com/office/powerpoint/2010/main" val="631999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3517A-C355-4E55-A464-DEBA93D6EED2}"/>
              </a:ext>
            </a:extLst>
          </p:cNvPr>
          <p:cNvSpPr>
            <a:spLocks noGrp="1"/>
          </p:cNvSpPr>
          <p:nvPr>
            <p:ph type="title"/>
          </p:nvPr>
        </p:nvSpPr>
        <p:spPr/>
        <p:txBody>
          <a:bodyPr/>
          <a:lstStyle/>
          <a:p>
            <a:r>
              <a:rPr lang="en-US" altLang="zh-CN" dirty="0" err="1"/>
              <a:t>FunctionPass</a:t>
            </a:r>
            <a:r>
              <a:rPr lang="zh-CN" altLang="en-US" dirty="0"/>
              <a:t>子类实例演示</a:t>
            </a:r>
          </a:p>
        </p:txBody>
      </p:sp>
      <p:sp>
        <p:nvSpPr>
          <p:cNvPr id="3" name="内容占位符 2">
            <a:extLst>
              <a:ext uri="{FF2B5EF4-FFF2-40B4-BE49-F238E27FC236}">
                <a16:creationId xmlns:a16="http://schemas.microsoft.com/office/drawing/2014/main" id="{2D4C803B-5EF0-478C-A1EC-A2D9571A5F1A}"/>
              </a:ext>
            </a:extLst>
          </p:cNvPr>
          <p:cNvSpPr>
            <a:spLocks noGrp="1"/>
          </p:cNvSpPr>
          <p:nvPr>
            <p:ph idx="1"/>
          </p:nvPr>
        </p:nvSpPr>
        <p:spPr/>
        <p:txBody>
          <a:bodyPr/>
          <a:lstStyle/>
          <a:p>
            <a:r>
              <a:rPr lang="en-US" altLang="zh-CN" dirty="0">
                <a:hlinkClick r:id="rId2"/>
              </a:rPr>
              <a:t>hello</a:t>
            </a:r>
            <a:endParaRPr lang="en-US" altLang="zh-CN" dirty="0"/>
          </a:p>
          <a:p>
            <a:r>
              <a:rPr lang="en-US" altLang="zh-CN" dirty="0">
                <a:hlinkClick r:id="rId3"/>
              </a:rPr>
              <a:t>instcount</a:t>
            </a:r>
            <a:endParaRPr lang="zh-CN" altLang="en-US" dirty="0"/>
          </a:p>
        </p:txBody>
      </p:sp>
    </p:spTree>
    <p:extLst>
      <p:ext uri="{BB962C8B-B14F-4D97-AF65-F5344CB8AC3E}">
        <p14:creationId xmlns:p14="http://schemas.microsoft.com/office/powerpoint/2010/main" val="2241263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64782-CDF4-4FB4-85DA-C45A1CFDC9AA}"/>
              </a:ext>
            </a:extLst>
          </p:cNvPr>
          <p:cNvSpPr>
            <a:spLocks noGrp="1"/>
          </p:cNvSpPr>
          <p:nvPr>
            <p:ph type="title"/>
          </p:nvPr>
        </p:nvSpPr>
        <p:spPr/>
        <p:txBody>
          <a:bodyPr/>
          <a:lstStyle/>
          <a:p>
            <a:r>
              <a:rPr lang="en-US" altLang="zh-CN" dirty="0"/>
              <a:t>Region</a:t>
            </a:r>
            <a:endParaRPr lang="zh-CN" altLang="en-US" dirty="0"/>
          </a:p>
        </p:txBody>
      </p:sp>
      <p:sp>
        <p:nvSpPr>
          <p:cNvPr id="3" name="内容占位符 2">
            <a:extLst>
              <a:ext uri="{FF2B5EF4-FFF2-40B4-BE49-F238E27FC236}">
                <a16:creationId xmlns:a16="http://schemas.microsoft.com/office/drawing/2014/main" id="{CF65BA29-357E-4E12-B852-A34558B57065}"/>
              </a:ext>
            </a:extLst>
          </p:cNvPr>
          <p:cNvSpPr>
            <a:spLocks noGrp="1"/>
          </p:cNvSpPr>
          <p:nvPr>
            <p:ph idx="1"/>
          </p:nvPr>
        </p:nvSpPr>
        <p:spPr/>
        <p:txBody>
          <a:bodyPr>
            <a:normAutofit fontScale="77500" lnSpcReduction="20000"/>
          </a:bodyPr>
          <a:lstStyle/>
          <a:p>
            <a:pPr marL="0" indent="0">
              <a:buNone/>
            </a:pPr>
            <a:r>
              <a:rPr lang="en-US" altLang="zh-CN" dirty="0"/>
              <a:t>/// A simple control flow graph, that contains two regions.</a:t>
            </a:r>
          </a:p>
          <a:p>
            <a:pPr marL="0" indent="0">
              <a:buNone/>
            </a:pPr>
            <a:r>
              <a:rPr lang="en-US" altLang="zh-CN" dirty="0"/>
              <a:t>///</a:t>
            </a:r>
          </a:p>
          <a:p>
            <a:pPr marL="0" indent="0">
              <a:buNone/>
            </a:pPr>
            <a:r>
              <a:rPr lang="en-US" altLang="zh-CN" dirty="0"/>
              <a:t>///        1</a:t>
            </a:r>
          </a:p>
          <a:p>
            <a:pPr marL="0" indent="0">
              <a:buNone/>
            </a:pPr>
            <a:r>
              <a:rPr lang="en-US" altLang="zh-CN" dirty="0"/>
              <a:t>///       /  |</a:t>
            </a:r>
          </a:p>
          <a:p>
            <a:pPr marL="0" indent="0">
              <a:buNone/>
            </a:pPr>
            <a:r>
              <a:rPr lang="en-US" altLang="zh-CN" dirty="0"/>
              <a:t>///      2    |</a:t>
            </a:r>
          </a:p>
          <a:p>
            <a:pPr marL="0" indent="0">
              <a:buNone/>
            </a:pPr>
            <a:r>
              <a:rPr lang="en-US" altLang="zh-CN" dirty="0"/>
              <a:t>///     / \    3</a:t>
            </a:r>
          </a:p>
          <a:p>
            <a:pPr marL="0" indent="0">
              <a:buNone/>
            </a:pPr>
            <a:r>
              <a:rPr lang="en-US" altLang="zh-CN" dirty="0"/>
              <a:t>///    4   5   |</a:t>
            </a:r>
          </a:p>
          <a:p>
            <a:pPr marL="0" indent="0">
              <a:buNone/>
            </a:pPr>
            <a:r>
              <a:rPr lang="en-US" altLang="zh-CN" dirty="0"/>
              <a:t>///    |   |     |</a:t>
            </a:r>
          </a:p>
          <a:p>
            <a:pPr marL="0" indent="0">
              <a:buNone/>
            </a:pPr>
            <a:r>
              <a:rPr lang="en-US" altLang="zh-CN" dirty="0"/>
              <a:t>///    6   7  8</a:t>
            </a:r>
          </a:p>
          <a:p>
            <a:pPr marL="0" indent="0">
              <a:buNone/>
            </a:pPr>
            <a:r>
              <a:rPr lang="en-US" altLang="zh-CN" dirty="0"/>
              <a:t>///     \  | /</a:t>
            </a:r>
          </a:p>
          <a:p>
            <a:pPr marL="0" indent="0">
              <a:buNone/>
            </a:pPr>
            <a:r>
              <a:rPr lang="en-US" altLang="zh-CN" dirty="0"/>
              <a:t>///      \ |/       Region A: 1 -&gt; 9 {1,2,3,4,5,6,7,8}</a:t>
            </a:r>
          </a:p>
          <a:p>
            <a:pPr marL="0" indent="0">
              <a:buNone/>
            </a:pPr>
            <a:r>
              <a:rPr lang="en-US" altLang="zh-CN" dirty="0"/>
              <a:t>///        9        Region B: 2 -&gt; 9 {2,4,5,6,7}</a:t>
            </a:r>
            <a:endParaRPr lang="zh-CN" altLang="en-US" dirty="0"/>
          </a:p>
        </p:txBody>
      </p:sp>
    </p:spTree>
    <p:extLst>
      <p:ext uri="{BB962C8B-B14F-4D97-AF65-F5344CB8AC3E}">
        <p14:creationId xmlns:p14="http://schemas.microsoft.com/office/powerpoint/2010/main" val="34053798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13C6E-D256-490B-904D-15DB296C4D01}"/>
              </a:ext>
            </a:extLst>
          </p:cNvPr>
          <p:cNvSpPr>
            <a:spLocks noGrp="1"/>
          </p:cNvSpPr>
          <p:nvPr>
            <p:ph type="title"/>
          </p:nvPr>
        </p:nvSpPr>
        <p:spPr/>
        <p:txBody>
          <a:bodyPr/>
          <a:lstStyle/>
          <a:p>
            <a:r>
              <a:rPr lang="en-US" altLang="zh-CN" dirty="0"/>
              <a:t>MachineFunctionPass</a:t>
            </a:r>
            <a:endParaRPr lang="zh-CN" altLang="en-US" dirty="0"/>
          </a:p>
        </p:txBody>
      </p:sp>
      <p:pic>
        <p:nvPicPr>
          <p:cNvPr id="3" name="图片 2">
            <a:extLst>
              <a:ext uri="{FF2B5EF4-FFF2-40B4-BE49-F238E27FC236}">
                <a16:creationId xmlns:a16="http://schemas.microsoft.com/office/drawing/2014/main" id="{4B40E21C-F3C3-4811-9EB5-83C17622ACD2}"/>
              </a:ext>
            </a:extLst>
          </p:cNvPr>
          <p:cNvPicPr>
            <a:picLocks noChangeAspect="1"/>
          </p:cNvPicPr>
          <p:nvPr/>
        </p:nvPicPr>
        <p:blipFill>
          <a:blip r:embed="rId2"/>
          <a:stretch>
            <a:fillRect/>
          </a:stretch>
        </p:blipFill>
        <p:spPr>
          <a:xfrm>
            <a:off x="3718704" y="1690688"/>
            <a:ext cx="4018525" cy="3100909"/>
          </a:xfrm>
          <a:prstGeom prst="rect">
            <a:avLst/>
          </a:prstGeom>
        </p:spPr>
      </p:pic>
      <p:sp>
        <p:nvSpPr>
          <p:cNvPr id="4" name="矩形 3">
            <a:extLst>
              <a:ext uri="{FF2B5EF4-FFF2-40B4-BE49-F238E27FC236}">
                <a16:creationId xmlns:a16="http://schemas.microsoft.com/office/drawing/2014/main" id="{5EC72AEB-7AC3-4D13-9FB3-C719E73CE4AC}"/>
              </a:ext>
            </a:extLst>
          </p:cNvPr>
          <p:cNvSpPr/>
          <p:nvPr/>
        </p:nvSpPr>
        <p:spPr>
          <a:xfrm>
            <a:off x="1133622" y="5595817"/>
            <a:ext cx="8234289" cy="369332"/>
          </a:xfrm>
          <a:prstGeom prst="rect">
            <a:avLst/>
          </a:prstGeom>
        </p:spPr>
        <p:txBody>
          <a:bodyPr wrap="square">
            <a:spAutoFit/>
          </a:bodyPr>
          <a:lstStyle/>
          <a:p>
            <a:r>
              <a:rPr lang="en-US" altLang="zh-CN" dirty="0">
                <a:hlinkClick r:id="rId3"/>
              </a:rPr>
              <a:t>MachineFunctionPass</a:t>
            </a:r>
            <a:r>
              <a:rPr lang="en-US" altLang="zh-CN" dirty="0"/>
              <a:t> </a:t>
            </a:r>
            <a:r>
              <a:rPr lang="zh-CN" altLang="en-US" dirty="0"/>
              <a:t>子类的结构图</a:t>
            </a:r>
          </a:p>
        </p:txBody>
      </p:sp>
    </p:spTree>
    <p:extLst>
      <p:ext uri="{BB962C8B-B14F-4D97-AF65-F5344CB8AC3E}">
        <p14:creationId xmlns:p14="http://schemas.microsoft.com/office/powerpoint/2010/main" val="3821616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941DA-80A5-4707-BF39-0FF6A731FB77}"/>
              </a:ext>
            </a:extLst>
          </p:cNvPr>
          <p:cNvSpPr>
            <a:spLocks noGrp="1"/>
          </p:cNvSpPr>
          <p:nvPr>
            <p:ph type="title"/>
          </p:nvPr>
        </p:nvSpPr>
        <p:spPr/>
        <p:txBody>
          <a:bodyPr/>
          <a:lstStyle/>
          <a:p>
            <a:r>
              <a:rPr lang="en-US" altLang="zh-CN" dirty="0"/>
              <a:t>MachineFunctionPass</a:t>
            </a:r>
            <a:endParaRPr lang="zh-CN" altLang="en-US" dirty="0"/>
          </a:p>
        </p:txBody>
      </p:sp>
      <p:sp>
        <p:nvSpPr>
          <p:cNvPr id="3" name="内容占位符 2">
            <a:extLst>
              <a:ext uri="{FF2B5EF4-FFF2-40B4-BE49-F238E27FC236}">
                <a16:creationId xmlns:a16="http://schemas.microsoft.com/office/drawing/2014/main" id="{80752DDF-AE55-4844-A41F-225C4ECDAF5E}"/>
              </a:ext>
            </a:extLst>
          </p:cNvPr>
          <p:cNvSpPr>
            <a:spLocks noGrp="1"/>
          </p:cNvSpPr>
          <p:nvPr>
            <p:ph idx="1"/>
          </p:nvPr>
        </p:nvSpPr>
        <p:spPr/>
        <p:txBody>
          <a:bodyPr/>
          <a:lstStyle/>
          <a:p>
            <a:r>
              <a:rPr lang="en-US" altLang="zh-CN" dirty="0" err="1">
                <a:hlinkClick r:id="rId2"/>
              </a:rPr>
              <a:t>MachineFunctionPass.h</a:t>
            </a:r>
            <a:endParaRPr lang="en-US" altLang="zh-CN" dirty="0"/>
          </a:p>
          <a:p>
            <a:endParaRPr lang="en-US" altLang="zh-CN" dirty="0"/>
          </a:p>
          <a:p>
            <a:r>
              <a:rPr lang="en-US" altLang="zh-CN" dirty="0"/>
              <a:t>virtual bool </a:t>
            </a:r>
            <a:r>
              <a:rPr lang="en-US" altLang="zh-CN" dirty="0" err="1"/>
              <a:t>runOnMachineFunction</a:t>
            </a:r>
            <a:r>
              <a:rPr lang="en-US" altLang="zh-CN" dirty="0"/>
              <a:t>(</a:t>
            </a:r>
            <a:r>
              <a:rPr lang="en-US" altLang="zh-CN" dirty="0" err="1"/>
              <a:t>MachineFunction</a:t>
            </a:r>
            <a:r>
              <a:rPr lang="en-US" altLang="zh-CN" dirty="0"/>
              <a:t> &amp;MF) = 0;</a:t>
            </a:r>
            <a:endParaRPr lang="zh-CN" altLang="en-US" dirty="0"/>
          </a:p>
          <a:p>
            <a:r>
              <a:rPr lang="en-US" altLang="zh-CN" dirty="0" err="1"/>
              <a:t>runOnMachineFunction</a:t>
            </a:r>
            <a:r>
              <a:rPr lang="en-US" altLang="zh-CN" dirty="0"/>
              <a:t> - This method must be overloaded to perform the desired machine code transformation or analysis.</a:t>
            </a:r>
          </a:p>
        </p:txBody>
      </p:sp>
    </p:spTree>
    <p:extLst>
      <p:ext uri="{BB962C8B-B14F-4D97-AF65-F5344CB8AC3E}">
        <p14:creationId xmlns:p14="http://schemas.microsoft.com/office/powerpoint/2010/main" val="2630480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7F492-ADEF-4731-8680-CA67C515F978}"/>
              </a:ext>
            </a:extLst>
          </p:cNvPr>
          <p:cNvSpPr>
            <a:spLocks noGrp="1"/>
          </p:cNvSpPr>
          <p:nvPr>
            <p:ph type="title"/>
          </p:nvPr>
        </p:nvSpPr>
        <p:spPr/>
        <p:txBody>
          <a:bodyPr/>
          <a:lstStyle/>
          <a:p>
            <a:r>
              <a:rPr lang="en-US" altLang="zh-CN" dirty="0" err="1"/>
              <a:t>MachineFunctionPass</a:t>
            </a:r>
            <a:r>
              <a:rPr lang="zh-CN" altLang="en-US" dirty="0"/>
              <a:t>子类实例</a:t>
            </a:r>
          </a:p>
        </p:txBody>
      </p:sp>
      <p:sp>
        <p:nvSpPr>
          <p:cNvPr id="3" name="内容占位符 2">
            <a:extLst>
              <a:ext uri="{FF2B5EF4-FFF2-40B4-BE49-F238E27FC236}">
                <a16:creationId xmlns:a16="http://schemas.microsoft.com/office/drawing/2014/main" id="{D5EF99BC-2A11-44E6-93CA-D1ABFC14A7C1}"/>
              </a:ext>
            </a:extLst>
          </p:cNvPr>
          <p:cNvSpPr>
            <a:spLocks noGrp="1"/>
          </p:cNvSpPr>
          <p:nvPr>
            <p:ph idx="1"/>
          </p:nvPr>
        </p:nvSpPr>
        <p:spPr/>
        <p:txBody>
          <a:bodyPr/>
          <a:lstStyle/>
          <a:p>
            <a:r>
              <a:rPr lang="en-US" altLang="zh-CN" dirty="0" err="1"/>
              <a:t>MachineLoopInfo</a:t>
            </a:r>
            <a:endParaRPr lang="en-US" altLang="zh-CN" dirty="0"/>
          </a:p>
          <a:p>
            <a:endParaRPr lang="en-US" altLang="zh-CN" dirty="0"/>
          </a:p>
          <a:p>
            <a:r>
              <a:rPr lang="nl-NL" altLang="zh-CN" dirty="0">
                <a:hlinkClick r:id="rId2"/>
              </a:rPr>
              <a:t>include/llvm/CodeGen/MachineLoopInfo.h</a:t>
            </a:r>
            <a:endParaRPr lang="nl-NL" altLang="zh-CN" dirty="0"/>
          </a:p>
          <a:p>
            <a:endParaRPr lang="en-US" altLang="zh-CN" dirty="0"/>
          </a:p>
          <a:p>
            <a:r>
              <a:rPr lang="en-US" altLang="zh-CN" dirty="0" err="1"/>
              <a:t>MachineLoopInfo</a:t>
            </a:r>
            <a:r>
              <a:rPr lang="en-US" altLang="zh-CN" dirty="0"/>
              <a:t>() : </a:t>
            </a:r>
            <a:r>
              <a:rPr lang="en-US" altLang="zh-CN" dirty="0" err="1"/>
              <a:t>MachineFunctionPass</a:t>
            </a:r>
            <a:r>
              <a:rPr lang="en-US" altLang="zh-CN" dirty="0"/>
              <a:t>(ID) {</a:t>
            </a:r>
          </a:p>
          <a:p>
            <a:r>
              <a:rPr lang="en-US" altLang="zh-CN" dirty="0"/>
              <a:t>bool </a:t>
            </a:r>
            <a:r>
              <a:rPr lang="en-US" altLang="zh-CN" dirty="0" err="1"/>
              <a:t>runOnMachineFunction</a:t>
            </a:r>
            <a:r>
              <a:rPr lang="en-US" altLang="zh-CN" dirty="0"/>
              <a:t>(</a:t>
            </a:r>
            <a:r>
              <a:rPr lang="en-US" altLang="zh-CN" dirty="0" err="1"/>
              <a:t>MachineFunction</a:t>
            </a:r>
            <a:r>
              <a:rPr lang="en-US" altLang="zh-CN" dirty="0"/>
              <a:t> &amp;F) override;</a:t>
            </a:r>
            <a:endParaRPr lang="zh-CN" altLang="en-US" dirty="0"/>
          </a:p>
        </p:txBody>
      </p:sp>
    </p:spTree>
    <p:extLst>
      <p:ext uri="{BB962C8B-B14F-4D97-AF65-F5344CB8AC3E}">
        <p14:creationId xmlns:p14="http://schemas.microsoft.com/office/powerpoint/2010/main" val="227849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8327A-5A10-4B1D-9B4A-A0AEDBEE9171}"/>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7A98472C-DA9A-4933-9BD6-91A204753ACE}"/>
              </a:ext>
            </a:extLst>
          </p:cNvPr>
          <p:cNvSpPr>
            <a:spLocks noGrp="1"/>
          </p:cNvSpPr>
          <p:nvPr>
            <p:ph idx="1"/>
          </p:nvPr>
        </p:nvSpPr>
        <p:spPr/>
        <p:txBody>
          <a:bodyPr/>
          <a:lstStyle/>
          <a:p>
            <a:r>
              <a:rPr lang="en-US" altLang="zh-CN" dirty="0"/>
              <a:t>LLVM</a:t>
            </a:r>
            <a:r>
              <a:rPr lang="zh-CN" altLang="en-US" dirty="0"/>
              <a:t>简介</a:t>
            </a:r>
            <a:endParaRPr lang="en-US" altLang="zh-CN" dirty="0"/>
          </a:p>
          <a:p>
            <a:r>
              <a:rPr lang="en-US" altLang="zh-CN" dirty="0"/>
              <a:t>LLVM IR</a:t>
            </a:r>
          </a:p>
          <a:p>
            <a:r>
              <a:rPr lang="en-US" altLang="zh-CN" dirty="0"/>
              <a:t>LLVM</a:t>
            </a:r>
            <a:r>
              <a:rPr lang="zh-CN" altLang="en-US" dirty="0"/>
              <a:t> </a:t>
            </a:r>
            <a:r>
              <a:rPr lang="en-US" altLang="zh-CN" dirty="0"/>
              <a:t>Backend</a:t>
            </a:r>
          </a:p>
          <a:p>
            <a:r>
              <a:rPr lang="en-US" altLang="zh-CN" dirty="0"/>
              <a:t>Pass</a:t>
            </a:r>
            <a:r>
              <a:rPr lang="zh-CN" altLang="en-US" dirty="0"/>
              <a:t>的简介</a:t>
            </a:r>
          </a:p>
        </p:txBody>
      </p:sp>
    </p:spTree>
    <p:extLst>
      <p:ext uri="{BB962C8B-B14F-4D97-AF65-F5344CB8AC3E}">
        <p14:creationId xmlns:p14="http://schemas.microsoft.com/office/powerpoint/2010/main" val="1108665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7F492-ADEF-4731-8680-CA67C515F978}"/>
              </a:ext>
            </a:extLst>
          </p:cNvPr>
          <p:cNvSpPr>
            <a:spLocks noGrp="1"/>
          </p:cNvSpPr>
          <p:nvPr>
            <p:ph type="title"/>
          </p:nvPr>
        </p:nvSpPr>
        <p:spPr/>
        <p:txBody>
          <a:bodyPr/>
          <a:lstStyle/>
          <a:p>
            <a:r>
              <a:rPr lang="en-US" altLang="zh-CN" dirty="0" err="1"/>
              <a:t>MachineFunctionPass</a:t>
            </a:r>
            <a:r>
              <a:rPr lang="zh-CN" altLang="en-US" dirty="0"/>
              <a:t>子类实例</a:t>
            </a:r>
          </a:p>
        </p:txBody>
      </p:sp>
      <p:sp>
        <p:nvSpPr>
          <p:cNvPr id="3" name="内容占位符 2">
            <a:extLst>
              <a:ext uri="{FF2B5EF4-FFF2-40B4-BE49-F238E27FC236}">
                <a16:creationId xmlns:a16="http://schemas.microsoft.com/office/drawing/2014/main" id="{D5EF99BC-2A11-44E6-93CA-D1ABFC14A7C1}"/>
              </a:ext>
            </a:extLst>
          </p:cNvPr>
          <p:cNvSpPr>
            <a:spLocks noGrp="1"/>
          </p:cNvSpPr>
          <p:nvPr>
            <p:ph idx="1"/>
          </p:nvPr>
        </p:nvSpPr>
        <p:spPr/>
        <p:txBody>
          <a:bodyPr>
            <a:normAutofit fontScale="92500"/>
          </a:bodyPr>
          <a:lstStyle/>
          <a:p>
            <a:r>
              <a:rPr lang="en-US" altLang="zh-CN" dirty="0" err="1"/>
              <a:t>MachineLoopInfo</a:t>
            </a:r>
            <a:endParaRPr lang="en-US" altLang="zh-CN" dirty="0"/>
          </a:p>
          <a:p>
            <a:endParaRPr lang="en-US" altLang="zh-CN" dirty="0"/>
          </a:p>
          <a:p>
            <a:r>
              <a:rPr lang="en-US" altLang="zh-CN" dirty="0">
                <a:hlinkClick r:id="rId2"/>
              </a:rPr>
              <a:t>/</a:t>
            </a:r>
            <a:r>
              <a:rPr lang="en-US" altLang="zh-CN" dirty="0" err="1">
                <a:hlinkClick r:id="rId2"/>
              </a:rPr>
              <a:t>llvm</a:t>
            </a:r>
            <a:r>
              <a:rPr lang="en-US" altLang="zh-CN" dirty="0">
                <a:hlinkClick r:id="rId2"/>
              </a:rPr>
              <a:t>/lib/</a:t>
            </a:r>
            <a:r>
              <a:rPr lang="en-US" altLang="zh-CN" dirty="0" err="1">
                <a:hlinkClick r:id="rId2"/>
              </a:rPr>
              <a:t>CodeGen</a:t>
            </a:r>
            <a:r>
              <a:rPr lang="en-US" altLang="zh-CN" dirty="0">
                <a:hlinkClick r:id="rId2"/>
              </a:rPr>
              <a:t>/MachineLoopInfo.cpp</a:t>
            </a:r>
            <a:endParaRPr lang="en-US" altLang="zh-CN" dirty="0"/>
          </a:p>
          <a:p>
            <a:pPr marL="0" indent="0">
              <a:buNone/>
            </a:pPr>
            <a:r>
              <a:rPr lang="en-US" altLang="zh-CN" dirty="0"/>
              <a:t>bool </a:t>
            </a:r>
            <a:r>
              <a:rPr lang="en-US" altLang="zh-CN" dirty="0" err="1"/>
              <a:t>MachineLoopInfo</a:t>
            </a:r>
            <a:r>
              <a:rPr lang="en-US" altLang="zh-CN" dirty="0"/>
              <a:t>::</a:t>
            </a:r>
            <a:r>
              <a:rPr lang="en-US" altLang="zh-CN" dirty="0" err="1"/>
              <a:t>runOnMachineFunction</a:t>
            </a:r>
            <a:r>
              <a:rPr lang="en-US" altLang="zh-CN" dirty="0"/>
              <a:t>(</a:t>
            </a:r>
            <a:r>
              <a:rPr lang="en-US" altLang="zh-CN" dirty="0" err="1"/>
              <a:t>MachineFunction</a:t>
            </a:r>
            <a:r>
              <a:rPr lang="en-US" altLang="zh-CN" dirty="0"/>
              <a:t> &amp;) {</a:t>
            </a:r>
          </a:p>
          <a:p>
            <a:pPr marL="0" indent="0">
              <a:buNone/>
            </a:pPr>
            <a:r>
              <a:rPr lang="en-US" altLang="zh-CN" dirty="0"/>
              <a:t>  </a:t>
            </a:r>
            <a:r>
              <a:rPr lang="en-US" altLang="zh-CN" dirty="0" err="1"/>
              <a:t>releaseMemory</a:t>
            </a:r>
            <a:r>
              <a:rPr lang="en-US" altLang="zh-CN" dirty="0"/>
              <a:t>();</a:t>
            </a:r>
          </a:p>
          <a:p>
            <a:pPr marL="0" indent="0">
              <a:buNone/>
            </a:pPr>
            <a:r>
              <a:rPr lang="en-US" altLang="zh-CN" dirty="0"/>
              <a:t>  </a:t>
            </a:r>
            <a:r>
              <a:rPr lang="en-US" altLang="zh-CN" dirty="0" err="1"/>
              <a:t>LI.analyze</a:t>
            </a:r>
            <a:r>
              <a:rPr lang="en-US" altLang="zh-CN" dirty="0"/>
              <a:t>(</a:t>
            </a:r>
            <a:r>
              <a:rPr lang="en-US" altLang="zh-CN" dirty="0" err="1"/>
              <a:t>getAnalysis</a:t>
            </a:r>
            <a:r>
              <a:rPr lang="en-US" altLang="zh-CN" dirty="0"/>
              <a:t>&lt;</a:t>
            </a:r>
            <a:r>
              <a:rPr lang="en-US" altLang="zh-CN" dirty="0" err="1"/>
              <a:t>MachineDominatorTree</a:t>
            </a:r>
            <a:r>
              <a:rPr lang="en-US" altLang="zh-CN" dirty="0"/>
              <a:t>&gt;().</a:t>
            </a:r>
            <a:r>
              <a:rPr lang="en-US" altLang="zh-CN" dirty="0" err="1"/>
              <a:t>getBase</a:t>
            </a:r>
            <a:r>
              <a:rPr lang="en-US" altLang="zh-CN" dirty="0"/>
              <a:t>());</a:t>
            </a:r>
          </a:p>
          <a:p>
            <a:pPr marL="0" indent="0">
              <a:buNone/>
            </a:pPr>
            <a:r>
              <a:rPr lang="en-US" altLang="zh-CN" dirty="0"/>
              <a:t>  return false;</a:t>
            </a:r>
          </a:p>
          <a:p>
            <a:pPr marL="0" indent="0">
              <a:buNone/>
            </a:pPr>
            <a:r>
              <a:rPr lang="en-US" altLang="zh-CN" dirty="0"/>
              <a:t>}</a:t>
            </a:r>
          </a:p>
          <a:p>
            <a:r>
              <a:rPr lang="en-US" altLang="zh-CN" dirty="0" err="1"/>
              <a:t>MachineFunctionPass</a:t>
            </a:r>
            <a:r>
              <a:rPr lang="zh-CN" altLang="en-US" dirty="0"/>
              <a:t>子类的使用</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3814593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DF369-05BB-4944-9120-D710E996D54C}"/>
              </a:ext>
            </a:extLst>
          </p:cNvPr>
          <p:cNvSpPr>
            <a:spLocks noGrp="1"/>
          </p:cNvSpPr>
          <p:nvPr>
            <p:ph type="title"/>
          </p:nvPr>
        </p:nvSpPr>
        <p:spPr/>
        <p:txBody>
          <a:bodyPr/>
          <a:lstStyle/>
          <a:p>
            <a:r>
              <a:rPr lang="en-US" altLang="zh-CN" dirty="0"/>
              <a:t>Pass</a:t>
            </a:r>
            <a:r>
              <a:rPr lang="zh-CN" altLang="en-US" dirty="0"/>
              <a:t> </a:t>
            </a:r>
            <a:r>
              <a:rPr lang="en-US" altLang="zh-CN" dirty="0"/>
              <a:t>Statistic</a:t>
            </a:r>
            <a:endParaRPr lang="zh-CN" altLang="en-US" dirty="0"/>
          </a:p>
        </p:txBody>
      </p:sp>
      <p:sp>
        <p:nvSpPr>
          <p:cNvPr id="3" name="内容占位符 2">
            <a:extLst>
              <a:ext uri="{FF2B5EF4-FFF2-40B4-BE49-F238E27FC236}">
                <a16:creationId xmlns:a16="http://schemas.microsoft.com/office/drawing/2014/main" id="{C1190882-14B5-4586-BBF8-69FEBEEACE71}"/>
              </a:ext>
            </a:extLst>
          </p:cNvPr>
          <p:cNvSpPr>
            <a:spLocks noGrp="1"/>
          </p:cNvSpPr>
          <p:nvPr>
            <p:ph idx="1"/>
          </p:nvPr>
        </p:nvSpPr>
        <p:spPr/>
        <p:txBody>
          <a:bodyPr/>
          <a:lstStyle/>
          <a:p>
            <a:r>
              <a:rPr lang="en-US" altLang="zh-CN" dirty="0"/>
              <a:t>The </a:t>
            </a:r>
            <a:r>
              <a:rPr lang="en-US" altLang="zh-CN" dirty="0">
                <a:hlinkClick r:id="rId2"/>
              </a:rPr>
              <a:t>Statistic</a:t>
            </a:r>
            <a:r>
              <a:rPr lang="en-US" altLang="zh-CN" dirty="0"/>
              <a:t> class is designed to be an easy way to expose various success metrics from passes. </a:t>
            </a:r>
          </a:p>
          <a:p>
            <a:r>
              <a:rPr lang="en-US" altLang="zh-CN" dirty="0"/>
              <a:t>These statistics are printed at the end of a run, when the </a:t>
            </a:r>
            <a:r>
              <a:rPr lang="en-US" altLang="zh-CN" b="1" dirty="0">
                <a:solidFill>
                  <a:srgbClr val="FF0000"/>
                </a:solidFill>
              </a:rPr>
              <a:t>-stats </a:t>
            </a:r>
            <a:r>
              <a:rPr lang="en-US" altLang="zh-CN" dirty="0"/>
              <a:t>command line option is enabled on the command line.</a:t>
            </a:r>
          </a:p>
          <a:p>
            <a:r>
              <a:rPr lang="en-US" altLang="zh-CN" dirty="0"/>
              <a:t> See the </a:t>
            </a:r>
            <a:r>
              <a:rPr lang="en-US" altLang="zh-CN" dirty="0">
                <a:hlinkClick r:id="rId3"/>
              </a:rPr>
              <a:t>Statistics section in the Programmer’s Manual </a:t>
            </a:r>
            <a:r>
              <a:rPr lang="en-US" altLang="zh-CN" dirty="0"/>
              <a:t>for details.</a:t>
            </a:r>
            <a:endParaRPr lang="zh-CN" altLang="en-US" dirty="0"/>
          </a:p>
        </p:txBody>
      </p:sp>
    </p:spTree>
    <p:extLst>
      <p:ext uri="{BB962C8B-B14F-4D97-AF65-F5344CB8AC3E}">
        <p14:creationId xmlns:p14="http://schemas.microsoft.com/office/powerpoint/2010/main" val="2438337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3A3E0-DF02-4DE3-B177-60BF7BC059C2}"/>
              </a:ext>
            </a:extLst>
          </p:cNvPr>
          <p:cNvSpPr>
            <a:spLocks noGrp="1"/>
          </p:cNvSpPr>
          <p:nvPr>
            <p:ph type="title"/>
          </p:nvPr>
        </p:nvSpPr>
        <p:spPr/>
        <p:txBody>
          <a:bodyPr/>
          <a:lstStyle/>
          <a:p>
            <a:r>
              <a:rPr lang="en-US" altLang="zh-CN" dirty="0"/>
              <a:t>PassManager</a:t>
            </a:r>
            <a:endParaRPr lang="zh-CN" altLang="en-US" dirty="0"/>
          </a:p>
        </p:txBody>
      </p:sp>
      <p:sp>
        <p:nvSpPr>
          <p:cNvPr id="3" name="内容占位符 2">
            <a:extLst>
              <a:ext uri="{FF2B5EF4-FFF2-40B4-BE49-F238E27FC236}">
                <a16:creationId xmlns:a16="http://schemas.microsoft.com/office/drawing/2014/main" id="{32E1AE33-EC8A-49D3-9A76-4CCC3B6A25D0}"/>
              </a:ext>
            </a:extLst>
          </p:cNvPr>
          <p:cNvSpPr>
            <a:spLocks noGrp="1"/>
          </p:cNvSpPr>
          <p:nvPr>
            <p:ph idx="1"/>
          </p:nvPr>
        </p:nvSpPr>
        <p:spPr/>
        <p:txBody>
          <a:bodyPr>
            <a:normAutofit/>
          </a:bodyPr>
          <a:lstStyle/>
          <a:p>
            <a:r>
              <a:rPr lang="en-US" altLang="zh-CN" dirty="0">
                <a:hlinkClick r:id="rId2"/>
              </a:rPr>
              <a:t>PassManager</a:t>
            </a:r>
            <a:endParaRPr lang="en-US" altLang="zh-CN" dirty="0"/>
          </a:p>
          <a:p>
            <a:r>
              <a:rPr lang="en-US" altLang="zh-CN" dirty="0"/>
              <a:t>A pass manager is generally a tool to collect a sequence of passes which run over a particular IR construct, and run each of them in sequence over each such construct in the containing IR construct.</a:t>
            </a:r>
          </a:p>
          <a:p>
            <a:r>
              <a:rPr lang="en-US" altLang="zh-CN" dirty="0"/>
              <a:t>One of the main responsibilities of the PassManager is to make sure that passes interact with each other correctly. Because PassManager tries to optimize the execution of passes it must know how the passes interact with each other and what dependencies exist between the various passes.</a:t>
            </a:r>
          </a:p>
          <a:p>
            <a:pPr marL="0" indent="0">
              <a:buNone/>
            </a:pPr>
            <a:endParaRPr lang="zh-CN" altLang="en-US" dirty="0"/>
          </a:p>
        </p:txBody>
      </p:sp>
    </p:spTree>
    <p:extLst>
      <p:ext uri="{BB962C8B-B14F-4D97-AF65-F5344CB8AC3E}">
        <p14:creationId xmlns:p14="http://schemas.microsoft.com/office/powerpoint/2010/main" val="7007292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B0901-5916-4AE5-A98C-A40B8B3EC524}"/>
              </a:ext>
            </a:extLst>
          </p:cNvPr>
          <p:cNvSpPr>
            <a:spLocks noGrp="1"/>
          </p:cNvSpPr>
          <p:nvPr>
            <p:ph type="title"/>
          </p:nvPr>
        </p:nvSpPr>
        <p:spPr/>
        <p:txBody>
          <a:bodyPr/>
          <a:lstStyle/>
          <a:p>
            <a:r>
              <a:rPr lang="en-US" altLang="zh-CN" dirty="0"/>
              <a:t>PassManager</a:t>
            </a:r>
            <a:endParaRPr lang="zh-CN" altLang="en-US" dirty="0"/>
          </a:p>
        </p:txBody>
      </p:sp>
      <p:sp>
        <p:nvSpPr>
          <p:cNvPr id="3" name="内容占位符 2">
            <a:extLst>
              <a:ext uri="{FF2B5EF4-FFF2-40B4-BE49-F238E27FC236}">
                <a16:creationId xmlns:a16="http://schemas.microsoft.com/office/drawing/2014/main" id="{CCD7D0A7-E6FD-4898-89F1-9CF9CA974F51}"/>
              </a:ext>
            </a:extLst>
          </p:cNvPr>
          <p:cNvSpPr>
            <a:spLocks noGrp="1"/>
          </p:cNvSpPr>
          <p:nvPr>
            <p:ph idx="1"/>
          </p:nvPr>
        </p:nvSpPr>
        <p:spPr/>
        <p:txBody>
          <a:bodyPr/>
          <a:lstStyle/>
          <a:p>
            <a:r>
              <a:rPr lang="en-US" altLang="zh-CN" dirty="0"/>
              <a:t> If a pass does not implement the </a:t>
            </a:r>
            <a:r>
              <a:rPr lang="en-US" altLang="zh-CN" u="sng" dirty="0" err="1">
                <a:hlinkClick r:id="rId2"/>
              </a:rPr>
              <a:t>getAnalysisUsage</a:t>
            </a:r>
            <a:r>
              <a:rPr lang="en-US" altLang="zh-CN" dirty="0"/>
              <a:t> method, it defaults to not having any prerequisite passes, and invalidating </a:t>
            </a:r>
            <a:r>
              <a:rPr lang="en-US" altLang="zh-CN" b="1" dirty="0"/>
              <a:t>all</a:t>
            </a:r>
            <a:r>
              <a:rPr lang="en-US" altLang="zh-CN" dirty="0"/>
              <a:t> other passes.</a:t>
            </a:r>
          </a:p>
          <a:p>
            <a:r>
              <a:rPr lang="en-US" altLang="zh-CN" dirty="0"/>
              <a:t>The PassManager attempts to get better cache and memory usage behavior out of a series of passes by pipelining the passes together. This means that, given a series of consecutive </a:t>
            </a:r>
            <a:r>
              <a:rPr lang="en-US" altLang="zh-CN" dirty="0" err="1"/>
              <a:t>FunctionPass</a:t>
            </a:r>
            <a:r>
              <a:rPr lang="en-US" altLang="zh-CN" dirty="0"/>
              <a:t>, it will execute all of the </a:t>
            </a:r>
            <a:r>
              <a:rPr lang="en-US" altLang="zh-CN" dirty="0" err="1"/>
              <a:t>FunctionPass</a:t>
            </a:r>
            <a:r>
              <a:rPr lang="en-US" altLang="zh-CN" dirty="0"/>
              <a:t> on the first function, then all of the </a:t>
            </a:r>
            <a:r>
              <a:rPr lang="en-US" altLang="zh-CN" dirty="0" err="1"/>
              <a:t>FunctionPasses</a:t>
            </a:r>
            <a:r>
              <a:rPr lang="en-US" altLang="zh-CN" dirty="0"/>
              <a:t> on the second function, </a:t>
            </a:r>
            <a:r>
              <a:rPr lang="en-US" altLang="zh-CN" dirty="0" err="1"/>
              <a:t>etc</a:t>
            </a:r>
            <a:r>
              <a:rPr lang="en-US" altLang="zh-CN" dirty="0"/>
              <a:t>… until the entire program has been run through the passes.</a:t>
            </a:r>
            <a:endParaRPr lang="zh-CN" altLang="en-US" dirty="0"/>
          </a:p>
          <a:p>
            <a:endParaRPr lang="zh-CN" altLang="en-US" dirty="0"/>
          </a:p>
        </p:txBody>
      </p:sp>
    </p:spTree>
    <p:extLst>
      <p:ext uri="{BB962C8B-B14F-4D97-AF65-F5344CB8AC3E}">
        <p14:creationId xmlns:p14="http://schemas.microsoft.com/office/powerpoint/2010/main" val="589069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9AAEF-9B6D-4ED8-BB24-0A581C948C77}"/>
              </a:ext>
            </a:extLst>
          </p:cNvPr>
          <p:cNvSpPr>
            <a:spLocks noGrp="1"/>
          </p:cNvSpPr>
          <p:nvPr>
            <p:ph type="title"/>
          </p:nvPr>
        </p:nvSpPr>
        <p:spPr/>
        <p:txBody>
          <a:bodyPr/>
          <a:lstStyle/>
          <a:p>
            <a:r>
              <a:rPr lang="en-US" altLang="zh-CN" dirty="0"/>
              <a:t>PassManager</a:t>
            </a:r>
            <a:endParaRPr lang="zh-CN" altLang="en-US" dirty="0"/>
          </a:p>
        </p:txBody>
      </p:sp>
      <p:sp>
        <p:nvSpPr>
          <p:cNvPr id="3" name="内容占位符 2">
            <a:extLst>
              <a:ext uri="{FF2B5EF4-FFF2-40B4-BE49-F238E27FC236}">
                <a16:creationId xmlns:a16="http://schemas.microsoft.com/office/drawing/2014/main" id="{F0571367-422E-4D13-914D-A575C965D876}"/>
              </a:ext>
            </a:extLst>
          </p:cNvPr>
          <p:cNvSpPr>
            <a:spLocks noGrp="1"/>
          </p:cNvSpPr>
          <p:nvPr>
            <p:ph idx="1"/>
          </p:nvPr>
        </p:nvSpPr>
        <p:spPr/>
        <p:txBody>
          <a:bodyPr/>
          <a:lstStyle/>
          <a:p>
            <a:r>
              <a:rPr lang="en-US" altLang="zh-CN" dirty="0"/>
              <a:t>The PassManager class takes a list of passes, ensures their prerequisites are set up correctly, and then schedules passes to run efficiently. All of the LLVM tools that run passes use the PassManager for execution of these passes.</a:t>
            </a:r>
          </a:p>
          <a:p>
            <a:r>
              <a:rPr lang="en-US" altLang="zh-CN" dirty="0"/>
              <a:t> An important part of work is that the PassManager tracks the exact lifetime of all analysis results, allowing it to free memory allocated to holding analysis results as soon as they are no longer needed.</a:t>
            </a:r>
            <a:endParaRPr lang="zh-CN" altLang="en-US" dirty="0"/>
          </a:p>
        </p:txBody>
      </p:sp>
    </p:spTree>
    <p:extLst>
      <p:ext uri="{BB962C8B-B14F-4D97-AF65-F5344CB8AC3E}">
        <p14:creationId xmlns:p14="http://schemas.microsoft.com/office/powerpoint/2010/main" val="2992294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2D1EC-BD83-437D-97FB-B78957D0FCAC}"/>
              </a:ext>
            </a:extLst>
          </p:cNvPr>
          <p:cNvSpPr>
            <a:spLocks noGrp="1"/>
          </p:cNvSpPr>
          <p:nvPr>
            <p:ph type="title"/>
          </p:nvPr>
        </p:nvSpPr>
        <p:spPr/>
        <p:txBody>
          <a:bodyPr/>
          <a:lstStyle/>
          <a:p>
            <a:r>
              <a:rPr lang="en-US" altLang="zh-CN" dirty="0"/>
              <a:t>LLVM</a:t>
            </a:r>
            <a:r>
              <a:rPr lang="zh-CN" altLang="en-US" dirty="0"/>
              <a:t>的</a:t>
            </a:r>
            <a:r>
              <a:rPr lang="en-US" altLang="zh-CN" dirty="0"/>
              <a:t>pass</a:t>
            </a:r>
            <a:r>
              <a:rPr lang="zh-CN" altLang="en-US" dirty="0"/>
              <a:t>注册机制</a:t>
            </a:r>
          </a:p>
        </p:txBody>
      </p:sp>
      <p:sp>
        <p:nvSpPr>
          <p:cNvPr id="3" name="内容占位符 2">
            <a:extLst>
              <a:ext uri="{FF2B5EF4-FFF2-40B4-BE49-F238E27FC236}">
                <a16:creationId xmlns:a16="http://schemas.microsoft.com/office/drawing/2014/main" id="{04189E28-1D9C-456E-8C17-F7476E9C8546}"/>
              </a:ext>
            </a:extLst>
          </p:cNvPr>
          <p:cNvSpPr>
            <a:spLocks noGrp="1"/>
          </p:cNvSpPr>
          <p:nvPr>
            <p:ph idx="1"/>
          </p:nvPr>
        </p:nvSpPr>
        <p:spPr/>
        <p:txBody>
          <a:bodyPr>
            <a:normAutofit/>
          </a:bodyPr>
          <a:lstStyle/>
          <a:p>
            <a:r>
              <a:rPr lang="zh-CN" altLang="en-US" dirty="0"/>
              <a:t>正常的</a:t>
            </a:r>
            <a:r>
              <a:rPr lang="en-US" altLang="zh-CN" dirty="0"/>
              <a:t>LLVM</a:t>
            </a:r>
            <a:r>
              <a:rPr lang="zh-CN" altLang="en-US" dirty="0"/>
              <a:t>中添加</a:t>
            </a:r>
            <a:r>
              <a:rPr lang="en-US" altLang="zh-CN" dirty="0"/>
              <a:t>Pass</a:t>
            </a:r>
            <a:r>
              <a:rPr lang="zh-CN" altLang="en-US" dirty="0"/>
              <a:t>，可用的注册方式：</a:t>
            </a:r>
            <a:endParaRPr lang="en-US" altLang="zh-CN" dirty="0"/>
          </a:p>
          <a:p>
            <a:pPr marL="0" indent="0">
              <a:buNone/>
            </a:pPr>
            <a:r>
              <a:rPr lang="en-US" altLang="zh-CN" dirty="0"/>
              <a:t>   static </a:t>
            </a:r>
            <a:r>
              <a:rPr lang="en-US" altLang="zh-CN" dirty="0" err="1"/>
              <a:t>RegisterPass</a:t>
            </a:r>
            <a:r>
              <a:rPr lang="en-US" altLang="zh-CN" dirty="0"/>
              <a:t>&lt;Hello&gt; X("hello", "Hello World Pass");</a:t>
            </a:r>
          </a:p>
          <a:p>
            <a:pPr marL="0" indent="0">
              <a:buNone/>
            </a:pPr>
            <a:r>
              <a:rPr lang="en-US" altLang="zh-CN" dirty="0"/>
              <a:t>   </a:t>
            </a:r>
          </a:p>
          <a:p>
            <a:pPr marL="0" indent="0">
              <a:buNone/>
            </a:pPr>
            <a:r>
              <a:rPr lang="zh-CN" altLang="en-US" dirty="0"/>
              <a:t>目前其他方式的注册实例：</a:t>
            </a:r>
            <a:endParaRPr lang="en-US" altLang="zh-CN" dirty="0"/>
          </a:p>
          <a:p>
            <a:pPr marL="0" indent="0">
              <a:buNone/>
            </a:pPr>
            <a:r>
              <a:rPr lang="en-US" altLang="zh-CN" dirty="0"/>
              <a:t>INITIALIZE_PASS_BEGIN(</a:t>
            </a:r>
            <a:r>
              <a:rPr lang="en-US" altLang="zh-CN" dirty="0" err="1"/>
              <a:t>RegToMem</a:t>
            </a:r>
            <a:r>
              <a:rPr lang="en-US" altLang="zh-CN" dirty="0"/>
              <a:t>, "reg2mem", "Demote all values to stack slots", false, false)</a:t>
            </a:r>
          </a:p>
          <a:p>
            <a:pPr marL="0" indent="0">
              <a:buNone/>
            </a:pPr>
            <a:r>
              <a:rPr lang="en-US" altLang="zh-CN" dirty="0"/>
              <a:t>INITIALIZE_PASS_DEPENDENCY(</a:t>
            </a:r>
            <a:r>
              <a:rPr lang="en-US" altLang="zh-CN" dirty="0" err="1"/>
              <a:t>BreakCriticalEdges</a:t>
            </a:r>
            <a:r>
              <a:rPr lang="en-US" altLang="zh-CN" dirty="0"/>
              <a:t>)</a:t>
            </a:r>
          </a:p>
          <a:p>
            <a:pPr marL="0" indent="0">
              <a:buNone/>
            </a:pPr>
            <a:r>
              <a:rPr lang="en-US" altLang="zh-CN" dirty="0"/>
              <a:t>INITIALIZE_PASS_END(</a:t>
            </a:r>
            <a:r>
              <a:rPr lang="en-US" altLang="zh-CN" dirty="0" err="1"/>
              <a:t>RegToMem</a:t>
            </a:r>
            <a:r>
              <a:rPr lang="en-US" altLang="zh-CN" dirty="0"/>
              <a:t>, "reg2mem", "Demote all values to stack slots", false, false)</a:t>
            </a:r>
          </a:p>
        </p:txBody>
      </p:sp>
    </p:spTree>
    <p:extLst>
      <p:ext uri="{BB962C8B-B14F-4D97-AF65-F5344CB8AC3E}">
        <p14:creationId xmlns:p14="http://schemas.microsoft.com/office/powerpoint/2010/main" val="2854176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E0D4C-4FBF-4A56-9516-361EED9EB398}"/>
              </a:ext>
            </a:extLst>
          </p:cNvPr>
          <p:cNvSpPr>
            <a:spLocks noGrp="1"/>
          </p:cNvSpPr>
          <p:nvPr>
            <p:ph type="title"/>
          </p:nvPr>
        </p:nvSpPr>
        <p:spPr/>
        <p:txBody>
          <a:bodyPr/>
          <a:lstStyle/>
          <a:p>
            <a:r>
              <a:rPr lang="en-US" altLang="zh-CN" dirty="0"/>
              <a:t>LLVM</a:t>
            </a:r>
            <a:r>
              <a:rPr lang="zh-CN" altLang="en-US" dirty="0"/>
              <a:t>的</a:t>
            </a:r>
            <a:r>
              <a:rPr lang="en-US" altLang="zh-CN" dirty="0"/>
              <a:t>pass</a:t>
            </a:r>
            <a:r>
              <a:rPr lang="zh-CN" altLang="en-US" dirty="0"/>
              <a:t>注册机制</a:t>
            </a:r>
          </a:p>
        </p:txBody>
      </p:sp>
      <p:sp>
        <p:nvSpPr>
          <p:cNvPr id="3" name="内容占位符 2">
            <a:extLst>
              <a:ext uri="{FF2B5EF4-FFF2-40B4-BE49-F238E27FC236}">
                <a16:creationId xmlns:a16="http://schemas.microsoft.com/office/drawing/2014/main" id="{E89E15BC-AEA1-4C34-B39A-F37318AB32E3}"/>
              </a:ext>
            </a:extLst>
          </p:cNvPr>
          <p:cNvSpPr>
            <a:spLocks noGrp="1"/>
          </p:cNvSpPr>
          <p:nvPr>
            <p:ph idx="1"/>
          </p:nvPr>
        </p:nvSpPr>
        <p:spPr>
          <a:xfrm>
            <a:off x="140677" y="1825625"/>
            <a:ext cx="11802793" cy="4351338"/>
          </a:xfrm>
        </p:spPr>
        <p:txBody>
          <a:bodyPr>
            <a:normAutofit lnSpcReduction="10000"/>
          </a:bodyPr>
          <a:lstStyle/>
          <a:p>
            <a:pPr marL="0" indent="0">
              <a:buNone/>
            </a:pPr>
            <a:r>
              <a:rPr lang="en-US" altLang="zh-CN" dirty="0"/>
              <a:t>#define INITIALIZE_PASS(</a:t>
            </a:r>
            <a:r>
              <a:rPr lang="en-US" altLang="zh-CN" dirty="0" err="1"/>
              <a:t>passName</a:t>
            </a:r>
            <a:r>
              <a:rPr lang="en-US" altLang="zh-CN" dirty="0"/>
              <a:t>, </a:t>
            </a:r>
            <a:r>
              <a:rPr lang="en-US" altLang="zh-CN" dirty="0" err="1"/>
              <a:t>arg</a:t>
            </a:r>
            <a:r>
              <a:rPr lang="en-US" altLang="zh-CN" dirty="0"/>
              <a:t>, name, </a:t>
            </a:r>
            <a:r>
              <a:rPr lang="en-US" altLang="zh-CN" dirty="0" err="1"/>
              <a:t>cfg</a:t>
            </a:r>
            <a:r>
              <a:rPr lang="en-US" altLang="zh-CN" dirty="0"/>
              <a:t>, analysis)                    \</a:t>
            </a:r>
          </a:p>
          <a:p>
            <a:pPr marL="0" indent="0">
              <a:buNone/>
            </a:pPr>
            <a:r>
              <a:rPr lang="en-US" altLang="zh-CN" dirty="0"/>
              <a:t>  static void *initialize##</a:t>
            </a:r>
            <a:r>
              <a:rPr lang="en-US" altLang="zh-CN" dirty="0" err="1"/>
              <a:t>passName</a:t>
            </a:r>
            <a:r>
              <a:rPr lang="en-US" altLang="zh-CN" dirty="0"/>
              <a:t>##</a:t>
            </a:r>
            <a:r>
              <a:rPr lang="en-US" altLang="zh-CN" dirty="0" err="1"/>
              <a:t>PassOnce</a:t>
            </a:r>
            <a:r>
              <a:rPr lang="en-US" altLang="zh-CN" dirty="0"/>
              <a:t>(</a:t>
            </a:r>
            <a:r>
              <a:rPr lang="en-US" altLang="zh-CN" dirty="0" err="1"/>
              <a:t>PassRegistry</a:t>
            </a:r>
            <a:r>
              <a:rPr lang="en-US" altLang="zh-CN" dirty="0"/>
              <a:t> &amp;Registry) {    \</a:t>
            </a:r>
          </a:p>
          <a:p>
            <a:pPr marL="0" indent="0">
              <a:buNone/>
            </a:pPr>
            <a:r>
              <a:rPr lang="en-US" altLang="zh-CN" dirty="0"/>
              <a:t>    </a:t>
            </a:r>
            <a:r>
              <a:rPr lang="en-US" altLang="zh-CN" dirty="0" err="1"/>
              <a:t>PassInfo</a:t>
            </a:r>
            <a:r>
              <a:rPr lang="en-US" altLang="zh-CN" dirty="0"/>
              <a:t> *PI = new </a:t>
            </a:r>
            <a:r>
              <a:rPr lang="en-US" altLang="zh-CN" dirty="0" err="1"/>
              <a:t>PassInfo</a:t>
            </a:r>
            <a:r>
              <a:rPr lang="en-US" altLang="zh-CN" dirty="0"/>
              <a:t>(                                               \</a:t>
            </a:r>
          </a:p>
          <a:p>
            <a:pPr marL="0" indent="0">
              <a:buNone/>
            </a:pPr>
            <a:r>
              <a:rPr lang="en-US" altLang="zh-CN" dirty="0"/>
              <a:t>        name, </a:t>
            </a:r>
            <a:r>
              <a:rPr lang="en-US" altLang="zh-CN" dirty="0" err="1"/>
              <a:t>arg</a:t>
            </a:r>
            <a:r>
              <a:rPr lang="en-US" altLang="zh-CN" dirty="0"/>
              <a:t>, &amp;</a:t>
            </a:r>
            <a:r>
              <a:rPr lang="en-US" altLang="zh-CN" dirty="0" err="1"/>
              <a:t>passName</a:t>
            </a:r>
            <a:r>
              <a:rPr lang="en-US" altLang="zh-CN" dirty="0"/>
              <a:t>::ID,                                              \</a:t>
            </a:r>
          </a:p>
          <a:p>
            <a:pPr marL="0" indent="0">
              <a:buNone/>
            </a:pPr>
            <a:r>
              <a:rPr lang="en-US" altLang="zh-CN" dirty="0"/>
              <a:t>        </a:t>
            </a:r>
            <a:r>
              <a:rPr lang="en-US" altLang="zh-CN" dirty="0" err="1"/>
              <a:t>PassInfo</a:t>
            </a:r>
            <a:r>
              <a:rPr lang="en-US" altLang="zh-CN" dirty="0"/>
              <a:t>::</a:t>
            </a:r>
            <a:r>
              <a:rPr lang="en-US" altLang="zh-CN" dirty="0" err="1"/>
              <a:t>NormalCtor_t</a:t>
            </a:r>
            <a:r>
              <a:rPr lang="en-US" altLang="zh-CN" dirty="0"/>
              <a:t>(</a:t>
            </a:r>
            <a:r>
              <a:rPr lang="en-US" altLang="zh-CN" dirty="0" err="1"/>
              <a:t>callDefaultCtor</a:t>
            </a:r>
            <a:r>
              <a:rPr lang="en-US" altLang="zh-CN" dirty="0"/>
              <a:t>&lt;</a:t>
            </a:r>
            <a:r>
              <a:rPr lang="en-US" altLang="zh-CN" dirty="0" err="1"/>
              <a:t>passName</a:t>
            </a:r>
            <a:r>
              <a:rPr lang="en-US" altLang="zh-CN" dirty="0"/>
              <a:t>&gt;), </a:t>
            </a:r>
            <a:r>
              <a:rPr lang="en-US" altLang="zh-CN" dirty="0" err="1"/>
              <a:t>cfg</a:t>
            </a:r>
            <a:r>
              <a:rPr lang="en-US" altLang="zh-CN" dirty="0"/>
              <a:t>, analysis);     \</a:t>
            </a:r>
          </a:p>
          <a:p>
            <a:pPr marL="0" indent="0">
              <a:buNone/>
            </a:pPr>
            <a:r>
              <a:rPr lang="en-US" altLang="zh-CN" dirty="0"/>
              <a:t>    </a:t>
            </a:r>
            <a:r>
              <a:rPr lang="en-US" altLang="zh-CN" dirty="0" err="1"/>
              <a:t>Registry.registerPass</a:t>
            </a:r>
            <a:r>
              <a:rPr lang="en-US" altLang="zh-CN" dirty="0"/>
              <a:t>(*PI, true);                                          \</a:t>
            </a:r>
          </a:p>
          <a:p>
            <a:pPr marL="0" indent="0">
              <a:buNone/>
            </a:pPr>
            <a:r>
              <a:rPr lang="en-US" altLang="zh-CN" dirty="0"/>
              <a:t>    return PI;                                                                 \</a:t>
            </a:r>
          </a:p>
          <a:p>
            <a:pPr marL="0" indent="0">
              <a:buNone/>
            </a:pPr>
            <a:r>
              <a:rPr lang="en-US" altLang="zh-CN" dirty="0"/>
              <a:t>  } </a:t>
            </a:r>
          </a:p>
          <a:p>
            <a:pPr marL="0" indent="0">
              <a:buNone/>
            </a:pPr>
            <a:r>
              <a:rPr lang="en-US" altLang="zh-CN" dirty="0" err="1">
                <a:hlinkClick r:id="rId2"/>
              </a:rPr>
              <a:t>llvm</a:t>
            </a:r>
            <a:r>
              <a:rPr lang="en-US" altLang="zh-CN" dirty="0">
                <a:hlinkClick r:id="rId2"/>
              </a:rPr>
              <a:t>/include/</a:t>
            </a:r>
            <a:r>
              <a:rPr lang="en-US" altLang="zh-CN" dirty="0" err="1">
                <a:hlinkClick r:id="rId2"/>
              </a:rPr>
              <a:t>llvm</a:t>
            </a:r>
            <a:r>
              <a:rPr lang="en-US" altLang="zh-CN" dirty="0">
                <a:hlinkClick r:id="rId2"/>
              </a:rPr>
              <a:t>/</a:t>
            </a:r>
            <a:r>
              <a:rPr lang="en-US" altLang="zh-CN" dirty="0" err="1">
                <a:hlinkClick r:id="rId2"/>
              </a:rPr>
              <a:t>PassSupport.h</a:t>
            </a:r>
            <a:endParaRPr lang="en-US" altLang="zh-CN" dirty="0"/>
          </a:p>
          <a:p>
            <a:pPr marL="0" indent="0">
              <a:buNone/>
            </a:pPr>
            <a:endParaRPr lang="zh-CN" altLang="en-US" dirty="0"/>
          </a:p>
        </p:txBody>
      </p:sp>
    </p:spTree>
    <p:extLst>
      <p:ext uri="{BB962C8B-B14F-4D97-AF65-F5344CB8AC3E}">
        <p14:creationId xmlns:p14="http://schemas.microsoft.com/office/powerpoint/2010/main" val="41526050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CB47BB-D26F-44C9-A902-2DE7EF3837D2}"/>
              </a:ext>
            </a:extLst>
          </p:cNvPr>
          <p:cNvSpPr>
            <a:spLocks noGrp="1"/>
          </p:cNvSpPr>
          <p:nvPr>
            <p:ph type="title"/>
          </p:nvPr>
        </p:nvSpPr>
        <p:spPr/>
        <p:txBody>
          <a:bodyPr/>
          <a:lstStyle/>
          <a:p>
            <a:r>
              <a:rPr lang="en-US" altLang="zh-CN" dirty="0"/>
              <a:t>LLVM</a:t>
            </a:r>
            <a:r>
              <a:rPr lang="zh-CN" altLang="en-US" dirty="0"/>
              <a:t>的</a:t>
            </a:r>
            <a:r>
              <a:rPr lang="en-US" altLang="zh-CN" dirty="0"/>
              <a:t>pass</a:t>
            </a:r>
            <a:r>
              <a:rPr lang="zh-CN" altLang="en-US" dirty="0"/>
              <a:t>注册机制</a:t>
            </a:r>
          </a:p>
        </p:txBody>
      </p:sp>
      <p:sp>
        <p:nvSpPr>
          <p:cNvPr id="3" name="内容占位符 2">
            <a:extLst>
              <a:ext uri="{FF2B5EF4-FFF2-40B4-BE49-F238E27FC236}">
                <a16:creationId xmlns:a16="http://schemas.microsoft.com/office/drawing/2014/main" id="{07B1AEA2-947D-4AE9-82AE-A29D5D72B1A0}"/>
              </a:ext>
            </a:extLst>
          </p:cNvPr>
          <p:cNvSpPr>
            <a:spLocks noGrp="1"/>
          </p:cNvSpPr>
          <p:nvPr>
            <p:ph idx="1"/>
          </p:nvPr>
        </p:nvSpPr>
        <p:spPr/>
        <p:txBody>
          <a:bodyPr>
            <a:normAutofit/>
          </a:bodyPr>
          <a:lstStyle/>
          <a:p>
            <a:r>
              <a:rPr lang="en-US" altLang="zh-CN" dirty="0" err="1"/>
              <a:t>PassRegistry</a:t>
            </a:r>
            <a:endParaRPr lang="en-US" altLang="zh-CN" dirty="0"/>
          </a:p>
          <a:p>
            <a:pPr marL="0" indent="0">
              <a:buNone/>
            </a:pPr>
            <a:r>
              <a:rPr lang="en-US" altLang="zh-CN" dirty="0"/>
              <a:t> This class manages the registration and </a:t>
            </a:r>
            <a:r>
              <a:rPr lang="en-US" altLang="zh-CN" dirty="0" err="1"/>
              <a:t>intitialization</a:t>
            </a:r>
            <a:r>
              <a:rPr lang="en-US" altLang="zh-CN" dirty="0"/>
              <a:t> of the pass subsystem as application startup, and assists the PassManager</a:t>
            </a:r>
          </a:p>
          <a:p>
            <a:pPr marL="0" indent="0">
              <a:buNone/>
            </a:pPr>
            <a:r>
              <a:rPr lang="en-US" altLang="zh-CN" dirty="0"/>
              <a:t>in resolving pass dependencies.</a:t>
            </a:r>
          </a:p>
          <a:p>
            <a:pPr marL="0" indent="0">
              <a:buNone/>
            </a:pPr>
            <a:r>
              <a:rPr lang="en-US" altLang="zh-CN" dirty="0"/>
              <a:t>NOTE: </a:t>
            </a:r>
            <a:r>
              <a:rPr lang="en-US" altLang="zh-CN" dirty="0" err="1"/>
              <a:t>PassRegistry</a:t>
            </a:r>
            <a:r>
              <a:rPr lang="en-US" altLang="zh-CN" dirty="0"/>
              <a:t> is NOT thread-safe.  If you want to use LLVM on multiple threads simultaneously, you will need to use a separate </a:t>
            </a:r>
            <a:r>
              <a:rPr lang="en-US" altLang="zh-CN" dirty="0" err="1"/>
              <a:t>PassRegistry</a:t>
            </a:r>
            <a:r>
              <a:rPr lang="en-US" altLang="zh-CN" dirty="0"/>
              <a:t> on each thread.</a:t>
            </a:r>
            <a:r>
              <a:rPr lang="zh-CN" altLang="en-US" dirty="0"/>
              <a:t>（</a:t>
            </a:r>
            <a:r>
              <a:rPr lang="zh-CN" altLang="en-US" dirty="0">
                <a:solidFill>
                  <a:srgbClr val="FF0000"/>
                </a:solidFill>
              </a:rPr>
              <a:t>非线程安全</a:t>
            </a:r>
            <a:r>
              <a:rPr lang="zh-CN" altLang="en-US" dirty="0"/>
              <a:t>）</a:t>
            </a:r>
            <a:endParaRPr lang="en-US" altLang="zh-CN" dirty="0"/>
          </a:p>
          <a:p>
            <a:pPr marL="0" indent="0">
              <a:buNone/>
            </a:pPr>
            <a:endParaRPr lang="en-US" altLang="zh-CN" dirty="0"/>
          </a:p>
          <a:p>
            <a:r>
              <a:rPr lang="en-US" altLang="zh-CN" dirty="0" err="1">
                <a:hlinkClick r:id="rId2"/>
              </a:rPr>
              <a:t>llvm</a:t>
            </a:r>
            <a:r>
              <a:rPr lang="en-US" altLang="zh-CN" dirty="0">
                <a:hlinkClick r:id="rId2"/>
              </a:rPr>
              <a:t>/include/</a:t>
            </a:r>
            <a:r>
              <a:rPr lang="en-US" altLang="zh-CN" dirty="0" err="1">
                <a:hlinkClick r:id="rId2"/>
              </a:rPr>
              <a:t>llvm</a:t>
            </a:r>
            <a:r>
              <a:rPr lang="en-US" altLang="zh-CN" dirty="0">
                <a:hlinkClick r:id="rId2"/>
              </a:rPr>
              <a:t>/</a:t>
            </a:r>
            <a:r>
              <a:rPr lang="en-US" altLang="zh-CN" dirty="0" err="1">
                <a:hlinkClick r:id="rId2"/>
              </a:rPr>
              <a:t>PassRegistry.h</a:t>
            </a:r>
            <a:endParaRPr lang="zh-CN" altLang="en-US" dirty="0"/>
          </a:p>
        </p:txBody>
      </p:sp>
    </p:spTree>
    <p:extLst>
      <p:ext uri="{BB962C8B-B14F-4D97-AF65-F5344CB8AC3E}">
        <p14:creationId xmlns:p14="http://schemas.microsoft.com/office/powerpoint/2010/main" val="21815694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2D1EC-BD83-437D-97FB-B78957D0FCAC}"/>
              </a:ext>
            </a:extLst>
          </p:cNvPr>
          <p:cNvSpPr>
            <a:spLocks noGrp="1"/>
          </p:cNvSpPr>
          <p:nvPr>
            <p:ph type="title"/>
          </p:nvPr>
        </p:nvSpPr>
        <p:spPr/>
        <p:txBody>
          <a:bodyPr/>
          <a:lstStyle/>
          <a:p>
            <a:r>
              <a:rPr lang="en-US" altLang="zh-CN" dirty="0"/>
              <a:t>LLVM</a:t>
            </a:r>
            <a:r>
              <a:rPr lang="zh-CN" altLang="en-US" dirty="0"/>
              <a:t>的</a:t>
            </a:r>
            <a:r>
              <a:rPr lang="en-US" altLang="zh-CN" dirty="0"/>
              <a:t>pass</a:t>
            </a:r>
            <a:r>
              <a:rPr lang="zh-CN" altLang="en-US" dirty="0"/>
              <a:t>注册机制</a:t>
            </a:r>
          </a:p>
        </p:txBody>
      </p:sp>
      <p:sp>
        <p:nvSpPr>
          <p:cNvPr id="3" name="内容占位符 2">
            <a:extLst>
              <a:ext uri="{FF2B5EF4-FFF2-40B4-BE49-F238E27FC236}">
                <a16:creationId xmlns:a16="http://schemas.microsoft.com/office/drawing/2014/main" id="{04189E28-1D9C-456E-8C17-F7476E9C8546}"/>
              </a:ext>
            </a:extLst>
          </p:cNvPr>
          <p:cNvSpPr>
            <a:spLocks noGrp="1"/>
          </p:cNvSpPr>
          <p:nvPr>
            <p:ph idx="1"/>
          </p:nvPr>
        </p:nvSpPr>
        <p:spPr/>
        <p:txBody>
          <a:bodyPr>
            <a:normAutofit/>
          </a:bodyPr>
          <a:lstStyle/>
          <a:p>
            <a:r>
              <a:rPr lang="en-US" altLang="zh-CN" dirty="0"/>
              <a:t> </a:t>
            </a:r>
            <a:r>
              <a:rPr lang="en-US" altLang="zh-CN" dirty="0">
                <a:hlinkClick r:id="rId2"/>
              </a:rPr>
              <a:t>/lib/Passes/PassRegistry.def</a:t>
            </a:r>
            <a:endParaRPr lang="en-US" altLang="zh-CN" dirty="0"/>
          </a:p>
          <a:p>
            <a:pPr marL="0" indent="0">
              <a:buNone/>
            </a:pPr>
            <a:endParaRPr lang="en-US" altLang="zh-CN" dirty="0"/>
          </a:p>
          <a:p>
            <a:pPr marL="0" indent="0">
              <a:buNone/>
            </a:pPr>
            <a:r>
              <a:rPr lang="en-US" altLang="zh-CN" dirty="0"/>
              <a:t>This file is used as the registry of passes that are part of the core LLVM libraries. </a:t>
            </a:r>
          </a:p>
          <a:p>
            <a:pPr marL="0" indent="0">
              <a:buNone/>
            </a:pPr>
            <a:endParaRPr lang="en-US" altLang="zh-CN" dirty="0"/>
          </a:p>
          <a:p>
            <a:pPr marL="0" indent="0">
              <a:buNone/>
            </a:pPr>
            <a:r>
              <a:rPr lang="en-US" altLang="zh-CN" dirty="0"/>
              <a:t>This file describes both transformation passes and analyses.</a:t>
            </a:r>
          </a:p>
          <a:p>
            <a:pPr marL="0" indent="0">
              <a:buNone/>
            </a:pPr>
            <a:endParaRPr lang="en-US" altLang="zh-CN" dirty="0"/>
          </a:p>
          <a:p>
            <a:pPr marL="0" indent="0">
              <a:buNone/>
            </a:pPr>
            <a:r>
              <a:rPr lang="en-US" altLang="zh-CN" dirty="0"/>
              <a:t> Analyses are registered while transformation passes have names registered that can be used when providing a textual pass pipeline.</a:t>
            </a:r>
          </a:p>
        </p:txBody>
      </p:sp>
    </p:spTree>
    <p:extLst>
      <p:ext uri="{BB962C8B-B14F-4D97-AF65-F5344CB8AC3E}">
        <p14:creationId xmlns:p14="http://schemas.microsoft.com/office/powerpoint/2010/main" val="707515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B6C0E-2305-4303-8694-AE65FF615A00}"/>
              </a:ext>
            </a:extLst>
          </p:cNvPr>
          <p:cNvSpPr>
            <a:spLocks noGrp="1"/>
          </p:cNvSpPr>
          <p:nvPr>
            <p:ph type="title"/>
          </p:nvPr>
        </p:nvSpPr>
        <p:spPr/>
        <p:txBody>
          <a:bodyPr/>
          <a:lstStyle/>
          <a:p>
            <a:r>
              <a:rPr lang="zh-CN" altLang="en-US" dirty="0"/>
              <a:t>参考资料</a:t>
            </a:r>
          </a:p>
        </p:txBody>
      </p:sp>
      <p:sp>
        <p:nvSpPr>
          <p:cNvPr id="3" name="内容占位符 2">
            <a:extLst>
              <a:ext uri="{FF2B5EF4-FFF2-40B4-BE49-F238E27FC236}">
                <a16:creationId xmlns:a16="http://schemas.microsoft.com/office/drawing/2014/main" id="{54C3682A-0735-44C2-9F2B-D911347F2C6D}"/>
              </a:ext>
            </a:extLst>
          </p:cNvPr>
          <p:cNvSpPr>
            <a:spLocks noGrp="1"/>
          </p:cNvSpPr>
          <p:nvPr>
            <p:ph idx="1"/>
          </p:nvPr>
        </p:nvSpPr>
        <p:spPr/>
        <p:txBody>
          <a:bodyPr/>
          <a:lstStyle/>
          <a:p>
            <a:r>
              <a:rPr lang="en-US" altLang="zh-CN" dirty="0"/>
              <a:t>LLVM doc:《</a:t>
            </a:r>
            <a:r>
              <a:rPr lang="en-US" altLang="zh-CN" dirty="0">
                <a:hlinkClick r:id="rId2"/>
              </a:rPr>
              <a:t>LLVM’s Analysis and Transform Passes</a:t>
            </a:r>
            <a:r>
              <a:rPr lang="en-US" altLang="zh-CN" dirty="0"/>
              <a:t>》</a:t>
            </a:r>
          </a:p>
          <a:p>
            <a:r>
              <a:rPr lang="en-US" altLang="zh-CN" dirty="0"/>
              <a:t>LLVM doc:《</a:t>
            </a:r>
            <a:r>
              <a:rPr lang="en-US" altLang="zh-CN" dirty="0">
                <a:hlinkClick r:id="rId3"/>
              </a:rPr>
              <a:t>Writing an LLVM Pass</a:t>
            </a:r>
            <a:r>
              <a:rPr lang="en-US" altLang="zh-CN" dirty="0"/>
              <a:t>》</a:t>
            </a:r>
          </a:p>
          <a:p>
            <a:r>
              <a:rPr lang="en-US" altLang="zh-CN" dirty="0"/>
              <a:t>《Getting Started with LLVM Core Libraries》</a:t>
            </a:r>
          </a:p>
          <a:p>
            <a:r>
              <a:rPr lang="en-US" altLang="zh-CN" dirty="0"/>
              <a:t>《Tutorial </a:t>
            </a:r>
            <a:r>
              <a:rPr lang="en-US" altLang="zh-CN" dirty="0" err="1"/>
              <a:t>Bridgers</a:t>
            </a:r>
            <a:r>
              <a:rPr lang="zh-CN" altLang="en-US" dirty="0"/>
              <a:t>：</a:t>
            </a:r>
            <a:r>
              <a:rPr lang="en-US" altLang="zh-CN" dirty="0"/>
              <a:t>LLVM  IR tutorial》</a:t>
            </a:r>
          </a:p>
          <a:p>
            <a:r>
              <a:rPr lang="en-US" altLang="zh-CN" dirty="0"/>
              <a:t>《Brief Intro to LLVM Backend》</a:t>
            </a:r>
          </a:p>
          <a:p>
            <a:endParaRPr lang="zh-CN" altLang="en-US" dirty="0"/>
          </a:p>
        </p:txBody>
      </p:sp>
    </p:spTree>
    <p:extLst>
      <p:ext uri="{BB962C8B-B14F-4D97-AF65-F5344CB8AC3E}">
        <p14:creationId xmlns:p14="http://schemas.microsoft.com/office/powerpoint/2010/main" val="41676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1F01-5010-453E-8306-882DF5C7EE06}"/>
              </a:ext>
            </a:extLst>
          </p:cNvPr>
          <p:cNvSpPr>
            <a:spLocks noGrp="1"/>
          </p:cNvSpPr>
          <p:nvPr>
            <p:ph type="title"/>
          </p:nvPr>
        </p:nvSpPr>
        <p:spPr>
          <a:xfrm>
            <a:off x="4447736" y="2766218"/>
            <a:ext cx="2825262" cy="1325563"/>
          </a:xfrm>
        </p:spPr>
        <p:txBody>
          <a:bodyPr/>
          <a:lstStyle/>
          <a:p>
            <a:pPr algn="ctr"/>
            <a:r>
              <a:rPr lang="en-US" altLang="zh-CN" dirty="0"/>
              <a:t>LLVM</a:t>
            </a:r>
            <a:r>
              <a:rPr lang="zh-CN" altLang="en-US" dirty="0"/>
              <a:t>简介</a:t>
            </a:r>
          </a:p>
        </p:txBody>
      </p:sp>
    </p:spTree>
    <p:extLst>
      <p:ext uri="{BB962C8B-B14F-4D97-AF65-F5344CB8AC3E}">
        <p14:creationId xmlns:p14="http://schemas.microsoft.com/office/powerpoint/2010/main" val="26518828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7E370-7921-44CA-8BA2-A1781D68F445}"/>
              </a:ext>
            </a:extLst>
          </p:cNvPr>
          <p:cNvSpPr>
            <a:spLocks noGrp="1"/>
          </p:cNvSpPr>
          <p:nvPr>
            <p:ph type="title"/>
          </p:nvPr>
        </p:nvSpPr>
        <p:spPr>
          <a:xfrm>
            <a:off x="936674" y="2766218"/>
            <a:ext cx="10515600" cy="1325563"/>
          </a:xfrm>
        </p:spPr>
        <p:txBody>
          <a:bodyPr/>
          <a:lstStyle/>
          <a:p>
            <a:pPr algn="ctr"/>
            <a:r>
              <a:rPr lang="en-US" altLang="zh-CN" dirty="0"/>
              <a:t>Q&amp;A</a:t>
            </a:r>
            <a:endParaRPr lang="zh-CN" altLang="en-US" dirty="0"/>
          </a:p>
        </p:txBody>
      </p:sp>
    </p:spTree>
    <p:extLst>
      <p:ext uri="{BB962C8B-B14F-4D97-AF65-F5344CB8AC3E}">
        <p14:creationId xmlns:p14="http://schemas.microsoft.com/office/powerpoint/2010/main" val="61132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1F01-5010-453E-8306-882DF5C7EE06}"/>
              </a:ext>
            </a:extLst>
          </p:cNvPr>
          <p:cNvSpPr>
            <a:spLocks noGrp="1"/>
          </p:cNvSpPr>
          <p:nvPr>
            <p:ph type="title"/>
          </p:nvPr>
        </p:nvSpPr>
        <p:spPr/>
        <p:txBody>
          <a:bodyPr/>
          <a:lstStyle/>
          <a:p>
            <a:r>
              <a:rPr lang="en-US" altLang="zh-CN" dirty="0"/>
              <a:t>LLVM</a:t>
            </a:r>
            <a:endParaRPr lang="zh-CN" altLang="en-US" dirty="0"/>
          </a:p>
        </p:txBody>
      </p:sp>
      <p:sp>
        <p:nvSpPr>
          <p:cNvPr id="3" name="内容占位符 2">
            <a:extLst>
              <a:ext uri="{FF2B5EF4-FFF2-40B4-BE49-F238E27FC236}">
                <a16:creationId xmlns:a16="http://schemas.microsoft.com/office/drawing/2014/main" id="{FCE23D92-D50E-4420-88A8-4758993C6AAB}"/>
              </a:ext>
            </a:extLst>
          </p:cNvPr>
          <p:cNvSpPr>
            <a:spLocks noGrp="1"/>
          </p:cNvSpPr>
          <p:nvPr>
            <p:ph idx="1"/>
          </p:nvPr>
        </p:nvSpPr>
        <p:spPr/>
        <p:txBody>
          <a:bodyPr/>
          <a:lstStyle/>
          <a:p>
            <a:r>
              <a:rPr lang="en-US" altLang="zh-CN" dirty="0"/>
              <a:t>The LLVM Project is a collection of modular and reusable compiler and toolchain technologies. </a:t>
            </a:r>
          </a:p>
          <a:p>
            <a:endParaRPr lang="zh-CN" altLang="en-US" dirty="0"/>
          </a:p>
        </p:txBody>
      </p:sp>
    </p:spTree>
    <p:extLst>
      <p:ext uri="{BB962C8B-B14F-4D97-AF65-F5344CB8AC3E}">
        <p14:creationId xmlns:p14="http://schemas.microsoft.com/office/powerpoint/2010/main" val="158473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71F01-5010-453E-8306-882DF5C7EE06}"/>
              </a:ext>
            </a:extLst>
          </p:cNvPr>
          <p:cNvSpPr>
            <a:spLocks noGrp="1"/>
          </p:cNvSpPr>
          <p:nvPr>
            <p:ph type="title"/>
          </p:nvPr>
        </p:nvSpPr>
        <p:spPr/>
        <p:txBody>
          <a:bodyPr/>
          <a:lstStyle/>
          <a:p>
            <a:r>
              <a:rPr lang="en-US" altLang="zh-CN" dirty="0"/>
              <a:t>The primary sub-projects of LLVM</a:t>
            </a:r>
            <a:endParaRPr lang="zh-CN" altLang="en-US" dirty="0"/>
          </a:p>
        </p:txBody>
      </p:sp>
      <p:graphicFrame>
        <p:nvGraphicFramePr>
          <p:cNvPr id="10" name="表格 9">
            <a:extLst>
              <a:ext uri="{FF2B5EF4-FFF2-40B4-BE49-F238E27FC236}">
                <a16:creationId xmlns:a16="http://schemas.microsoft.com/office/drawing/2014/main" id="{ECF7E553-71C9-4CB0-9CF6-18CDF9D016B0}"/>
              </a:ext>
            </a:extLst>
          </p:cNvPr>
          <p:cNvGraphicFramePr>
            <a:graphicFrameLocks noGrp="1"/>
          </p:cNvGraphicFramePr>
          <p:nvPr>
            <p:extLst>
              <p:ext uri="{D42A27DB-BD31-4B8C-83A1-F6EECF244321}">
                <p14:modId xmlns:p14="http://schemas.microsoft.com/office/powerpoint/2010/main" val="836304275"/>
              </p:ext>
            </p:extLst>
          </p:nvPr>
        </p:nvGraphicFramePr>
        <p:xfrm>
          <a:off x="1938606" y="2141928"/>
          <a:ext cx="7880644" cy="3319684"/>
        </p:xfrm>
        <a:graphic>
          <a:graphicData uri="http://schemas.openxmlformats.org/drawingml/2006/table">
            <a:tbl>
              <a:tblPr>
                <a:tableStyleId>{5C22544A-7EE6-4342-B048-85BDC9FD1C3A}</a:tableStyleId>
              </a:tblPr>
              <a:tblGrid>
                <a:gridCol w="2076486">
                  <a:extLst>
                    <a:ext uri="{9D8B030D-6E8A-4147-A177-3AD203B41FA5}">
                      <a16:colId xmlns:a16="http://schemas.microsoft.com/office/drawing/2014/main" val="3512742430"/>
                    </a:ext>
                  </a:extLst>
                </a:gridCol>
                <a:gridCol w="1801290">
                  <a:extLst>
                    <a:ext uri="{9D8B030D-6E8A-4147-A177-3AD203B41FA5}">
                      <a16:colId xmlns:a16="http://schemas.microsoft.com/office/drawing/2014/main" val="260513847"/>
                    </a:ext>
                  </a:extLst>
                </a:gridCol>
                <a:gridCol w="2001434">
                  <a:extLst>
                    <a:ext uri="{9D8B030D-6E8A-4147-A177-3AD203B41FA5}">
                      <a16:colId xmlns:a16="http://schemas.microsoft.com/office/drawing/2014/main" val="3380753924"/>
                    </a:ext>
                  </a:extLst>
                </a:gridCol>
                <a:gridCol w="2001434">
                  <a:extLst>
                    <a:ext uri="{9D8B030D-6E8A-4147-A177-3AD203B41FA5}">
                      <a16:colId xmlns:a16="http://schemas.microsoft.com/office/drawing/2014/main" val="1308460960"/>
                    </a:ext>
                  </a:extLst>
                </a:gridCol>
              </a:tblGrid>
              <a:tr h="829921">
                <a:tc gridSpan="4">
                  <a:txBody>
                    <a:bodyPr/>
                    <a:lstStyle/>
                    <a:p>
                      <a:pPr algn="ctr" fontAlgn="ctr"/>
                      <a:r>
                        <a:rPr lang="en-US" sz="2800" u="none" strike="noStrike" dirty="0">
                          <a:effectLst/>
                        </a:rPr>
                        <a:t>The primary sub-projects of LLVM</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4522867"/>
                  </a:ext>
                </a:extLst>
              </a:tr>
              <a:tr h="829921">
                <a:tc>
                  <a:txBody>
                    <a:bodyPr/>
                    <a:lstStyle/>
                    <a:p>
                      <a:pPr algn="l" fontAlgn="ctr"/>
                      <a:r>
                        <a:rPr lang="en-US" sz="2800" u="none" strike="noStrike">
                          <a:effectLst/>
                        </a:rPr>
                        <a:t>LLVM Core</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a:effectLst/>
                        </a:rPr>
                        <a:t>Clang</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a:effectLst/>
                        </a:rPr>
                        <a:t>LLDB</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a:effectLst/>
                        </a:rPr>
                        <a:t>libc++</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481740358"/>
                  </a:ext>
                </a:extLst>
              </a:tr>
              <a:tr h="829921">
                <a:tc>
                  <a:txBody>
                    <a:bodyPr/>
                    <a:lstStyle/>
                    <a:p>
                      <a:pPr algn="l" fontAlgn="ctr"/>
                      <a:r>
                        <a:rPr lang="en-US" sz="2800" u="none" strike="noStrike">
                          <a:effectLst/>
                        </a:rPr>
                        <a:t>compiler-rt</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a:effectLst/>
                        </a:rPr>
                        <a:t>OpenMP</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a:effectLst/>
                        </a:rPr>
                        <a:t>polly</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a:effectLst/>
                        </a:rPr>
                        <a:t>libc++ ABI</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599427118"/>
                  </a:ext>
                </a:extLst>
              </a:tr>
              <a:tr h="829921">
                <a:tc>
                  <a:txBody>
                    <a:bodyPr/>
                    <a:lstStyle/>
                    <a:p>
                      <a:pPr algn="l" fontAlgn="ctr"/>
                      <a:r>
                        <a:rPr lang="en-US" sz="2800" u="none" strike="noStrike">
                          <a:effectLst/>
                        </a:rPr>
                        <a:t>libclc</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a:effectLst/>
                        </a:rPr>
                        <a:t>klee</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a:effectLst/>
                        </a:rPr>
                        <a:t>SAFECode</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800" u="none" strike="noStrike" dirty="0">
                          <a:effectLst/>
                        </a:rPr>
                        <a:t>LLD</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9947847"/>
                  </a:ext>
                </a:extLst>
              </a:tr>
            </a:tbl>
          </a:graphicData>
        </a:graphic>
      </p:graphicFrame>
    </p:spTree>
    <p:extLst>
      <p:ext uri="{BB962C8B-B14F-4D97-AF65-F5344CB8AC3E}">
        <p14:creationId xmlns:p14="http://schemas.microsoft.com/office/powerpoint/2010/main" val="376160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5A33F-4B2D-4C6C-B396-E0DCB613E961}"/>
              </a:ext>
            </a:extLst>
          </p:cNvPr>
          <p:cNvSpPr>
            <a:spLocks noGrp="1"/>
          </p:cNvSpPr>
          <p:nvPr>
            <p:ph type="title"/>
          </p:nvPr>
        </p:nvSpPr>
        <p:spPr/>
        <p:txBody>
          <a:bodyPr/>
          <a:lstStyle/>
          <a:p>
            <a:r>
              <a:rPr lang="en-US" altLang="zh-CN" b="1" dirty="0"/>
              <a:t>Projects built with LLVM</a:t>
            </a:r>
            <a:endParaRPr lang="zh-CN" altLang="en-US" dirty="0"/>
          </a:p>
        </p:txBody>
      </p:sp>
      <p:pic>
        <p:nvPicPr>
          <p:cNvPr id="6" name="图片 5">
            <a:extLst>
              <a:ext uri="{FF2B5EF4-FFF2-40B4-BE49-F238E27FC236}">
                <a16:creationId xmlns:a16="http://schemas.microsoft.com/office/drawing/2014/main" id="{A58C13E3-95F4-4DB1-A01A-45F68005F580}"/>
              </a:ext>
            </a:extLst>
          </p:cNvPr>
          <p:cNvPicPr>
            <a:picLocks noChangeAspect="1"/>
          </p:cNvPicPr>
          <p:nvPr/>
        </p:nvPicPr>
        <p:blipFill>
          <a:blip r:embed="rId2"/>
          <a:stretch>
            <a:fillRect/>
          </a:stretch>
        </p:blipFill>
        <p:spPr>
          <a:xfrm>
            <a:off x="838200" y="2164813"/>
            <a:ext cx="3676650" cy="4019550"/>
          </a:xfrm>
          <a:prstGeom prst="rect">
            <a:avLst/>
          </a:prstGeom>
        </p:spPr>
      </p:pic>
      <p:pic>
        <p:nvPicPr>
          <p:cNvPr id="7" name="图片 6">
            <a:extLst>
              <a:ext uri="{FF2B5EF4-FFF2-40B4-BE49-F238E27FC236}">
                <a16:creationId xmlns:a16="http://schemas.microsoft.com/office/drawing/2014/main" id="{CC64A2FD-F2EA-4276-929C-CFA5B91BB5D8}"/>
              </a:ext>
            </a:extLst>
          </p:cNvPr>
          <p:cNvPicPr>
            <a:picLocks noChangeAspect="1"/>
          </p:cNvPicPr>
          <p:nvPr/>
        </p:nvPicPr>
        <p:blipFill>
          <a:blip r:embed="rId3"/>
          <a:stretch>
            <a:fillRect/>
          </a:stretch>
        </p:blipFill>
        <p:spPr>
          <a:xfrm>
            <a:off x="5520323" y="2341025"/>
            <a:ext cx="5343525" cy="3667125"/>
          </a:xfrm>
          <a:prstGeom prst="rect">
            <a:avLst/>
          </a:prstGeom>
        </p:spPr>
      </p:pic>
      <p:sp>
        <p:nvSpPr>
          <p:cNvPr id="8" name="矩形 7">
            <a:extLst>
              <a:ext uri="{FF2B5EF4-FFF2-40B4-BE49-F238E27FC236}">
                <a16:creationId xmlns:a16="http://schemas.microsoft.com/office/drawing/2014/main" id="{29E81004-3FCF-4C0C-9B5B-06E2A614C6F9}"/>
              </a:ext>
            </a:extLst>
          </p:cNvPr>
          <p:cNvSpPr/>
          <p:nvPr/>
        </p:nvSpPr>
        <p:spPr>
          <a:xfrm>
            <a:off x="838200" y="1690688"/>
            <a:ext cx="2728632" cy="369332"/>
          </a:xfrm>
          <a:prstGeom prst="rect">
            <a:avLst/>
          </a:prstGeom>
        </p:spPr>
        <p:txBody>
          <a:bodyPr wrap="none">
            <a:spAutoFit/>
          </a:bodyPr>
          <a:lstStyle/>
          <a:p>
            <a:r>
              <a:rPr lang="en-US" altLang="zh-CN" b="1" dirty="0"/>
              <a:t>Projects built with LLVM</a:t>
            </a:r>
            <a:endParaRPr lang="zh-CN" altLang="en-US" dirty="0"/>
          </a:p>
        </p:txBody>
      </p:sp>
    </p:spTree>
    <p:extLst>
      <p:ext uri="{BB962C8B-B14F-4D97-AF65-F5344CB8AC3E}">
        <p14:creationId xmlns:p14="http://schemas.microsoft.com/office/powerpoint/2010/main" val="30141953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2470</TotalTime>
  <Words>1910</Words>
  <Application>Microsoft Office PowerPoint</Application>
  <PresentationFormat>宽屏</PresentationFormat>
  <Paragraphs>262</Paragraphs>
  <Slides>60</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60</vt:i4>
      </vt:variant>
    </vt:vector>
  </HeadingPairs>
  <TitlesOfParts>
    <vt:vector size="65" baseType="lpstr">
      <vt:lpstr>Helvetica Neue</vt:lpstr>
      <vt:lpstr>等线</vt:lpstr>
      <vt:lpstr>等线 Light</vt:lpstr>
      <vt:lpstr>Arial</vt:lpstr>
      <vt:lpstr>Office 主题​​</vt:lpstr>
      <vt:lpstr>LLVM基础及Pass介绍</vt:lpstr>
      <vt:lpstr>自我介绍</vt:lpstr>
      <vt:lpstr>自我介绍</vt:lpstr>
      <vt:lpstr>自我介绍</vt:lpstr>
      <vt:lpstr>目录</vt:lpstr>
      <vt:lpstr>LLVM简介</vt:lpstr>
      <vt:lpstr>LLVM</vt:lpstr>
      <vt:lpstr>The primary sub-projects of LLVM</vt:lpstr>
      <vt:lpstr>Projects built with LLVM</vt:lpstr>
      <vt:lpstr>LLVM简介</vt:lpstr>
      <vt:lpstr>Three-Phase Design</vt:lpstr>
      <vt:lpstr>LLVM所支持的语言</vt:lpstr>
      <vt:lpstr>LLVM所支持的后端</vt:lpstr>
      <vt:lpstr>LLVM IR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LLVM Backend</vt:lpstr>
      <vt:lpstr>LLVM所支持的后端</vt:lpstr>
      <vt:lpstr>The Special Backends</vt:lpstr>
      <vt:lpstr>The Special Backends</vt:lpstr>
      <vt:lpstr>The Steps in LLVM Backend</vt:lpstr>
      <vt:lpstr>LLVM Pass</vt:lpstr>
      <vt:lpstr>What is a pass</vt:lpstr>
      <vt:lpstr>Pass的分类</vt:lpstr>
      <vt:lpstr>Pass 实例</vt:lpstr>
      <vt:lpstr>常用的Pass类及其子类</vt:lpstr>
      <vt:lpstr>Pass类</vt:lpstr>
      <vt:lpstr>Pass类</vt:lpstr>
      <vt:lpstr>FunctionPass</vt:lpstr>
      <vt:lpstr>FunctionPass(文档)</vt:lpstr>
      <vt:lpstr>FunctionPass（文档）</vt:lpstr>
      <vt:lpstr>FunctionPass（文档）</vt:lpstr>
      <vt:lpstr>FunctionPass子类实例1</vt:lpstr>
      <vt:lpstr>FunctionPass子类实例2</vt:lpstr>
      <vt:lpstr>FunctionPass子类实例2</vt:lpstr>
      <vt:lpstr>FunctionPass子类实例演示</vt:lpstr>
      <vt:lpstr>Region</vt:lpstr>
      <vt:lpstr>MachineFunctionPass</vt:lpstr>
      <vt:lpstr>MachineFunctionPass</vt:lpstr>
      <vt:lpstr>MachineFunctionPass子类实例</vt:lpstr>
      <vt:lpstr>MachineFunctionPass子类实例</vt:lpstr>
      <vt:lpstr>Pass Statistic</vt:lpstr>
      <vt:lpstr>PassManager</vt:lpstr>
      <vt:lpstr>PassManager</vt:lpstr>
      <vt:lpstr>PassManager</vt:lpstr>
      <vt:lpstr>LLVM的pass注册机制</vt:lpstr>
      <vt:lpstr>LLVM的pass注册机制</vt:lpstr>
      <vt:lpstr>LLVM的pass注册机制</vt:lpstr>
      <vt:lpstr>LLVM的pass注册机制</vt:lpstr>
      <vt:lpstr>参考资料</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snsn1</dc:creator>
  <cp:lastModifiedBy>snsn1</cp:lastModifiedBy>
  <cp:revision>73</cp:revision>
  <dcterms:created xsi:type="dcterms:W3CDTF">2019-05-27T08:55:34Z</dcterms:created>
  <dcterms:modified xsi:type="dcterms:W3CDTF">2019-06-10T03:08:04Z</dcterms:modified>
</cp:coreProperties>
</file>