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77"/>
  </p:notesMasterIdLst>
  <p:sldIdLst>
    <p:sldId id="256" r:id="rId4"/>
    <p:sldId id="257" r:id="rId5"/>
    <p:sldId id="262" r:id="rId6"/>
    <p:sldId id="258" r:id="rId7"/>
    <p:sldId id="259" r:id="rId8"/>
    <p:sldId id="260" r:id="rId9"/>
    <p:sldId id="261" r:id="rId10"/>
    <p:sldId id="335" r:id="rId11"/>
    <p:sldId id="263" r:id="rId12"/>
    <p:sldId id="273" r:id="rId13"/>
    <p:sldId id="274" r:id="rId14"/>
    <p:sldId id="276" r:id="rId15"/>
    <p:sldId id="291" r:id="rId16"/>
    <p:sldId id="275" r:id="rId17"/>
    <p:sldId id="292" r:id="rId18"/>
    <p:sldId id="293" r:id="rId19"/>
    <p:sldId id="264" r:id="rId20"/>
    <p:sldId id="302" r:id="rId21"/>
    <p:sldId id="304" r:id="rId22"/>
    <p:sldId id="323" r:id="rId23"/>
    <p:sldId id="305" r:id="rId24"/>
    <p:sldId id="303" r:id="rId25"/>
    <p:sldId id="306" r:id="rId26"/>
    <p:sldId id="265" r:id="rId27"/>
    <p:sldId id="294" r:id="rId28"/>
    <p:sldId id="296" r:id="rId29"/>
    <p:sldId id="295" r:id="rId30"/>
    <p:sldId id="297" r:id="rId31"/>
    <p:sldId id="298" r:id="rId32"/>
    <p:sldId id="299" r:id="rId33"/>
    <p:sldId id="266" r:id="rId34"/>
    <p:sldId id="313" r:id="rId35"/>
    <p:sldId id="322" r:id="rId36"/>
    <p:sldId id="314" r:id="rId37"/>
    <p:sldId id="318" r:id="rId38"/>
    <p:sldId id="319" r:id="rId39"/>
    <p:sldId id="321" r:id="rId40"/>
    <p:sldId id="329" r:id="rId41"/>
    <p:sldId id="315" r:id="rId42"/>
    <p:sldId id="324" r:id="rId43"/>
    <p:sldId id="325" r:id="rId44"/>
    <p:sldId id="326" r:id="rId45"/>
    <p:sldId id="327" r:id="rId46"/>
    <p:sldId id="328" r:id="rId47"/>
    <p:sldId id="330" r:id="rId48"/>
    <p:sldId id="316" r:id="rId49"/>
    <p:sldId id="317" r:id="rId50"/>
    <p:sldId id="307" r:id="rId51"/>
    <p:sldId id="267" r:id="rId52"/>
    <p:sldId id="301" r:id="rId53"/>
    <p:sldId id="272" r:id="rId54"/>
    <p:sldId id="271" r:id="rId55"/>
    <p:sldId id="268" r:id="rId56"/>
    <p:sldId id="336" r:id="rId57"/>
    <p:sldId id="269" r:id="rId58"/>
    <p:sldId id="338" r:id="rId59"/>
    <p:sldId id="339" r:id="rId60"/>
    <p:sldId id="341" r:id="rId61"/>
    <p:sldId id="347" r:id="rId62"/>
    <p:sldId id="348" r:id="rId63"/>
    <p:sldId id="337" r:id="rId64"/>
    <p:sldId id="346" r:id="rId65"/>
    <p:sldId id="343" r:id="rId66"/>
    <p:sldId id="345" r:id="rId67"/>
    <p:sldId id="344" r:id="rId68"/>
    <p:sldId id="340" r:id="rId69"/>
    <p:sldId id="270" r:id="rId70"/>
    <p:sldId id="331" r:id="rId71"/>
    <p:sldId id="332" r:id="rId72"/>
    <p:sldId id="333" r:id="rId73"/>
    <p:sldId id="334" r:id="rId74"/>
    <p:sldId id="311" r:id="rId75"/>
    <p:sldId id="312"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1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8C18E-1186-498B-B008-6783C1B9E504}"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02762-7F68-4531-B2C7-5FFF61267B52}" type="slidenum">
              <a:rPr lang="zh-CN" altLang="en-US" smtClean="0"/>
              <a:t>‹#›</a:t>
            </a:fld>
            <a:endParaRPr lang="zh-CN" altLang="en-US"/>
          </a:p>
        </p:txBody>
      </p:sp>
    </p:spTree>
    <p:extLst>
      <p:ext uri="{BB962C8B-B14F-4D97-AF65-F5344CB8AC3E}">
        <p14:creationId xmlns:p14="http://schemas.microsoft.com/office/powerpoint/2010/main" val="379983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http://llvm.org/</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10</a:t>
            </a:fld>
            <a:endParaRPr lang="zh-CN" altLang="en-US"/>
          </a:p>
        </p:txBody>
      </p:sp>
    </p:spTree>
    <p:extLst>
      <p:ext uri="{BB962C8B-B14F-4D97-AF65-F5344CB8AC3E}">
        <p14:creationId xmlns:p14="http://schemas.microsoft.com/office/powerpoint/2010/main" val="56616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http://llvm.org/</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DE41CE-68D6-4495-A088-7F5D5EEA2D4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751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http://www.aosabook.org/en/llvm.html</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DE41CE-68D6-4495-A088-7F5D5EEA2D4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95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1EBC1C-E446-4169-BB15-2561BB76A58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52399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LLVM8.0.0</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DE41CE-68D6-4495-A088-7F5D5EEA2D4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1408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1EBC1C-E446-4169-BB15-2561BB76A58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470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Prolog/Epilog Code Insertion: </a:t>
            </a:r>
            <a:r>
              <a:rPr lang="en-US" altLang="zh-CN" sz="1200" b="0" i="0" kern="1200" dirty="0">
                <a:solidFill>
                  <a:schemeClr val="tx1"/>
                </a:solidFill>
                <a:effectLst/>
                <a:latin typeface="+mn-lt"/>
                <a:ea typeface="+mn-ea"/>
                <a:cs typeface="+mn-cs"/>
              </a:rPr>
              <a:t>This stage is responsible for implementing optimizations like frame-pointer elimination and stack packing.</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1EBC1C-E446-4169-BB15-2561BB76A58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114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37DA3-E22F-4549-98BD-7B0A18F293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B44E09-B099-41FC-B86B-42522785B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70A9CF-E394-4B01-B93A-EA2A60AF392B}"/>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CFCE7BFB-F2D0-482E-983F-914D6CF818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195E64-693E-4E2D-A745-9582C78FFEA3}"/>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380855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B594F-56CD-4A4A-957B-5D0E20E7A7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D982B5-B19D-486A-877B-23662F71D73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6DEAA6-6047-42E7-9751-685BD2AEDE2E}"/>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9F603D23-5D7F-41F8-8143-5F8A011FE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CA12BD-C739-4401-BCD1-8CEFF826167C}"/>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3917001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6A19D-A5D5-4C9B-AE01-4920B48FEA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955FE3-C384-4879-9D66-04AFE234D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8D0315-8CB6-4F38-8DEB-9ECD89FEB785}"/>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C897C08D-8F21-46B4-AA4F-8CC14FC95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E5FB9F-164F-45D4-9C17-39AE36A35AD5}"/>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408329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CBA38-F78B-4C67-8478-E47EDD29F0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2554BD-FEB3-4592-8CD5-A0A86C1B63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6B69EC-3971-4D10-AB8E-F62F6B43E7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8680ED1-31DC-47AB-B91B-1ACDFBDF08E2}"/>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BEB3A372-A766-40B7-A9D8-B41428D8BB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E4298B-1072-41FD-AE69-F0A2D4087450}"/>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1540144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8255C-C160-49FA-B323-D3729D2820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105F9E-62A7-4FF3-A3A6-DB1A2F78B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8048CB-A823-49B0-8591-B193F7A835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A4B4D1-28BE-472C-A328-00324B95A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8E6718-AC81-41F1-806E-3DDE08E2D2C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8BE160-8EB5-4B57-9D36-A461F4D5A8C3}"/>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8" name="页脚占位符 7">
            <a:extLst>
              <a:ext uri="{FF2B5EF4-FFF2-40B4-BE49-F238E27FC236}">
                <a16:creationId xmlns:a16="http://schemas.microsoft.com/office/drawing/2014/main" id="{DBB05F9F-3B6A-466D-AECF-9AAB7B857C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A05349-BB79-4755-B1D7-5816F3F884E2}"/>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761187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331CF-17DF-4F1F-8921-6B52DB879A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9D1E6E-A050-4EAC-881C-5827689C6786}"/>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4" name="页脚占位符 3">
            <a:extLst>
              <a:ext uri="{FF2B5EF4-FFF2-40B4-BE49-F238E27FC236}">
                <a16:creationId xmlns:a16="http://schemas.microsoft.com/office/drawing/2014/main" id="{B294494F-ACDF-4FD6-87E9-8B15732C8A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D8AD5D-79F0-4C1B-8136-1D250BE84F6D}"/>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4117373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0A2E62-EFD7-4A44-A426-CF9F8E4E5EE8}"/>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3" name="页脚占位符 2">
            <a:extLst>
              <a:ext uri="{FF2B5EF4-FFF2-40B4-BE49-F238E27FC236}">
                <a16:creationId xmlns:a16="http://schemas.microsoft.com/office/drawing/2014/main" id="{43AFD408-69C1-4692-BB74-1347C7CE47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C9DC4DC-33C5-464E-A17D-CA53496F9234}"/>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576161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9850C-984C-42CF-BA59-0A7E0EB3EC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C53757-0D3B-4C43-81FE-8E316E857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978B556-78CC-450B-8319-A4E970E67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31AB8E-19DC-4B33-8274-B1F24A84BDF1}"/>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7ED32470-6E9B-47B9-B4E5-557DCDE79F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B31C78-1F88-4F5B-B5AE-F9F492FFC343}"/>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377594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FB45B-7005-4C8A-8C11-BEB53E8F8D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581186-58D3-449A-9963-05BC45BFD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A1A546-CC24-4F3C-A1C4-F97B40067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1AA1EA-4203-43C2-932B-4CF1D11AD1EE}"/>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F522CDE7-7D95-4BBE-8A94-8167578533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F0B13-6348-471D-9544-F8DC9509C37E}"/>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342268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F7EC6-1B63-48F6-BCD6-3C0FE71992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528BF8-6CA1-4F15-BFC2-352CD67435E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46EDE8-3851-462D-BC83-BB0EE3F365E3}"/>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C58BA1D2-3A0D-45CA-829A-9DB3060157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55B547-2D0B-40BF-8B5F-629764ADD8B2}"/>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54026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1ABF92-62F0-443D-8090-15B99B591B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47192B-9D7E-4F39-8AF7-7550D4EF4E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5B87D-1814-45AE-B852-3E04C4F50294}"/>
              </a:ext>
            </a:extLst>
          </p:cNvPr>
          <p:cNvSpPr>
            <a:spLocks noGrp="1"/>
          </p:cNvSpPr>
          <p:nvPr>
            <p:ph type="dt" sz="half" idx="10"/>
          </p:nvPr>
        </p:nvSpPr>
        <p:spPr/>
        <p:txBody>
          <a:bodyPr/>
          <a:lstStyle/>
          <a:p>
            <a:fld id="{D198FFDF-6C3F-43C8-82C5-907617B28A32}"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970622F9-3320-4E45-B07D-0698A4C85A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8DDE1-7836-4368-A325-D57AE8889F89}"/>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258885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4BF8C-7CD8-408A-B867-51F487EE0D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273FA1-2791-4B20-9CD7-55D413789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54699B-25C9-4D75-A698-D5D5BFB22A3D}"/>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1087AAB9-2838-431F-BC52-744759038A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8AF07F-0B31-4352-9D15-D491BB254AD4}"/>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775571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0CE04-E44D-4ACD-8E64-947DE2FAEB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4EFA04-215B-4C7E-9493-F73911E5AD4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B76F95-A927-4E81-B8BB-F0055A433A11}"/>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5D9F14D5-2C2B-412F-B0F2-01DDB50483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268455-BD73-450B-AF76-E9555A93D1E5}"/>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787906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3CA90-79BA-49FE-A79F-BA97AFA643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7964AA-4F8C-4E4D-BB7F-7AFF8E8D9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607EAE4-AD47-4E00-BA85-FB175F675C9C}"/>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DC86A42B-0A30-4FEE-BD8F-9BCD41A88D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D080B-6FAB-4BC8-BD99-A728BAFC7365}"/>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41382949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59A46-5F33-470A-8B01-FD49991E6C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8DE24B-F071-4B88-B2FF-CEC64C79DE0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8ACDDAA-72E3-44AD-B2D7-05605ABADCF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D5CF995-182A-4FA0-9470-DD4556658787}"/>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D04E4FD5-932C-4FEA-8155-1A8C5B11E4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677646-8156-4024-8A0A-C5BB62EF2764}"/>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3461287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345AA-0A57-4740-BB70-9E86B177EB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8E02CA-3955-407E-AAD5-027E3899F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988283-6382-43DB-9841-016B2B3CA07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2F2DF5B-4A4E-40FF-9767-871E7D160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EDF2DB0-5347-4787-A8F1-6DA42AF090B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1750D9D-92C1-4EA2-B4B7-49F034211A38}"/>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8" name="页脚占位符 7">
            <a:extLst>
              <a:ext uri="{FF2B5EF4-FFF2-40B4-BE49-F238E27FC236}">
                <a16:creationId xmlns:a16="http://schemas.microsoft.com/office/drawing/2014/main" id="{4FFC8E49-8D7E-4396-911E-20D82F0829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D2672B-66B9-4281-B5C0-F18877A472BB}"/>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25599802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E6A4-6E16-4CDA-A2CA-1D310FC71F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CC8C13-6809-468C-94BF-476EE0ACC9F6}"/>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4" name="页脚占位符 3">
            <a:extLst>
              <a:ext uri="{FF2B5EF4-FFF2-40B4-BE49-F238E27FC236}">
                <a16:creationId xmlns:a16="http://schemas.microsoft.com/office/drawing/2014/main" id="{5ABBB74C-61BE-4DEF-B5DB-33D1C28151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BBB8F8-8434-4793-B3FF-C79A18A3E11B}"/>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2720673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20B417-543E-44FA-83D9-AC1EAF8FB1C2}"/>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3" name="页脚占位符 2">
            <a:extLst>
              <a:ext uri="{FF2B5EF4-FFF2-40B4-BE49-F238E27FC236}">
                <a16:creationId xmlns:a16="http://schemas.microsoft.com/office/drawing/2014/main" id="{279CE902-3861-4BC1-A2C0-F613A958F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496B6D-8B47-4F87-BC1B-E82F77B79865}"/>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313041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73BE7-FD55-4B13-A61F-68B92FC86C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F0AB1A-A9D7-404B-A485-38CCC71A0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DDFEB98-2052-469D-A29B-2F72FF474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830332A-0057-4D6D-9A64-022464991428}"/>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F36708D3-7A7E-4B4C-8F5F-4601512C8C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012CA-74AC-467D-A44C-B59CEF078002}"/>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42525556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74E3-0EB6-4BAF-9D13-B0D9101663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DE3FAA-206D-4E4E-9801-9222FC3C3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909433-2D8A-42D0-8533-1CF69D5A4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19AD4F8-6008-45BB-A62A-7C12AF7655D2}"/>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6F0A3CB3-4A71-433E-BC3A-A40AA34856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8AAE7-63FA-42D8-B13C-FF8264E77868}"/>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11210787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F957A-1566-44CE-B347-8912065807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D43873-0FBB-4ED5-A775-886C78BAEB3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B71281-81B9-4D18-A8A9-A9BA66F2C115}"/>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F12B71A0-9306-4CF0-AF4D-32E2104293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ED31DF-8C52-432C-86DD-2E62FC0E1D6F}"/>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23929917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3124E3-4E22-48B4-ABBC-3745A3EC21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A035B9-5168-4E3E-9FB9-045865123F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566FE2-C430-4F6C-98E9-E1EAC518DE28}"/>
              </a:ext>
            </a:extLst>
          </p:cNvPr>
          <p:cNvSpPr>
            <a:spLocks noGrp="1"/>
          </p:cNvSpPr>
          <p:nvPr>
            <p:ph type="dt" sz="half" idx="10"/>
          </p:nvPr>
        </p:nvSpPr>
        <p:spPr/>
        <p:txBody>
          <a:bodyPr/>
          <a:lstStyle/>
          <a:p>
            <a:fld id="{48C21653-2E51-4C14-BCDD-A2F4B88FC6F5}"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AD8DD505-D77F-4207-A54B-46C5F120B9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097F22-E7AD-43D5-9348-1142EDDBEFFC}"/>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183275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F52DFF-BC41-48F0-85E5-C5E063337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B52800-B780-4B40-A5F4-7DE5B282F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54D7C8-2694-4E16-BB1D-69D35A7EF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8FFDF-6C3F-43C8-82C5-907617B28A32}"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34F2B868-6B15-42AC-BECC-5E9C346BB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EBA2B8C-6189-4FAE-A5A3-2113FDD5B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852811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F9A72D1-316B-489B-B84B-9C89807FE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6CBFCEC-C551-4D9E-AAA9-B7D6A4047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A4D626-C650-4387-9819-31A9AB96E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21653-2E51-4C14-BCDD-A2F4B88FC6F5}"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20D99DBB-4446-4298-9374-66727B4AA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008370-5F31-4D0F-8CE6-11A6C90AC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22348687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lvm.org/docs/LangRef.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llvm.org/devmtg/2019-04/slides/Tutorial-Bridgers-LLVM_IR_tutorial.pdf"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hihu.com/column/clang" TargetMode="External"/><Relationship Id="rId2" Type="http://schemas.openxmlformats.org/officeDocument/2006/relationships/hyperlink" Target="https://www.zhihu.com/column/llvm-clang" TargetMode="External"/><Relationship Id="rId1" Type="http://schemas.openxmlformats.org/officeDocument/2006/relationships/slideLayout" Target="../slideLayouts/slideLayout2.xml"/><Relationship Id="rId5" Type="http://schemas.openxmlformats.org/officeDocument/2006/relationships/hyperlink" Target="https://blog.csdn.net/snsn1984/category_9261412.html" TargetMode="External"/><Relationship Id="rId4" Type="http://schemas.openxmlformats.org/officeDocument/2006/relationships/hyperlink" Target="https://llvm-cn.blog.csdn.net/article/details/4703903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hining1984/talk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llvm.org/docs/CodeGenerator.html#register-allocator" TargetMode="External"/><Relationship Id="rId2" Type="http://schemas.openxmlformats.org/officeDocument/2006/relationships/hyperlink" Target="https://llvm.org/doxygen/FastISel_8cpp_source.html" TargetMode="External"/><Relationship Id="rId1" Type="http://schemas.openxmlformats.org/officeDocument/2006/relationships/slideLayout" Target="../slideLayouts/slideLayout2.xml"/><Relationship Id="rId4" Type="http://schemas.openxmlformats.org/officeDocument/2006/relationships/hyperlink" Target="https://llvm.org/docs/GlobalISel/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lvm.org/docs/" TargetMode="External"/><Relationship Id="rId2" Type="http://schemas.openxmlformats.org/officeDocument/2006/relationships/hyperlink" Target="https://llvm.org/devmtg/" TargetMode="External"/><Relationship Id="rId1" Type="http://schemas.openxmlformats.org/officeDocument/2006/relationships/slideLayout" Target="../slideLayouts/slideLayout2.xml"/><Relationship Id="rId5" Type="http://schemas.openxmlformats.org/officeDocument/2006/relationships/hyperlink" Target="https://clang.llvm.org/doxygen/" TargetMode="External"/><Relationship Id="rId4" Type="http://schemas.openxmlformats.org/officeDocument/2006/relationships/hyperlink" Target="https://llvm.org/doxyge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7B702-F5D7-3156-C8C9-0CB3BBC680CE}"/>
              </a:ext>
            </a:extLst>
          </p:cNvPr>
          <p:cNvSpPr>
            <a:spLocks noGrp="1"/>
          </p:cNvSpPr>
          <p:nvPr>
            <p:ph type="ctrTitle"/>
          </p:nvPr>
        </p:nvSpPr>
        <p:spPr/>
        <p:txBody>
          <a:bodyPr/>
          <a:lstStyle/>
          <a:p>
            <a:r>
              <a:rPr lang="en-US" altLang="zh-CN" dirty="0"/>
              <a:t>LLVM</a:t>
            </a:r>
            <a:r>
              <a:rPr lang="zh-CN" altLang="en-US" dirty="0"/>
              <a:t>架构简析</a:t>
            </a:r>
            <a:br>
              <a:rPr lang="en-US" altLang="zh-CN" dirty="0"/>
            </a:br>
            <a:r>
              <a:rPr lang="en-US" altLang="zh-CN" sz="2400" dirty="0"/>
              <a:t>—— </a:t>
            </a:r>
            <a:r>
              <a:rPr lang="zh-CN" altLang="en-US" sz="2400" dirty="0"/>
              <a:t>南盘江计划</a:t>
            </a:r>
          </a:p>
        </p:txBody>
      </p:sp>
      <p:sp>
        <p:nvSpPr>
          <p:cNvPr id="3" name="副标题 2">
            <a:extLst>
              <a:ext uri="{FF2B5EF4-FFF2-40B4-BE49-F238E27FC236}">
                <a16:creationId xmlns:a16="http://schemas.microsoft.com/office/drawing/2014/main" id="{64B11789-264C-530B-E05E-EF0C67C3C724}"/>
              </a:ext>
            </a:extLst>
          </p:cNvPr>
          <p:cNvSpPr>
            <a:spLocks noGrp="1"/>
          </p:cNvSpPr>
          <p:nvPr>
            <p:ph type="subTitle" idx="1"/>
          </p:nvPr>
        </p:nvSpPr>
        <p:spPr>
          <a:xfrm>
            <a:off x="1524000" y="4568392"/>
            <a:ext cx="9144000" cy="1655762"/>
          </a:xfrm>
        </p:spPr>
        <p:txBody>
          <a:bodyPr/>
          <a:lstStyle/>
          <a:p>
            <a:r>
              <a:rPr lang="zh-CN" altLang="en-US" dirty="0"/>
              <a:t>中科院软件所</a:t>
            </a:r>
            <a:r>
              <a:rPr lang="en-US" altLang="zh-CN" dirty="0"/>
              <a:t>PLCT</a:t>
            </a:r>
            <a:r>
              <a:rPr lang="zh-CN" altLang="en-US" dirty="0"/>
              <a:t>实验室  史宁宁</a:t>
            </a:r>
            <a:endParaRPr lang="en-US" altLang="zh-CN" dirty="0"/>
          </a:p>
          <a:p>
            <a:r>
              <a:rPr lang="en-US" altLang="zh-CN" dirty="0"/>
              <a:t>shiningning@iscas.ac.cn</a:t>
            </a:r>
          </a:p>
          <a:p>
            <a:r>
              <a:rPr lang="en-US" altLang="zh-CN" dirty="0"/>
              <a:t>2023</a:t>
            </a:r>
            <a:r>
              <a:rPr lang="zh-CN" altLang="en-US" dirty="0"/>
              <a:t>年</a:t>
            </a:r>
            <a:r>
              <a:rPr lang="en-US" altLang="zh-CN" dirty="0"/>
              <a:t>4</a:t>
            </a:r>
            <a:r>
              <a:rPr lang="zh-CN" altLang="en-US" dirty="0"/>
              <a:t>月</a:t>
            </a:r>
            <a:r>
              <a:rPr lang="en-US" altLang="zh-CN" dirty="0"/>
              <a:t>22</a:t>
            </a:r>
            <a:r>
              <a:rPr lang="zh-CN" altLang="en-US" dirty="0"/>
              <a:t>日</a:t>
            </a:r>
          </a:p>
        </p:txBody>
      </p:sp>
    </p:spTree>
    <p:extLst>
      <p:ext uri="{BB962C8B-B14F-4D97-AF65-F5344CB8AC3E}">
        <p14:creationId xmlns:p14="http://schemas.microsoft.com/office/powerpoint/2010/main" val="395639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p:txBody>
          <a:bodyPr/>
          <a:lstStyle/>
          <a:p>
            <a:r>
              <a:rPr lang="en-US" altLang="zh-CN" dirty="0"/>
              <a:t>LLVM</a:t>
            </a:r>
            <a:endParaRPr lang="zh-CN" altLang="en-US" dirty="0"/>
          </a:p>
        </p:txBody>
      </p:sp>
      <p:sp>
        <p:nvSpPr>
          <p:cNvPr id="3" name="内容占位符 2">
            <a:extLst>
              <a:ext uri="{FF2B5EF4-FFF2-40B4-BE49-F238E27FC236}">
                <a16:creationId xmlns:a16="http://schemas.microsoft.com/office/drawing/2014/main" id="{FCE23D92-D50E-4420-88A8-4758993C6AAB}"/>
              </a:ext>
            </a:extLst>
          </p:cNvPr>
          <p:cNvSpPr>
            <a:spLocks noGrp="1"/>
          </p:cNvSpPr>
          <p:nvPr>
            <p:ph idx="1"/>
          </p:nvPr>
        </p:nvSpPr>
        <p:spPr>
          <a:xfrm>
            <a:off x="838200" y="1825625"/>
            <a:ext cx="10515600" cy="2180891"/>
          </a:xfrm>
        </p:spPr>
        <p:txBody>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The LLVM Project is a collection of modular and reusable compiler and toolchain technologies. Despite its name, LLVM has little to do with traditional virtual machines. The name "LLVM" itself is not an acronym; it is the full name of the project.</a:t>
            </a:r>
          </a:p>
          <a:p>
            <a:endParaRPr lang="en-US" altLang="zh-CN" dirty="0">
              <a:solidFill>
                <a:srgbClr val="000000"/>
              </a:solidFill>
              <a:latin typeface="Microsoft YaHei" panose="020B0503020204020204" pitchFamily="34" charset="-122"/>
              <a:ea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endParaRPr>
          </a:p>
          <a:p>
            <a:pPr marL="0" indent="0">
              <a:buNone/>
            </a:pPr>
            <a:endParaRPr lang="zh-CN" altLang="en-US" dirty="0"/>
          </a:p>
        </p:txBody>
      </p:sp>
      <p:sp>
        <p:nvSpPr>
          <p:cNvPr id="4" name="文本框 3">
            <a:extLst>
              <a:ext uri="{FF2B5EF4-FFF2-40B4-BE49-F238E27FC236}">
                <a16:creationId xmlns:a16="http://schemas.microsoft.com/office/drawing/2014/main" id="{EA8E27ED-9978-1A56-CF42-D2311EED6BE4}"/>
              </a:ext>
            </a:extLst>
          </p:cNvPr>
          <p:cNvSpPr txBox="1"/>
          <p:nvPr/>
        </p:nvSpPr>
        <p:spPr>
          <a:xfrm>
            <a:off x="1106905" y="5534526"/>
            <a:ext cx="7976937" cy="369332"/>
          </a:xfrm>
          <a:prstGeom prst="rect">
            <a:avLst/>
          </a:prstGeom>
          <a:noFill/>
        </p:spPr>
        <p:txBody>
          <a:bodyPr wrap="square" rtlCol="0">
            <a:spAutoFit/>
          </a:bodyPr>
          <a:lstStyle/>
          <a:p>
            <a:r>
              <a:rPr lang="en-US" altLang="zh-CN" dirty="0"/>
              <a:t>From: https://llvm.org/</a:t>
            </a:r>
            <a:endParaRPr lang="zh-CN" altLang="en-US" dirty="0"/>
          </a:p>
        </p:txBody>
      </p:sp>
    </p:spTree>
    <p:extLst>
      <p:ext uri="{BB962C8B-B14F-4D97-AF65-F5344CB8AC3E}">
        <p14:creationId xmlns:p14="http://schemas.microsoft.com/office/powerpoint/2010/main" val="158473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p:txBody>
          <a:bodyPr/>
          <a:lstStyle/>
          <a:p>
            <a:r>
              <a:rPr lang="en-US" altLang="zh-CN" dirty="0"/>
              <a:t>The primary sub-projects of LLVM</a:t>
            </a:r>
            <a:endParaRPr lang="zh-CN" altLang="en-US" dirty="0"/>
          </a:p>
        </p:txBody>
      </p:sp>
      <p:graphicFrame>
        <p:nvGraphicFramePr>
          <p:cNvPr id="10" name="表格 9">
            <a:extLst>
              <a:ext uri="{FF2B5EF4-FFF2-40B4-BE49-F238E27FC236}">
                <a16:creationId xmlns:a16="http://schemas.microsoft.com/office/drawing/2014/main" id="{ECF7E553-71C9-4CB0-9CF6-18CDF9D016B0}"/>
              </a:ext>
            </a:extLst>
          </p:cNvPr>
          <p:cNvGraphicFramePr>
            <a:graphicFrameLocks noGrp="1"/>
          </p:cNvGraphicFramePr>
          <p:nvPr>
            <p:extLst>
              <p:ext uri="{D42A27DB-BD31-4B8C-83A1-F6EECF244321}">
                <p14:modId xmlns:p14="http://schemas.microsoft.com/office/powerpoint/2010/main" val="2844524779"/>
              </p:ext>
            </p:extLst>
          </p:nvPr>
        </p:nvGraphicFramePr>
        <p:xfrm>
          <a:off x="1806258" y="1817075"/>
          <a:ext cx="8252140" cy="3779448"/>
        </p:xfrm>
        <a:graphic>
          <a:graphicData uri="http://schemas.openxmlformats.org/drawingml/2006/table">
            <a:tbl>
              <a:tblPr>
                <a:tableStyleId>{5C22544A-7EE6-4342-B048-85BDC9FD1C3A}</a:tableStyleId>
              </a:tblPr>
              <a:tblGrid>
                <a:gridCol w="2174372">
                  <a:extLst>
                    <a:ext uri="{9D8B030D-6E8A-4147-A177-3AD203B41FA5}">
                      <a16:colId xmlns:a16="http://schemas.microsoft.com/office/drawing/2014/main" val="3512742430"/>
                    </a:ext>
                  </a:extLst>
                </a:gridCol>
                <a:gridCol w="1886204">
                  <a:extLst>
                    <a:ext uri="{9D8B030D-6E8A-4147-A177-3AD203B41FA5}">
                      <a16:colId xmlns:a16="http://schemas.microsoft.com/office/drawing/2014/main" val="260513847"/>
                    </a:ext>
                  </a:extLst>
                </a:gridCol>
                <a:gridCol w="2095782">
                  <a:extLst>
                    <a:ext uri="{9D8B030D-6E8A-4147-A177-3AD203B41FA5}">
                      <a16:colId xmlns:a16="http://schemas.microsoft.com/office/drawing/2014/main" val="3380753924"/>
                    </a:ext>
                  </a:extLst>
                </a:gridCol>
                <a:gridCol w="2095782">
                  <a:extLst>
                    <a:ext uri="{9D8B030D-6E8A-4147-A177-3AD203B41FA5}">
                      <a16:colId xmlns:a16="http://schemas.microsoft.com/office/drawing/2014/main" val="1308460960"/>
                    </a:ext>
                  </a:extLst>
                </a:gridCol>
              </a:tblGrid>
              <a:tr h="829921">
                <a:tc gridSpan="4">
                  <a:txBody>
                    <a:bodyPr/>
                    <a:lstStyle/>
                    <a:p>
                      <a:pPr algn="ctr" fontAlgn="ctr"/>
                      <a:r>
                        <a:rPr lang="en-US" sz="2800" u="none" strike="noStrike" dirty="0">
                          <a:effectLst/>
                        </a:rPr>
                        <a:t>The primary sub-projects of LLVM</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522867"/>
                  </a:ext>
                </a:extLst>
              </a:tr>
              <a:tr h="514745">
                <a:tc>
                  <a:txBody>
                    <a:bodyPr/>
                    <a:lstStyle/>
                    <a:p>
                      <a:pPr algn="l" fontAlgn="ctr"/>
                      <a:r>
                        <a:rPr lang="en-US" sz="2800" u="none" strike="noStrike">
                          <a:effectLst/>
                        </a:rPr>
                        <a:t>LLVM Core</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Clang</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LLDB</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800" u="none" strike="noStrike" dirty="0" err="1">
                          <a:effectLst/>
                        </a:rPr>
                        <a:t>libc</a:t>
                      </a:r>
                      <a:r>
                        <a:rPr lang="en-US" sz="2800" u="none" strike="noStrike" dirty="0">
                          <a:effectLst/>
                        </a:rPr>
                        <a:t>++</a:t>
                      </a: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2800" u="none" strike="noStrike" dirty="0" err="1">
                          <a:effectLst/>
                        </a:rPr>
                        <a:t>libc</a:t>
                      </a:r>
                      <a:r>
                        <a:rPr lang="en-US" altLang="zh-CN" sz="2800" u="none" strike="noStrike" dirty="0">
                          <a:effectLst/>
                        </a:rPr>
                        <a:t>++ ABI</a:t>
                      </a:r>
                      <a:endParaRPr lang="en-US" altLang="zh-CN" sz="2800" b="0" i="0" u="none" strike="noStrike" dirty="0">
                        <a:solidFill>
                          <a:srgbClr val="000000"/>
                        </a:solidFill>
                        <a:effectLst/>
                        <a:latin typeface="等线" panose="02010600030101010101" pitchFamily="2" charset="-122"/>
                        <a:ea typeface="+mn-ea"/>
                      </a:endParaRPr>
                    </a:p>
                    <a:p>
                      <a:pPr algn="l" fontAlgn="ct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481740358"/>
                  </a:ext>
                </a:extLst>
              </a:tr>
              <a:tr h="829921">
                <a:tc>
                  <a:txBody>
                    <a:bodyPr/>
                    <a:lstStyle/>
                    <a:p>
                      <a:pPr algn="l" fontAlgn="ctr"/>
                      <a:r>
                        <a:rPr lang="en-US" sz="2800" u="none" strike="noStrike" dirty="0">
                          <a:effectLst/>
                        </a:rPr>
                        <a:t>compiler-rt</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dirty="0">
                          <a:effectLst/>
                        </a:rPr>
                        <a:t>MLIR</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dirty="0">
                          <a:effectLst/>
                        </a:rPr>
                        <a:t>OpenMP</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dirty="0" err="1">
                          <a:effectLst/>
                        </a:rPr>
                        <a:t>polly</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99427118"/>
                  </a:ext>
                </a:extLst>
              </a:tr>
              <a:tr h="829921">
                <a:tc>
                  <a:txBody>
                    <a:bodyPr/>
                    <a:lstStyle/>
                    <a:p>
                      <a:pPr algn="l" fontAlgn="ctr"/>
                      <a:r>
                        <a:rPr lang="en-US" sz="2800" u="none" strike="noStrike">
                          <a:effectLst/>
                        </a:rPr>
                        <a:t>libclc</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klee</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dirty="0">
                          <a:effectLst/>
                        </a:rPr>
                        <a:t>LLD</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dirty="0">
                          <a:effectLst/>
                        </a:rPr>
                        <a:t>BOLT</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9947847"/>
                  </a:ext>
                </a:extLst>
              </a:tr>
            </a:tbl>
          </a:graphicData>
        </a:graphic>
      </p:graphicFrame>
      <p:sp>
        <p:nvSpPr>
          <p:cNvPr id="3" name="文本框 2">
            <a:extLst>
              <a:ext uri="{FF2B5EF4-FFF2-40B4-BE49-F238E27FC236}">
                <a16:creationId xmlns:a16="http://schemas.microsoft.com/office/drawing/2014/main" id="{E46DEE1E-17C2-0F36-159C-BB8D3039705E}"/>
              </a:ext>
            </a:extLst>
          </p:cNvPr>
          <p:cNvSpPr txBox="1"/>
          <p:nvPr/>
        </p:nvSpPr>
        <p:spPr>
          <a:xfrm>
            <a:off x="1806258" y="6003758"/>
            <a:ext cx="8252140" cy="369332"/>
          </a:xfrm>
          <a:prstGeom prst="rect">
            <a:avLst/>
          </a:prstGeom>
          <a:noFill/>
        </p:spPr>
        <p:txBody>
          <a:bodyPr wrap="square" rtlCol="0">
            <a:spAutoFit/>
          </a:bodyPr>
          <a:lstStyle/>
          <a:p>
            <a:r>
              <a:rPr lang="en-US" altLang="zh-CN" dirty="0"/>
              <a:t>From: https://llvm.org/</a:t>
            </a:r>
            <a:endParaRPr lang="zh-CN" altLang="en-US" dirty="0"/>
          </a:p>
        </p:txBody>
      </p:sp>
    </p:spTree>
    <p:extLst>
      <p:ext uri="{BB962C8B-B14F-4D97-AF65-F5344CB8AC3E}">
        <p14:creationId xmlns:p14="http://schemas.microsoft.com/office/powerpoint/2010/main" val="376160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p:txBody>
          <a:bodyPr/>
          <a:lstStyle/>
          <a:p>
            <a:r>
              <a:rPr lang="en-US" altLang="zh-CN" dirty="0"/>
              <a:t>LLVM</a:t>
            </a:r>
            <a:r>
              <a:rPr lang="zh-CN" altLang="en-US" dirty="0"/>
              <a:t>架构</a:t>
            </a:r>
          </a:p>
        </p:txBody>
      </p:sp>
      <p:pic>
        <p:nvPicPr>
          <p:cNvPr id="5" name="内容占位符 4">
            <a:extLst>
              <a:ext uri="{FF2B5EF4-FFF2-40B4-BE49-F238E27FC236}">
                <a16:creationId xmlns:a16="http://schemas.microsoft.com/office/drawing/2014/main" id="{2331A619-D619-442A-BD72-EB460114EB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1384" y="2575810"/>
            <a:ext cx="10642416" cy="1706379"/>
          </a:xfrm>
        </p:spPr>
      </p:pic>
      <p:sp>
        <p:nvSpPr>
          <p:cNvPr id="6" name="矩形 5">
            <a:extLst>
              <a:ext uri="{FF2B5EF4-FFF2-40B4-BE49-F238E27FC236}">
                <a16:creationId xmlns:a16="http://schemas.microsoft.com/office/drawing/2014/main" id="{DB8B39B4-DD56-4443-A9B3-CBF975F34F4C}"/>
              </a:ext>
            </a:extLst>
          </p:cNvPr>
          <p:cNvSpPr/>
          <p:nvPr/>
        </p:nvSpPr>
        <p:spPr>
          <a:xfrm>
            <a:off x="2898978" y="4454155"/>
            <a:ext cx="56906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333333"/>
                </a:solidFill>
                <a:effectLst/>
                <a:uLnTx/>
                <a:uFillTx/>
                <a:latin typeface="Helvetica Neue"/>
                <a:ea typeface="等线" panose="02010600030101010101" pitchFamily="2" charset="-122"/>
                <a:cs typeface="+mn-cs"/>
              </a:rPr>
              <a:t> Three Major Components of a Three-Phase Compiler</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8967F311-175D-F6B4-10F9-CFA27CEAA8B0}"/>
              </a:ext>
            </a:extLst>
          </p:cNvPr>
          <p:cNvSpPr txBox="1"/>
          <p:nvPr/>
        </p:nvSpPr>
        <p:spPr>
          <a:xfrm>
            <a:off x="1167062" y="5763126"/>
            <a:ext cx="10186737" cy="646331"/>
          </a:xfrm>
          <a:prstGeom prst="rect">
            <a:avLst/>
          </a:prstGeom>
          <a:noFill/>
        </p:spPr>
        <p:txBody>
          <a:bodyPr wrap="square" rtlCol="0">
            <a:spAutoFit/>
          </a:bodyPr>
          <a:lstStyle/>
          <a:p>
            <a:r>
              <a:rPr lang="en-US" altLang="zh-CN" dirty="0"/>
              <a:t>From:</a:t>
            </a:r>
            <a:r>
              <a:rPr lang="zh-CN" altLang="en-US" dirty="0"/>
              <a:t> </a:t>
            </a:r>
            <a:r>
              <a:rPr lang="en-US" altLang="zh-CN" dirty="0"/>
              <a:t>The Architecture of Open Source Applications (Vol 1) LLVM  https://aosabook.org/en/v1/llvm.html</a:t>
            </a:r>
            <a:endParaRPr lang="zh-CN" altLang="en-US" dirty="0"/>
          </a:p>
        </p:txBody>
      </p:sp>
    </p:spTree>
    <p:extLst>
      <p:ext uri="{BB962C8B-B14F-4D97-AF65-F5344CB8AC3E}">
        <p14:creationId xmlns:p14="http://schemas.microsoft.com/office/powerpoint/2010/main" val="262797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99990-A5F2-4C56-9588-7E80EAC768C4}"/>
              </a:ext>
            </a:extLst>
          </p:cNvPr>
          <p:cNvSpPr>
            <a:spLocks noGrp="1"/>
          </p:cNvSpPr>
          <p:nvPr>
            <p:ph type="title"/>
          </p:nvPr>
        </p:nvSpPr>
        <p:spPr/>
        <p:txBody>
          <a:bodyPr/>
          <a:lstStyle/>
          <a:p>
            <a:r>
              <a:rPr lang="en-US" altLang="zh-CN" dirty="0"/>
              <a:t>Three-Phase Design</a:t>
            </a:r>
            <a:endParaRPr lang="zh-CN" altLang="en-US" dirty="0"/>
          </a:p>
        </p:txBody>
      </p:sp>
      <p:pic>
        <p:nvPicPr>
          <p:cNvPr id="5" name="内容占位符 4">
            <a:extLst>
              <a:ext uri="{FF2B5EF4-FFF2-40B4-BE49-F238E27FC236}">
                <a16:creationId xmlns:a16="http://schemas.microsoft.com/office/drawing/2014/main" id="{2C33EA27-8AA9-4BC7-BD1F-03BA860C76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308" y="2075641"/>
            <a:ext cx="10376492" cy="3830748"/>
          </a:xfrm>
        </p:spPr>
      </p:pic>
      <p:sp>
        <p:nvSpPr>
          <p:cNvPr id="3" name="文本框 2">
            <a:extLst>
              <a:ext uri="{FF2B5EF4-FFF2-40B4-BE49-F238E27FC236}">
                <a16:creationId xmlns:a16="http://schemas.microsoft.com/office/drawing/2014/main" id="{BDE550F1-ADA0-E246-4971-F95F3395FD74}"/>
              </a:ext>
            </a:extLst>
          </p:cNvPr>
          <p:cNvSpPr txBox="1"/>
          <p:nvPr/>
        </p:nvSpPr>
        <p:spPr>
          <a:xfrm>
            <a:off x="1072185" y="5968176"/>
            <a:ext cx="10186737" cy="646331"/>
          </a:xfrm>
          <a:prstGeom prst="rect">
            <a:avLst/>
          </a:prstGeom>
          <a:noFill/>
        </p:spPr>
        <p:txBody>
          <a:bodyPr wrap="square" rtlCol="0">
            <a:spAutoFit/>
          </a:bodyPr>
          <a:lstStyle/>
          <a:p>
            <a:r>
              <a:rPr lang="en-US" altLang="zh-CN" dirty="0"/>
              <a:t>From:</a:t>
            </a:r>
            <a:r>
              <a:rPr lang="zh-CN" altLang="en-US" dirty="0"/>
              <a:t> </a:t>
            </a:r>
            <a:r>
              <a:rPr lang="en-US" altLang="zh-CN" dirty="0"/>
              <a:t>The Architecture of Open Source Applications (Vol 1) LLVM  https://aosabook.org/en/v1/llvm.html</a:t>
            </a:r>
            <a:endParaRPr lang="zh-CN" altLang="en-US" dirty="0"/>
          </a:p>
        </p:txBody>
      </p:sp>
    </p:spTree>
    <p:extLst>
      <p:ext uri="{BB962C8B-B14F-4D97-AF65-F5344CB8AC3E}">
        <p14:creationId xmlns:p14="http://schemas.microsoft.com/office/powerpoint/2010/main" val="335898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5A33F-4B2D-4C6C-B396-E0DCB613E961}"/>
              </a:ext>
            </a:extLst>
          </p:cNvPr>
          <p:cNvSpPr>
            <a:spLocks noGrp="1"/>
          </p:cNvSpPr>
          <p:nvPr>
            <p:ph type="title"/>
          </p:nvPr>
        </p:nvSpPr>
        <p:spPr/>
        <p:txBody>
          <a:bodyPr/>
          <a:lstStyle/>
          <a:p>
            <a:r>
              <a:rPr lang="en-US" altLang="zh-CN" b="1" dirty="0"/>
              <a:t>Projects built with LLVM</a:t>
            </a:r>
            <a:endParaRPr lang="zh-CN" altLang="en-US" dirty="0"/>
          </a:p>
        </p:txBody>
      </p:sp>
      <p:pic>
        <p:nvPicPr>
          <p:cNvPr id="4" name="图片 3">
            <a:extLst>
              <a:ext uri="{FF2B5EF4-FFF2-40B4-BE49-F238E27FC236}">
                <a16:creationId xmlns:a16="http://schemas.microsoft.com/office/drawing/2014/main" id="{A14BE2EE-0AC8-6FE6-B122-E97D99FE5A1F}"/>
              </a:ext>
            </a:extLst>
          </p:cNvPr>
          <p:cNvPicPr>
            <a:picLocks noChangeAspect="1"/>
          </p:cNvPicPr>
          <p:nvPr/>
        </p:nvPicPr>
        <p:blipFill>
          <a:blip r:embed="rId2"/>
          <a:stretch>
            <a:fillRect/>
          </a:stretch>
        </p:blipFill>
        <p:spPr>
          <a:xfrm>
            <a:off x="1109160" y="1690688"/>
            <a:ext cx="3933825" cy="4438650"/>
          </a:xfrm>
          <a:prstGeom prst="rect">
            <a:avLst/>
          </a:prstGeom>
        </p:spPr>
      </p:pic>
      <p:pic>
        <p:nvPicPr>
          <p:cNvPr id="9" name="图片 8">
            <a:extLst>
              <a:ext uri="{FF2B5EF4-FFF2-40B4-BE49-F238E27FC236}">
                <a16:creationId xmlns:a16="http://schemas.microsoft.com/office/drawing/2014/main" id="{E309F327-862D-68BC-4DD0-1E266B5871D9}"/>
              </a:ext>
            </a:extLst>
          </p:cNvPr>
          <p:cNvPicPr>
            <a:picLocks noChangeAspect="1"/>
          </p:cNvPicPr>
          <p:nvPr/>
        </p:nvPicPr>
        <p:blipFill>
          <a:blip r:embed="rId3"/>
          <a:stretch>
            <a:fillRect/>
          </a:stretch>
        </p:blipFill>
        <p:spPr>
          <a:xfrm>
            <a:off x="5426242" y="1795462"/>
            <a:ext cx="5334000" cy="3267075"/>
          </a:xfrm>
          <a:prstGeom prst="rect">
            <a:avLst/>
          </a:prstGeom>
        </p:spPr>
      </p:pic>
      <p:sp>
        <p:nvSpPr>
          <p:cNvPr id="10" name="文本框 9">
            <a:extLst>
              <a:ext uri="{FF2B5EF4-FFF2-40B4-BE49-F238E27FC236}">
                <a16:creationId xmlns:a16="http://schemas.microsoft.com/office/drawing/2014/main" id="{65445DF1-CDD2-8858-5001-A6A4647DCFA5}"/>
              </a:ext>
            </a:extLst>
          </p:cNvPr>
          <p:cNvSpPr txBox="1"/>
          <p:nvPr/>
        </p:nvSpPr>
        <p:spPr>
          <a:xfrm>
            <a:off x="5715000" y="5498432"/>
            <a:ext cx="5638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From: https://llvm.org/ProjectsWithLLVM/</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853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DDF29-8099-4875-8143-FDDC65C32FDC}"/>
              </a:ext>
            </a:extLst>
          </p:cNvPr>
          <p:cNvSpPr>
            <a:spLocks noGrp="1"/>
          </p:cNvSpPr>
          <p:nvPr>
            <p:ph type="title"/>
          </p:nvPr>
        </p:nvSpPr>
        <p:spPr/>
        <p:txBody>
          <a:bodyPr/>
          <a:lstStyle/>
          <a:p>
            <a:r>
              <a:rPr lang="en-US" altLang="zh-CN" dirty="0"/>
              <a:t>LLVM</a:t>
            </a:r>
            <a:r>
              <a:rPr lang="zh-CN" altLang="en-US" dirty="0"/>
              <a:t>所支持的语言</a:t>
            </a:r>
          </a:p>
        </p:txBody>
      </p:sp>
      <p:sp>
        <p:nvSpPr>
          <p:cNvPr id="3" name="内容占位符 2">
            <a:extLst>
              <a:ext uri="{FF2B5EF4-FFF2-40B4-BE49-F238E27FC236}">
                <a16:creationId xmlns:a16="http://schemas.microsoft.com/office/drawing/2014/main" id="{30B802A3-6280-420B-84A6-98B796A510E8}"/>
              </a:ext>
            </a:extLst>
          </p:cNvPr>
          <p:cNvSpPr>
            <a:spLocks noGrp="1"/>
          </p:cNvSpPr>
          <p:nvPr>
            <p:ph idx="1"/>
          </p:nvPr>
        </p:nvSpPr>
        <p:spPr/>
        <p:txBody>
          <a:bodyPr/>
          <a:lstStyle/>
          <a:p>
            <a:r>
              <a:rPr lang="en-US" altLang="zh-CN" dirty="0"/>
              <a:t>Clang: C/C++/Objective-C </a:t>
            </a:r>
          </a:p>
          <a:p>
            <a:r>
              <a:rPr lang="en-US" altLang="zh-CN" dirty="0"/>
              <a:t>projects that use components of LLVM: Ruby, Python, Haskell, Java, D, PHP, Pure, Lua</a:t>
            </a:r>
            <a:r>
              <a:rPr lang="zh-CN" altLang="en-US" dirty="0"/>
              <a:t>等</a:t>
            </a:r>
          </a:p>
        </p:txBody>
      </p:sp>
      <p:sp>
        <p:nvSpPr>
          <p:cNvPr id="4" name="文本框 3">
            <a:extLst>
              <a:ext uri="{FF2B5EF4-FFF2-40B4-BE49-F238E27FC236}">
                <a16:creationId xmlns:a16="http://schemas.microsoft.com/office/drawing/2014/main" id="{022729C8-B432-75DC-9847-9EF797416099}"/>
              </a:ext>
            </a:extLst>
          </p:cNvPr>
          <p:cNvSpPr txBox="1"/>
          <p:nvPr/>
        </p:nvSpPr>
        <p:spPr>
          <a:xfrm>
            <a:off x="1106905" y="5534526"/>
            <a:ext cx="7976937" cy="369332"/>
          </a:xfrm>
          <a:prstGeom prst="rect">
            <a:avLst/>
          </a:prstGeom>
          <a:noFill/>
        </p:spPr>
        <p:txBody>
          <a:bodyPr wrap="square" rtlCol="0">
            <a:spAutoFit/>
          </a:bodyPr>
          <a:lstStyle/>
          <a:p>
            <a:r>
              <a:rPr lang="en-US" altLang="zh-CN" dirty="0"/>
              <a:t>From: https://llvm.org/</a:t>
            </a:r>
            <a:endParaRPr lang="zh-CN" altLang="en-US" dirty="0"/>
          </a:p>
        </p:txBody>
      </p:sp>
    </p:spTree>
    <p:extLst>
      <p:ext uri="{BB962C8B-B14F-4D97-AF65-F5344CB8AC3E}">
        <p14:creationId xmlns:p14="http://schemas.microsoft.com/office/powerpoint/2010/main" val="129454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FD2DC-6B65-4DFC-AAD9-E85309F9B062}"/>
              </a:ext>
            </a:extLst>
          </p:cNvPr>
          <p:cNvSpPr>
            <a:spLocks noGrp="1"/>
          </p:cNvSpPr>
          <p:nvPr>
            <p:ph type="title"/>
          </p:nvPr>
        </p:nvSpPr>
        <p:spPr/>
        <p:txBody>
          <a:bodyPr/>
          <a:lstStyle/>
          <a:p>
            <a:r>
              <a:rPr lang="en-US" altLang="zh-CN" dirty="0"/>
              <a:t>LLVM</a:t>
            </a:r>
            <a:r>
              <a:rPr lang="zh-CN" altLang="en-US" dirty="0"/>
              <a:t>所支持的后端</a:t>
            </a:r>
          </a:p>
        </p:txBody>
      </p:sp>
      <p:pic>
        <p:nvPicPr>
          <p:cNvPr id="4" name="图片 3">
            <a:extLst>
              <a:ext uri="{FF2B5EF4-FFF2-40B4-BE49-F238E27FC236}">
                <a16:creationId xmlns:a16="http://schemas.microsoft.com/office/drawing/2014/main" id="{0DEAFDAB-D7E9-4AAF-B9C1-C1C9A8E148EF}"/>
              </a:ext>
            </a:extLst>
          </p:cNvPr>
          <p:cNvPicPr>
            <a:picLocks noChangeAspect="1"/>
          </p:cNvPicPr>
          <p:nvPr/>
        </p:nvPicPr>
        <p:blipFill>
          <a:blip r:embed="rId3"/>
          <a:stretch>
            <a:fillRect/>
          </a:stretch>
        </p:blipFill>
        <p:spPr>
          <a:xfrm>
            <a:off x="1762856" y="1690688"/>
            <a:ext cx="8502162" cy="4104492"/>
          </a:xfrm>
          <a:prstGeom prst="rect">
            <a:avLst/>
          </a:prstGeom>
        </p:spPr>
      </p:pic>
      <p:sp>
        <p:nvSpPr>
          <p:cNvPr id="6" name="文本框 5">
            <a:extLst>
              <a:ext uri="{FF2B5EF4-FFF2-40B4-BE49-F238E27FC236}">
                <a16:creationId xmlns:a16="http://schemas.microsoft.com/office/drawing/2014/main" id="{CB0F2289-9663-4304-BDE6-7C5F4C7982A7}"/>
              </a:ext>
            </a:extLst>
          </p:cNvPr>
          <p:cNvSpPr txBox="1"/>
          <p:nvPr/>
        </p:nvSpPr>
        <p:spPr>
          <a:xfrm>
            <a:off x="1688122" y="6246055"/>
            <a:ext cx="86516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Notes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This is the source code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dir</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of LLVM 16.0.0</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its location is LLVM/lib/Target/.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8A64B958-408E-501D-51FC-C9B9E0D4EB44}"/>
              </a:ext>
            </a:extLst>
          </p:cNvPr>
          <p:cNvPicPr>
            <a:picLocks noChangeAspect="1"/>
          </p:cNvPicPr>
          <p:nvPr/>
        </p:nvPicPr>
        <p:blipFill>
          <a:blip r:embed="rId4"/>
          <a:stretch>
            <a:fillRect/>
          </a:stretch>
        </p:blipFill>
        <p:spPr>
          <a:xfrm>
            <a:off x="1433475" y="1518475"/>
            <a:ext cx="8906278" cy="4448918"/>
          </a:xfrm>
          <a:prstGeom prst="rect">
            <a:avLst/>
          </a:prstGeom>
        </p:spPr>
      </p:pic>
    </p:spTree>
    <p:extLst>
      <p:ext uri="{BB962C8B-B14F-4D97-AF65-F5344CB8AC3E}">
        <p14:creationId xmlns:p14="http://schemas.microsoft.com/office/powerpoint/2010/main" val="1277062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3E9E-92C2-1773-2EB4-920B5CF8D59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4325E7-20FF-B05E-F01C-35D82F8C1684}"/>
              </a:ext>
            </a:extLst>
          </p:cNvPr>
          <p:cNvSpPr>
            <a:spLocks noGrp="1"/>
          </p:cNvSpPr>
          <p:nvPr>
            <p:ph idx="1"/>
          </p:nvPr>
        </p:nvSpPr>
        <p:spPr/>
        <p:txBody>
          <a:bodyPr/>
          <a:lstStyle/>
          <a:p>
            <a:r>
              <a:rPr lang="zh-CN" altLang="en-US" dirty="0"/>
              <a:t>自我介绍与资料推荐</a:t>
            </a:r>
            <a:endParaRPr lang="en-US" altLang="zh-CN" dirty="0"/>
          </a:p>
          <a:p>
            <a:r>
              <a:rPr lang="en-US" altLang="zh-CN" dirty="0"/>
              <a:t>LLVM</a:t>
            </a:r>
            <a:r>
              <a:rPr lang="zh-CN" altLang="en-US" dirty="0"/>
              <a:t>整体框架</a:t>
            </a:r>
            <a:endParaRPr lang="en-US" altLang="zh-CN" dirty="0"/>
          </a:p>
          <a:p>
            <a:r>
              <a:rPr lang="en-US" altLang="zh-CN" dirty="0">
                <a:solidFill>
                  <a:srgbClr val="FF0000"/>
                </a:solidFill>
              </a:rPr>
              <a:t>LLVM</a:t>
            </a:r>
            <a:r>
              <a:rPr lang="zh-CN" altLang="en-US" dirty="0">
                <a:solidFill>
                  <a:srgbClr val="FF0000"/>
                </a:solidFill>
              </a:rPr>
              <a:t>的前端</a:t>
            </a:r>
            <a:r>
              <a:rPr lang="en-US" altLang="zh-CN" dirty="0">
                <a:solidFill>
                  <a:srgbClr val="FF0000"/>
                </a:solidFill>
              </a:rPr>
              <a:t>Clang</a:t>
            </a:r>
          </a:p>
          <a:p>
            <a:r>
              <a:rPr lang="en-US" altLang="zh-CN" dirty="0"/>
              <a:t>LLVM</a:t>
            </a:r>
            <a:r>
              <a:rPr lang="zh-CN" altLang="en-US" dirty="0"/>
              <a:t>的</a:t>
            </a:r>
            <a:r>
              <a:rPr lang="en-US" altLang="zh-CN" dirty="0"/>
              <a:t>IR</a:t>
            </a:r>
          </a:p>
          <a:p>
            <a:r>
              <a:rPr lang="en-US" altLang="zh-CN" dirty="0"/>
              <a:t>LLVM</a:t>
            </a:r>
            <a:r>
              <a:rPr lang="zh-CN" altLang="en-US" dirty="0"/>
              <a:t>的</a:t>
            </a:r>
            <a:r>
              <a:rPr lang="en-US" altLang="zh-CN" dirty="0"/>
              <a:t>pass</a:t>
            </a:r>
          </a:p>
          <a:p>
            <a:r>
              <a:rPr lang="en-US" altLang="zh-CN" dirty="0"/>
              <a:t>LLVM</a:t>
            </a:r>
            <a:r>
              <a:rPr lang="zh-CN" altLang="en-US" dirty="0"/>
              <a:t>的后端</a:t>
            </a:r>
          </a:p>
        </p:txBody>
      </p:sp>
    </p:spTree>
    <p:extLst>
      <p:ext uri="{BB962C8B-B14F-4D97-AF65-F5344CB8AC3E}">
        <p14:creationId xmlns:p14="http://schemas.microsoft.com/office/powerpoint/2010/main" val="251775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9299A-FEE4-971B-EE78-F9688EF7251C}"/>
              </a:ext>
            </a:extLst>
          </p:cNvPr>
          <p:cNvSpPr>
            <a:spLocks noGrp="1"/>
          </p:cNvSpPr>
          <p:nvPr>
            <p:ph type="title"/>
          </p:nvPr>
        </p:nvSpPr>
        <p:spPr/>
        <p:txBody>
          <a:bodyPr/>
          <a:lstStyle/>
          <a:p>
            <a:r>
              <a:rPr lang="en-US" altLang="zh-CN" dirty="0"/>
              <a:t>Clang: a C language family frontend for LLVM</a:t>
            </a:r>
            <a:endParaRPr lang="zh-CN" altLang="en-US" dirty="0"/>
          </a:p>
        </p:txBody>
      </p:sp>
      <p:sp>
        <p:nvSpPr>
          <p:cNvPr id="3" name="内容占位符 2">
            <a:extLst>
              <a:ext uri="{FF2B5EF4-FFF2-40B4-BE49-F238E27FC236}">
                <a16:creationId xmlns:a16="http://schemas.microsoft.com/office/drawing/2014/main" id="{A79F2FBD-DA22-E93D-9367-03645DBAAABD}"/>
              </a:ext>
            </a:extLst>
          </p:cNvPr>
          <p:cNvSpPr>
            <a:spLocks noGrp="1"/>
          </p:cNvSpPr>
          <p:nvPr>
            <p:ph idx="1"/>
          </p:nvPr>
        </p:nvSpPr>
        <p:spPr/>
        <p:txBody>
          <a:bodyPr/>
          <a:lstStyle/>
          <a:p>
            <a:r>
              <a:rPr lang="en-US" altLang="zh-CN" dirty="0"/>
              <a:t>The Clang project provides a language front-end and tooling infrastructure for languages in the C language family (C, C++, Objective C/C++, OpenCL, CUDA, and </a:t>
            </a:r>
            <a:r>
              <a:rPr lang="en-US" altLang="zh-CN" dirty="0" err="1"/>
              <a:t>RenderScript</a:t>
            </a:r>
            <a:r>
              <a:rPr lang="en-US" altLang="zh-CN" dirty="0"/>
              <a:t>) for the LLVM project. Both a GCC-compatible compiler driver (clang) and an MSVC-compatible compiler driver (clang-cl.exe) are provided</a:t>
            </a:r>
            <a:endParaRPr lang="zh-CN" altLang="en-US" dirty="0"/>
          </a:p>
        </p:txBody>
      </p:sp>
      <p:sp>
        <p:nvSpPr>
          <p:cNvPr id="5" name="文本框 4">
            <a:extLst>
              <a:ext uri="{FF2B5EF4-FFF2-40B4-BE49-F238E27FC236}">
                <a16:creationId xmlns:a16="http://schemas.microsoft.com/office/drawing/2014/main" id="{33EFEFE3-9A53-FFFC-6D1D-B0A7B0F56C1E}"/>
              </a:ext>
            </a:extLst>
          </p:cNvPr>
          <p:cNvSpPr txBox="1"/>
          <p:nvPr/>
        </p:nvSpPr>
        <p:spPr>
          <a:xfrm>
            <a:off x="1191126" y="5735455"/>
            <a:ext cx="7579895" cy="369332"/>
          </a:xfrm>
          <a:prstGeom prst="rect">
            <a:avLst/>
          </a:prstGeom>
          <a:noFill/>
        </p:spPr>
        <p:txBody>
          <a:bodyPr wrap="square" rtlCol="0">
            <a:spAutoFit/>
          </a:bodyPr>
          <a:lstStyle/>
          <a:p>
            <a:r>
              <a:rPr lang="en-US" altLang="zh-CN" dirty="0"/>
              <a:t>From: https://clang.llvm.org/</a:t>
            </a:r>
            <a:endParaRPr lang="zh-CN" altLang="en-US" dirty="0"/>
          </a:p>
        </p:txBody>
      </p:sp>
    </p:spTree>
    <p:extLst>
      <p:ext uri="{BB962C8B-B14F-4D97-AF65-F5344CB8AC3E}">
        <p14:creationId xmlns:p14="http://schemas.microsoft.com/office/powerpoint/2010/main" val="365930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9109F-E8A0-7CF4-6C30-BFAFF57C5819}"/>
              </a:ext>
            </a:extLst>
          </p:cNvPr>
          <p:cNvSpPr>
            <a:spLocks noGrp="1"/>
          </p:cNvSpPr>
          <p:nvPr>
            <p:ph type="title"/>
          </p:nvPr>
        </p:nvSpPr>
        <p:spPr/>
        <p:txBody>
          <a:bodyPr/>
          <a:lstStyle/>
          <a:p>
            <a:r>
              <a:rPr lang="en-US" altLang="zh-CN" dirty="0"/>
              <a:t>Clang</a:t>
            </a:r>
            <a:r>
              <a:rPr lang="zh-CN" altLang="en-US" dirty="0"/>
              <a:t>的主要环节</a:t>
            </a:r>
          </a:p>
        </p:txBody>
      </p:sp>
      <p:sp>
        <p:nvSpPr>
          <p:cNvPr id="5" name="文本框 4">
            <a:extLst>
              <a:ext uri="{FF2B5EF4-FFF2-40B4-BE49-F238E27FC236}">
                <a16:creationId xmlns:a16="http://schemas.microsoft.com/office/drawing/2014/main" id="{04E1658A-2E1F-DC9F-F1AB-A7F95BEF5771}"/>
              </a:ext>
            </a:extLst>
          </p:cNvPr>
          <p:cNvSpPr txBox="1"/>
          <p:nvPr/>
        </p:nvSpPr>
        <p:spPr>
          <a:xfrm>
            <a:off x="182484" y="2972589"/>
            <a:ext cx="1888957" cy="1569660"/>
          </a:xfrm>
          <a:prstGeom prst="rect">
            <a:avLst/>
          </a:prstGeom>
          <a:noFill/>
        </p:spPr>
        <p:txBody>
          <a:bodyPr wrap="square" rtlCol="0">
            <a:spAutoFit/>
          </a:bodyPr>
          <a:lstStyle/>
          <a:p>
            <a:r>
              <a:rPr lang="en-US" altLang="zh-CN" sz="3200" dirty="0"/>
              <a:t>Source code</a:t>
            </a:r>
          </a:p>
          <a:p>
            <a:r>
              <a:rPr lang="en-US" altLang="zh-CN" sz="3200" dirty="0"/>
              <a:t>C/C++</a:t>
            </a:r>
            <a:endParaRPr lang="zh-CN" altLang="en-US" sz="3200" dirty="0"/>
          </a:p>
        </p:txBody>
      </p:sp>
      <p:sp>
        <p:nvSpPr>
          <p:cNvPr id="6" name="矩形 5">
            <a:extLst>
              <a:ext uri="{FF2B5EF4-FFF2-40B4-BE49-F238E27FC236}">
                <a16:creationId xmlns:a16="http://schemas.microsoft.com/office/drawing/2014/main" id="{0F0B82F4-E666-36E6-38E0-4D7D4AC6898F}"/>
              </a:ext>
            </a:extLst>
          </p:cNvPr>
          <p:cNvSpPr/>
          <p:nvPr/>
        </p:nvSpPr>
        <p:spPr>
          <a:xfrm>
            <a:off x="1921047" y="3416962"/>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t>lexer</a:t>
            </a:r>
            <a:endParaRPr lang="zh-CN" altLang="en-US" sz="3200" dirty="0"/>
          </a:p>
        </p:txBody>
      </p:sp>
      <p:sp>
        <p:nvSpPr>
          <p:cNvPr id="7" name="矩形 6">
            <a:extLst>
              <a:ext uri="{FF2B5EF4-FFF2-40B4-BE49-F238E27FC236}">
                <a16:creationId xmlns:a16="http://schemas.microsoft.com/office/drawing/2014/main" id="{71144DB6-D544-50AB-4EB8-0F4E79F2077D}"/>
              </a:ext>
            </a:extLst>
          </p:cNvPr>
          <p:cNvSpPr/>
          <p:nvPr/>
        </p:nvSpPr>
        <p:spPr>
          <a:xfrm>
            <a:off x="3902247" y="3416962"/>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parser</a:t>
            </a:r>
            <a:endParaRPr lang="zh-CN" altLang="en-US" sz="3200" dirty="0"/>
          </a:p>
        </p:txBody>
      </p:sp>
      <p:sp>
        <p:nvSpPr>
          <p:cNvPr id="8" name="矩形 7">
            <a:extLst>
              <a:ext uri="{FF2B5EF4-FFF2-40B4-BE49-F238E27FC236}">
                <a16:creationId xmlns:a16="http://schemas.microsoft.com/office/drawing/2014/main" id="{0963F246-4604-8299-28DC-E66DFF4DBC30}"/>
              </a:ext>
            </a:extLst>
          </p:cNvPr>
          <p:cNvSpPr/>
          <p:nvPr/>
        </p:nvSpPr>
        <p:spPr>
          <a:xfrm>
            <a:off x="5883447" y="3416962"/>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t>sema</a:t>
            </a:r>
            <a:endParaRPr lang="zh-CN" altLang="en-US" sz="3200" dirty="0"/>
          </a:p>
        </p:txBody>
      </p:sp>
      <p:sp>
        <p:nvSpPr>
          <p:cNvPr id="9" name="文本框 8">
            <a:extLst>
              <a:ext uri="{FF2B5EF4-FFF2-40B4-BE49-F238E27FC236}">
                <a16:creationId xmlns:a16="http://schemas.microsoft.com/office/drawing/2014/main" id="{F762E0AB-B1F8-4DC7-9DD1-75A9329BB37A}"/>
              </a:ext>
            </a:extLst>
          </p:cNvPr>
          <p:cNvSpPr txBox="1"/>
          <p:nvPr/>
        </p:nvSpPr>
        <p:spPr>
          <a:xfrm>
            <a:off x="9845847" y="3439185"/>
            <a:ext cx="1888957" cy="584775"/>
          </a:xfrm>
          <a:prstGeom prst="rect">
            <a:avLst/>
          </a:prstGeom>
          <a:noFill/>
        </p:spPr>
        <p:txBody>
          <a:bodyPr wrap="square" rtlCol="0">
            <a:spAutoFit/>
          </a:bodyPr>
          <a:lstStyle/>
          <a:p>
            <a:r>
              <a:rPr lang="en-US" altLang="zh-CN" sz="3200" dirty="0"/>
              <a:t>LLVM IR</a:t>
            </a:r>
            <a:endParaRPr lang="zh-CN" altLang="en-US" sz="3200" dirty="0"/>
          </a:p>
        </p:txBody>
      </p:sp>
      <p:sp>
        <p:nvSpPr>
          <p:cNvPr id="10" name="矩形 9">
            <a:extLst>
              <a:ext uri="{FF2B5EF4-FFF2-40B4-BE49-F238E27FC236}">
                <a16:creationId xmlns:a16="http://schemas.microsoft.com/office/drawing/2014/main" id="{02368607-AEA3-5832-6E08-69220803D848}"/>
              </a:ext>
            </a:extLst>
          </p:cNvPr>
          <p:cNvSpPr/>
          <p:nvPr/>
        </p:nvSpPr>
        <p:spPr>
          <a:xfrm>
            <a:off x="7864647" y="3416962"/>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t>codegen</a:t>
            </a:r>
            <a:endParaRPr lang="zh-CN" altLang="en-US" sz="3200" dirty="0"/>
          </a:p>
        </p:txBody>
      </p:sp>
      <p:cxnSp>
        <p:nvCxnSpPr>
          <p:cNvPr id="12" name="直接箭头连接符 11">
            <a:extLst>
              <a:ext uri="{FF2B5EF4-FFF2-40B4-BE49-F238E27FC236}">
                <a16:creationId xmlns:a16="http://schemas.microsoft.com/office/drawing/2014/main" id="{B6B3C44E-3D0E-4FD4-DE5D-43135A33862D}"/>
              </a:ext>
            </a:extLst>
          </p:cNvPr>
          <p:cNvCxnSpPr>
            <a:endCxn id="6" idx="1"/>
          </p:cNvCxnSpPr>
          <p:nvPr/>
        </p:nvCxnSpPr>
        <p:spPr>
          <a:xfrm>
            <a:off x="1576137" y="3740127"/>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92BD220-544F-BEDF-71D6-B0BFE31B00B6}"/>
              </a:ext>
            </a:extLst>
          </p:cNvPr>
          <p:cNvCxnSpPr/>
          <p:nvPr/>
        </p:nvCxnSpPr>
        <p:spPr>
          <a:xfrm>
            <a:off x="3531263" y="3731573"/>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EA6D45D-398B-E7F8-E8FE-54F2AF54A2AD}"/>
              </a:ext>
            </a:extLst>
          </p:cNvPr>
          <p:cNvCxnSpPr/>
          <p:nvPr/>
        </p:nvCxnSpPr>
        <p:spPr>
          <a:xfrm>
            <a:off x="5469359" y="3740127"/>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01CB1BB-A9AA-F57B-64A8-90A8BE673E1F}"/>
              </a:ext>
            </a:extLst>
          </p:cNvPr>
          <p:cNvCxnSpPr/>
          <p:nvPr/>
        </p:nvCxnSpPr>
        <p:spPr>
          <a:xfrm>
            <a:off x="7433523" y="3740126"/>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87B0187-0FCC-D9D7-110D-582C641C6C00}"/>
              </a:ext>
            </a:extLst>
          </p:cNvPr>
          <p:cNvCxnSpPr/>
          <p:nvPr/>
        </p:nvCxnSpPr>
        <p:spPr>
          <a:xfrm>
            <a:off x="9452816" y="3757419"/>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48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3E9E-92C2-1773-2EB4-920B5CF8D59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4325E7-20FF-B05E-F01C-35D82F8C1684}"/>
              </a:ext>
            </a:extLst>
          </p:cNvPr>
          <p:cNvSpPr>
            <a:spLocks noGrp="1"/>
          </p:cNvSpPr>
          <p:nvPr>
            <p:ph idx="1"/>
          </p:nvPr>
        </p:nvSpPr>
        <p:spPr/>
        <p:txBody>
          <a:bodyPr/>
          <a:lstStyle/>
          <a:p>
            <a:r>
              <a:rPr lang="zh-CN" altLang="en-US" dirty="0"/>
              <a:t>自我介绍与资料推荐</a:t>
            </a:r>
            <a:endParaRPr lang="en-US" altLang="zh-CN" dirty="0"/>
          </a:p>
          <a:p>
            <a:r>
              <a:rPr lang="en-US" altLang="zh-CN" dirty="0"/>
              <a:t>LLVM</a:t>
            </a:r>
            <a:r>
              <a:rPr lang="zh-CN" altLang="en-US" dirty="0"/>
              <a:t>整体框架</a:t>
            </a:r>
            <a:endParaRPr lang="en-US" altLang="zh-CN" dirty="0"/>
          </a:p>
          <a:p>
            <a:r>
              <a:rPr lang="en-US" altLang="zh-CN" dirty="0"/>
              <a:t>LLVM</a:t>
            </a:r>
            <a:r>
              <a:rPr lang="zh-CN" altLang="en-US" dirty="0"/>
              <a:t>的前端</a:t>
            </a:r>
            <a:r>
              <a:rPr lang="en-US" altLang="zh-CN" dirty="0"/>
              <a:t>Clang</a:t>
            </a:r>
          </a:p>
          <a:p>
            <a:r>
              <a:rPr lang="en-US" altLang="zh-CN" dirty="0"/>
              <a:t>LLVM</a:t>
            </a:r>
            <a:r>
              <a:rPr lang="zh-CN" altLang="en-US" dirty="0"/>
              <a:t>的</a:t>
            </a:r>
            <a:r>
              <a:rPr lang="en-US" altLang="zh-CN" dirty="0"/>
              <a:t>IR</a:t>
            </a:r>
          </a:p>
          <a:p>
            <a:r>
              <a:rPr lang="en-US" altLang="zh-CN" dirty="0"/>
              <a:t>LLVM</a:t>
            </a:r>
            <a:r>
              <a:rPr lang="zh-CN" altLang="en-US" dirty="0"/>
              <a:t>的</a:t>
            </a:r>
            <a:r>
              <a:rPr lang="en-US" altLang="zh-CN" dirty="0"/>
              <a:t>pass</a:t>
            </a:r>
          </a:p>
          <a:p>
            <a:r>
              <a:rPr lang="en-US" altLang="zh-CN" dirty="0"/>
              <a:t>LLVM</a:t>
            </a:r>
            <a:r>
              <a:rPr lang="zh-CN" altLang="en-US" dirty="0"/>
              <a:t>的后端</a:t>
            </a:r>
          </a:p>
        </p:txBody>
      </p:sp>
    </p:spTree>
    <p:extLst>
      <p:ext uri="{BB962C8B-B14F-4D97-AF65-F5344CB8AC3E}">
        <p14:creationId xmlns:p14="http://schemas.microsoft.com/office/powerpoint/2010/main" val="365420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AC1E-762D-7728-B765-E42BF2A013DC}"/>
              </a:ext>
            </a:extLst>
          </p:cNvPr>
          <p:cNvSpPr>
            <a:spLocks noGrp="1"/>
          </p:cNvSpPr>
          <p:nvPr>
            <p:ph type="title"/>
          </p:nvPr>
        </p:nvSpPr>
        <p:spPr/>
        <p:txBody>
          <a:bodyPr/>
          <a:lstStyle/>
          <a:p>
            <a:r>
              <a:rPr lang="en-US" altLang="zh-CN" dirty="0"/>
              <a:t>Clang</a:t>
            </a:r>
            <a:r>
              <a:rPr lang="zh-CN" altLang="en-US" dirty="0"/>
              <a:t>的词法分析和语法分析</a:t>
            </a:r>
          </a:p>
        </p:txBody>
      </p:sp>
      <p:sp>
        <p:nvSpPr>
          <p:cNvPr id="3" name="内容占位符 2">
            <a:extLst>
              <a:ext uri="{FF2B5EF4-FFF2-40B4-BE49-F238E27FC236}">
                <a16:creationId xmlns:a16="http://schemas.microsoft.com/office/drawing/2014/main" id="{E872A9F2-2A2B-4174-CD86-37756BDE2FE7}"/>
              </a:ext>
            </a:extLst>
          </p:cNvPr>
          <p:cNvSpPr>
            <a:spLocks noGrp="1"/>
          </p:cNvSpPr>
          <p:nvPr>
            <p:ph idx="1"/>
          </p:nvPr>
        </p:nvSpPr>
        <p:spPr/>
        <p:txBody>
          <a:bodyPr/>
          <a:lstStyle/>
          <a:p>
            <a:r>
              <a:rPr lang="zh-CN" altLang="en-US" dirty="0"/>
              <a:t>在现阶段编译器开发实践中，前端部分的词法分析和语法分析的实现，已经越来越依靠</a:t>
            </a:r>
            <a:r>
              <a:rPr lang="en-US" altLang="zh-CN" dirty="0"/>
              <a:t>Flex</a:t>
            </a:r>
            <a:r>
              <a:rPr lang="zh-CN" altLang="en-US" dirty="0"/>
              <a:t>和</a:t>
            </a:r>
            <a:r>
              <a:rPr lang="en-US" altLang="zh-CN" dirty="0"/>
              <a:t>Bison</a:t>
            </a:r>
            <a:r>
              <a:rPr lang="zh-CN" altLang="en-US" dirty="0"/>
              <a:t>这类工具，很少依靠纯手工去实现。</a:t>
            </a:r>
            <a:endParaRPr lang="en-US" altLang="zh-CN" dirty="0"/>
          </a:p>
          <a:p>
            <a:r>
              <a:rPr lang="en-US" altLang="zh-CN" dirty="0"/>
              <a:t>Clang</a:t>
            </a:r>
            <a:r>
              <a:rPr lang="zh-CN" altLang="en-US" dirty="0"/>
              <a:t>依然采用</a:t>
            </a:r>
            <a:r>
              <a:rPr lang="en-US" altLang="zh-CN" dirty="0"/>
              <a:t>C++</a:t>
            </a:r>
            <a:r>
              <a:rPr lang="zh-CN" altLang="en-US" dirty="0"/>
              <a:t>来手动实现其</a:t>
            </a:r>
            <a:r>
              <a:rPr lang="en-US" altLang="zh-CN" dirty="0" err="1"/>
              <a:t>lexer</a:t>
            </a:r>
            <a:r>
              <a:rPr lang="zh-CN" altLang="en-US" dirty="0"/>
              <a:t>和</a:t>
            </a:r>
            <a:r>
              <a:rPr lang="en-US" altLang="zh-CN" dirty="0"/>
              <a:t>parser</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947940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D7EDF-3DC9-E8E7-F393-42AE231091F8}"/>
              </a:ext>
            </a:extLst>
          </p:cNvPr>
          <p:cNvSpPr>
            <a:spLocks noGrp="1"/>
          </p:cNvSpPr>
          <p:nvPr>
            <p:ph type="title"/>
          </p:nvPr>
        </p:nvSpPr>
        <p:spPr/>
        <p:txBody>
          <a:bodyPr/>
          <a:lstStyle/>
          <a:p>
            <a:r>
              <a:rPr lang="en-US" altLang="zh-CN" dirty="0"/>
              <a:t>Clang libs</a:t>
            </a:r>
            <a:endParaRPr lang="zh-CN" altLang="en-US" dirty="0"/>
          </a:p>
        </p:txBody>
      </p:sp>
      <p:sp>
        <p:nvSpPr>
          <p:cNvPr id="3" name="内容占位符 2">
            <a:extLst>
              <a:ext uri="{FF2B5EF4-FFF2-40B4-BE49-F238E27FC236}">
                <a16:creationId xmlns:a16="http://schemas.microsoft.com/office/drawing/2014/main" id="{7EBC9A5E-1C6B-DA82-421D-EE7AE33680D8}"/>
              </a:ext>
            </a:extLst>
          </p:cNvPr>
          <p:cNvSpPr>
            <a:spLocks noGrp="1"/>
          </p:cNvSpPr>
          <p:nvPr>
            <p:ph idx="1"/>
          </p:nvPr>
        </p:nvSpPr>
        <p:spPr>
          <a:xfrm>
            <a:off x="838200" y="1825625"/>
            <a:ext cx="10515600" cy="4887996"/>
          </a:xfrm>
        </p:spPr>
        <p:txBody>
          <a:bodyPr>
            <a:normAutofit lnSpcReduction="10000"/>
          </a:bodyPr>
          <a:lstStyle/>
          <a:p>
            <a:r>
              <a:rPr lang="en-US" altLang="zh-CN" b="0" i="0" dirty="0" err="1">
                <a:solidFill>
                  <a:srgbClr val="333333"/>
                </a:solidFill>
                <a:effectLst/>
                <a:latin typeface="DejaVu Sans"/>
              </a:rPr>
              <a:t>Lexer</a:t>
            </a:r>
            <a:r>
              <a:rPr lang="en-US" altLang="zh-CN" b="0" i="0" dirty="0">
                <a:solidFill>
                  <a:srgbClr val="333333"/>
                </a:solidFill>
                <a:effectLst/>
                <a:latin typeface="DejaVu Sans"/>
              </a:rPr>
              <a:t> Library</a:t>
            </a:r>
          </a:p>
          <a:p>
            <a:pPr marL="0" indent="0">
              <a:buNone/>
            </a:pPr>
            <a:r>
              <a:rPr lang="en-US" altLang="zh-CN" sz="1600" dirty="0"/>
              <a:t>The </a:t>
            </a:r>
            <a:r>
              <a:rPr lang="en-US" altLang="zh-CN" sz="1600" dirty="0" err="1"/>
              <a:t>Lexer</a:t>
            </a:r>
            <a:r>
              <a:rPr lang="en-US" altLang="zh-CN" sz="1600" dirty="0"/>
              <a:t> library contains several tightly-connected classes that are involved with the nasty process of </a:t>
            </a:r>
            <a:r>
              <a:rPr lang="en-US" altLang="zh-CN" sz="1600" dirty="0" err="1"/>
              <a:t>lexing</a:t>
            </a:r>
            <a:r>
              <a:rPr lang="en-US" altLang="zh-CN" sz="1600" dirty="0"/>
              <a:t> and preprocessing C source code. </a:t>
            </a:r>
          </a:p>
          <a:p>
            <a:r>
              <a:rPr lang="en-US" altLang="zh-CN" dirty="0"/>
              <a:t>Parser Library </a:t>
            </a:r>
            <a:r>
              <a:rPr lang="en-US" altLang="zh-CN" sz="1600" dirty="0"/>
              <a:t> </a:t>
            </a:r>
          </a:p>
          <a:p>
            <a:pPr marL="0" indent="0">
              <a:buNone/>
            </a:pPr>
            <a:r>
              <a:rPr lang="en-US" altLang="zh-CN" sz="1600" dirty="0"/>
              <a:t>This library contains a recursive-descent parser that polls tokens from the preprocessor and notifies a client of the parsing progress.</a:t>
            </a:r>
          </a:p>
          <a:p>
            <a:r>
              <a:rPr lang="en-US" altLang="zh-CN" dirty="0"/>
              <a:t>The AST Library</a:t>
            </a:r>
          </a:p>
          <a:p>
            <a:pPr marL="0" indent="0">
              <a:buNone/>
            </a:pPr>
            <a:r>
              <a:rPr lang="en-US" altLang="zh-CN" sz="1600" dirty="0"/>
              <a:t>Clang AST nodes (types, declarations, statements, expressions, and so on) are generally designed to be immutable once created.</a:t>
            </a:r>
          </a:p>
          <a:p>
            <a:r>
              <a:rPr lang="en-US" altLang="zh-CN" dirty="0" err="1"/>
              <a:t>Sema</a:t>
            </a:r>
            <a:r>
              <a:rPr lang="en-US" altLang="zh-CN" dirty="0"/>
              <a:t> Library</a:t>
            </a:r>
          </a:p>
          <a:p>
            <a:pPr marL="0" indent="0">
              <a:lnSpc>
                <a:spcPct val="100000"/>
              </a:lnSpc>
              <a:buNone/>
            </a:pPr>
            <a:r>
              <a:rPr lang="en-US" altLang="zh-CN" sz="1600" dirty="0"/>
              <a:t>This library is called by the Parser library during parsing to do semantic analysis of the input. </a:t>
            </a:r>
          </a:p>
          <a:p>
            <a:pPr>
              <a:lnSpc>
                <a:spcPct val="100000"/>
              </a:lnSpc>
            </a:pPr>
            <a:r>
              <a:rPr lang="en-US" altLang="zh-CN" dirty="0" err="1"/>
              <a:t>CodeGen</a:t>
            </a:r>
            <a:r>
              <a:rPr lang="en-US" altLang="zh-CN" dirty="0"/>
              <a:t> Library</a:t>
            </a:r>
          </a:p>
          <a:p>
            <a:pPr marL="0" indent="0">
              <a:lnSpc>
                <a:spcPct val="110000"/>
              </a:lnSpc>
              <a:buNone/>
            </a:pPr>
            <a:r>
              <a:rPr lang="en-US" altLang="zh-CN" sz="1600" dirty="0" err="1"/>
              <a:t>CodeGen</a:t>
            </a:r>
            <a:r>
              <a:rPr lang="en-US" altLang="zh-CN" sz="1600" dirty="0"/>
              <a:t> takes an AST as input and produces LLVM IR code from it.</a:t>
            </a:r>
          </a:p>
          <a:p>
            <a:pPr marL="0" indent="0">
              <a:lnSpc>
                <a:spcPct val="100000"/>
              </a:lnSpc>
              <a:buNone/>
            </a:pPr>
            <a:endParaRPr lang="en-US" altLang="zh-CN" sz="1600" dirty="0"/>
          </a:p>
          <a:p>
            <a:pPr marL="0" indent="0">
              <a:lnSpc>
                <a:spcPct val="100000"/>
              </a:lnSpc>
              <a:buNone/>
            </a:pPr>
            <a:endParaRPr lang="en-US" altLang="zh-CN" sz="1600" dirty="0"/>
          </a:p>
          <a:p>
            <a:pPr marL="0" indent="0">
              <a:buNone/>
            </a:pPr>
            <a:endParaRPr lang="zh-CN" altLang="en-US" sz="1600" dirty="0"/>
          </a:p>
        </p:txBody>
      </p:sp>
      <p:sp>
        <p:nvSpPr>
          <p:cNvPr id="4" name="文本框 3">
            <a:extLst>
              <a:ext uri="{FF2B5EF4-FFF2-40B4-BE49-F238E27FC236}">
                <a16:creationId xmlns:a16="http://schemas.microsoft.com/office/drawing/2014/main" id="{98AFA757-A730-351A-7CE6-D0E6705840EE}"/>
              </a:ext>
            </a:extLst>
          </p:cNvPr>
          <p:cNvSpPr txBox="1"/>
          <p:nvPr/>
        </p:nvSpPr>
        <p:spPr>
          <a:xfrm>
            <a:off x="9228221" y="5702968"/>
            <a:ext cx="2743200" cy="923330"/>
          </a:xfrm>
          <a:prstGeom prst="rect">
            <a:avLst/>
          </a:prstGeom>
          <a:noFill/>
        </p:spPr>
        <p:txBody>
          <a:bodyPr wrap="square" rtlCol="0">
            <a:spAutoFit/>
          </a:bodyPr>
          <a:lstStyle/>
          <a:p>
            <a:r>
              <a:rPr lang="en-US" altLang="zh-CN" dirty="0"/>
              <a:t>From: https://clang.llvm.org/docs/InternalsManual.html</a:t>
            </a:r>
            <a:endParaRPr lang="zh-CN" altLang="en-US" dirty="0"/>
          </a:p>
        </p:txBody>
      </p:sp>
    </p:spTree>
    <p:extLst>
      <p:ext uri="{BB962C8B-B14F-4D97-AF65-F5344CB8AC3E}">
        <p14:creationId xmlns:p14="http://schemas.microsoft.com/office/powerpoint/2010/main" val="105584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83191-5DA5-AD60-48F6-93564AF77F3D}"/>
              </a:ext>
            </a:extLst>
          </p:cNvPr>
          <p:cNvSpPr>
            <a:spLocks noGrp="1"/>
          </p:cNvSpPr>
          <p:nvPr>
            <p:ph type="title"/>
          </p:nvPr>
        </p:nvSpPr>
        <p:spPr/>
        <p:txBody>
          <a:bodyPr/>
          <a:lstStyle/>
          <a:p>
            <a:r>
              <a:rPr lang="en-US" altLang="zh-CN" dirty="0"/>
              <a:t>Clang tools</a:t>
            </a:r>
            <a:endParaRPr lang="zh-CN" altLang="en-US" dirty="0"/>
          </a:p>
        </p:txBody>
      </p:sp>
      <p:sp>
        <p:nvSpPr>
          <p:cNvPr id="3" name="内容占位符 2">
            <a:extLst>
              <a:ext uri="{FF2B5EF4-FFF2-40B4-BE49-F238E27FC236}">
                <a16:creationId xmlns:a16="http://schemas.microsoft.com/office/drawing/2014/main" id="{EE855229-3B48-97E2-58DF-85B1F267C353}"/>
              </a:ext>
            </a:extLst>
          </p:cNvPr>
          <p:cNvSpPr>
            <a:spLocks noGrp="1"/>
          </p:cNvSpPr>
          <p:nvPr>
            <p:ph idx="1"/>
          </p:nvPr>
        </p:nvSpPr>
        <p:spPr/>
        <p:txBody>
          <a:bodyPr/>
          <a:lstStyle/>
          <a:p>
            <a:r>
              <a:rPr lang="en-US" altLang="zh-CN" dirty="0" err="1"/>
              <a:t>LibClang</a:t>
            </a:r>
            <a:endParaRPr lang="en-US" altLang="zh-CN" dirty="0"/>
          </a:p>
          <a:p>
            <a:pPr marL="0" indent="0">
              <a:buNone/>
            </a:pPr>
            <a:r>
              <a:rPr lang="en-US" altLang="zh-CN" sz="1800" dirty="0" err="1"/>
              <a:t>LibClang</a:t>
            </a:r>
            <a:r>
              <a:rPr lang="en-US" altLang="zh-CN" sz="1800" dirty="0"/>
              <a:t> is a stable high level C interface to clang. When in doubt </a:t>
            </a:r>
            <a:r>
              <a:rPr lang="en-US" altLang="zh-CN" sz="1800" dirty="0" err="1"/>
              <a:t>LibClang</a:t>
            </a:r>
            <a:r>
              <a:rPr lang="en-US" altLang="zh-CN" sz="1800" dirty="0"/>
              <a:t> is probably the interface you want to use.</a:t>
            </a:r>
            <a:endParaRPr lang="en-US" altLang="zh-CN" dirty="0"/>
          </a:p>
          <a:p>
            <a:r>
              <a:rPr lang="en-US" altLang="zh-CN" dirty="0"/>
              <a:t>Clang Plugins</a:t>
            </a:r>
          </a:p>
          <a:p>
            <a:pPr marL="0" indent="0">
              <a:buNone/>
            </a:pPr>
            <a:r>
              <a:rPr lang="en-US" altLang="zh-CN" sz="1800" dirty="0"/>
              <a:t>Clang Plugins allow you to run additional actions on the AST as part of a compilation. Plugins are dynamic libraries that are loaded at runtime by the compiler, and they’re easy to integrate into your build environment.</a:t>
            </a:r>
          </a:p>
          <a:p>
            <a:r>
              <a:rPr lang="en-US" altLang="zh-CN" dirty="0" err="1"/>
              <a:t>LibTooling</a:t>
            </a:r>
            <a:endParaRPr lang="en-US" altLang="zh-CN" dirty="0"/>
          </a:p>
          <a:p>
            <a:pPr marL="0" indent="0">
              <a:buNone/>
            </a:pPr>
            <a:r>
              <a:rPr lang="en-US" altLang="zh-CN" sz="1800" dirty="0" err="1"/>
              <a:t>LibTooling</a:t>
            </a:r>
            <a:r>
              <a:rPr lang="en-US" altLang="zh-CN" sz="1800" dirty="0"/>
              <a:t> is a C++ interface aimed at writing standalone tools, as well as integrating into services that run clang tools. </a:t>
            </a:r>
            <a:endParaRPr lang="zh-CN" altLang="en-US" sz="1800" dirty="0"/>
          </a:p>
        </p:txBody>
      </p:sp>
      <p:sp>
        <p:nvSpPr>
          <p:cNvPr id="4" name="文本框 3">
            <a:extLst>
              <a:ext uri="{FF2B5EF4-FFF2-40B4-BE49-F238E27FC236}">
                <a16:creationId xmlns:a16="http://schemas.microsoft.com/office/drawing/2014/main" id="{73216D1A-5F03-FE05-333E-3389A1FE032A}"/>
              </a:ext>
            </a:extLst>
          </p:cNvPr>
          <p:cNvSpPr txBox="1"/>
          <p:nvPr/>
        </p:nvSpPr>
        <p:spPr>
          <a:xfrm>
            <a:off x="1070811" y="5895474"/>
            <a:ext cx="6148136" cy="369332"/>
          </a:xfrm>
          <a:prstGeom prst="rect">
            <a:avLst/>
          </a:prstGeom>
          <a:noFill/>
        </p:spPr>
        <p:txBody>
          <a:bodyPr wrap="square" rtlCol="0">
            <a:spAutoFit/>
          </a:bodyPr>
          <a:lstStyle/>
          <a:p>
            <a:r>
              <a:rPr lang="en-US" altLang="zh-CN" dirty="0"/>
              <a:t>From: https://clang.llvm.org/docs/Tooling.html</a:t>
            </a:r>
            <a:endParaRPr lang="zh-CN" altLang="en-US" dirty="0"/>
          </a:p>
        </p:txBody>
      </p:sp>
    </p:spTree>
    <p:extLst>
      <p:ext uri="{BB962C8B-B14F-4D97-AF65-F5344CB8AC3E}">
        <p14:creationId xmlns:p14="http://schemas.microsoft.com/office/powerpoint/2010/main" val="532027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F9D7C-7F65-82A0-98B5-31CAB7EAFAF1}"/>
              </a:ext>
            </a:extLst>
          </p:cNvPr>
          <p:cNvSpPr>
            <a:spLocks noGrp="1"/>
          </p:cNvSpPr>
          <p:nvPr>
            <p:ph type="title"/>
          </p:nvPr>
        </p:nvSpPr>
        <p:spPr/>
        <p:txBody>
          <a:bodyPr/>
          <a:lstStyle/>
          <a:p>
            <a:r>
              <a:rPr lang="en-US" altLang="zh-CN" dirty="0" err="1"/>
              <a:t>LibClang</a:t>
            </a:r>
            <a:r>
              <a:rPr lang="en-US" altLang="zh-CN" dirty="0"/>
              <a:t> project</a:t>
            </a:r>
            <a:endParaRPr lang="zh-CN" altLang="en-US" dirty="0"/>
          </a:p>
        </p:txBody>
      </p:sp>
      <p:sp>
        <p:nvSpPr>
          <p:cNvPr id="3" name="内容占位符 2">
            <a:extLst>
              <a:ext uri="{FF2B5EF4-FFF2-40B4-BE49-F238E27FC236}">
                <a16:creationId xmlns:a16="http://schemas.microsoft.com/office/drawing/2014/main" id="{18FADBD3-7CCA-C357-B976-1123BB45942F}"/>
              </a:ext>
            </a:extLst>
          </p:cNvPr>
          <p:cNvSpPr>
            <a:spLocks noGrp="1"/>
          </p:cNvSpPr>
          <p:nvPr>
            <p:ph idx="1"/>
          </p:nvPr>
        </p:nvSpPr>
        <p:spPr/>
        <p:txBody>
          <a:bodyPr/>
          <a:lstStyle/>
          <a:p>
            <a:r>
              <a:rPr lang="en-US" altLang="zh-CN" dirty="0" err="1"/>
              <a:t>Screader</a:t>
            </a:r>
            <a:r>
              <a:rPr lang="en-US" altLang="zh-CN" dirty="0"/>
              <a:t> (2014)</a:t>
            </a:r>
          </a:p>
          <a:p>
            <a:pPr marL="0" indent="0">
              <a:buNone/>
            </a:pPr>
            <a:endParaRPr lang="en-US" altLang="zh-CN" dirty="0"/>
          </a:p>
          <a:p>
            <a:pPr marL="0" indent="0">
              <a:buNone/>
            </a:pPr>
            <a:r>
              <a:rPr lang="en-US" altLang="zh-CN" b="0" i="0" dirty="0">
                <a:solidFill>
                  <a:srgbClr val="1F2328"/>
                </a:solidFill>
                <a:effectLst/>
                <a:latin typeface="-apple-system"/>
              </a:rPr>
              <a:t>The </a:t>
            </a:r>
            <a:r>
              <a:rPr lang="en-US" altLang="zh-CN" b="0" i="0" dirty="0" err="1">
                <a:solidFill>
                  <a:srgbClr val="1F2328"/>
                </a:solidFill>
                <a:effectLst/>
                <a:latin typeface="-apple-system"/>
              </a:rPr>
              <a:t>screader</a:t>
            </a:r>
            <a:r>
              <a:rPr lang="en-US" altLang="zh-CN" b="0" i="0" dirty="0">
                <a:solidFill>
                  <a:srgbClr val="1F2328"/>
                </a:solidFill>
                <a:effectLst/>
                <a:latin typeface="-apple-system"/>
              </a:rPr>
              <a:t> is a </a:t>
            </a:r>
            <a:r>
              <a:rPr lang="en-US" altLang="zh-CN" b="0" i="0" dirty="0" err="1">
                <a:solidFill>
                  <a:srgbClr val="1F2328"/>
                </a:solidFill>
                <a:effectLst/>
                <a:latin typeface="-apple-system"/>
              </a:rPr>
              <a:t>soure</a:t>
            </a:r>
            <a:r>
              <a:rPr lang="en-US" altLang="zh-CN" b="0" i="0" dirty="0">
                <a:solidFill>
                  <a:srgbClr val="1F2328"/>
                </a:solidFill>
                <a:effectLst/>
                <a:latin typeface="-apple-system"/>
              </a:rPr>
              <a:t> code reading tool based the </a:t>
            </a:r>
            <a:r>
              <a:rPr lang="en-US" altLang="zh-CN" b="0" i="0" dirty="0" err="1">
                <a:solidFill>
                  <a:srgbClr val="1F2328"/>
                </a:solidFill>
                <a:effectLst/>
                <a:latin typeface="-apple-system"/>
              </a:rPr>
              <a:t>libclang</a:t>
            </a:r>
            <a:r>
              <a:rPr lang="en-US" altLang="zh-CN" b="0" i="0" dirty="0">
                <a:solidFill>
                  <a:srgbClr val="1F2328"/>
                </a:solidFill>
                <a:effectLst/>
                <a:latin typeface="-apple-system"/>
              </a:rPr>
              <a:t>. It is implemented by the C. The </a:t>
            </a:r>
            <a:r>
              <a:rPr lang="en-US" altLang="zh-CN" b="0" i="0" dirty="0" err="1">
                <a:solidFill>
                  <a:srgbClr val="1F2328"/>
                </a:solidFill>
                <a:effectLst/>
                <a:latin typeface="-apple-system"/>
              </a:rPr>
              <a:t>screader</a:t>
            </a:r>
            <a:r>
              <a:rPr lang="en-US" altLang="zh-CN" b="0" i="0" dirty="0">
                <a:solidFill>
                  <a:srgbClr val="1F2328"/>
                </a:solidFill>
                <a:effectLst/>
                <a:latin typeface="-apple-system"/>
              </a:rPr>
              <a:t> can work on the clang-10.0.0 now.</a:t>
            </a:r>
          </a:p>
          <a:p>
            <a:pPr marL="0" indent="0">
              <a:buNone/>
            </a:pPr>
            <a:endParaRPr lang="en-US" altLang="zh-CN" dirty="0">
              <a:solidFill>
                <a:srgbClr val="1F2328"/>
              </a:solidFill>
              <a:latin typeface="-apple-system"/>
            </a:endParaRPr>
          </a:p>
          <a:p>
            <a:pPr marL="0" indent="0">
              <a:buNone/>
            </a:pPr>
            <a:r>
              <a:rPr lang="en-US" altLang="zh-CN" dirty="0"/>
              <a:t>https://github.com/shining1984/screader</a:t>
            </a:r>
            <a:endParaRPr lang="zh-CN" altLang="en-US" dirty="0"/>
          </a:p>
        </p:txBody>
      </p:sp>
    </p:spTree>
    <p:extLst>
      <p:ext uri="{BB962C8B-B14F-4D97-AF65-F5344CB8AC3E}">
        <p14:creationId xmlns:p14="http://schemas.microsoft.com/office/powerpoint/2010/main" val="2162675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3E9E-92C2-1773-2EB4-920B5CF8D59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4325E7-20FF-B05E-F01C-35D82F8C1684}"/>
              </a:ext>
            </a:extLst>
          </p:cNvPr>
          <p:cNvSpPr>
            <a:spLocks noGrp="1"/>
          </p:cNvSpPr>
          <p:nvPr>
            <p:ph idx="1"/>
          </p:nvPr>
        </p:nvSpPr>
        <p:spPr/>
        <p:txBody>
          <a:bodyPr/>
          <a:lstStyle/>
          <a:p>
            <a:r>
              <a:rPr lang="zh-CN" altLang="en-US" dirty="0"/>
              <a:t>自我介绍与资料推荐</a:t>
            </a:r>
            <a:endParaRPr lang="en-US" altLang="zh-CN" dirty="0"/>
          </a:p>
          <a:p>
            <a:r>
              <a:rPr lang="en-US" altLang="zh-CN" dirty="0"/>
              <a:t>LLVM</a:t>
            </a:r>
            <a:r>
              <a:rPr lang="zh-CN" altLang="en-US" dirty="0"/>
              <a:t>整体框架</a:t>
            </a:r>
            <a:endParaRPr lang="en-US" altLang="zh-CN" dirty="0"/>
          </a:p>
          <a:p>
            <a:r>
              <a:rPr lang="en-US" altLang="zh-CN" dirty="0"/>
              <a:t>LLVM</a:t>
            </a:r>
            <a:r>
              <a:rPr lang="zh-CN" altLang="en-US" dirty="0"/>
              <a:t>的前端</a:t>
            </a:r>
            <a:r>
              <a:rPr lang="en-US" altLang="zh-CN" dirty="0"/>
              <a:t>Clang</a:t>
            </a:r>
          </a:p>
          <a:p>
            <a:r>
              <a:rPr lang="en-US" altLang="zh-CN" dirty="0">
                <a:solidFill>
                  <a:srgbClr val="FF0000"/>
                </a:solidFill>
              </a:rPr>
              <a:t>LLVM</a:t>
            </a:r>
            <a:r>
              <a:rPr lang="zh-CN" altLang="en-US" dirty="0">
                <a:solidFill>
                  <a:srgbClr val="FF0000"/>
                </a:solidFill>
              </a:rPr>
              <a:t>的</a:t>
            </a:r>
            <a:r>
              <a:rPr lang="en-US" altLang="zh-CN" dirty="0">
                <a:solidFill>
                  <a:srgbClr val="FF0000"/>
                </a:solidFill>
              </a:rPr>
              <a:t>IR</a:t>
            </a:r>
          </a:p>
          <a:p>
            <a:r>
              <a:rPr lang="en-US" altLang="zh-CN" dirty="0"/>
              <a:t>LLVM</a:t>
            </a:r>
            <a:r>
              <a:rPr lang="zh-CN" altLang="en-US" dirty="0"/>
              <a:t>的</a:t>
            </a:r>
            <a:r>
              <a:rPr lang="en-US" altLang="zh-CN" dirty="0"/>
              <a:t>pass</a:t>
            </a:r>
          </a:p>
          <a:p>
            <a:r>
              <a:rPr lang="en-US" altLang="zh-CN" dirty="0"/>
              <a:t>LLVM</a:t>
            </a:r>
            <a:r>
              <a:rPr lang="zh-CN" altLang="en-US" dirty="0"/>
              <a:t>的后端</a:t>
            </a:r>
          </a:p>
        </p:txBody>
      </p:sp>
    </p:spTree>
    <p:extLst>
      <p:ext uri="{BB962C8B-B14F-4D97-AF65-F5344CB8AC3E}">
        <p14:creationId xmlns:p14="http://schemas.microsoft.com/office/powerpoint/2010/main" val="281210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6E64F-0371-A12E-E855-209792024503}"/>
              </a:ext>
            </a:extLst>
          </p:cNvPr>
          <p:cNvSpPr>
            <a:spLocks noGrp="1"/>
          </p:cNvSpPr>
          <p:nvPr>
            <p:ph type="title"/>
          </p:nvPr>
        </p:nvSpPr>
        <p:spPr/>
        <p:txBody>
          <a:bodyPr/>
          <a:lstStyle/>
          <a:p>
            <a:r>
              <a:rPr lang="en-US" altLang="zh-CN" dirty="0"/>
              <a:t>What is the LLVM IR?</a:t>
            </a:r>
            <a:endParaRPr lang="zh-CN" altLang="en-US" dirty="0"/>
          </a:p>
        </p:txBody>
      </p:sp>
      <p:sp>
        <p:nvSpPr>
          <p:cNvPr id="3" name="内容占位符 2">
            <a:extLst>
              <a:ext uri="{FF2B5EF4-FFF2-40B4-BE49-F238E27FC236}">
                <a16:creationId xmlns:a16="http://schemas.microsoft.com/office/drawing/2014/main" id="{2F302F0A-9F8C-E9E6-367D-A3B06C72FB80}"/>
              </a:ext>
            </a:extLst>
          </p:cNvPr>
          <p:cNvSpPr>
            <a:spLocks noGrp="1"/>
          </p:cNvSpPr>
          <p:nvPr>
            <p:ph idx="1"/>
          </p:nvPr>
        </p:nvSpPr>
        <p:spPr/>
        <p:txBody>
          <a:bodyPr/>
          <a:lstStyle/>
          <a:p>
            <a:r>
              <a:rPr lang="en-US" altLang="zh-CN" dirty="0"/>
              <a:t>The LLVM Intermediate Representation</a:t>
            </a:r>
          </a:p>
          <a:p>
            <a:r>
              <a:rPr lang="zh-CN" altLang="en-US" dirty="0"/>
              <a:t>线性</a:t>
            </a:r>
            <a:r>
              <a:rPr lang="en-US" altLang="zh-CN" dirty="0"/>
              <a:t>IR</a:t>
            </a:r>
          </a:p>
          <a:p>
            <a:r>
              <a:rPr lang="zh-CN" altLang="en-US" dirty="0"/>
              <a:t>单层</a:t>
            </a:r>
            <a:r>
              <a:rPr lang="en-US" altLang="zh-CN" dirty="0"/>
              <a:t>IR</a:t>
            </a:r>
          </a:p>
          <a:p>
            <a:r>
              <a:rPr lang="zh-CN" altLang="en-US" dirty="0"/>
              <a:t>基于</a:t>
            </a:r>
            <a:r>
              <a:rPr lang="en-US" altLang="zh-CN" dirty="0"/>
              <a:t>SSA</a:t>
            </a:r>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4" name="文本框 3">
            <a:extLst>
              <a:ext uri="{FF2B5EF4-FFF2-40B4-BE49-F238E27FC236}">
                <a16:creationId xmlns:a16="http://schemas.microsoft.com/office/drawing/2014/main" id="{A1B3C000-3D39-3394-76B6-C63EF8A5AC04}"/>
              </a:ext>
            </a:extLst>
          </p:cNvPr>
          <p:cNvSpPr txBox="1"/>
          <p:nvPr/>
        </p:nvSpPr>
        <p:spPr>
          <a:xfrm>
            <a:off x="838200" y="5739063"/>
            <a:ext cx="8434137" cy="369332"/>
          </a:xfrm>
          <a:prstGeom prst="rect">
            <a:avLst/>
          </a:prstGeom>
          <a:noFill/>
        </p:spPr>
        <p:txBody>
          <a:bodyPr wrap="square" rtlCol="0">
            <a:spAutoFit/>
          </a:bodyPr>
          <a:lstStyle/>
          <a:p>
            <a:r>
              <a:rPr lang="en-US" altLang="zh-CN" dirty="0"/>
              <a:t>LLVM IR DOC</a:t>
            </a:r>
            <a:r>
              <a:rPr lang="zh-CN" altLang="en-US" dirty="0"/>
              <a:t>： </a:t>
            </a:r>
            <a:r>
              <a:rPr lang="en-US" altLang="zh-CN" dirty="0"/>
              <a:t>https://llvm.org/docs/LangRef.html</a:t>
            </a:r>
            <a:endParaRPr lang="zh-CN" altLang="en-US" dirty="0"/>
          </a:p>
        </p:txBody>
      </p:sp>
    </p:spTree>
    <p:extLst>
      <p:ext uri="{BB962C8B-B14F-4D97-AF65-F5344CB8AC3E}">
        <p14:creationId xmlns:p14="http://schemas.microsoft.com/office/powerpoint/2010/main" val="10070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69E67-D1C3-7084-32A6-036BAB1D7298}"/>
              </a:ext>
            </a:extLst>
          </p:cNvPr>
          <p:cNvSpPr>
            <a:spLocks noGrp="1"/>
          </p:cNvSpPr>
          <p:nvPr>
            <p:ph type="title"/>
          </p:nvPr>
        </p:nvSpPr>
        <p:spPr/>
        <p:txBody>
          <a:bodyPr/>
          <a:lstStyle/>
          <a:p>
            <a:r>
              <a:rPr lang="en-US" altLang="zh-CN" dirty="0"/>
              <a:t>IR </a:t>
            </a:r>
            <a:r>
              <a:rPr lang="zh-CN" altLang="en-US" dirty="0"/>
              <a:t>的不同形式</a:t>
            </a:r>
          </a:p>
        </p:txBody>
      </p:sp>
      <p:sp>
        <p:nvSpPr>
          <p:cNvPr id="3" name="内容占位符 2">
            <a:extLst>
              <a:ext uri="{FF2B5EF4-FFF2-40B4-BE49-F238E27FC236}">
                <a16:creationId xmlns:a16="http://schemas.microsoft.com/office/drawing/2014/main" id="{8007CDEB-9114-8FF7-270E-C8A26F6BFA40}"/>
              </a:ext>
            </a:extLst>
          </p:cNvPr>
          <p:cNvSpPr>
            <a:spLocks noGrp="1"/>
          </p:cNvSpPr>
          <p:nvPr>
            <p:ph idx="1"/>
          </p:nvPr>
        </p:nvSpPr>
        <p:spPr/>
        <p:txBody>
          <a:bodyPr/>
          <a:lstStyle/>
          <a:p>
            <a:r>
              <a:rPr lang="en-US" altLang="zh-CN" b="0" i="0" dirty="0">
                <a:solidFill>
                  <a:srgbClr val="000000"/>
                </a:solidFill>
                <a:effectLst/>
                <a:latin typeface="Lucida Grande"/>
              </a:rPr>
              <a:t>The LLVM code representation is designed to be used in three different forms: as an in-memory compiler IR, as an on-disk </a:t>
            </a:r>
            <a:r>
              <a:rPr lang="en-US" altLang="zh-CN" b="0" i="0" dirty="0" err="1">
                <a:solidFill>
                  <a:srgbClr val="000000"/>
                </a:solidFill>
                <a:effectLst/>
                <a:latin typeface="Lucida Grande"/>
              </a:rPr>
              <a:t>bitcode</a:t>
            </a:r>
            <a:r>
              <a:rPr lang="en-US" altLang="zh-CN" b="0" i="0" dirty="0">
                <a:solidFill>
                  <a:srgbClr val="000000"/>
                </a:solidFill>
                <a:effectLst/>
                <a:latin typeface="Lucida Grande"/>
              </a:rPr>
              <a:t> representation (suitable for fast loading by a Just-In-Time compiler), and as a human readable assembly language representation. </a:t>
            </a:r>
            <a:endParaRPr lang="zh-CN" altLang="en-US" dirty="0"/>
          </a:p>
        </p:txBody>
      </p:sp>
      <p:pic>
        <p:nvPicPr>
          <p:cNvPr id="5" name="图片 4">
            <a:extLst>
              <a:ext uri="{FF2B5EF4-FFF2-40B4-BE49-F238E27FC236}">
                <a16:creationId xmlns:a16="http://schemas.microsoft.com/office/drawing/2014/main" id="{E1268811-0BEC-9EB7-D0A1-AA32D2ED075F}"/>
              </a:ext>
            </a:extLst>
          </p:cNvPr>
          <p:cNvPicPr>
            <a:picLocks noChangeAspect="1"/>
          </p:cNvPicPr>
          <p:nvPr/>
        </p:nvPicPr>
        <p:blipFill>
          <a:blip r:embed="rId2"/>
          <a:stretch>
            <a:fillRect/>
          </a:stretch>
        </p:blipFill>
        <p:spPr>
          <a:xfrm>
            <a:off x="958517" y="3812062"/>
            <a:ext cx="7283116" cy="2364901"/>
          </a:xfrm>
          <a:prstGeom prst="rect">
            <a:avLst/>
          </a:prstGeom>
        </p:spPr>
      </p:pic>
      <p:sp>
        <p:nvSpPr>
          <p:cNvPr id="6" name="文本框 5">
            <a:extLst>
              <a:ext uri="{FF2B5EF4-FFF2-40B4-BE49-F238E27FC236}">
                <a16:creationId xmlns:a16="http://schemas.microsoft.com/office/drawing/2014/main" id="{37383354-C65F-7487-BBCC-B43A81244D5D}"/>
              </a:ext>
            </a:extLst>
          </p:cNvPr>
          <p:cNvSpPr txBox="1"/>
          <p:nvPr/>
        </p:nvSpPr>
        <p:spPr>
          <a:xfrm>
            <a:off x="7976937" y="3812062"/>
            <a:ext cx="2510590" cy="3139321"/>
          </a:xfrm>
          <a:prstGeom prst="rect">
            <a:avLst/>
          </a:prstGeom>
          <a:noFill/>
        </p:spPr>
        <p:txBody>
          <a:bodyPr wrap="square" rtlCol="0">
            <a:spAutoFit/>
          </a:bodyPr>
          <a:lstStyle/>
          <a:p>
            <a:r>
              <a:rPr lang="en-US" altLang="zh-CN" dirty="0"/>
              <a:t>From:</a:t>
            </a:r>
          </a:p>
          <a:p>
            <a:r>
              <a:rPr lang="en-US" altLang="zh-CN" dirty="0"/>
              <a:t>LLVM IR DOC</a:t>
            </a:r>
            <a:r>
              <a:rPr lang="zh-CN" altLang="en-US" dirty="0"/>
              <a:t>： </a:t>
            </a:r>
            <a:r>
              <a:rPr lang="en-US" altLang="zh-CN" dirty="0">
                <a:hlinkClick r:id="rId3"/>
              </a:rPr>
              <a:t>https://llvm.org/docs/LangRef.html</a:t>
            </a:r>
            <a:endParaRPr lang="en-US" altLang="zh-CN" dirty="0"/>
          </a:p>
          <a:p>
            <a:r>
              <a:rPr lang="en-US" altLang="zh-CN" dirty="0"/>
              <a:t>LLVM IR TUTORIAL </a:t>
            </a:r>
            <a:r>
              <a:rPr lang="en-US" altLang="zh-CN" dirty="0">
                <a:hlinkClick r:id="rId4"/>
              </a:rPr>
              <a:t>https://llvm.org/devmtg/2019-04/slides/Tutorial-Bridgers-LLVM_IR_tutorial.pdf</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4192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50279-602D-7669-4281-00736527DFFF}"/>
              </a:ext>
            </a:extLst>
          </p:cNvPr>
          <p:cNvSpPr>
            <a:spLocks noGrp="1"/>
          </p:cNvSpPr>
          <p:nvPr>
            <p:ph type="title"/>
          </p:nvPr>
        </p:nvSpPr>
        <p:spPr/>
        <p:txBody>
          <a:bodyPr/>
          <a:lstStyle/>
          <a:p>
            <a:r>
              <a:rPr lang="en-US" altLang="zh-CN" dirty="0"/>
              <a:t>IR &amp; the compilation process</a:t>
            </a:r>
            <a:endParaRPr lang="zh-CN" altLang="en-US" dirty="0"/>
          </a:p>
        </p:txBody>
      </p:sp>
      <p:pic>
        <p:nvPicPr>
          <p:cNvPr id="9" name="内容占位符 8">
            <a:extLst>
              <a:ext uri="{FF2B5EF4-FFF2-40B4-BE49-F238E27FC236}">
                <a16:creationId xmlns:a16="http://schemas.microsoft.com/office/drawing/2014/main" id="{73A43C72-965B-C22A-B3DC-906558E8C4F9}"/>
              </a:ext>
            </a:extLst>
          </p:cNvPr>
          <p:cNvPicPr>
            <a:picLocks noGrp="1" noChangeAspect="1"/>
          </p:cNvPicPr>
          <p:nvPr>
            <p:ph idx="1"/>
          </p:nvPr>
        </p:nvPicPr>
        <p:blipFill>
          <a:blip r:embed="rId2"/>
          <a:stretch>
            <a:fillRect/>
          </a:stretch>
        </p:blipFill>
        <p:spPr>
          <a:xfrm>
            <a:off x="705853" y="1980075"/>
            <a:ext cx="10515600" cy="3440858"/>
          </a:xfrm>
        </p:spPr>
      </p:pic>
      <p:sp>
        <p:nvSpPr>
          <p:cNvPr id="10" name="文本框 9">
            <a:extLst>
              <a:ext uri="{FF2B5EF4-FFF2-40B4-BE49-F238E27FC236}">
                <a16:creationId xmlns:a16="http://schemas.microsoft.com/office/drawing/2014/main" id="{A6D2E248-7836-CD58-3589-668EC697EB2C}"/>
              </a:ext>
            </a:extLst>
          </p:cNvPr>
          <p:cNvSpPr txBox="1"/>
          <p:nvPr/>
        </p:nvSpPr>
        <p:spPr>
          <a:xfrm>
            <a:off x="974558" y="5835316"/>
            <a:ext cx="10246895" cy="369332"/>
          </a:xfrm>
          <a:prstGeom prst="rect">
            <a:avLst/>
          </a:prstGeom>
          <a:noFill/>
        </p:spPr>
        <p:txBody>
          <a:bodyPr wrap="square" rtlCol="0">
            <a:spAutoFit/>
          </a:bodyPr>
          <a:lstStyle/>
          <a:p>
            <a:r>
              <a:rPr lang="en-US" altLang="zh-CN" dirty="0"/>
              <a:t>From: LLVM IR TUTORIAL https://llvm.org/devmtg/2019-04/slides/Tutorial-Bridgers-LLVM_IR_tutorial.pdf</a:t>
            </a:r>
            <a:endParaRPr lang="zh-CN" altLang="en-US" dirty="0"/>
          </a:p>
        </p:txBody>
      </p:sp>
    </p:spTree>
    <p:extLst>
      <p:ext uri="{BB962C8B-B14F-4D97-AF65-F5344CB8AC3E}">
        <p14:creationId xmlns:p14="http://schemas.microsoft.com/office/powerpoint/2010/main" val="3025709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0545F-67E0-9A1D-DD68-B486FB966F8C}"/>
              </a:ext>
            </a:extLst>
          </p:cNvPr>
          <p:cNvSpPr>
            <a:spLocks noGrp="1"/>
          </p:cNvSpPr>
          <p:nvPr>
            <p:ph type="title"/>
          </p:nvPr>
        </p:nvSpPr>
        <p:spPr/>
        <p:txBody>
          <a:bodyPr/>
          <a:lstStyle/>
          <a:p>
            <a:r>
              <a:rPr lang="en-US" altLang="zh-CN" dirty="0"/>
              <a:t>Simplified IR layout</a:t>
            </a:r>
            <a:endParaRPr lang="zh-CN" altLang="en-US" dirty="0"/>
          </a:p>
        </p:txBody>
      </p:sp>
      <p:pic>
        <p:nvPicPr>
          <p:cNvPr id="5" name="内容占位符 4">
            <a:extLst>
              <a:ext uri="{FF2B5EF4-FFF2-40B4-BE49-F238E27FC236}">
                <a16:creationId xmlns:a16="http://schemas.microsoft.com/office/drawing/2014/main" id="{D3912EDF-B791-4942-F775-DE22A7484208}"/>
              </a:ext>
            </a:extLst>
          </p:cNvPr>
          <p:cNvPicPr>
            <a:picLocks noGrp="1" noChangeAspect="1"/>
          </p:cNvPicPr>
          <p:nvPr>
            <p:ph idx="1"/>
          </p:nvPr>
        </p:nvPicPr>
        <p:blipFill>
          <a:blip r:embed="rId2"/>
          <a:stretch>
            <a:fillRect/>
          </a:stretch>
        </p:blipFill>
        <p:spPr>
          <a:xfrm>
            <a:off x="838200" y="1597025"/>
            <a:ext cx="9707454" cy="4351338"/>
          </a:xfrm>
        </p:spPr>
      </p:pic>
      <p:sp>
        <p:nvSpPr>
          <p:cNvPr id="6" name="文本框 5">
            <a:extLst>
              <a:ext uri="{FF2B5EF4-FFF2-40B4-BE49-F238E27FC236}">
                <a16:creationId xmlns:a16="http://schemas.microsoft.com/office/drawing/2014/main" id="{92D79C3B-BD20-7F74-B8AB-49787178BC46}"/>
              </a:ext>
            </a:extLst>
          </p:cNvPr>
          <p:cNvSpPr txBox="1"/>
          <p:nvPr/>
        </p:nvSpPr>
        <p:spPr>
          <a:xfrm>
            <a:off x="972552" y="6123543"/>
            <a:ext cx="10246895" cy="369332"/>
          </a:xfrm>
          <a:prstGeom prst="rect">
            <a:avLst/>
          </a:prstGeom>
          <a:noFill/>
        </p:spPr>
        <p:txBody>
          <a:bodyPr wrap="square" rtlCol="0">
            <a:spAutoFit/>
          </a:bodyPr>
          <a:lstStyle/>
          <a:p>
            <a:r>
              <a:rPr lang="en-US" altLang="zh-CN" dirty="0"/>
              <a:t>From: LLVM IR TUTORIAL https://llvm.org/devmtg/2019-04/slides/Tutorial-Bridgers-LLVM_IR_tutorial.pdf</a:t>
            </a:r>
            <a:endParaRPr lang="zh-CN" altLang="en-US" dirty="0"/>
          </a:p>
        </p:txBody>
      </p:sp>
    </p:spTree>
    <p:extLst>
      <p:ext uri="{BB962C8B-B14F-4D97-AF65-F5344CB8AC3E}">
        <p14:creationId xmlns:p14="http://schemas.microsoft.com/office/powerpoint/2010/main" val="340405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E9D4-9DE2-7835-45D0-1837F0113A3A}"/>
              </a:ext>
            </a:extLst>
          </p:cNvPr>
          <p:cNvSpPr>
            <a:spLocks noGrp="1"/>
          </p:cNvSpPr>
          <p:nvPr>
            <p:ph type="title"/>
          </p:nvPr>
        </p:nvSpPr>
        <p:spPr/>
        <p:txBody>
          <a:bodyPr/>
          <a:lstStyle/>
          <a:p>
            <a:r>
              <a:rPr lang="en-US" altLang="zh-CN" dirty="0"/>
              <a:t>Basic Blocks</a:t>
            </a:r>
            <a:endParaRPr lang="zh-CN" altLang="en-US" dirty="0"/>
          </a:p>
        </p:txBody>
      </p:sp>
      <p:pic>
        <p:nvPicPr>
          <p:cNvPr id="5" name="内容占位符 4">
            <a:extLst>
              <a:ext uri="{FF2B5EF4-FFF2-40B4-BE49-F238E27FC236}">
                <a16:creationId xmlns:a16="http://schemas.microsoft.com/office/drawing/2014/main" id="{A5C25620-A7B7-6B17-16C3-9FBFF0FE3637}"/>
              </a:ext>
            </a:extLst>
          </p:cNvPr>
          <p:cNvPicPr>
            <a:picLocks noGrp="1" noChangeAspect="1"/>
          </p:cNvPicPr>
          <p:nvPr>
            <p:ph idx="1"/>
          </p:nvPr>
        </p:nvPicPr>
        <p:blipFill>
          <a:blip r:embed="rId2"/>
          <a:stretch>
            <a:fillRect/>
          </a:stretch>
        </p:blipFill>
        <p:spPr>
          <a:xfrm>
            <a:off x="1300229" y="1428582"/>
            <a:ext cx="9070991" cy="4438075"/>
          </a:xfrm>
        </p:spPr>
      </p:pic>
      <p:sp>
        <p:nvSpPr>
          <p:cNvPr id="6" name="文本框 5">
            <a:extLst>
              <a:ext uri="{FF2B5EF4-FFF2-40B4-BE49-F238E27FC236}">
                <a16:creationId xmlns:a16="http://schemas.microsoft.com/office/drawing/2014/main" id="{2CC36493-A596-5D09-8259-66186929F500}"/>
              </a:ext>
            </a:extLst>
          </p:cNvPr>
          <p:cNvSpPr txBox="1"/>
          <p:nvPr/>
        </p:nvSpPr>
        <p:spPr>
          <a:xfrm>
            <a:off x="1300229" y="6123543"/>
            <a:ext cx="10246895" cy="369332"/>
          </a:xfrm>
          <a:prstGeom prst="rect">
            <a:avLst/>
          </a:prstGeom>
          <a:noFill/>
        </p:spPr>
        <p:txBody>
          <a:bodyPr wrap="square" rtlCol="0">
            <a:spAutoFit/>
          </a:bodyPr>
          <a:lstStyle/>
          <a:p>
            <a:r>
              <a:rPr lang="en-US" altLang="zh-CN" dirty="0"/>
              <a:t>From: LLVM IR TUTORIAL https://llvm.org/devmtg/2019-04/slides/Tutorial-Bridgers-LLVM_IR_tutorial.pdf</a:t>
            </a:r>
            <a:endParaRPr lang="zh-CN" altLang="en-US" dirty="0"/>
          </a:p>
        </p:txBody>
      </p:sp>
    </p:spTree>
    <p:extLst>
      <p:ext uri="{BB962C8B-B14F-4D97-AF65-F5344CB8AC3E}">
        <p14:creationId xmlns:p14="http://schemas.microsoft.com/office/powerpoint/2010/main" val="372045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3E9E-92C2-1773-2EB4-920B5CF8D59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4325E7-20FF-B05E-F01C-35D82F8C1684}"/>
              </a:ext>
            </a:extLst>
          </p:cNvPr>
          <p:cNvSpPr>
            <a:spLocks noGrp="1"/>
          </p:cNvSpPr>
          <p:nvPr>
            <p:ph idx="1"/>
          </p:nvPr>
        </p:nvSpPr>
        <p:spPr/>
        <p:txBody>
          <a:bodyPr/>
          <a:lstStyle/>
          <a:p>
            <a:r>
              <a:rPr lang="zh-CN" altLang="en-US" dirty="0">
                <a:solidFill>
                  <a:srgbClr val="FF0000"/>
                </a:solidFill>
              </a:rPr>
              <a:t>自我介绍与资料推荐</a:t>
            </a:r>
            <a:endParaRPr lang="en-US" altLang="zh-CN" dirty="0">
              <a:solidFill>
                <a:srgbClr val="FF0000"/>
              </a:solidFill>
            </a:endParaRPr>
          </a:p>
          <a:p>
            <a:r>
              <a:rPr lang="en-US" altLang="zh-CN" dirty="0"/>
              <a:t>LLVM</a:t>
            </a:r>
            <a:r>
              <a:rPr lang="zh-CN" altLang="en-US" dirty="0"/>
              <a:t>整体框架</a:t>
            </a:r>
            <a:endParaRPr lang="en-US" altLang="zh-CN" dirty="0"/>
          </a:p>
          <a:p>
            <a:r>
              <a:rPr lang="en-US" altLang="zh-CN" dirty="0"/>
              <a:t>LLVM</a:t>
            </a:r>
            <a:r>
              <a:rPr lang="zh-CN" altLang="en-US" dirty="0"/>
              <a:t>的前端</a:t>
            </a:r>
            <a:r>
              <a:rPr lang="en-US" altLang="zh-CN" dirty="0"/>
              <a:t>Clang</a:t>
            </a:r>
          </a:p>
          <a:p>
            <a:r>
              <a:rPr lang="en-US" altLang="zh-CN" dirty="0"/>
              <a:t>LLVM</a:t>
            </a:r>
            <a:r>
              <a:rPr lang="zh-CN" altLang="en-US" dirty="0"/>
              <a:t>的</a:t>
            </a:r>
            <a:r>
              <a:rPr lang="en-US" altLang="zh-CN" dirty="0"/>
              <a:t>IR</a:t>
            </a:r>
          </a:p>
          <a:p>
            <a:r>
              <a:rPr lang="en-US" altLang="zh-CN" dirty="0"/>
              <a:t>LLVM</a:t>
            </a:r>
            <a:r>
              <a:rPr lang="zh-CN" altLang="en-US" dirty="0"/>
              <a:t>的</a:t>
            </a:r>
            <a:r>
              <a:rPr lang="en-US" altLang="zh-CN" dirty="0"/>
              <a:t>pass</a:t>
            </a:r>
          </a:p>
          <a:p>
            <a:r>
              <a:rPr lang="en-US" altLang="zh-CN" dirty="0"/>
              <a:t>LLVM</a:t>
            </a:r>
            <a:r>
              <a:rPr lang="zh-CN" altLang="en-US" dirty="0"/>
              <a:t>的后端</a:t>
            </a:r>
          </a:p>
        </p:txBody>
      </p:sp>
    </p:spTree>
    <p:extLst>
      <p:ext uri="{BB962C8B-B14F-4D97-AF65-F5344CB8AC3E}">
        <p14:creationId xmlns:p14="http://schemas.microsoft.com/office/powerpoint/2010/main" val="2988365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1E0A3-5AD3-B828-0A90-C4A7E57DA662}"/>
              </a:ext>
            </a:extLst>
          </p:cNvPr>
          <p:cNvSpPr>
            <a:spLocks noGrp="1"/>
          </p:cNvSpPr>
          <p:nvPr>
            <p:ph type="title"/>
          </p:nvPr>
        </p:nvSpPr>
        <p:spPr>
          <a:xfrm>
            <a:off x="838200" y="264653"/>
            <a:ext cx="10515600" cy="1325563"/>
          </a:xfrm>
        </p:spPr>
        <p:txBody>
          <a:bodyPr/>
          <a:lstStyle/>
          <a:p>
            <a:r>
              <a:rPr lang="en-US" altLang="zh-CN" dirty="0"/>
              <a:t>Static Single Assignment(SSA) &amp; </a:t>
            </a:r>
            <a:r>
              <a:rPr lang="el-GR" altLang="zh-CN" dirty="0">
                <a:solidFill>
                  <a:srgbClr val="202122"/>
                </a:solidFill>
                <a:effectLst/>
                <a:latin typeface="Arial" panose="020B0604020202020204" pitchFamily="34" charset="0"/>
              </a:rPr>
              <a:t>Φ (</a:t>
            </a:r>
            <a:r>
              <a:rPr lang="en-US" altLang="zh-CN" dirty="0">
                <a:solidFill>
                  <a:srgbClr val="202122"/>
                </a:solidFill>
                <a:effectLst/>
                <a:latin typeface="Arial" panose="020B0604020202020204" pitchFamily="34" charset="0"/>
              </a:rPr>
              <a:t>Phi) function</a:t>
            </a:r>
            <a:endParaRPr lang="zh-CN" altLang="en-US" dirty="0"/>
          </a:p>
        </p:txBody>
      </p:sp>
      <p:sp>
        <p:nvSpPr>
          <p:cNvPr id="3" name="内容占位符 2">
            <a:extLst>
              <a:ext uri="{FF2B5EF4-FFF2-40B4-BE49-F238E27FC236}">
                <a16:creationId xmlns:a16="http://schemas.microsoft.com/office/drawing/2014/main" id="{697273A2-F1EE-18BB-19B2-90E40C859E33}"/>
              </a:ext>
            </a:extLst>
          </p:cNvPr>
          <p:cNvSpPr>
            <a:spLocks noGrp="1"/>
          </p:cNvSpPr>
          <p:nvPr>
            <p:ph idx="1"/>
          </p:nvPr>
        </p:nvSpPr>
        <p:spPr>
          <a:xfrm>
            <a:off x="838200" y="1690688"/>
            <a:ext cx="10515600" cy="4351338"/>
          </a:xfrm>
        </p:spPr>
        <p:txBody>
          <a:bodyPr/>
          <a:lstStyle/>
          <a:p>
            <a:r>
              <a:rPr lang="zh-CN" altLang="en-US" dirty="0"/>
              <a:t>静态单赋值</a:t>
            </a:r>
            <a:endParaRPr lang="en-US" altLang="zh-CN" dirty="0"/>
          </a:p>
          <a:p>
            <a:r>
              <a:rPr lang="zh-CN" altLang="en-US" dirty="0"/>
              <a:t>每个变量都只被赋值一次</a:t>
            </a:r>
            <a:endParaRPr lang="en-US" altLang="zh-CN" dirty="0"/>
          </a:p>
          <a:p>
            <a:pPr marL="0" indent="0">
              <a:buNone/>
            </a:pPr>
            <a:endParaRPr lang="zh-CN" altLang="en-US" dirty="0"/>
          </a:p>
        </p:txBody>
      </p:sp>
      <p:pic>
        <p:nvPicPr>
          <p:cNvPr id="1026" name="Picture 2" descr="An example control-flow graph, before conversion to SSA">
            <a:extLst>
              <a:ext uri="{FF2B5EF4-FFF2-40B4-BE49-F238E27FC236}">
                <a16:creationId xmlns:a16="http://schemas.microsoft.com/office/drawing/2014/main" id="{A4113A34-63BC-5AFF-ECB5-9719C5A16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174" y="2815306"/>
            <a:ext cx="190500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example control-flow graph, partially converted to SSA">
            <a:extLst>
              <a:ext uri="{FF2B5EF4-FFF2-40B4-BE49-F238E27FC236}">
                <a16:creationId xmlns:a16="http://schemas.microsoft.com/office/drawing/2014/main" id="{1C86221C-CE6E-1C3D-6E3E-C60951B6E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826" y="2815306"/>
            <a:ext cx="190500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 example control-flow graph, fully converted to SSA">
            <a:extLst>
              <a:ext uri="{FF2B5EF4-FFF2-40B4-BE49-F238E27FC236}">
                <a16:creationId xmlns:a16="http://schemas.microsoft.com/office/drawing/2014/main" id="{AE5AA029-4455-9766-99B1-CAB0854583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5328" y="2815306"/>
            <a:ext cx="1905000" cy="28384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5DF4707-82EA-CDA9-1EAA-1A58A8F511D2}"/>
              </a:ext>
            </a:extLst>
          </p:cNvPr>
          <p:cNvSpPr txBox="1"/>
          <p:nvPr/>
        </p:nvSpPr>
        <p:spPr>
          <a:xfrm>
            <a:off x="1171074" y="6014675"/>
            <a:ext cx="9811752" cy="369332"/>
          </a:xfrm>
          <a:prstGeom prst="rect">
            <a:avLst/>
          </a:prstGeom>
          <a:noFill/>
        </p:spPr>
        <p:txBody>
          <a:bodyPr wrap="square" rtlCol="0">
            <a:spAutoFit/>
          </a:bodyPr>
          <a:lstStyle/>
          <a:p>
            <a:r>
              <a:rPr lang="en-US" altLang="zh-CN" dirty="0"/>
              <a:t>From: https://en.wikipedia.org/wiki/Static_single-assignment_form</a:t>
            </a:r>
            <a:endParaRPr lang="zh-CN" altLang="en-US" dirty="0"/>
          </a:p>
        </p:txBody>
      </p:sp>
    </p:spTree>
    <p:extLst>
      <p:ext uri="{BB962C8B-B14F-4D97-AF65-F5344CB8AC3E}">
        <p14:creationId xmlns:p14="http://schemas.microsoft.com/office/powerpoint/2010/main" val="99314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3E9E-92C2-1773-2EB4-920B5CF8D59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4325E7-20FF-B05E-F01C-35D82F8C1684}"/>
              </a:ext>
            </a:extLst>
          </p:cNvPr>
          <p:cNvSpPr>
            <a:spLocks noGrp="1"/>
          </p:cNvSpPr>
          <p:nvPr>
            <p:ph idx="1"/>
          </p:nvPr>
        </p:nvSpPr>
        <p:spPr/>
        <p:txBody>
          <a:bodyPr/>
          <a:lstStyle/>
          <a:p>
            <a:r>
              <a:rPr lang="zh-CN" altLang="en-US" dirty="0"/>
              <a:t>自我介绍与资料推荐</a:t>
            </a:r>
            <a:endParaRPr lang="en-US" altLang="zh-CN" dirty="0"/>
          </a:p>
          <a:p>
            <a:r>
              <a:rPr lang="en-US" altLang="zh-CN" dirty="0"/>
              <a:t>LLVM</a:t>
            </a:r>
            <a:r>
              <a:rPr lang="zh-CN" altLang="en-US" dirty="0"/>
              <a:t>整体框架</a:t>
            </a:r>
            <a:endParaRPr lang="en-US" altLang="zh-CN" dirty="0"/>
          </a:p>
          <a:p>
            <a:r>
              <a:rPr lang="en-US" altLang="zh-CN" dirty="0"/>
              <a:t>LLVM</a:t>
            </a:r>
            <a:r>
              <a:rPr lang="zh-CN" altLang="en-US" dirty="0"/>
              <a:t>的前端</a:t>
            </a:r>
            <a:r>
              <a:rPr lang="en-US" altLang="zh-CN" dirty="0"/>
              <a:t>Clang</a:t>
            </a:r>
          </a:p>
          <a:p>
            <a:r>
              <a:rPr lang="en-US" altLang="zh-CN" dirty="0"/>
              <a:t>LLVM</a:t>
            </a:r>
            <a:r>
              <a:rPr lang="zh-CN" altLang="en-US" dirty="0"/>
              <a:t>的</a:t>
            </a:r>
            <a:r>
              <a:rPr lang="en-US" altLang="zh-CN" dirty="0"/>
              <a:t>IR</a:t>
            </a:r>
          </a:p>
          <a:p>
            <a:r>
              <a:rPr lang="en-US" altLang="zh-CN" dirty="0">
                <a:solidFill>
                  <a:srgbClr val="FF0000"/>
                </a:solidFill>
              </a:rPr>
              <a:t>LLVM</a:t>
            </a:r>
            <a:r>
              <a:rPr lang="zh-CN" altLang="en-US" dirty="0">
                <a:solidFill>
                  <a:srgbClr val="FF0000"/>
                </a:solidFill>
              </a:rPr>
              <a:t>的</a:t>
            </a:r>
            <a:r>
              <a:rPr lang="en-US" altLang="zh-CN" dirty="0">
                <a:solidFill>
                  <a:srgbClr val="FF0000"/>
                </a:solidFill>
              </a:rPr>
              <a:t>pass</a:t>
            </a:r>
          </a:p>
          <a:p>
            <a:r>
              <a:rPr lang="en-US" altLang="zh-CN" dirty="0"/>
              <a:t>LLVM</a:t>
            </a:r>
            <a:r>
              <a:rPr lang="zh-CN" altLang="en-US" dirty="0"/>
              <a:t>的后端</a:t>
            </a:r>
          </a:p>
        </p:txBody>
      </p:sp>
    </p:spTree>
    <p:extLst>
      <p:ext uri="{BB962C8B-B14F-4D97-AF65-F5344CB8AC3E}">
        <p14:creationId xmlns:p14="http://schemas.microsoft.com/office/powerpoint/2010/main" val="407855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19188-3C12-9012-99C0-DEBA7C46521C}"/>
              </a:ext>
            </a:extLst>
          </p:cNvPr>
          <p:cNvSpPr>
            <a:spLocks noGrp="1"/>
          </p:cNvSpPr>
          <p:nvPr>
            <p:ph type="title"/>
          </p:nvPr>
        </p:nvSpPr>
        <p:spPr/>
        <p:txBody>
          <a:bodyPr/>
          <a:lstStyle/>
          <a:p>
            <a:r>
              <a:rPr lang="en-US" altLang="zh-CN" dirty="0"/>
              <a:t>Pass</a:t>
            </a:r>
            <a:endParaRPr lang="zh-CN" altLang="en-US" dirty="0"/>
          </a:p>
        </p:txBody>
      </p:sp>
      <p:sp>
        <p:nvSpPr>
          <p:cNvPr id="3" name="内容占位符 2">
            <a:extLst>
              <a:ext uri="{FF2B5EF4-FFF2-40B4-BE49-F238E27FC236}">
                <a16:creationId xmlns:a16="http://schemas.microsoft.com/office/drawing/2014/main" id="{747F3EFB-5010-F100-EF0D-D940C40B2CC7}"/>
              </a:ext>
            </a:extLst>
          </p:cNvPr>
          <p:cNvSpPr>
            <a:spLocks noGrp="1"/>
          </p:cNvSpPr>
          <p:nvPr>
            <p:ph idx="1"/>
          </p:nvPr>
        </p:nvSpPr>
        <p:spPr/>
        <p:txBody>
          <a:bodyPr/>
          <a:lstStyle/>
          <a:p>
            <a:r>
              <a:rPr lang="en-US" altLang="zh-CN" b="0" i="0" dirty="0">
                <a:solidFill>
                  <a:srgbClr val="000000"/>
                </a:solidFill>
                <a:effectLst/>
                <a:latin typeface="Lucida Grande"/>
              </a:rPr>
              <a:t>Optimizations are implemented as Passes that traverse some portion of a program to either collect information or transform the program.</a:t>
            </a:r>
          </a:p>
          <a:p>
            <a:endParaRPr lang="en-US" altLang="zh-CN" dirty="0">
              <a:solidFill>
                <a:srgbClr val="000000"/>
              </a:solidFill>
              <a:latin typeface="Lucida Grande"/>
            </a:endParaRPr>
          </a:p>
          <a:p>
            <a:endParaRPr lang="en-US" altLang="zh-CN" b="0" i="0" dirty="0">
              <a:solidFill>
                <a:srgbClr val="000000"/>
              </a:solidFill>
              <a:effectLst/>
              <a:latin typeface="Lucida Grande"/>
            </a:endParaRPr>
          </a:p>
          <a:p>
            <a:endParaRPr lang="en-US" altLang="zh-CN" b="0" i="0" dirty="0">
              <a:solidFill>
                <a:srgbClr val="000000"/>
              </a:solidFill>
              <a:effectLst/>
              <a:latin typeface="Lucida Grande"/>
            </a:endParaRPr>
          </a:p>
          <a:p>
            <a:pPr marL="0" indent="0">
              <a:buNone/>
            </a:pPr>
            <a:endParaRPr lang="en-US" altLang="zh-CN" dirty="0">
              <a:solidFill>
                <a:srgbClr val="000000"/>
              </a:solidFill>
              <a:latin typeface="Lucida Grande"/>
            </a:endParaRPr>
          </a:p>
          <a:p>
            <a:pPr marL="0" indent="0">
              <a:buNone/>
            </a:pPr>
            <a:endParaRPr lang="en-US" altLang="zh-CN" dirty="0">
              <a:solidFill>
                <a:srgbClr val="000000"/>
              </a:solidFill>
              <a:latin typeface="Lucida Grande"/>
            </a:endParaRPr>
          </a:p>
        </p:txBody>
      </p:sp>
      <p:sp>
        <p:nvSpPr>
          <p:cNvPr id="4" name="文本框 3">
            <a:extLst>
              <a:ext uri="{FF2B5EF4-FFF2-40B4-BE49-F238E27FC236}">
                <a16:creationId xmlns:a16="http://schemas.microsoft.com/office/drawing/2014/main" id="{CFBB18B7-1551-4649-0502-7B997DFAAA37}"/>
              </a:ext>
            </a:extLst>
          </p:cNvPr>
          <p:cNvSpPr txBox="1"/>
          <p:nvPr/>
        </p:nvSpPr>
        <p:spPr>
          <a:xfrm>
            <a:off x="955964" y="5777345"/>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
        <p:nvSpPr>
          <p:cNvPr id="15" name="文本框 14">
            <a:extLst>
              <a:ext uri="{FF2B5EF4-FFF2-40B4-BE49-F238E27FC236}">
                <a16:creationId xmlns:a16="http://schemas.microsoft.com/office/drawing/2014/main" id="{7BE594D5-1447-0B4A-A789-BC1EE48A9CBB}"/>
              </a:ext>
            </a:extLst>
          </p:cNvPr>
          <p:cNvSpPr txBox="1"/>
          <p:nvPr/>
        </p:nvSpPr>
        <p:spPr>
          <a:xfrm>
            <a:off x="1060265" y="3988065"/>
            <a:ext cx="646409" cy="584775"/>
          </a:xfrm>
          <a:prstGeom prst="rect">
            <a:avLst/>
          </a:prstGeom>
          <a:noFill/>
        </p:spPr>
        <p:txBody>
          <a:bodyPr wrap="square" rtlCol="0">
            <a:spAutoFit/>
          </a:bodyPr>
          <a:lstStyle/>
          <a:p>
            <a:r>
              <a:rPr lang="en-US" altLang="zh-CN" sz="3200" dirty="0"/>
              <a:t>IR</a:t>
            </a:r>
            <a:endParaRPr lang="zh-CN" altLang="en-US" sz="3200" dirty="0"/>
          </a:p>
        </p:txBody>
      </p:sp>
      <p:sp>
        <p:nvSpPr>
          <p:cNvPr id="16" name="矩形 15">
            <a:extLst>
              <a:ext uri="{FF2B5EF4-FFF2-40B4-BE49-F238E27FC236}">
                <a16:creationId xmlns:a16="http://schemas.microsoft.com/office/drawing/2014/main" id="{9FA3DFC6-72DF-00D9-CC1C-D29A593185BF}"/>
              </a:ext>
            </a:extLst>
          </p:cNvPr>
          <p:cNvSpPr/>
          <p:nvPr/>
        </p:nvSpPr>
        <p:spPr>
          <a:xfrm>
            <a:off x="2139256" y="3957289"/>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Pass1</a:t>
            </a:r>
            <a:endParaRPr lang="zh-CN" altLang="en-US" sz="3200" dirty="0"/>
          </a:p>
        </p:txBody>
      </p:sp>
      <p:sp>
        <p:nvSpPr>
          <p:cNvPr id="17" name="矩形 16">
            <a:extLst>
              <a:ext uri="{FF2B5EF4-FFF2-40B4-BE49-F238E27FC236}">
                <a16:creationId xmlns:a16="http://schemas.microsoft.com/office/drawing/2014/main" id="{7368AB48-6530-EC96-EC7A-BE15B01DD5A7}"/>
              </a:ext>
            </a:extLst>
          </p:cNvPr>
          <p:cNvSpPr/>
          <p:nvPr/>
        </p:nvSpPr>
        <p:spPr>
          <a:xfrm>
            <a:off x="4120456" y="3957289"/>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Pass2</a:t>
            </a:r>
            <a:endParaRPr lang="zh-CN" altLang="en-US" sz="3200" dirty="0"/>
          </a:p>
        </p:txBody>
      </p:sp>
      <p:sp>
        <p:nvSpPr>
          <p:cNvPr id="18" name="矩形 17">
            <a:extLst>
              <a:ext uri="{FF2B5EF4-FFF2-40B4-BE49-F238E27FC236}">
                <a16:creationId xmlns:a16="http://schemas.microsoft.com/office/drawing/2014/main" id="{BFFA651C-920B-2DAA-2F2C-3B56ABA26728}"/>
              </a:ext>
            </a:extLst>
          </p:cNvPr>
          <p:cNvSpPr/>
          <p:nvPr/>
        </p:nvSpPr>
        <p:spPr>
          <a:xfrm>
            <a:off x="6101656" y="3957289"/>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a:t>
            </a:r>
            <a:endParaRPr lang="zh-CN" altLang="en-US" sz="3200" dirty="0"/>
          </a:p>
        </p:txBody>
      </p:sp>
      <p:sp>
        <p:nvSpPr>
          <p:cNvPr id="19" name="文本框 18">
            <a:extLst>
              <a:ext uri="{FF2B5EF4-FFF2-40B4-BE49-F238E27FC236}">
                <a16:creationId xmlns:a16="http://schemas.microsoft.com/office/drawing/2014/main" id="{6BBD9F46-D1F6-77EE-9821-254AEE2B6B48}"/>
              </a:ext>
            </a:extLst>
          </p:cNvPr>
          <p:cNvSpPr txBox="1"/>
          <p:nvPr/>
        </p:nvSpPr>
        <p:spPr>
          <a:xfrm>
            <a:off x="10064056" y="3979512"/>
            <a:ext cx="1888957" cy="584775"/>
          </a:xfrm>
          <a:prstGeom prst="rect">
            <a:avLst/>
          </a:prstGeom>
          <a:noFill/>
        </p:spPr>
        <p:txBody>
          <a:bodyPr wrap="square" rtlCol="0">
            <a:spAutoFit/>
          </a:bodyPr>
          <a:lstStyle/>
          <a:p>
            <a:r>
              <a:rPr lang="en-US" altLang="zh-CN" sz="3200" dirty="0"/>
              <a:t>IR</a:t>
            </a:r>
            <a:endParaRPr lang="zh-CN" altLang="en-US" sz="3200" dirty="0"/>
          </a:p>
        </p:txBody>
      </p:sp>
      <p:sp>
        <p:nvSpPr>
          <p:cNvPr id="20" name="矩形 19">
            <a:extLst>
              <a:ext uri="{FF2B5EF4-FFF2-40B4-BE49-F238E27FC236}">
                <a16:creationId xmlns:a16="http://schemas.microsoft.com/office/drawing/2014/main" id="{339A516B-8C07-B5BD-1906-4FC821DDB5C0}"/>
              </a:ext>
            </a:extLst>
          </p:cNvPr>
          <p:cNvSpPr/>
          <p:nvPr/>
        </p:nvSpPr>
        <p:spPr>
          <a:xfrm>
            <a:off x="8082856" y="3957289"/>
            <a:ext cx="158816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t>PassX</a:t>
            </a:r>
            <a:endParaRPr lang="zh-CN" altLang="en-US" sz="3200" dirty="0"/>
          </a:p>
        </p:txBody>
      </p:sp>
      <p:cxnSp>
        <p:nvCxnSpPr>
          <p:cNvPr id="21" name="直接箭头连接符 20">
            <a:extLst>
              <a:ext uri="{FF2B5EF4-FFF2-40B4-BE49-F238E27FC236}">
                <a16:creationId xmlns:a16="http://schemas.microsoft.com/office/drawing/2014/main" id="{5A096BBD-B77C-0469-FAEA-9A29AA9A6117}"/>
              </a:ext>
            </a:extLst>
          </p:cNvPr>
          <p:cNvCxnSpPr>
            <a:endCxn id="16" idx="1"/>
          </p:cNvCxnSpPr>
          <p:nvPr/>
        </p:nvCxnSpPr>
        <p:spPr>
          <a:xfrm>
            <a:off x="1794346" y="4280454"/>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139DED7-B824-D23B-2CF2-A8A317735643}"/>
              </a:ext>
            </a:extLst>
          </p:cNvPr>
          <p:cNvCxnSpPr/>
          <p:nvPr/>
        </p:nvCxnSpPr>
        <p:spPr>
          <a:xfrm>
            <a:off x="3749472" y="4271900"/>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91AE7B0-227E-CBD1-59D6-184626970E0C}"/>
              </a:ext>
            </a:extLst>
          </p:cNvPr>
          <p:cNvCxnSpPr/>
          <p:nvPr/>
        </p:nvCxnSpPr>
        <p:spPr>
          <a:xfrm>
            <a:off x="5687568" y="4280454"/>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9C157C6-D70E-8D8C-6883-9BF28C28CDF3}"/>
              </a:ext>
            </a:extLst>
          </p:cNvPr>
          <p:cNvCxnSpPr/>
          <p:nvPr/>
        </p:nvCxnSpPr>
        <p:spPr>
          <a:xfrm>
            <a:off x="7651732" y="4280453"/>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2383C83-0965-5D7F-9740-43B583A93863}"/>
              </a:ext>
            </a:extLst>
          </p:cNvPr>
          <p:cNvCxnSpPr/>
          <p:nvPr/>
        </p:nvCxnSpPr>
        <p:spPr>
          <a:xfrm>
            <a:off x="9671025" y="4297746"/>
            <a:ext cx="344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479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13D34-A8AA-3817-E771-3CBAB670B50C}"/>
              </a:ext>
            </a:extLst>
          </p:cNvPr>
          <p:cNvSpPr>
            <a:spLocks noGrp="1"/>
          </p:cNvSpPr>
          <p:nvPr>
            <p:ph type="title"/>
          </p:nvPr>
        </p:nvSpPr>
        <p:spPr/>
        <p:txBody>
          <a:bodyPr/>
          <a:lstStyle/>
          <a:p>
            <a:r>
              <a:rPr lang="en-US" altLang="zh-CN" dirty="0"/>
              <a:t>Pass</a:t>
            </a:r>
            <a:r>
              <a:rPr lang="zh-CN" altLang="en-US" dirty="0"/>
              <a:t>分类</a:t>
            </a:r>
          </a:p>
        </p:txBody>
      </p:sp>
      <p:sp>
        <p:nvSpPr>
          <p:cNvPr id="3" name="内容占位符 2">
            <a:extLst>
              <a:ext uri="{FF2B5EF4-FFF2-40B4-BE49-F238E27FC236}">
                <a16:creationId xmlns:a16="http://schemas.microsoft.com/office/drawing/2014/main" id="{10534DEE-2086-9334-4993-8A62B816ACD5}"/>
              </a:ext>
            </a:extLst>
          </p:cNvPr>
          <p:cNvSpPr>
            <a:spLocks noGrp="1"/>
          </p:cNvSpPr>
          <p:nvPr>
            <p:ph idx="1"/>
          </p:nvPr>
        </p:nvSpPr>
        <p:spPr/>
        <p:txBody>
          <a:bodyPr/>
          <a:lstStyle/>
          <a:p>
            <a:r>
              <a:rPr lang="en-US" altLang="zh-CN" b="0" i="0" dirty="0">
                <a:solidFill>
                  <a:srgbClr val="000000"/>
                </a:solidFill>
                <a:effectLst/>
                <a:latin typeface="Lucida Grande"/>
              </a:rPr>
              <a:t> Analysis passes</a:t>
            </a:r>
            <a:endParaRPr lang="en-US" altLang="zh-CN" dirty="0">
              <a:solidFill>
                <a:srgbClr val="000000"/>
              </a:solidFill>
              <a:latin typeface="Lucida Grande"/>
            </a:endParaRPr>
          </a:p>
          <a:p>
            <a:r>
              <a:rPr lang="en-US" altLang="zh-CN" b="0" i="0" dirty="0">
                <a:solidFill>
                  <a:srgbClr val="000000"/>
                </a:solidFill>
                <a:effectLst/>
                <a:latin typeface="Lucida Grande"/>
              </a:rPr>
              <a:t>Transform passes</a:t>
            </a:r>
          </a:p>
          <a:p>
            <a:r>
              <a:rPr lang="en-US" altLang="zh-CN" b="0" i="0" dirty="0">
                <a:solidFill>
                  <a:srgbClr val="000000"/>
                </a:solidFill>
                <a:effectLst/>
                <a:latin typeface="Lucida Grande"/>
              </a:rPr>
              <a:t>Utility passes</a:t>
            </a:r>
            <a:endParaRPr lang="zh-CN" altLang="en-US" dirty="0"/>
          </a:p>
          <a:p>
            <a:pPr marL="0" indent="0">
              <a:buNone/>
            </a:pPr>
            <a:endParaRPr lang="zh-CN" altLang="en-US" dirty="0"/>
          </a:p>
        </p:txBody>
      </p:sp>
      <p:sp>
        <p:nvSpPr>
          <p:cNvPr id="4" name="文本框 3">
            <a:extLst>
              <a:ext uri="{FF2B5EF4-FFF2-40B4-BE49-F238E27FC236}">
                <a16:creationId xmlns:a16="http://schemas.microsoft.com/office/drawing/2014/main" id="{13B67DA1-CF63-3B0A-306C-9EA8369F75EF}"/>
              </a:ext>
            </a:extLst>
          </p:cNvPr>
          <p:cNvSpPr txBox="1"/>
          <p:nvPr/>
        </p:nvSpPr>
        <p:spPr>
          <a:xfrm>
            <a:off x="838200" y="5807631"/>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132035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2F58-471C-280B-81AD-5DE0A15D877C}"/>
              </a:ext>
            </a:extLst>
          </p:cNvPr>
          <p:cNvSpPr>
            <a:spLocks noGrp="1"/>
          </p:cNvSpPr>
          <p:nvPr>
            <p:ph type="title"/>
          </p:nvPr>
        </p:nvSpPr>
        <p:spPr/>
        <p:txBody>
          <a:bodyPr/>
          <a:lstStyle/>
          <a:p>
            <a:r>
              <a:rPr lang="en-US" altLang="zh-CN" dirty="0"/>
              <a:t>Analysis Passes</a:t>
            </a:r>
            <a:endParaRPr lang="zh-CN" altLang="en-US" dirty="0"/>
          </a:p>
        </p:txBody>
      </p:sp>
      <p:sp>
        <p:nvSpPr>
          <p:cNvPr id="3" name="内容占位符 2">
            <a:extLst>
              <a:ext uri="{FF2B5EF4-FFF2-40B4-BE49-F238E27FC236}">
                <a16:creationId xmlns:a16="http://schemas.microsoft.com/office/drawing/2014/main" id="{82747CF9-076E-3386-82A6-8911307508FF}"/>
              </a:ext>
            </a:extLst>
          </p:cNvPr>
          <p:cNvSpPr>
            <a:spLocks noGrp="1"/>
          </p:cNvSpPr>
          <p:nvPr>
            <p:ph idx="1"/>
          </p:nvPr>
        </p:nvSpPr>
        <p:spPr>
          <a:xfrm>
            <a:off x="734291" y="1794454"/>
            <a:ext cx="10515600" cy="4471266"/>
          </a:xfrm>
        </p:spPr>
        <p:txBody>
          <a:bodyPr>
            <a:normAutofit fontScale="85000" lnSpcReduction="20000"/>
          </a:bodyPr>
          <a:lstStyle/>
          <a:p>
            <a:r>
              <a:rPr lang="en-US" altLang="zh-CN" dirty="0"/>
              <a:t>Analysis passes compute information that other passes can use or for debugging or program visualization purposes. </a:t>
            </a:r>
          </a:p>
          <a:p>
            <a:pPr marL="0" indent="0">
              <a:buNone/>
            </a:pPr>
            <a:endParaRPr lang="en-US" altLang="zh-CN" dirty="0"/>
          </a:p>
          <a:p>
            <a:pPr marL="0" indent="0">
              <a:buNone/>
            </a:pPr>
            <a:r>
              <a:rPr lang="en-US" altLang="zh-CN" dirty="0"/>
              <a:t>-aa-eval: Exhaustive Alias Analysis Precision Evaluator</a:t>
            </a:r>
          </a:p>
          <a:p>
            <a:pPr marL="0" indent="0">
              <a:buNone/>
            </a:pPr>
            <a:r>
              <a:rPr lang="en-US" altLang="zh-CN" dirty="0"/>
              <a:t>-basic-aa: Basic Alias Analysis (stateless AA </a:t>
            </a:r>
            <a:r>
              <a:rPr lang="en-US" altLang="zh-CN" dirty="0" err="1"/>
              <a:t>impl</a:t>
            </a:r>
            <a:r>
              <a:rPr lang="en-US" altLang="zh-CN" dirty="0"/>
              <a:t>)</a:t>
            </a:r>
          </a:p>
          <a:p>
            <a:pPr marL="0" indent="0">
              <a:buNone/>
            </a:pPr>
            <a:r>
              <a:rPr lang="en-US" altLang="zh-CN" dirty="0"/>
              <a:t>-</a:t>
            </a:r>
            <a:r>
              <a:rPr lang="en-US" altLang="zh-CN" dirty="0" err="1"/>
              <a:t>basiccg</a:t>
            </a:r>
            <a:r>
              <a:rPr lang="en-US" altLang="zh-CN" dirty="0"/>
              <a:t>: Basic </a:t>
            </a:r>
            <a:r>
              <a:rPr lang="en-US" altLang="zh-CN" dirty="0" err="1"/>
              <a:t>CallGraph</a:t>
            </a:r>
            <a:r>
              <a:rPr lang="en-US" altLang="zh-CN" dirty="0"/>
              <a:t> Construction</a:t>
            </a:r>
          </a:p>
          <a:p>
            <a:pPr marL="0" indent="0">
              <a:buNone/>
            </a:pPr>
            <a:r>
              <a:rPr lang="en-US" altLang="zh-CN" dirty="0"/>
              <a:t>-count-aa: Count Alias Analysis Query Responses</a:t>
            </a:r>
          </a:p>
          <a:p>
            <a:pPr marL="0" indent="0">
              <a:buNone/>
            </a:pPr>
            <a:r>
              <a:rPr lang="en-US" altLang="zh-CN" dirty="0"/>
              <a:t>-da: Dependence Analysis</a:t>
            </a:r>
          </a:p>
          <a:p>
            <a:pPr marL="0" indent="0">
              <a:buNone/>
            </a:pPr>
            <a:r>
              <a:rPr lang="en-US" altLang="zh-CN" dirty="0"/>
              <a:t>-debug-aa: AA use debugger</a:t>
            </a:r>
          </a:p>
          <a:p>
            <a:pPr marL="0" indent="0">
              <a:buNone/>
            </a:pPr>
            <a:r>
              <a:rPr lang="en-US" altLang="zh-CN" dirty="0"/>
              <a:t>-</a:t>
            </a:r>
            <a:r>
              <a:rPr lang="en-US" altLang="zh-CN" dirty="0" err="1"/>
              <a:t>domfrontier</a:t>
            </a:r>
            <a:r>
              <a:rPr lang="en-US" altLang="zh-CN" dirty="0"/>
              <a:t>: Dominance Frontier Construction</a:t>
            </a:r>
          </a:p>
          <a:p>
            <a:pPr marL="0" indent="0">
              <a:buNone/>
            </a:pPr>
            <a:r>
              <a:rPr lang="en-US" altLang="zh-CN" dirty="0"/>
              <a:t>-</a:t>
            </a:r>
            <a:r>
              <a:rPr lang="en-US" altLang="zh-CN" dirty="0" err="1"/>
              <a:t>domtree</a:t>
            </a:r>
            <a:r>
              <a:rPr lang="en-US" altLang="zh-CN" dirty="0"/>
              <a:t>: Dominator Tree Construction</a:t>
            </a:r>
          </a:p>
          <a:p>
            <a:pPr marL="0" indent="0">
              <a:buNone/>
            </a:pPr>
            <a:r>
              <a:rPr lang="en-US" altLang="zh-CN" dirty="0"/>
              <a:t>-dot-</a:t>
            </a:r>
            <a:r>
              <a:rPr lang="en-US" altLang="zh-CN" dirty="0" err="1"/>
              <a:t>callgraph</a:t>
            </a:r>
            <a:r>
              <a:rPr lang="en-US" altLang="zh-CN" dirty="0"/>
              <a:t>: Print Call Graph to “dot” file</a:t>
            </a:r>
          </a:p>
        </p:txBody>
      </p:sp>
      <p:sp>
        <p:nvSpPr>
          <p:cNvPr id="5" name="文本框 4">
            <a:extLst>
              <a:ext uri="{FF2B5EF4-FFF2-40B4-BE49-F238E27FC236}">
                <a16:creationId xmlns:a16="http://schemas.microsoft.com/office/drawing/2014/main" id="{34B8FD7C-3FDC-FB47-EC29-97783E834706}"/>
              </a:ext>
            </a:extLst>
          </p:cNvPr>
          <p:cNvSpPr txBox="1"/>
          <p:nvPr/>
        </p:nvSpPr>
        <p:spPr>
          <a:xfrm>
            <a:off x="734291" y="6369486"/>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2803479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776D6-D0AB-184B-EB8F-E3FFF20B371D}"/>
              </a:ext>
            </a:extLst>
          </p:cNvPr>
          <p:cNvSpPr>
            <a:spLocks noGrp="1"/>
          </p:cNvSpPr>
          <p:nvPr>
            <p:ph type="title"/>
          </p:nvPr>
        </p:nvSpPr>
        <p:spPr/>
        <p:txBody>
          <a:bodyPr/>
          <a:lstStyle/>
          <a:p>
            <a:r>
              <a:rPr lang="en-US" altLang="zh-CN" dirty="0"/>
              <a:t>Analysis Passes</a:t>
            </a:r>
            <a:r>
              <a:rPr lang="zh-CN" altLang="en-US" dirty="0"/>
              <a:t>（续）</a:t>
            </a:r>
          </a:p>
        </p:txBody>
      </p:sp>
      <p:sp>
        <p:nvSpPr>
          <p:cNvPr id="3" name="内容占位符 2">
            <a:extLst>
              <a:ext uri="{FF2B5EF4-FFF2-40B4-BE49-F238E27FC236}">
                <a16:creationId xmlns:a16="http://schemas.microsoft.com/office/drawing/2014/main" id="{FA7A9F97-3C1C-461E-CE1E-6F995D9D9A2B}"/>
              </a:ext>
            </a:extLst>
          </p:cNvPr>
          <p:cNvSpPr>
            <a:spLocks noGrp="1"/>
          </p:cNvSpPr>
          <p:nvPr>
            <p:ph idx="1"/>
          </p:nvPr>
        </p:nvSpPr>
        <p:spPr>
          <a:xfrm>
            <a:off x="838199" y="1825625"/>
            <a:ext cx="10997045" cy="4351338"/>
          </a:xfrm>
        </p:spPr>
        <p:txBody>
          <a:bodyPr>
            <a:normAutofit fontScale="77500" lnSpcReduction="20000"/>
          </a:bodyPr>
          <a:lstStyle/>
          <a:p>
            <a:pPr marL="0" indent="0">
              <a:buNone/>
            </a:pPr>
            <a:r>
              <a:rPr lang="en-US" altLang="zh-CN" dirty="0"/>
              <a:t>-dot-</a:t>
            </a:r>
            <a:r>
              <a:rPr lang="en-US" altLang="zh-CN" dirty="0" err="1"/>
              <a:t>cfg</a:t>
            </a:r>
            <a:r>
              <a:rPr lang="en-US" altLang="zh-CN" dirty="0"/>
              <a:t>: Print CFG of function to “dot” file</a:t>
            </a:r>
          </a:p>
          <a:p>
            <a:pPr marL="0" indent="0">
              <a:buNone/>
            </a:pPr>
            <a:r>
              <a:rPr lang="en-US" altLang="zh-CN" dirty="0"/>
              <a:t>-dot-</a:t>
            </a:r>
            <a:r>
              <a:rPr lang="en-US" altLang="zh-CN" dirty="0" err="1"/>
              <a:t>cfg</a:t>
            </a:r>
            <a:r>
              <a:rPr lang="en-US" altLang="zh-CN" dirty="0"/>
              <a:t>-only: Print CFG of function to “dot” file (with no function bodies)</a:t>
            </a:r>
          </a:p>
          <a:p>
            <a:pPr marL="0" indent="0">
              <a:buNone/>
            </a:pPr>
            <a:r>
              <a:rPr lang="en-US" altLang="zh-CN" dirty="0"/>
              <a:t>-dot-</a:t>
            </a:r>
            <a:r>
              <a:rPr lang="en-US" altLang="zh-CN" dirty="0" err="1"/>
              <a:t>dom</a:t>
            </a:r>
            <a:r>
              <a:rPr lang="en-US" altLang="zh-CN" dirty="0"/>
              <a:t>: Print dominance tree of function to “dot” file</a:t>
            </a:r>
          </a:p>
          <a:p>
            <a:pPr marL="0" indent="0">
              <a:buNone/>
            </a:pPr>
            <a:r>
              <a:rPr lang="en-US" altLang="zh-CN" dirty="0"/>
              <a:t>-dot-</a:t>
            </a:r>
            <a:r>
              <a:rPr lang="en-US" altLang="zh-CN" dirty="0" err="1"/>
              <a:t>dom</a:t>
            </a:r>
            <a:r>
              <a:rPr lang="en-US" altLang="zh-CN" dirty="0"/>
              <a:t>-only: Print dominance tree of function to “dot” file (with no function bodies)</a:t>
            </a:r>
          </a:p>
          <a:p>
            <a:pPr marL="0" indent="0">
              <a:buNone/>
            </a:pPr>
            <a:r>
              <a:rPr lang="en-US" altLang="zh-CN" dirty="0"/>
              <a:t>-dot-post-</a:t>
            </a:r>
            <a:r>
              <a:rPr lang="en-US" altLang="zh-CN" dirty="0" err="1"/>
              <a:t>dom</a:t>
            </a:r>
            <a:r>
              <a:rPr lang="en-US" altLang="zh-CN" dirty="0"/>
              <a:t>: Print </a:t>
            </a:r>
            <a:r>
              <a:rPr lang="en-US" altLang="zh-CN" dirty="0" err="1"/>
              <a:t>postdominance</a:t>
            </a:r>
            <a:r>
              <a:rPr lang="en-US" altLang="zh-CN" dirty="0"/>
              <a:t> tree of function to “dot” file</a:t>
            </a:r>
          </a:p>
          <a:p>
            <a:pPr marL="0" indent="0">
              <a:buNone/>
            </a:pPr>
            <a:r>
              <a:rPr lang="en-US" altLang="zh-CN" dirty="0"/>
              <a:t>-dot-post-</a:t>
            </a:r>
            <a:r>
              <a:rPr lang="en-US" altLang="zh-CN" dirty="0" err="1"/>
              <a:t>dom</a:t>
            </a:r>
            <a:r>
              <a:rPr lang="en-US" altLang="zh-CN" dirty="0"/>
              <a:t>-only: Print </a:t>
            </a:r>
            <a:r>
              <a:rPr lang="en-US" altLang="zh-CN" dirty="0" err="1"/>
              <a:t>postdominance</a:t>
            </a:r>
            <a:r>
              <a:rPr lang="en-US" altLang="zh-CN" dirty="0"/>
              <a:t> tree of function to “dot” file (with no function bodies)</a:t>
            </a:r>
          </a:p>
          <a:p>
            <a:pPr marL="0" indent="0">
              <a:buNone/>
            </a:pPr>
            <a:r>
              <a:rPr lang="en-US" altLang="zh-CN" dirty="0"/>
              <a:t>-</a:t>
            </a:r>
            <a:r>
              <a:rPr lang="en-US" altLang="zh-CN" dirty="0" err="1"/>
              <a:t>globalsmodref</a:t>
            </a:r>
            <a:r>
              <a:rPr lang="en-US" altLang="zh-CN" dirty="0"/>
              <a:t>-aa: Simple mod/ref analysis for </a:t>
            </a:r>
            <a:r>
              <a:rPr lang="en-US" altLang="zh-CN" dirty="0" err="1"/>
              <a:t>globals</a:t>
            </a:r>
            <a:endParaRPr lang="en-US" altLang="zh-CN" dirty="0"/>
          </a:p>
          <a:p>
            <a:pPr marL="0" indent="0">
              <a:buNone/>
            </a:pPr>
            <a:r>
              <a:rPr lang="en-US" altLang="zh-CN" dirty="0"/>
              <a:t>-</a:t>
            </a:r>
            <a:r>
              <a:rPr lang="en-US" altLang="zh-CN" dirty="0" err="1"/>
              <a:t>instcount</a:t>
            </a:r>
            <a:r>
              <a:rPr lang="en-US" altLang="zh-CN" dirty="0"/>
              <a:t>: Counts the various types of Instructions</a:t>
            </a:r>
          </a:p>
          <a:p>
            <a:pPr marL="0" indent="0">
              <a:buNone/>
            </a:pPr>
            <a:r>
              <a:rPr lang="en-US" altLang="zh-CN" dirty="0"/>
              <a:t>-intervals: Interval Partition Construction</a:t>
            </a:r>
          </a:p>
          <a:p>
            <a:pPr marL="0" indent="0">
              <a:buNone/>
            </a:pPr>
            <a:r>
              <a:rPr lang="en-US" altLang="zh-CN" dirty="0"/>
              <a:t>-iv-users: Induction Variable Users</a:t>
            </a:r>
          </a:p>
          <a:p>
            <a:pPr marL="0" indent="0">
              <a:buNone/>
            </a:pPr>
            <a:r>
              <a:rPr lang="en-US" altLang="zh-CN" dirty="0"/>
              <a:t>-lazy-value-info: Lazy Value Information Analysis</a:t>
            </a:r>
            <a:endParaRPr lang="zh-CN" altLang="en-US" dirty="0"/>
          </a:p>
        </p:txBody>
      </p:sp>
      <p:sp>
        <p:nvSpPr>
          <p:cNvPr id="5" name="文本框 4">
            <a:extLst>
              <a:ext uri="{FF2B5EF4-FFF2-40B4-BE49-F238E27FC236}">
                <a16:creationId xmlns:a16="http://schemas.microsoft.com/office/drawing/2014/main" id="{11D50792-BCAD-C759-273A-6785A37E5EAA}"/>
              </a:ext>
            </a:extLst>
          </p:cNvPr>
          <p:cNvSpPr txBox="1"/>
          <p:nvPr/>
        </p:nvSpPr>
        <p:spPr>
          <a:xfrm>
            <a:off x="838199" y="6127234"/>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138710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3DF3A-B3DF-4730-4C1E-A245C4DDB3A3}"/>
              </a:ext>
            </a:extLst>
          </p:cNvPr>
          <p:cNvSpPr>
            <a:spLocks noGrp="1"/>
          </p:cNvSpPr>
          <p:nvPr>
            <p:ph type="title"/>
          </p:nvPr>
        </p:nvSpPr>
        <p:spPr/>
        <p:txBody>
          <a:bodyPr/>
          <a:lstStyle/>
          <a:p>
            <a:r>
              <a:rPr lang="en-US" altLang="zh-CN" dirty="0"/>
              <a:t>Analysis Passes</a:t>
            </a:r>
            <a:r>
              <a:rPr lang="zh-CN" altLang="en-US" dirty="0"/>
              <a:t>（续）</a:t>
            </a:r>
          </a:p>
        </p:txBody>
      </p:sp>
      <p:sp>
        <p:nvSpPr>
          <p:cNvPr id="3" name="内容占位符 2">
            <a:extLst>
              <a:ext uri="{FF2B5EF4-FFF2-40B4-BE49-F238E27FC236}">
                <a16:creationId xmlns:a16="http://schemas.microsoft.com/office/drawing/2014/main" id="{589C80E4-42CC-D29B-EC88-0C87951DF528}"/>
              </a:ext>
            </a:extLst>
          </p:cNvPr>
          <p:cNvSpPr>
            <a:spLocks noGrp="1"/>
          </p:cNvSpPr>
          <p:nvPr>
            <p:ph idx="1"/>
          </p:nvPr>
        </p:nvSpPr>
        <p:spPr/>
        <p:txBody>
          <a:bodyPr>
            <a:normAutofit fontScale="92500" lnSpcReduction="20000"/>
          </a:bodyPr>
          <a:lstStyle/>
          <a:p>
            <a:pPr marL="0" indent="0">
              <a:buNone/>
            </a:pPr>
            <a:r>
              <a:rPr lang="en-US" altLang="zh-CN" dirty="0"/>
              <a:t>-</a:t>
            </a:r>
            <a:r>
              <a:rPr lang="en-US" altLang="zh-CN" dirty="0" err="1"/>
              <a:t>libcall</a:t>
            </a:r>
            <a:r>
              <a:rPr lang="en-US" altLang="zh-CN" dirty="0"/>
              <a:t>-aa: </a:t>
            </a:r>
            <a:r>
              <a:rPr lang="en-US" altLang="zh-CN" dirty="0" err="1"/>
              <a:t>LibCall</a:t>
            </a:r>
            <a:r>
              <a:rPr lang="en-US" altLang="zh-CN" dirty="0"/>
              <a:t> Alias Analysis</a:t>
            </a:r>
          </a:p>
          <a:p>
            <a:pPr marL="0" indent="0">
              <a:buNone/>
            </a:pPr>
            <a:r>
              <a:rPr lang="en-US" altLang="zh-CN" dirty="0"/>
              <a:t>-lint: Statically lint-checks LLVM IR</a:t>
            </a:r>
          </a:p>
          <a:p>
            <a:pPr marL="0" indent="0">
              <a:buNone/>
            </a:pPr>
            <a:r>
              <a:rPr lang="en-US" altLang="zh-CN" dirty="0"/>
              <a:t>-loops: Natural Loop Information</a:t>
            </a:r>
          </a:p>
          <a:p>
            <a:pPr marL="0" indent="0">
              <a:buNone/>
            </a:pPr>
            <a:r>
              <a:rPr lang="en-US" altLang="zh-CN" dirty="0"/>
              <a:t>-</a:t>
            </a:r>
            <a:r>
              <a:rPr lang="en-US" altLang="zh-CN" dirty="0" err="1"/>
              <a:t>memdep</a:t>
            </a:r>
            <a:r>
              <a:rPr lang="en-US" altLang="zh-CN" dirty="0"/>
              <a:t>: Memory Dependence Analysis</a:t>
            </a:r>
          </a:p>
          <a:p>
            <a:pPr marL="0" indent="0">
              <a:buNone/>
            </a:pPr>
            <a:r>
              <a:rPr lang="en-US" altLang="zh-CN" dirty="0"/>
              <a:t>-module-</a:t>
            </a:r>
            <a:r>
              <a:rPr lang="en-US" altLang="zh-CN" dirty="0" err="1"/>
              <a:t>debuginfo</a:t>
            </a:r>
            <a:r>
              <a:rPr lang="en-US" altLang="zh-CN" dirty="0"/>
              <a:t>: Decodes module-level debug info</a:t>
            </a:r>
          </a:p>
          <a:p>
            <a:pPr marL="0" indent="0">
              <a:buNone/>
            </a:pPr>
            <a:r>
              <a:rPr lang="en-US" altLang="zh-CN" dirty="0"/>
              <a:t>-</a:t>
            </a:r>
            <a:r>
              <a:rPr lang="en-US" altLang="zh-CN" dirty="0" err="1"/>
              <a:t>postdomfrontier</a:t>
            </a:r>
            <a:r>
              <a:rPr lang="en-US" altLang="zh-CN" dirty="0"/>
              <a:t>: Post-Dominance Frontier Construction</a:t>
            </a:r>
          </a:p>
          <a:p>
            <a:pPr marL="0" indent="0">
              <a:buNone/>
            </a:pPr>
            <a:r>
              <a:rPr lang="en-US" altLang="zh-CN" dirty="0"/>
              <a:t>-</a:t>
            </a:r>
            <a:r>
              <a:rPr lang="en-US" altLang="zh-CN" dirty="0" err="1"/>
              <a:t>postdomtree</a:t>
            </a:r>
            <a:r>
              <a:rPr lang="en-US" altLang="zh-CN" dirty="0"/>
              <a:t>: Post-Dominator Tree Construction</a:t>
            </a:r>
          </a:p>
          <a:p>
            <a:pPr marL="0" indent="0">
              <a:buNone/>
            </a:pPr>
            <a:r>
              <a:rPr lang="en-US" altLang="zh-CN" dirty="0"/>
              <a:t>-print-alias-sets: Alias Set Printer</a:t>
            </a:r>
          </a:p>
          <a:p>
            <a:pPr marL="0" indent="0">
              <a:buNone/>
            </a:pPr>
            <a:r>
              <a:rPr lang="en-US" altLang="zh-CN" dirty="0"/>
              <a:t>-print-</a:t>
            </a:r>
            <a:r>
              <a:rPr lang="en-US" altLang="zh-CN" dirty="0" err="1"/>
              <a:t>callgraph</a:t>
            </a:r>
            <a:r>
              <a:rPr lang="en-US" altLang="zh-CN" dirty="0"/>
              <a:t>: Print a call graph</a:t>
            </a:r>
          </a:p>
          <a:p>
            <a:pPr marL="0" indent="0">
              <a:buNone/>
            </a:pPr>
            <a:r>
              <a:rPr lang="en-US" altLang="zh-CN" dirty="0"/>
              <a:t>-print-</a:t>
            </a:r>
            <a:r>
              <a:rPr lang="en-US" altLang="zh-CN" dirty="0" err="1"/>
              <a:t>callgraph</a:t>
            </a:r>
            <a:r>
              <a:rPr lang="en-US" altLang="zh-CN" dirty="0"/>
              <a:t>-</a:t>
            </a:r>
            <a:r>
              <a:rPr lang="en-US" altLang="zh-CN" dirty="0" err="1"/>
              <a:t>sccs</a:t>
            </a:r>
            <a:r>
              <a:rPr lang="en-US" altLang="zh-CN" dirty="0"/>
              <a:t>: Print SCCs of the Call Graph</a:t>
            </a:r>
            <a:endParaRPr lang="zh-CN" altLang="en-US" dirty="0"/>
          </a:p>
        </p:txBody>
      </p:sp>
      <p:sp>
        <p:nvSpPr>
          <p:cNvPr id="5" name="文本框 4">
            <a:extLst>
              <a:ext uri="{FF2B5EF4-FFF2-40B4-BE49-F238E27FC236}">
                <a16:creationId xmlns:a16="http://schemas.microsoft.com/office/drawing/2014/main" id="{DAA40795-2D0F-3D61-2D2F-7B8C2AA7154E}"/>
              </a:ext>
            </a:extLst>
          </p:cNvPr>
          <p:cNvSpPr txBox="1"/>
          <p:nvPr/>
        </p:nvSpPr>
        <p:spPr>
          <a:xfrm>
            <a:off x="921327" y="6127234"/>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3740583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3DF3A-B3DF-4730-4C1E-A245C4DDB3A3}"/>
              </a:ext>
            </a:extLst>
          </p:cNvPr>
          <p:cNvSpPr>
            <a:spLocks noGrp="1"/>
          </p:cNvSpPr>
          <p:nvPr>
            <p:ph type="title"/>
          </p:nvPr>
        </p:nvSpPr>
        <p:spPr/>
        <p:txBody>
          <a:bodyPr/>
          <a:lstStyle/>
          <a:p>
            <a:r>
              <a:rPr lang="en-US" altLang="zh-CN" dirty="0"/>
              <a:t>Analysis Passes</a:t>
            </a:r>
            <a:r>
              <a:rPr lang="zh-CN" altLang="en-US" dirty="0"/>
              <a:t>（续）</a:t>
            </a:r>
          </a:p>
        </p:txBody>
      </p:sp>
      <p:sp>
        <p:nvSpPr>
          <p:cNvPr id="3" name="内容占位符 2">
            <a:extLst>
              <a:ext uri="{FF2B5EF4-FFF2-40B4-BE49-F238E27FC236}">
                <a16:creationId xmlns:a16="http://schemas.microsoft.com/office/drawing/2014/main" id="{589C80E4-42CC-D29B-EC88-0C87951DF528}"/>
              </a:ext>
            </a:extLst>
          </p:cNvPr>
          <p:cNvSpPr>
            <a:spLocks noGrp="1"/>
          </p:cNvSpPr>
          <p:nvPr>
            <p:ph idx="1"/>
          </p:nvPr>
        </p:nvSpPr>
        <p:spPr/>
        <p:txBody>
          <a:bodyPr>
            <a:normAutofit/>
          </a:bodyPr>
          <a:lstStyle/>
          <a:p>
            <a:pPr marL="0" indent="0">
              <a:buNone/>
            </a:pPr>
            <a:r>
              <a:rPr lang="en-US" altLang="zh-CN" dirty="0"/>
              <a:t>-print-function: Print function to stderr</a:t>
            </a:r>
          </a:p>
          <a:p>
            <a:pPr marL="0" indent="0">
              <a:buNone/>
            </a:pPr>
            <a:r>
              <a:rPr lang="en-US" altLang="zh-CN" dirty="0"/>
              <a:t>-print-module: Print module to stderr</a:t>
            </a:r>
          </a:p>
          <a:p>
            <a:pPr marL="0" indent="0">
              <a:buNone/>
            </a:pPr>
            <a:r>
              <a:rPr lang="en-US" altLang="zh-CN" dirty="0"/>
              <a:t>-print-used-types: Find Used Types</a:t>
            </a:r>
          </a:p>
          <a:p>
            <a:pPr marL="0" indent="0">
              <a:buNone/>
            </a:pPr>
            <a:r>
              <a:rPr lang="en-US" altLang="zh-CN" dirty="0"/>
              <a:t>-regions: Detect single entry single exit regions</a:t>
            </a:r>
          </a:p>
          <a:p>
            <a:pPr marL="0" indent="0">
              <a:buNone/>
            </a:pPr>
            <a:r>
              <a:rPr lang="en-US" altLang="zh-CN" dirty="0"/>
              <a:t>-scalar-evolution: Scalar Evolution Analysis</a:t>
            </a:r>
          </a:p>
          <a:p>
            <a:pPr marL="0" indent="0">
              <a:buNone/>
            </a:pPr>
            <a:r>
              <a:rPr lang="en-US" altLang="zh-CN" dirty="0"/>
              <a:t>-</a:t>
            </a:r>
            <a:r>
              <a:rPr lang="en-US" altLang="zh-CN" dirty="0" err="1"/>
              <a:t>scev</a:t>
            </a:r>
            <a:r>
              <a:rPr lang="en-US" altLang="zh-CN" dirty="0"/>
              <a:t>-aa: </a:t>
            </a:r>
            <a:r>
              <a:rPr lang="en-US" altLang="zh-CN" dirty="0" err="1"/>
              <a:t>ScalarEvolution</a:t>
            </a:r>
            <a:r>
              <a:rPr lang="en-US" altLang="zh-CN" dirty="0"/>
              <a:t>-based Alias Analysis</a:t>
            </a:r>
          </a:p>
          <a:p>
            <a:pPr marL="0" indent="0">
              <a:buNone/>
            </a:pPr>
            <a:r>
              <a:rPr lang="en-US" altLang="zh-CN" dirty="0"/>
              <a:t>-stack-safety: Stack Safety Analysis</a:t>
            </a:r>
          </a:p>
          <a:p>
            <a:pPr marL="0" indent="0">
              <a:buNone/>
            </a:pPr>
            <a:r>
              <a:rPr lang="en-US" altLang="zh-CN" dirty="0"/>
              <a:t>-</a:t>
            </a:r>
            <a:r>
              <a:rPr lang="en-US" altLang="zh-CN" dirty="0" err="1"/>
              <a:t>targetdata</a:t>
            </a:r>
            <a:r>
              <a:rPr lang="en-US" altLang="zh-CN" dirty="0"/>
              <a:t>: Target Data Layout</a:t>
            </a:r>
            <a:endParaRPr lang="zh-CN" altLang="en-US" dirty="0"/>
          </a:p>
        </p:txBody>
      </p:sp>
      <p:sp>
        <p:nvSpPr>
          <p:cNvPr id="5" name="文本框 4">
            <a:extLst>
              <a:ext uri="{FF2B5EF4-FFF2-40B4-BE49-F238E27FC236}">
                <a16:creationId xmlns:a16="http://schemas.microsoft.com/office/drawing/2014/main" id="{DAA40795-2D0F-3D61-2D2F-7B8C2AA7154E}"/>
              </a:ext>
            </a:extLst>
          </p:cNvPr>
          <p:cNvSpPr txBox="1"/>
          <p:nvPr/>
        </p:nvSpPr>
        <p:spPr>
          <a:xfrm>
            <a:off x="921327" y="6127234"/>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2490525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F83A2-1597-68AA-AAD3-F44B075FD751}"/>
              </a:ext>
            </a:extLst>
          </p:cNvPr>
          <p:cNvSpPr>
            <a:spLocks noGrp="1"/>
          </p:cNvSpPr>
          <p:nvPr>
            <p:ph type="title"/>
          </p:nvPr>
        </p:nvSpPr>
        <p:spPr/>
        <p:txBody>
          <a:bodyPr/>
          <a:lstStyle/>
          <a:p>
            <a:r>
              <a:rPr lang="en-US" altLang="zh-CN" dirty="0"/>
              <a:t>Analysis Passes</a:t>
            </a:r>
            <a:r>
              <a:rPr lang="zh-CN" altLang="en-US" dirty="0"/>
              <a:t>代码</a:t>
            </a:r>
          </a:p>
        </p:txBody>
      </p:sp>
      <p:sp>
        <p:nvSpPr>
          <p:cNvPr id="3" name="内容占位符 2">
            <a:extLst>
              <a:ext uri="{FF2B5EF4-FFF2-40B4-BE49-F238E27FC236}">
                <a16:creationId xmlns:a16="http://schemas.microsoft.com/office/drawing/2014/main" id="{3E6524CC-7FDC-C0A0-5CAA-941DEEDE1887}"/>
              </a:ext>
            </a:extLst>
          </p:cNvPr>
          <p:cNvSpPr>
            <a:spLocks noGrp="1"/>
          </p:cNvSpPr>
          <p:nvPr>
            <p:ph idx="1"/>
          </p:nvPr>
        </p:nvSpPr>
        <p:spPr/>
        <p:txBody>
          <a:bodyPr/>
          <a:lstStyle/>
          <a:p>
            <a:r>
              <a:rPr lang="en-US" altLang="zh-CN" dirty="0" err="1"/>
              <a:t>llvm</a:t>
            </a:r>
            <a:r>
              <a:rPr lang="en-US" altLang="zh-CN" dirty="0"/>
              <a:t>/lib/Analysis/</a:t>
            </a:r>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97B33278-EC79-4723-9D5B-7918F8D64CBD}"/>
              </a:ext>
            </a:extLst>
          </p:cNvPr>
          <p:cNvPicPr>
            <a:picLocks noChangeAspect="1"/>
          </p:cNvPicPr>
          <p:nvPr/>
        </p:nvPicPr>
        <p:blipFill>
          <a:blip r:embed="rId2"/>
          <a:stretch>
            <a:fillRect/>
          </a:stretch>
        </p:blipFill>
        <p:spPr>
          <a:xfrm>
            <a:off x="1422688" y="2287927"/>
            <a:ext cx="8552584" cy="3889036"/>
          </a:xfrm>
          <a:prstGeom prst="rect">
            <a:avLst/>
          </a:prstGeom>
        </p:spPr>
      </p:pic>
      <p:sp>
        <p:nvSpPr>
          <p:cNvPr id="7" name="文本框 6">
            <a:extLst>
              <a:ext uri="{FF2B5EF4-FFF2-40B4-BE49-F238E27FC236}">
                <a16:creationId xmlns:a16="http://schemas.microsoft.com/office/drawing/2014/main" id="{9792FD8B-B2DF-97EE-2D1D-A3C28809E0C2}"/>
              </a:ext>
            </a:extLst>
          </p:cNvPr>
          <p:cNvSpPr txBox="1"/>
          <p:nvPr/>
        </p:nvSpPr>
        <p:spPr>
          <a:xfrm>
            <a:off x="1100570" y="6368473"/>
            <a:ext cx="6094268" cy="369332"/>
          </a:xfrm>
          <a:prstGeom prst="rect">
            <a:avLst/>
          </a:prstGeom>
          <a:noFill/>
        </p:spPr>
        <p:txBody>
          <a:bodyPr wrap="square">
            <a:spAutoFit/>
          </a:bodyPr>
          <a:lstStyle/>
          <a:p>
            <a:r>
              <a:rPr lang="en-US" altLang="zh-CN" dirty="0"/>
              <a:t>Notes</a:t>
            </a:r>
            <a:r>
              <a:rPr lang="zh-CN" altLang="en-US" dirty="0"/>
              <a:t>：</a:t>
            </a:r>
            <a:r>
              <a:rPr lang="en-US" altLang="zh-CN" dirty="0"/>
              <a:t>This is the source code of LLVM 16.0.0.</a:t>
            </a:r>
          </a:p>
        </p:txBody>
      </p:sp>
    </p:spTree>
    <p:extLst>
      <p:ext uri="{BB962C8B-B14F-4D97-AF65-F5344CB8AC3E}">
        <p14:creationId xmlns:p14="http://schemas.microsoft.com/office/powerpoint/2010/main" val="1821578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6682C-B113-6BF9-2DDF-C1BDC25B58D6}"/>
              </a:ext>
            </a:extLst>
          </p:cNvPr>
          <p:cNvSpPr>
            <a:spLocks noGrp="1"/>
          </p:cNvSpPr>
          <p:nvPr>
            <p:ph type="title"/>
          </p:nvPr>
        </p:nvSpPr>
        <p:spPr/>
        <p:txBody>
          <a:bodyPr/>
          <a:lstStyle/>
          <a:p>
            <a:r>
              <a:rPr lang="en-US" altLang="zh-CN" b="0" i="0" dirty="0">
                <a:solidFill>
                  <a:srgbClr val="000000"/>
                </a:solidFill>
                <a:effectLst/>
                <a:latin typeface="Lucida Grande"/>
              </a:rPr>
              <a:t>Transform passes</a:t>
            </a:r>
            <a:endParaRPr lang="zh-CN" altLang="en-US" dirty="0"/>
          </a:p>
        </p:txBody>
      </p:sp>
      <p:sp>
        <p:nvSpPr>
          <p:cNvPr id="3" name="内容占位符 2">
            <a:extLst>
              <a:ext uri="{FF2B5EF4-FFF2-40B4-BE49-F238E27FC236}">
                <a16:creationId xmlns:a16="http://schemas.microsoft.com/office/drawing/2014/main" id="{73D59C4F-4BFE-F12F-923C-172A54534604}"/>
              </a:ext>
            </a:extLst>
          </p:cNvPr>
          <p:cNvSpPr>
            <a:spLocks noGrp="1"/>
          </p:cNvSpPr>
          <p:nvPr>
            <p:ph idx="1"/>
          </p:nvPr>
        </p:nvSpPr>
        <p:spPr/>
        <p:txBody>
          <a:bodyPr>
            <a:normAutofit fontScale="92500" lnSpcReduction="20000"/>
          </a:bodyPr>
          <a:lstStyle/>
          <a:p>
            <a:r>
              <a:rPr lang="en-US" altLang="zh-CN" b="0" i="0" dirty="0">
                <a:solidFill>
                  <a:srgbClr val="000000"/>
                </a:solidFill>
                <a:effectLst/>
                <a:latin typeface="Lucida Grande"/>
              </a:rPr>
              <a:t>Transform passes can use (or invalidate) the analysis passes. Transform passes all mutate the program in some way. </a:t>
            </a:r>
          </a:p>
          <a:p>
            <a:pPr marL="0" indent="0">
              <a:buNone/>
            </a:pPr>
            <a:endParaRPr lang="en-US" altLang="zh-CN" b="0" i="0" dirty="0">
              <a:solidFill>
                <a:srgbClr val="000000"/>
              </a:solidFill>
              <a:effectLst/>
              <a:latin typeface="Lucida Grande"/>
            </a:endParaRPr>
          </a:p>
          <a:p>
            <a:pPr marL="0" indent="0">
              <a:buNone/>
            </a:pPr>
            <a:r>
              <a:rPr lang="en-US" altLang="zh-CN" dirty="0"/>
              <a:t>-</a:t>
            </a:r>
            <a:r>
              <a:rPr lang="en-US" altLang="zh-CN" dirty="0" err="1"/>
              <a:t>adce</a:t>
            </a:r>
            <a:r>
              <a:rPr lang="en-US" altLang="zh-CN" dirty="0"/>
              <a:t>: Aggressive Dead Code Elimination</a:t>
            </a:r>
          </a:p>
          <a:p>
            <a:pPr marL="0" indent="0">
              <a:buNone/>
            </a:pPr>
            <a:r>
              <a:rPr lang="en-US" altLang="zh-CN" dirty="0"/>
              <a:t>-always-inline: </a:t>
            </a:r>
            <a:r>
              <a:rPr lang="en-US" altLang="zh-CN" dirty="0" err="1"/>
              <a:t>Inliner</a:t>
            </a:r>
            <a:r>
              <a:rPr lang="en-US" altLang="zh-CN" dirty="0"/>
              <a:t> for </a:t>
            </a:r>
            <a:r>
              <a:rPr lang="en-US" altLang="zh-CN" dirty="0" err="1"/>
              <a:t>always_inline</a:t>
            </a:r>
            <a:r>
              <a:rPr lang="en-US" altLang="zh-CN" dirty="0"/>
              <a:t> functions</a:t>
            </a:r>
          </a:p>
          <a:p>
            <a:pPr marL="0" indent="0">
              <a:buNone/>
            </a:pPr>
            <a:r>
              <a:rPr lang="en-US" altLang="zh-CN" dirty="0"/>
              <a:t>-</a:t>
            </a:r>
            <a:r>
              <a:rPr lang="en-US" altLang="zh-CN" dirty="0" err="1"/>
              <a:t>argpromotion</a:t>
            </a:r>
            <a:r>
              <a:rPr lang="en-US" altLang="zh-CN" dirty="0"/>
              <a:t>: Promote ‘by reference’ arguments to scalars</a:t>
            </a:r>
          </a:p>
          <a:p>
            <a:pPr marL="0" indent="0">
              <a:buNone/>
            </a:pPr>
            <a:r>
              <a:rPr lang="en-US" altLang="zh-CN" dirty="0"/>
              <a:t>-bb-vectorize: Basic-Block Vectorization</a:t>
            </a:r>
          </a:p>
          <a:p>
            <a:pPr marL="0" indent="0">
              <a:buNone/>
            </a:pPr>
            <a:r>
              <a:rPr lang="en-US" altLang="zh-CN" dirty="0"/>
              <a:t>-block-placement: Profile Guided Basic Block Placement</a:t>
            </a:r>
          </a:p>
          <a:p>
            <a:pPr marL="0" indent="0">
              <a:buNone/>
            </a:pPr>
            <a:r>
              <a:rPr lang="en-US" altLang="zh-CN" dirty="0"/>
              <a:t>-break-crit-edges: Break critical edges in CFG</a:t>
            </a:r>
          </a:p>
          <a:p>
            <a:pPr marL="0" indent="0">
              <a:buNone/>
            </a:pPr>
            <a:r>
              <a:rPr lang="en-US" altLang="zh-CN" dirty="0"/>
              <a:t>-</a:t>
            </a:r>
            <a:r>
              <a:rPr lang="en-US" altLang="zh-CN" dirty="0" err="1"/>
              <a:t>codegenprepare</a:t>
            </a:r>
            <a:r>
              <a:rPr lang="en-US" altLang="zh-CN" dirty="0"/>
              <a:t>: Optimize for code generation</a:t>
            </a:r>
          </a:p>
          <a:p>
            <a:pPr marL="0" indent="0">
              <a:buNone/>
            </a:pPr>
            <a:r>
              <a:rPr lang="en-US" altLang="zh-CN" dirty="0"/>
              <a:t>-</a:t>
            </a:r>
            <a:r>
              <a:rPr lang="en-US" altLang="zh-CN" dirty="0" err="1"/>
              <a:t>constmerge</a:t>
            </a:r>
            <a:r>
              <a:rPr lang="en-US" altLang="zh-CN" dirty="0"/>
              <a:t>: Merge Duplicate Global Constants</a:t>
            </a:r>
            <a:endParaRPr lang="zh-CN" altLang="en-US" dirty="0"/>
          </a:p>
        </p:txBody>
      </p:sp>
      <p:sp>
        <p:nvSpPr>
          <p:cNvPr id="5" name="文本框 4">
            <a:extLst>
              <a:ext uri="{FF2B5EF4-FFF2-40B4-BE49-F238E27FC236}">
                <a16:creationId xmlns:a16="http://schemas.microsoft.com/office/drawing/2014/main" id="{0DB0D895-05E7-A9C9-819A-D8202B496D8E}"/>
              </a:ext>
            </a:extLst>
          </p:cNvPr>
          <p:cNvSpPr txBox="1"/>
          <p:nvPr/>
        </p:nvSpPr>
        <p:spPr>
          <a:xfrm>
            <a:off x="838200" y="6311900"/>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189513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93E73-3989-CD7E-7C64-2115F727BBB0}"/>
              </a:ext>
            </a:extLst>
          </p:cNvPr>
          <p:cNvSpPr>
            <a:spLocks noGrp="1"/>
          </p:cNvSpPr>
          <p:nvPr>
            <p:ph type="title"/>
          </p:nvPr>
        </p:nvSpPr>
        <p:spPr/>
        <p:txBody>
          <a:bodyPr/>
          <a:lstStyle/>
          <a:p>
            <a:r>
              <a:rPr lang="zh-CN" altLang="en-US" dirty="0"/>
              <a:t>史宁宁  中科院软件所</a:t>
            </a:r>
            <a:r>
              <a:rPr lang="en-US" altLang="zh-CN" dirty="0"/>
              <a:t>PLCT</a:t>
            </a:r>
            <a:r>
              <a:rPr lang="zh-CN" altLang="en-US" dirty="0"/>
              <a:t>实验室</a:t>
            </a:r>
          </a:p>
        </p:txBody>
      </p:sp>
      <p:sp>
        <p:nvSpPr>
          <p:cNvPr id="3" name="内容占位符 2">
            <a:extLst>
              <a:ext uri="{FF2B5EF4-FFF2-40B4-BE49-F238E27FC236}">
                <a16:creationId xmlns:a16="http://schemas.microsoft.com/office/drawing/2014/main" id="{2A1CD2C7-4D08-C374-F234-0DC9DFD356AB}"/>
              </a:ext>
            </a:extLst>
          </p:cNvPr>
          <p:cNvSpPr>
            <a:spLocks noGrp="1"/>
          </p:cNvSpPr>
          <p:nvPr>
            <p:ph idx="1"/>
          </p:nvPr>
        </p:nvSpPr>
        <p:spPr/>
        <p:txBody>
          <a:bodyPr>
            <a:normAutofit/>
          </a:bodyPr>
          <a:lstStyle/>
          <a:p>
            <a:r>
              <a:rPr lang="zh-CN" altLang="en-US" dirty="0"/>
              <a:t>知乎</a:t>
            </a:r>
            <a:r>
              <a:rPr lang="en-US" altLang="zh-CN" dirty="0"/>
              <a:t>ID</a:t>
            </a:r>
            <a:r>
              <a:rPr lang="zh-CN" altLang="en-US" dirty="0"/>
              <a:t>：小乖他爹      </a:t>
            </a:r>
            <a:r>
              <a:rPr lang="en-US" altLang="zh-CN" dirty="0"/>
              <a:t>CSDN ID</a:t>
            </a:r>
            <a:r>
              <a:rPr lang="zh-CN" altLang="en-US" dirty="0"/>
              <a:t>：</a:t>
            </a:r>
            <a:r>
              <a:rPr lang="en-US" altLang="zh-CN" dirty="0"/>
              <a:t>snsn1984</a:t>
            </a:r>
          </a:p>
          <a:p>
            <a:endParaRPr lang="en-US" altLang="zh-CN" dirty="0"/>
          </a:p>
          <a:p>
            <a:r>
              <a:rPr lang="en-US" altLang="zh-CN" dirty="0"/>
              <a:t>LLVM/Clang</a:t>
            </a:r>
            <a:r>
              <a:rPr lang="zh-CN" altLang="en-US" dirty="0"/>
              <a:t>相关技术文章（写作时间较早）</a:t>
            </a:r>
            <a:endParaRPr lang="en-US" altLang="zh-CN" dirty="0"/>
          </a:p>
          <a:p>
            <a:pPr marL="0" indent="0">
              <a:buNone/>
            </a:pPr>
            <a:r>
              <a:rPr lang="en-US" altLang="zh-CN" sz="2000" dirty="0"/>
              <a:t>   LLVM</a:t>
            </a:r>
            <a:r>
              <a:rPr lang="zh-CN" altLang="en-US" sz="2000" dirty="0"/>
              <a:t>每日谈   </a:t>
            </a:r>
            <a:r>
              <a:rPr lang="en-US" altLang="zh-CN" sz="2000" dirty="0">
                <a:hlinkClick r:id="rId2"/>
              </a:rPr>
              <a:t>https://www.zhihu.com/column/llvm-clang</a:t>
            </a:r>
            <a:endParaRPr lang="en-US" altLang="zh-CN" sz="2000" dirty="0"/>
          </a:p>
          <a:p>
            <a:pPr marL="0" indent="0">
              <a:buNone/>
            </a:pPr>
            <a:r>
              <a:rPr lang="en-US" altLang="zh-CN" sz="2000" dirty="0"/>
              <a:t>   </a:t>
            </a:r>
            <a:r>
              <a:rPr lang="zh-CN" altLang="en-US" sz="2000" dirty="0"/>
              <a:t>深入研究</a:t>
            </a:r>
            <a:r>
              <a:rPr lang="en-US" altLang="zh-CN" sz="2000" dirty="0"/>
              <a:t>Clang  </a:t>
            </a:r>
            <a:r>
              <a:rPr lang="en-US" altLang="zh-CN" sz="2000" dirty="0">
                <a:hlinkClick r:id="rId3"/>
              </a:rPr>
              <a:t>https://www.zhihu.com/column/clang</a:t>
            </a:r>
            <a:endParaRPr lang="en-US" altLang="zh-CN" sz="2000" dirty="0"/>
          </a:p>
          <a:p>
            <a:pPr marL="0" indent="0">
              <a:buNone/>
            </a:pPr>
            <a:r>
              <a:rPr lang="en-US" altLang="zh-CN" sz="2000" dirty="0"/>
              <a:t>   LLVM</a:t>
            </a:r>
            <a:r>
              <a:rPr lang="zh-CN" altLang="en-US" sz="2000" dirty="0"/>
              <a:t>简介   </a:t>
            </a:r>
            <a:r>
              <a:rPr lang="en-US" altLang="zh-CN" sz="2000" dirty="0">
                <a:hlinkClick r:id="rId4"/>
              </a:rPr>
              <a:t>https://llvm-cn.blog.csdn.net/article/details/47039035</a:t>
            </a:r>
            <a:endParaRPr lang="en-US" altLang="zh-CN" sz="2000" dirty="0"/>
          </a:p>
          <a:p>
            <a:pPr marL="0" indent="0">
              <a:buNone/>
            </a:pPr>
            <a:r>
              <a:rPr lang="en-US" altLang="zh-CN" sz="2000" dirty="0"/>
              <a:t>   LLVM</a:t>
            </a:r>
            <a:r>
              <a:rPr lang="zh-CN" altLang="en-US" sz="2000" dirty="0"/>
              <a:t>零基础学习  </a:t>
            </a:r>
            <a:r>
              <a:rPr lang="en-US" altLang="zh-CN" sz="2000" dirty="0">
                <a:hlinkClick r:id="rId5"/>
              </a:rPr>
              <a:t>https://blog.csdn.net/snsn1984/category_9261412.html</a:t>
            </a:r>
            <a:endParaRPr lang="en-US" altLang="zh-CN" sz="2000" dirty="0"/>
          </a:p>
        </p:txBody>
      </p:sp>
    </p:spTree>
    <p:extLst>
      <p:ext uri="{BB962C8B-B14F-4D97-AF65-F5344CB8AC3E}">
        <p14:creationId xmlns:p14="http://schemas.microsoft.com/office/powerpoint/2010/main" val="805498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6682C-B113-6BF9-2DDF-C1BDC25B58D6}"/>
              </a:ext>
            </a:extLst>
          </p:cNvPr>
          <p:cNvSpPr>
            <a:spLocks noGrp="1"/>
          </p:cNvSpPr>
          <p:nvPr>
            <p:ph type="title"/>
          </p:nvPr>
        </p:nvSpPr>
        <p:spPr/>
        <p:txBody>
          <a:bodyPr/>
          <a:lstStyle/>
          <a:p>
            <a:r>
              <a:rPr lang="en-US" altLang="zh-CN" b="0" i="0" dirty="0">
                <a:solidFill>
                  <a:srgbClr val="000000"/>
                </a:solidFill>
                <a:effectLst/>
                <a:latin typeface="Lucida Grande"/>
              </a:rPr>
              <a:t>Transform passes</a:t>
            </a:r>
            <a:r>
              <a:rPr lang="zh-CN" altLang="en-US" b="0" i="0" dirty="0">
                <a:solidFill>
                  <a:srgbClr val="000000"/>
                </a:solidFill>
                <a:effectLst/>
                <a:latin typeface="Lucida Grande"/>
              </a:rPr>
              <a:t>（续）</a:t>
            </a:r>
            <a:endParaRPr lang="zh-CN" altLang="en-US" dirty="0"/>
          </a:p>
        </p:txBody>
      </p:sp>
      <p:sp>
        <p:nvSpPr>
          <p:cNvPr id="3" name="内容占位符 2">
            <a:extLst>
              <a:ext uri="{FF2B5EF4-FFF2-40B4-BE49-F238E27FC236}">
                <a16:creationId xmlns:a16="http://schemas.microsoft.com/office/drawing/2014/main" id="{73D59C4F-4BFE-F12F-923C-172A54534604}"/>
              </a:ext>
            </a:extLst>
          </p:cNvPr>
          <p:cNvSpPr>
            <a:spLocks noGrp="1"/>
          </p:cNvSpPr>
          <p:nvPr>
            <p:ph idx="1"/>
          </p:nvPr>
        </p:nvSpPr>
        <p:spPr/>
        <p:txBody>
          <a:bodyPr>
            <a:normAutofit fontScale="92500" lnSpcReduction="20000"/>
          </a:bodyPr>
          <a:lstStyle/>
          <a:p>
            <a:pPr marL="0" indent="0">
              <a:buNone/>
            </a:pPr>
            <a:r>
              <a:rPr lang="en-US" altLang="zh-CN" dirty="0"/>
              <a:t>-</a:t>
            </a:r>
            <a:r>
              <a:rPr lang="en-US" altLang="zh-CN" dirty="0" err="1"/>
              <a:t>dce</a:t>
            </a:r>
            <a:r>
              <a:rPr lang="en-US" altLang="zh-CN" dirty="0"/>
              <a:t>: Dead Code Elimination</a:t>
            </a:r>
          </a:p>
          <a:p>
            <a:pPr marL="0" indent="0">
              <a:buNone/>
            </a:pPr>
            <a:r>
              <a:rPr lang="en-US" altLang="zh-CN" dirty="0"/>
              <a:t>-</a:t>
            </a:r>
            <a:r>
              <a:rPr lang="en-US" altLang="zh-CN" dirty="0" err="1"/>
              <a:t>deadargelim</a:t>
            </a:r>
            <a:r>
              <a:rPr lang="en-US" altLang="zh-CN" dirty="0"/>
              <a:t>: Dead Argument Elimination</a:t>
            </a:r>
          </a:p>
          <a:p>
            <a:pPr marL="0" indent="0">
              <a:buNone/>
            </a:pPr>
            <a:r>
              <a:rPr lang="en-US" altLang="zh-CN" dirty="0"/>
              <a:t>-</a:t>
            </a:r>
            <a:r>
              <a:rPr lang="en-US" altLang="zh-CN" dirty="0" err="1"/>
              <a:t>deadtypeelim</a:t>
            </a:r>
            <a:r>
              <a:rPr lang="en-US" altLang="zh-CN" dirty="0"/>
              <a:t>: Dead Type Elimination</a:t>
            </a:r>
          </a:p>
          <a:p>
            <a:pPr marL="0" indent="0">
              <a:buNone/>
            </a:pPr>
            <a:r>
              <a:rPr lang="en-US" altLang="zh-CN" dirty="0"/>
              <a:t>-die: Dead Instruction Elimination</a:t>
            </a:r>
          </a:p>
          <a:p>
            <a:pPr marL="0" indent="0">
              <a:buNone/>
            </a:pPr>
            <a:r>
              <a:rPr lang="en-US" altLang="zh-CN" dirty="0"/>
              <a:t>-</a:t>
            </a:r>
            <a:r>
              <a:rPr lang="en-US" altLang="zh-CN" dirty="0" err="1"/>
              <a:t>dse</a:t>
            </a:r>
            <a:r>
              <a:rPr lang="en-US" altLang="zh-CN" dirty="0"/>
              <a:t>: Dead Store Elimination</a:t>
            </a:r>
          </a:p>
          <a:p>
            <a:pPr marL="0" indent="0">
              <a:buNone/>
            </a:pPr>
            <a:r>
              <a:rPr lang="en-US" altLang="zh-CN" dirty="0"/>
              <a:t>-function-</a:t>
            </a:r>
            <a:r>
              <a:rPr lang="en-US" altLang="zh-CN" dirty="0" err="1"/>
              <a:t>attrs</a:t>
            </a:r>
            <a:r>
              <a:rPr lang="en-US" altLang="zh-CN" dirty="0"/>
              <a:t>: Deduce function attributes</a:t>
            </a:r>
          </a:p>
          <a:p>
            <a:pPr marL="0" indent="0">
              <a:buNone/>
            </a:pPr>
            <a:r>
              <a:rPr lang="en-US" altLang="zh-CN" dirty="0"/>
              <a:t>-</a:t>
            </a:r>
            <a:r>
              <a:rPr lang="en-US" altLang="zh-CN" dirty="0" err="1"/>
              <a:t>globaldce</a:t>
            </a:r>
            <a:r>
              <a:rPr lang="en-US" altLang="zh-CN" dirty="0"/>
              <a:t>: Dead Global Elimination</a:t>
            </a:r>
          </a:p>
          <a:p>
            <a:pPr marL="0" indent="0">
              <a:buNone/>
            </a:pPr>
            <a:r>
              <a:rPr lang="en-US" altLang="zh-CN" dirty="0"/>
              <a:t>-</a:t>
            </a:r>
            <a:r>
              <a:rPr lang="en-US" altLang="zh-CN" dirty="0" err="1"/>
              <a:t>globalopt</a:t>
            </a:r>
            <a:r>
              <a:rPr lang="en-US" altLang="zh-CN" dirty="0"/>
              <a:t>: Global Variable Optimizer</a:t>
            </a:r>
          </a:p>
          <a:p>
            <a:pPr marL="0" indent="0">
              <a:buNone/>
            </a:pPr>
            <a:r>
              <a:rPr lang="en-US" altLang="zh-CN" dirty="0"/>
              <a:t>-</a:t>
            </a:r>
            <a:r>
              <a:rPr lang="en-US" altLang="zh-CN" dirty="0" err="1"/>
              <a:t>gvn</a:t>
            </a:r>
            <a:r>
              <a:rPr lang="en-US" altLang="zh-CN" dirty="0"/>
              <a:t>: Global Value Numbering</a:t>
            </a:r>
          </a:p>
          <a:p>
            <a:pPr marL="0" indent="0">
              <a:buNone/>
            </a:pPr>
            <a:r>
              <a:rPr lang="en-US" altLang="zh-CN" dirty="0"/>
              <a:t>-</a:t>
            </a:r>
            <a:r>
              <a:rPr lang="en-US" altLang="zh-CN" dirty="0" err="1"/>
              <a:t>indvars</a:t>
            </a:r>
            <a:r>
              <a:rPr lang="en-US" altLang="zh-CN" dirty="0"/>
              <a:t>: Canonicalize Induction Variables</a:t>
            </a:r>
            <a:endParaRPr lang="zh-CN" altLang="en-US" dirty="0"/>
          </a:p>
        </p:txBody>
      </p:sp>
      <p:sp>
        <p:nvSpPr>
          <p:cNvPr id="5" name="文本框 4">
            <a:extLst>
              <a:ext uri="{FF2B5EF4-FFF2-40B4-BE49-F238E27FC236}">
                <a16:creationId xmlns:a16="http://schemas.microsoft.com/office/drawing/2014/main" id="{0DB0D895-05E7-A9C9-819A-D8202B496D8E}"/>
              </a:ext>
            </a:extLst>
          </p:cNvPr>
          <p:cNvSpPr txBox="1"/>
          <p:nvPr/>
        </p:nvSpPr>
        <p:spPr>
          <a:xfrm>
            <a:off x="838200" y="6311900"/>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1180248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6682C-B113-6BF9-2DDF-C1BDC25B58D6}"/>
              </a:ext>
            </a:extLst>
          </p:cNvPr>
          <p:cNvSpPr>
            <a:spLocks noGrp="1"/>
          </p:cNvSpPr>
          <p:nvPr>
            <p:ph type="title"/>
          </p:nvPr>
        </p:nvSpPr>
        <p:spPr/>
        <p:txBody>
          <a:bodyPr/>
          <a:lstStyle/>
          <a:p>
            <a:r>
              <a:rPr lang="en-US" altLang="zh-CN" b="0" i="0" dirty="0">
                <a:solidFill>
                  <a:srgbClr val="000000"/>
                </a:solidFill>
                <a:effectLst/>
                <a:latin typeface="Lucida Grande"/>
              </a:rPr>
              <a:t>Transform passes</a:t>
            </a:r>
            <a:r>
              <a:rPr lang="zh-CN" altLang="en-US" b="0" i="0" dirty="0">
                <a:solidFill>
                  <a:srgbClr val="000000"/>
                </a:solidFill>
                <a:effectLst/>
                <a:latin typeface="Lucida Grande"/>
              </a:rPr>
              <a:t>（续）</a:t>
            </a:r>
            <a:endParaRPr lang="zh-CN" altLang="en-US" dirty="0"/>
          </a:p>
        </p:txBody>
      </p:sp>
      <p:sp>
        <p:nvSpPr>
          <p:cNvPr id="3" name="内容占位符 2">
            <a:extLst>
              <a:ext uri="{FF2B5EF4-FFF2-40B4-BE49-F238E27FC236}">
                <a16:creationId xmlns:a16="http://schemas.microsoft.com/office/drawing/2014/main" id="{73D59C4F-4BFE-F12F-923C-172A54534604}"/>
              </a:ext>
            </a:extLst>
          </p:cNvPr>
          <p:cNvSpPr>
            <a:spLocks noGrp="1"/>
          </p:cNvSpPr>
          <p:nvPr>
            <p:ph idx="1"/>
          </p:nvPr>
        </p:nvSpPr>
        <p:spPr/>
        <p:txBody>
          <a:bodyPr>
            <a:normAutofit fontScale="92500" lnSpcReduction="20000"/>
          </a:bodyPr>
          <a:lstStyle/>
          <a:p>
            <a:pPr marL="0" indent="0">
              <a:buNone/>
            </a:pPr>
            <a:r>
              <a:rPr lang="en-US" altLang="zh-CN" dirty="0"/>
              <a:t>-inline: Function Integration/</a:t>
            </a:r>
            <a:r>
              <a:rPr lang="en-US" altLang="zh-CN" dirty="0" err="1"/>
              <a:t>Inlining</a:t>
            </a:r>
            <a:endParaRPr lang="en-US" altLang="zh-CN" dirty="0"/>
          </a:p>
          <a:p>
            <a:pPr marL="0" indent="0">
              <a:buNone/>
            </a:pPr>
            <a:r>
              <a:rPr lang="en-US" altLang="zh-CN" dirty="0"/>
              <a:t>-</a:t>
            </a:r>
            <a:r>
              <a:rPr lang="en-US" altLang="zh-CN" dirty="0" err="1"/>
              <a:t>instcombine</a:t>
            </a:r>
            <a:r>
              <a:rPr lang="en-US" altLang="zh-CN" dirty="0"/>
              <a:t>: Combine redundant instructions</a:t>
            </a:r>
          </a:p>
          <a:p>
            <a:pPr marL="0" indent="0">
              <a:buNone/>
            </a:pPr>
            <a:r>
              <a:rPr lang="en-US" altLang="zh-CN" dirty="0"/>
              <a:t>-aggressive-</a:t>
            </a:r>
            <a:r>
              <a:rPr lang="en-US" altLang="zh-CN" dirty="0" err="1"/>
              <a:t>instcombine</a:t>
            </a:r>
            <a:r>
              <a:rPr lang="en-US" altLang="zh-CN" dirty="0"/>
              <a:t>: Combine expression patterns</a:t>
            </a:r>
          </a:p>
          <a:p>
            <a:pPr marL="0" indent="0">
              <a:buNone/>
            </a:pPr>
            <a:r>
              <a:rPr lang="en-US" altLang="zh-CN" dirty="0"/>
              <a:t>-internalize: Internalize Global Symbols</a:t>
            </a:r>
          </a:p>
          <a:p>
            <a:pPr marL="0" indent="0">
              <a:buNone/>
            </a:pPr>
            <a:r>
              <a:rPr lang="en-US" altLang="zh-CN" dirty="0"/>
              <a:t>-</a:t>
            </a:r>
            <a:r>
              <a:rPr lang="en-US" altLang="zh-CN" dirty="0" err="1"/>
              <a:t>ipsccp</a:t>
            </a:r>
            <a:r>
              <a:rPr lang="en-US" altLang="zh-CN" dirty="0"/>
              <a:t>: </a:t>
            </a:r>
            <a:r>
              <a:rPr lang="en-US" altLang="zh-CN" dirty="0" err="1"/>
              <a:t>Interprocedural</a:t>
            </a:r>
            <a:r>
              <a:rPr lang="en-US" altLang="zh-CN" dirty="0"/>
              <a:t> Sparse Conditional Constant Propagation</a:t>
            </a:r>
          </a:p>
          <a:p>
            <a:pPr marL="0" indent="0">
              <a:buNone/>
            </a:pPr>
            <a:r>
              <a:rPr lang="en-US" altLang="zh-CN" dirty="0"/>
              <a:t>-jump-threading: Jump Threading</a:t>
            </a:r>
          </a:p>
          <a:p>
            <a:pPr marL="0" indent="0">
              <a:buNone/>
            </a:pPr>
            <a:r>
              <a:rPr lang="en-US" altLang="zh-CN" dirty="0"/>
              <a:t>-</a:t>
            </a:r>
            <a:r>
              <a:rPr lang="en-US" altLang="zh-CN" dirty="0" err="1"/>
              <a:t>lcssa</a:t>
            </a:r>
            <a:r>
              <a:rPr lang="en-US" altLang="zh-CN" dirty="0"/>
              <a:t>: Loop-Closed SSA Form Pass</a:t>
            </a:r>
          </a:p>
          <a:p>
            <a:pPr marL="0" indent="0">
              <a:buNone/>
            </a:pPr>
            <a:r>
              <a:rPr lang="en-US" altLang="zh-CN" dirty="0"/>
              <a:t>-</a:t>
            </a:r>
            <a:r>
              <a:rPr lang="en-US" altLang="zh-CN" dirty="0" err="1"/>
              <a:t>licm</a:t>
            </a:r>
            <a:r>
              <a:rPr lang="en-US" altLang="zh-CN" dirty="0"/>
              <a:t>: Loop Invariant Code Motion</a:t>
            </a:r>
          </a:p>
          <a:p>
            <a:pPr marL="0" indent="0">
              <a:buNone/>
            </a:pPr>
            <a:r>
              <a:rPr lang="en-US" altLang="zh-CN" dirty="0"/>
              <a:t>-loop-deletion: Delete dead loops</a:t>
            </a:r>
          </a:p>
          <a:p>
            <a:pPr marL="0" indent="0">
              <a:buNone/>
            </a:pPr>
            <a:r>
              <a:rPr lang="en-US" altLang="zh-CN" dirty="0"/>
              <a:t>-loop-extract: Extract loops into new functions</a:t>
            </a:r>
            <a:endParaRPr lang="zh-CN" altLang="en-US" dirty="0"/>
          </a:p>
        </p:txBody>
      </p:sp>
      <p:sp>
        <p:nvSpPr>
          <p:cNvPr id="5" name="文本框 4">
            <a:extLst>
              <a:ext uri="{FF2B5EF4-FFF2-40B4-BE49-F238E27FC236}">
                <a16:creationId xmlns:a16="http://schemas.microsoft.com/office/drawing/2014/main" id="{0DB0D895-05E7-A9C9-819A-D8202B496D8E}"/>
              </a:ext>
            </a:extLst>
          </p:cNvPr>
          <p:cNvSpPr txBox="1"/>
          <p:nvPr/>
        </p:nvSpPr>
        <p:spPr>
          <a:xfrm>
            <a:off x="838200" y="6311900"/>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3329442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6682C-B113-6BF9-2DDF-C1BDC25B58D6}"/>
              </a:ext>
            </a:extLst>
          </p:cNvPr>
          <p:cNvSpPr>
            <a:spLocks noGrp="1"/>
          </p:cNvSpPr>
          <p:nvPr>
            <p:ph type="title"/>
          </p:nvPr>
        </p:nvSpPr>
        <p:spPr/>
        <p:txBody>
          <a:bodyPr/>
          <a:lstStyle/>
          <a:p>
            <a:r>
              <a:rPr lang="en-US" altLang="zh-CN" b="0" i="0" dirty="0">
                <a:solidFill>
                  <a:srgbClr val="000000"/>
                </a:solidFill>
                <a:effectLst/>
                <a:latin typeface="Lucida Grande"/>
              </a:rPr>
              <a:t>Transform passes</a:t>
            </a:r>
            <a:r>
              <a:rPr lang="zh-CN" altLang="en-US" b="0" i="0" dirty="0">
                <a:solidFill>
                  <a:srgbClr val="000000"/>
                </a:solidFill>
                <a:effectLst/>
                <a:latin typeface="Lucida Grande"/>
              </a:rPr>
              <a:t>（续）</a:t>
            </a:r>
            <a:endParaRPr lang="zh-CN" altLang="en-US" dirty="0"/>
          </a:p>
        </p:txBody>
      </p:sp>
      <p:sp>
        <p:nvSpPr>
          <p:cNvPr id="3" name="内容占位符 2">
            <a:extLst>
              <a:ext uri="{FF2B5EF4-FFF2-40B4-BE49-F238E27FC236}">
                <a16:creationId xmlns:a16="http://schemas.microsoft.com/office/drawing/2014/main" id="{73D59C4F-4BFE-F12F-923C-172A54534604}"/>
              </a:ext>
            </a:extLst>
          </p:cNvPr>
          <p:cNvSpPr>
            <a:spLocks noGrp="1"/>
          </p:cNvSpPr>
          <p:nvPr>
            <p:ph idx="1"/>
          </p:nvPr>
        </p:nvSpPr>
        <p:spPr/>
        <p:txBody>
          <a:bodyPr>
            <a:normAutofit fontScale="92500" lnSpcReduction="20000"/>
          </a:bodyPr>
          <a:lstStyle/>
          <a:p>
            <a:pPr marL="0" indent="0">
              <a:buNone/>
            </a:pPr>
            <a:r>
              <a:rPr lang="en-US" altLang="zh-CN" dirty="0"/>
              <a:t>-loop-extract-single: Extract at most one loop into a new function</a:t>
            </a:r>
          </a:p>
          <a:p>
            <a:pPr marL="0" indent="0">
              <a:buNone/>
            </a:pPr>
            <a:r>
              <a:rPr lang="en-US" altLang="zh-CN" dirty="0"/>
              <a:t>-loop-reduce: Loop Strength Reduction</a:t>
            </a:r>
          </a:p>
          <a:p>
            <a:pPr marL="0" indent="0">
              <a:buNone/>
            </a:pPr>
            <a:r>
              <a:rPr lang="en-US" altLang="zh-CN" dirty="0"/>
              <a:t>-loop-rotate: Rotate Loops</a:t>
            </a:r>
          </a:p>
          <a:p>
            <a:pPr marL="0" indent="0">
              <a:buNone/>
            </a:pPr>
            <a:r>
              <a:rPr lang="en-US" altLang="zh-CN" dirty="0"/>
              <a:t>-loop-simplify: Canonicalize natural loops</a:t>
            </a:r>
          </a:p>
          <a:p>
            <a:pPr marL="0" indent="0">
              <a:buNone/>
            </a:pPr>
            <a:r>
              <a:rPr lang="en-US" altLang="zh-CN" dirty="0"/>
              <a:t>-loop-unroll: Unroll loops</a:t>
            </a:r>
          </a:p>
          <a:p>
            <a:pPr marL="0" indent="0">
              <a:buNone/>
            </a:pPr>
            <a:r>
              <a:rPr lang="en-US" altLang="zh-CN" dirty="0"/>
              <a:t>-loop-unroll-and-jam: Unroll and Jam loops</a:t>
            </a:r>
          </a:p>
          <a:p>
            <a:pPr marL="0" indent="0">
              <a:buNone/>
            </a:pPr>
            <a:r>
              <a:rPr lang="en-US" altLang="zh-CN" dirty="0"/>
              <a:t>-loop-</a:t>
            </a:r>
            <a:r>
              <a:rPr lang="en-US" altLang="zh-CN" dirty="0" err="1"/>
              <a:t>unswitch</a:t>
            </a:r>
            <a:r>
              <a:rPr lang="en-US" altLang="zh-CN" dirty="0"/>
              <a:t>: </a:t>
            </a:r>
            <a:r>
              <a:rPr lang="en-US" altLang="zh-CN" dirty="0" err="1"/>
              <a:t>Unswitch</a:t>
            </a:r>
            <a:r>
              <a:rPr lang="en-US" altLang="zh-CN" dirty="0"/>
              <a:t> loops</a:t>
            </a:r>
          </a:p>
          <a:p>
            <a:pPr marL="0" indent="0">
              <a:buNone/>
            </a:pPr>
            <a:r>
              <a:rPr lang="en-US" altLang="zh-CN" dirty="0"/>
              <a:t>-lower-global-</a:t>
            </a:r>
            <a:r>
              <a:rPr lang="en-US" altLang="zh-CN" dirty="0" err="1"/>
              <a:t>dtors</a:t>
            </a:r>
            <a:r>
              <a:rPr lang="en-US" altLang="zh-CN" dirty="0"/>
              <a:t>: Lower global destructors</a:t>
            </a:r>
          </a:p>
          <a:p>
            <a:pPr marL="0" indent="0">
              <a:buNone/>
            </a:pPr>
            <a:r>
              <a:rPr lang="en-US" altLang="zh-CN" dirty="0"/>
              <a:t>-</a:t>
            </a:r>
            <a:r>
              <a:rPr lang="en-US" altLang="zh-CN" dirty="0" err="1"/>
              <a:t>loweratomic</a:t>
            </a:r>
            <a:r>
              <a:rPr lang="en-US" altLang="zh-CN" dirty="0"/>
              <a:t>: Lower atomic </a:t>
            </a:r>
            <a:r>
              <a:rPr lang="en-US" altLang="zh-CN" dirty="0" err="1"/>
              <a:t>intrinsics</a:t>
            </a:r>
            <a:r>
              <a:rPr lang="en-US" altLang="zh-CN" dirty="0"/>
              <a:t> to non-atomic form</a:t>
            </a:r>
          </a:p>
          <a:p>
            <a:pPr marL="0" indent="0">
              <a:buNone/>
            </a:pPr>
            <a:r>
              <a:rPr lang="en-US" altLang="zh-CN" dirty="0"/>
              <a:t>-</a:t>
            </a:r>
            <a:r>
              <a:rPr lang="en-US" altLang="zh-CN" dirty="0" err="1"/>
              <a:t>lowerinvoke</a:t>
            </a:r>
            <a:r>
              <a:rPr lang="en-US" altLang="zh-CN" dirty="0"/>
              <a:t>: Lower invokes to calls, for </a:t>
            </a:r>
            <a:r>
              <a:rPr lang="en-US" altLang="zh-CN" dirty="0" err="1"/>
              <a:t>unwindless</a:t>
            </a:r>
            <a:r>
              <a:rPr lang="en-US" altLang="zh-CN" dirty="0"/>
              <a:t> code generators</a:t>
            </a:r>
            <a:endParaRPr lang="zh-CN" altLang="en-US" dirty="0"/>
          </a:p>
        </p:txBody>
      </p:sp>
      <p:sp>
        <p:nvSpPr>
          <p:cNvPr id="5" name="文本框 4">
            <a:extLst>
              <a:ext uri="{FF2B5EF4-FFF2-40B4-BE49-F238E27FC236}">
                <a16:creationId xmlns:a16="http://schemas.microsoft.com/office/drawing/2014/main" id="{0DB0D895-05E7-A9C9-819A-D8202B496D8E}"/>
              </a:ext>
            </a:extLst>
          </p:cNvPr>
          <p:cNvSpPr txBox="1"/>
          <p:nvPr/>
        </p:nvSpPr>
        <p:spPr>
          <a:xfrm>
            <a:off x="838200" y="6311900"/>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4175337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6682C-B113-6BF9-2DDF-C1BDC25B58D6}"/>
              </a:ext>
            </a:extLst>
          </p:cNvPr>
          <p:cNvSpPr>
            <a:spLocks noGrp="1"/>
          </p:cNvSpPr>
          <p:nvPr>
            <p:ph type="title"/>
          </p:nvPr>
        </p:nvSpPr>
        <p:spPr/>
        <p:txBody>
          <a:bodyPr/>
          <a:lstStyle/>
          <a:p>
            <a:r>
              <a:rPr lang="en-US" altLang="zh-CN" b="0" i="0" dirty="0">
                <a:solidFill>
                  <a:srgbClr val="000000"/>
                </a:solidFill>
                <a:effectLst/>
                <a:latin typeface="Lucida Grande"/>
              </a:rPr>
              <a:t>Transform passes</a:t>
            </a:r>
            <a:r>
              <a:rPr lang="zh-CN" altLang="en-US" b="0" i="0" dirty="0">
                <a:solidFill>
                  <a:srgbClr val="000000"/>
                </a:solidFill>
                <a:effectLst/>
                <a:latin typeface="Lucida Grande"/>
              </a:rPr>
              <a:t>（续）</a:t>
            </a:r>
            <a:endParaRPr lang="zh-CN" altLang="en-US" dirty="0"/>
          </a:p>
        </p:txBody>
      </p:sp>
      <p:sp>
        <p:nvSpPr>
          <p:cNvPr id="3" name="内容占位符 2">
            <a:extLst>
              <a:ext uri="{FF2B5EF4-FFF2-40B4-BE49-F238E27FC236}">
                <a16:creationId xmlns:a16="http://schemas.microsoft.com/office/drawing/2014/main" id="{73D59C4F-4BFE-F12F-923C-172A54534604}"/>
              </a:ext>
            </a:extLst>
          </p:cNvPr>
          <p:cNvSpPr>
            <a:spLocks noGrp="1"/>
          </p:cNvSpPr>
          <p:nvPr>
            <p:ph idx="1"/>
          </p:nvPr>
        </p:nvSpPr>
        <p:spPr/>
        <p:txBody>
          <a:bodyPr>
            <a:normAutofit fontScale="92500" lnSpcReduction="20000"/>
          </a:bodyPr>
          <a:lstStyle/>
          <a:p>
            <a:pPr marL="0" indent="0">
              <a:buNone/>
            </a:pPr>
            <a:r>
              <a:rPr lang="en-US" altLang="zh-CN" dirty="0"/>
              <a:t>-</a:t>
            </a:r>
            <a:r>
              <a:rPr lang="en-US" altLang="zh-CN" dirty="0" err="1"/>
              <a:t>lowerswitch</a:t>
            </a:r>
            <a:r>
              <a:rPr lang="en-US" altLang="zh-CN" dirty="0"/>
              <a:t>: Lower </a:t>
            </a:r>
            <a:r>
              <a:rPr lang="en-US" altLang="zh-CN" dirty="0" err="1"/>
              <a:t>SwitchInsts</a:t>
            </a:r>
            <a:r>
              <a:rPr lang="en-US" altLang="zh-CN" dirty="0"/>
              <a:t> to branches</a:t>
            </a:r>
          </a:p>
          <a:p>
            <a:pPr marL="0" indent="0">
              <a:buNone/>
            </a:pPr>
            <a:r>
              <a:rPr lang="en-US" altLang="zh-CN" dirty="0"/>
              <a:t>-mem2reg: Promote Memory to Register</a:t>
            </a:r>
          </a:p>
          <a:p>
            <a:pPr marL="0" indent="0">
              <a:buNone/>
            </a:pPr>
            <a:r>
              <a:rPr lang="en-US" altLang="zh-CN" dirty="0"/>
              <a:t>-</a:t>
            </a:r>
            <a:r>
              <a:rPr lang="en-US" altLang="zh-CN" dirty="0" err="1"/>
              <a:t>memcpyopt</a:t>
            </a:r>
            <a:r>
              <a:rPr lang="en-US" altLang="zh-CN" dirty="0"/>
              <a:t>: </a:t>
            </a:r>
            <a:r>
              <a:rPr lang="en-US" altLang="zh-CN" dirty="0" err="1"/>
              <a:t>MemCpy</a:t>
            </a:r>
            <a:r>
              <a:rPr lang="en-US" altLang="zh-CN" dirty="0"/>
              <a:t> Optimization</a:t>
            </a:r>
          </a:p>
          <a:p>
            <a:pPr marL="0" indent="0">
              <a:buNone/>
            </a:pPr>
            <a:r>
              <a:rPr lang="en-US" altLang="zh-CN" dirty="0"/>
              <a:t>-</a:t>
            </a:r>
            <a:r>
              <a:rPr lang="en-US" altLang="zh-CN" dirty="0" err="1"/>
              <a:t>mergefunc</a:t>
            </a:r>
            <a:r>
              <a:rPr lang="en-US" altLang="zh-CN" dirty="0"/>
              <a:t>: Merge Functions</a:t>
            </a:r>
          </a:p>
          <a:p>
            <a:pPr marL="0" indent="0">
              <a:buNone/>
            </a:pPr>
            <a:r>
              <a:rPr lang="en-US" altLang="zh-CN" dirty="0"/>
              <a:t>-</a:t>
            </a:r>
            <a:r>
              <a:rPr lang="en-US" altLang="zh-CN" dirty="0" err="1"/>
              <a:t>mergereturn</a:t>
            </a:r>
            <a:r>
              <a:rPr lang="en-US" altLang="zh-CN" dirty="0"/>
              <a:t>: Unify function exit nodes</a:t>
            </a:r>
          </a:p>
          <a:p>
            <a:pPr marL="0" indent="0">
              <a:buNone/>
            </a:pPr>
            <a:r>
              <a:rPr lang="en-US" altLang="zh-CN" dirty="0"/>
              <a:t>-partial-</a:t>
            </a:r>
            <a:r>
              <a:rPr lang="en-US" altLang="zh-CN" dirty="0" err="1"/>
              <a:t>inliner</a:t>
            </a:r>
            <a:r>
              <a:rPr lang="en-US" altLang="zh-CN" dirty="0"/>
              <a:t>: Partial </a:t>
            </a:r>
            <a:r>
              <a:rPr lang="en-US" altLang="zh-CN" dirty="0" err="1"/>
              <a:t>Inliner</a:t>
            </a:r>
            <a:endParaRPr lang="en-US" altLang="zh-CN" dirty="0"/>
          </a:p>
          <a:p>
            <a:pPr marL="0" indent="0">
              <a:buNone/>
            </a:pPr>
            <a:r>
              <a:rPr lang="en-US" altLang="zh-CN" dirty="0"/>
              <a:t>-prune-eh: Remove unused exception handling info</a:t>
            </a:r>
          </a:p>
          <a:p>
            <a:pPr marL="0" indent="0">
              <a:buNone/>
            </a:pPr>
            <a:r>
              <a:rPr lang="en-US" altLang="zh-CN" dirty="0"/>
              <a:t>-reassociate: Reassociate expressions</a:t>
            </a:r>
          </a:p>
          <a:p>
            <a:pPr marL="0" indent="0">
              <a:buNone/>
            </a:pPr>
            <a:r>
              <a:rPr lang="en-US" altLang="zh-CN" dirty="0"/>
              <a:t>-</a:t>
            </a:r>
            <a:r>
              <a:rPr lang="en-US" altLang="zh-CN" dirty="0" err="1"/>
              <a:t>rel</a:t>
            </a:r>
            <a:r>
              <a:rPr lang="en-US" altLang="zh-CN" dirty="0"/>
              <a:t>-lookup-table-converter: Relative lookup table converter</a:t>
            </a:r>
          </a:p>
          <a:p>
            <a:pPr marL="0" indent="0">
              <a:buNone/>
            </a:pPr>
            <a:r>
              <a:rPr lang="en-US" altLang="zh-CN" dirty="0"/>
              <a:t>-reg2mem: Demote all values to stack slots</a:t>
            </a:r>
            <a:endParaRPr lang="zh-CN" altLang="en-US" dirty="0"/>
          </a:p>
        </p:txBody>
      </p:sp>
      <p:sp>
        <p:nvSpPr>
          <p:cNvPr id="5" name="文本框 4">
            <a:extLst>
              <a:ext uri="{FF2B5EF4-FFF2-40B4-BE49-F238E27FC236}">
                <a16:creationId xmlns:a16="http://schemas.microsoft.com/office/drawing/2014/main" id="{0DB0D895-05E7-A9C9-819A-D8202B496D8E}"/>
              </a:ext>
            </a:extLst>
          </p:cNvPr>
          <p:cNvSpPr txBox="1"/>
          <p:nvPr/>
        </p:nvSpPr>
        <p:spPr>
          <a:xfrm>
            <a:off x="838200" y="6311900"/>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1372885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6682C-B113-6BF9-2DDF-C1BDC25B58D6}"/>
              </a:ext>
            </a:extLst>
          </p:cNvPr>
          <p:cNvSpPr>
            <a:spLocks noGrp="1"/>
          </p:cNvSpPr>
          <p:nvPr>
            <p:ph type="title"/>
          </p:nvPr>
        </p:nvSpPr>
        <p:spPr/>
        <p:txBody>
          <a:bodyPr/>
          <a:lstStyle/>
          <a:p>
            <a:r>
              <a:rPr lang="en-US" altLang="zh-CN" b="0" i="0" dirty="0">
                <a:solidFill>
                  <a:srgbClr val="000000"/>
                </a:solidFill>
                <a:effectLst/>
                <a:latin typeface="Lucida Grande"/>
              </a:rPr>
              <a:t>Transform passes</a:t>
            </a:r>
            <a:r>
              <a:rPr lang="zh-CN" altLang="en-US" b="0" i="0" dirty="0">
                <a:solidFill>
                  <a:srgbClr val="000000"/>
                </a:solidFill>
                <a:effectLst/>
                <a:latin typeface="Lucida Grande"/>
              </a:rPr>
              <a:t>（续）</a:t>
            </a:r>
            <a:endParaRPr lang="zh-CN" altLang="en-US" dirty="0"/>
          </a:p>
        </p:txBody>
      </p:sp>
      <p:sp>
        <p:nvSpPr>
          <p:cNvPr id="3" name="内容占位符 2">
            <a:extLst>
              <a:ext uri="{FF2B5EF4-FFF2-40B4-BE49-F238E27FC236}">
                <a16:creationId xmlns:a16="http://schemas.microsoft.com/office/drawing/2014/main" id="{73D59C4F-4BFE-F12F-923C-172A54534604}"/>
              </a:ext>
            </a:extLst>
          </p:cNvPr>
          <p:cNvSpPr>
            <a:spLocks noGrp="1"/>
          </p:cNvSpPr>
          <p:nvPr>
            <p:ph idx="1"/>
          </p:nvPr>
        </p:nvSpPr>
        <p:spPr/>
        <p:txBody>
          <a:bodyPr>
            <a:normAutofit fontScale="92500" lnSpcReduction="20000"/>
          </a:bodyPr>
          <a:lstStyle/>
          <a:p>
            <a:pPr marL="0" indent="0">
              <a:buNone/>
            </a:pPr>
            <a:r>
              <a:rPr lang="en-US" altLang="zh-CN" dirty="0"/>
              <a:t>-</a:t>
            </a:r>
            <a:r>
              <a:rPr lang="en-US" altLang="zh-CN" dirty="0" err="1"/>
              <a:t>sroa</a:t>
            </a:r>
            <a:r>
              <a:rPr lang="en-US" altLang="zh-CN" dirty="0"/>
              <a:t>: Scalar Replacement of Aggregates</a:t>
            </a:r>
          </a:p>
          <a:p>
            <a:pPr marL="0" indent="0">
              <a:buNone/>
            </a:pPr>
            <a:r>
              <a:rPr lang="en-US" altLang="zh-CN" dirty="0"/>
              <a:t>-</a:t>
            </a:r>
            <a:r>
              <a:rPr lang="en-US" altLang="zh-CN" dirty="0" err="1"/>
              <a:t>sccp</a:t>
            </a:r>
            <a:r>
              <a:rPr lang="en-US" altLang="zh-CN" dirty="0"/>
              <a:t>: Sparse Conditional Constant Propagation</a:t>
            </a:r>
          </a:p>
          <a:p>
            <a:pPr marL="0" indent="0">
              <a:buNone/>
            </a:pPr>
            <a:r>
              <a:rPr lang="en-US" altLang="zh-CN" dirty="0"/>
              <a:t>-</a:t>
            </a:r>
            <a:r>
              <a:rPr lang="en-US" altLang="zh-CN" dirty="0" err="1"/>
              <a:t>simplifycfg</a:t>
            </a:r>
            <a:r>
              <a:rPr lang="en-US" altLang="zh-CN" dirty="0"/>
              <a:t>: Simplify the CFG</a:t>
            </a:r>
          </a:p>
          <a:p>
            <a:pPr marL="0" indent="0">
              <a:buNone/>
            </a:pPr>
            <a:r>
              <a:rPr lang="en-US" altLang="zh-CN" dirty="0"/>
              <a:t>-sink: Code sinking</a:t>
            </a:r>
          </a:p>
          <a:p>
            <a:pPr marL="0" indent="0">
              <a:buNone/>
            </a:pPr>
            <a:r>
              <a:rPr lang="en-US" altLang="zh-CN" dirty="0"/>
              <a:t>-strip: Strip all symbols from a module</a:t>
            </a:r>
          </a:p>
          <a:p>
            <a:pPr marL="0" indent="0">
              <a:buNone/>
            </a:pPr>
            <a:r>
              <a:rPr lang="en-US" altLang="zh-CN" dirty="0"/>
              <a:t>-strip-dead-debug-info: Strip debug info for unused symbols</a:t>
            </a:r>
          </a:p>
          <a:p>
            <a:pPr marL="0" indent="0">
              <a:buNone/>
            </a:pPr>
            <a:r>
              <a:rPr lang="en-US" altLang="zh-CN" dirty="0"/>
              <a:t>-strip-dead-prototypes: Strip Unused Function Prototypes</a:t>
            </a:r>
          </a:p>
          <a:p>
            <a:pPr marL="0" indent="0">
              <a:buNone/>
            </a:pPr>
            <a:r>
              <a:rPr lang="en-US" altLang="zh-CN" dirty="0"/>
              <a:t>-strip-debug-declare: Strip all </a:t>
            </a:r>
            <a:r>
              <a:rPr lang="en-US" altLang="zh-CN" dirty="0" err="1"/>
              <a:t>llvm.dbg.declare</a:t>
            </a:r>
            <a:r>
              <a:rPr lang="en-US" altLang="zh-CN" dirty="0"/>
              <a:t> </a:t>
            </a:r>
            <a:r>
              <a:rPr lang="en-US" altLang="zh-CN" dirty="0" err="1"/>
              <a:t>intrinsics</a:t>
            </a:r>
            <a:endParaRPr lang="en-US" altLang="zh-CN" dirty="0"/>
          </a:p>
          <a:p>
            <a:pPr marL="0" indent="0">
              <a:buNone/>
            </a:pPr>
            <a:r>
              <a:rPr lang="en-US" altLang="zh-CN" dirty="0"/>
              <a:t>-strip-</a:t>
            </a:r>
            <a:r>
              <a:rPr lang="en-US" altLang="zh-CN" dirty="0" err="1"/>
              <a:t>nondebug</a:t>
            </a:r>
            <a:r>
              <a:rPr lang="en-US" altLang="zh-CN" dirty="0"/>
              <a:t>: Strip all symbols, except </a:t>
            </a:r>
            <a:r>
              <a:rPr lang="en-US" altLang="zh-CN" dirty="0" err="1"/>
              <a:t>dbg</a:t>
            </a:r>
            <a:r>
              <a:rPr lang="en-US" altLang="zh-CN" dirty="0"/>
              <a:t> symbols, from a module</a:t>
            </a:r>
          </a:p>
          <a:p>
            <a:pPr marL="0" indent="0">
              <a:buNone/>
            </a:pPr>
            <a:r>
              <a:rPr lang="en-US" altLang="zh-CN" dirty="0"/>
              <a:t>-</a:t>
            </a:r>
            <a:r>
              <a:rPr lang="en-US" altLang="zh-CN" dirty="0" err="1"/>
              <a:t>tailcallelim</a:t>
            </a:r>
            <a:r>
              <a:rPr lang="en-US" altLang="zh-CN" dirty="0"/>
              <a:t>: Tail Call Elimination</a:t>
            </a:r>
            <a:endParaRPr lang="zh-CN" altLang="en-US" dirty="0"/>
          </a:p>
        </p:txBody>
      </p:sp>
      <p:sp>
        <p:nvSpPr>
          <p:cNvPr id="5" name="文本框 4">
            <a:extLst>
              <a:ext uri="{FF2B5EF4-FFF2-40B4-BE49-F238E27FC236}">
                <a16:creationId xmlns:a16="http://schemas.microsoft.com/office/drawing/2014/main" id="{0DB0D895-05E7-A9C9-819A-D8202B496D8E}"/>
              </a:ext>
            </a:extLst>
          </p:cNvPr>
          <p:cNvSpPr txBox="1"/>
          <p:nvPr/>
        </p:nvSpPr>
        <p:spPr>
          <a:xfrm>
            <a:off x="838200" y="6311900"/>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793236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4E158-531F-8220-DEC4-4C0EE75D170A}"/>
              </a:ext>
            </a:extLst>
          </p:cNvPr>
          <p:cNvSpPr>
            <a:spLocks noGrp="1"/>
          </p:cNvSpPr>
          <p:nvPr>
            <p:ph type="title"/>
          </p:nvPr>
        </p:nvSpPr>
        <p:spPr/>
        <p:txBody>
          <a:bodyPr/>
          <a:lstStyle/>
          <a:p>
            <a:r>
              <a:rPr lang="en-US" altLang="zh-CN" b="0" i="0" dirty="0">
                <a:solidFill>
                  <a:srgbClr val="000000"/>
                </a:solidFill>
                <a:effectLst/>
                <a:latin typeface="Lucida Grande"/>
              </a:rPr>
              <a:t>Transform passes</a:t>
            </a:r>
            <a:r>
              <a:rPr lang="zh-CN" altLang="en-US" b="0" i="0" dirty="0">
                <a:solidFill>
                  <a:srgbClr val="000000"/>
                </a:solidFill>
                <a:effectLst/>
                <a:latin typeface="Lucida Grande"/>
              </a:rPr>
              <a:t>代码</a:t>
            </a:r>
            <a:endParaRPr lang="zh-CN" altLang="en-US" dirty="0"/>
          </a:p>
        </p:txBody>
      </p:sp>
      <p:sp>
        <p:nvSpPr>
          <p:cNvPr id="3" name="内容占位符 2">
            <a:extLst>
              <a:ext uri="{FF2B5EF4-FFF2-40B4-BE49-F238E27FC236}">
                <a16:creationId xmlns:a16="http://schemas.microsoft.com/office/drawing/2014/main" id="{9458720E-1FA6-336C-11BD-40A6AFD013DE}"/>
              </a:ext>
            </a:extLst>
          </p:cNvPr>
          <p:cNvSpPr>
            <a:spLocks noGrp="1"/>
          </p:cNvSpPr>
          <p:nvPr>
            <p:ph idx="1"/>
          </p:nvPr>
        </p:nvSpPr>
        <p:spPr/>
        <p:txBody>
          <a:bodyPr/>
          <a:lstStyle/>
          <a:p>
            <a:r>
              <a:rPr lang="en-US" altLang="zh-CN" dirty="0" err="1"/>
              <a:t>llvm</a:t>
            </a:r>
            <a:r>
              <a:rPr lang="en-US" altLang="zh-CN" dirty="0"/>
              <a:t>/lib/Transforms/</a:t>
            </a:r>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7E3C2209-D6E6-9B0A-F350-81185F77C6C6}"/>
              </a:ext>
            </a:extLst>
          </p:cNvPr>
          <p:cNvPicPr>
            <a:picLocks noChangeAspect="1"/>
          </p:cNvPicPr>
          <p:nvPr/>
        </p:nvPicPr>
        <p:blipFill>
          <a:blip r:embed="rId2"/>
          <a:stretch>
            <a:fillRect/>
          </a:stretch>
        </p:blipFill>
        <p:spPr>
          <a:xfrm>
            <a:off x="838200" y="2606386"/>
            <a:ext cx="8067675" cy="2247900"/>
          </a:xfrm>
          <a:prstGeom prst="rect">
            <a:avLst/>
          </a:prstGeom>
        </p:spPr>
      </p:pic>
      <p:sp>
        <p:nvSpPr>
          <p:cNvPr id="6" name="文本框 5">
            <a:extLst>
              <a:ext uri="{FF2B5EF4-FFF2-40B4-BE49-F238E27FC236}">
                <a16:creationId xmlns:a16="http://schemas.microsoft.com/office/drawing/2014/main" id="{235C0FB2-27F1-A6D2-5DD5-01BED2C29373}"/>
              </a:ext>
            </a:extLst>
          </p:cNvPr>
          <p:cNvSpPr txBox="1"/>
          <p:nvPr/>
        </p:nvSpPr>
        <p:spPr>
          <a:xfrm>
            <a:off x="1007052" y="6176963"/>
            <a:ext cx="6094268" cy="369332"/>
          </a:xfrm>
          <a:prstGeom prst="rect">
            <a:avLst/>
          </a:prstGeom>
          <a:noFill/>
        </p:spPr>
        <p:txBody>
          <a:bodyPr wrap="square">
            <a:spAutoFit/>
          </a:bodyPr>
          <a:lstStyle/>
          <a:p>
            <a:r>
              <a:rPr lang="en-US" altLang="zh-CN" dirty="0"/>
              <a:t>Notes</a:t>
            </a:r>
            <a:r>
              <a:rPr lang="zh-CN" altLang="en-US" dirty="0"/>
              <a:t>：</a:t>
            </a:r>
            <a:r>
              <a:rPr lang="en-US" altLang="zh-CN" dirty="0"/>
              <a:t>This is the source code of LLVM 16.0.0.</a:t>
            </a:r>
          </a:p>
        </p:txBody>
      </p:sp>
    </p:spTree>
    <p:extLst>
      <p:ext uri="{BB962C8B-B14F-4D97-AF65-F5344CB8AC3E}">
        <p14:creationId xmlns:p14="http://schemas.microsoft.com/office/powerpoint/2010/main" val="1919627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5B62A-8938-4AA0-D41D-FB6402231B0A}"/>
              </a:ext>
            </a:extLst>
          </p:cNvPr>
          <p:cNvSpPr>
            <a:spLocks noGrp="1"/>
          </p:cNvSpPr>
          <p:nvPr>
            <p:ph type="title"/>
          </p:nvPr>
        </p:nvSpPr>
        <p:spPr/>
        <p:txBody>
          <a:bodyPr/>
          <a:lstStyle/>
          <a:p>
            <a:r>
              <a:rPr lang="en-US" altLang="zh-CN" dirty="0"/>
              <a:t>Utility passes </a:t>
            </a:r>
            <a:endParaRPr lang="zh-CN" altLang="en-US" dirty="0"/>
          </a:p>
        </p:txBody>
      </p:sp>
      <p:sp>
        <p:nvSpPr>
          <p:cNvPr id="3" name="内容占位符 2">
            <a:extLst>
              <a:ext uri="{FF2B5EF4-FFF2-40B4-BE49-F238E27FC236}">
                <a16:creationId xmlns:a16="http://schemas.microsoft.com/office/drawing/2014/main" id="{533682B1-7A73-69D3-EE37-D9503EAE8870}"/>
              </a:ext>
            </a:extLst>
          </p:cNvPr>
          <p:cNvSpPr>
            <a:spLocks noGrp="1"/>
          </p:cNvSpPr>
          <p:nvPr>
            <p:ph idx="1"/>
          </p:nvPr>
        </p:nvSpPr>
        <p:spPr>
          <a:xfrm>
            <a:off x="838200" y="1465118"/>
            <a:ext cx="10515600" cy="4711845"/>
          </a:xfrm>
        </p:spPr>
        <p:txBody>
          <a:bodyPr>
            <a:normAutofit fontScale="85000" lnSpcReduction="20000"/>
          </a:bodyPr>
          <a:lstStyle/>
          <a:p>
            <a:r>
              <a:rPr lang="en-US" altLang="zh-CN" b="0" i="0" dirty="0">
                <a:solidFill>
                  <a:srgbClr val="000000"/>
                </a:solidFill>
                <a:effectLst/>
                <a:latin typeface="Lucida Grande"/>
              </a:rPr>
              <a:t>Utility passes provides some utility but don’t otherwise fit categorization. </a:t>
            </a:r>
          </a:p>
          <a:p>
            <a:pPr marL="0" indent="0">
              <a:buNone/>
            </a:pPr>
            <a:r>
              <a:rPr lang="en-US" altLang="zh-CN" dirty="0"/>
              <a:t>-deadarghaX0r: Dead Argument Hacking (BUGPOINT USE ONLY; DO NOT USE)</a:t>
            </a:r>
          </a:p>
          <a:p>
            <a:pPr marL="0" indent="0">
              <a:buNone/>
            </a:pPr>
            <a:r>
              <a:rPr lang="en-US" altLang="zh-CN" dirty="0"/>
              <a:t>-extract-blocks: Extract Basic Blocks From Module (for </a:t>
            </a:r>
            <a:r>
              <a:rPr lang="en-US" altLang="zh-CN" dirty="0" err="1"/>
              <a:t>bugpoint</a:t>
            </a:r>
            <a:r>
              <a:rPr lang="en-US" altLang="zh-CN" dirty="0"/>
              <a:t> use)</a:t>
            </a:r>
          </a:p>
          <a:p>
            <a:pPr marL="0" indent="0">
              <a:buNone/>
            </a:pPr>
            <a:r>
              <a:rPr lang="en-US" altLang="zh-CN" dirty="0"/>
              <a:t>-</a:t>
            </a:r>
            <a:r>
              <a:rPr lang="en-US" altLang="zh-CN" dirty="0" err="1"/>
              <a:t>instnamer</a:t>
            </a:r>
            <a:r>
              <a:rPr lang="en-US" altLang="zh-CN" dirty="0"/>
              <a:t>: Assign names to anonymous instructions</a:t>
            </a:r>
          </a:p>
          <a:p>
            <a:pPr marL="0" indent="0">
              <a:buNone/>
            </a:pPr>
            <a:r>
              <a:rPr lang="en-US" altLang="zh-CN" dirty="0"/>
              <a:t>-verify: Module Verifier</a:t>
            </a:r>
          </a:p>
          <a:p>
            <a:pPr marL="0" indent="0">
              <a:buNone/>
            </a:pPr>
            <a:r>
              <a:rPr lang="en-US" altLang="zh-CN" dirty="0"/>
              <a:t>-view-</a:t>
            </a:r>
            <a:r>
              <a:rPr lang="en-US" altLang="zh-CN" dirty="0" err="1"/>
              <a:t>cfg</a:t>
            </a:r>
            <a:r>
              <a:rPr lang="en-US" altLang="zh-CN" dirty="0"/>
              <a:t>: View CFG of function</a:t>
            </a:r>
          </a:p>
          <a:p>
            <a:pPr marL="0" indent="0">
              <a:buNone/>
            </a:pPr>
            <a:r>
              <a:rPr lang="en-US" altLang="zh-CN" dirty="0"/>
              <a:t>-view-</a:t>
            </a:r>
            <a:r>
              <a:rPr lang="en-US" altLang="zh-CN" dirty="0" err="1"/>
              <a:t>cfg</a:t>
            </a:r>
            <a:r>
              <a:rPr lang="en-US" altLang="zh-CN" dirty="0"/>
              <a:t>-only: View CFG of function (with no function bodies)</a:t>
            </a:r>
          </a:p>
          <a:p>
            <a:pPr marL="0" indent="0">
              <a:buNone/>
            </a:pPr>
            <a:r>
              <a:rPr lang="en-US" altLang="zh-CN" dirty="0"/>
              <a:t>-view-</a:t>
            </a:r>
            <a:r>
              <a:rPr lang="en-US" altLang="zh-CN" dirty="0" err="1"/>
              <a:t>dom</a:t>
            </a:r>
            <a:r>
              <a:rPr lang="en-US" altLang="zh-CN" dirty="0"/>
              <a:t>: View dominance tree of function</a:t>
            </a:r>
          </a:p>
          <a:p>
            <a:pPr marL="0" indent="0">
              <a:buNone/>
            </a:pPr>
            <a:r>
              <a:rPr lang="en-US" altLang="zh-CN" dirty="0"/>
              <a:t>-view-</a:t>
            </a:r>
            <a:r>
              <a:rPr lang="en-US" altLang="zh-CN" dirty="0" err="1"/>
              <a:t>dom</a:t>
            </a:r>
            <a:r>
              <a:rPr lang="en-US" altLang="zh-CN" dirty="0"/>
              <a:t>-only: View dominance tree of function (with no function bodies)</a:t>
            </a:r>
          </a:p>
          <a:p>
            <a:pPr marL="0" indent="0">
              <a:buNone/>
            </a:pPr>
            <a:r>
              <a:rPr lang="en-US" altLang="zh-CN" dirty="0"/>
              <a:t>-view-</a:t>
            </a:r>
            <a:r>
              <a:rPr lang="en-US" altLang="zh-CN" dirty="0" err="1"/>
              <a:t>postdom</a:t>
            </a:r>
            <a:r>
              <a:rPr lang="en-US" altLang="zh-CN" dirty="0"/>
              <a:t>: View </a:t>
            </a:r>
            <a:r>
              <a:rPr lang="en-US" altLang="zh-CN" dirty="0" err="1"/>
              <a:t>postdominance</a:t>
            </a:r>
            <a:r>
              <a:rPr lang="en-US" altLang="zh-CN" dirty="0"/>
              <a:t> tree of function</a:t>
            </a:r>
          </a:p>
          <a:p>
            <a:pPr marL="0" indent="0">
              <a:buNone/>
            </a:pPr>
            <a:r>
              <a:rPr lang="en-US" altLang="zh-CN" dirty="0"/>
              <a:t>-view-</a:t>
            </a:r>
            <a:r>
              <a:rPr lang="en-US" altLang="zh-CN" dirty="0" err="1"/>
              <a:t>postdom</a:t>
            </a:r>
            <a:r>
              <a:rPr lang="en-US" altLang="zh-CN" dirty="0"/>
              <a:t>-only: View </a:t>
            </a:r>
            <a:r>
              <a:rPr lang="en-US" altLang="zh-CN" dirty="0" err="1"/>
              <a:t>postdominance</a:t>
            </a:r>
            <a:r>
              <a:rPr lang="en-US" altLang="zh-CN" dirty="0"/>
              <a:t> tree of function (with no function bodies)</a:t>
            </a:r>
          </a:p>
          <a:p>
            <a:pPr marL="0" indent="0">
              <a:buNone/>
            </a:pPr>
            <a:r>
              <a:rPr lang="en-US" altLang="zh-CN" dirty="0"/>
              <a:t>-transform-warning: Report missed forced transformations</a:t>
            </a:r>
            <a:endParaRPr lang="zh-CN" altLang="en-US" dirty="0"/>
          </a:p>
        </p:txBody>
      </p:sp>
      <p:sp>
        <p:nvSpPr>
          <p:cNvPr id="4" name="文本框 3">
            <a:extLst>
              <a:ext uri="{FF2B5EF4-FFF2-40B4-BE49-F238E27FC236}">
                <a16:creationId xmlns:a16="http://schemas.microsoft.com/office/drawing/2014/main" id="{14F8E655-B946-729F-E12D-E1ADF6D4F86B}"/>
              </a:ext>
            </a:extLst>
          </p:cNvPr>
          <p:cNvSpPr txBox="1"/>
          <p:nvPr/>
        </p:nvSpPr>
        <p:spPr>
          <a:xfrm>
            <a:off x="838200" y="6308209"/>
            <a:ext cx="10172700" cy="369332"/>
          </a:xfrm>
          <a:prstGeom prst="rect">
            <a:avLst/>
          </a:prstGeom>
          <a:noFill/>
        </p:spPr>
        <p:txBody>
          <a:bodyPr wrap="square" rtlCol="0">
            <a:spAutoFit/>
          </a:bodyPr>
          <a:lstStyle/>
          <a:p>
            <a:r>
              <a:rPr lang="en-US" altLang="zh-CN" dirty="0"/>
              <a:t>From: https://llvm.org/docs/Passes.html</a:t>
            </a:r>
            <a:endParaRPr lang="zh-CN" altLang="en-US" dirty="0"/>
          </a:p>
        </p:txBody>
      </p:sp>
    </p:spTree>
    <p:extLst>
      <p:ext uri="{BB962C8B-B14F-4D97-AF65-F5344CB8AC3E}">
        <p14:creationId xmlns:p14="http://schemas.microsoft.com/office/powerpoint/2010/main" val="1277496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EB83F-4952-B18F-5E8C-18D8DECC1F4E}"/>
              </a:ext>
            </a:extLst>
          </p:cNvPr>
          <p:cNvSpPr>
            <a:spLocks noGrp="1"/>
          </p:cNvSpPr>
          <p:nvPr>
            <p:ph type="title"/>
          </p:nvPr>
        </p:nvSpPr>
        <p:spPr/>
        <p:txBody>
          <a:bodyPr/>
          <a:lstStyle/>
          <a:p>
            <a:r>
              <a:rPr lang="en-US" altLang="zh-CN" dirty="0" err="1"/>
              <a:t>PassManager</a:t>
            </a:r>
            <a:endParaRPr lang="zh-CN" altLang="en-US" dirty="0"/>
          </a:p>
        </p:txBody>
      </p:sp>
      <p:sp>
        <p:nvSpPr>
          <p:cNvPr id="3" name="内容占位符 2">
            <a:extLst>
              <a:ext uri="{FF2B5EF4-FFF2-40B4-BE49-F238E27FC236}">
                <a16:creationId xmlns:a16="http://schemas.microsoft.com/office/drawing/2014/main" id="{A48600C3-60FA-9C24-1761-8CD6C7B7852D}"/>
              </a:ext>
            </a:extLst>
          </p:cNvPr>
          <p:cNvSpPr>
            <a:spLocks noGrp="1"/>
          </p:cNvSpPr>
          <p:nvPr>
            <p:ph idx="1"/>
          </p:nvPr>
        </p:nvSpPr>
        <p:spPr/>
        <p:txBody>
          <a:bodyPr/>
          <a:lstStyle/>
          <a:p>
            <a:r>
              <a:rPr lang="en-US" altLang="zh-CN" b="0" i="0" dirty="0">
                <a:solidFill>
                  <a:srgbClr val="000000"/>
                </a:solidFill>
                <a:effectLst/>
                <a:latin typeface="Roboto" panose="02000000000000000000" pitchFamily="2" charset="0"/>
              </a:rPr>
              <a:t>Manages a sequence of passes over a particular unit of IR.</a:t>
            </a:r>
          </a:p>
          <a:p>
            <a:r>
              <a:rPr lang="en-US" altLang="zh-CN" dirty="0"/>
              <a:t>A pass manager contains a sequence of passes to run over a particular unit of IR (e.g. Functions, Modules). It is itself a valid pass over that unit of IR, and when run over some given IR will run each of its contained passes in sequence. Pass managers are the primary and most basic building block of a pass pipeline.</a:t>
            </a:r>
            <a:endParaRPr lang="zh-CN" altLang="en-US" dirty="0"/>
          </a:p>
        </p:txBody>
      </p:sp>
      <p:sp>
        <p:nvSpPr>
          <p:cNvPr id="4" name="文本框 3">
            <a:extLst>
              <a:ext uri="{FF2B5EF4-FFF2-40B4-BE49-F238E27FC236}">
                <a16:creationId xmlns:a16="http://schemas.microsoft.com/office/drawing/2014/main" id="{B346FD33-8BF5-23B9-1C50-3C7A604D80E7}"/>
              </a:ext>
            </a:extLst>
          </p:cNvPr>
          <p:cNvSpPr txBox="1"/>
          <p:nvPr/>
        </p:nvSpPr>
        <p:spPr>
          <a:xfrm>
            <a:off x="1184564" y="5870864"/>
            <a:ext cx="8208818" cy="369332"/>
          </a:xfrm>
          <a:prstGeom prst="rect">
            <a:avLst/>
          </a:prstGeom>
          <a:noFill/>
        </p:spPr>
        <p:txBody>
          <a:bodyPr wrap="square" rtlCol="0">
            <a:spAutoFit/>
          </a:bodyPr>
          <a:lstStyle/>
          <a:p>
            <a:r>
              <a:rPr lang="en-US" altLang="zh-CN" dirty="0"/>
              <a:t>From: https://llvm.org/doxygen/classllvm_1_1PassManager.html</a:t>
            </a:r>
            <a:endParaRPr lang="zh-CN" altLang="en-US" dirty="0"/>
          </a:p>
        </p:txBody>
      </p:sp>
    </p:spTree>
    <p:extLst>
      <p:ext uri="{BB962C8B-B14F-4D97-AF65-F5344CB8AC3E}">
        <p14:creationId xmlns:p14="http://schemas.microsoft.com/office/powerpoint/2010/main" val="254981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F82A7-FEEF-D1A9-FA38-A9E1AAB1A396}"/>
              </a:ext>
            </a:extLst>
          </p:cNvPr>
          <p:cNvSpPr>
            <a:spLocks noGrp="1"/>
          </p:cNvSpPr>
          <p:nvPr>
            <p:ph type="title"/>
          </p:nvPr>
        </p:nvSpPr>
        <p:spPr/>
        <p:txBody>
          <a:bodyPr/>
          <a:lstStyle/>
          <a:p>
            <a:r>
              <a:rPr lang="en-US" altLang="zh-CN" dirty="0"/>
              <a:t>Pass</a:t>
            </a:r>
            <a:r>
              <a:rPr lang="zh-CN" altLang="en-US" dirty="0"/>
              <a:t>总结</a:t>
            </a:r>
          </a:p>
        </p:txBody>
      </p:sp>
      <p:sp>
        <p:nvSpPr>
          <p:cNvPr id="3" name="内容占位符 2">
            <a:extLst>
              <a:ext uri="{FF2B5EF4-FFF2-40B4-BE49-F238E27FC236}">
                <a16:creationId xmlns:a16="http://schemas.microsoft.com/office/drawing/2014/main" id="{1C97E88F-8D84-E999-241B-8A2C9C9CD8A4}"/>
              </a:ext>
            </a:extLst>
          </p:cNvPr>
          <p:cNvSpPr>
            <a:spLocks noGrp="1"/>
          </p:cNvSpPr>
          <p:nvPr>
            <p:ph idx="1"/>
          </p:nvPr>
        </p:nvSpPr>
        <p:spPr/>
        <p:txBody>
          <a:bodyPr>
            <a:noAutofit/>
          </a:bodyPr>
          <a:lstStyle/>
          <a:p>
            <a:r>
              <a:rPr lang="en-US" altLang="zh-CN" sz="2400" dirty="0"/>
              <a:t>LLVM </a:t>
            </a:r>
            <a:r>
              <a:rPr lang="zh-CN" altLang="en-US" sz="2400" dirty="0"/>
              <a:t>的</a:t>
            </a:r>
            <a:r>
              <a:rPr lang="en-US" altLang="zh-CN" sz="2400" dirty="0"/>
              <a:t>Pass</a:t>
            </a:r>
            <a:r>
              <a:rPr lang="zh-CN" altLang="en-US" sz="2400" dirty="0"/>
              <a:t>框架是</a:t>
            </a:r>
            <a:r>
              <a:rPr lang="en-US" altLang="zh-CN" sz="2400" dirty="0"/>
              <a:t>LLVM</a:t>
            </a:r>
            <a:r>
              <a:rPr lang="zh-CN" altLang="en-US" sz="2400" dirty="0"/>
              <a:t>系统的一个很重要的部分。每个</a:t>
            </a:r>
            <a:r>
              <a:rPr lang="en-US" altLang="zh-CN" sz="2400" dirty="0"/>
              <a:t>Pass</a:t>
            </a:r>
            <a:r>
              <a:rPr lang="zh-CN" altLang="en-US" sz="2400" dirty="0"/>
              <a:t>都是做分析或者转变</a:t>
            </a:r>
            <a:r>
              <a:rPr lang="en-US" altLang="zh-CN" sz="2400" dirty="0"/>
              <a:t>/</a:t>
            </a:r>
            <a:r>
              <a:rPr lang="zh-CN" altLang="en-US" sz="2400" dirty="0"/>
              <a:t>优化的工作，</a:t>
            </a:r>
            <a:r>
              <a:rPr lang="en-US" altLang="zh-CN" sz="2400" dirty="0"/>
              <a:t>LLVM</a:t>
            </a:r>
            <a:r>
              <a:rPr lang="zh-CN" altLang="en-US" sz="2400" dirty="0"/>
              <a:t>的转化</a:t>
            </a:r>
            <a:r>
              <a:rPr lang="en-US" altLang="zh-CN" sz="2400" dirty="0"/>
              <a:t>/</a:t>
            </a:r>
            <a:r>
              <a:rPr lang="zh-CN" altLang="en-US" sz="2400" dirty="0"/>
              <a:t>优化工作就是由很多个</a:t>
            </a:r>
            <a:r>
              <a:rPr lang="en-US" altLang="zh-CN" sz="2400" dirty="0"/>
              <a:t>Pass</a:t>
            </a:r>
            <a:r>
              <a:rPr lang="zh-CN" altLang="en-US" sz="2400" dirty="0"/>
              <a:t>来一起完成的。</a:t>
            </a:r>
          </a:p>
          <a:p>
            <a:endParaRPr lang="zh-CN" altLang="en-US" sz="2400" dirty="0"/>
          </a:p>
          <a:p>
            <a:r>
              <a:rPr lang="en-US" altLang="zh-CN" sz="2400" dirty="0"/>
              <a:t>Pass</a:t>
            </a:r>
            <a:r>
              <a:rPr lang="zh-CN" altLang="en-US" sz="2400" dirty="0"/>
              <a:t>是</a:t>
            </a:r>
            <a:r>
              <a:rPr lang="en-US" altLang="zh-CN" sz="2400" dirty="0"/>
              <a:t>LLVM</a:t>
            </a:r>
            <a:r>
              <a:rPr lang="zh-CN" altLang="en-US" sz="2400" dirty="0"/>
              <a:t>系统转化</a:t>
            </a:r>
            <a:r>
              <a:rPr lang="en-US" altLang="zh-CN" sz="2400" dirty="0"/>
              <a:t>/</a:t>
            </a:r>
            <a:r>
              <a:rPr lang="zh-CN" altLang="en-US" sz="2400" dirty="0"/>
              <a:t>优化的工作的一个节点，每个节点做一些工作，这些工作加起来就构成了</a:t>
            </a:r>
            <a:r>
              <a:rPr lang="en-US" altLang="zh-CN" sz="2400" dirty="0"/>
              <a:t>LLVM</a:t>
            </a:r>
            <a:r>
              <a:rPr lang="zh-CN" altLang="en-US" sz="2400" dirty="0"/>
              <a:t>中端和后端的转化</a:t>
            </a:r>
            <a:r>
              <a:rPr lang="en-US" altLang="zh-CN" sz="2400" dirty="0"/>
              <a:t>/</a:t>
            </a:r>
            <a:r>
              <a:rPr lang="zh-CN" altLang="en-US" sz="2400" dirty="0"/>
              <a:t>优化的工作。</a:t>
            </a:r>
            <a:endParaRPr lang="en-US" altLang="zh-CN" sz="2400" dirty="0"/>
          </a:p>
          <a:p>
            <a:endParaRPr lang="en-US" altLang="zh-CN" sz="2400" dirty="0"/>
          </a:p>
          <a:p>
            <a:r>
              <a:rPr lang="en-US" altLang="zh-CN" sz="2400" dirty="0"/>
              <a:t>Pass</a:t>
            </a:r>
            <a:r>
              <a:rPr lang="zh-CN" altLang="en-US" sz="2400" dirty="0"/>
              <a:t>架构的可重用性非常好。你可以选择已有的一些</a:t>
            </a:r>
            <a:r>
              <a:rPr lang="en-US" altLang="zh-CN" sz="2400" dirty="0"/>
              <a:t>Pass</a:t>
            </a:r>
            <a:r>
              <a:rPr lang="zh-CN" altLang="en-US" sz="2400" dirty="0"/>
              <a:t>，自己去构建出自己想要的分析或者转变</a:t>
            </a:r>
            <a:r>
              <a:rPr lang="en-US" altLang="zh-CN" sz="2400" dirty="0"/>
              <a:t>/</a:t>
            </a:r>
            <a:r>
              <a:rPr lang="zh-CN" altLang="en-US" sz="2400" dirty="0"/>
              <a:t>优化。</a:t>
            </a:r>
            <a:endParaRPr lang="en-US" altLang="zh-CN" sz="2400" dirty="0"/>
          </a:p>
          <a:p>
            <a:endParaRPr lang="en-US" altLang="zh-CN" sz="2400" dirty="0"/>
          </a:p>
          <a:p>
            <a:r>
              <a:rPr lang="zh-CN" altLang="en-US" sz="2400" dirty="0"/>
              <a:t>新建</a:t>
            </a:r>
            <a:r>
              <a:rPr lang="en-US" altLang="zh-CN" sz="2400" dirty="0"/>
              <a:t>Pass</a:t>
            </a:r>
            <a:r>
              <a:rPr lang="zh-CN" altLang="en-US" sz="2400" dirty="0"/>
              <a:t>并不用考虑</a:t>
            </a:r>
            <a:r>
              <a:rPr lang="en-US" altLang="zh-CN" sz="2400" dirty="0"/>
              <a:t>LLVM</a:t>
            </a:r>
            <a:r>
              <a:rPr lang="zh-CN" altLang="en-US" sz="2400" dirty="0"/>
              <a:t>之前的优化和转化是怎么做的，可以只运行自己新建的</a:t>
            </a:r>
            <a:r>
              <a:rPr lang="en-US" altLang="zh-CN" sz="2400" dirty="0"/>
              <a:t>Pass</a:t>
            </a:r>
            <a:r>
              <a:rPr lang="zh-CN" altLang="en-US" sz="2400" dirty="0"/>
              <a:t>，这样可以方便的实现自己想要的效果。</a:t>
            </a:r>
          </a:p>
        </p:txBody>
      </p:sp>
      <p:sp>
        <p:nvSpPr>
          <p:cNvPr id="4" name="文本框 3">
            <a:extLst>
              <a:ext uri="{FF2B5EF4-FFF2-40B4-BE49-F238E27FC236}">
                <a16:creationId xmlns:a16="http://schemas.microsoft.com/office/drawing/2014/main" id="{E46E0CDA-30A8-FC13-CA0A-5C9200EF83D0}"/>
              </a:ext>
            </a:extLst>
          </p:cNvPr>
          <p:cNvSpPr txBox="1"/>
          <p:nvPr/>
        </p:nvSpPr>
        <p:spPr>
          <a:xfrm>
            <a:off x="1039091" y="6390409"/>
            <a:ext cx="9299864" cy="369332"/>
          </a:xfrm>
          <a:prstGeom prst="rect">
            <a:avLst/>
          </a:prstGeom>
          <a:noFill/>
        </p:spPr>
        <p:txBody>
          <a:bodyPr wrap="square" rtlCol="0">
            <a:spAutoFit/>
          </a:bodyPr>
          <a:lstStyle/>
          <a:p>
            <a:r>
              <a:rPr lang="en-US" altLang="zh-CN" dirty="0"/>
              <a:t>From: https://zhuanlan.zhihu.com/p/26127188</a:t>
            </a:r>
            <a:endParaRPr lang="zh-CN" altLang="en-US" dirty="0"/>
          </a:p>
        </p:txBody>
      </p:sp>
    </p:spTree>
    <p:extLst>
      <p:ext uri="{BB962C8B-B14F-4D97-AF65-F5344CB8AC3E}">
        <p14:creationId xmlns:p14="http://schemas.microsoft.com/office/powerpoint/2010/main" val="918186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3E9E-92C2-1773-2EB4-920B5CF8D59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4325E7-20FF-B05E-F01C-35D82F8C1684}"/>
              </a:ext>
            </a:extLst>
          </p:cNvPr>
          <p:cNvSpPr>
            <a:spLocks noGrp="1"/>
          </p:cNvSpPr>
          <p:nvPr>
            <p:ph idx="1"/>
          </p:nvPr>
        </p:nvSpPr>
        <p:spPr/>
        <p:txBody>
          <a:bodyPr/>
          <a:lstStyle/>
          <a:p>
            <a:r>
              <a:rPr lang="zh-CN" altLang="en-US" dirty="0"/>
              <a:t>自我介绍与资料推荐</a:t>
            </a:r>
            <a:endParaRPr lang="en-US" altLang="zh-CN" dirty="0"/>
          </a:p>
          <a:p>
            <a:r>
              <a:rPr lang="en-US" altLang="zh-CN" dirty="0"/>
              <a:t>LLVM</a:t>
            </a:r>
            <a:r>
              <a:rPr lang="zh-CN" altLang="en-US" dirty="0"/>
              <a:t>整体框架</a:t>
            </a:r>
            <a:endParaRPr lang="en-US" altLang="zh-CN" dirty="0"/>
          </a:p>
          <a:p>
            <a:r>
              <a:rPr lang="en-US" altLang="zh-CN" dirty="0"/>
              <a:t>LLVM</a:t>
            </a:r>
            <a:r>
              <a:rPr lang="zh-CN" altLang="en-US" dirty="0"/>
              <a:t>的前端</a:t>
            </a:r>
            <a:r>
              <a:rPr lang="en-US" altLang="zh-CN" dirty="0"/>
              <a:t>Clang</a:t>
            </a:r>
          </a:p>
          <a:p>
            <a:r>
              <a:rPr lang="en-US" altLang="zh-CN" dirty="0"/>
              <a:t>LLVM</a:t>
            </a:r>
            <a:r>
              <a:rPr lang="zh-CN" altLang="en-US" dirty="0"/>
              <a:t>的</a:t>
            </a:r>
            <a:r>
              <a:rPr lang="en-US" altLang="zh-CN" dirty="0"/>
              <a:t>IR</a:t>
            </a:r>
          </a:p>
          <a:p>
            <a:r>
              <a:rPr lang="en-US" altLang="zh-CN" dirty="0"/>
              <a:t>LLVM</a:t>
            </a:r>
            <a:r>
              <a:rPr lang="zh-CN" altLang="en-US" dirty="0"/>
              <a:t>的</a:t>
            </a:r>
            <a:r>
              <a:rPr lang="en-US" altLang="zh-CN" dirty="0"/>
              <a:t>pass</a:t>
            </a:r>
          </a:p>
          <a:p>
            <a:r>
              <a:rPr lang="en-US" altLang="zh-CN" dirty="0">
                <a:solidFill>
                  <a:srgbClr val="FF0000"/>
                </a:solidFill>
              </a:rPr>
              <a:t>LLVM</a:t>
            </a:r>
            <a:r>
              <a:rPr lang="zh-CN" altLang="en-US" dirty="0">
                <a:solidFill>
                  <a:srgbClr val="FF0000"/>
                </a:solidFill>
              </a:rPr>
              <a:t>的后端</a:t>
            </a:r>
          </a:p>
        </p:txBody>
      </p:sp>
    </p:spTree>
    <p:extLst>
      <p:ext uri="{BB962C8B-B14F-4D97-AF65-F5344CB8AC3E}">
        <p14:creationId xmlns:p14="http://schemas.microsoft.com/office/powerpoint/2010/main" val="35130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684BC-75AA-010A-B132-1FD8D3AC9992}"/>
              </a:ext>
            </a:extLst>
          </p:cNvPr>
          <p:cNvSpPr>
            <a:spLocks noGrp="1"/>
          </p:cNvSpPr>
          <p:nvPr>
            <p:ph type="title"/>
          </p:nvPr>
        </p:nvSpPr>
        <p:spPr/>
        <p:txBody>
          <a:bodyPr/>
          <a:lstStyle/>
          <a:p>
            <a:r>
              <a:rPr lang="zh-CN" altLang="en-US" dirty="0"/>
              <a:t>史宁宁  中科院软件所</a:t>
            </a:r>
            <a:r>
              <a:rPr lang="en-US" altLang="zh-CN" dirty="0"/>
              <a:t>PLCT</a:t>
            </a:r>
            <a:r>
              <a:rPr lang="zh-CN" altLang="en-US" dirty="0"/>
              <a:t>实验室（续）</a:t>
            </a:r>
          </a:p>
        </p:txBody>
      </p:sp>
      <p:sp>
        <p:nvSpPr>
          <p:cNvPr id="3" name="内容占位符 2">
            <a:extLst>
              <a:ext uri="{FF2B5EF4-FFF2-40B4-BE49-F238E27FC236}">
                <a16:creationId xmlns:a16="http://schemas.microsoft.com/office/drawing/2014/main" id="{FBA42789-B90F-4DEF-602A-40E49986713C}"/>
              </a:ext>
            </a:extLst>
          </p:cNvPr>
          <p:cNvSpPr>
            <a:spLocks noGrp="1"/>
          </p:cNvSpPr>
          <p:nvPr>
            <p:ph idx="1"/>
          </p:nvPr>
        </p:nvSpPr>
        <p:spPr/>
        <p:txBody>
          <a:bodyPr>
            <a:normAutofit fontScale="92500" lnSpcReduction="10000"/>
          </a:bodyPr>
          <a:lstStyle/>
          <a:p>
            <a:pPr>
              <a:lnSpc>
                <a:spcPct val="100000"/>
              </a:lnSpc>
            </a:pPr>
            <a:r>
              <a:rPr lang="zh-CN" altLang="en-US" dirty="0"/>
              <a:t>公开报告的</a:t>
            </a:r>
            <a:r>
              <a:rPr lang="en-US" altLang="zh-CN" dirty="0"/>
              <a:t>PPT</a:t>
            </a:r>
            <a:r>
              <a:rPr lang="zh-CN" altLang="en-US" dirty="0"/>
              <a:t>和视频  </a:t>
            </a:r>
            <a:r>
              <a:rPr lang="en-US" altLang="zh-CN" dirty="0">
                <a:hlinkClick r:id="rId2">
                  <a:extLst>
                    <a:ext uri="{A12FA001-AC4F-418D-AE19-62706E023703}">
                      <ahyp:hlinkClr xmlns:ahyp="http://schemas.microsoft.com/office/drawing/2018/hyperlinkcolor" val="tx"/>
                    </a:ext>
                  </a:extLst>
                </a:hlinkClick>
              </a:rPr>
              <a:t>https://github.com/shining1984/talks</a:t>
            </a:r>
            <a:endParaRPr lang="en-US" altLang="zh-CN" dirty="0"/>
          </a:p>
          <a:p>
            <a:pPr marL="0" indent="0">
              <a:buNone/>
            </a:pPr>
            <a:r>
              <a:rPr lang="en-US" altLang="zh-CN" sz="2800" dirty="0"/>
              <a:t>《</a:t>
            </a:r>
            <a:r>
              <a:rPr lang="zh-CN" altLang="en-US" sz="2800" dirty="0"/>
              <a:t>浅谈</a:t>
            </a:r>
            <a:r>
              <a:rPr lang="en-US" altLang="zh-CN" sz="2800" dirty="0"/>
              <a:t>LLVM</a:t>
            </a:r>
            <a:r>
              <a:rPr lang="zh-CN" altLang="en-US" sz="2800" dirty="0"/>
              <a:t>的后端</a:t>
            </a:r>
            <a:r>
              <a:rPr lang="en-US" altLang="zh-CN" sz="2800" dirty="0"/>
              <a:t>》</a:t>
            </a:r>
          </a:p>
          <a:p>
            <a:pPr marL="0" indent="0">
              <a:buNone/>
            </a:pPr>
            <a:r>
              <a:rPr lang="en-US" altLang="zh-CN" sz="2800" dirty="0"/>
              <a:t>《</a:t>
            </a:r>
            <a:r>
              <a:rPr lang="zh-CN" altLang="en-US" sz="2800" dirty="0"/>
              <a:t>浅谈</a:t>
            </a:r>
            <a:r>
              <a:rPr lang="en-US" altLang="zh-CN" sz="2800" dirty="0"/>
              <a:t>LLVM</a:t>
            </a:r>
            <a:r>
              <a:rPr lang="zh-CN" altLang="en-US" sz="2800" dirty="0"/>
              <a:t>的异常处理</a:t>
            </a:r>
            <a:r>
              <a:rPr lang="en-US" altLang="zh-CN" sz="2800" dirty="0"/>
              <a:t>》</a:t>
            </a:r>
          </a:p>
          <a:p>
            <a:pPr marL="0" indent="0">
              <a:buNone/>
            </a:pPr>
            <a:r>
              <a:rPr lang="en-US" altLang="zh-CN" sz="2800" dirty="0"/>
              <a:t>《LLVM</a:t>
            </a:r>
            <a:r>
              <a:rPr lang="zh-CN" altLang="en-US" sz="2800" dirty="0"/>
              <a:t>基础及</a:t>
            </a:r>
            <a:r>
              <a:rPr lang="en-US" altLang="zh-CN" sz="2800" dirty="0"/>
              <a:t>Pass</a:t>
            </a:r>
            <a:r>
              <a:rPr lang="zh-CN" altLang="en-US" sz="2800" dirty="0"/>
              <a:t>介绍</a:t>
            </a:r>
            <a:r>
              <a:rPr lang="en-US" altLang="zh-CN" sz="2800" dirty="0"/>
              <a:t>》</a:t>
            </a:r>
          </a:p>
          <a:p>
            <a:pPr marL="0" indent="0">
              <a:buNone/>
            </a:pPr>
            <a:r>
              <a:rPr lang="en-US" altLang="zh-CN" sz="2800" dirty="0"/>
              <a:t>《</a:t>
            </a:r>
            <a:r>
              <a:rPr lang="zh-CN" altLang="en-US" sz="2800" dirty="0"/>
              <a:t>聊聊我最近读的编译器后端论文</a:t>
            </a:r>
            <a:r>
              <a:rPr lang="en-US" altLang="zh-CN" sz="2800" dirty="0"/>
              <a:t>》</a:t>
            </a:r>
            <a:endParaRPr lang="en-US" altLang="zh-CN" dirty="0"/>
          </a:p>
          <a:p>
            <a:r>
              <a:rPr lang="zh-CN" altLang="en-US" dirty="0"/>
              <a:t>技术书籍</a:t>
            </a:r>
            <a:endParaRPr lang="en-US" altLang="zh-CN" dirty="0"/>
          </a:p>
          <a:p>
            <a:pPr marL="0" indent="0">
              <a:buNone/>
            </a:pPr>
            <a:r>
              <a:rPr lang="en-US" altLang="zh-CN" sz="2800" dirty="0"/>
              <a:t>   《</a:t>
            </a:r>
            <a:r>
              <a:rPr lang="zh-CN" altLang="en-US" sz="2800" dirty="0"/>
              <a:t>华为方舟编译器之美</a:t>
            </a:r>
            <a:r>
              <a:rPr lang="en-US" altLang="zh-CN" sz="2800" dirty="0"/>
              <a:t>》  2020</a:t>
            </a:r>
            <a:r>
              <a:rPr lang="zh-CN" altLang="en-US" sz="2800" dirty="0"/>
              <a:t>年</a:t>
            </a:r>
            <a:endParaRPr lang="en-US" altLang="zh-CN" sz="2800" dirty="0"/>
          </a:p>
          <a:p>
            <a:pPr marL="0" indent="0">
              <a:buNone/>
            </a:pPr>
            <a:r>
              <a:rPr lang="en-US" altLang="zh-CN" sz="2800" dirty="0"/>
              <a:t>   《Android Runtime</a:t>
            </a:r>
            <a:r>
              <a:rPr lang="zh-CN" altLang="en-US" sz="2800" dirty="0"/>
              <a:t>源码解析</a:t>
            </a:r>
            <a:r>
              <a:rPr lang="en-US" altLang="zh-CN" sz="2800" dirty="0"/>
              <a:t>》 2022</a:t>
            </a:r>
            <a:r>
              <a:rPr lang="zh-CN" altLang="en-US" sz="2800" dirty="0"/>
              <a:t>年</a:t>
            </a:r>
            <a:endParaRPr lang="en-US" altLang="zh-CN" sz="2800" dirty="0"/>
          </a:p>
          <a:p>
            <a:pPr marL="0" indent="0">
              <a:buNone/>
            </a:pPr>
            <a:r>
              <a:rPr lang="en-US" altLang="zh-CN" sz="2800" dirty="0"/>
              <a:t>   《</a:t>
            </a:r>
            <a:r>
              <a:rPr lang="zh-CN" altLang="en-US" sz="2800" dirty="0"/>
              <a:t>编译器后端理论与实践</a:t>
            </a:r>
            <a:r>
              <a:rPr lang="en-US" altLang="zh-CN" sz="2800" dirty="0"/>
              <a:t>》 2024</a:t>
            </a:r>
            <a:r>
              <a:rPr lang="zh-CN" altLang="en-US" sz="2800" dirty="0"/>
              <a:t>年</a:t>
            </a:r>
          </a:p>
          <a:p>
            <a:endParaRPr lang="zh-CN" altLang="en-US" dirty="0"/>
          </a:p>
        </p:txBody>
      </p:sp>
    </p:spTree>
    <p:extLst>
      <p:ext uri="{BB962C8B-B14F-4D97-AF65-F5344CB8AC3E}">
        <p14:creationId xmlns:p14="http://schemas.microsoft.com/office/powerpoint/2010/main" val="2750929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BC34-6E98-4397-9050-6C1F01DA654B}"/>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4" name="内容占位符 3">
            <a:extLst>
              <a:ext uri="{FF2B5EF4-FFF2-40B4-BE49-F238E27FC236}">
                <a16:creationId xmlns:a16="http://schemas.microsoft.com/office/drawing/2014/main" id="{1D9CA37D-2315-4DAD-B507-6DC8F4BDE874}"/>
              </a:ext>
            </a:extLst>
          </p:cNvPr>
          <p:cNvPicPr>
            <a:picLocks noGrp="1" noChangeAspect="1"/>
          </p:cNvPicPr>
          <p:nvPr>
            <p:ph idx="1"/>
          </p:nvPr>
        </p:nvPicPr>
        <p:blipFill>
          <a:blip r:embed="rId3"/>
          <a:stretch>
            <a:fillRect/>
          </a:stretch>
        </p:blipFill>
        <p:spPr>
          <a:xfrm>
            <a:off x="83103" y="1771804"/>
            <a:ext cx="12108897" cy="4025118"/>
          </a:xfrm>
          <a:prstGeom prst="rect">
            <a:avLst/>
          </a:prstGeom>
        </p:spPr>
      </p:pic>
      <p:sp>
        <p:nvSpPr>
          <p:cNvPr id="5" name="文本框 4">
            <a:extLst>
              <a:ext uri="{FF2B5EF4-FFF2-40B4-BE49-F238E27FC236}">
                <a16:creationId xmlns:a16="http://schemas.microsoft.com/office/drawing/2014/main" id="{4E1829C5-CC7A-406C-8CEA-D5DCD6C5BDB9}"/>
              </a:ext>
            </a:extLst>
          </p:cNvPr>
          <p:cNvSpPr txBox="1"/>
          <p:nvPr/>
        </p:nvSpPr>
        <p:spPr>
          <a:xfrm>
            <a:off x="1266092" y="6161649"/>
            <a:ext cx="97489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等线" panose="020F0502020204030204"/>
                <a:ea typeface="等线" panose="02010600030101010101" pitchFamily="2" charset="-122"/>
              </a:rPr>
              <a:t>From</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《Getting Started with LLVM Core Libraries》P134.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41593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41EAC-52D0-4629-A45C-6ECABD371F79}"/>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r>
              <a:rPr lang="zh-CN" altLang="en-US" dirty="0"/>
              <a:t>（</a:t>
            </a:r>
            <a:r>
              <a:rPr lang="en-US" altLang="zh-CN" dirty="0"/>
              <a:t>Another version</a:t>
            </a:r>
            <a:r>
              <a:rPr lang="zh-CN" altLang="en-US" dirty="0"/>
              <a:t>）</a:t>
            </a:r>
          </a:p>
        </p:txBody>
      </p:sp>
      <p:sp>
        <p:nvSpPr>
          <p:cNvPr id="6" name="矩形: 圆角 5">
            <a:extLst>
              <a:ext uri="{FF2B5EF4-FFF2-40B4-BE49-F238E27FC236}">
                <a16:creationId xmlns:a16="http://schemas.microsoft.com/office/drawing/2014/main" id="{3C7903C2-9892-4750-A4FD-FC2120CF3E61}"/>
              </a:ext>
            </a:extLst>
          </p:cNvPr>
          <p:cNvSpPr/>
          <p:nvPr/>
        </p:nvSpPr>
        <p:spPr>
          <a:xfrm>
            <a:off x="1318846" y="2409092"/>
            <a:ext cx="2074985" cy="1019908"/>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noFill/>
                <a:effectLst>
                  <a:reflection endPos="65000" dist="50800" dir="5400000" sy="-100000" algn="bl" rotWithShape="0"/>
                </a:effectLst>
                <a:uLnTx/>
                <a:uFillTx/>
                <a:latin typeface="等线" panose="020F0502020204030204"/>
                <a:ea typeface="等线" panose="02010600030101010101" pitchFamily="2" charset="-122"/>
                <a:cs typeface="+mn-cs"/>
              </a:rPr>
              <a:t>SDFSDF</a:t>
            </a:r>
            <a:r>
              <a:rPr kumimoji="0" lang="en-US" altLang="zh-CN" sz="1800" b="0" i="0" u="none" strike="noStrike" kern="1200" cap="none" spc="0" normalizeH="0" baseline="0" noProof="0" dirty="0">
                <a:ln>
                  <a:noFill/>
                </a:ln>
                <a:solidFill>
                  <a:prstClr val="white"/>
                </a:solidFill>
                <a:effectLst>
                  <a:reflection endPos="65000" dist="50800" dir="5400000" sy="-100000" algn="bl" rotWithShape="0"/>
                </a:effectLst>
                <a:uLnTx/>
                <a:uFillTx/>
                <a:latin typeface="等线" panose="020F0502020204030204"/>
                <a:ea typeface="等线" panose="02010600030101010101" pitchFamily="2" charset="-122"/>
                <a:cs typeface="+mn-cs"/>
              </a:rPr>
              <a:t>FSDF</a:t>
            </a:r>
            <a:endParaRPr kumimoji="0" lang="zh-CN" altLang="en-US" sz="1800" b="0" i="0" u="none" strike="noStrike" kern="1200" cap="none" spc="0" normalizeH="0" baseline="0" noProof="0" dirty="0">
              <a:ln>
                <a:noFill/>
              </a:ln>
              <a:solidFill>
                <a:prstClr val="white"/>
              </a:solidFill>
              <a:effectLst>
                <a:reflection endPos="65000" dist="50800" dir="5400000" sy="-100000" algn="bl" rotWithShape="0"/>
              </a:effectLst>
              <a:uLnTx/>
              <a:uFillTx/>
              <a:latin typeface="等线" panose="020F0502020204030204"/>
              <a:ea typeface="等线" panose="02010600030101010101" pitchFamily="2" charset="-122"/>
              <a:cs typeface="+mn-cs"/>
            </a:endParaRPr>
          </a:p>
        </p:txBody>
      </p:sp>
      <p:sp>
        <p:nvSpPr>
          <p:cNvPr id="7" name="矩形: 圆角 6">
            <a:extLst>
              <a:ext uri="{FF2B5EF4-FFF2-40B4-BE49-F238E27FC236}">
                <a16:creationId xmlns:a16="http://schemas.microsoft.com/office/drawing/2014/main" id="{6E46D0D5-DF1F-4D83-B224-AA6EF3F860B8}"/>
              </a:ext>
            </a:extLst>
          </p:cNvPr>
          <p:cNvSpPr/>
          <p:nvPr/>
        </p:nvSpPr>
        <p:spPr>
          <a:xfrm>
            <a:off x="4021015" y="2409092"/>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圆角 7">
            <a:extLst>
              <a:ext uri="{FF2B5EF4-FFF2-40B4-BE49-F238E27FC236}">
                <a16:creationId xmlns:a16="http://schemas.microsoft.com/office/drawing/2014/main" id="{58A7F779-F004-4A89-BF41-1BD3C90CAB37}"/>
              </a:ext>
            </a:extLst>
          </p:cNvPr>
          <p:cNvSpPr/>
          <p:nvPr/>
        </p:nvSpPr>
        <p:spPr>
          <a:xfrm>
            <a:off x="6869723" y="2409092"/>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圆角 8">
            <a:extLst>
              <a:ext uri="{FF2B5EF4-FFF2-40B4-BE49-F238E27FC236}">
                <a16:creationId xmlns:a16="http://schemas.microsoft.com/office/drawing/2014/main" id="{4C69D1B5-D444-4691-89C6-EA136DE4E63E}"/>
              </a:ext>
            </a:extLst>
          </p:cNvPr>
          <p:cNvSpPr/>
          <p:nvPr/>
        </p:nvSpPr>
        <p:spPr>
          <a:xfrm>
            <a:off x="1318845" y="4215545"/>
            <a:ext cx="2074985" cy="946883"/>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圆角 10">
            <a:extLst>
              <a:ext uri="{FF2B5EF4-FFF2-40B4-BE49-F238E27FC236}">
                <a16:creationId xmlns:a16="http://schemas.microsoft.com/office/drawing/2014/main" id="{8E324149-43D1-46F8-B536-AA2CB9EC0EA9}"/>
              </a:ext>
            </a:extLst>
          </p:cNvPr>
          <p:cNvSpPr/>
          <p:nvPr/>
        </p:nvSpPr>
        <p:spPr>
          <a:xfrm>
            <a:off x="4094284" y="4177689"/>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圆角 11">
            <a:extLst>
              <a:ext uri="{FF2B5EF4-FFF2-40B4-BE49-F238E27FC236}">
                <a16:creationId xmlns:a16="http://schemas.microsoft.com/office/drawing/2014/main" id="{40641635-DF8E-4D29-A0A7-D8FF46470AA2}"/>
              </a:ext>
            </a:extLst>
          </p:cNvPr>
          <p:cNvSpPr/>
          <p:nvPr/>
        </p:nvSpPr>
        <p:spPr>
          <a:xfrm>
            <a:off x="6869723" y="4171583"/>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圆角 12">
            <a:extLst>
              <a:ext uri="{FF2B5EF4-FFF2-40B4-BE49-F238E27FC236}">
                <a16:creationId xmlns:a16="http://schemas.microsoft.com/office/drawing/2014/main" id="{C8FC657F-0D78-4D33-AD65-DDF770C830FB}"/>
              </a:ext>
            </a:extLst>
          </p:cNvPr>
          <p:cNvSpPr/>
          <p:nvPr/>
        </p:nvSpPr>
        <p:spPr>
          <a:xfrm>
            <a:off x="9592407" y="2409092"/>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5" name="直接箭头连接符 14">
            <a:extLst>
              <a:ext uri="{FF2B5EF4-FFF2-40B4-BE49-F238E27FC236}">
                <a16:creationId xmlns:a16="http://schemas.microsoft.com/office/drawing/2014/main" id="{3071D9FF-3BF4-4620-83D9-ECE36410D85E}"/>
              </a:ext>
            </a:extLst>
          </p:cNvPr>
          <p:cNvCxnSpPr>
            <a:stCxn id="6" idx="3"/>
            <a:endCxn id="7" idx="1"/>
          </p:cNvCxnSpPr>
          <p:nvPr/>
        </p:nvCxnSpPr>
        <p:spPr>
          <a:xfrm>
            <a:off x="3393831" y="2919046"/>
            <a:ext cx="627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6F5BD5F-9D2F-47FD-A640-BD45442D28A4}"/>
              </a:ext>
            </a:extLst>
          </p:cNvPr>
          <p:cNvCxnSpPr>
            <a:stCxn id="7" idx="3"/>
            <a:endCxn id="8" idx="1"/>
          </p:cNvCxnSpPr>
          <p:nvPr/>
        </p:nvCxnSpPr>
        <p:spPr>
          <a:xfrm>
            <a:off x="6096000" y="2919046"/>
            <a:ext cx="7737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B8BF175-E3A8-4B93-B307-AEE4A29A9B22}"/>
              </a:ext>
            </a:extLst>
          </p:cNvPr>
          <p:cNvCxnSpPr>
            <a:stCxn id="8" idx="3"/>
            <a:endCxn id="13" idx="1"/>
          </p:cNvCxnSpPr>
          <p:nvPr/>
        </p:nvCxnSpPr>
        <p:spPr>
          <a:xfrm>
            <a:off x="8944708" y="2919046"/>
            <a:ext cx="6476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363F2004-E94B-4BC3-87F7-2CC050A35C2E}"/>
              </a:ext>
            </a:extLst>
          </p:cNvPr>
          <p:cNvCxnSpPr>
            <a:stCxn id="13" idx="2"/>
            <a:endCxn id="9" idx="0"/>
          </p:cNvCxnSpPr>
          <p:nvPr/>
        </p:nvCxnSpPr>
        <p:spPr>
          <a:xfrm rot="5400000">
            <a:off x="6099847" y="-314509"/>
            <a:ext cx="786545" cy="82735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69B1087-C803-461C-807C-AD2B95F174DD}"/>
              </a:ext>
            </a:extLst>
          </p:cNvPr>
          <p:cNvCxnSpPr>
            <a:stCxn id="9" idx="3"/>
            <a:endCxn id="11" idx="1"/>
          </p:cNvCxnSpPr>
          <p:nvPr/>
        </p:nvCxnSpPr>
        <p:spPr>
          <a:xfrm flipV="1">
            <a:off x="3393830" y="4687643"/>
            <a:ext cx="700454" cy="1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ABF025B-4808-4FEE-BCE6-14BE223E3261}"/>
              </a:ext>
            </a:extLst>
          </p:cNvPr>
          <p:cNvCxnSpPr>
            <a:stCxn id="11" idx="3"/>
            <a:endCxn id="12" idx="1"/>
          </p:cNvCxnSpPr>
          <p:nvPr/>
        </p:nvCxnSpPr>
        <p:spPr>
          <a:xfrm flipV="1">
            <a:off x="6169269" y="4681537"/>
            <a:ext cx="700454" cy="6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A596278D-753F-4E6B-B012-8CA496029DCC}"/>
              </a:ext>
            </a:extLst>
          </p:cNvPr>
          <p:cNvSpPr txBox="1"/>
          <p:nvPr/>
        </p:nvSpPr>
        <p:spPr>
          <a:xfrm>
            <a:off x="1318845" y="2567354"/>
            <a:ext cx="20749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Instruction Selection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1" name="文本框 30">
            <a:extLst>
              <a:ext uri="{FF2B5EF4-FFF2-40B4-BE49-F238E27FC236}">
                <a16:creationId xmlns:a16="http://schemas.microsoft.com/office/drawing/2014/main" id="{ADE6ADE4-1D1F-42EC-8696-B3A85B0FD703}"/>
              </a:ext>
            </a:extLst>
          </p:cNvPr>
          <p:cNvSpPr txBox="1"/>
          <p:nvPr/>
        </p:nvSpPr>
        <p:spPr>
          <a:xfrm>
            <a:off x="4041529" y="2567354"/>
            <a:ext cx="205447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Scheduling and Formation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8BA49F66-DE34-4E7B-9FD9-82042A2EA74F}"/>
              </a:ext>
            </a:extLst>
          </p:cNvPr>
          <p:cNvSpPr txBox="1"/>
          <p:nvPr/>
        </p:nvSpPr>
        <p:spPr>
          <a:xfrm>
            <a:off x="6890237" y="2473867"/>
            <a:ext cx="205447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SSA-based Machine Code Optimizations</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文本框 32">
            <a:extLst>
              <a:ext uri="{FF2B5EF4-FFF2-40B4-BE49-F238E27FC236}">
                <a16:creationId xmlns:a16="http://schemas.microsoft.com/office/drawing/2014/main" id="{4E883F0C-4C2C-4D67-AAF2-445BD3833E68}"/>
              </a:ext>
            </a:extLst>
          </p:cNvPr>
          <p:cNvSpPr txBox="1"/>
          <p:nvPr/>
        </p:nvSpPr>
        <p:spPr>
          <a:xfrm>
            <a:off x="9583615" y="2567354"/>
            <a:ext cx="205447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Register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Allocation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E6076E39-7E2B-472F-A240-9E45DE6FAA8F}"/>
              </a:ext>
            </a:extLst>
          </p:cNvPr>
          <p:cNvSpPr txBox="1"/>
          <p:nvPr/>
        </p:nvSpPr>
        <p:spPr>
          <a:xfrm>
            <a:off x="1318845" y="4360985"/>
            <a:ext cx="20749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Prolog/Epilog Code Insertion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43F6256B-EA4E-4ABF-8E54-FE1539C5E231}"/>
              </a:ext>
            </a:extLst>
          </p:cNvPr>
          <p:cNvSpPr txBox="1"/>
          <p:nvPr/>
        </p:nvSpPr>
        <p:spPr>
          <a:xfrm>
            <a:off x="4147037" y="4268161"/>
            <a:ext cx="207498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Late Machine Code Optimizations</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8E5A636-30BE-4D2C-8330-A4DD02F68A25}"/>
              </a:ext>
            </a:extLst>
          </p:cNvPr>
          <p:cNvSpPr txBox="1"/>
          <p:nvPr/>
        </p:nvSpPr>
        <p:spPr>
          <a:xfrm>
            <a:off x="6890237" y="4360985"/>
            <a:ext cx="20749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Emission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B45BA671-3F3C-45F8-A84B-9A95467AD0F7}"/>
              </a:ext>
            </a:extLst>
          </p:cNvPr>
          <p:cNvSpPr txBox="1"/>
          <p:nvPr/>
        </p:nvSpPr>
        <p:spPr>
          <a:xfrm>
            <a:off x="1055077" y="6207369"/>
            <a:ext cx="105156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Notes</a:t>
            </a:r>
            <a:r>
              <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According the LLVM </a:t>
            </a:r>
            <a:r>
              <a:rPr kumimoji="0" lang="en-US" altLang="zh-CN" sz="1800" b="0" i="0" u="none" strike="noStrike" kern="1200" cap="none" spc="0" normalizeH="0" baseline="0" noProof="0" dirty="0" err="1">
                <a:ln>
                  <a:noFill/>
                </a:ln>
                <a:effectLst/>
                <a:uLnTx/>
                <a:uFillTx/>
                <a:latin typeface="等线" panose="020F0502020204030204"/>
                <a:ea typeface="等线" panose="02010600030101010101" pitchFamily="2" charset="-122"/>
                <a:cs typeface="+mn-cs"/>
              </a:rPr>
              <a:t>DOC《The</a:t>
            </a:r>
            <a:r>
              <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effectLst/>
                <a:uLnTx/>
                <a:uFillTx/>
                <a:latin typeface="等线" panose="020F0502020204030204"/>
                <a:ea typeface="等线" panose="02010600030101010101" pitchFamily="2" charset="-122"/>
                <a:cs typeface="+mn-cs"/>
              </a:rPr>
              <a:t>LLVM Target-Independent Code Generator》 https://llvm.org/docs/CodeGenerator.html.</a:t>
            </a:r>
            <a:endParaRPr kumimoji="0" lang="zh-CN" altLang="en-US" sz="1800" b="0" i="0" u="none" strike="noStrike" kern="1200" cap="none" spc="0" normalizeH="0" baseline="0" noProof="0" dirty="0">
              <a:ln>
                <a:noFill/>
              </a:ln>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79784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B42BF-4F99-7AC0-A4FD-02BBBDCDA8B1}"/>
              </a:ext>
            </a:extLst>
          </p:cNvPr>
          <p:cNvSpPr>
            <a:spLocks noGrp="1"/>
          </p:cNvSpPr>
          <p:nvPr>
            <p:ph type="title"/>
          </p:nvPr>
        </p:nvSpPr>
        <p:spPr/>
        <p:txBody>
          <a:bodyPr/>
          <a:lstStyle/>
          <a:p>
            <a:r>
              <a:rPr lang="en-US" altLang="zh-CN" dirty="0" err="1"/>
              <a:t>TableGen</a:t>
            </a:r>
            <a:endParaRPr lang="zh-CN" altLang="en-US" dirty="0"/>
          </a:p>
        </p:txBody>
      </p:sp>
      <p:sp>
        <p:nvSpPr>
          <p:cNvPr id="3" name="内容占位符 2">
            <a:extLst>
              <a:ext uri="{FF2B5EF4-FFF2-40B4-BE49-F238E27FC236}">
                <a16:creationId xmlns:a16="http://schemas.microsoft.com/office/drawing/2014/main" id="{D65C72A6-F592-00D5-EABF-C0BF3871ABA8}"/>
              </a:ext>
            </a:extLst>
          </p:cNvPr>
          <p:cNvSpPr>
            <a:spLocks noGrp="1"/>
          </p:cNvSpPr>
          <p:nvPr>
            <p:ph idx="1"/>
          </p:nvPr>
        </p:nvSpPr>
        <p:spPr/>
        <p:txBody>
          <a:bodyPr/>
          <a:lstStyle/>
          <a:p>
            <a:r>
              <a:rPr lang="en-US" altLang="zh-CN" dirty="0" err="1"/>
              <a:t>TableGen</a:t>
            </a:r>
            <a:r>
              <a:rPr lang="zh-CN" altLang="en-US" dirty="0"/>
              <a:t>主要是帮助开发者开发和维护特定领域的信息，方便开发者更好的构建这些信息，避免错误。尤其是在面对大量的信息时，用起来比较方便。</a:t>
            </a:r>
            <a:endParaRPr lang="en-US" altLang="zh-CN" dirty="0"/>
          </a:p>
          <a:p>
            <a:r>
              <a:rPr lang="en-US" altLang="zh-CN" dirty="0" err="1"/>
              <a:t>TableGen</a:t>
            </a:r>
            <a:r>
              <a:rPr lang="zh-CN" altLang="en-US" dirty="0"/>
              <a:t>的主要使用者是</a:t>
            </a:r>
            <a:r>
              <a:rPr lang="en-US" altLang="zh-CN" dirty="0"/>
              <a:t>The LLVM Target-Independent Code Generator</a:t>
            </a:r>
            <a:r>
              <a:rPr lang="zh-CN" altLang="en-US" dirty="0"/>
              <a:t>和</a:t>
            </a:r>
            <a:r>
              <a:rPr lang="en-US" altLang="zh-CN" dirty="0"/>
              <a:t>Clang diagnostics and attributes. </a:t>
            </a:r>
            <a:r>
              <a:rPr lang="zh-CN" altLang="en-US" dirty="0"/>
              <a:t>前者就是我们通常所讲的</a:t>
            </a:r>
            <a:r>
              <a:rPr lang="en-US" altLang="zh-CN" dirty="0"/>
              <a:t>LLVM</a:t>
            </a:r>
            <a:r>
              <a:rPr lang="zh-CN" altLang="en-US" dirty="0"/>
              <a:t>后端。</a:t>
            </a:r>
            <a:endParaRPr lang="en-US" altLang="zh-CN" dirty="0"/>
          </a:p>
          <a:p>
            <a:r>
              <a:rPr lang="en-US" altLang="zh-CN" dirty="0" err="1"/>
              <a:t>TableGen</a:t>
            </a:r>
            <a:r>
              <a:rPr lang="zh-CN" altLang="en-US" dirty="0"/>
              <a:t>有三个</a:t>
            </a:r>
            <a:r>
              <a:rPr lang="en-US" altLang="zh-CN" dirty="0"/>
              <a:t>backend</a:t>
            </a:r>
            <a:r>
              <a:rPr lang="zh-CN" altLang="en-US" dirty="0"/>
              <a:t>：</a:t>
            </a:r>
            <a:r>
              <a:rPr lang="en-US" altLang="zh-CN" dirty="0"/>
              <a:t>LLVM</a:t>
            </a:r>
            <a:r>
              <a:rPr lang="zh-CN" altLang="en-US" dirty="0"/>
              <a:t>、</a:t>
            </a:r>
            <a:r>
              <a:rPr lang="en-US" altLang="zh-CN" dirty="0"/>
              <a:t>Clang</a:t>
            </a:r>
            <a:r>
              <a:rPr lang="zh-CN" altLang="en-US" dirty="0"/>
              <a:t>和通用后端等。</a:t>
            </a:r>
            <a:r>
              <a:rPr lang="en-US" altLang="zh-CN" dirty="0" err="1"/>
              <a:t>TableGen</a:t>
            </a:r>
            <a:r>
              <a:rPr lang="zh-CN" altLang="en-US" dirty="0"/>
              <a:t>的</a:t>
            </a:r>
            <a:r>
              <a:rPr lang="en-US" altLang="zh-CN" dirty="0"/>
              <a:t>LLVM</a:t>
            </a:r>
            <a:r>
              <a:rPr lang="zh-CN" altLang="en-US" dirty="0"/>
              <a:t>后端主要是为了自动为</a:t>
            </a:r>
            <a:r>
              <a:rPr lang="en-US" altLang="zh-CN" dirty="0"/>
              <a:t>LLVM</a:t>
            </a:r>
            <a:r>
              <a:rPr lang="zh-CN" altLang="en-US" dirty="0"/>
              <a:t>后端生成指令、调度和架构特征等，</a:t>
            </a:r>
            <a:r>
              <a:rPr lang="en-US" altLang="zh-CN" dirty="0"/>
              <a:t> </a:t>
            </a:r>
            <a:r>
              <a:rPr lang="en-US" altLang="zh-CN" dirty="0" err="1"/>
              <a:t>TableGen</a:t>
            </a:r>
            <a:r>
              <a:rPr lang="zh-CN" altLang="en-US" dirty="0"/>
              <a:t>的</a:t>
            </a:r>
            <a:r>
              <a:rPr lang="en-US" altLang="zh-CN" dirty="0"/>
              <a:t>Clang</a:t>
            </a:r>
            <a:r>
              <a:rPr lang="zh-CN" altLang="en-US" dirty="0"/>
              <a:t>后端主要为了诊断信息和特征，主要是文本操作。</a:t>
            </a:r>
          </a:p>
        </p:txBody>
      </p:sp>
      <p:sp>
        <p:nvSpPr>
          <p:cNvPr id="4" name="文本框 3">
            <a:extLst>
              <a:ext uri="{FF2B5EF4-FFF2-40B4-BE49-F238E27FC236}">
                <a16:creationId xmlns:a16="http://schemas.microsoft.com/office/drawing/2014/main" id="{7E3C7910-6FFD-BF02-CF0C-D2A94429F8D4}"/>
              </a:ext>
            </a:extLst>
          </p:cNvPr>
          <p:cNvSpPr txBox="1"/>
          <p:nvPr/>
        </p:nvSpPr>
        <p:spPr>
          <a:xfrm>
            <a:off x="3399849" y="5934670"/>
            <a:ext cx="4810832" cy="923330"/>
          </a:xfrm>
          <a:prstGeom prst="rect">
            <a:avLst/>
          </a:prstGeom>
          <a:noFill/>
        </p:spPr>
        <p:txBody>
          <a:bodyPr wrap="square" rtlCol="0">
            <a:spAutoFit/>
          </a:bodyPr>
          <a:lstStyle/>
          <a:p>
            <a:r>
              <a:rPr lang="en-US" altLang="zh-CN" dirty="0"/>
              <a:t>From: https://zhuanlan.zhihu.com/p/80107428</a:t>
            </a:r>
          </a:p>
          <a:p>
            <a:r>
              <a:rPr lang="en-US" altLang="zh-CN" dirty="0"/>
              <a:t>https://llvm.org/docs/TableGen/</a:t>
            </a:r>
          </a:p>
          <a:p>
            <a:r>
              <a:rPr lang="en-US" altLang="zh-CN" dirty="0"/>
              <a:t>https://llvm.org/docs/TableGen/BackEnds.html</a:t>
            </a:r>
            <a:endParaRPr lang="zh-CN" altLang="en-US" dirty="0"/>
          </a:p>
        </p:txBody>
      </p:sp>
    </p:spTree>
    <p:extLst>
      <p:ext uri="{BB962C8B-B14F-4D97-AF65-F5344CB8AC3E}">
        <p14:creationId xmlns:p14="http://schemas.microsoft.com/office/powerpoint/2010/main" val="12485038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9BA74-9DC3-F37F-203A-66DEB7ACC01D}"/>
              </a:ext>
            </a:extLst>
          </p:cNvPr>
          <p:cNvSpPr>
            <a:spLocks noGrp="1"/>
          </p:cNvSpPr>
          <p:nvPr>
            <p:ph type="title"/>
          </p:nvPr>
        </p:nvSpPr>
        <p:spPr/>
        <p:txBody>
          <a:bodyPr/>
          <a:lstStyle/>
          <a:p>
            <a:r>
              <a:rPr lang="zh-CN" altLang="en-US" dirty="0"/>
              <a:t>指令选择</a:t>
            </a:r>
          </a:p>
        </p:txBody>
      </p:sp>
      <p:sp>
        <p:nvSpPr>
          <p:cNvPr id="3" name="内容占位符 2">
            <a:extLst>
              <a:ext uri="{FF2B5EF4-FFF2-40B4-BE49-F238E27FC236}">
                <a16:creationId xmlns:a16="http://schemas.microsoft.com/office/drawing/2014/main" id="{F57CC45A-6374-099A-B181-C3CB0FF56ED4}"/>
              </a:ext>
            </a:extLst>
          </p:cNvPr>
          <p:cNvSpPr>
            <a:spLocks noGrp="1"/>
          </p:cNvSpPr>
          <p:nvPr>
            <p:ph idx="1"/>
          </p:nvPr>
        </p:nvSpPr>
        <p:spPr/>
        <p:txBody>
          <a:bodyPr/>
          <a:lstStyle/>
          <a:p>
            <a:r>
              <a:rPr lang="en-US" altLang="zh-CN" dirty="0"/>
              <a:t>The instruction selector must primarily select the machine instructions which implement the same expected behavior as that of the input program, and as a secondary objective it should result in efficient assembly code. We reformulate this as the following subproblems:</a:t>
            </a:r>
          </a:p>
          <a:p>
            <a:pPr marL="0" indent="0">
              <a:buNone/>
            </a:pPr>
            <a:r>
              <a:rPr lang="en-US" altLang="zh-CN" dirty="0"/>
              <a:t>   1. pattern matching – detecting when and where it is possible to use a certain machine instruction; and</a:t>
            </a:r>
          </a:p>
          <a:p>
            <a:pPr marL="0" indent="0">
              <a:buNone/>
            </a:pPr>
            <a:r>
              <a:rPr lang="en-US" altLang="zh-CN" dirty="0"/>
              <a:t>   2. pattern selection – deciding which instruction to choose in situations when multiple options exist.</a:t>
            </a:r>
          </a:p>
          <a:p>
            <a:endParaRPr lang="zh-CN" altLang="en-US" dirty="0"/>
          </a:p>
        </p:txBody>
      </p:sp>
      <p:sp>
        <p:nvSpPr>
          <p:cNvPr id="4" name="文本框 3">
            <a:extLst>
              <a:ext uri="{FF2B5EF4-FFF2-40B4-BE49-F238E27FC236}">
                <a16:creationId xmlns:a16="http://schemas.microsoft.com/office/drawing/2014/main" id="{2ED2F7A4-CA9D-0745-8BEE-8823A1048F4A}"/>
              </a:ext>
            </a:extLst>
          </p:cNvPr>
          <p:cNvSpPr txBox="1"/>
          <p:nvPr/>
        </p:nvSpPr>
        <p:spPr>
          <a:xfrm>
            <a:off x="1143000" y="6176963"/>
            <a:ext cx="7803573" cy="646331"/>
          </a:xfrm>
          <a:prstGeom prst="rect">
            <a:avLst/>
          </a:prstGeom>
          <a:noFill/>
        </p:spPr>
        <p:txBody>
          <a:bodyPr wrap="square" rtlCol="0">
            <a:spAutoFit/>
          </a:bodyPr>
          <a:lstStyle/>
          <a:p>
            <a:r>
              <a:rPr lang="en-US" altLang="zh-CN" dirty="0"/>
              <a:t>From: </a:t>
            </a:r>
            <a:r>
              <a:rPr lang="en-US" altLang="zh-CN" sz="1800" kern="100" dirty="0">
                <a:effectLst/>
                <a:latin typeface="等线" panose="02010600030101010101" pitchFamily="2" charset="-122"/>
                <a:cs typeface="Times New Roman" panose="02020603050405020304" pitchFamily="18" charset="0"/>
              </a:rPr>
              <a:t>&lt;Survey on Instruction Selection&gt; P3</a:t>
            </a:r>
          </a:p>
          <a:p>
            <a:r>
              <a:rPr lang="en-US" altLang="zh-CN" dirty="0"/>
              <a:t>https://arxiv.org/abs/1306.4898</a:t>
            </a:r>
            <a:endParaRPr lang="zh-CN" altLang="en-US" dirty="0"/>
          </a:p>
        </p:txBody>
      </p:sp>
    </p:spTree>
    <p:extLst>
      <p:ext uri="{BB962C8B-B14F-4D97-AF65-F5344CB8AC3E}">
        <p14:creationId xmlns:p14="http://schemas.microsoft.com/office/powerpoint/2010/main" val="512151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B96C5-9007-5AF9-3121-814A07E303F1}"/>
              </a:ext>
            </a:extLst>
          </p:cNvPr>
          <p:cNvSpPr>
            <a:spLocks noGrp="1"/>
          </p:cNvSpPr>
          <p:nvPr>
            <p:ph type="title"/>
          </p:nvPr>
        </p:nvSpPr>
        <p:spPr/>
        <p:txBody>
          <a:bodyPr/>
          <a:lstStyle/>
          <a:p>
            <a:r>
              <a:rPr lang="en-US" altLang="zh-CN" dirty="0"/>
              <a:t>LLVM</a:t>
            </a:r>
            <a:r>
              <a:rPr lang="zh-CN" altLang="en-US" dirty="0"/>
              <a:t>的指令选择器</a:t>
            </a:r>
          </a:p>
        </p:txBody>
      </p:sp>
      <p:sp>
        <p:nvSpPr>
          <p:cNvPr id="3" name="内容占位符 2">
            <a:extLst>
              <a:ext uri="{FF2B5EF4-FFF2-40B4-BE49-F238E27FC236}">
                <a16:creationId xmlns:a16="http://schemas.microsoft.com/office/drawing/2014/main" id="{9A1CDAA2-3B81-30DF-299E-FDA11C618C21}"/>
              </a:ext>
            </a:extLst>
          </p:cNvPr>
          <p:cNvSpPr>
            <a:spLocks noGrp="1"/>
          </p:cNvSpPr>
          <p:nvPr>
            <p:ph idx="1"/>
          </p:nvPr>
        </p:nvSpPr>
        <p:spPr>
          <a:xfrm>
            <a:off x="838200" y="1825625"/>
            <a:ext cx="10515600" cy="4351338"/>
          </a:xfrm>
        </p:spPr>
        <p:txBody>
          <a:bodyPr>
            <a:normAutofit fontScale="70000" lnSpcReduction="20000"/>
          </a:bodyPr>
          <a:lstStyle/>
          <a:p>
            <a:r>
              <a:rPr lang="en-US" altLang="zh-CN" b="0" i="0" dirty="0" err="1">
                <a:solidFill>
                  <a:srgbClr val="000000"/>
                </a:solidFill>
                <a:effectLst/>
                <a:latin typeface="Lucida Grande"/>
              </a:rPr>
              <a:t>FastISel</a:t>
            </a:r>
            <a:endParaRPr lang="en-US" altLang="zh-CN" b="0" i="0" dirty="0">
              <a:solidFill>
                <a:srgbClr val="000000"/>
              </a:solidFill>
              <a:effectLst/>
              <a:latin typeface="Lucida Grande"/>
            </a:endParaRPr>
          </a:p>
          <a:p>
            <a:pPr marL="0" indent="0">
              <a:buNone/>
            </a:pPr>
            <a:r>
              <a:rPr lang="en-US" altLang="zh-CN" sz="2100" b="0" i="0" dirty="0">
                <a:solidFill>
                  <a:srgbClr val="000000"/>
                </a:solidFill>
                <a:effectLst/>
                <a:latin typeface="Lucida Grande"/>
              </a:rPr>
              <a:t>"Fast" instruction selection is designed to emit very poor code quickly. "Fast" instruction selection is able to fail gracefully and transfer control to the </a:t>
            </a:r>
            <a:r>
              <a:rPr lang="en-US" altLang="zh-CN" sz="2100" b="0" i="0" dirty="0" err="1">
                <a:solidFill>
                  <a:srgbClr val="000000"/>
                </a:solidFill>
                <a:effectLst/>
                <a:latin typeface="Lucida Grande"/>
              </a:rPr>
              <a:t>SelectionDAG</a:t>
            </a:r>
            <a:r>
              <a:rPr lang="en-US" altLang="zh-CN" sz="2100" b="0" i="0" dirty="0">
                <a:solidFill>
                  <a:srgbClr val="000000"/>
                </a:solidFill>
                <a:effectLst/>
                <a:latin typeface="Lucida Grande"/>
              </a:rPr>
              <a:t> selector for operations that it doesn’t support. </a:t>
            </a:r>
          </a:p>
          <a:p>
            <a:pPr marL="0" indent="0">
              <a:buNone/>
            </a:pPr>
            <a:r>
              <a:rPr lang="en-US" altLang="zh-CN" sz="2100" dirty="0">
                <a:solidFill>
                  <a:srgbClr val="000000"/>
                </a:solidFill>
                <a:latin typeface="Lucida Grande"/>
                <a:hlinkClick r:id="rId2"/>
              </a:rPr>
              <a:t>https://llvm.org/doxygen/FastISel_8cpp_source.html</a:t>
            </a:r>
            <a:endParaRPr lang="en-US" altLang="zh-CN" sz="2100" dirty="0">
              <a:solidFill>
                <a:srgbClr val="000000"/>
              </a:solidFill>
              <a:latin typeface="Lucida Grande"/>
            </a:endParaRPr>
          </a:p>
          <a:p>
            <a:pPr marL="0" indent="0">
              <a:buNone/>
            </a:pPr>
            <a:endParaRPr lang="en-US" altLang="zh-CN" dirty="0">
              <a:solidFill>
                <a:srgbClr val="000000"/>
              </a:solidFill>
              <a:latin typeface="Lucida Grande"/>
            </a:endParaRPr>
          </a:p>
          <a:p>
            <a:r>
              <a:rPr lang="en-US" altLang="zh-CN" b="0" i="0" dirty="0" err="1">
                <a:solidFill>
                  <a:srgbClr val="000000"/>
                </a:solidFill>
                <a:effectLst/>
                <a:latin typeface="Lucida Grande"/>
              </a:rPr>
              <a:t>SelectionDAG</a:t>
            </a:r>
            <a:r>
              <a:rPr lang="en-US" altLang="zh-CN" b="0" i="0" dirty="0">
                <a:solidFill>
                  <a:srgbClr val="000000"/>
                </a:solidFill>
                <a:effectLst/>
                <a:latin typeface="Lucida Grande"/>
              </a:rPr>
              <a:t>  </a:t>
            </a:r>
          </a:p>
          <a:p>
            <a:pPr marL="0" indent="0">
              <a:buNone/>
            </a:pPr>
            <a:r>
              <a:rPr lang="en-US" altLang="zh-CN" sz="2100" b="0" i="0" dirty="0">
                <a:solidFill>
                  <a:srgbClr val="000000"/>
                </a:solidFill>
                <a:effectLst/>
                <a:latin typeface="Lucida Grande"/>
              </a:rPr>
              <a:t>The </a:t>
            </a:r>
            <a:r>
              <a:rPr lang="en-US" altLang="zh-CN" sz="2100" b="0" i="0" dirty="0" err="1">
                <a:solidFill>
                  <a:srgbClr val="000000"/>
                </a:solidFill>
                <a:effectLst/>
                <a:latin typeface="Lucida Grande"/>
              </a:rPr>
              <a:t>SelectionDAG</a:t>
            </a:r>
            <a:r>
              <a:rPr lang="en-US" altLang="zh-CN" sz="2100" b="0" i="0" dirty="0">
                <a:solidFill>
                  <a:srgbClr val="000000"/>
                </a:solidFill>
                <a:effectLst/>
                <a:latin typeface="Lucida Grande"/>
              </a:rPr>
              <a:t> provides an abstraction for code representation in a way that is amenable to instruction selection using automatic techniques (e.g. dynamic-programming based optimal pattern matching selectors). Portions of the DAG instruction selector are generated from the target description (*.td) files. Our goal is for the entire instruction selector to be generated from these .td files, though currently there are still things that require custom C++ code.</a:t>
            </a:r>
          </a:p>
          <a:p>
            <a:pPr marL="0" indent="0">
              <a:buNone/>
            </a:pPr>
            <a:r>
              <a:rPr lang="en-US" altLang="zh-CN" sz="2100" b="0" i="0" dirty="0">
                <a:solidFill>
                  <a:srgbClr val="000000"/>
                </a:solidFill>
                <a:effectLst/>
                <a:latin typeface="Lucida Grande"/>
                <a:hlinkClick r:id="rId3"/>
              </a:rPr>
              <a:t>https://www.llvm.org/docs/CodeGenerator.html#register-allocator</a:t>
            </a:r>
            <a:endParaRPr lang="en-US" altLang="zh-CN" sz="2100" b="0" i="0" dirty="0">
              <a:solidFill>
                <a:srgbClr val="000000"/>
              </a:solidFill>
              <a:effectLst/>
              <a:latin typeface="Lucida Grande"/>
            </a:endParaRPr>
          </a:p>
          <a:p>
            <a:endParaRPr lang="en-US" altLang="zh-CN" dirty="0">
              <a:solidFill>
                <a:srgbClr val="000000"/>
              </a:solidFill>
              <a:latin typeface="Lucida Grande"/>
            </a:endParaRPr>
          </a:p>
          <a:p>
            <a:r>
              <a:rPr lang="en-US" altLang="zh-CN" dirty="0" err="1">
                <a:solidFill>
                  <a:srgbClr val="000000"/>
                </a:solidFill>
                <a:latin typeface="Lucida Grande"/>
              </a:rPr>
              <a:t>GlobalISel</a:t>
            </a:r>
            <a:r>
              <a:rPr lang="en-US" altLang="zh-CN" dirty="0">
                <a:solidFill>
                  <a:srgbClr val="000000"/>
                </a:solidFill>
                <a:latin typeface="Lucida Grande"/>
              </a:rPr>
              <a:t> </a:t>
            </a:r>
          </a:p>
          <a:p>
            <a:pPr marL="0" indent="0">
              <a:buNone/>
            </a:pPr>
            <a:r>
              <a:rPr lang="en-US" altLang="zh-CN" sz="2100" b="0" i="0" dirty="0">
                <a:solidFill>
                  <a:srgbClr val="000000"/>
                </a:solidFill>
                <a:effectLst/>
                <a:latin typeface="Lucida Grande"/>
              </a:rPr>
              <a:t>The initial goal is to replace </a:t>
            </a:r>
            <a:r>
              <a:rPr lang="en-US" altLang="zh-CN" sz="2100" b="0" i="0" dirty="0" err="1">
                <a:solidFill>
                  <a:srgbClr val="000000"/>
                </a:solidFill>
                <a:effectLst/>
                <a:latin typeface="Lucida Grande"/>
              </a:rPr>
              <a:t>FastISel</a:t>
            </a:r>
            <a:r>
              <a:rPr lang="en-US" altLang="zh-CN" sz="2100" b="0" i="0" dirty="0">
                <a:solidFill>
                  <a:srgbClr val="000000"/>
                </a:solidFill>
                <a:effectLst/>
                <a:latin typeface="Lucida Grande"/>
              </a:rPr>
              <a:t> on AArch64. The next step will be to replace </a:t>
            </a:r>
            <a:r>
              <a:rPr lang="en-US" altLang="zh-CN" sz="2100" b="0" i="0" dirty="0" err="1">
                <a:solidFill>
                  <a:srgbClr val="000000"/>
                </a:solidFill>
                <a:effectLst/>
                <a:latin typeface="Lucida Grande"/>
              </a:rPr>
              <a:t>SelectionDAG</a:t>
            </a:r>
            <a:r>
              <a:rPr lang="en-US" altLang="zh-CN" sz="2100" b="0" i="0" dirty="0">
                <a:solidFill>
                  <a:srgbClr val="000000"/>
                </a:solidFill>
                <a:effectLst/>
                <a:latin typeface="Lucida Grande"/>
              </a:rPr>
              <a:t> as the optimized </a:t>
            </a:r>
            <a:r>
              <a:rPr lang="en-US" altLang="zh-CN" sz="2100" b="0" i="0" dirty="0" err="1">
                <a:solidFill>
                  <a:srgbClr val="000000"/>
                </a:solidFill>
                <a:effectLst/>
                <a:latin typeface="Lucida Grande"/>
              </a:rPr>
              <a:t>ISel</a:t>
            </a:r>
            <a:r>
              <a:rPr lang="en-US" altLang="zh-CN" sz="2100" b="0" i="0" dirty="0">
                <a:solidFill>
                  <a:srgbClr val="000000"/>
                </a:solidFill>
                <a:effectLst/>
                <a:latin typeface="Lucida Grande"/>
              </a:rPr>
              <a:t>.</a:t>
            </a:r>
          </a:p>
          <a:p>
            <a:pPr marL="0" indent="0">
              <a:buNone/>
            </a:pPr>
            <a:r>
              <a:rPr lang="en-US" altLang="zh-CN" sz="2100" dirty="0">
                <a:hlinkClick r:id="rId4"/>
              </a:rPr>
              <a:t>https://llvm.org/docs/GlobalISel/index.html</a:t>
            </a:r>
            <a:endParaRPr lang="en-US" altLang="zh-CN" sz="2100" dirty="0"/>
          </a:p>
          <a:p>
            <a:pPr marL="0" indent="0">
              <a:buNone/>
            </a:pPr>
            <a:endParaRPr lang="en-US" altLang="zh-CN" dirty="0">
              <a:solidFill>
                <a:srgbClr val="000000"/>
              </a:solidFill>
              <a:latin typeface="Lucida Grande"/>
            </a:endParaRPr>
          </a:p>
          <a:p>
            <a:pPr marL="0" indent="0">
              <a:buNone/>
            </a:pPr>
            <a:endParaRPr lang="zh-CN" altLang="en-US" dirty="0"/>
          </a:p>
        </p:txBody>
      </p:sp>
    </p:spTree>
    <p:extLst>
      <p:ext uri="{BB962C8B-B14F-4D97-AF65-F5344CB8AC3E}">
        <p14:creationId xmlns:p14="http://schemas.microsoft.com/office/powerpoint/2010/main" val="3174382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CAF67-3A48-C2C1-0277-A9543F98861C}"/>
              </a:ext>
            </a:extLst>
          </p:cNvPr>
          <p:cNvSpPr>
            <a:spLocks noGrp="1"/>
          </p:cNvSpPr>
          <p:nvPr>
            <p:ph type="title"/>
          </p:nvPr>
        </p:nvSpPr>
        <p:spPr/>
        <p:txBody>
          <a:bodyPr/>
          <a:lstStyle/>
          <a:p>
            <a:r>
              <a:rPr lang="zh-CN" altLang="en-US" dirty="0"/>
              <a:t>指令调度</a:t>
            </a:r>
          </a:p>
        </p:txBody>
      </p:sp>
      <p:sp>
        <p:nvSpPr>
          <p:cNvPr id="3" name="内容占位符 2">
            <a:extLst>
              <a:ext uri="{FF2B5EF4-FFF2-40B4-BE49-F238E27FC236}">
                <a16:creationId xmlns:a16="http://schemas.microsoft.com/office/drawing/2014/main" id="{3899B6F3-EEF1-EFF1-ECF1-7E79FA35B51D}"/>
              </a:ext>
            </a:extLst>
          </p:cNvPr>
          <p:cNvSpPr>
            <a:spLocks noGrp="1"/>
          </p:cNvSpPr>
          <p:nvPr>
            <p:ph idx="1"/>
          </p:nvPr>
        </p:nvSpPr>
        <p:spPr/>
        <p:txBody>
          <a:bodyPr/>
          <a:lstStyle/>
          <a:p>
            <a:r>
              <a:rPr lang="en-US" altLang="zh-CN" dirty="0"/>
              <a:t>For the selected machine instructions we also need to decide in which order they shall appear in the assembly code, which is taken care of by the instruction scheduler.</a:t>
            </a:r>
            <a:endParaRPr lang="zh-CN" altLang="en-US" dirty="0"/>
          </a:p>
        </p:txBody>
      </p:sp>
      <p:sp>
        <p:nvSpPr>
          <p:cNvPr id="4" name="文本框 3">
            <a:extLst>
              <a:ext uri="{FF2B5EF4-FFF2-40B4-BE49-F238E27FC236}">
                <a16:creationId xmlns:a16="http://schemas.microsoft.com/office/drawing/2014/main" id="{42DCEC5C-6AF4-5F7F-8108-ECB1F3276391}"/>
              </a:ext>
            </a:extLst>
          </p:cNvPr>
          <p:cNvSpPr txBox="1"/>
          <p:nvPr/>
        </p:nvSpPr>
        <p:spPr>
          <a:xfrm>
            <a:off x="1018309" y="5853797"/>
            <a:ext cx="7803573" cy="646331"/>
          </a:xfrm>
          <a:prstGeom prst="rect">
            <a:avLst/>
          </a:prstGeom>
          <a:noFill/>
        </p:spPr>
        <p:txBody>
          <a:bodyPr wrap="square" rtlCol="0">
            <a:spAutoFit/>
          </a:bodyPr>
          <a:lstStyle/>
          <a:p>
            <a:r>
              <a:rPr lang="en-US" altLang="zh-CN" dirty="0"/>
              <a:t>From: </a:t>
            </a:r>
            <a:r>
              <a:rPr lang="en-US" altLang="zh-CN" sz="1800" kern="100" dirty="0">
                <a:effectLst/>
                <a:latin typeface="等线" panose="02010600030101010101" pitchFamily="2" charset="-122"/>
                <a:cs typeface="Times New Roman" panose="02020603050405020304" pitchFamily="18" charset="0"/>
              </a:rPr>
              <a:t>&lt;Survey on Instruction Selection&gt; P3</a:t>
            </a:r>
          </a:p>
          <a:p>
            <a:r>
              <a:rPr lang="en-US" altLang="zh-CN" dirty="0"/>
              <a:t>https://arxiv.org/abs/1306.4898</a:t>
            </a:r>
            <a:endParaRPr lang="zh-CN" altLang="en-US" dirty="0"/>
          </a:p>
        </p:txBody>
      </p:sp>
    </p:spTree>
    <p:extLst>
      <p:ext uri="{BB962C8B-B14F-4D97-AF65-F5344CB8AC3E}">
        <p14:creationId xmlns:p14="http://schemas.microsoft.com/office/powerpoint/2010/main" val="3779912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4CD2C-4FE7-4A17-B861-E2A56F879629}"/>
              </a:ext>
            </a:extLst>
          </p:cNvPr>
          <p:cNvSpPr>
            <a:spLocks noGrp="1"/>
          </p:cNvSpPr>
          <p:nvPr>
            <p:ph type="title"/>
          </p:nvPr>
        </p:nvSpPr>
        <p:spPr/>
        <p:txBody>
          <a:bodyPr/>
          <a:lstStyle/>
          <a:p>
            <a:r>
              <a:rPr lang="en-US" altLang="zh-CN" dirty="0"/>
              <a:t>LLVM</a:t>
            </a:r>
            <a:r>
              <a:rPr lang="zh-CN" altLang="en-US" dirty="0"/>
              <a:t>的指令调度选项</a:t>
            </a:r>
          </a:p>
        </p:txBody>
      </p:sp>
      <p:sp>
        <p:nvSpPr>
          <p:cNvPr id="3" name="内容占位符 2">
            <a:extLst>
              <a:ext uri="{FF2B5EF4-FFF2-40B4-BE49-F238E27FC236}">
                <a16:creationId xmlns:a16="http://schemas.microsoft.com/office/drawing/2014/main" id="{FCC30CBE-0313-8814-2CBC-40912B944C84}"/>
              </a:ext>
            </a:extLst>
          </p:cNvPr>
          <p:cNvSpPr>
            <a:spLocks noGrp="1"/>
          </p:cNvSpPr>
          <p:nvPr>
            <p:ph idx="1"/>
          </p:nvPr>
        </p:nvSpPr>
        <p:spPr/>
        <p:txBody>
          <a:bodyPr>
            <a:normAutofit/>
          </a:bodyPr>
          <a:lstStyle/>
          <a:p>
            <a:r>
              <a:rPr lang="en-US" altLang="zh-CN" dirty="0"/>
              <a:t>-pre-RA-sched </a:t>
            </a:r>
          </a:p>
          <a:p>
            <a:pPr marL="0" indent="0">
              <a:buNone/>
            </a:pPr>
            <a:r>
              <a:rPr lang="en-US" altLang="zh-CN" dirty="0"/>
              <a:t>Instruction schedulers available (before register allocation</a:t>
            </a:r>
            <a:r>
              <a:rPr lang="zh-CN" altLang="en-US" dirty="0"/>
              <a:t>）</a:t>
            </a:r>
            <a:endParaRPr lang="en-US" altLang="zh-CN" dirty="0"/>
          </a:p>
          <a:p>
            <a:pPr marL="0" indent="0">
              <a:buNone/>
            </a:pPr>
            <a:r>
              <a:rPr lang="en-US" altLang="zh-CN" dirty="0" err="1"/>
              <a:t>llvm</a:t>
            </a:r>
            <a:r>
              <a:rPr lang="en-US" altLang="zh-CN" dirty="0"/>
              <a:t>/lib/</a:t>
            </a:r>
            <a:r>
              <a:rPr lang="en-US" altLang="zh-CN" dirty="0" err="1"/>
              <a:t>CodeGen</a:t>
            </a:r>
            <a:r>
              <a:rPr lang="en-US" altLang="zh-CN" dirty="0"/>
              <a:t>/</a:t>
            </a:r>
            <a:r>
              <a:rPr lang="en-US" altLang="zh-CN" dirty="0" err="1"/>
              <a:t>SelectionDAG</a:t>
            </a:r>
            <a:r>
              <a:rPr lang="en-US" altLang="zh-CN" dirty="0"/>
              <a:t>/SelectionDAGISel.cpp</a:t>
            </a:r>
          </a:p>
          <a:p>
            <a:pPr marL="0" indent="0">
              <a:buNone/>
            </a:pPr>
            <a:endParaRPr lang="en-US" altLang="zh-CN" dirty="0"/>
          </a:p>
          <a:p>
            <a:r>
              <a:rPr lang="en-US" altLang="zh-CN" dirty="0"/>
              <a:t>-enable-</a:t>
            </a:r>
            <a:r>
              <a:rPr lang="en-US" altLang="zh-CN" dirty="0" err="1"/>
              <a:t>misched</a:t>
            </a:r>
            <a:endParaRPr lang="en-US" altLang="zh-CN" dirty="0"/>
          </a:p>
          <a:p>
            <a:pPr marL="0" indent="0">
              <a:buNone/>
            </a:pPr>
            <a:r>
              <a:rPr lang="en-US" altLang="zh-CN" dirty="0"/>
              <a:t>Enable the machine instruction scheduling pass.</a:t>
            </a:r>
          </a:p>
          <a:p>
            <a:pPr marL="0" indent="0">
              <a:buNone/>
            </a:pPr>
            <a:r>
              <a:rPr lang="en-US" altLang="zh-CN" dirty="0" err="1"/>
              <a:t>llvm</a:t>
            </a:r>
            <a:r>
              <a:rPr lang="en-US" altLang="zh-CN" dirty="0"/>
              <a:t>/lib/</a:t>
            </a:r>
            <a:r>
              <a:rPr lang="en-US" altLang="zh-CN" dirty="0" err="1"/>
              <a:t>CodeGen</a:t>
            </a:r>
            <a:r>
              <a:rPr lang="en-US" altLang="zh-CN" dirty="0"/>
              <a:t>/ MachineScheduler.cpp</a:t>
            </a:r>
          </a:p>
        </p:txBody>
      </p:sp>
      <p:sp>
        <p:nvSpPr>
          <p:cNvPr id="4" name="文本框 3">
            <a:extLst>
              <a:ext uri="{FF2B5EF4-FFF2-40B4-BE49-F238E27FC236}">
                <a16:creationId xmlns:a16="http://schemas.microsoft.com/office/drawing/2014/main" id="{1C010743-363F-7CB9-ECCC-11DC87F1B365}"/>
              </a:ext>
            </a:extLst>
          </p:cNvPr>
          <p:cNvSpPr txBox="1"/>
          <p:nvPr/>
        </p:nvSpPr>
        <p:spPr>
          <a:xfrm>
            <a:off x="838200" y="6061948"/>
            <a:ext cx="86516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Notes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code is  LLVM 16.0.0.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28408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4CD2C-4FE7-4A17-B861-E2A56F879629}"/>
              </a:ext>
            </a:extLst>
          </p:cNvPr>
          <p:cNvSpPr>
            <a:spLocks noGrp="1"/>
          </p:cNvSpPr>
          <p:nvPr>
            <p:ph type="title"/>
          </p:nvPr>
        </p:nvSpPr>
        <p:spPr/>
        <p:txBody>
          <a:bodyPr/>
          <a:lstStyle/>
          <a:p>
            <a:r>
              <a:rPr lang="en-US" altLang="zh-CN" dirty="0"/>
              <a:t>LLVM</a:t>
            </a:r>
            <a:r>
              <a:rPr lang="zh-CN" altLang="en-US" dirty="0"/>
              <a:t>的指令调度选项</a:t>
            </a:r>
          </a:p>
        </p:txBody>
      </p:sp>
      <p:sp>
        <p:nvSpPr>
          <p:cNvPr id="3" name="内容占位符 2">
            <a:extLst>
              <a:ext uri="{FF2B5EF4-FFF2-40B4-BE49-F238E27FC236}">
                <a16:creationId xmlns:a16="http://schemas.microsoft.com/office/drawing/2014/main" id="{FCC30CBE-0313-8814-2CBC-40912B944C84}"/>
              </a:ext>
            </a:extLst>
          </p:cNvPr>
          <p:cNvSpPr>
            <a:spLocks noGrp="1"/>
          </p:cNvSpPr>
          <p:nvPr>
            <p:ph idx="1"/>
          </p:nvPr>
        </p:nvSpPr>
        <p:spPr/>
        <p:txBody>
          <a:bodyPr>
            <a:normAutofit/>
          </a:bodyPr>
          <a:lstStyle/>
          <a:p>
            <a:r>
              <a:rPr lang="en-US" altLang="zh-CN" dirty="0"/>
              <a:t>-enable-post-</a:t>
            </a:r>
            <a:r>
              <a:rPr lang="en-US" altLang="zh-CN" dirty="0" err="1"/>
              <a:t>misched</a:t>
            </a:r>
            <a:endParaRPr lang="en-US" altLang="zh-CN" dirty="0"/>
          </a:p>
          <a:p>
            <a:pPr marL="0" indent="0">
              <a:buNone/>
            </a:pPr>
            <a:r>
              <a:rPr lang="en-US" altLang="zh-CN" dirty="0"/>
              <a:t>Enable the post-</a:t>
            </a:r>
            <a:r>
              <a:rPr lang="en-US" altLang="zh-CN" dirty="0" err="1"/>
              <a:t>ra</a:t>
            </a:r>
            <a:r>
              <a:rPr lang="en-US" altLang="zh-CN" dirty="0"/>
              <a:t> machine instruction scheduling pass.</a:t>
            </a:r>
          </a:p>
          <a:p>
            <a:pPr marL="0" indent="0">
              <a:buNone/>
            </a:pPr>
            <a:r>
              <a:rPr lang="en-US" altLang="zh-CN" dirty="0" err="1"/>
              <a:t>llvm</a:t>
            </a:r>
            <a:r>
              <a:rPr lang="en-US" altLang="zh-CN" dirty="0"/>
              <a:t>/lib/</a:t>
            </a:r>
            <a:r>
              <a:rPr lang="en-US" altLang="zh-CN" dirty="0" err="1"/>
              <a:t>CodeGen</a:t>
            </a:r>
            <a:r>
              <a:rPr lang="en-US" altLang="zh-CN" dirty="0"/>
              <a:t>/ MachineScheduler.cpp</a:t>
            </a:r>
          </a:p>
          <a:p>
            <a:pPr marL="0" indent="0">
              <a:buNone/>
            </a:pPr>
            <a:endParaRPr lang="en-US" altLang="zh-CN" dirty="0"/>
          </a:p>
          <a:p>
            <a:r>
              <a:rPr lang="en-US" altLang="zh-CN" dirty="0"/>
              <a:t>-post-RA-sched</a:t>
            </a:r>
          </a:p>
          <a:p>
            <a:pPr marL="0" indent="0">
              <a:buNone/>
            </a:pPr>
            <a:r>
              <a:rPr lang="en-US" altLang="zh-CN" dirty="0"/>
              <a:t>Enable scheduling after register allocation</a:t>
            </a:r>
          </a:p>
          <a:p>
            <a:pPr marL="0" indent="0">
              <a:buNone/>
            </a:pPr>
            <a:r>
              <a:rPr lang="en-US" altLang="zh-CN" dirty="0" err="1"/>
              <a:t>llvm</a:t>
            </a:r>
            <a:r>
              <a:rPr lang="en-US" altLang="zh-CN" dirty="0"/>
              <a:t>/lib/</a:t>
            </a:r>
            <a:r>
              <a:rPr lang="en-US" altLang="zh-CN" dirty="0" err="1"/>
              <a:t>CodeGen</a:t>
            </a:r>
            <a:r>
              <a:rPr lang="en-US" altLang="zh-CN" dirty="0"/>
              <a:t>/PostRASchedulerList.cpp</a:t>
            </a:r>
          </a:p>
          <a:p>
            <a:endParaRPr lang="zh-CN" altLang="en-US" dirty="0"/>
          </a:p>
        </p:txBody>
      </p:sp>
      <p:sp>
        <p:nvSpPr>
          <p:cNvPr id="4" name="文本框 3">
            <a:extLst>
              <a:ext uri="{FF2B5EF4-FFF2-40B4-BE49-F238E27FC236}">
                <a16:creationId xmlns:a16="http://schemas.microsoft.com/office/drawing/2014/main" id="{A11CCBCA-FEB7-129D-AD17-2D7C313916D1}"/>
              </a:ext>
            </a:extLst>
          </p:cNvPr>
          <p:cNvSpPr txBox="1"/>
          <p:nvPr/>
        </p:nvSpPr>
        <p:spPr>
          <a:xfrm>
            <a:off x="838200" y="6061948"/>
            <a:ext cx="86516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Notes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code is  LLVM 16.0.0.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6247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FD14E-7F50-59ED-55DB-FF290703E3AA}"/>
              </a:ext>
            </a:extLst>
          </p:cNvPr>
          <p:cNvSpPr>
            <a:spLocks noGrp="1"/>
          </p:cNvSpPr>
          <p:nvPr>
            <p:ph type="title"/>
          </p:nvPr>
        </p:nvSpPr>
        <p:spPr/>
        <p:txBody>
          <a:bodyPr/>
          <a:lstStyle/>
          <a:p>
            <a:r>
              <a:rPr lang="en-US" altLang="zh-CN" dirty="0"/>
              <a:t>LLVM</a:t>
            </a:r>
            <a:r>
              <a:rPr lang="zh-CN" altLang="en-US" dirty="0"/>
              <a:t>的指令调度实现</a:t>
            </a:r>
          </a:p>
        </p:txBody>
      </p:sp>
      <p:sp>
        <p:nvSpPr>
          <p:cNvPr id="3" name="内容占位符 2">
            <a:extLst>
              <a:ext uri="{FF2B5EF4-FFF2-40B4-BE49-F238E27FC236}">
                <a16:creationId xmlns:a16="http://schemas.microsoft.com/office/drawing/2014/main" id="{548CFD41-A31E-ABDD-713B-5A5B6F07FA32}"/>
              </a:ext>
            </a:extLst>
          </p:cNvPr>
          <p:cNvSpPr>
            <a:spLocks noGrp="1"/>
          </p:cNvSpPr>
          <p:nvPr>
            <p:ph idx="1"/>
          </p:nvPr>
        </p:nvSpPr>
        <p:spPr/>
        <p:txBody>
          <a:bodyPr/>
          <a:lstStyle/>
          <a:p>
            <a:r>
              <a:rPr lang="en-US" altLang="zh-CN" sz="2800" dirty="0" err="1"/>
              <a:t>SelectionDAGISel</a:t>
            </a:r>
            <a:endParaRPr lang="en-US" altLang="zh-CN" sz="2800" dirty="0"/>
          </a:p>
          <a:p>
            <a:pPr marL="0" indent="0">
              <a:buNone/>
            </a:pPr>
            <a:r>
              <a:rPr lang="en-US" altLang="zh-CN" sz="2800" dirty="0"/>
              <a:t>class </a:t>
            </a:r>
            <a:r>
              <a:rPr lang="en-US" altLang="zh-CN" sz="2800" dirty="0" err="1"/>
              <a:t>SelectionDAGISel</a:t>
            </a:r>
            <a:r>
              <a:rPr lang="en-US" altLang="zh-CN" sz="2800" dirty="0"/>
              <a:t> : public </a:t>
            </a:r>
            <a:r>
              <a:rPr lang="en-US" altLang="zh-CN" sz="2800" dirty="0" err="1"/>
              <a:t>MachineFunctionPass</a:t>
            </a:r>
            <a:r>
              <a:rPr lang="en-US" altLang="zh-CN" sz="2800" dirty="0"/>
              <a:t>{…}</a:t>
            </a:r>
          </a:p>
          <a:p>
            <a:pPr marL="0" indent="0">
              <a:buNone/>
            </a:pPr>
            <a:r>
              <a:rPr lang="en-US" altLang="zh-CN" sz="2800" dirty="0" err="1"/>
              <a:t>llvm</a:t>
            </a:r>
            <a:r>
              <a:rPr lang="en-US" altLang="zh-CN" sz="2800" dirty="0"/>
              <a:t>/include/</a:t>
            </a:r>
            <a:r>
              <a:rPr lang="en-US" altLang="zh-CN" sz="2800" dirty="0" err="1"/>
              <a:t>llvm</a:t>
            </a:r>
            <a:r>
              <a:rPr lang="en-US" altLang="zh-CN" sz="2800" dirty="0"/>
              <a:t>/</a:t>
            </a:r>
            <a:r>
              <a:rPr lang="en-US" altLang="zh-CN" sz="2800" dirty="0" err="1"/>
              <a:t>CodeGen</a:t>
            </a:r>
            <a:r>
              <a:rPr lang="en-US" altLang="zh-CN" sz="2800" dirty="0"/>
              <a:t>/</a:t>
            </a:r>
            <a:r>
              <a:rPr lang="en-US" altLang="zh-CN" sz="2800" dirty="0" err="1"/>
              <a:t>SelectionDAGISel.h</a:t>
            </a:r>
            <a:endParaRPr lang="en-US" altLang="zh-CN" sz="2800" dirty="0"/>
          </a:p>
        </p:txBody>
      </p:sp>
      <p:sp>
        <p:nvSpPr>
          <p:cNvPr id="4" name="文本框 3">
            <a:extLst>
              <a:ext uri="{FF2B5EF4-FFF2-40B4-BE49-F238E27FC236}">
                <a16:creationId xmlns:a16="http://schemas.microsoft.com/office/drawing/2014/main" id="{219D07F3-BAE5-0CA8-FA57-4A3CE2806D3E}"/>
              </a:ext>
            </a:extLst>
          </p:cNvPr>
          <p:cNvSpPr txBox="1"/>
          <p:nvPr/>
        </p:nvSpPr>
        <p:spPr>
          <a:xfrm>
            <a:off x="905706" y="6061948"/>
            <a:ext cx="86516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Notes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code is  LLVM 16.0.0.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908509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FD14E-7F50-59ED-55DB-FF290703E3AA}"/>
              </a:ext>
            </a:extLst>
          </p:cNvPr>
          <p:cNvSpPr>
            <a:spLocks noGrp="1"/>
          </p:cNvSpPr>
          <p:nvPr>
            <p:ph type="title"/>
          </p:nvPr>
        </p:nvSpPr>
        <p:spPr/>
        <p:txBody>
          <a:bodyPr/>
          <a:lstStyle/>
          <a:p>
            <a:r>
              <a:rPr lang="en-US" altLang="zh-CN" dirty="0"/>
              <a:t>LLVM</a:t>
            </a:r>
            <a:r>
              <a:rPr lang="zh-CN" altLang="en-US" dirty="0"/>
              <a:t>的指令调度实现（续）</a:t>
            </a:r>
          </a:p>
        </p:txBody>
      </p:sp>
      <p:sp>
        <p:nvSpPr>
          <p:cNvPr id="3" name="内容占位符 2">
            <a:extLst>
              <a:ext uri="{FF2B5EF4-FFF2-40B4-BE49-F238E27FC236}">
                <a16:creationId xmlns:a16="http://schemas.microsoft.com/office/drawing/2014/main" id="{548CFD41-A31E-ABDD-713B-5A5B6F07FA32}"/>
              </a:ext>
            </a:extLst>
          </p:cNvPr>
          <p:cNvSpPr>
            <a:spLocks noGrp="1"/>
          </p:cNvSpPr>
          <p:nvPr>
            <p:ph idx="1"/>
          </p:nvPr>
        </p:nvSpPr>
        <p:spPr>
          <a:xfrm>
            <a:off x="838200" y="1825625"/>
            <a:ext cx="11196286" cy="4351338"/>
          </a:xfrm>
        </p:spPr>
        <p:txBody>
          <a:bodyPr>
            <a:normAutofit fontScale="62500" lnSpcReduction="20000"/>
          </a:bodyPr>
          <a:lstStyle/>
          <a:p>
            <a:r>
              <a:rPr lang="en-US" altLang="zh-CN" dirty="0" err="1"/>
              <a:t>MachineScheduler</a:t>
            </a:r>
            <a:r>
              <a:rPr lang="en-US" altLang="zh-CN" dirty="0"/>
              <a:t> &amp;&amp; </a:t>
            </a:r>
            <a:r>
              <a:rPr lang="en-US" altLang="zh-CN" sz="2800" dirty="0" err="1"/>
              <a:t>PostMachineScheduler</a:t>
            </a:r>
            <a:endParaRPr lang="en-US" altLang="zh-CN" sz="2800" dirty="0"/>
          </a:p>
          <a:p>
            <a:pPr marL="0" indent="0">
              <a:buNone/>
            </a:pPr>
            <a:endParaRPr lang="en-US" altLang="zh-CN" sz="2800" dirty="0"/>
          </a:p>
          <a:p>
            <a:pPr marL="0" indent="0">
              <a:buNone/>
            </a:pPr>
            <a:r>
              <a:rPr lang="en-US" altLang="zh-CN" sz="2800" dirty="0"/>
              <a:t>/// Base class for a machine scheduler class that can run at any point.</a:t>
            </a:r>
          </a:p>
          <a:p>
            <a:pPr marL="0" indent="0">
              <a:buNone/>
            </a:pPr>
            <a:r>
              <a:rPr lang="en-US" altLang="zh-CN" sz="2800" dirty="0"/>
              <a:t>class </a:t>
            </a:r>
            <a:r>
              <a:rPr lang="en-US" altLang="zh-CN" sz="2800" dirty="0" err="1"/>
              <a:t>MachineSchedulerBase</a:t>
            </a:r>
            <a:r>
              <a:rPr lang="en-US" altLang="zh-CN" sz="2800" dirty="0"/>
              <a:t> : public </a:t>
            </a:r>
            <a:r>
              <a:rPr lang="en-US" altLang="zh-CN" sz="2800" dirty="0" err="1"/>
              <a:t>MachineSchedContext</a:t>
            </a:r>
            <a:r>
              <a:rPr lang="en-US" altLang="zh-CN" sz="2800" dirty="0"/>
              <a:t>,</a:t>
            </a:r>
          </a:p>
          <a:p>
            <a:pPr marL="0" indent="0">
              <a:buNone/>
            </a:pPr>
            <a:r>
              <a:rPr lang="en-US" altLang="zh-CN" sz="2800" dirty="0"/>
              <a:t>                             public </a:t>
            </a:r>
            <a:r>
              <a:rPr lang="en-US" altLang="zh-CN" sz="2800" dirty="0" err="1"/>
              <a:t>MachineFunctionPass</a:t>
            </a:r>
            <a:r>
              <a:rPr lang="en-US" altLang="zh-CN" sz="2800" dirty="0"/>
              <a:t> {</a:t>
            </a:r>
            <a:r>
              <a:rPr lang="en-US" altLang="zh-CN" dirty="0"/>
              <a:t>…</a:t>
            </a:r>
            <a:endParaRPr lang="en-US" altLang="zh-CN" sz="2800" dirty="0"/>
          </a:p>
          <a:p>
            <a:pPr marL="0" indent="0">
              <a:buNone/>
            </a:pPr>
            <a:endParaRPr lang="en-US" altLang="zh-CN" sz="2800" dirty="0"/>
          </a:p>
          <a:p>
            <a:pPr marL="0" indent="0">
              <a:buNone/>
            </a:pPr>
            <a:r>
              <a:rPr lang="en-US" altLang="zh-CN" dirty="0"/>
              <a:t>/// </a:t>
            </a:r>
            <a:r>
              <a:rPr lang="en-US" altLang="zh-CN" dirty="0" err="1"/>
              <a:t>MachineScheduler</a:t>
            </a:r>
            <a:r>
              <a:rPr lang="en-US" altLang="zh-CN" dirty="0"/>
              <a:t> runs after coalescing and before register allocation.</a:t>
            </a:r>
          </a:p>
          <a:p>
            <a:pPr marL="0" indent="0">
              <a:buNone/>
            </a:pPr>
            <a:r>
              <a:rPr lang="en-US" altLang="zh-CN" dirty="0"/>
              <a:t>class </a:t>
            </a:r>
            <a:r>
              <a:rPr lang="en-US" altLang="zh-CN" dirty="0" err="1"/>
              <a:t>MachineScheduler</a:t>
            </a:r>
            <a:r>
              <a:rPr lang="en-US" altLang="zh-CN" dirty="0"/>
              <a:t> : public </a:t>
            </a:r>
            <a:r>
              <a:rPr lang="en-US" altLang="zh-CN" dirty="0" err="1"/>
              <a:t>MachineSchedulerBase</a:t>
            </a:r>
            <a:r>
              <a:rPr lang="en-US" altLang="zh-CN" dirty="0"/>
              <a:t> {…</a:t>
            </a:r>
          </a:p>
          <a:p>
            <a:pPr marL="0" indent="0">
              <a:buNone/>
            </a:pPr>
            <a:endParaRPr lang="en-US" altLang="zh-CN" sz="2800" dirty="0"/>
          </a:p>
          <a:p>
            <a:pPr marL="0" indent="0">
              <a:buNone/>
            </a:pPr>
            <a:r>
              <a:rPr lang="en-US" altLang="zh-CN" sz="2800" dirty="0"/>
              <a:t>/// </a:t>
            </a:r>
            <a:r>
              <a:rPr lang="en-US" altLang="zh-CN" sz="2800" dirty="0" err="1"/>
              <a:t>PostMachineScheduler</a:t>
            </a:r>
            <a:r>
              <a:rPr lang="en-US" altLang="zh-CN" sz="2800" dirty="0"/>
              <a:t> runs after shortly before code emission.</a:t>
            </a:r>
          </a:p>
          <a:p>
            <a:pPr marL="0" indent="0">
              <a:buNone/>
            </a:pPr>
            <a:r>
              <a:rPr lang="en-US" altLang="zh-CN" sz="2800" dirty="0"/>
              <a:t>class </a:t>
            </a:r>
            <a:r>
              <a:rPr lang="en-US" altLang="zh-CN" sz="2800" dirty="0" err="1"/>
              <a:t>PostMachineScheduler</a:t>
            </a:r>
            <a:r>
              <a:rPr lang="en-US" altLang="zh-CN" sz="2800" dirty="0"/>
              <a:t> : public </a:t>
            </a:r>
            <a:r>
              <a:rPr lang="en-US" altLang="zh-CN" sz="2800" dirty="0" err="1"/>
              <a:t>MachineSchedulerBase</a:t>
            </a:r>
            <a:r>
              <a:rPr lang="en-US" altLang="zh-CN" sz="2800" dirty="0"/>
              <a:t> {…</a:t>
            </a:r>
          </a:p>
          <a:p>
            <a:pPr marL="0" indent="0">
              <a:buNone/>
            </a:pPr>
            <a:endParaRPr lang="en-US" altLang="zh-CN" dirty="0"/>
          </a:p>
          <a:p>
            <a:pPr marL="0" indent="0">
              <a:buNone/>
            </a:pPr>
            <a:r>
              <a:rPr lang="en-US" altLang="zh-CN" sz="2800" dirty="0" err="1"/>
              <a:t>llvm</a:t>
            </a:r>
            <a:r>
              <a:rPr lang="en-US" altLang="zh-CN" sz="2800" dirty="0"/>
              <a:t>/lib/</a:t>
            </a:r>
            <a:r>
              <a:rPr lang="en-US" altLang="zh-CN" sz="2800" dirty="0" err="1"/>
              <a:t>CodeGen</a:t>
            </a:r>
            <a:r>
              <a:rPr lang="en-US" altLang="zh-CN" sz="2800" dirty="0"/>
              <a:t>/MachineScheduler.cpp</a:t>
            </a:r>
          </a:p>
        </p:txBody>
      </p:sp>
      <p:sp>
        <p:nvSpPr>
          <p:cNvPr id="4" name="文本框 3">
            <a:extLst>
              <a:ext uri="{FF2B5EF4-FFF2-40B4-BE49-F238E27FC236}">
                <a16:creationId xmlns:a16="http://schemas.microsoft.com/office/drawing/2014/main" id="{EC6BF15F-29BF-980F-E272-D5DA089AA868}"/>
              </a:ext>
            </a:extLst>
          </p:cNvPr>
          <p:cNvSpPr txBox="1"/>
          <p:nvPr/>
        </p:nvSpPr>
        <p:spPr>
          <a:xfrm>
            <a:off x="838200" y="6411752"/>
            <a:ext cx="86516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Notes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code is  LLVM 16.0.0.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5783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54B66-6A1E-8C06-2FBE-F61A2C67008B}"/>
              </a:ext>
            </a:extLst>
          </p:cNvPr>
          <p:cNvSpPr>
            <a:spLocks noGrp="1"/>
          </p:cNvSpPr>
          <p:nvPr>
            <p:ph type="title"/>
          </p:nvPr>
        </p:nvSpPr>
        <p:spPr/>
        <p:txBody>
          <a:bodyPr/>
          <a:lstStyle/>
          <a:p>
            <a:r>
              <a:rPr lang="en-US" altLang="zh-CN" dirty="0"/>
              <a:t>LLVM</a:t>
            </a:r>
            <a:r>
              <a:rPr lang="zh-CN" altLang="en-US" dirty="0"/>
              <a:t>书籍介绍</a:t>
            </a:r>
          </a:p>
        </p:txBody>
      </p:sp>
      <p:sp>
        <p:nvSpPr>
          <p:cNvPr id="6" name="内容占位符 5">
            <a:extLst>
              <a:ext uri="{FF2B5EF4-FFF2-40B4-BE49-F238E27FC236}">
                <a16:creationId xmlns:a16="http://schemas.microsoft.com/office/drawing/2014/main" id="{68137814-8C82-39E8-3078-C25DF62DA818}"/>
              </a:ext>
            </a:extLst>
          </p:cNvPr>
          <p:cNvSpPr>
            <a:spLocks noGrp="1"/>
          </p:cNvSpPr>
          <p:nvPr>
            <p:ph idx="1"/>
          </p:nvPr>
        </p:nvSpPr>
        <p:spPr>
          <a:xfrm>
            <a:off x="838200" y="1825624"/>
            <a:ext cx="10515600" cy="5032375"/>
          </a:xfrm>
        </p:spPr>
        <p:txBody>
          <a:bodyPr>
            <a:normAutofit/>
          </a:bodyPr>
          <a:lstStyle/>
          <a:p>
            <a:r>
              <a:rPr lang="zh-CN" altLang="en-US" b="0" i="0" dirty="0">
                <a:solidFill>
                  <a:srgbClr val="121212"/>
                </a:solidFill>
                <a:effectLst/>
                <a:latin typeface="-apple-system"/>
              </a:rPr>
              <a:t>目前</a:t>
            </a:r>
            <a:r>
              <a:rPr lang="en-US" altLang="zh-CN" b="0" i="0" dirty="0">
                <a:solidFill>
                  <a:srgbClr val="121212"/>
                </a:solidFill>
                <a:effectLst/>
                <a:latin typeface="-apple-system"/>
              </a:rPr>
              <a:t>LLVM</a:t>
            </a:r>
            <a:r>
              <a:rPr lang="zh-CN" altLang="en-US" b="0" i="0" dirty="0">
                <a:solidFill>
                  <a:srgbClr val="121212"/>
                </a:solidFill>
                <a:effectLst/>
                <a:latin typeface="-apple-system"/>
              </a:rPr>
              <a:t>的书共有八本，其中有三本翻译为中文，具体如下：</a:t>
            </a:r>
            <a:endParaRPr lang="en-US" altLang="zh-CN" dirty="0"/>
          </a:p>
          <a:p>
            <a:pPr marL="0" indent="0">
              <a:buNone/>
            </a:pPr>
            <a:r>
              <a:rPr lang="en-US" altLang="zh-CN" sz="2000" dirty="0"/>
              <a:t>1. Getting Started with LLVM Core Libraries --Bruno Cardoso Lopes, Rafael </a:t>
            </a:r>
            <a:r>
              <a:rPr lang="en-US" altLang="zh-CN" sz="2000" dirty="0" err="1"/>
              <a:t>Auler</a:t>
            </a:r>
            <a:endParaRPr lang="en-US" altLang="zh-CN" sz="2000" dirty="0"/>
          </a:p>
          <a:p>
            <a:pPr marL="0" indent="0">
              <a:buNone/>
            </a:pPr>
            <a:r>
              <a:rPr lang="zh-CN" altLang="en-US" sz="2000" dirty="0"/>
              <a:t>     中文版：</a:t>
            </a:r>
            <a:r>
              <a:rPr lang="en-US" altLang="zh-CN" sz="2000" dirty="0"/>
              <a:t>《LLVM</a:t>
            </a:r>
            <a:r>
              <a:rPr lang="zh-CN" altLang="en-US" sz="2000" dirty="0"/>
              <a:t>编译器实战教程</a:t>
            </a:r>
            <a:r>
              <a:rPr lang="en-US" altLang="zh-CN" sz="2000" dirty="0"/>
              <a:t>》</a:t>
            </a:r>
          </a:p>
          <a:p>
            <a:pPr marL="0" indent="0">
              <a:buNone/>
            </a:pPr>
            <a:r>
              <a:rPr lang="en-US" altLang="zh-CN" sz="2000" dirty="0"/>
              <a:t>2. LLVM Essentials: Become familiar with the LLVM infrastructure and start using LLVM libraries to design a compiler -- </a:t>
            </a:r>
            <a:r>
              <a:rPr lang="en-US" altLang="zh-CN" sz="2000" dirty="0" err="1"/>
              <a:t>Suyog</a:t>
            </a:r>
            <a:r>
              <a:rPr lang="en-US" altLang="zh-CN" sz="2000" dirty="0"/>
              <a:t> Sarda, Mayur Pandey</a:t>
            </a:r>
          </a:p>
          <a:p>
            <a:pPr marL="0" indent="0">
              <a:buNone/>
            </a:pPr>
            <a:r>
              <a:rPr lang="en-US" altLang="zh-CN" sz="2000" dirty="0"/>
              <a:t>3. LLVM Cookbook --Mayur Pandey, </a:t>
            </a:r>
            <a:r>
              <a:rPr lang="en-US" altLang="zh-CN" sz="2000" dirty="0" err="1"/>
              <a:t>Suyog</a:t>
            </a:r>
            <a:r>
              <a:rPr lang="en-US" altLang="zh-CN" sz="2000" dirty="0"/>
              <a:t> Sarda</a:t>
            </a:r>
          </a:p>
          <a:p>
            <a:pPr marL="0" indent="0">
              <a:buNone/>
            </a:pPr>
            <a:r>
              <a:rPr lang="zh-CN" altLang="en-US" sz="2000" dirty="0"/>
              <a:t>     中文版：</a:t>
            </a:r>
            <a:r>
              <a:rPr lang="en-US" altLang="zh-CN" sz="2000" dirty="0"/>
              <a:t>LLVM Cookbook</a:t>
            </a:r>
            <a:r>
              <a:rPr lang="zh-CN" altLang="en-US" sz="2000" dirty="0"/>
              <a:t>中文版</a:t>
            </a:r>
            <a:endParaRPr lang="en-US" altLang="zh-CN" sz="2000" dirty="0"/>
          </a:p>
          <a:p>
            <a:pPr marL="0" indent="0">
              <a:buNone/>
            </a:pPr>
            <a:r>
              <a:rPr lang="en-US" altLang="zh-CN" sz="2000" dirty="0"/>
              <a:t>4. LLVM Techniques, Tips, and Best Practices—— Clang and Middle-End Libraries</a:t>
            </a:r>
          </a:p>
          <a:p>
            <a:pPr marL="0" indent="0">
              <a:buNone/>
            </a:pPr>
            <a:r>
              <a:rPr lang="en-US" altLang="zh-CN" sz="2000" dirty="0"/>
              <a:t>5. Learn LLVM 12</a:t>
            </a:r>
          </a:p>
          <a:p>
            <a:pPr marL="0" indent="0">
              <a:buNone/>
            </a:pPr>
            <a:r>
              <a:rPr lang="en-US" altLang="zh-CN" sz="2000" dirty="0"/>
              <a:t>    </a:t>
            </a:r>
            <a:r>
              <a:rPr lang="zh-CN" altLang="en-US" sz="2000" dirty="0"/>
              <a:t>中文版（非官方）</a:t>
            </a:r>
            <a:r>
              <a:rPr lang="en-US" altLang="zh-CN" sz="2000" dirty="0"/>
              <a:t>GitHub - </a:t>
            </a:r>
            <a:r>
              <a:rPr lang="en-US" altLang="zh-CN" sz="2000" dirty="0" err="1"/>
              <a:t>xiaoweiChen</a:t>
            </a:r>
            <a:r>
              <a:rPr lang="en-US" altLang="zh-CN" sz="2000" dirty="0"/>
              <a:t>/Learn-LLVM-12: 《Learn LLVM 12》</a:t>
            </a:r>
            <a:r>
              <a:rPr lang="zh-CN" altLang="en-US" sz="2000" dirty="0"/>
              <a:t>的非专业个人翻译</a:t>
            </a:r>
            <a:endParaRPr lang="en-US" altLang="zh-CN" sz="2000" dirty="0"/>
          </a:p>
        </p:txBody>
      </p:sp>
    </p:spTree>
    <p:extLst>
      <p:ext uri="{BB962C8B-B14F-4D97-AF65-F5344CB8AC3E}">
        <p14:creationId xmlns:p14="http://schemas.microsoft.com/office/powerpoint/2010/main" val="1883822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FD14E-7F50-59ED-55DB-FF290703E3AA}"/>
              </a:ext>
            </a:extLst>
          </p:cNvPr>
          <p:cNvSpPr>
            <a:spLocks noGrp="1"/>
          </p:cNvSpPr>
          <p:nvPr>
            <p:ph type="title"/>
          </p:nvPr>
        </p:nvSpPr>
        <p:spPr/>
        <p:txBody>
          <a:bodyPr/>
          <a:lstStyle/>
          <a:p>
            <a:r>
              <a:rPr lang="en-US" altLang="zh-CN" dirty="0"/>
              <a:t>LLVM</a:t>
            </a:r>
            <a:r>
              <a:rPr lang="zh-CN" altLang="en-US" dirty="0"/>
              <a:t>的指令调度实现（续）</a:t>
            </a:r>
          </a:p>
        </p:txBody>
      </p:sp>
      <p:sp>
        <p:nvSpPr>
          <p:cNvPr id="3" name="内容占位符 2">
            <a:extLst>
              <a:ext uri="{FF2B5EF4-FFF2-40B4-BE49-F238E27FC236}">
                <a16:creationId xmlns:a16="http://schemas.microsoft.com/office/drawing/2014/main" id="{548CFD41-A31E-ABDD-713B-5A5B6F07FA32}"/>
              </a:ext>
            </a:extLst>
          </p:cNvPr>
          <p:cNvSpPr>
            <a:spLocks noGrp="1"/>
          </p:cNvSpPr>
          <p:nvPr>
            <p:ph idx="1"/>
          </p:nvPr>
        </p:nvSpPr>
        <p:spPr/>
        <p:txBody>
          <a:bodyPr/>
          <a:lstStyle/>
          <a:p>
            <a:r>
              <a:rPr lang="en-US" altLang="zh-CN" sz="2800" dirty="0" err="1"/>
              <a:t>PostRAScheduler</a:t>
            </a:r>
            <a:endParaRPr lang="en-US" altLang="zh-CN" sz="2800" dirty="0"/>
          </a:p>
          <a:p>
            <a:endParaRPr lang="en-US" altLang="zh-CN" dirty="0"/>
          </a:p>
          <a:p>
            <a:pPr marL="0" indent="0">
              <a:buNone/>
            </a:pPr>
            <a:r>
              <a:rPr lang="en-US" altLang="zh-CN" dirty="0"/>
              <a:t>class </a:t>
            </a:r>
            <a:r>
              <a:rPr lang="en-US" altLang="zh-CN" dirty="0" err="1"/>
              <a:t>PostRAScheduler</a:t>
            </a:r>
            <a:r>
              <a:rPr lang="en-US" altLang="zh-CN" dirty="0"/>
              <a:t> : public </a:t>
            </a:r>
            <a:r>
              <a:rPr lang="en-US" altLang="zh-CN" dirty="0" err="1"/>
              <a:t>MachineFunctionPass</a:t>
            </a:r>
            <a:r>
              <a:rPr lang="en-US" altLang="zh-CN" dirty="0"/>
              <a:t> {…</a:t>
            </a:r>
          </a:p>
          <a:p>
            <a:pPr marL="0" indent="0">
              <a:buNone/>
            </a:pPr>
            <a:endParaRPr lang="en-US" altLang="zh-CN" dirty="0"/>
          </a:p>
          <a:p>
            <a:pPr marL="0" indent="0">
              <a:buNone/>
            </a:pPr>
            <a:r>
              <a:rPr lang="en-US" altLang="zh-CN" dirty="0" err="1"/>
              <a:t>llvm</a:t>
            </a:r>
            <a:r>
              <a:rPr lang="en-US" altLang="zh-CN" dirty="0"/>
              <a:t>/lib/</a:t>
            </a:r>
            <a:r>
              <a:rPr lang="en-US" altLang="zh-CN" dirty="0" err="1"/>
              <a:t>CodeGen</a:t>
            </a:r>
            <a:r>
              <a:rPr lang="en-US" altLang="zh-CN" dirty="0"/>
              <a:t>/PostRASchedulerList.cpp</a:t>
            </a:r>
            <a:endParaRPr lang="zh-CN" altLang="en-US" dirty="0"/>
          </a:p>
        </p:txBody>
      </p:sp>
      <p:sp>
        <p:nvSpPr>
          <p:cNvPr id="4" name="文本框 3">
            <a:extLst>
              <a:ext uri="{FF2B5EF4-FFF2-40B4-BE49-F238E27FC236}">
                <a16:creationId xmlns:a16="http://schemas.microsoft.com/office/drawing/2014/main" id="{56297D75-7081-B16E-862B-51D2D4EB43D2}"/>
              </a:ext>
            </a:extLst>
          </p:cNvPr>
          <p:cNvSpPr txBox="1"/>
          <p:nvPr/>
        </p:nvSpPr>
        <p:spPr>
          <a:xfrm>
            <a:off x="838200" y="6176963"/>
            <a:ext cx="86516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Notes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code is  LLVM 16.0.0.</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43071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9B61451-3834-DB7B-7285-979036183421}"/>
              </a:ext>
            </a:extLst>
          </p:cNvPr>
          <p:cNvPicPr>
            <a:picLocks noGrp="1" noChangeAspect="1"/>
          </p:cNvPicPr>
          <p:nvPr>
            <p:ph idx="1"/>
          </p:nvPr>
        </p:nvPicPr>
        <p:blipFill>
          <a:blip r:embed="rId2"/>
          <a:stretch>
            <a:fillRect/>
          </a:stretch>
        </p:blipFill>
        <p:spPr>
          <a:xfrm>
            <a:off x="3042943" y="0"/>
            <a:ext cx="9149057" cy="6858000"/>
          </a:xfrm>
          <a:prstGeom prst="rect">
            <a:avLst/>
          </a:prstGeom>
        </p:spPr>
      </p:pic>
      <p:sp>
        <p:nvSpPr>
          <p:cNvPr id="7" name="文本框 6">
            <a:extLst>
              <a:ext uri="{FF2B5EF4-FFF2-40B4-BE49-F238E27FC236}">
                <a16:creationId xmlns:a16="http://schemas.microsoft.com/office/drawing/2014/main" id="{7AA3283F-D1EA-3B0A-C1D5-ECB51B5430D8}"/>
              </a:ext>
            </a:extLst>
          </p:cNvPr>
          <p:cNvSpPr txBox="1"/>
          <p:nvPr/>
        </p:nvSpPr>
        <p:spPr>
          <a:xfrm>
            <a:off x="238992" y="197427"/>
            <a:ext cx="2421082" cy="1446550"/>
          </a:xfrm>
          <a:prstGeom prst="rect">
            <a:avLst/>
          </a:prstGeom>
          <a:noFill/>
        </p:spPr>
        <p:txBody>
          <a:bodyPr wrap="square" rtlCol="0">
            <a:spAutoFit/>
          </a:bodyPr>
          <a:lstStyle/>
          <a:p>
            <a:r>
              <a:rPr kumimoji="0" lang="en-US" altLang="zh-CN" sz="44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j-cs"/>
              </a:rPr>
              <a:t>LLVM</a:t>
            </a:r>
            <a:r>
              <a:rPr kumimoji="0" lang="zh-CN" altLang="en-US" sz="44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j-cs"/>
              </a:rPr>
              <a:t>的指令调度</a:t>
            </a:r>
            <a:endParaRPr lang="zh-CN" altLang="en-US" dirty="0"/>
          </a:p>
        </p:txBody>
      </p:sp>
      <p:sp>
        <p:nvSpPr>
          <p:cNvPr id="2" name="文本框 1">
            <a:extLst>
              <a:ext uri="{FF2B5EF4-FFF2-40B4-BE49-F238E27FC236}">
                <a16:creationId xmlns:a16="http://schemas.microsoft.com/office/drawing/2014/main" id="{A3DAAC10-52CB-CDC9-1F0B-E7A7810F433A}"/>
              </a:ext>
            </a:extLst>
          </p:cNvPr>
          <p:cNvSpPr txBox="1"/>
          <p:nvPr/>
        </p:nvSpPr>
        <p:spPr>
          <a:xfrm>
            <a:off x="238992" y="5125453"/>
            <a:ext cx="2576397" cy="1477328"/>
          </a:xfrm>
          <a:prstGeom prst="rect">
            <a:avLst/>
          </a:prstGeom>
          <a:noFill/>
        </p:spPr>
        <p:txBody>
          <a:bodyPr wrap="square" rtlCol="0">
            <a:spAutoFit/>
          </a:bodyPr>
          <a:lstStyle/>
          <a:p>
            <a:r>
              <a:rPr lang="en-US" altLang="zh-CN" dirty="0" err="1"/>
              <a:t>From:https</a:t>
            </a:r>
            <a:r>
              <a:rPr lang="en-US" altLang="zh-CN" dirty="0"/>
              <a:t>://github.com/</a:t>
            </a:r>
            <a:r>
              <a:rPr lang="en-US" altLang="zh-CN" dirty="0" err="1"/>
              <a:t>CatSystemWorkshop</a:t>
            </a:r>
            <a:r>
              <a:rPr lang="en-US" altLang="zh-CN" dirty="0"/>
              <a:t>/COSCUP2019/blob/master/Instruction%20Scheduler%20in%20LLVM.pdf</a:t>
            </a:r>
            <a:endParaRPr lang="zh-CN" altLang="en-US" dirty="0"/>
          </a:p>
        </p:txBody>
      </p:sp>
    </p:spTree>
    <p:extLst>
      <p:ext uri="{BB962C8B-B14F-4D97-AF65-F5344CB8AC3E}">
        <p14:creationId xmlns:p14="http://schemas.microsoft.com/office/powerpoint/2010/main" val="3830825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F414E-892D-B160-A103-09AF11B960AE}"/>
              </a:ext>
            </a:extLst>
          </p:cNvPr>
          <p:cNvSpPr>
            <a:spLocks noGrp="1"/>
          </p:cNvSpPr>
          <p:nvPr>
            <p:ph type="title"/>
          </p:nvPr>
        </p:nvSpPr>
        <p:spPr/>
        <p:txBody>
          <a:bodyPr/>
          <a:lstStyle/>
          <a:p>
            <a:r>
              <a:rPr lang="zh-CN" altLang="en-US" dirty="0"/>
              <a:t>寄存器分配前的指令调度调用</a:t>
            </a:r>
            <a:r>
              <a:rPr lang="en-US" altLang="zh-CN" sz="4400" dirty="0" err="1"/>
              <a:t>SelectionDAGISel</a:t>
            </a:r>
            <a:endParaRPr lang="zh-CN" altLang="en-US" dirty="0"/>
          </a:p>
        </p:txBody>
      </p:sp>
      <p:sp>
        <p:nvSpPr>
          <p:cNvPr id="3" name="内容占位符 2">
            <a:extLst>
              <a:ext uri="{FF2B5EF4-FFF2-40B4-BE49-F238E27FC236}">
                <a16:creationId xmlns:a16="http://schemas.microsoft.com/office/drawing/2014/main" id="{C1CF7AC0-B925-8BA8-337B-8AD9AD919637}"/>
              </a:ext>
            </a:extLst>
          </p:cNvPr>
          <p:cNvSpPr>
            <a:spLocks noGrp="1"/>
          </p:cNvSpPr>
          <p:nvPr>
            <p:ph idx="1"/>
          </p:nvPr>
        </p:nvSpPr>
        <p:spPr>
          <a:xfrm>
            <a:off x="838200" y="1825625"/>
            <a:ext cx="10828071" cy="4955664"/>
          </a:xfrm>
        </p:spPr>
        <p:txBody>
          <a:bodyPr>
            <a:normAutofit fontScale="25000" lnSpcReduction="20000"/>
          </a:bodyPr>
          <a:lstStyle/>
          <a:p>
            <a:pPr marL="0" indent="0">
              <a:buNone/>
            </a:pPr>
            <a:r>
              <a:rPr lang="en-US" altLang="zh-CN" sz="6400" dirty="0"/>
              <a:t>/// </a:t>
            </a:r>
            <a:r>
              <a:rPr lang="en-US" altLang="zh-CN" sz="6400" dirty="0" err="1"/>
              <a:t>createBURRListDAGScheduler</a:t>
            </a:r>
            <a:r>
              <a:rPr lang="en-US" altLang="zh-CN" sz="6400" dirty="0"/>
              <a:t> - This creates a bottom up register usage</a:t>
            </a:r>
          </a:p>
          <a:p>
            <a:pPr marL="0" indent="0">
              <a:buNone/>
            </a:pPr>
            <a:r>
              <a:rPr lang="en-US" altLang="zh-CN" sz="6400" dirty="0"/>
              <a:t>/// reduction list scheduler.</a:t>
            </a:r>
          </a:p>
          <a:p>
            <a:pPr marL="0" indent="0">
              <a:buNone/>
            </a:pPr>
            <a:r>
              <a:rPr lang="en-US" altLang="zh-CN" sz="6400" dirty="0" err="1"/>
              <a:t>ScheduleDAGSDNodes</a:t>
            </a:r>
            <a:r>
              <a:rPr lang="en-US" altLang="zh-CN" sz="6400" dirty="0"/>
              <a:t> *</a:t>
            </a:r>
            <a:r>
              <a:rPr lang="en-US" altLang="zh-CN" sz="6400" dirty="0" err="1"/>
              <a:t>createBURRListDAGScheduler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 </a:t>
            </a:r>
            <a:r>
              <a:rPr lang="en-US" altLang="zh-CN" sz="6400" dirty="0" err="1"/>
              <a:t>OptLevel</a:t>
            </a:r>
            <a:r>
              <a:rPr lang="en-US" altLang="zh-CN" sz="6400" dirty="0"/>
              <a:t>);</a:t>
            </a:r>
          </a:p>
          <a:p>
            <a:pPr marL="0" indent="0">
              <a:buNone/>
            </a:pPr>
            <a:endParaRPr lang="en-US" altLang="zh-CN" sz="6400" dirty="0"/>
          </a:p>
          <a:p>
            <a:pPr marL="0" indent="0">
              <a:buNone/>
            </a:pPr>
            <a:r>
              <a:rPr lang="en-US" altLang="zh-CN" sz="6400" dirty="0"/>
              <a:t>/// </a:t>
            </a:r>
            <a:r>
              <a:rPr lang="en-US" altLang="zh-CN" sz="6400" dirty="0" err="1"/>
              <a:t>createBURRListDAGScheduler</a:t>
            </a:r>
            <a:r>
              <a:rPr lang="en-US" altLang="zh-CN" sz="6400" dirty="0"/>
              <a:t> - This creates a bottom up list scheduler that</a:t>
            </a:r>
          </a:p>
          <a:p>
            <a:pPr marL="0" indent="0">
              <a:buNone/>
            </a:pPr>
            <a:r>
              <a:rPr lang="en-US" altLang="zh-CN" sz="6400" dirty="0"/>
              <a:t>/// schedules nodes in source code order when possible.</a:t>
            </a:r>
          </a:p>
          <a:p>
            <a:pPr marL="0" indent="0">
              <a:buNone/>
            </a:pPr>
            <a:r>
              <a:rPr lang="en-US" altLang="zh-CN" sz="6400" dirty="0" err="1"/>
              <a:t>ScheduleDAGSDNodes</a:t>
            </a:r>
            <a:r>
              <a:rPr lang="en-US" altLang="zh-CN" sz="6400" dirty="0"/>
              <a:t> *</a:t>
            </a:r>
            <a:r>
              <a:rPr lang="en-US" altLang="zh-CN" sz="6400" dirty="0" err="1"/>
              <a:t>createSourceListDAGScheduler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 </a:t>
            </a:r>
            <a:r>
              <a:rPr lang="en-US" altLang="zh-CN" sz="6400" dirty="0" err="1"/>
              <a:t>OptLevel</a:t>
            </a:r>
            <a:r>
              <a:rPr lang="en-US" altLang="zh-CN" sz="6400" dirty="0"/>
              <a:t>);</a:t>
            </a:r>
          </a:p>
          <a:p>
            <a:pPr marL="0" indent="0">
              <a:buNone/>
            </a:pPr>
            <a:endParaRPr lang="en-US" altLang="zh-CN" sz="6400" dirty="0"/>
          </a:p>
          <a:p>
            <a:pPr marL="0" indent="0">
              <a:buNone/>
            </a:pPr>
            <a:r>
              <a:rPr lang="en-US" altLang="zh-CN" sz="6400" dirty="0"/>
              <a:t>/// </a:t>
            </a:r>
            <a:r>
              <a:rPr lang="en-US" altLang="zh-CN" sz="6400" dirty="0" err="1"/>
              <a:t>createHybridListDAGScheduler</a:t>
            </a:r>
            <a:r>
              <a:rPr lang="en-US" altLang="zh-CN" sz="6400" dirty="0"/>
              <a:t> - This creates a bottom up register pressure</a:t>
            </a:r>
          </a:p>
          <a:p>
            <a:pPr marL="0" indent="0">
              <a:buNone/>
            </a:pPr>
            <a:r>
              <a:rPr lang="en-US" altLang="zh-CN" sz="6400" dirty="0"/>
              <a:t>/// aware list scheduler that make use of latency information to avoid stalls</a:t>
            </a:r>
          </a:p>
          <a:p>
            <a:pPr marL="0" indent="0">
              <a:buNone/>
            </a:pPr>
            <a:r>
              <a:rPr lang="en-US" altLang="zh-CN" sz="6400" dirty="0"/>
              <a:t>/// for long latency instructions in low register pressure mode. In high</a:t>
            </a:r>
          </a:p>
          <a:p>
            <a:pPr marL="0" indent="0">
              <a:buNone/>
            </a:pPr>
            <a:r>
              <a:rPr lang="en-US" altLang="zh-CN" sz="6400" dirty="0"/>
              <a:t>/// register pressure mode it schedules to reduce register pressure.</a:t>
            </a:r>
          </a:p>
          <a:p>
            <a:pPr marL="0" indent="0">
              <a:buNone/>
            </a:pPr>
            <a:r>
              <a:rPr lang="en-US" altLang="zh-CN" sz="6400" dirty="0" err="1"/>
              <a:t>ScheduleDAGSDNodes</a:t>
            </a:r>
            <a:r>
              <a:rPr lang="en-US" altLang="zh-CN" sz="6400" dirty="0"/>
              <a:t> *</a:t>
            </a:r>
            <a:r>
              <a:rPr lang="en-US" altLang="zh-CN" sz="6400" dirty="0" err="1"/>
              <a:t>createHybridListDAGScheduler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a:t>
            </a:r>
          </a:p>
          <a:p>
            <a:pPr marL="0" indent="0">
              <a:buNone/>
            </a:pPr>
            <a:endParaRPr lang="en-US" altLang="zh-CN" sz="6400" dirty="0"/>
          </a:p>
        </p:txBody>
      </p:sp>
      <p:sp>
        <p:nvSpPr>
          <p:cNvPr id="4" name="文本框 3">
            <a:extLst>
              <a:ext uri="{FF2B5EF4-FFF2-40B4-BE49-F238E27FC236}">
                <a16:creationId xmlns:a16="http://schemas.microsoft.com/office/drawing/2014/main" id="{8149F185-7AC0-AB6E-CDB3-BD91F2E38217}"/>
              </a:ext>
            </a:extLst>
          </p:cNvPr>
          <p:cNvSpPr txBox="1"/>
          <p:nvPr/>
        </p:nvSpPr>
        <p:spPr>
          <a:xfrm>
            <a:off x="9174687" y="1733646"/>
            <a:ext cx="1921318" cy="1200329"/>
          </a:xfrm>
          <a:prstGeom prst="rect">
            <a:avLst/>
          </a:prstGeom>
          <a:noFill/>
        </p:spPr>
        <p:txBody>
          <a:bodyPr wrap="square" rtlCol="0">
            <a:spAutoFit/>
          </a:bodyPr>
          <a:lstStyle/>
          <a:p>
            <a:r>
              <a:rPr lang="en-US" altLang="zh-CN" dirty="0"/>
              <a:t>From: llvm16.0.0 </a:t>
            </a:r>
            <a:r>
              <a:rPr lang="en-US" altLang="zh-CN" dirty="0" err="1"/>
              <a:t>llvm</a:t>
            </a:r>
            <a:r>
              <a:rPr lang="en-US" altLang="zh-CN" dirty="0"/>
              <a:t>/include/</a:t>
            </a:r>
            <a:r>
              <a:rPr lang="en-US" altLang="zh-CN" dirty="0" err="1"/>
              <a:t>llvm</a:t>
            </a:r>
            <a:r>
              <a:rPr lang="en-US" altLang="zh-CN" dirty="0"/>
              <a:t>/</a:t>
            </a:r>
            <a:r>
              <a:rPr lang="en-US" altLang="zh-CN" dirty="0" err="1"/>
              <a:t>CodeGen</a:t>
            </a:r>
            <a:r>
              <a:rPr lang="en-US" altLang="zh-CN" dirty="0"/>
              <a:t>/</a:t>
            </a:r>
            <a:r>
              <a:rPr lang="en-US" altLang="zh-CN" dirty="0" err="1"/>
              <a:t>SchedulerRegistry.h</a:t>
            </a:r>
            <a:endParaRPr lang="zh-CN" altLang="en-US" dirty="0"/>
          </a:p>
        </p:txBody>
      </p:sp>
    </p:spTree>
    <p:extLst>
      <p:ext uri="{BB962C8B-B14F-4D97-AF65-F5344CB8AC3E}">
        <p14:creationId xmlns:p14="http://schemas.microsoft.com/office/powerpoint/2010/main" val="2548595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F414E-892D-B160-A103-09AF11B960AE}"/>
              </a:ext>
            </a:extLst>
          </p:cNvPr>
          <p:cNvSpPr>
            <a:spLocks noGrp="1"/>
          </p:cNvSpPr>
          <p:nvPr>
            <p:ph type="title"/>
          </p:nvPr>
        </p:nvSpPr>
        <p:spPr/>
        <p:txBody>
          <a:bodyPr/>
          <a:lstStyle/>
          <a:p>
            <a:r>
              <a:rPr lang="zh-CN" altLang="en-US" dirty="0"/>
              <a:t>寄存器分配前的指令调度调用</a:t>
            </a:r>
            <a:r>
              <a:rPr lang="en-US" altLang="zh-CN" sz="4400" dirty="0" err="1"/>
              <a:t>SelectionDAGISel</a:t>
            </a:r>
            <a:r>
              <a:rPr lang="zh-CN" altLang="en-US" sz="4400" dirty="0"/>
              <a:t>（续）</a:t>
            </a:r>
            <a:endParaRPr lang="zh-CN" altLang="en-US" dirty="0"/>
          </a:p>
        </p:txBody>
      </p:sp>
      <p:sp>
        <p:nvSpPr>
          <p:cNvPr id="3" name="内容占位符 2">
            <a:extLst>
              <a:ext uri="{FF2B5EF4-FFF2-40B4-BE49-F238E27FC236}">
                <a16:creationId xmlns:a16="http://schemas.microsoft.com/office/drawing/2014/main" id="{C1CF7AC0-B925-8BA8-337B-8AD9AD919637}"/>
              </a:ext>
            </a:extLst>
          </p:cNvPr>
          <p:cNvSpPr>
            <a:spLocks noGrp="1"/>
          </p:cNvSpPr>
          <p:nvPr>
            <p:ph idx="1"/>
          </p:nvPr>
        </p:nvSpPr>
        <p:spPr>
          <a:xfrm>
            <a:off x="838200" y="1825625"/>
            <a:ext cx="10515600" cy="4955664"/>
          </a:xfrm>
        </p:spPr>
        <p:txBody>
          <a:bodyPr>
            <a:normAutofit fontScale="25000" lnSpcReduction="20000"/>
          </a:bodyPr>
          <a:lstStyle/>
          <a:p>
            <a:pPr marL="0" indent="0">
              <a:buNone/>
            </a:pPr>
            <a:endParaRPr lang="en-US" altLang="zh-CN" sz="6400" dirty="0"/>
          </a:p>
          <a:p>
            <a:pPr marL="0" indent="0">
              <a:buNone/>
            </a:pPr>
            <a:r>
              <a:rPr lang="en-US" altLang="zh-CN" sz="6400" dirty="0"/>
              <a:t>/// </a:t>
            </a:r>
            <a:r>
              <a:rPr lang="en-US" altLang="zh-CN" sz="6400" dirty="0" err="1"/>
              <a:t>createILPListDAGScheduler</a:t>
            </a:r>
            <a:r>
              <a:rPr lang="en-US" altLang="zh-CN" sz="6400" dirty="0"/>
              <a:t> - This creates a bottom up register pressure</a:t>
            </a:r>
          </a:p>
          <a:p>
            <a:pPr marL="0" indent="0">
              <a:buNone/>
            </a:pPr>
            <a:r>
              <a:rPr lang="en-US" altLang="zh-CN" sz="6400" dirty="0"/>
              <a:t>/// aware list scheduler that tries to increase instruction level parallelism</a:t>
            </a:r>
          </a:p>
          <a:p>
            <a:pPr marL="0" indent="0">
              <a:buNone/>
            </a:pPr>
            <a:r>
              <a:rPr lang="en-US" altLang="zh-CN" sz="6400" dirty="0"/>
              <a:t>/// in low register pressure mode. In high register pressure mode it schedules</a:t>
            </a:r>
          </a:p>
          <a:p>
            <a:pPr marL="0" indent="0">
              <a:buNone/>
            </a:pPr>
            <a:r>
              <a:rPr lang="en-US" altLang="zh-CN" sz="6400" dirty="0"/>
              <a:t>/// to reduce register pressure.</a:t>
            </a:r>
          </a:p>
          <a:p>
            <a:pPr marL="0" indent="0">
              <a:buNone/>
            </a:pPr>
            <a:r>
              <a:rPr lang="en-US" altLang="zh-CN" sz="6400" dirty="0" err="1"/>
              <a:t>ScheduleDAGSDNodes</a:t>
            </a:r>
            <a:r>
              <a:rPr lang="en-US" altLang="zh-CN" sz="6400" dirty="0"/>
              <a:t> *</a:t>
            </a:r>
            <a:r>
              <a:rPr lang="en-US" altLang="zh-CN" sz="6400" dirty="0" err="1"/>
              <a:t>createILPListDAGScheduler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a:t>
            </a:r>
          </a:p>
          <a:p>
            <a:pPr marL="0" indent="0">
              <a:buNone/>
            </a:pPr>
            <a:endParaRPr lang="en-US" altLang="zh-CN" sz="6400" dirty="0"/>
          </a:p>
          <a:p>
            <a:pPr marL="0" indent="0">
              <a:buNone/>
            </a:pPr>
            <a:r>
              <a:rPr lang="en-US" altLang="zh-CN" sz="6400" dirty="0"/>
              <a:t>/// </a:t>
            </a:r>
            <a:r>
              <a:rPr lang="en-US" altLang="zh-CN" sz="6400" dirty="0" err="1"/>
              <a:t>createFastDAGScheduler</a:t>
            </a:r>
            <a:r>
              <a:rPr lang="en-US" altLang="zh-CN" sz="6400" dirty="0"/>
              <a:t> - This creates a "fast" scheduler.</a:t>
            </a:r>
          </a:p>
          <a:p>
            <a:pPr marL="0" indent="0">
              <a:buNone/>
            </a:pPr>
            <a:r>
              <a:rPr lang="en-US" altLang="zh-CN" sz="6400" dirty="0" err="1"/>
              <a:t>ScheduleDAGSDNodes</a:t>
            </a:r>
            <a:r>
              <a:rPr lang="en-US" altLang="zh-CN" sz="6400" dirty="0"/>
              <a:t> *</a:t>
            </a:r>
            <a:r>
              <a:rPr lang="en-US" altLang="zh-CN" sz="6400" dirty="0" err="1"/>
              <a:t>createFastDAGScheduler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 </a:t>
            </a:r>
            <a:r>
              <a:rPr lang="en-US" altLang="zh-CN" sz="6400" dirty="0" err="1"/>
              <a:t>OptLevel</a:t>
            </a:r>
            <a:r>
              <a:rPr lang="en-US" altLang="zh-CN" sz="6400" dirty="0"/>
              <a:t>);</a:t>
            </a:r>
          </a:p>
          <a:p>
            <a:pPr marL="0" indent="0">
              <a:buNone/>
            </a:pPr>
            <a:endParaRPr lang="en-US" altLang="zh-CN" sz="6400" dirty="0"/>
          </a:p>
          <a:p>
            <a:pPr marL="0" indent="0">
              <a:buNone/>
            </a:pPr>
            <a:r>
              <a:rPr lang="en-US" altLang="zh-CN" sz="6400" dirty="0"/>
              <a:t>/// </a:t>
            </a:r>
            <a:r>
              <a:rPr lang="en-US" altLang="zh-CN" sz="6400" dirty="0" err="1"/>
              <a:t>createVLIWDAGScheduler</a:t>
            </a:r>
            <a:r>
              <a:rPr lang="en-US" altLang="zh-CN" sz="6400" dirty="0"/>
              <a:t> - Scheduler for VLIW targets. This creates top down</a:t>
            </a:r>
          </a:p>
          <a:p>
            <a:pPr marL="0" indent="0">
              <a:buNone/>
            </a:pPr>
            <a:r>
              <a:rPr lang="en-US" altLang="zh-CN" sz="6400" dirty="0"/>
              <a:t>/// DFA driven list scheduler with clustering heuristic to control</a:t>
            </a:r>
          </a:p>
          <a:p>
            <a:pPr marL="0" indent="0">
              <a:buNone/>
            </a:pPr>
            <a:r>
              <a:rPr lang="en-US" altLang="zh-CN" sz="6400" dirty="0"/>
              <a:t>/// register pressure.</a:t>
            </a:r>
          </a:p>
          <a:p>
            <a:pPr marL="0" indent="0">
              <a:buNone/>
            </a:pPr>
            <a:r>
              <a:rPr lang="en-US" altLang="zh-CN" sz="6400" dirty="0" err="1"/>
              <a:t>ScheduleDAGSDNodes</a:t>
            </a:r>
            <a:r>
              <a:rPr lang="en-US" altLang="zh-CN" sz="6400" dirty="0"/>
              <a:t> *</a:t>
            </a:r>
            <a:r>
              <a:rPr lang="en-US" altLang="zh-CN" sz="6400" dirty="0" err="1"/>
              <a:t>createVLIWDAGScheduler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 </a:t>
            </a:r>
            <a:r>
              <a:rPr lang="en-US" altLang="zh-CN" sz="6400" dirty="0" err="1"/>
              <a:t>OptLevel</a:t>
            </a:r>
            <a:r>
              <a:rPr lang="en-US" altLang="zh-CN" sz="6400" dirty="0"/>
              <a:t>);</a:t>
            </a:r>
          </a:p>
        </p:txBody>
      </p:sp>
      <p:sp>
        <p:nvSpPr>
          <p:cNvPr id="5" name="文本框 4">
            <a:extLst>
              <a:ext uri="{FF2B5EF4-FFF2-40B4-BE49-F238E27FC236}">
                <a16:creationId xmlns:a16="http://schemas.microsoft.com/office/drawing/2014/main" id="{E8E491A6-BCAE-7B69-7664-94B759A4A41C}"/>
              </a:ext>
            </a:extLst>
          </p:cNvPr>
          <p:cNvSpPr txBox="1"/>
          <p:nvPr/>
        </p:nvSpPr>
        <p:spPr>
          <a:xfrm>
            <a:off x="8033219" y="2046629"/>
            <a:ext cx="3136429" cy="923330"/>
          </a:xfrm>
          <a:prstGeom prst="rect">
            <a:avLst/>
          </a:prstGeom>
          <a:noFill/>
        </p:spPr>
        <p:txBody>
          <a:bodyPr wrap="square" rtlCol="0">
            <a:spAutoFit/>
          </a:bodyPr>
          <a:lstStyle/>
          <a:p>
            <a:r>
              <a:rPr lang="en-US" altLang="zh-CN" dirty="0"/>
              <a:t>From: llvm16.0.0 </a:t>
            </a:r>
            <a:r>
              <a:rPr lang="en-US" altLang="zh-CN" dirty="0" err="1"/>
              <a:t>llvm</a:t>
            </a:r>
            <a:r>
              <a:rPr lang="en-US" altLang="zh-CN" dirty="0"/>
              <a:t>/include/</a:t>
            </a:r>
            <a:r>
              <a:rPr lang="en-US" altLang="zh-CN" dirty="0" err="1"/>
              <a:t>llvm</a:t>
            </a:r>
            <a:r>
              <a:rPr lang="en-US" altLang="zh-CN" dirty="0"/>
              <a:t>/</a:t>
            </a:r>
            <a:r>
              <a:rPr lang="en-US" altLang="zh-CN" dirty="0" err="1"/>
              <a:t>CodeGen</a:t>
            </a:r>
            <a:r>
              <a:rPr lang="en-US" altLang="zh-CN" dirty="0"/>
              <a:t>/</a:t>
            </a:r>
            <a:r>
              <a:rPr lang="en-US" altLang="zh-CN" dirty="0" err="1"/>
              <a:t>SchedulerRegistry.h</a:t>
            </a:r>
            <a:endParaRPr lang="zh-CN" altLang="en-US" dirty="0"/>
          </a:p>
        </p:txBody>
      </p:sp>
    </p:spTree>
    <p:extLst>
      <p:ext uri="{BB962C8B-B14F-4D97-AF65-F5344CB8AC3E}">
        <p14:creationId xmlns:p14="http://schemas.microsoft.com/office/powerpoint/2010/main" val="357695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F414E-892D-B160-A103-09AF11B960AE}"/>
              </a:ext>
            </a:extLst>
          </p:cNvPr>
          <p:cNvSpPr>
            <a:spLocks noGrp="1"/>
          </p:cNvSpPr>
          <p:nvPr>
            <p:ph type="title"/>
          </p:nvPr>
        </p:nvSpPr>
        <p:spPr/>
        <p:txBody>
          <a:bodyPr/>
          <a:lstStyle/>
          <a:p>
            <a:r>
              <a:rPr lang="zh-CN" altLang="en-US" dirty="0"/>
              <a:t>寄存器分配前的指令调度调用</a:t>
            </a:r>
            <a:br>
              <a:rPr lang="en-US" altLang="zh-CN" dirty="0"/>
            </a:br>
            <a:r>
              <a:rPr lang="en-US" altLang="zh-CN" sz="4400" dirty="0" err="1"/>
              <a:t>SelectionDAGISel</a:t>
            </a:r>
            <a:r>
              <a:rPr lang="zh-CN" altLang="en-US" sz="4400" dirty="0"/>
              <a:t>（续）</a:t>
            </a:r>
            <a:endParaRPr lang="zh-CN" altLang="en-US" dirty="0"/>
          </a:p>
        </p:txBody>
      </p:sp>
      <p:sp>
        <p:nvSpPr>
          <p:cNvPr id="3" name="内容占位符 2">
            <a:extLst>
              <a:ext uri="{FF2B5EF4-FFF2-40B4-BE49-F238E27FC236}">
                <a16:creationId xmlns:a16="http://schemas.microsoft.com/office/drawing/2014/main" id="{C1CF7AC0-B925-8BA8-337B-8AD9AD919637}"/>
              </a:ext>
            </a:extLst>
          </p:cNvPr>
          <p:cNvSpPr>
            <a:spLocks noGrp="1"/>
          </p:cNvSpPr>
          <p:nvPr>
            <p:ph idx="1"/>
          </p:nvPr>
        </p:nvSpPr>
        <p:spPr>
          <a:xfrm>
            <a:off x="838200" y="1825625"/>
            <a:ext cx="8821301" cy="3274149"/>
          </a:xfrm>
        </p:spPr>
        <p:txBody>
          <a:bodyPr>
            <a:normAutofit fontScale="25000" lnSpcReduction="20000"/>
          </a:bodyPr>
          <a:lstStyle/>
          <a:p>
            <a:pPr marL="0" indent="0">
              <a:buNone/>
            </a:pPr>
            <a:r>
              <a:rPr lang="en-US" altLang="zh-CN" sz="6400" dirty="0"/>
              <a:t>/// </a:t>
            </a:r>
            <a:r>
              <a:rPr lang="en-US" altLang="zh-CN" sz="6400" dirty="0" err="1"/>
              <a:t>createDefaultScheduler</a:t>
            </a:r>
            <a:r>
              <a:rPr lang="en-US" altLang="zh-CN" sz="6400" dirty="0"/>
              <a:t> - This creates an instruction scheduler appropriate</a:t>
            </a:r>
          </a:p>
          <a:p>
            <a:pPr marL="0" indent="0">
              <a:buNone/>
            </a:pPr>
            <a:r>
              <a:rPr lang="en-US" altLang="zh-CN" sz="6400" dirty="0"/>
              <a:t>/// for the target.</a:t>
            </a:r>
          </a:p>
          <a:p>
            <a:pPr marL="0" indent="0">
              <a:buNone/>
            </a:pPr>
            <a:r>
              <a:rPr lang="en-US" altLang="zh-CN" sz="6400" dirty="0" err="1"/>
              <a:t>ScheduleDAGSDNodes</a:t>
            </a:r>
            <a:r>
              <a:rPr lang="en-US" altLang="zh-CN" sz="6400" dirty="0"/>
              <a:t> *</a:t>
            </a:r>
            <a:r>
              <a:rPr lang="en-US" altLang="zh-CN" sz="6400" dirty="0" err="1"/>
              <a:t>createDefaultScheduler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 </a:t>
            </a:r>
            <a:r>
              <a:rPr lang="en-US" altLang="zh-CN" sz="6400" dirty="0" err="1"/>
              <a:t>OptLevel</a:t>
            </a:r>
            <a:r>
              <a:rPr lang="en-US" altLang="zh-CN" sz="6400" dirty="0"/>
              <a:t>);</a:t>
            </a:r>
          </a:p>
          <a:p>
            <a:pPr marL="0" indent="0">
              <a:buNone/>
            </a:pPr>
            <a:endParaRPr lang="en-US" altLang="zh-CN" sz="6400" dirty="0"/>
          </a:p>
          <a:p>
            <a:pPr marL="0" indent="0">
              <a:buNone/>
            </a:pPr>
            <a:r>
              <a:rPr lang="en-US" altLang="zh-CN" sz="6400" dirty="0"/>
              <a:t>/// </a:t>
            </a:r>
            <a:r>
              <a:rPr lang="en-US" altLang="zh-CN" sz="6400" dirty="0" err="1"/>
              <a:t>createDAGLinearizer</a:t>
            </a:r>
            <a:r>
              <a:rPr lang="en-US" altLang="zh-CN" sz="6400" dirty="0"/>
              <a:t> - This creates a "no-scheduling" scheduler which</a:t>
            </a:r>
          </a:p>
          <a:p>
            <a:pPr marL="0" indent="0">
              <a:buNone/>
            </a:pPr>
            <a:r>
              <a:rPr lang="en-US" altLang="zh-CN" sz="6400" dirty="0"/>
              <a:t>/// linearize the DAG using topological order.</a:t>
            </a:r>
          </a:p>
          <a:p>
            <a:pPr marL="0" indent="0">
              <a:buNone/>
            </a:pPr>
            <a:r>
              <a:rPr lang="en-US" altLang="zh-CN" sz="6400" dirty="0" err="1"/>
              <a:t>ScheduleDAGSDNodes</a:t>
            </a:r>
            <a:r>
              <a:rPr lang="en-US" altLang="zh-CN" sz="6400" dirty="0"/>
              <a:t> *</a:t>
            </a:r>
            <a:r>
              <a:rPr lang="en-US" altLang="zh-CN" sz="6400" dirty="0" err="1"/>
              <a:t>createDAGLinearizer</a:t>
            </a:r>
            <a:r>
              <a:rPr lang="en-US" altLang="zh-CN" sz="6400" dirty="0"/>
              <a:t>(</a:t>
            </a:r>
            <a:r>
              <a:rPr lang="en-US" altLang="zh-CN" sz="6400" dirty="0" err="1"/>
              <a:t>SelectionDAGISel</a:t>
            </a:r>
            <a:r>
              <a:rPr lang="en-US" altLang="zh-CN" sz="6400" dirty="0"/>
              <a:t> *IS,</a:t>
            </a:r>
          </a:p>
          <a:p>
            <a:pPr marL="0" indent="0">
              <a:buNone/>
            </a:pPr>
            <a:r>
              <a:rPr lang="en-US" altLang="zh-CN" sz="6400" dirty="0"/>
              <a:t>                                        </a:t>
            </a:r>
            <a:r>
              <a:rPr lang="en-US" altLang="zh-CN" sz="6400" dirty="0" err="1"/>
              <a:t>CodeGenOpt</a:t>
            </a:r>
            <a:r>
              <a:rPr lang="en-US" altLang="zh-CN" sz="6400" dirty="0"/>
              <a:t>::Level </a:t>
            </a:r>
            <a:r>
              <a:rPr lang="en-US" altLang="zh-CN" sz="6400" dirty="0" err="1"/>
              <a:t>OptLevel</a:t>
            </a:r>
            <a:r>
              <a:rPr lang="en-US" altLang="zh-CN" sz="6400" dirty="0"/>
              <a:t>);</a:t>
            </a:r>
          </a:p>
          <a:p>
            <a:pPr marL="0" indent="0">
              <a:buNone/>
            </a:pPr>
            <a:r>
              <a:rPr lang="en-US" altLang="zh-CN" sz="6400" dirty="0"/>
              <a:t>}</a:t>
            </a:r>
          </a:p>
        </p:txBody>
      </p:sp>
      <p:sp>
        <p:nvSpPr>
          <p:cNvPr id="5" name="文本框 4">
            <a:extLst>
              <a:ext uri="{FF2B5EF4-FFF2-40B4-BE49-F238E27FC236}">
                <a16:creationId xmlns:a16="http://schemas.microsoft.com/office/drawing/2014/main" id="{725ABDCC-101E-F3FA-47FA-835D33C7727E}"/>
              </a:ext>
            </a:extLst>
          </p:cNvPr>
          <p:cNvSpPr txBox="1"/>
          <p:nvPr/>
        </p:nvSpPr>
        <p:spPr>
          <a:xfrm>
            <a:off x="8530309" y="1690688"/>
            <a:ext cx="3136429" cy="923330"/>
          </a:xfrm>
          <a:prstGeom prst="rect">
            <a:avLst/>
          </a:prstGeom>
          <a:noFill/>
        </p:spPr>
        <p:txBody>
          <a:bodyPr wrap="square" rtlCol="0">
            <a:spAutoFit/>
          </a:bodyPr>
          <a:lstStyle/>
          <a:p>
            <a:r>
              <a:rPr lang="en-US" altLang="zh-CN" dirty="0"/>
              <a:t>From: llvm16.0.0 </a:t>
            </a:r>
            <a:r>
              <a:rPr lang="en-US" altLang="zh-CN" dirty="0" err="1"/>
              <a:t>llvm</a:t>
            </a:r>
            <a:r>
              <a:rPr lang="en-US" altLang="zh-CN" dirty="0"/>
              <a:t>/include/</a:t>
            </a:r>
            <a:r>
              <a:rPr lang="en-US" altLang="zh-CN" dirty="0" err="1"/>
              <a:t>llvm</a:t>
            </a:r>
            <a:r>
              <a:rPr lang="en-US" altLang="zh-CN" dirty="0"/>
              <a:t>/</a:t>
            </a:r>
            <a:r>
              <a:rPr lang="en-US" altLang="zh-CN" dirty="0" err="1"/>
              <a:t>CodeGen</a:t>
            </a:r>
            <a:r>
              <a:rPr lang="en-US" altLang="zh-CN" dirty="0"/>
              <a:t>/</a:t>
            </a:r>
            <a:r>
              <a:rPr lang="en-US" altLang="zh-CN" dirty="0" err="1"/>
              <a:t>SchedulerRegistry.h</a:t>
            </a:r>
            <a:endParaRPr lang="zh-CN" altLang="en-US" dirty="0"/>
          </a:p>
        </p:txBody>
      </p:sp>
    </p:spTree>
    <p:extLst>
      <p:ext uri="{BB962C8B-B14F-4D97-AF65-F5344CB8AC3E}">
        <p14:creationId xmlns:p14="http://schemas.microsoft.com/office/powerpoint/2010/main" val="2164862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F414E-892D-B160-A103-09AF11B960AE}"/>
              </a:ext>
            </a:extLst>
          </p:cNvPr>
          <p:cNvSpPr>
            <a:spLocks noGrp="1"/>
          </p:cNvSpPr>
          <p:nvPr>
            <p:ph type="title"/>
          </p:nvPr>
        </p:nvSpPr>
        <p:spPr/>
        <p:txBody>
          <a:bodyPr/>
          <a:lstStyle/>
          <a:p>
            <a:r>
              <a:rPr lang="zh-CN" altLang="en-US" dirty="0"/>
              <a:t>寄存器分配前的指令调度调用</a:t>
            </a:r>
            <a:br>
              <a:rPr lang="en-US" altLang="zh-CN" dirty="0"/>
            </a:br>
            <a:r>
              <a:rPr lang="en-US" altLang="zh-CN" sz="4400" dirty="0" err="1"/>
              <a:t>MachineSchedulerPass</a:t>
            </a:r>
            <a:endParaRPr lang="zh-CN" altLang="en-US" dirty="0"/>
          </a:p>
        </p:txBody>
      </p:sp>
      <p:sp>
        <p:nvSpPr>
          <p:cNvPr id="3" name="内容占位符 2">
            <a:extLst>
              <a:ext uri="{FF2B5EF4-FFF2-40B4-BE49-F238E27FC236}">
                <a16:creationId xmlns:a16="http://schemas.microsoft.com/office/drawing/2014/main" id="{C1CF7AC0-B925-8BA8-337B-8AD9AD919637}"/>
              </a:ext>
            </a:extLst>
          </p:cNvPr>
          <p:cNvSpPr>
            <a:spLocks noGrp="1"/>
          </p:cNvSpPr>
          <p:nvPr>
            <p:ph idx="1"/>
          </p:nvPr>
        </p:nvSpPr>
        <p:spPr>
          <a:xfrm>
            <a:off x="838200" y="1825625"/>
            <a:ext cx="10515600" cy="4955664"/>
          </a:xfrm>
        </p:spPr>
        <p:txBody>
          <a:bodyPr>
            <a:normAutofit fontScale="32500" lnSpcReduction="20000"/>
          </a:bodyPr>
          <a:lstStyle/>
          <a:p>
            <a:pPr marL="0" indent="0">
              <a:buNone/>
            </a:pPr>
            <a:r>
              <a:rPr lang="en-US" altLang="zh-CN" sz="6400" dirty="0"/>
              <a:t>template &lt;</a:t>
            </a:r>
            <a:r>
              <a:rPr lang="en-US" altLang="zh-CN" sz="6400" dirty="0" err="1"/>
              <a:t>typename</a:t>
            </a:r>
            <a:r>
              <a:rPr lang="en-US" altLang="zh-CN" sz="6400" dirty="0"/>
              <a:t> Derived&gt;</a:t>
            </a:r>
          </a:p>
          <a:p>
            <a:pPr marL="0" indent="0">
              <a:buNone/>
            </a:pPr>
            <a:r>
              <a:rPr lang="en-US" altLang="zh-CN" sz="6400" dirty="0"/>
              <a:t>void </a:t>
            </a:r>
            <a:r>
              <a:rPr lang="en-US" altLang="zh-CN" sz="6400" dirty="0" err="1"/>
              <a:t>CodeGenPassBuilder</a:t>
            </a:r>
            <a:r>
              <a:rPr lang="en-US" altLang="zh-CN" sz="6400" dirty="0"/>
              <a:t>&lt;Derived&gt;::</a:t>
            </a:r>
            <a:r>
              <a:rPr lang="en-US" altLang="zh-CN" sz="6400" dirty="0" err="1"/>
              <a:t>addOptimizedRegAlloc</a:t>
            </a:r>
            <a:r>
              <a:rPr lang="en-US" altLang="zh-CN" sz="6400" dirty="0"/>
              <a:t>(</a:t>
            </a:r>
          </a:p>
          <a:p>
            <a:pPr marL="0" indent="0">
              <a:buNone/>
            </a:pPr>
            <a:r>
              <a:rPr lang="en-US" altLang="zh-CN" sz="6400" dirty="0"/>
              <a:t>    </a:t>
            </a:r>
            <a:r>
              <a:rPr lang="en-US" altLang="zh-CN" sz="6400" dirty="0" err="1"/>
              <a:t>AddMachinePass</a:t>
            </a:r>
            <a:r>
              <a:rPr lang="en-US" altLang="zh-CN" sz="6400" dirty="0"/>
              <a:t> &amp;</a:t>
            </a:r>
            <a:r>
              <a:rPr lang="en-US" altLang="zh-CN" sz="6400" dirty="0" err="1"/>
              <a:t>addPass</a:t>
            </a:r>
            <a:r>
              <a:rPr lang="en-US" altLang="zh-CN" sz="6400" dirty="0"/>
              <a:t>) const {</a:t>
            </a:r>
          </a:p>
          <a:p>
            <a:pPr marL="0" indent="0">
              <a:buNone/>
            </a:pPr>
            <a:r>
              <a:rPr lang="en-US" altLang="zh-CN" sz="6400" dirty="0"/>
              <a:t>…</a:t>
            </a:r>
          </a:p>
          <a:p>
            <a:pPr marL="0" indent="0">
              <a:buNone/>
            </a:pPr>
            <a:r>
              <a:rPr lang="en-US" altLang="zh-CN" sz="6400" dirty="0"/>
              <a:t>  // The machine scheduler may accidentally create disconnected components</a:t>
            </a:r>
          </a:p>
          <a:p>
            <a:pPr marL="0" indent="0">
              <a:buNone/>
            </a:pPr>
            <a:r>
              <a:rPr lang="en-US" altLang="zh-CN" sz="6400" dirty="0"/>
              <a:t>  // when moving </a:t>
            </a:r>
            <a:r>
              <a:rPr lang="en-US" altLang="zh-CN" sz="6400" dirty="0" err="1"/>
              <a:t>subregister</a:t>
            </a:r>
            <a:r>
              <a:rPr lang="en-US" altLang="zh-CN" sz="6400" dirty="0"/>
              <a:t> definitions around, avoid this by splitting them to</a:t>
            </a:r>
          </a:p>
          <a:p>
            <a:pPr marL="0" indent="0">
              <a:buNone/>
            </a:pPr>
            <a:r>
              <a:rPr lang="en-US" altLang="zh-CN" sz="6400" dirty="0"/>
              <a:t>  // separate </a:t>
            </a:r>
            <a:r>
              <a:rPr lang="en-US" altLang="zh-CN" sz="6400" dirty="0" err="1"/>
              <a:t>vregs</a:t>
            </a:r>
            <a:r>
              <a:rPr lang="en-US" altLang="zh-CN" sz="6400" dirty="0"/>
              <a:t> before. Splitting can also improve reg. allocation quality.</a:t>
            </a:r>
          </a:p>
          <a:p>
            <a:pPr marL="0" indent="0">
              <a:buNone/>
            </a:pPr>
            <a:r>
              <a:rPr lang="en-US" altLang="zh-CN" sz="6400" dirty="0"/>
              <a:t>  </a:t>
            </a:r>
            <a:r>
              <a:rPr lang="en-US" altLang="zh-CN" sz="6400" dirty="0" err="1"/>
              <a:t>addPass</a:t>
            </a:r>
            <a:r>
              <a:rPr lang="en-US" altLang="zh-CN" sz="6400" dirty="0"/>
              <a:t>(</a:t>
            </a:r>
            <a:r>
              <a:rPr lang="en-US" altLang="zh-CN" sz="6400" dirty="0" err="1"/>
              <a:t>RenameIndependentSubregsPass</a:t>
            </a:r>
            <a:r>
              <a:rPr lang="en-US" altLang="zh-CN" sz="6400" dirty="0"/>
              <a:t>());</a:t>
            </a:r>
          </a:p>
          <a:p>
            <a:pPr marL="0" indent="0">
              <a:buNone/>
            </a:pPr>
            <a:endParaRPr lang="en-US" altLang="zh-CN" sz="6400" dirty="0"/>
          </a:p>
          <a:p>
            <a:pPr marL="0" indent="0">
              <a:buNone/>
            </a:pPr>
            <a:r>
              <a:rPr lang="en-US" altLang="zh-CN" sz="6400" dirty="0"/>
              <a:t>  // </a:t>
            </a:r>
            <a:r>
              <a:rPr lang="en-US" altLang="zh-CN" sz="6400" dirty="0" err="1"/>
              <a:t>PreRA</a:t>
            </a:r>
            <a:r>
              <a:rPr lang="en-US" altLang="zh-CN" sz="6400" dirty="0"/>
              <a:t> instruction scheduling.</a:t>
            </a:r>
          </a:p>
          <a:p>
            <a:pPr marL="0" indent="0">
              <a:buNone/>
            </a:pPr>
            <a:r>
              <a:rPr lang="en-US" altLang="zh-CN" sz="6400" dirty="0"/>
              <a:t>  </a:t>
            </a:r>
            <a:r>
              <a:rPr lang="en-US" altLang="zh-CN" sz="6400" dirty="0" err="1"/>
              <a:t>addPass</a:t>
            </a:r>
            <a:r>
              <a:rPr lang="en-US" altLang="zh-CN" sz="6400" dirty="0"/>
              <a:t>(</a:t>
            </a:r>
            <a:r>
              <a:rPr lang="en-US" altLang="zh-CN" sz="6400" dirty="0" err="1"/>
              <a:t>MachineSchedulerPass</a:t>
            </a:r>
            <a:r>
              <a:rPr lang="en-US" altLang="zh-CN" sz="6400" dirty="0"/>
              <a:t>());</a:t>
            </a:r>
          </a:p>
          <a:p>
            <a:pPr marL="0" indent="0">
              <a:buNone/>
            </a:pPr>
            <a:r>
              <a:rPr lang="en-US" altLang="zh-CN" sz="6400" dirty="0"/>
              <a:t>…</a:t>
            </a:r>
          </a:p>
          <a:p>
            <a:pPr marL="0" indent="0">
              <a:buNone/>
            </a:pPr>
            <a:r>
              <a:rPr lang="en-US" altLang="zh-CN" sz="6400" dirty="0"/>
              <a:t>}</a:t>
            </a:r>
          </a:p>
        </p:txBody>
      </p:sp>
      <p:sp>
        <p:nvSpPr>
          <p:cNvPr id="4" name="文本框 3">
            <a:extLst>
              <a:ext uri="{FF2B5EF4-FFF2-40B4-BE49-F238E27FC236}">
                <a16:creationId xmlns:a16="http://schemas.microsoft.com/office/drawing/2014/main" id="{8149F185-7AC0-AB6E-CDB3-BD91F2E38217}"/>
              </a:ext>
            </a:extLst>
          </p:cNvPr>
          <p:cNvSpPr txBox="1"/>
          <p:nvPr/>
        </p:nvSpPr>
        <p:spPr>
          <a:xfrm>
            <a:off x="7701826" y="1690688"/>
            <a:ext cx="4031951" cy="923330"/>
          </a:xfrm>
          <a:prstGeom prst="rect">
            <a:avLst/>
          </a:prstGeom>
          <a:noFill/>
        </p:spPr>
        <p:txBody>
          <a:bodyPr wrap="square" rtlCol="0">
            <a:spAutoFit/>
          </a:bodyPr>
          <a:lstStyle/>
          <a:p>
            <a:r>
              <a:rPr lang="en-US" altLang="zh-CN" dirty="0"/>
              <a:t>From: llvm16.0.0 </a:t>
            </a:r>
            <a:r>
              <a:rPr lang="en-US" altLang="zh-CN" dirty="0" err="1"/>
              <a:t>llvm</a:t>
            </a:r>
            <a:r>
              <a:rPr lang="en-US" altLang="zh-CN" dirty="0"/>
              <a:t>/include/</a:t>
            </a:r>
            <a:r>
              <a:rPr lang="en-US" altLang="zh-CN" dirty="0" err="1"/>
              <a:t>llvm</a:t>
            </a:r>
            <a:r>
              <a:rPr lang="en-US" altLang="zh-CN" dirty="0"/>
              <a:t>/</a:t>
            </a:r>
            <a:r>
              <a:rPr lang="en-US" altLang="zh-CN" dirty="0" err="1"/>
              <a:t>CodeGen</a:t>
            </a:r>
            <a:r>
              <a:rPr lang="en-US" altLang="zh-CN" dirty="0"/>
              <a:t>/</a:t>
            </a:r>
            <a:r>
              <a:rPr lang="en-US" altLang="zh-CN" dirty="0" err="1"/>
              <a:t>CodeGenPassBuilder.h</a:t>
            </a:r>
            <a:endParaRPr lang="zh-CN" altLang="en-US" dirty="0"/>
          </a:p>
        </p:txBody>
      </p:sp>
    </p:spTree>
    <p:extLst>
      <p:ext uri="{BB962C8B-B14F-4D97-AF65-F5344CB8AC3E}">
        <p14:creationId xmlns:p14="http://schemas.microsoft.com/office/powerpoint/2010/main" val="4108118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F414E-892D-B160-A103-09AF11B960AE}"/>
              </a:ext>
            </a:extLst>
          </p:cNvPr>
          <p:cNvSpPr>
            <a:spLocks noGrp="1"/>
          </p:cNvSpPr>
          <p:nvPr>
            <p:ph type="title"/>
          </p:nvPr>
        </p:nvSpPr>
        <p:spPr/>
        <p:txBody>
          <a:bodyPr/>
          <a:lstStyle/>
          <a:p>
            <a:r>
              <a:rPr lang="zh-CN" altLang="en-US" dirty="0"/>
              <a:t>寄存器分配后的指令调度调用</a:t>
            </a:r>
          </a:p>
        </p:txBody>
      </p:sp>
      <p:sp>
        <p:nvSpPr>
          <p:cNvPr id="3" name="内容占位符 2">
            <a:extLst>
              <a:ext uri="{FF2B5EF4-FFF2-40B4-BE49-F238E27FC236}">
                <a16:creationId xmlns:a16="http://schemas.microsoft.com/office/drawing/2014/main" id="{C1CF7AC0-B925-8BA8-337B-8AD9AD919637}"/>
              </a:ext>
            </a:extLst>
          </p:cNvPr>
          <p:cNvSpPr>
            <a:spLocks noGrp="1"/>
          </p:cNvSpPr>
          <p:nvPr>
            <p:ph idx="1"/>
          </p:nvPr>
        </p:nvSpPr>
        <p:spPr>
          <a:xfrm>
            <a:off x="838200" y="1825625"/>
            <a:ext cx="10515600" cy="5170456"/>
          </a:xfrm>
        </p:spPr>
        <p:txBody>
          <a:bodyPr>
            <a:normAutofit fontScale="32500" lnSpcReduction="20000"/>
          </a:bodyPr>
          <a:lstStyle/>
          <a:p>
            <a:pPr marL="0" indent="0">
              <a:buNone/>
            </a:pPr>
            <a:r>
              <a:rPr lang="en-US" altLang="zh-CN" sz="6400" dirty="0"/>
              <a:t>template &lt;</a:t>
            </a:r>
            <a:r>
              <a:rPr lang="en-US" altLang="zh-CN" sz="6400" dirty="0" err="1"/>
              <a:t>typename</a:t>
            </a:r>
            <a:r>
              <a:rPr lang="en-US" altLang="zh-CN" sz="6400" dirty="0"/>
              <a:t> Derived&gt;</a:t>
            </a:r>
          </a:p>
          <a:p>
            <a:pPr marL="0" indent="0">
              <a:buNone/>
            </a:pPr>
            <a:r>
              <a:rPr lang="en-US" altLang="zh-CN" sz="6400" dirty="0"/>
              <a:t>Error </a:t>
            </a:r>
            <a:r>
              <a:rPr lang="en-US" altLang="zh-CN" sz="6400" dirty="0" err="1"/>
              <a:t>CodeGenPassBuilder</a:t>
            </a:r>
            <a:r>
              <a:rPr lang="en-US" altLang="zh-CN" sz="6400" dirty="0"/>
              <a:t>&lt;Derived&gt;::</a:t>
            </a:r>
            <a:r>
              <a:rPr lang="en-US" altLang="zh-CN" sz="6400" dirty="0" err="1"/>
              <a:t>addMachinePasses</a:t>
            </a:r>
            <a:r>
              <a:rPr lang="en-US" altLang="zh-CN" sz="6400" dirty="0"/>
              <a:t>(</a:t>
            </a:r>
          </a:p>
          <a:p>
            <a:pPr marL="0" indent="0">
              <a:buNone/>
            </a:pPr>
            <a:r>
              <a:rPr lang="en-US" altLang="zh-CN" sz="6400" dirty="0"/>
              <a:t>    </a:t>
            </a:r>
            <a:r>
              <a:rPr lang="en-US" altLang="zh-CN" sz="6400" dirty="0" err="1"/>
              <a:t>AddMachinePass</a:t>
            </a:r>
            <a:r>
              <a:rPr lang="en-US" altLang="zh-CN" sz="6400" dirty="0"/>
              <a:t> &amp;</a:t>
            </a:r>
            <a:r>
              <a:rPr lang="en-US" altLang="zh-CN" sz="6400" dirty="0" err="1"/>
              <a:t>addPass</a:t>
            </a:r>
            <a:r>
              <a:rPr lang="en-US" altLang="zh-CN" sz="6400" dirty="0"/>
              <a:t>) const {</a:t>
            </a:r>
          </a:p>
          <a:p>
            <a:pPr marL="0" indent="0">
              <a:buNone/>
            </a:pPr>
            <a:r>
              <a:rPr lang="en-US" altLang="zh-CN" sz="6400" dirty="0"/>
              <a:t>…</a:t>
            </a:r>
          </a:p>
          <a:p>
            <a:pPr marL="0" indent="0">
              <a:buNone/>
            </a:pPr>
            <a:r>
              <a:rPr lang="en-US" altLang="zh-CN" sz="6400" dirty="0"/>
              <a:t>  // Second pass scheduler.</a:t>
            </a:r>
          </a:p>
          <a:p>
            <a:pPr marL="0" indent="0">
              <a:buNone/>
            </a:pPr>
            <a:r>
              <a:rPr lang="en-US" altLang="zh-CN" sz="6400" dirty="0"/>
              <a:t>if (</a:t>
            </a:r>
            <a:r>
              <a:rPr lang="en-US" altLang="zh-CN" sz="6400" dirty="0" err="1"/>
              <a:t>getOptLevel</a:t>
            </a:r>
            <a:r>
              <a:rPr lang="en-US" altLang="zh-CN" sz="6400" dirty="0"/>
              <a:t>() != </a:t>
            </a:r>
            <a:r>
              <a:rPr lang="en-US" altLang="zh-CN" sz="6400" dirty="0" err="1"/>
              <a:t>CodeGenOpt</a:t>
            </a:r>
            <a:r>
              <a:rPr lang="en-US" altLang="zh-CN" sz="6400" dirty="0"/>
              <a:t>::None &amp;&amp;</a:t>
            </a:r>
          </a:p>
          <a:p>
            <a:pPr marL="0" indent="0">
              <a:buNone/>
            </a:pPr>
            <a:r>
              <a:rPr lang="en-US" altLang="zh-CN" sz="6400" dirty="0"/>
              <a:t>      !</a:t>
            </a:r>
            <a:r>
              <a:rPr lang="en-US" altLang="zh-CN" sz="6400" dirty="0" err="1"/>
              <a:t>TM.targetSchedulesPostRAScheduling</a:t>
            </a:r>
            <a:r>
              <a:rPr lang="en-US" altLang="zh-CN" sz="6400" dirty="0"/>
              <a:t>()) {</a:t>
            </a:r>
          </a:p>
          <a:p>
            <a:pPr marL="0" indent="0">
              <a:buNone/>
            </a:pPr>
            <a:r>
              <a:rPr lang="en-US" altLang="zh-CN" sz="6400" dirty="0"/>
              <a:t>    if (</a:t>
            </a:r>
            <a:r>
              <a:rPr lang="en-US" altLang="zh-CN" sz="6400" dirty="0" err="1"/>
              <a:t>Opt.MISchedPostRA</a:t>
            </a:r>
            <a:r>
              <a:rPr lang="en-US" altLang="zh-CN" sz="6400" dirty="0"/>
              <a:t>)</a:t>
            </a:r>
          </a:p>
          <a:p>
            <a:pPr marL="0" indent="0">
              <a:buNone/>
            </a:pPr>
            <a:r>
              <a:rPr lang="en-US" altLang="zh-CN" sz="6400" dirty="0"/>
              <a:t>      </a:t>
            </a:r>
            <a:r>
              <a:rPr lang="en-US" altLang="zh-CN" sz="6400" dirty="0" err="1"/>
              <a:t>addPass</a:t>
            </a:r>
            <a:r>
              <a:rPr lang="en-US" altLang="zh-CN" sz="6400" dirty="0"/>
              <a:t>(</a:t>
            </a:r>
            <a:r>
              <a:rPr lang="en-US" altLang="zh-CN" sz="6400" dirty="0" err="1"/>
              <a:t>PostMachineSchedulerPass</a:t>
            </a:r>
            <a:r>
              <a:rPr lang="en-US" altLang="zh-CN" sz="6400" dirty="0"/>
              <a:t>());</a:t>
            </a:r>
          </a:p>
          <a:p>
            <a:pPr marL="0" indent="0">
              <a:buNone/>
            </a:pPr>
            <a:r>
              <a:rPr lang="en-US" altLang="zh-CN" sz="6400" dirty="0"/>
              <a:t>    else</a:t>
            </a:r>
          </a:p>
          <a:p>
            <a:pPr marL="0" indent="0">
              <a:buNone/>
            </a:pPr>
            <a:r>
              <a:rPr lang="en-US" altLang="zh-CN" sz="6400" dirty="0"/>
              <a:t>      </a:t>
            </a:r>
            <a:r>
              <a:rPr lang="en-US" altLang="zh-CN" sz="6400" dirty="0" err="1"/>
              <a:t>addPass</a:t>
            </a:r>
            <a:r>
              <a:rPr lang="en-US" altLang="zh-CN" sz="6400" dirty="0"/>
              <a:t>(</a:t>
            </a:r>
            <a:r>
              <a:rPr lang="en-US" altLang="zh-CN" sz="6400" dirty="0" err="1"/>
              <a:t>PostRASchedulerPass</a:t>
            </a:r>
            <a:r>
              <a:rPr lang="en-US" altLang="zh-CN" sz="6400" dirty="0"/>
              <a:t>());</a:t>
            </a:r>
          </a:p>
          <a:p>
            <a:pPr marL="0" indent="0">
              <a:buNone/>
            </a:pPr>
            <a:r>
              <a:rPr lang="en-US" altLang="zh-CN" sz="6400" dirty="0"/>
              <a:t>  }</a:t>
            </a:r>
          </a:p>
          <a:p>
            <a:pPr marL="0" indent="0">
              <a:buNone/>
            </a:pPr>
            <a:r>
              <a:rPr lang="en-US" altLang="zh-CN" sz="6400" dirty="0"/>
              <a:t>…</a:t>
            </a:r>
          </a:p>
          <a:p>
            <a:pPr marL="0" indent="0">
              <a:buNone/>
            </a:pPr>
            <a:r>
              <a:rPr lang="en-US" altLang="zh-CN" sz="6400" dirty="0"/>
              <a:t>}</a:t>
            </a:r>
          </a:p>
          <a:p>
            <a:pPr marL="0" indent="0">
              <a:buNone/>
            </a:pPr>
            <a:endParaRPr lang="zh-CN" altLang="en-US" dirty="0"/>
          </a:p>
        </p:txBody>
      </p:sp>
      <p:sp>
        <p:nvSpPr>
          <p:cNvPr id="4" name="文本框 3">
            <a:extLst>
              <a:ext uri="{FF2B5EF4-FFF2-40B4-BE49-F238E27FC236}">
                <a16:creationId xmlns:a16="http://schemas.microsoft.com/office/drawing/2014/main" id="{8149F185-7AC0-AB6E-CDB3-BD91F2E38217}"/>
              </a:ext>
            </a:extLst>
          </p:cNvPr>
          <p:cNvSpPr txBox="1"/>
          <p:nvPr/>
        </p:nvSpPr>
        <p:spPr>
          <a:xfrm>
            <a:off x="7701826" y="1690688"/>
            <a:ext cx="4031951" cy="923330"/>
          </a:xfrm>
          <a:prstGeom prst="rect">
            <a:avLst/>
          </a:prstGeom>
          <a:noFill/>
        </p:spPr>
        <p:txBody>
          <a:bodyPr wrap="square" rtlCol="0">
            <a:spAutoFit/>
          </a:bodyPr>
          <a:lstStyle/>
          <a:p>
            <a:r>
              <a:rPr lang="en-US" altLang="zh-CN" dirty="0"/>
              <a:t>From: llvm16.0.0 </a:t>
            </a:r>
            <a:r>
              <a:rPr lang="en-US" altLang="zh-CN" dirty="0" err="1"/>
              <a:t>llvm</a:t>
            </a:r>
            <a:r>
              <a:rPr lang="en-US" altLang="zh-CN" dirty="0"/>
              <a:t>/include/</a:t>
            </a:r>
            <a:r>
              <a:rPr lang="en-US" altLang="zh-CN" dirty="0" err="1"/>
              <a:t>llvm</a:t>
            </a:r>
            <a:r>
              <a:rPr lang="en-US" altLang="zh-CN" dirty="0"/>
              <a:t>/</a:t>
            </a:r>
            <a:r>
              <a:rPr lang="en-US" altLang="zh-CN" dirty="0" err="1"/>
              <a:t>CodeGen</a:t>
            </a:r>
            <a:r>
              <a:rPr lang="en-US" altLang="zh-CN" dirty="0"/>
              <a:t>/</a:t>
            </a:r>
            <a:r>
              <a:rPr lang="en-US" altLang="zh-CN" dirty="0" err="1"/>
              <a:t>CodeGenPassBuilder.h</a:t>
            </a:r>
            <a:endParaRPr lang="zh-CN" altLang="en-US" dirty="0"/>
          </a:p>
        </p:txBody>
      </p:sp>
    </p:spTree>
    <p:extLst>
      <p:ext uri="{BB962C8B-B14F-4D97-AF65-F5344CB8AC3E}">
        <p14:creationId xmlns:p14="http://schemas.microsoft.com/office/powerpoint/2010/main" val="2998496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7F64-9260-3812-34D1-20C959FE2C9F}"/>
              </a:ext>
            </a:extLst>
          </p:cNvPr>
          <p:cNvSpPr>
            <a:spLocks noGrp="1"/>
          </p:cNvSpPr>
          <p:nvPr>
            <p:ph type="title"/>
          </p:nvPr>
        </p:nvSpPr>
        <p:spPr/>
        <p:txBody>
          <a:bodyPr/>
          <a:lstStyle/>
          <a:p>
            <a:r>
              <a:rPr lang="zh-CN" altLang="en-US" dirty="0"/>
              <a:t>寄存器分配</a:t>
            </a:r>
          </a:p>
        </p:txBody>
      </p:sp>
      <p:sp>
        <p:nvSpPr>
          <p:cNvPr id="3" name="内容占位符 2">
            <a:extLst>
              <a:ext uri="{FF2B5EF4-FFF2-40B4-BE49-F238E27FC236}">
                <a16:creationId xmlns:a16="http://schemas.microsoft.com/office/drawing/2014/main" id="{9CBD80E7-A28D-E6C2-14E7-E6E60B96677E}"/>
              </a:ext>
            </a:extLst>
          </p:cNvPr>
          <p:cNvSpPr>
            <a:spLocks noGrp="1"/>
          </p:cNvSpPr>
          <p:nvPr>
            <p:ph idx="1"/>
          </p:nvPr>
        </p:nvSpPr>
        <p:spPr/>
        <p:txBody>
          <a:bodyPr/>
          <a:lstStyle/>
          <a:p>
            <a:r>
              <a:rPr lang="zh-CN" altLang="en-US" dirty="0"/>
              <a:t>寄存器分配实质上就是如何使用处理器有限数量的寄存器。编译器所针对的目标处理器所具有的寄存器都是有限的，如何将这些有限的寄存器给指令使用，或者替换指令中之前使用的虚拟寄存器</a:t>
            </a:r>
            <a:r>
              <a:rPr lang="en-US" altLang="zh-CN" dirty="0"/>
              <a:t>/</a:t>
            </a:r>
            <a:r>
              <a:rPr lang="zh-CN" altLang="en-US" dirty="0"/>
              <a:t>变量，就是寄存器分配索要考虑的问题。</a:t>
            </a:r>
            <a:endParaRPr lang="en-US" altLang="zh-CN" dirty="0"/>
          </a:p>
          <a:p>
            <a:r>
              <a:rPr lang="zh-CN" altLang="en-US" dirty="0"/>
              <a:t>寄存器分配不仅要满足指令使用寄存器的需求，还要尽可能的提高寄存器的使用效率，以提高指令的运行速度，避免因为寄存器使用带来大量数据转移的指令。</a:t>
            </a:r>
          </a:p>
        </p:txBody>
      </p:sp>
      <p:sp>
        <p:nvSpPr>
          <p:cNvPr id="4" name="文本框 3">
            <a:extLst>
              <a:ext uri="{FF2B5EF4-FFF2-40B4-BE49-F238E27FC236}">
                <a16:creationId xmlns:a16="http://schemas.microsoft.com/office/drawing/2014/main" id="{75AAD744-91A6-D834-20E1-7D3899A19293}"/>
              </a:ext>
            </a:extLst>
          </p:cNvPr>
          <p:cNvSpPr txBox="1"/>
          <p:nvPr/>
        </p:nvSpPr>
        <p:spPr>
          <a:xfrm>
            <a:off x="1163782" y="6023914"/>
            <a:ext cx="7990609" cy="369332"/>
          </a:xfrm>
          <a:prstGeom prst="rect">
            <a:avLst/>
          </a:prstGeom>
          <a:noFill/>
        </p:spPr>
        <p:txBody>
          <a:bodyPr wrap="square" rtlCol="0">
            <a:spAutoFit/>
          </a:bodyPr>
          <a:lstStyle/>
          <a:p>
            <a:r>
              <a:rPr lang="en-US" altLang="zh-CN" dirty="0"/>
              <a:t>From:《</a:t>
            </a:r>
            <a:r>
              <a:rPr lang="zh-CN" altLang="en-US" dirty="0"/>
              <a:t>编译器后端理论与实践</a:t>
            </a:r>
            <a:r>
              <a:rPr lang="en-US" altLang="zh-CN" dirty="0"/>
              <a:t>》</a:t>
            </a:r>
            <a:r>
              <a:rPr lang="zh-CN" altLang="en-US" dirty="0"/>
              <a:t>（史宁宁，未出版）</a:t>
            </a:r>
          </a:p>
        </p:txBody>
      </p:sp>
    </p:spTree>
    <p:extLst>
      <p:ext uri="{BB962C8B-B14F-4D97-AF65-F5344CB8AC3E}">
        <p14:creationId xmlns:p14="http://schemas.microsoft.com/office/powerpoint/2010/main" val="1844013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8BE34-272D-5472-2643-CEA7971E4DEA}"/>
              </a:ext>
            </a:extLst>
          </p:cNvPr>
          <p:cNvSpPr>
            <a:spLocks noGrp="1"/>
          </p:cNvSpPr>
          <p:nvPr>
            <p:ph type="title"/>
          </p:nvPr>
        </p:nvSpPr>
        <p:spPr/>
        <p:txBody>
          <a:bodyPr/>
          <a:lstStyle/>
          <a:p>
            <a:r>
              <a:rPr lang="zh-CN" altLang="en-US" dirty="0"/>
              <a:t>寄存器分配常见的算法</a:t>
            </a:r>
          </a:p>
        </p:txBody>
      </p:sp>
      <p:sp>
        <p:nvSpPr>
          <p:cNvPr id="3" name="内容占位符 2">
            <a:extLst>
              <a:ext uri="{FF2B5EF4-FFF2-40B4-BE49-F238E27FC236}">
                <a16:creationId xmlns:a16="http://schemas.microsoft.com/office/drawing/2014/main" id="{6CDDA0CA-12C8-36EA-A7A9-F0F09F9712DB}"/>
              </a:ext>
            </a:extLst>
          </p:cNvPr>
          <p:cNvSpPr>
            <a:spLocks noGrp="1"/>
          </p:cNvSpPr>
          <p:nvPr>
            <p:ph idx="1"/>
          </p:nvPr>
        </p:nvSpPr>
        <p:spPr/>
        <p:txBody>
          <a:bodyPr/>
          <a:lstStyle/>
          <a:p>
            <a:r>
              <a:rPr lang="zh-CN" altLang="en-US" dirty="0"/>
              <a:t>寄存器分配常见的算法有图着色、线性扫描、基于</a:t>
            </a:r>
            <a:r>
              <a:rPr lang="en-US" altLang="zh-CN" dirty="0"/>
              <a:t>SSA</a:t>
            </a:r>
            <a:r>
              <a:rPr lang="zh-CN" altLang="en-US" dirty="0"/>
              <a:t>的寄存器分配、</a:t>
            </a:r>
            <a:r>
              <a:rPr lang="en-US" altLang="zh-CN" dirty="0"/>
              <a:t>PBQP</a:t>
            </a:r>
            <a:r>
              <a:rPr lang="zh-CN" altLang="en-US" dirty="0"/>
              <a:t>、线性规划、弦图分配等。其中，基于</a:t>
            </a:r>
            <a:r>
              <a:rPr lang="en-US" altLang="zh-CN" dirty="0"/>
              <a:t>SSA</a:t>
            </a:r>
            <a:r>
              <a:rPr lang="zh-CN" altLang="en-US" dirty="0"/>
              <a:t>的寄存器分配属于分配算法的一类，其中包含多种可应用于</a:t>
            </a:r>
            <a:r>
              <a:rPr lang="en-US" altLang="zh-CN" dirty="0"/>
              <a:t>SSA</a:t>
            </a:r>
            <a:r>
              <a:rPr lang="zh-CN" altLang="en-US" dirty="0"/>
              <a:t>格式的寄存器分配算法。</a:t>
            </a:r>
          </a:p>
        </p:txBody>
      </p:sp>
      <p:sp>
        <p:nvSpPr>
          <p:cNvPr id="4" name="文本框 3">
            <a:extLst>
              <a:ext uri="{FF2B5EF4-FFF2-40B4-BE49-F238E27FC236}">
                <a16:creationId xmlns:a16="http://schemas.microsoft.com/office/drawing/2014/main" id="{39EBB523-362C-6D2C-E7EB-3ED0932A1CF9}"/>
              </a:ext>
            </a:extLst>
          </p:cNvPr>
          <p:cNvSpPr txBox="1"/>
          <p:nvPr/>
        </p:nvSpPr>
        <p:spPr>
          <a:xfrm>
            <a:off x="1163782" y="6023914"/>
            <a:ext cx="7990609" cy="369332"/>
          </a:xfrm>
          <a:prstGeom prst="rect">
            <a:avLst/>
          </a:prstGeom>
          <a:noFill/>
        </p:spPr>
        <p:txBody>
          <a:bodyPr wrap="square" rtlCol="0">
            <a:spAutoFit/>
          </a:bodyPr>
          <a:lstStyle/>
          <a:p>
            <a:r>
              <a:rPr lang="en-US" altLang="zh-CN" dirty="0"/>
              <a:t>From:《</a:t>
            </a:r>
            <a:r>
              <a:rPr lang="zh-CN" altLang="en-US" dirty="0"/>
              <a:t>编译器后端理论与实践</a:t>
            </a:r>
            <a:r>
              <a:rPr lang="en-US" altLang="zh-CN" dirty="0"/>
              <a:t>》</a:t>
            </a:r>
            <a:r>
              <a:rPr lang="zh-CN" altLang="en-US" dirty="0"/>
              <a:t>（史宁宁，未出版）</a:t>
            </a:r>
          </a:p>
        </p:txBody>
      </p:sp>
    </p:spTree>
    <p:extLst>
      <p:ext uri="{BB962C8B-B14F-4D97-AF65-F5344CB8AC3E}">
        <p14:creationId xmlns:p14="http://schemas.microsoft.com/office/powerpoint/2010/main" val="37702946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37958-7B7B-C6A1-A89F-FA2476F768BC}"/>
              </a:ext>
            </a:extLst>
          </p:cNvPr>
          <p:cNvSpPr>
            <a:spLocks noGrp="1"/>
          </p:cNvSpPr>
          <p:nvPr>
            <p:ph type="title"/>
          </p:nvPr>
        </p:nvSpPr>
        <p:spPr/>
        <p:txBody>
          <a:bodyPr/>
          <a:lstStyle/>
          <a:p>
            <a:r>
              <a:rPr lang="en-US" altLang="zh-CN" dirty="0"/>
              <a:t>LLVM</a:t>
            </a:r>
            <a:r>
              <a:rPr lang="zh-CN" altLang="en-US" dirty="0"/>
              <a:t>的寄存器分配</a:t>
            </a:r>
          </a:p>
        </p:txBody>
      </p:sp>
      <p:sp>
        <p:nvSpPr>
          <p:cNvPr id="3" name="内容占位符 2">
            <a:extLst>
              <a:ext uri="{FF2B5EF4-FFF2-40B4-BE49-F238E27FC236}">
                <a16:creationId xmlns:a16="http://schemas.microsoft.com/office/drawing/2014/main" id="{CC20BB68-DA92-AC8C-3606-2EC1BA666FC2}"/>
              </a:ext>
            </a:extLst>
          </p:cNvPr>
          <p:cNvSpPr>
            <a:spLocks noGrp="1"/>
          </p:cNvSpPr>
          <p:nvPr>
            <p:ph idx="1"/>
          </p:nvPr>
        </p:nvSpPr>
        <p:spPr/>
        <p:txBody>
          <a:bodyPr>
            <a:normAutofit/>
          </a:bodyPr>
          <a:lstStyle/>
          <a:p>
            <a:r>
              <a:rPr lang="en-US" altLang="zh-CN" dirty="0"/>
              <a:t>LLVM infrastructure provides four register allocator, namely: fast, basic, greedy and PBQP.</a:t>
            </a:r>
          </a:p>
          <a:p>
            <a:r>
              <a:rPr lang="en-US" altLang="zh-CN" dirty="0"/>
              <a:t>The Fast Register Allocator</a:t>
            </a:r>
          </a:p>
          <a:p>
            <a:pPr marL="0" indent="0">
              <a:buNone/>
            </a:pPr>
            <a:r>
              <a:rPr lang="en-US" altLang="zh-CN" sz="1800" dirty="0">
                <a:solidFill>
                  <a:srgbClr val="231F20"/>
                </a:solidFill>
                <a:effectLst/>
                <a:latin typeface="Times-Roman"/>
              </a:rPr>
              <a:t>    This allocator is a local register allocator, which has the simplest strategy when compared with the others. It </a:t>
            </a:r>
          </a:p>
          <a:p>
            <a:pPr marL="0" indent="0">
              <a:buNone/>
            </a:pPr>
            <a:r>
              <a:rPr lang="en-US" altLang="zh-CN" sz="1800" dirty="0">
                <a:solidFill>
                  <a:srgbClr val="231F20"/>
                </a:solidFill>
                <a:effectLst/>
                <a:latin typeface="Times-Roman"/>
              </a:rPr>
              <a:t>    scans the program linearly and assigns values to registers as they appear.</a:t>
            </a:r>
          </a:p>
          <a:p>
            <a:r>
              <a:rPr lang="en-US" altLang="zh-CN" dirty="0"/>
              <a:t>The Basic Register Allocator(linear scan)</a:t>
            </a:r>
          </a:p>
          <a:p>
            <a:pPr marL="0" indent="0">
              <a:buNone/>
            </a:pPr>
            <a:r>
              <a:rPr lang="en-US" altLang="zh-CN" sz="1800" dirty="0">
                <a:solidFill>
                  <a:srgbClr val="231F20"/>
                </a:solidFill>
                <a:latin typeface="Times-Roman"/>
              </a:rPr>
              <a:t>    </a:t>
            </a:r>
            <a:r>
              <a:rPr lang="en-US" altLang="zh-CN" sz="1800" dirty="0">
                <a:solidFill>
                  <a:srgbClr val="231F20"/>
                </a:solidFill>
                <a:effectLst/>
                <a:latin typeface="Times-Roman"/>
              </a:rPr>
              <a:t>The </a:t>
            </a:r>
            <a:r>
              <a:rPr lang="en-US" altLang="zh-CN" sz="1800" dirty="0">
                <a:solidFill>
                  <a:srgbClr val="231F20"/>
                </a:solidFill>
                <a:effectLst/>
                <a:latin typeface="Times-Italic"/>
              </a:rPr>
              <a:t>basic </a:t>
            </a:r>
            <a:r>
              <a:rPr lang="en-US" altLang="zh-CN" sz="1800" dirty="0">
                <a:solidFill>
                  <a:srgbClr val="231F20"/>
                </a:solidFill>
                <a:effectLst/>
                <a:latin typeface="Times-Roman"/>
              </a:rPr>
              <a:t>register allocator is an extension of the linear  scan register allocator proposed by </a:t>
            </a:r>
            <a:r>
              <a:rPr lang="en-US" altLang="zh-CN" sz="1800" dirty="0" err="1">
                <a:solidFill>
                  <a:srgbClr val="231F20"/>
                </a:solidFill>
                <a:effectLst/>
                <a:latin typeface="Times-Roman"/>
              </a:rPr>
              <a:t>Poletto</a:t>
            </a:r>
            <a:r>
              <a:rPr lang="en-US" altLang="zh-CN" sz="1800" dirty="0">
                <a:solidFill>
                  <a:srgbClr val="231F20"/>
                </a:solidFill>
                <a:effectLst/>
                <a:latin typeface="Times-Roman"/>
              </a:rPr>
              <a:t> with</a:t>
            </a:r>
          </a:p>
          <a:p>
            <a:pPr marL="0" indent="0">
              <a:buNone/>
            </a:pPr>
            <a:r>
              <a:rPr lang="en-US" altLang="zh-CN" sz="1800" dirty="0">
                <a:solidFill>
                  <a:srgbClr val="231F20"/>
                </a:solidFill>
                <a:effectLst/>
                <a:latin typeface="Times-Roman"/>
              </a:rPr>
              <a:t>    some extensions.</a:t>
            </a:r>
          </a:p>
          <a:p>
            <a:r>
              <a:rPr lang="en-US" altLang="zh-CN" dirty="0"/>
              <a:t>The Greedy Register Allocator(linear scan)</a:t>
            </a:r>
          </a:p>
          <a:p>
            <a:pPr marL="0" indent="0">
              <a:buNone/>
            </a:pPr>
            <a:r>
              <a:rPr lang="en-US" altLang="zh-CN" sz="1800" dirty="0">
                <a:solidFill>
                  <a:srgbClr val="231F20"/>
                </a:solidFill>
                <a:latin typeface="Times-Roman"/>
              </a:rPr>
              <a:t>   The Greedy register allocator is an implementation of the basic allocator that uses global live range.</a:t>
            </a:r>
            <a:endParaRPr lang="zh-CN" altLang="en-US" sz="1800" dirty="0">
              <a:solidFill>
                <a:srgbClr val="231F20"/>
              </a:solidFill>
              <a:latin typeface="Times-Roman"/>
            </a:endParaRPr>
          </a:p>
        </p:txBody>
      </p:sp>
      <p:sp>
        <p:nvSpPr>
          <p:cNvPr id="4" name="文本框 3">
            <a:extLst>
              <a:ext uri="{FF2B5EF4-FFF2-40B4-BE49-F238E27FC236}">
                <a16:creationId xmlns:a16="http://schemas.microsoft.com/office/drawing/2014/main" id="{3A07095E-1713-6299-7C5F-79508AD4B76E}"/>
              </a:ext>
            </a:extLst>
          </p:cNvPr>
          <p:cNvSpPr txBox="1"/>
          <p:nvPr/>
        </p:nvSpPr>
        <p:spPr>
          <a:xfrm>
            <a:off x="976745" y="6176963"/>
            <a:ext cx="7949046" cy="646331"/>
          </a:xfrm>
          <a:prstGeom prst="rect">
            <a:avLst/>
          </a:prstGeom>
          <a:noFill/>
        </p:spPr>
        <p:txBody>
          <a:bodyPr wrap="square" rtlCol="0">
            <a:spAutoFit/>
          </a:bodyPr>
          <a:lstStyle/>
          <a:p>
            <a:r>
              <a:rPr lang="en-US" altLang="zh-CN" dirty="0"/>
              <a:t>From: &lt;A Detailed Analysis of the LLVM's Register Allocators&gt;  P190-191</a:t>
            </a:r>
          </a:p>
          <a:p>
            <a:r>
              <a:rPr lang="en-US" altLang="zh-CN" dirty="0"/>
              <a:t>https://ieeexplore.ieee.org/document/6694089</a:t>
            </a:r>
            <a:endParaRPr lang="zh-CN" altLang="en-US" dirty="0"/>
          </a:p>
        </p:txBody>
      </p:sp>
    </p:spTree>
    <p:extLst>
      <p:ext uri="{BB962C8B-B14F-4D97-AF65-F5344CB8AC3E}">
        <p14:creationId xmlns:p14="http://schemas.microsoft.com/office/powerpoint/2010/main" val="45542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54B66-6A1E-8C06-2FBE-F61A2C67008B}"/>
              </a:ext>
            </a:extLst>
          </p:cNvPr>
          <p:cNvSpPr>
            <a:spLocks noGrp="1"/>
          </p:cNvSpPr>
          <p:nvPr>
            <p:ph type="title"/>
          </p:nvPr>
        </p:nvSpPr>
        <p:spPr/>
        <p:txBody>
          <a:bodyPr/>
          <a:lstStyle/>
          <a:p>
            <a:r>
              <a:rPr lang="en-US" altLang="zh-CN" dirty="0"/>
              <a:t>LLVM</a:t>
            </a:r>
            <a:r>
              <a:rPr lang="zh-CN" altLang="en-US" dirty="0"/>
              <a:t>书籍介绍（续）</a:t>
            </a:r>
          </a:p>
        </p:txBody>
      </p:sp>
      <p:sp>
        <p:nvSpPr>
          <p:cNvPr id="6" name="内容占位符 5">
            <a:extLst>
              <a:ext uri="{FF2B5EF4-FFF2-40B4-BE49-F238E27FC236}">
                <a16:creationId xmlns:a16="http://schemas.microsoft.com/office/drawing/2014/main" id="{68137814-8C82-39E8-3078-C25DF62DA818}"/>
              </a:ext>
            </a:extLst>
          </p:cNvPr>
          <p:cNvSpPr>
            <a:spLocks noGrp="1"/>
          </p:cNvSpPr>
          <p:nvPr>
            <p:ph idx="1"/>
          </p:nvPr>
        </p:nvSpPr>
        <p:spPr>
          <a:xfrm>
            <a:off x="838200" y="1825624"/>
            <a:ext cx="10515600" cy="5032375"/>
          </a:xfrm>
        </p:spPr>
        <p:txBody>
          <a:bodyPr>
            <a:normAutofit/>
          </a:bodyPr>
          <a:lstStyle/>
          <a:p>
            <a:pPr marL="0" indent="0">
              <a:buNone/>
            </a:pPr>
            <a:r>
              <a:rPr lang="en-US" altLang="zh-CN" sz="2000" dirty="0"/>
              <a:t>6. Tutorial: Creating an LLVM Backend for the Cpu0 Architecture (</a:t>
            </a:r>
            <a:r>
              <a:rPr lang="en-US" altLang="zh-CN" sz="2000" dirty="0" err="1"/>
              <a:t>Github</a:t>
            </a:r>
            <a:r>
              <a:rPr lang="en-US" altLang="zh-CN" sz="2000" dirty="0"/>
              <a:t> published) --Chen Chung-Shu</a:t>
            </a:r>
          </a:p>
          <a:p>
            <a:pPr marL="0" indent="0">
              <a:buNone/>
            </a:pPr>
            <a:r>
              <a:rPr lang="en-US" altLang="zh-CN" sz="2000" dirty="0"/>
              <a:t>7. Tutorial: Creating an LLVM Toolchain for the Cpu0 Architecture (</a:t>
            </a:r>
            <a:r>
              <a:rPr lang="en-US" altLang="zh-CN" sz="2000" dirty="0" err="1"/>
              <a:t>Github</a:t>
            </a:r>
            <a:r>
              <a:rPr lang="en-US" altLang="zh-CN" sz="2000" dirty="0"/>
              <a:t> published) --Chen Chung-Shu</a:t>
            </a:r>
          </a:p>
          <a:p>
            <a:pPr marL="0" indent="0">
              <a:buNone/>
            </a:pPr>
            <a:r>
              <a:rPr lang="en-US" altLang="zh-CN" sz="2000" dirty="0"/>
              <a:t>8. Learn LLVM Core Libraries, 2nd Edition --</a:t>
            </a:r>
            <a:r>
              <a:rPr lang="en-US" altLang="zh-CN" sz="2000" dirty="0" err="1"/>
              <a:t>Dmitrii</a:t>
            </a:r>
            <a:r>
              <a:rPr lang="en-US" altLang="zh-CN" sz="2000" dirty="0"/>
              <a:t> </a:t>
            </a:r>
            <a:r>
              <a:rPr lang="en-US" altLang="zh-CN" sz="2000" dirty="0" err="1"/>
              <a:t>Borisenkov</a:t>
            </a:r>
            <a:r>
              <a:rPr lang="en-US" altLang="zh-CN" sz="2000" dirty="0"/>
              <a:t> / Bruno Lopes / Rafael </a:t>
            </a:r>
            <a:r>
              <a:rPr lang="en-US" altLang="zh-CN" sz="2000" dirty="0" err="1"/>
              <a:t>Auler</a:t>
            </a:r>
            <a:endParaRPr lang="zh-CN" altLang="en-US" sz="2000" dirty="0"/>
          </a:p>
        </p:txBody>
      </p:sp>
    </p:spTree>
    <p:extLst>
      <p:ext uri="{BB962C8B-B14F-4D97-AF65-F5344CB8AC3E}">
        <p14:creationId xmlns:p14="http://schemas.microsoft.com/office/powerpoint/2010/main" val="1681407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37958-7B7B-C6A1-A89F-FA2476F768BC}"/>
              </a:ext>
            </a:extLst>
          </p:cNvPr>
          <p:cNvSpPr>
            <a:spLocks noGrp="1"/>
          </p:cNvSpPr>
          <p:nvPr>
            <p:ph type="title"/>
          </p:nvPr>
        </p:nvSpPr>
        <p:spPr/>
        <p:txBody>
          <a:bodyPr/>
          <a:lstStyle/>
          <a:p>
            <a:r>
              <a:rPr lang="en-US" altLang="zh-CN" dirty="0"/>
              <a:t>LLVM</a:t>
            </a:r>
            <a:r>
              <a:rPr lang="zh-CN" altLang="en-US" dirty="0"/>
              <a:t>的寄存器分配</a:t>
            </a:r>
          </a:p>
        </p:txBody>
      </p:sp>
      <p:sp>
        <p:nvSpPr>
          <p:cNvPr id="3" name="内容占位符 2">
            <a:extLst>
              <a:ext uri="{FF2B5EF4-FFF2-40B4-BE49-F238E27FC236}">
                <a16:creationId xmlns:a16="http://schemas.microsoft.com/office/drawing/2014/main" id="{CC20BB68-DA92-AC8C-3606-2EC1BA666FC2}"/>
              </a:ext>
            </a:extLst>
          </p:cNvPr>
          <p:cNvSpPr>
            <a:spLocks noGrp="1"/>
          </p:cNvSpPr>
          <p:nvPr>
            <p:ph idx="1"/>
          </p:nvPr>
        </p:nvSpPr>
        <p:spPr/>
        <p:txBody>
          <a:bodyPr>
            <a:normAutofit/>
          </a:bodyPr>
          <a:lstStyle/>
          <a:p>
            <a:r>
              <a:rPr lang="en-US" altLang="zh-CN" dirty="0"/>
              <a:t> The PBQP Register Allocator</a:t>
            </a:r>
          </a:p>
          <a:p>
            <a:pPr marL="457200" lvl="1" indent="0">
              <a:buNone/>
            </a:pPr>
            <a:r>
              <a:rPr lang="en-US" altLang="zh-CN" sz="2000" dirty="0">
                <a:solidFill>
                  <a:srgbClr val="231F20"/>
                </a:solidFill>
                <a:latin typeface="Times-Roman"/>
              </a:rPr>
              <a:t>The PBQP register allocator is the LLVM register allocator  that performs allocation based on the Partitioned Boolean Quadratic Programming .PBQP is an algorithm that transforms the problem of register allocation into Partitioned Boolean Quadratic Problem. </a:t>
            </a:r>
          </a:p>
          <a:p>
            <a:pPr marL="457200" lvl="1" indent="0">
              <a:buNone/>
            </a:pPr>
            <a:endParaRPr lang="en-US" altLang="zh-CN" sz="2000" dirty="0">
              <a:solidFill>
                <a:srgbClr val="231F20"/>
              </a:solidFill>
              <a:latin typeface="Times-Roman"/>
            </a:endParaRPr>
          </a:p>
          <a:p>
            <a:pPr marL="228600" lvl="1">
              <a:spcBef>
                <a:spcPts val="1000"/>
              </a:spcBef>
            </a:pPr>
            <a:r>
              <a:rPr lang="zh-CN" altLang="en-US" sz="2800" dirty="0"/>
              <a:t>分区布尔二次规划？分区布尔二次编程？</a:t>
            </a:r>
            <a:endParaRPr lang="en-US" altLang="zh-CN" sz="2800" dirty="0"/>
          </a:p>
          <a:p>
            <a:pPr marL="457200" lvl="1" indent="0">
              <a:buNone/>
            </a:pPr>
            <a:endParaRPr lang="en-US" altLang="zh-CN" sz="2000" dirty="0">
              <a:solidFill>
                <a:srgbClr val="231F20"/>
              </a:solidFill>
              <a:latin typeface="Times-Roman"/>
            </a:endParaRPr>
          </a:p>
          <a:p>
            <a:pPr marL="457200" lvl="1" indent="0">
              <a:buNone/>
            </a:pPr>
            <a:endParaRPr lang="en-US" altLang="zh-CN" sz="2000" dirty="0">
              <a:solidFill>
                <a:srgbClr val="231F20"/>
              </a:solidFill>
              <a:latin typeface="Times-Roman"/>
            </a:endParaRPr>
          </a:p>
        </p:txBody>
      </p:sp>
      <p:sp>
        <p:nvSpPr>
          <p:cNvPr id="4" name="文本框 3">
            <a:extLst>
              <a:ext uri="{FF2B5EF4-FFF2-40B4-BE49-F238E27FC236}">
                <a16:creationId xmlns:a16="http://schemas.microsoft.com/office/drawing/2014/main" id="{3A07095E-1713-6299-7C5F-79508AD4B76E}"/>
              </a:ext>
            </a:extLst>
          </p:cNvPr>
          <p:cNvSpPr txBox="1"/>
          <p:nvPr/>
        </p:nvSpPr>
        <p:spPr>
          <a:xfrm>
            <a:off x="976745" y="6176963"/>
            <a:ext cx="7949046" cy="646331"/>
          </a:xfrm>
          <a:prstGeom prst="rect">
            <a:avLst/>
          </a:prstGeom>
          <a:noFill/>
        </p:spPr>
        <p:txBody>
          <a:bodyPr wrap="square" rtlCol="0">
            <a:spAutoFit/>
          </a:bodyPr>
          <a:lstStyle/>
          <a:p>
            <a:r>
              <a:rPr lang="en-US" altLang="zh-CN" dirty="0"/>
              <a:t>From: &lt;A Detailed Analysis of the LLVM's Register Allocators&gt;  P190-191</a:t>
            </a:r>
          </a:p>
          <a:p>
            <a:r>
              <a:rPr lang="en-US" altLang="zh-CN" dirty="0"/>
              <a:t>https://ieeexplore.ieee.org/document/6694089</a:t>
            </a:r>
            <a:endParaRPr lang="zh-CN" altLang="en-US" dirty="0"/>
          </a:p>
        </p:txBody>
      </p:sp>
    </p:spTree>
    <p:extLst>
      <p:ext uri="{BB962C8B-B14F-4D97-AF65-F5344CB8AC3E}">
        <p14:creationId xmlns:p14="http://schemas.microsoft.com/office/powerpoint/2010/main" val="3743620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143B9-1F08-2536-9109-1FDC89304DC1}"/>
              </a:ext>
            </a:extLst>
          </p:cNvPr>
          <p:cNvSpPr>
            <a:spLocks noGrp="1"/>
          </p:cNvSpPr>
          <p:nvPr>
            <p:ph type="title"/>
          </p:nvPr>
        </p:nvSpPr>
        <p:spPr/>
        <p:txBody>
          <a:bodyPr/>
          <a:lstStyle/>
          <a:p>
            <a:r>
              <a:rPr lang="en-US" altLang="zh-CN" dirty="0"/>
              <a:t>LLVM</a:t>
            </a:r>
            <a:r>
              <a:rPr lang="zh-CN" altLang="en-US" dirty="0"/>
              <a:t>寄存器分配器的使用</a:t>
            </a:r>
          </a:p>
        </p:txBody>
      </p:sp>
      <p:pic>
        <p:nvPicPr>
          <p:cNvPr id="5" name="内容占位符 4">
            <a:extLst>
              <a:ext uri="{FF2B5EF4-FFF2-40B4-BE49-F238E27FC236}">
                <a16:creationId xmlns:a16="http://schemas.microsoft.com/office/drawing/2014/main" id="{259BEA83-46CF-914F-87EB-B9FAB1674DAD}"/>
              </a:ext>
            </a:extLst>
          </p:cNvPr>
          <p:cNvPicPr>
            <a:picLocks noGrp="1" noChangeAspect="1"/>
          </p:cNvPicPr>
          <p:nvPr>
            <p:ph idx="1"/>
          </p:nvPr>
        </p:nvPicPr>
        <p:blipFill>
          <a:blip r:embed="rId2"/>
          <a:stretch>
            <a:fillRect/>
          </a:stretch>
        </p:blipFill>
        <p:spPr>
          <a:xfrm>
            <a:off x="694091" y="2350006"/>
            <a:ext cx="10379155" cy="1806358"/>
          </a:xfrm>
        </p:spPr>
      </p:pic>
      <p:sp>
        <p:nvSpPr>
          <p:cNvPr id="6" name="文本框 5">
            <a:extLst>
              <a:ext uri="{FF2B5EF4-FFF2-40B4-BE49-F238E27FC236}">
                <a16:creationId xmlns:a16="http://schemas.microsoft.com/office/drawing/2014/main" id="{EE35A3EF-5321-FA1E-7A28-2E046566A456}"/>
              </a:ext>
            </a:extLst>
          </p:cNvPr>
          <p:cNvSpPr txBox="1"/>
          <p:nvPr/>
        </p:nvSpPr>
        <p:spPr>
          <a:xfrm>
            <a:off x="838200" y="5881255"/>
            <a:ext cx="10086110" cy="369332"/>
          </a:xfrm>
          <a:prstGeom prst="rect">
            <a:avLst/>
          </a:prstGeom>
          <a:noFill/>
        </p:spPr>
        <p:txBody>
          <a:bodyPr wrap="square" rtlCol="0">
            <a:spAutoFit/>
          </a:bodyPr>
          <a:lstStyle/>
          <a:p>
            <a:r>
              <a:rPr lang="en-US" altLang="zh-CN" dirty="0"/>
              <a:t>From: https://www.llvm.org/docs/CodeGenerator.html#register-allocator</a:t>
            </a:r>
            <a:endParaRPr lang="zh-CN" altLang="en-US" dirty="0"/>
          </a:p>
        </p:txBody>
      </p:sp>
    </p:spTree>
    <p:extLst>
      <p:ext uri="{BB962C8B-B14F-4D97-AF65-F5344CB8AC3E}">
        <p14:creationId xmlns:p14="http://schemas.microsoft.com/office/powerpoint/2010/main" val="206307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98AF2-D824-BA00-543C-C2B35C96990D}"/>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DBA4E1BF-325F-C94E-159F-288EB42A14CC}"/>
              </a:ext>
            </a:extLst>
          </p:cNvPr>
          <p:cNvSpPr>
            <a:spLocks noGrp="1"/>
          </p:cNvSpPr>
          <p:nvPr>
            <p:ph idx="1"/>
          </p:nvPr>
        </p:nvSpPr>
        <p:spPr/>
        <p:txBody>
          <a:bodyPr/>
          <a:lstStyle/>
          <a:p>
            <a:r>
              <a:rPr lang="zh-CN" altLang="en-US" dirty="0"/>
              <a:t>参见具体每页下方标注。</a:t>
            </a:r>
          </a:p>
        </p:txBody>
      </p:sp>
    </p:spTree>
    <p:extLst>
      <p:ext uri="{BB962C8B-B14F-4D97-AF65-F5344CB8AC3E}">
        <p14:creationId xmlns:p14="http://schemas.microsoft.com/office/powerpoint/2010/main" val="2256543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3E670-B54A-97F1-FA56-EFF2E35A7336}"/>
              </a:ext>
            </a:extLst>
          </p:cNvPr>
          <p:cNvSpPr>
            <a:spLocks noGrp="1"/>
          </p:cNvSpPr>
          <p:nvPr>
            <p:ph type="title"/>
          </p:nvPr>
        </p:nvSpPr>
        <p:spPr>
          <a:xfrm>
            <a:off x="1056409" y="3233016"/>
            <a:ext cx="10515600" cy="1325563"/>
          </a:xfrm>
        </p:spPr>
        <p:txBody>
          <a:bodyPr>
            <a:normAutofit/>
          </a:bodyPr>
          <a:lstStyle/>
          <a:p>
            <a:pPr algn="ctr"/>
            <a:r>
              <a:rPr lang="en-US" altLang="zh-CN" sz="6000" dirty="0"/>
              <a:t>Thanks!</a:t>
            </a:r>
            <a:endParaRPr lang="zh-CN" altLang="en-US" sz="6000" dirty="0"/>
          </a:p>
        </p:txBody>
      </p:sp>
    </p:spTree>
    <p:extLst>
      <p:ext uri="{BB962C8B-B14F-4D97-AF65-F5344CB8AC3E}">
        <p14:creationId xmlns:p14="http://schemas.microsoft.com/office/powerpoint/2010/main" val="36476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2B033-1ADD-741C-2CBE-BF0A33FBAD4D}"/>
              </a:ext>
            </a:extLst>
          </p:cNvPr>
          <p:cNvSpPr>
            <a:spLocks noGrp="1"/>
          </p:cNvSpPr>
          <p:nvPr>
            <p:ph type="title"/>
          </p:nvPr>
        </p:nvSpPr>
        <p:spPr/>
        <p:txBody>
          <a:bodyPr/>
          <a:lstStyle/>
          <a:p>
            <a:r>
              <a:rPr lang="en-US" altLang="zh-CN" dirty="0"/>
              <a:t>LLVM</a:t>
            </a:r>
            <a:r>
              <a:rPr lang="zh-CN" altLang="en-US" dirty="0"/>
              <a:t>官方资源</a:t>
            </a:r>
          </a:p>
        </p:txBody>
      </p:sp>
      <p:sp>
        <p:nvSpPr>
          <p:cNvPr id="3" name="内容占位符 2">
            <a:extLst>
              <a:ext uri="{FF2B5EF4-FFF2-40B4-BE49-F238E27FC236}">
                <a16:creationId xmlns:a16="http://schemas.microsoft.com/office/drawing/2014/main" id="{3951ED03-3A88-8BA4-0A19-4BDC318B0F47}"/>
              </a:ext>
            </a:extLst>
          </p:cNvPr>
          <p:cNvSpPr>
            <a:spLocks noGrp="1"/>
          </p:cNvSpPr>
          <p:nvPr>
            <p:ph idx="1"/>
          </p:nvPr>
        </p:nvSpPr>
        <p:spPr/>
        <p:txBody>
          <a:bodyPr/>
          <a:lstStyle/>
          <a:p>
            <a:r>
              <a:rPr lang="en-US" altLang="zh-CN" dirty="0">
                <a:hlinkClick r:id="rId2"/>
              </a:rPr>
              <a:t>https://llvm.org/devmtg/</a:t>
            </a:r>
            <a:r>
              <a:rPr lang="en-US" altLang="zh-CN" dirty="0"/>
              <a:t>  </a:t>
            </a:r>
            <a:r>
              <a:rPr lang="zh-CN" altLang="en-US" dirty="0"/>
              <a:t>历年</a:t>
            </a:r>
            <a:r>
              <a:rPr lang="en-US" altLang="zh-CN" dirty="0"/>
              <a:t>LLVM</a:t>
            </a:r>
            <a:r>
              <a:rPr lang="zh-CN" altLang="en-US" dirty="0"/>
              <a:t>会议资料，多数配有视频。</a:t>
            </a:r>
            <a:endParaRPr lang="en-US" altLang="zh-CN" dirty="0"/>
          </a:p>
          <a:p>
            <a:r>
              <a:rPr lang="en-US" altLang="zh-CN" dirty="0">
                <a:hlinkClick r:id="rId3"/>
              </a:rPr>
              <a:t>https://llvm.org/docs/</a:t>
            </a:r>
            <a:r>
              <a:rPr lang="en-US" altLang="zh-CN" dirty="0"/>
              <a:t> LLVM</a:t>
            </a:r>
            <a:r>
              <a:rPr lang="zh-CN" altLang="en-US" dirty="0"/>
              <a:t>文档</a:t>
            </a:r>
            <a:endParaRPr lang="en-US" altLang="zh-CN" dirty="0"/>
          </a:p>
          <a:p>
            <a:r>
              <a:rPr lang="en-US" altLang="zh-CN" dirty="0">
                <a:hlinkClick r:id="rId4"/>
              </a:rPr>
              <a:t>https://llvm.org/doxygen/</a:t>
            </a:r>
            <a:r>
              <a:rPr lang="en-US" altLang="zh-CN" dirty="0"/>
              <a:t> LLVM </a:t>
            </a:r>
            <a:r>
              <a:rPr lang="en-US" altLang="zh-CN" dirty="0" err="1"/>
              <a:t>doxygen</a:t>
            </a:r>
            <a:r>
              <a:rPr lang="zh-CN" altLang="en-US" dirty="0"/>
              <a:t>文档</a:t>
            </a:r>
            <a:endParaRPr lang="en-US" altLang="zh-CN" dirty="0"/>
          </a:p>
          <a:p>
            <a:r>
              <a:rPr lang="en-US" altLang="zh-CN" dirty="0">
                <a:hlinkClick r:id="rId5"/>
              </a:rPr>
              <a:t>https://clang.llvm.org/doxygen/</a:t>
            </a:r>
            <a:r>
              <a:rPr lang="en-US" altLang="zh-CN" dirty="0"/>
              <a:t> Clang </a:t>
            </a:r>
            <a:r>
              <a:rPr lang="en-US" altLang="zh-CN" dirty="0" err="1"/>
              <a:t>doxygen</a:t>
            </a:r>
            <a:r>
              <a:rPr lang="zh-CN" altLang="en-US" dirty="0"/>
              <a:t>文档</a:t>
            </a:r>
          </a:p>
        </p:txBody>
      </p:sp>
    </p:spTree>
    <p:extLst>
      <p:ext uri="{BB962C8B-B14F-4D97-AF65-F5344CB8AC3E}">
        <p14:creationId xmlns:p14="http://schemas.microsoft.com/office/powerpoint/2010/main" val="322410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3E9E-92C2-1773-2EB4-920B5CF8D59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4325E7-20FF-B05E-F01C-35D82F8C1684}"/>
              </a:ext>
            </a:extLst>
          </p:cNvPr>
          <p:cNvSpPr>
            <a:spLocks noGrp="1"/>
          </p:cNvSpPr>
          <p:nvPr>
            <p:ph idx="1"/>
          </p:nvPr>
        </p:nvSpPr>
        <p:spPr/>
        <p:txBody>
          <a:bodyPr/>
          <a:lstStyle/>
          <a:p>
            <a:r>
              <a:rPr lang="zh-CN" altLang="en-US" dirty="0"/>
              <a:t>自我介绍与资料推荐</a:t>
            </a:r>
            <a:endParaRPr lang="en-US" altLang="zh-CN" dirty="0"/>
          </a:p>
          <a:p>
            <a:r>
              <a:rPr lang="en-US" altLang="zh-CN" dirty="0">
                <a:solidFill>
                  <a:srgbClr val="FF0000"/>
                </a:solidFill>
              </a:rPr>
              <a:t>LLVM</a:t>
            </a:r>
            <a:r>
              <a:rPr lang="zh-CN" altLang="en-US" dirty="0">
                <a:solidFill>
                  <a:srgbClr val="FF0000"/>
                </a:solidFill>
              </a:rPr>
              <a:t>整体框架</a:t>
            </a:r>
            <a:endParaRPr lang="en-US" altLang="zh-CN" dirty="0">
              <a:solidFill>
                <a:srgbClr val="FF0000"/>
              </a:solidFill>
            </a:endParaRPr>
          </a:p>
          <a:p>
            <a:r>
              <a:rPr lang="en-US" altLang="zh-CN" dirty="0"/>
              <a:t>LLVM</a:t>
            </a:r>
            <a:r>
              <a:rPr lang="zh-CN" altLang="en-US" dirty="0"/>
              <a:t>的前端</a:t>
            </a:r>
            <a:r>
              <a:rPr lang="en-US" altLang="zh-CN" dirty="0"/>
              <a:t>Clang</a:t>
            </a:r>
          </a:p>
          <a:p>
            <a:r>
              <a:rPr lang="en-US" altLang="zh-CN" dirty="0"/>
              <a:t>LLVM</a:t>
            </a:r>
            <a:r>
              <a:rPr lang="zh-CN" altLang="en-US" dirty="0"/>
              <a:t>的</a:t>
            </a:r>
            <a:r>
              <a:rPr lang="en-US" altLang="zh-CN" dirty="0"/>
              <a:t>IR</a:t>
            </a:r>
          </a:p>
          <a:p>
            <a:r>
              <a:rPr lang="en-US" altLang="zh-CN" dirty="0"/>
              <a:t>LLVM</a:t>
            </a:r>
            <a:r>
              <a:rPr lang="zh-CN" altLang="en-US" dirty="0"/>
              <a:t>的</a:t>
            </a:r>
            <a:r>
              <a:rPr lang="en-US" altLang="zh-CN" dirty="0"/>
              <a:t>pass</a:t>
            </a:r>
          </a:p>
          <a:p>
            <a:r>
              <a:rPr lang="en-US" altLang="zh-CN" dirty="0"/>
              <a:t>LLVM</a:t>
            </a:r>
            <a:r>
              <a:rPr lang="zh-CN" altLang="en-US" dirty="0"/>
              <a:t>的后端</a:t>
            </a:r>
          </a:p>
        </p:txBody>
      </p:sp>
    </p:spTree>
    <p:extLst>
      <p:ext uri="{BB962C8B-B14F-4D97-AF65-F5344CB8AC3E}">
        <p14:creationId xmlns:p14="http://schemas.microsoft.com/office/powerpoint/2010/main" val="24279141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4841</Words>
  <Application>Microsoft Office PowerPoint</Application>
  <PresentationFormat>宽屏</PresentationFormat>
  <Paragraphs>571</Paragraphs>
  <Slides>73</Slides>
  <Notes>7</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73</vt:i4>
      </vt:variant>
    </vt:vector>
  </HeadingPairs>
  <TitlesOfParts>
    <vt:vector size="88" baseType="lpstr">
      <vt:lpstr>-apple-system</vt:lpstr>
      <vt:lpstr>DejaVu Sans</vt:lpstr>
      <vt:lpstr>Helvetica Neue</vt:lpstr>
      <vt:lpstr>Lucida Grande</vt:lpstr>
      <vt:lpstr>Times-Italic</vt:lpstr>
      <vt:lpstr>Times-Roman</vt:lpstr>
      <vt:lpstr>等线</vt:lpstr>
      <vt:lpstr>等线 Light</vt:lpstr>
      <vt:lpstr>Microsoft YaHei</vt:lpstr>
      <vt:lpstr>Arial</vt:lpstr>
      <vt:lpstr>Calibri</vt:lpstr>
      <vt:lpstr>Roboto</vt:lpstr>
      <vt:lpstr>Office 主题</vt:lpstr>
      <vt:lpstr>Office 主题​​</vt:lpstr>
      <vt:lpstr>1_Office 主题​​</vt:lpstr>
      <vt:lpstr>LLVM架构简析 —— 南盘江计划</vt:lpstr>
      <vt:lpstr>目录</vt:lpstr>
      <vt:lpstr>目录</vt:lpstr>
      <vt:lpstr>史宁宁  中科院软件所PLCT实验室</vt:lpstr>
      <vt:lpstr>史宁宁  中科院软件所PLCT实验室（续）</vt:lpstr>
      <vt:lpstr>LLVM书籍介绍</vt:lpstr>
      <vt:lpstr>LLVM书籍介绍（续）</vt:lpstr>
      <vt:lpstr>LLVM官方资源</vt:lpstr>
      <vt:lpstr>目录</vt:lpstr>
      <vt:lpstr>LLVM</vt:lpstr>
      <vt:lpstr>The primary sub-projects of LLVM</vt:lpstr>
      <vt:lpstr>LLVM架构</vt:lpstr>
      <vt:lpstr>Three-Phase Design</vt:lpstr>
      <vt:lpstr>Projects built with LLVM</vt:lpstr>
      <vt:lpstr>LLVM所支持的语言</vt:lpstr>
      <vt:lpstr>LLVM所支持的后端</vt:lpstr>
      <vt:lpstr>目录</vt:lpstr>
      <vt:lpstr>Clang: a C language family frontend for LLVM</vt:lpstr>
      <vt:lpstr>Clang的主要环节</vt:lpstr>
      <vt:lpstr>Clang的词法分析和语法分析</vt:lpstr>
      <vt:lpstr>Clang libs</vt:lpstr>
      <vt:lpstr>Clang tools</vt:lpstr>
      <vt:lpstr>LibClang project</vt:lpstr>
      <vt:lpstr>目录</vt:lpstr>
      <vt:lpstr>What is the LLVM IR?</vt:lpstr>
      <vt:lpstr>IR 的不同形式</vt:lpstr>
      <vt:lpstr>IR &amp; the compilation process</vt:lpstr>
      <vt:lpstr>Simplified IR layout</vt:lpstr>
      <vt:lpstr>Basic Blocks</vt:lpstr>
      <vt:lpstr>Static Single Assignment(SSA) &amp; Φ (Phi) function</vt:lpstr>
      <vt:lpstr>目录</vt:lpstr>
      <vt:lpstr>Pass</vt:lpstr>
      <vt:lpstr>Pass分类</vt:lpstr>
      <vt:lpstr>Analysis Passes</vt:lpstr>
      <vt:lpstr>Analysis Passes（续）</vt:lpstr>
      <vt:lpstr>Analysis Passes（续）</vt:lpstr>
      <vt:lpstr>Analysis Passes（续）</vt:lpstr>
      <vt:lpstr>Analysis Passes代码</vt:lpstr>
      <vt:lpstr>Transform passes</vt:lpstr>
      <vt:lpstr>Transform passes（续）</vt:lpstr>
      <vt:lpstr>Transform passes（续）</vt:lpstr>
      <vt:lpstr>Transform passes（续）</vt:lpstr>
      <vt:lpstr>Transform passes（续）</vt:lpstr>
      <vt:lpstr>Transform passes（续）</vt:lpstr>
      <vt:lpstr>Transform passes代码</vt:lpstr>
      <vt:lpstr>Utility passes </vt:lpstr>
      <vt:lpstr>PassManager</vt:lpstr>
      <vt:lpstr>Pass总结</vt:lpstr>
      <vt:lpstr>目录</vt:lpstr>
      <vt:lpstr>The Steps in LLVM Backend</vt:lpstr>
      <vt:lpstr>The Steps in LLVM Backend（Another version）</vt:lpstr>
      <vt:lpstr>TableGen</vt:lpstr>
      <vt:lpstr>指令选择</vt:lpstr>
      <vt:lpstr>LLVM的指令选择器</vt:lpstr>
      <vt:lpstr>指令调度</vt:lpstr>
      <vt:lpstr>LLVM的指令调度选项</vt:lpstr>
      <vt:lpstr>LLVM的指令调度选项</vt:lpstr>
      <vt:lpstr>LLVM的指令调度实现</vt:lpstr>
      <vt:lpstr>LLVM的指令调度实现（续）</vt:lpstr>
      <vt:lpstr>LLVM的指令调度实现（续）</vt:lpstr>
      <vt:lpstr>PowerPoint 演示文稿</vt:lpstr>
      <vt:lpstr>寄存器分配前的指令调度调用SelectionDAGISel</vt:lpstr>
      <vt:lpstr>寄存器分配前的指令调度调用SelectionDAGISel（续）</vt:lpstr>
      <vt:lpstr>寄存器分配前的指令调度调用 SelectionDAGISel（续）</vt:lpstr>
      <vt:lpstr>寄存器分配前的指令调度调用 MachineSchedulerPass</vt:lpstr>
      <vt:lpstr>寄存器分配后的指令调度调用</vt:lpstr>
      <vt:lpstr>寄存器分配</vt:lpstr>
      <vt:lpstr>寄存器分配常见的算法</vt:lpstr>
      <vt:lpstr>LLVM的寄存器分配</vt:lpstr>
      <vt:lpstr>LLVM的寄存器分配</vt:lpstr>
      <vt:lpstr>LLVM寄存器分配器的使用</vt:lpstr>
      <vt:lpstr>参考资料</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LLVM架构简析 —— 南盘江计划</dc:title>
  <dc:creator>snsn1</dc:creator>
  <cp:lastModifiedBy>snsn19840203@163.com</cp:lastModifiedBy>
  <cp:revision>19</cp:revision>
  <dcterms:created xsi:type="dcterms:W3CDTF">2023-04-18T08:04:55Z</dcterms:created>
  <dcterms:modified xsi:type="dcterms:W3CDTF">2023-04-25T10:02:35Z</dcterms:modified>
</cp:coreProperties>
</file>