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60" r:id="rId4"/>
    <p:sldId id="257" r:id="rId5"/>
    <p:sldId id="258" r:id="rId6"/>
    <p:sldId id="261" r:id="rId7"/>
    <p:sldId id="266" r:id="rId8"/>
    <p:sldId id="267" r:id="rId9"/>
    <p:sldId id="265" r:id="rId10"/>
    <p:sldId id="264" r:id="rId11"/>
    <p:sldId id="262" r:id="rId12"/>
    <p:sldId id="270" r:id="rId13"/>
    <p:sldId id="271" r:id="rId14"/>
    <p:sldId id="273" r:id="rId15"/>
    <p:sldId id="276" r:id="rId16"/>
    <p:sldId id="274" r:id="rId17"/>
    <p:sldId id="275" r:id="rId18"/>
    <p:sldId id="272" r:id="rId19"/>
    <p:sldId id="269" r:id="rId20"/>
    <p:sldId id="268" r:id="rId21"/>
    <p:sldId id="279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81CBC-920C-4FA3-971C-F6FCCA6A442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87A4D-A807-4CA4-B32D-E29A8A36C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87A4D-A807-4CA4-B32D-E29A8A36C2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5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C105C-2943-40AD-BD80-884B67DF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9060B-B184-493F-9DB8-F0744C3A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1E66C-89B2-4E05-BB2B-10692819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DFE19-C276-4C91-8606-E456BDAF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2C035-96BC-499A-A40E-9AC9C538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2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A4657-FB40-4F96-8FDC-A7FEA052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621F4-0187-43D5-A506-956019439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3ACC-9CA1-48F7-BDC2-8AF3769F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A1A67-2CD5-4809-A1A6-55BADF5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E1E2D-170D-4748-89AC-D9D6EF07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3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9F8E92-A678-4F2E-B17F-CFC0576EB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C1FC8-5DA7-4924-81DE-EE5E91278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73943-EC36-495F-AC0B-271BC21C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B0180-14D0-4D87-9A01-820DB7D0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0EA5A-0DDB-4B7C-982A-118EF3FE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9E8D-B7D2-4E34-BC85-BE1CB922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69654-38AE-48A7-93F0-F35A2D92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55AFE-6C8D-4DDE-89C0-61D58002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98E79-D46D-4A1F-BD21-9195612E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32786-A603-4A7C-88A7-3F4CE598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9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A4FC-1C23-458C-8491-75CD89E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488B-0530-414B-8776-CDE7D1C8E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2F316-A651-4FF1-A93C-108E36BD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F6C66-53CD-4718-A00B-5848D14C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4E4BA-DC14-471F-8308-85CB1485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8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C0CD-243E-464C-BF36-CD9B83F6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AD5E-1D23-4799-8A95-53D89D24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230AD-7463-4BB8-B0F9-FB6801DB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7256F-3D4E-470F-80E3-62589A64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01931-3FAB-4DD7-8DD8-D5F3115D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C1CFD-6E11-4BDF-A65D-741C44AC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3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6ECFF-CC51-465F-ACC0-AFD18831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D7751-FAA9-4558-AD39-C0FE8CA5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8D071-6A7A-47D3-9357-0122D982A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A148F0-FB9E-4CC1-A7D6-E18E08580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EA6B90-E1D0-4A78-B68A-62179A943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B249A8-8852-4F3C-8842-C9EB6C2A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344186-F679-41F2-8843-AD5B7FB0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892E69-F571-4499-9866-3227DCAE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5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4662B-8E7F-4FA6-A2F2-9EA3D86B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968940-0D8B-4F93-8856-3737ECF8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5F6345-C043-4D39-9C8B-7E997460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78340-B2A5-4E52-8AC1-821F4C66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9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94F79D-030F-41CB-B029-91306B31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1ECC1-D287-443C-A1AC-8BB38A8A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B7BE4-BEC1-4C10-9E98-6D6A984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60571-2FAC-467E-BF76-1F0EE36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866D1-3EDF-41CE-8036-611940499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AC577D-F952-43AE-8F11-C72D79B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BDC8E-F69F-423A-A917-FC6ECDB5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7C0B1-7614-4ECB-A65E-928C904E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978285-C580-4587-AE99-DA99865B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6F48F-59CB-48EA-A81A-D5BC728A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0F83ED-1E58-44C4-9C9C-F8EDF0B64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60C33-2F7C-4974-BE4A-ECC830D6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8BC0A-D039-4447-BB17-5682FA9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38927-E78D-41DB-A365-9F1F6D92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94668-DEEF-4FE4-B7FB-FE678932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5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D66937-F90B-4621-8219-FFA01774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78D71-46C2-4B8C-8697-7514879F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2FA13-D0C0-4D9F-BA8F-A0137A50C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5B4A-8232-45C9-AC56-BA06A6A32A87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6A37-F6AD-4FEA-A48B-BCADED36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9174F-EDEC-4E1B-A471-154193774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CD20-BEF7-4837-88E3-5B3DC4F56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7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7B064-4233-4C1C-A2B0-AE72C06D5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ART OptimizingCompiler</a:t>
            </a:r>
            <a:br>
              <a:rPr lang="en-US" altLang="zh-CN" dirty="0"/>
            </a:br>
            <a:r>
              <a:rPr lang="zh-CN" altLang="en-US" dirty="0"/>
              <a:t>简析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50D156-995C-42CB-A8A3-687A6A01D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zh-CN" altLang="en-US" dirty="0"/>
              <a:t>中科院软件所</a:t>
            </a:r>
            <a:r>
              <a:rPr lang="en-US" altLang="zh-CN" dirty="0"/>
              <a:t>PLCT</a:t>
            </a:r>
            <a:r>
              <a:rPr lang="zh-CN" altLang="en-US" dirty="0"/>
              <a:t>实验室  史宁宁</a:t>
            </a:r>
          </a:p>
        </p:txBody>
      </p:sp>
    </p:spTree>
    <p:extLst>
      <p:ext uri="{BB962C8B-B14F-4D97-AF65-F5344CB8AC3E}">
        <p14:creationId xmlns:p14="http://schemas.microsoft.com/office/powerpoint/2010/main" val="26333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7"/>
    </mc:Choice>
    <mc:Fallback>
      <p:transition spd="slow" advTm="18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D0DFF-78DB-4547-A9FB-FE301D58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Compiler::Create</a:t>
            </a:r>
            <a:r>
              <a:rPr lang="zh-CN" altLang="en-US" sz="4400" dirty="0"/>
              <a:t>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A7D0D-2D68-479E-B0ED-1729442A4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Compiler* Compiler::Create(const </a:t>
            </a:r>
            <a:r>
              <a:rPr lang="en-US" altLang="zh-CN" sz="1800" dirty="0" err="1"/>
              <a:t>CompilerOptions</a:t>
            </a:r>
            <a:r>
              <a:rPr lang="en-US" altLang="zh-CN" sz="1800" dirty="0"/>
              <a:t>&amp; </a:t>
            </a:r>
            <a:r>
              <a:rPr lang="en-US" altLang="zh-CN" sz="1800" dirty="0" err="1"/>
              <a:t>compiler_options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CompiledMethodStorage</a:t>
            </a:r>
            <a:r>
              <a:rPr lang="en-US" altLang="zh-CN" sz="1800" dirty="0"/>
              <a:t>* storage,  Compiler::Kind kind) {</a:t>
            </a:r>
          </a:p>
          <a:p>
            <a:r>
              <a:rPr lang="en-US" altLang="zh-CN" sz="1800" dirty="0"/>
              <a:t>…</a:t>
            </a:r>
          </a:p>
          <a:p>
            <a:r>
              <a:rPr lang="en-US" altLang="zh-CN" sz="1800" dirty="0"/>
              <a:t>switch (kind) {</a:t>
            </a:r>
          </a:p>
          <a:p>
            <a:r>
              <a:rPr lang="en-US" altLang="zh-CN" sz="1800" dirty="0"/>
              <a:t>    case </a:t>
            </a:r>
            <a:r>
              <a:rPr lang="en-US" altLang="zh-CN" sz="1800" dirty="0" err="1"/>
              <a:t>kQuick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      // TODO: Remove Quick in options.</a:t>
            </a:r>
          </a:p>
          <a:p>
            <a:r>
              <a:rPr lang="en-US" altLang="zh-CN" sz="1800" dirty="0"/>
              <a:t>    case </a:t>
            </a:r>
            <a:r>
              <a:rPr lang="en-US" altLang="zh-CN" sz="1800" dirty="0" err="1"/>
              <a:t>kOptimizing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      return </a:t>
            </a:r>
            <a:r>
              <a:rPr lang="en-US" altLang="zh-CN" sz="1800" dirty="0" err="1"/>
              <a:t>CreateOptimizingCompiler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compiler_options</a:t>
            </a:r>
            <a:r>
              <a:rPr lang="en-US" altLang="zh-CN" sz="1800" dirty="0"/>
              <a:t>, storage);</a:t>
            </a:r>
          </a:p>
          <a:p>
            <a:endParaRPr lang="en-US" altLang="zh-CN" sz="1800" dirty="0"/>
          </a:p>
          <a:p>
            <a:r>
              <a:rPr lang="en-US" altLang="zh-CN" sz="1800" dirty="0"/>
              <a:t>    default:</a:t>
            </a:r>
          </a:p>
          <a:p>
            <a:r>
              <a:rPr lang="en-US" altLang="zh-CN" sz="1800" dirty="0"/>
              <a:t>      LOG(FATAL) &lt;&lt; "UNREACHABLE";</a:t>
            </a:r>
          </a:p>
          <a:p>
            <a:r>
              <a:rPr lang="en-US" altLang="zh-CN" sz="1800" dirty="0"/>
              <a:t>      UNREACHABLE();</a:t>
            </a:r>
          </a:p>
          <a:p>
            <a:r>
              <a:rPr lang="en-US" altLang="zh-CN" sz="1800" dirty="0"/>
              <a:t>  }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672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32"/>
    </mc:Choice>
    <mc:Fallback>
      <p:transition spd="slow" advTm="60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ECEA-A829-49C6-880C-0C0EDE7A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OptimizingCompiler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28086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"/>
    </mc:Choice>
    <mc:Fallback>
      <p:transition spd="slow" advTm="25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FC45-2D34-44EE-AD46-337E4C1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正常编译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50D1-1AF1-4612-B519-3B27485B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art/compiler/optimizing/optimizing_compiler.cc</a:t>
            </a:r>
          </a:p>
          <a:p>
            <a:pPr marL="0" indent="0">
              <a:buNone/>
            </a:pPr>
            <a:r>
              <a:rPr lang="en-US" altLang="zh-CN" dirty="0" err="1"/>
              <a:t>CompiledMethod</a:t>
            </a:r>
            <a:r>
              <a:rPr lang="en-US" altLang="zh-CN" dirty="0"/>
              <a:t>* OptimizingCompiler::Compile(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const </a:t>
            </a:r>
            <a:r>
              <a:rPr lang="en-US" altLang="zh-CN" dirty="0" err="1"/>
              <a:t>dex</a:t>
            </a:r>
            <a:r>
              <a:rPr lang="en-US" altLang="zh-CN" dirty="0"/>
              <a:t>::</a:t>
            </a:r>
            <a:r>
              <a:rPr lang="en-US" altLang="zh-CN" dirty="0" err="1"/>
              <a:t>CodeItem</a:t>
            </a:r>
            <a:r>
              <a:rPr lang="en-US" altLang="zh-CN" dirty="0"/>
              <a:t>* </a:t>
            </a:r>
            <a:r>
              <a:rPr lang="en-US" altLang="zh-CN" dirty="0" err="1"/>
              <a:t>code_item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uint32_t </a:t>
            </a:r>
            <a:r>
              <a:rPr lang="en-US" altLang="zh-CN" dirty="0" err="1"/>
              <a:t>access_flags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</a:t>
            </a:r>
            <a:r>
              <a:rPr lang="en-US" altLang="zh-CN" dirty="0" err="1"/>
              <a:t>InvokeType</a:t>
            </a:r>
            <a:r>
              <a:rPr lang="en-US" altLang="zh-CN" dirty="0"/>
              <a:t> </a:t>
            </a:r>
            <a:r>
              <a:rPr lang="en-US" altLang="zh-CN" dirty="0" err="1"/>
              <a:t>invoke_type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uint16_t </a:t>
            </a:r>
            <a:r>
              <a:rPr lang="en-US" altLang="zh-CN" dirty="0" err="1"/>
              <a:t>class_def_idx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uint32_t </a:t>
            </a:r>
            <a:r>
              <a:rPr lang="en-US" altLang="zh-CN" dirty="0" err="1"/>
              <a:t>method_idx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Handle&lt;mirror::</a:t>
            </a:r>
            <a:r>
              <a:rPr lang="en-US" altLang="zh-CN" dirty="0" err="1"/>
              <a:t>ClassLoader</a:t>
            </a:r>
            <a:r>
              <a:rPr lang="en-US" altLang="zh-CN" dirty="0"/>
              <a:t>&gt; </a:t>
            </a:r>
            <a:r>
              <a:rPr lang="en-US" altLang="zh-CN" dirty="0" err="1"/>
              <a:t>jclass_loader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const </a:t>
            </a:r>
            <a:r>
              <a:rPr lang="en-US" altLang="zh-CN" dirty="0" err="1"/>
              <a:t>DexFile</a:t>
            </a:r>
            <a:r>
              <a:rPr lang="en-US" altLang="zh-CN" dirty="0"/>
              <a:t>&amp; </a:t>
            </a:r>
            <a:r>
              <a:rPr lang="en-US" altLang="zh-CN" dirty="0" err="1"/>
              <a:t>dex_file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Handle&lt;mirror::</a:t>
            </a:r>
            <a:r>
              <a:rPr lang="en-US" altLang="zh-CN" dirty="0" err="1"/>
              <a:t>DexCache</a:t>
            </a:r>
            <a:r>
              <a:rPr lang="en-US" altLang="zh-CN" dirty="0"/>
              <a:t>&gt; </a:t>
            </a:r>
            <a:r>
              <a:rPr lang="en-US" altLang="zh-CN" dirty="0" err="1"/>
              <a:t>dex_cache</a:t>
            </a:r>
            <a:r>
              <a:rPr lang="en-US" altLang="zh-CN" dirty="0"/>
              <a:t>) const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4522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"/>
    </mc:Choice>
    <mc:Fallback>
      <p:transition spd="slow" advTm="2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FC45-2D34-44EE-AD46-337E4C1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Jni</a:t>
            </a:r>
            <a:r>
              <a:rPr lang="zh-CN" altLang="en-US" dirty="0"/>
              <a:t>编译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50D1-1AF1-4612-B519-3B27485B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art/compiler/optimizing/optimizing_compiler.cc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CompiledMethod</a:t>
            </a:r>
            <a:r>
              <a:rPr lang="en-US" altLang="zh-CN" dirty="0"/>
              <a:t>* OptimizingCompiler::</a:t>
            </a:r>
            <a:r>
              <a:rPr lang="en-US" altLang="zh-CN" dirty="0" err="1"/>
              <a:t>JniCompile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uint32_t </a:t>
            </a:r>
            <a:r>
              <a:rPr lang="en-US" altLang="zh-CN" dirty="0" err="1"/>
              <a:t>access_flags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uint32_t </a:t>
            </a:r>
            <a:r>
              <a:rPr lang="en-US" altLang="zh-CN" dirty="0" err="1"/>
              <a:t>method_idx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const </a:t>
            </a:r>
            <a:r>
              <a:rPr lang="en-US" altLang="zh-CN" dirty="0" err="1"/>
              <a:t>DexFile</a:t>
            </a:r>
            <a:r>
              <a:rPr lang="en-US" altLang="zh-CN" dirty="0"/>
              <a:t>&amp; </a:t>
            </a:r>
            <a:r>
              <a:rPr lang="en-US" altLang="zh-CN" dirty="0" err="1"/>
              <a:t>dex_file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Handle&lt;mirror::</a:t>
            </a:r>
            <a:r>
              <a:rPr lang="en-US" altLang="zh-CN" dirty="0" err="1"/>
              <a:t>DexCache</a:t>
            </a:r>
            <a:r>
              <a:rPr lang="en-US" altLang="zh-CN" dirty="0"/>
              <a:t>&gt; </a:t>
            </a:r>
            <a:r>
              <a:rPr lang="en-US" altLang="zh-CN" dirty="0" err="1"/>
              <a:t>dex_cache</a:t>
            </a:r>
            <a:r>
              <a:rPr lang="en-US" altLang="zh-CN" dirty="0"/>
              <a:t>) const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3333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7"/>
    </mc:Choice>
    <mc:Fallback>
      <p:transition spd="slow" advTm="24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17EB7-990F-4B90-AAC6-FFC97FB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正常编译</a:t>
            </a:r>
            <a:r>
              <a:rPr lang="en-US" altLang="zh-CN" dirty="0"/>
              <a:t>-SSA</a:t>
            </a:r>
            <a:r>
              <a:rPr lang="zh-CN" altLang="en-US" dirty="0"/>
              <a:t>树构建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1888-F326-4281-98A2-1D8D88E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art/compiler/optimizing/builder.cc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GraphAnalysisResult</a:t>
            </a:r>
            <a:r>
              <a:rPr lang="en-US" altLang="zh-CN" dirty="0"/>
              <a:t> </a:t>
            </a:r>
            <a:r>
              <a:rPr lang="en-US" altLang="zh-CN" dirty="0" err="1"/>
              <a:t>HGraphBuilder</a:t>
            </a:r>
            <a:r>
              <a:rPr lang="en-US" altLang="zh-CN" dirty="0"/>
              <a:t>::</a:t>
            </a:r>
            <a:r>
              <a:rPr lang="en-US" altLang="zh-CN" dirty="0" err="1"/>
              <a:t>BuildGraph</a:t>
            </a:r>
            <a:r>
              <a:rPr lang="en-US" altLang="zh-CN" dirty="0"/>
              <a:t>()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66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"/>
    </mc:Choice>
    <mc:Fallback>
      <p:transition spd="slow" advTm="26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17EB7-990F-4B90-AAC6-FFC97FB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正常编译</a:t>
            </a:r>
            <a:r>
              <a:rPr lang="en-US" altLang="zh-CN" dirty="0"/>
              <a:t>-</a:t>
            </a:r>
            <a:r>
              <a:rPr lang="zh-CN" altLang="en-US" dirty="0"/>
              <a:t>公共优化环节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1888-F326-4281-98A2-1D8D88E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art/compiler/optimizing/optimizing_compiler.cc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OptimizingCompiler::</a:t>
            </a:r>
            <a:r>
              <a:rPr lang="en-US" altLang="zh-CN" dirty="0" err="1"/>
              <a:t>RunOptimizations</a:t>
            </a:r>
            <a:r>
              <a:rPr lang="en-US" altLang="zh-CN" dirty="0"/>
              <a:t>(</a:t>
            </a:r>
            <a:r>
              <a:rPr lang="en-US" altLang="zh-CN" dirty="0" err="1"/>
              <a:t>HGraph</a:t>
            </a:r>
            <a:r>
              <a:rPr lang="en-US" altLang="zh-CN" dirty="0"/>
              <a:t>* graph,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  <a:r>
              <a:rPr lang="en-US" altLang="zh-CN" dirty="0" err="1"/>
              <a:t>CodeGenerator</a:t>
            </a:r>
            <a:r>
              <a:rPr lang="en-US" altLang="zh-CN" dirty="0"/>
              <a:t>* </a:t>
            </a:r>
            <a:r>
              <a:rPr lang="en-US" altLang="zh-CN" dirty="0" err="1"/>
              <a:t>codegen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const </a:t>
            </a:r>
            <a:r>
              <a:rPr lang="en-US" altLang="zh-CN" dirty="0" err="1"/>
              <a:t>DexCompilationUnit</a:t>
            </a:r>
            <a:r>
              <a:rPr lang="en-US" altLang="zh-CN" dirty="0"/>
              <a:t>&amp; </a:t>
            </a:r>
            <a:r>
              <a:rPr lang="en-US" altLang="zh-CN" dirty="0" err="1"/>
              <a:t>dex_compilation_unit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  <a:r>
              <a:rPr lang="en-US" altLang="zh-CN" dirty="0" err="1"/>
              <a:t>PassObserver</a:t>
            </a:r>
            <a:r>
              <a:rPr lang="en-US" altLang="zh-CN" dirty="0"/>
              <a:t>* </a:t>
            </a:r>
            <a:r>
              <a:rPr lang="en-US" altLang="zh-CN" dirty="0" err="1"/>
              <a:t>pass_observer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</a:t>
            </a:r>
            <a:r>
              <a:rPr lang="en-US" altLang="zh-CN" dirty="0" err="1"/>
              <a:t>VariableSizedHandleScope</a:t>
            </a:r>
            <a:r>
              <a:rPr lang="en-US" altLang="zh-CN" dirty="0"/>
              <a:t>* handles) const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935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"/>
    </mc:Choice>
    <mc:Fallback>
      <p:transition spd="slow" advTm="2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17EB7-990F-4B90-AAC6-FFC97FB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正常编译</a:t>
            </a:r>
            <a:r>
              <a:rPr lang="en-US" altLang="zh-CN" dirty="0"/>
              <a:t>-</a:t>
            </a:r>
            <a:r>
              <a:rPr lang="zh-CN" altLang="en-US" dirty="0"/>
              <a:t>目标平台优化环节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1888-F326-4281-98A2-1D8D88E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art/compiler/optimizing/optimizing_compiler.cc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bool OptimizingCompiler::</a:t>
            </a:r>
            <a:r>
              <a:rPr lang="en-US" altLang="zh-CN" dirty="0" err="1"/>
              <a:t>RunArchOptimizations</a:t>
            </a:r>
            <a:r>
              <a:rPr lang="en-US" altLang="zh-CN" dirty="0"/>
              <a:t>(</a:t>
            </a:r>
            <a:r>
              <a:rPr lang="en-US" altLang="zh-CN" dirty="0" err="1"/>
              <a:t>HGraph</a:t>
            </a:r>
            <a:r>
              <a:rPr lang="en-US" altLang="zh-CN" dirty="0"/>
              <a:t>* graph,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</a:t>
            </a:r>
            <a:r>
              <a:rPr lang="en-US" altLang="zh-CN" dirty="0" err="1"/>
              <a:t>CodeGenerator</a:t>
            </a:r>
            <a:r>
              <a:rPr lang="en-US" altLang="zh-CN" dirty="0"/>
              <a:t>* </a:t>
            </a:r>
            <a:r>
              <a:rPr lang="en-US" altLang="zh-CN" dirty="0" err="1"/>
              <a:t>codegen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const </a:t>
            </a:r>
            <a:r>
              <a:rPr lang="en-US" altLang="zh-CN" dirty="0" err="1"/>
              <a:t>DexCompilationUnit</a:t>
            </a:r>
            <a:r>
              <a:rPr lang="en-US" altLang="zh-CN" dirty="0"/>
              <a:t>&amp; </a:t>
            </a:r>
            <a:r>
              <a:rPr lang="en-US" altLang="zh-CN" dirty="0" err="1"/>
              <a:t>dex_compilation_unit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</a:t>
            </a:r>
            <a:r>
              <a:rPr lang="en-US" altLang="zh-CN" dirty="0" err="1"/>
              <a:t>PassObserver</a:t>
            </a:r>
            <a:r>
              <a:rPr lang="en-US" altLang="zh-CN" dirty="0"/>
              <a:t>* </a:t>
            </a:r>
            <a:r>
              <a:rPr lang="en-US" altLang="zh-CN" dirty="0" err="1"/>
              <a:t>pass_observer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</a:t>
            </a:r>
            <a:r>
              <a:rPr lang="en-US" altLang="zh-CN" dirty="0" err="1"/>
              <a:t>VariableSizedHandleScope</a:t>
            </a:r>
            <a:r>
              <a:rPr lang="en-US" altLang="zh-CN" dirty="0"/>
              <a:t>* handles) const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80789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"/>
    </mc:Choice>
    <mc:Fallback>
      <p:transition spd="slow" advTm="31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17EB7-990F-4B90-AAC6-FFC97FB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正常编译</a:t>
            </a:r>
            <a:r>
              <a:rPr lang="en-US" altLang="zh-CN" dirty="0"/>
              <a:t>-</a:t>
            </a:r>
            <a:r>
              <a:rPr lang="zh-CN" altLang="en-US" dirty="0"/>
              <a:t>寄存器分配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1888-F326-4281-98A2-1D8D88E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art/compiler/optimizing/optimizing_compiler.cc</a:t>
            </a:r>
          </a:p>
          <a:p>
            <a:pPr marL="0" indent="0">
              <a:buNone/>
            </a:pPr>
            <a:r>
              <a:rPr lang="en-US" altLang="zh-CN" dirty="0"/>
              <a:t>static void </a:t>
            </a:r>
            <a:r>
              <a:rPr lang="en-US" altLang="zh-CN" dirty="0" err="1"/>
              <a:t>AllocateRegisters</a:t>
            </a:r>
            <a:r>
              <a:rPr lang="en-US" altLang="zh-CN" dirty="0"/>
              <a:t>(</a:t>
            </a:r>
            <a:r>
              <a:rPr lang="en-US" altLang="zh-CN" dirty="0" err="1"/>
              <a:t>HGraph</a:t>
            </a:r>
            <a:r>
              <a:rPr lang="en-US" altLang="zh-CN" dirty="0"/>
              <a:t>* graph,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</a:t>
            </a:r>
            <a:r>
              <a:rPr lang="en-US" altLang="zh-CN" dirty="0" err="1"/>
              <a:t>CodeGenerator</a:t>
            </a:r>
            <a:r>
              <a:rPr lang="en-US" altLang="zh-CN" dirty="0"/>
              <a:t>* </a:t>
            </a:r>
            <a:r>
              <a:rPr lang="en-US" altLang="zh-CN" dirty="0" err="1"/>
              <a:t>codegen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</a:t>
            </a:r>
            <a:r>
              <a:rPr lang="en-US" altLang="zh-CN" dirty="0" err="1"/>
              <a:t>PassObserver</a:t>
            </a:r>
            <a:r>
              <a:rPr lang="en-US" altLang="zh-CN" dirty="0"/>
              <a:t>* </a:t>
            </a:r>
            <a:r>
              <a:rPr lang="en-US" altLang="zh-CN" dirty="0" err="1"/>
              <a:t>pass_observer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</a:t>
            </a:r>
            <a:r>
              <a:rPr lang="en-US" altLang="zh-CN" dirty="0" err="1"/>
              <a:t>RegisterAllocator</a:t>
            </a:r>
            <a:r>
              <a:rPr lang="en-US" altLang="zh-CN" dirty="0"/>
              <a:t>::Strategy </a:t>
            </a:r>
            <a:r>
              <a:rPr lang="en-US" altLang="zh-CN" dirty="0" err="1"/>
              <a:t>strategy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</a:t>
            </a:r>
            <a:r>
              <a:rPr lang="en-US" altLang="zh-CN" dirty="0" err="1"/>
              <a:t>OptimizingCompilerStats</a:t>
            </a:r>
            <a:r>
              <a:rPr lang="en-US" altLang="zh-CN" dirty="0"/>
              <a:t>* stats)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47568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"/>
    </mc:Choice>
    <mc:Fallback>
      <p:transition spd="slow" advTm="33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17EB7-990F-4B90-AAC6-FFC97FB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正常编译</a:t>
            </a:r>
            <a:r>
              <a:rPr lang="en-US" altLang="zh-CN" dirty="0"/>
              <a:t>-</a:t>
            </a:r>
            <a:r>
              <a:rPr lang="zh-CN" altLang="en-US" dirty="0"/>
              <a:t>代码生成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1888-F326-4281-98A2-1D8D88E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art/compiler/optimizing/code_generator.cc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it-IT" altLang="zh-CN" dirty="0"/>
              <a:t>void CodeGenerator::Compile(CodeAllocator* allocator)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5356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"/>
    </mc:Choice>
    <mc:Fallback>
      <p:transition spd="slow" advTm="2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17EB7-990F-4B90-AAC6-FFC97FB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正常编译</a:t>
            </a:r>
            <a:r>
              <a:rPr lang="en-US" altLang="zh-CN" dirty="0"/>
              <a:t>- Emit</a:t>
            </a:r>
            <a:r>
              <a:rPr lang="zh-CN" altLang="en-US" dirty="0"/>
              <a:t>环节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1888-F326-4281-98A2-1D8D88E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art/compiler/optimizing/optimizing_compiler.cc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CompiledMethod</a:t>
            </a:r>
            <a:r>
              <a:rPr lang="en-US" altLang="zh-CN" dirty="0"/>
              <a:t>* OptimizingCompiler::Emit(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ArenaAllocator</a:t>
            </a:r>
            <a:r>
              <a:rPr lang="en-US" altLang="zh-CN" dirty="0"/>
              <a:t>* allocator,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CodeVectorAllocator</a:t>
            </a:r>
            <a:r>
              <a:rPr lang="en-US" altLang="zh-CN" dirty="0"/>
              <a:t>* </a:t>
            </a:r>
            <a:r>
              <a:rPr lang="en-US" altLang="zh-CN" dirty="0" err="1"/>
              <a:t>code_allocator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CodeGenerator</a:t>
            </a:r>
            <a:r>
              <a:rPr lang="en-US" altLang="zh-CN" dirty="0"/>
              <a:t>* </a:t>
            </a:r>
            <a:r>
              <a:rPr lang="en-US" altLang="zh-CN" dirty="0" err="1"/>
              <a:t>codegen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const </a:t>
            </a:r>
            <a:r>
              <a:rPr lang="en-US" altLang="zh-CN" dirty="0" err="1"/>
              <a:t>dex</a:t>
            </a:r>
            <a:r>
              <a:rPr lang="en-US" altLang="zh-CN" dirty="0"/>
              <a:t>::</a:t>
            </a:r>
            <a:r>
              <a:rPr lang="en-US" altLang="zh-CN" dirty="0" err="1"/>
              <a:t>CodeItem</a:t>
            </a:r>
            <a:r>
              <a:rPr lang="en-US" altLang="zh-CN" dirty="0"/>
              <a:t>* </a:t>
            </a:r>
            <a:r>
              <a:rPr lang="en-US" altLang="zh-CN" dirty="0" err="1"/>
              <a:t>code_item_for_osr_check</a:t>
            </a:r>
            <a:r>
              <a:rPr lang="en-US" altLang="zh-CN" dirty="0"/>
              <a:t>) const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64824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"/>
    </mc:Choice>
    <mc:Fallback>
      <p:transition spd="slow" advTm="4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C06E-24AD-4FAC-8DEE-0DAC0DBE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6A07F-C864-4086-A66D-61F17C6A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  <a:endParaRPr lang="en-US" altLang="zh-CN" dirty="0"/>
          </a:p>
          <a:p>
            <a:r>
              <a:rPr lang="en-US" altLang="zh-CN" dirty="0" err="1"/>
              <a:t>OptimizingCompiler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en-US" altLang="zh-CN" dirty="0" err="1"/>
              <a:t>OptimizingCompiler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 err="1"/>
              <a:t>OptimizingCompiler</a:t>
            </a:r>
            <a:r>
              <a:rPr lang="zh-CN" altLang="en-US" dirty="0"/>
              <a:t>应用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87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"/>
    </mc:Choice>
    <mc:Fallback>
      <p:transition spd="slow" advTm="23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ECEA-A829-49C6-880C-0C0EDE7A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OptimizingCompiler</a:t>
            </a:r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43179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"/>
    </mc:Choice>
    <mc:Fallback>
      <p:transition spd="slow" advTm="38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53CC-F086-4F72-B53B-17CD4E5D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OptimizingCompiler</a:t>
            </a:r>
            <a:r>
              <a:rPr lang="zh-CN" altLang="en-US" dirty="0"/>
              <a:t>应用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DB311B5-CAED-4B89-99FF-CB9B21D030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944" y="1391959"/>
            <a:ext cx="5941056" cy="51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938B2F-B134-4A07-B92F-5F90981DC90F}"/>
              </a:ext>
            </a:extLst>
          </p:cNvPr>
          <p:cNvSpPr txBox="1"/>
          <p:nvPr/>
        </p:nvSpPr>
        <p:spPr>
          <a:xfrm>
            <a:off x="838200" y="5769204"/>
            <a:ext cx="3677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 https://source.android.com/devices/tech/dalvik/jit-compiler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365CF0-CB78-4CD0-BF12-1BA2E607956C}"/>
              </a:ext>
            </a:extLst>
          </p:cNvPr>
          <p:cNvSpPr/>
          <p:nvPr/>
        </p:nvSpPr>
        <p:spPr>
          <a:xfrm>
            <a:off x="5438462" y="1367890"/>
            <a:ext cx="1527142" cy="1026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54BCC9-11A0-4CCA-8484-A3EA31724D0C}"/>
              </a:ext>
            </a:extLst>
          </p:cNvPr>
          <p:cNvSpPr/>
          <p:nvPr/>
        </p:nvSpPr>
        <p:spPr>
          <a:xfrm>
            <a:off x="8041831" y="5666016"/>
            <a:ext cx="1527142" cy="1026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6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"/>
    </mc:Choice>
    <mc:Fallback>
      <p:transition spd="slow" advTm="54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A0E1-5E90-4119-8E0C-78658288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dex2oat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AC14D1-4E7A-48D7-B47C-2E56DE5CCC95}"/>
              </a:ext>
            </a:extLst>
          </p:cNvPr>
          <p:cNvSpPr/>
          <p:nvPr/>
        </p:nvSpPr>
        <p:spPr>
          <a:xfrm>
            <a:off x="814633" y="2743200"/>
            <a:ext cx="1423448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dex2oat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43F754-362C-4A65-9113-E7F01EE25398}"/>
              </a:ext>
            </a:extLst>
          </p:cNvPr>
          <p:cNvSpPr/>
          <p:nvPr/>
        </p:nvSpPr>
        <p:spPr>
          <a:xfrm>
            <a:off x="3715731" y="1836804"/>
            <a:ext cx="3769151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driver-&gt;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GetCompiler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()-&gt;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JniCompile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3C52B0-44D0-4C9D-B676-476B6AD27AC8}"/>
              </a:ext>
            </a:extLst>
          </p:cNvPr>
          <p:cNvSpPr/>
          <p:nvPr/>
        </p:nvSpPr>
        <p:spPr>
          <a:xfrm>
            <a:off x="3715730" y="2743200"/>
            <a:ext cx="3769151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driver-&gt;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GetCompiler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()-&gt;Compile()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0B3152-86A0-409F-B280-7107CC57BC28}"/>
              </a:ext>
            </a:extLst>
          </p:cNvPr>
          <p:cNvSpPr/>
          <p:nvPr/>
        </p:nvSpPr>
        <p:spPr>
          <a:xfrm>
            <a:off x="3715731" y="3624607"/>
            <a:ext cx="3769150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driver-&gt;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GetDexToDexCompiler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()-&gt;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CompileMethod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99934E-997E-4950-9C68-3F46AF9314AB}"/>
              </a:ext>
            </a:extLst>
          </p:cNvPr>
          <p:cNvSpPr/>
          <p:nvPr/>
        </p:nvSpPr>
        <p:spPr>
          <a:xfrm>
            <a:off x="7902802" y="1839871"/>
            <a:ext cx="3571189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OptimizingCompiler::</a:t>
            </a:r>
            <a:r>
              <a:rPr lang="en-US" altLang="zh-CN" dirty="0" err="1"/>
              <a:t>JniCompile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531361-D9A9-471D-96CA-18D11AE91B27}"/>
              </a:ext>
            </a:extLst>
          </p:cNvPr>
          <p:cNvSpPr/>
          <p:nvPr/>
        </p:nvSpPr>
        <p:spPr>
          <a:xfrm>
            <a:off x="7902803" y="2743200"/>
            <a:ext cx="3571188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OptimizingCompiler::Compile()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5B87B3-02B3-433F-A83E-3E7658E6D468}"/>
              </a:ext>
            </a:extLst>
          </p:cNvPr>
          <p:cNvSpPr/>
          <p:nvPr/>
        </p:nvSpPr>
        <p:spPr>
          <a:xfrm>
            <a:off x="7902803" y="3624607"/>
            <a:ext cx="3571188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DexToDexCompiler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::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CompileMethod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0AB79C-3DE9-4503-AA36-C23B4896D9F2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238081" y="2081901"/>
            <a:ext cx="1477650" cy="90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87C608B-9E16-497D-86E1-58653ADA72B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38081" y="2988297"/>
            <a:ext cx="1477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3FCCFA1-5FA1-41F1-BD4B-6DA8EF535A32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2238081" y="2988297"/>
            <a:ext cx="1477650" cy="88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1FAFE3-01AE-4245-B61C-1F8965D4F595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7484882" y="2081901"/>
            <a:ext cx="417920" cy="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105B357-1150-4360-988C-5D27D3D12C7E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7484881" y="2988297"/>
            <a:ext cx="41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4E534FD-54A3-4792-936C-1078D0C91A24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7484881" y="3869704"/>
            <a:ext cx="41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F0A2E93-A485-4890-B4D0-A06943FC4CFD}"/>
              </a:ext>
            </a:extLst>
          </p:cNvPr>
          <p:cNvSpPr/>
          <p:nvPr/>
        </p:nvSpPr>
        <p:spPr>
          <a:xfrm>
            <a:off x="7645138" y="1348033"/>
            <a:ext cx="4157221" cy="2113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9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9"/>
    </mc:Choice>
    <mc:Fallback>
      <p:transition spd="slow" advTm="319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062D-1FF3-4413-B392-15EFBBE4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JIT</a:t>
            </a:r>
            <a:r>
              <a:rPr lang="zh-CN" altLang="en-US" dirty="0"/>
              <a:t>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8F4D8-BF4F-4AD1-99A5-149073C566E9}"/>
              </a:ext>
            </a:extLst>
          </p:cNvPr>
          <p:cNvSpPr/>
          <p:nvPr/>
        </p:nvSpPr>
        <p:spPr>
          <a:xfrm>
            <a:off x="952108" y="1951348"/>
            <a:ext cx="2667786" cy="108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art/runtime/jit/jit.cc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jit_compile_method</a:t>
            </a:r>
            <a:r>
              <a:rPr lang="en-US" altLang="zh-CN" dirty="0"/>
              <a:t>_()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EC140-CBE5-479D-9171-F5E490F6AFFC}"/>
              </a:ext>
            </a:extLst>
          </p:cNvPr>
          <p:cNvSpPr/>
          <p:nvPr/>
        </p:nvSpPr>
        <p:spPr>
          <a:xfrm>
            <a:off x="952108" y="4252422"/>
            <a:ext cx="2667786" cy="108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art/compiler/jit/jit_compiler.cc</a:t>
            </a:r>
          </a:p>
          <a:p>
            <a:pPr algn="ctr"/>
            <a:r>
              <a:rPr lang="en-US" altLang="zh-CN" dirty="0" err="1"/>
              <a:t>jit_compile_method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44346-18A7-4F65-97DD-F3DCFD46F7D6}"/>
              </a:ext>
            </a:extLst>
          </p:cNvPr>
          <p:cNvSpPr/>
          <p:nvPr/>
        </p:nvSpPr>
        <p:spPr>
          <a:xfrm>
            <a:off x="4226349" y="1951346"/>
            <a:ext cx="3173692" cy="108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art/compiler/jit/jit_compiler.cc</a:t>
            </a:r>
          </a:p>
          <a:p>
            <a:pPr algn="ctr"/>
            <a:r>
              <a:rPr lang="en-US" altLang="zh-CN" dirty="0" err="1"/>
              <a:t>JitCompiler</a:t>
            </a:r>
            <a:r>
              <a:rPr lang="en-US" altLang="zh-CN" dirty="0"/>
              <a:t>::</a:t>
            </a:r>
            <a:r>
              <a:rPr lang="en-US" altLang="zh-CN" dirty="0" err="1"/>
              <a:t>CompileMethod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8C52CEB4-840C-410C-8AC4-E98D37E98DED}"/>
              </a:ext>
            </a:extLst>
          </p:cNvPr>
          <p:cNvSpPr/>
          <p:nvPr/>
        </p:nvSpPr>
        <p:spPr>
          <a:xfrm>
            <a:off x="4328473" y="4252422"/>
            <a:ext cx="2969443" cy="113499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compiler_-&gt;</a:t>
            </a:r>
            <a:r>
              <a:rPr lang="en-US" altLang="zh-CN" dirty="0" err="1"/>
              <a:t>JitCompile</a:t>
            </a:r>
            <a:r>
              <a:rPr lang="en-US" altLang="zh-CN" dirty="0"/>
              <a:t>()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866D739-D2E0-4A86-84D9-5CB18A8CC7B3}"/>
              </a:ext>
            </a:extLst>
          </p:cNvPr>
          <p:cNvSpPr/>
          <p:nvPr/>
        </p:nvSpPr>
        <p:spPr>
          <a:xfrm>
            <a:off x="8252377" y="4252422"/>
            <a:ext cx="3635607" cy="1134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compiler_.reset</a:t>
            </a:r>
            <a:r>
              <a:rPr lang="en-US" altLang="zh-CN" dirty="0"/>
              <a:t>(Compiler::Create(*</a:t>
            </a:r>
            <a:r>
              <a:rPr lang="en-US" altLang="zh-CN" dirty="0" err="1"/>
              <a:t>compiler_options</a:t>
            </a:r>
            <a:r>
              <a:rPr lang="en-US" altLang="zh-CN" dirty="0"/>
              <a:t>_, /*storage=*/ </a:t>
            </a:r>
            <a:r>
              <a:rPr lang="en-US" altLang="zh-CN" dirty="0" err="1"/>
              <a:t>nullptr</a:t>
            </a:r>
            <a:r>
              <a:rPr lang="en-US" altLang="zh-CN" dirty="0"/>
              <a:t>, Compiler::</a:t>
            </a:r>
            <a:r>
              <a:rPr lang="en-US" altLang="zh-CN" dirty="0" err="1"/>
              <a:t>kOptimizing</a:t>
            </a:r>
            <a:r>
              <a:rPr lang="en-US" altLang="zh-CN" dirty="0"/>
              <a:t>));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D680DA-A194-49F0-AB87-92F2C2DD8EA4}"/>
              </a:ext>
            </a:extLst>
          </p:cNvPr>
          <p:cNvSpPr/>
          <p:nvPr/>
        </p:nvSpPr>
        <p:spPr>
          <a:xfrm>
            <a:off x="8356859" y="1951346"/>
            <a:ext cx="3426645" cy="108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art/compiler/optimizing/optimizing_compiler.cc</a:t>
            </a:r>
          </a:p>
          <a:p>
            <a:pPr algn="ctr"/>
            <a:r>
              <a:rPr lang="en-US" altLang="zh-CN" dirty="0"/>
              <a:t>OptimizingCompiler::</a:t>
            </a:r>
            <a:r>
              <a:rPr lang="en-US" altLang="zh-CN" dirty="0" err="1"/>
              <a:t>JitCompile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DE11AA9-C441-4012-9041-DE8445646C4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86001" y="3035431"/>
            <a:ext cx="0" cy="121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DC4DF4E-58AD-4413-BD68-35C9A6786210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619894" y="2493388"/>
            <a:ext cx="606455" cy="2301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E6A75C-E88D-46A7-BFA7-2B1C7DEC0923}"/>
              </a:ext>
            </a:extLst>
          </p:cNvPr>
          <p:cNvCxnSpPr>
            <a:stCxn id="7" idx="2"/>
            <a:endCxn id="10" idx="3"/>
          </p:cNvCxnSpPr>
          <p:nvPr/>
        </p:nvCxnSpPr>
        <p:spPr>
          <a:xfrm>
            <a:off x="5813195" y="3035429"/>
            <a:ext cx="0" cy="121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FCA6F65-6416-4923-82D5-EF8ADFB001C6}"/>
              </a:ext>
            </a:extLst>
          </p:cNvPr>
          <p:cNvCxnSpPr>
            <a:cxnSpLocks/>
            <a:stCxn id="10" idx="0"/>
            <a:endCxn id="17" idx="1"/>
          </p:cNvCxnSpPr>
          <p:nvPr/>
        </p:nvCxnSpPr>
        <p:spPr>
          <a:xfrm flipV="1">
            <a:off x="7297916" y="2493388"/>
            <a:ext cx="1058943" cy="2326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54AA40-A2DF-41EE-9A2C-CC95B44D1D74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 flipV="1">
            <a:off x="10070181" y="3035429"/>
            <a:ext cx="1" cy="121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C9CBF54-4D52-4199-BFB1-D38872459B5B}"/>
              </a:ext>
            </a:extLst>
          </p:cNvPr>
          <p:cNvSpPr/>
          <p:nvPr/>
        </p:nvSpPr>
        <p:spPr>
          <a:xfrm>
            <a:off x="7672629" y="979432"/>
            <a:ext cx="4210642" cy="2667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2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7"/>
    </mc:Choice>
    <mc:Fallback>
      <p:transition spd="slow" advTm="154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E23A1-6132-4321-8B71-7F871A37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44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44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33"/>
    </mc:Choice>
    <mc:Fallback>
      <p:transition spd="slow" advTm="70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868C6-B0DF-4D75-9BE8-8E5387C6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204546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"/>
    </mc:Choice>
    <mc:Fallback>
      <p:transition spd="slow" advTm="5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18DBA-8A2E-4E37-86FE-335C2D18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3346F-B352-4A86-8445-9DC40DA9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知乎：小乖他爹</a:t>
            </a:r>
            <a:endParaRPr lang="en-US" altLang="zh-CN" dirty="0"/>
          </a:p>
          <a:p>
            <a:r>
              <a:rPr lang="en-US" altLang="zh-CN" dirty="0"/>
              <a:t>BILIBILI: </a:t>
            </a:r>
            <a:r>
              <a:rPr lang="zh-CN" altLang="en-US" dirty="0"/>
              <a:t>小乖他爹</a:t>
            </a:r>
            <a:r>
              <a:rPr lang="en-US" altLang="zh-CN" dirty="0"/>
              <a:t>-</a:t>
            </a:r>
            <a:r>
              <a:rPr lang="zh-CN" altLang="en-US" dirty="0"/>
              <a:t>知乎</a:t>
            </a:r>
            <a:endParaRPr lang="en-US" altLang="zh-CN" dirty="0"/>
          </a:p>
          <a:p>
            <a:r>
              <a:rPr lang="en-US" altLang="zh-CN" dirty="0"/>
              <a:t>CSDN</a:t>
            </a:r>
            <a:r>
              <a:rPr lang="zh-CN" altLang="en-US" dirty="0"/>
              <a:t>：</a:t>
            </a:r>
            <a:r>
              <a:rPr lang="en-US" altLang="zh-CN" dirty="0"/>
              <a:t>snsn1984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shining1984</a:t>
            </a:r>
          </a:p>
          <a:p>
            <a:r>
              <a:rPr lang="zh-CN" altLang="en-US" dirty="0"/>
              <a:t>个人</a:t>
            </a:r>
            <a:r>
              <a:rPr lang="en-US" altLang="zh-CN" dirty="0"/>
              <a:t>talk</a:t>
            </a:r>
            <a:r>
              <a:rPr lang="zh-CN" altLang="en-US" dirty="0"/>
              <a:t>库：</a:t>
            </a:r>
            <a:r>
              <a:rPr lang="en-US" altLang="zh-CN" dirty="0"/>
              <a:t>https://github.com/shining1984/talks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96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"/>
    </mc:Choice>
    <mc:Fallback>
      <p:transition spd="slow" advTm="2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08D17-E644-465B-B6F1-E7394EB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CD4EE8-9D5E-47FF-9F56-9275D5611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1" y="365125"/>
            <a:ext cx="6295088" cy="6295088"/>
          </a:xfrm>
        </p:spPr>
      </p:pic>
    </p:spTree>
    <p:extLst>
      <p:ext uri="{BB962C8B-B14F-4D97-AF65-F5344CB8AC3E}">
        <p14:creationId xmlns:p14="http://schemas.microsoft.com/office/powerpoint/2010/main" val="30761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"/>
    </mc:Choice>
    <mc:Fallback>
      <p:transition spd="slow" advTm="2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ECEA-A829-49C6-880C-0C0EDE7A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OptimizingCompiler</a:t>
            </a:r>
            <a:r>
              <a:rPr lang="zh-CN" altLang="en-US" dirty="0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254284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"/>
    </mc:Choice>
    <mc:Fallback>
      <p:transition spd="slow" advTm="4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CF97D-93C3-41F2-85E8-C0CCDAD3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OptimizingCompiler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02B7E-FAE8-4DA1-B35D-C689CE9C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OptimizingCompiler</a:t>
            </a:r>
            <a:r>
              <a:rPr lang="zh-CN" altLang="en-US" dirty="0"/>
              <a:t>可以从宏观和微观两方面理解；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宏观上，</a:t>
            </a:r>
            <a:r>
              <a:rPr lang="en-US" altLang="zh-CN" dirty="0"/>
              <a:t>OptimizingCompiler</a:t>
            </a:r>
            <a:r>
              <a:rPr lang="zh-CN" altLang="en-US" dirty="0"/>
              <a:t>可以被视为一个完整的编译器，将输入</a:t>
            </a:r>
            <a:r>
              <a:rPr lang="en-US" altLang="zh-CN" dirty="0" err="1"/>
              <a:t>dex</a:t>
            </a:r>
            <a:r>
              <a:rPr lang="zh-CN" altLang="en-US" dirty="0"/>
              <a:t>格式文件编译为</a:t>
            </a:r>
            <a:r>
              <a:rPr lang="en-US" altLang="zh-CN" dirty="0"/>
              <a:t>oat</a:t>
            </a:r>
            <a:r>
              <a:rPr lang="zh-CN" altLang="en-US" dirty="0"/>
              <a:t>格式，是</a:t>
            </a:r>
            <a:r>
              <a:rPr lang="en-US" altLang="zh-CN" dirty="0"/>
              <a:t>dex2oat</a:t>
            </a:r>
            <a:r>
              <a:rPr lang="zh-CN" altLang="en-US" dirty="0"/>
              <a:t>工具的核心；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微观上，</a:t>
            </a:r>
            <a:r>
              <a:rPr lang="en-US" altLang="zh-CN" dirty="0"/>
              <a:t> OptimizingCompiler</a:t>
            </a:r>
            <a:r>
              <a:rPr lang="zh-CN" altLang="en-US" dirty="0"/>
              <a:t>是一个具体的类，是</a:t>
            </a:r>
            <a:r>
              <a:rPr lang="en-US" altLang="zh-CN" dirty="0"/>
              <a:t>Compiler</a:t>
            </a:r>
            <a:r>
              <a:rPr lang="zh-CN" altLang="en-US" dirty="0"/>
              <a:t>的子类。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56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4"/>
    </mc:Choice>
    <mc:Fallback>
      <p:transition spd="slow" advTm="8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2F3B-23DC-43FB-991B-7C519917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宏观</a:t>
            </a:r>
            <a:r>
              <a:rPr lang="en-US" altLang="zh-CN" dirty="0"/>
              <a:t>OptimizingCompiler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0EF1A-8BDD-4116-B473-61519E2E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宏观</a:t>
            </a:r>
            <a:r>
              <a:rPr lang="en-US" altLang="zh-CN" dirty="0"/>
              <a:t>OptimizingCompiler</a:t>
            </a:r>
            <a:r>
              <a:rPr lang="zh-CN" altLang="en-US" dirty="0"/>
              <a:t>负责</a:t>
            </a:r>
            <a:r>
              <a:rPr lang="en-US" altLang="zh-CN" dirty="0"/>
              <a:t>dex2oat</a:t>
            </a:r>
            <a:r>
              <a:rPr lang="zh-CN" altLang="en-US" dirty="0"/>
              <a:t>中从</a:t>
            </a:r>
            <a:r>
              <a:rPr lang="en-US" altLang="zh-CN" dirty="0" err="1"/>
              <a:t>dex</a:t>
            </a:r>
            <a:r>
              <a:rPr lang="zh-CN" altLang="en-US" dirty="0"/>
              <a:t>到</a:t>
            </a:r>
            <a:r>
              <a:rPr lang="en-US" altLang="zh-CN" dirty="0"/>
              <a:t>oat</a:t>
            </a:r>
            <a:r>
              <a:rPr lang="zh-CN" altLang="en-US" dirty="0"/>
              <a:t>的编译过程；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宏观</a:t>
            </a:r>
            <a:r>
              <a:rPr lang="en-US" altLang="zh-CN" dirty="0"/>
              <a:t>OptimizingCompiler</a:t>
            </a:r>
            <a:r>
              <a:rPr lang="zh-CN" altLang="en-US" dirty="0"/>
              <a:t>与</a:t>
            </a:r>
            <a:r>
              <a:rPr lang="en-US" altLang="zh-CN" dirty="0"/>
              <a:t>dex2oat</a:t>
            </a:r>
            <a:r>
              <a:rPr lang="zh-CN" altLang="en-US" dirty="0"/>
              <a:t>在不同的目录，宏观的</a:t>
            </a:r>
            <a:r>
              <a:rPr lang="en-US" altLang="zh-CN" dirty="0"/>
              <a:t>OptimizingCompiler</a:t>
            </a:r>
            <a:r>
              <a:rPr lang="zh-CN" altLang="en-US" dirty="0"/>
              <a:t>位于</a:t>
            </a:r>
            <a:r>
              <a:rPr lang="en-US" altLang="zh-CN" dirty="0"/>
              <a:t>art/compiler/optimizing</a:t>
            </a:r>
            <a:r>
              <a:rPr lang="zh-CN" altLang="en-US" dirty="0"/>
              <a:t>目录，</a:t>
            </a:r>
            <a:r>
              <a:rPr lang="en-US" altLang="zh-CN" dirty="0"/>
              <a:t>dex2oat</a:t>
            </a:r>
            <a:r>
              <a:rPr lang="zh-CN" altLang="en-US" dirty="0"/>
              <a:t>位于</a:t>
            </a:r>
            <a:r>
              <a:rPr lang="en-US" altLang="zh-CN" dirty="0"/>
              <a:t>art/dex2oat</a:t>
            </a:r>
            <a:r>
              <a:rPr lang="zh-CN" altLang="en-US" dirty="0"/>
              <a:t>目录；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宏观的</a:t>
            </a:r>
            <a:r>
              <a:rPr lang="en-US" altLang="zh-CN" dirty="0"/>
              <a:t>OptimizingCompiler</a:t>
            </a:r>
            <a:r>
              <a:rPr lang="zh-CN" altLang="en-US" dirty="0"/>
              <a:t>可以看做是</a:t>
            </a:r>
            <a:r>
              <a:rPr lang="en-US" altLang="zh-CN" dirty="0"/>
              <a:t>OptimizingCompiler</a:t>
            </a:r>
            <a:r>
              <a:rPr lang="zh-CN" altLang="en-US" dirty="0"/>
              <a:t>类及其相关的类所构成的一个编译器。</a:t>
            </a:r>
          </a:p>
        </p:txBody>
      </p:sp>
    </p:spTree>
    <p:extLst>
      <p:ext uri="{BB962C8B-B14F-4D97-AF65-F5344CB8AC3E}">
        <p14:creationId xmlns:p14="http://schemas.microsoft.com/office/powerpoint/2010/main" val="74618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8"/>
    </mc:Choice>
    <mc:Fallback>
      <p:transition spd="slow" advTm="6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53CC-F086-4F72-B53B-17CD4E5D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微观</a:t>
            </a:r>
            <a:r>
              <a:rPr lang="en-US" altLang="zh-CN" dirty="0"/>
              <a:t>OptimizingCompiler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CEFE1-5312-42D2-856B-0BFFE7C3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微观</a:t>
            </a:r>
            <a:r>
              <a:rPr lang="en-US" altLang="zh-CN" dirty="0"/>
              <a:t>OptimizingCompiler</a:t>
            </a:r>
            <a:r>
              <a:rPr lang="zh-CN" altLang="en-US" dirty="0"/>
              <a:t>是一个类；</a:t>
            </a:r>
            <a:endParaRPr lang="en-US" altLang="zh-CN" dirty="0"/>
          </a:p>
          <a:p>
            <a:r>
              <a:rPr lang="en-US" altLang="zh-CN" dirty="0"/>
              <a:t>OptimizingCompiler</a:t>
            </a:r>
            <a:r>
              <a:rPr lang="zh-CN" altLang="en-US" dirty="0"/>
              <a:t>类是</a:t>
            </a:r>
            <a:r>
              <a:rPr lang="en-US" altLang="zh-CN" dirty="0"/>
              <a:t>ART</a:t>
            </a:r>
            <a:r>
              <a:rPr lang="zh-CN" altLang="en-US" dirty="0"/>
              <a:t>中</a:t>
            </a:r>
            <a:r>
              <a:rPr lang="en-US" altLang="zh-CN" dirty="0"/>
              <a:t>Compiler</a:t>
            </a:r>
            <a:r>
              <a:rPr lang="zh-CN" altLang="en-US" dirty="0"/>
              <a:t>类的唯一一个子类；</a:t>
            </a:r>
            <a:endParaRPr lang="en-US" altLang="zh-CN" dirty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class </a:t>
            </a:r>
            <a:r>
              <a:rPr lang="en-US" altLang="zh-CN" dirty="0"/>
              <a:t>OptimizingCompiler final : public Compiler {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34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3"/>
    </mc:Choice>
    <mc:Fallback>
      <p:transition spd="slow" advTm="95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845</Words>
  <Application>Microsoft Office PowerPoint</Application>
  <PresentationFormat>宽屏</PresentationFormat>
  <Paragraphs>135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Times New Roman</vt:lpstr>
      <vt:lpstr>Office 主题​​</vt:lpstr>
      <vt:lpstr>ART OptimizingCompiler 简析</vt:lpstr>
      <vt:lpstr>目录</vt:lpstr>
      <vt:lpstr>自我介绍</vt:lpstr>
      <vt:lpstr>自我介绍</vt:lpstr>
      <vt:lpstr>自我介绍</vt:lpstr>
      <vt:lpstr>OptimizingCompiler基础</vt:lpstr>
      <vt:lpstr>OptimizingCompiler概念</vt:lpstr>
      <vt:lpstr>宏观OptimizingCompiler</vt:lpstr>
      <vt:lpstr>微观OptimizingCompiler</vt:lpstr>
      <vt:lpstr>Compiler::Create方法</vt:lpstr>
      <vt:lpstr>OptimizingCompiler实现</vt:lpstr>
      <vt:lpstr>正常编译</vt:lpstr>
      <vt:lpstr>Jni编译</vt:lpstr>
      <vt:lpstr>正常编译-SSA树构建</vt:lpstr>
      <vt:lpstr>正常编译-公共优化环节</vt:lpstr>
      <vt:lpstr>正常编译-目标平台优化环节</vt:lpstr>
      <vt:lpstr>正常编译-寄存器分配</vt:lpstr>
      <vt:lpstr>正常编译-代码生成</vt:lpstr>
      <vt:lpstr>正常编译- Emit环节</vt:lpstr>
      <vt:lpstr>OptimizingCompiler应用</vt:lpstr>
      <vt:lpstr>OptimizingCompiler应用</vt:lpstr>
      <vt:lpstr>dex2oat</vt:lpstr>
      <vt:lpstr>JIT使用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OptimizingCompiler 简析</dc:title>
  <dc:creator>snsn19840203@163.com</dc:creator>
  <cp:lastModifiedBy>snsn19840203@163.com</cp:lastModifiedBy>
  <cp:revision>24</cp:revision>
  <dcterms:created xsi:type="dcterms:W3CDTF">2020-10-22T03:00:00Z</dcterms:created>
  <dcterms:modified xsi:type="dcterms:W3CDTF">2020-10-24T03:26:30Z</dcterms:modified>
</cp:coreProperties>
</file>