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emf" ContentType="image/x-emf"/>
  <Default Extension="tmp" ContentType="image/png"/>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embeddings/oleObject1.bin" ContentType="application/vnd.openxmlformats-officedocument.oleObject"/>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57" r:id="rId3"/>
    <p:sldId id="317" r:id="rId4"/>
    <p:sldId id="298" r:id="rId5"/>
    <p:sldId id="322" r:id="rId6"/>
    <p:sldId id="318" r:id="rId7"/>
    <p:sldId id="346" r:id="rId8"/>
    <p:sldId id="349" r:id="rId9"/>
    <p:sldId id="326" r:id="rId10"/>
    <p:sldId id="327" r:id="rId11"/>
    <p:sldId id="328" r:id="rId12"/>
    <p:sldId id="329" r:id="rId13"/>
    <p:sldId id="330" r:id="rId14"/>
    <p:sldId id="347" r:id="rId15"/>
    <p:sldId id="335" r:id="rId16"/>
    <p:sldId id="348" r:id="rId17"/>
    <p:sldId id="310" r:id="rId18"/>
    <p:sldId id="311" r:id="rId19"/>
    <p:sldId id="312" r:id="rId20"/>
    <p:sldId id="337" r:id="rId21"/>
    <p:sldId id="341" r:id="rId22"/>
    <p:sldId id="342" r:id="rId23"/>
    <p:sldId id="343" r:id="rId24"/>
    <p:sldId id="345" r:id="rId25"/>
    <p:sldId id="350" r:id="rId26"/>
    <p:sldId id="274"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4386"/>
    <a:srgbClr val="FF33CC"/>
    <a:srgbClr val="002B54"/>
    <a:srgbClr val="F5C30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77939" autoAdjust="0"/>
  </p:normalViewPr>
  <p:slideViewPr>
    <p:cSldViewPr>
      <p:cViewPr varScale="1">
        <p:scale>
          <a:sx n="54" d="100"/>
          <a:sy n="54" d="100"/>
        </p:scale>
        <p:origin x="-2504" y="-11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notesMaster" Target="notesMasters/notesMaster1.xml"/><Relationship Id="rId2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6602305-CAD1-4253-8E0C-54FC2B94E747}" type="datetimeFigureOut">
              <a:rPr lang="en-US" smtClean="0"/>
              <a:pPr/>
              <a:t>16/4/12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3D5B2E1-8D05-42B5-B4D8-0F5AD18FA141}" type="slidenum">
              <a:rPr lang="en-US" smtClean="0"/>
              <a:pPr/>
              <a:t>‹#›</a:t>
            </a:fld>
            <a:endParaRPr lang="en-US"/>
          </a:p>
        </p:txBody>
      </p:sp>
    </p:spTree>
    <p:extLst>
      <p:ext uri="{BB962C8B-B14F-4D97-AF65-F5344CB8AC3E}">
        <p14:creationId xmlns:p14="http://schemas.microsoft.com/office/powerpoint/2010/main" val="8220456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Thank you for your nice introduction.</a:t>
            </a:r>
            <a:r>
              <a:rPr lang="en-US" baseline="0" dirty="0"/>
              <a:t> </a:t>
            </a:r>
            <a:r>
              <a:rPr lang="en-US" dirty="0"/>
              <a:t>Good morning, everyone.</a:t>
            </a:r>
            <a:r>
              <a:rPr lang="en-US" baseline="0" dirty="0"/>
              <a:t> It is my </a:t>
            </a:r>
            <a:r>
              <a:rPr lang="en-US" baseline="0" dirty="0" err="1"/>
              <a:t>honour</a:t>
            </a:r>
            <a:r>
              <a:rPr lang="en-US" baseline="0" dirty="0"/>
              <a:t> to be here to </a:t>
            </a:r>
            <a:r>
              <a:rPr lang="en-US" dirty="0"/>
              <a:t>present our</a:t>
            </a:r>
            <a:r>
              <a:rPr lang="en-US" baseline="0" dirty="0"/>
              <a:t> paper “</a:t>
            </a:r>
            <a:r>
              <a:rPr lang="en-US" sz="1200" b="0" dirty="0">
                <a:solidFill>
                  <a:srgbClr val="004386"/>
                </a:solidFill>
              </a:rPr>
              <a:t>A Hierarchical Edge Cloud Architecture for Mobile Computing</a:t>
            </a:r>
            <a:r>
              <a:rPr lang="en-US" altLang="zh-CN" baseline="0" dirty="0"/>
              <a:t>”. This paper is coauthored with my lab mate Mr. Yong Li and my advisor Professor Wei Gao at the University of Tennessee</a:t>
            </a:r>
            <a:endParaRPr lang="en-US" dirty="0"/>
          </a:p>
          <a:p>
            <a:endParaRPr lang="en-US" dirty="0"/>
          </a:p>
        </p:txBody>
      </p:sp>
      <p:sp>
        <p:nvSpPr>
          <p:cNvPr id="4" name="Slide Number Placeholder 3"/>
          <p:cNvSpPr>
            <a:spLocks noGrp="1"/>
          </p:cNvSpPr>
          <p:nvPr>
            <p:ph type="sldNum" sz="quarter" idx="10"/>
          </p:nvPr>
        </p:nvSpPr>
        <p:spPr/>
        <p:txBody>
          <a:bodyPr/>
          <a:lstStyle/>
          <a:p>
            <a:fld id="{C3D5B2E1-8D05-42B5-B4D8-0F5AD18FA141}" type="slidenum">
              <a:rPr lang="en-US" smtClean="0"/>
              <a:pPr/>
              <a:t>1</a:t>
            </a:fld>
            <a:endParaRPr lang="en-US"/>
          </a:p>
        </p:txBody>
      </p:sp>
    </p:spTree>
    <p:extLst>
      <p:ext uri="{BB962C8B-B14F-4D97-AF65-F5344CB8AC3E}">
        <p14:creationId xmlns:p14="http://schemas.microsoft.com/office/powerpoint/2010/main" val="9694048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a:t>The first step to study the performance of our design is to study the characteristics of the workload at both tie-1 and tier-2 server. The CDF of peak load at each tier-1 server describes the characteristics of workload exceeding its capacity. Note that for the tier-2 server, its workload is the aggregated peak load from all the tier-1 server. We finally get the probability that the tier-2 server can serve the peak load when it has a capacity of x. This probability is recursively deduced and reflect the capacity of the tier-2 server, since a larger capacity will have a higher probability to serve the peak load.</a:t>
            </a:r>
          </a:p>
        </p:txBody>
      </p:sp>
      <p:sp>
        <p:nvSpPr>
          <p:cNvPr id="4" name="Slide Number Placeholder 3"/>
          <p:cNvSpPr>
            <a:spLocks noGrp="1"/>
          </p:cNvSpPr>
          <p:nvPr>
            <p:ph type="sldNum" sz="quarter" idx="10"/>
          </p:nvPr>
        </p:nvSpPr>
        <p:spPr/>
        <p:txBody>
          <a:bodyPr/>
          <a:lstStyle/>
          <a:p>
            <a:fld id="{C3D5B2E1-8D05-42B5-B4D8-0F5AD18FA141}" type="slidenum">
              <a:rPr lang="en-US" smtClean="0"/>
              <a:pPr/>
              <a:t>10</a:t>
            </a:fld>
            <a:endParaRPr lang="en-US"/>
          </a:p>
        </p:txBody>
      </p:sp>
    </p:spTree>
    <p:extLst>
      <p:ext uri="{BB962C8B-B14F-4D97-AF65-F5344CB8AC3E}">
        <p14:creationId xmlns:p14="http://schemas.microsoft.com/office/powerpoint/2010/main" val="6681082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u="sng" baseline="0" dirty="0"/>
              <a:t>Based on such workload model, we are able to evaluate the efficiency of resource utilization in our proposed edge cloud design</a:t>
            </a:r>
            <a:r>
              <a:rPr lang="en-US" baseline="0" dirty="0"/>
              <a:t>. </a:t>
            </a:r>
          </a:p>
          <a:p>
            <a:endParaRPr lang="en-US" baseline="0" dirty="0"/>
          </a:p>
          <a:p>
            <a:r>
              <a:rPr lang="en-US" baseline="0" dirty="0"/>
              <a:t>Based on the workload model as I introduced just now, we can evaluate the efficiency of resource utilization in an edge cloud.  Here we provision the same amount of capacity to a hierarchical edge cloud as well as a flat edge cloud.  For the hierarchical edge cloud, we provision all the capacity C to a tier-2 server. For the flat edge cloud, we provision the capacity to each tier-1 servers with an arbitrary ratio. Our analytical model shows that with the same amount of capacity being provisioned, the hierarchical edge cloud has a higher probability to successfully serve the peak load compared to flat edge cloud. </a:t>
            </a:r>
            <a:r>
              <a:rPr lang="en-US" sz="1200" b="0" i="0" u="none" strike="noStrike" kern="1200" baseline="0" dirty="0">
                <a:solidFill>
                  <a:schemeClr val="tx1"/>
                </a:solidFill>
                <a:latin typeface="+mn-lt"/>
                <a:ea typeface="+mn-ea"/>
                <a:cs typeface="+mn-cs"/>
              </a:rPr>
              <a:t>Although this analytical result is based on a 2-tier model, it can be easily generalized to more complicated topology of the hierarchical edge cloud, for example more tiers and more servers at each tier.</a:t>
            </a:r>
            <a:endParaRPr lang="en-US" baseline="0" dirty="0"/>
          </a:p>
        </p:txBody>
      </p:sp>
      <p:sp>
        <p:nvSpPr>
          <p:cNvPr id="4" name="Slide Number Placeholder 3"/>
          <p:cNvSpPr>
            <a:spLocks noGrp="1"/>
          </p:cNvSpPr>
          <p:nvPr>
            <p:ph type="sldNum" sz="quarter" idx="10"/>
          </p:nvPr>
        </p:nvSpPr>
        <p:spPr/>
        <p:txBody>
          <a:bodyPr/>
          <a:lstStyle/>
          <a:p>
            <a:fld id="{C3D5B2E1-8D05-42B5-B4D8-0F5AD18FA141}" type="slidenum">
              <a:rPr lang="en-US" smtClean="0"/>
              <a:pPr/>
              <a:t>11</a:t>
            </a:fld>
            <a:endParaRPr lang="en-US"/>
          </a:p>
        </p:txBody>
      </p:sp>
    </p:spTree>
    <p:extLst>
      <p:ext uri="{BB962C8B-B14F-4D97-AF65-F5344CB8AC3E}">
        <p14:creationId xmlns:p14="http://schemas.microsoft.com/office/powerpoint/2010/main" val="14511743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u="none" strike="noStrike" kern="1200" baseline="0" dirty="0">
                <a:solidFill>
                  <a:schemeClr val="tx1"/>
                </a:solidFill>
                <a:latin typeface="+mn-lt"/>
                <a:ea typeface="+mn-ea"/>
                <a:cs typeface="+mn-cs"/>
              </a:rPr>
              <a:t>Just now I introduced our analytical model which shows the advantage of hierarchical edge cloud, however it cannot ensure efficient execution of mobile programs in the cloud. This is because it greedily consumes the resources of low-tier servers without appropriately placing mobile workloads to other tiers of the edge cloud, as a result the workload is only offloaded to higher tiers only when the amount of workload . Here, we focus on deciding which edge cloud servers mobile programs are placed on and how much computation capacity is provisioned to execute each program, so as to optimize the performance of executing all mobile programs, which means to minimize the total delay. To solve this problem, The major challenge, is that there is a tradeoff between  the computation and communication delays in the edge cloud. As the figure shows, placing mobile programs at high-tier servers reduces contention on computing resources and so it improves the program execution performance, but it spends longer time on transmitting the program states.</a:t>
            </a:r>
            <a:endParaRPr lang="en-US" baseline="0" dirty="0"/>
          </a:p>
        </p:txBody>
      </p:sp>
      <p:sp>
        <p:nvSpPr>
          <p:cNvPr id="4" name="Slide Number Placeholder 3"/>
          <p:cNvSpPr>
            <a:spLocks noGrp="1"/>
          </p:cNvSpPr>
          <p:nvPr>
            <p:ph type="sldNum" sz="quarter" idx="10"/>
          </p:nvPr>
        </p:nvSpPr>
        <p:spPr/>
        <p:txBody>
          <a:bodyPr/>
          <a:lstStyle/>
          <a:p>
            <a:fld id="{C3D5B2E1-8D05-42B5-B4D8-0F5AD18FA141}" type="slidenum">
              <a:rPr lang="en-US" smtClean="0"/>
              <a:pPr/>
              <a:t>12</a:t>
            </a:fld>
            <a:endParaRPr lang="en-US"/>
          </a:p>
        </p:txBody>
      </p:sp>
    </p:spTree>
    <p:extLst>
      <p:ext uri="{BB962C8B-B14F-4D97-AF65-F5344CB8AC3E}">
        <p14:creationId xmlns:p14="http://schemas.microsoft.com/office/powerpoint/2010/main" val="11109650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a:t>To address the challenge, we formulated the problem as a non-linear mixed integer programming problem. We aim to minimize the total delay of the mobile programs , with the workload placement of each workload and the capacity allocation on each server as variables. The total delay contains communication delay and computation delay. For each workload, its’ communication delay is related to the workload placement, the program data size and the network bandwidth between different tiers. The computation delay is determined by the workload placement, the workload size and the capacity allocated to the workload. The major challenge to solve this problem is that the value of capacity allocation vector \lambda depends on the corresponding workload placement. Thus, it is hard to explore the duality of this problem. </a:t>
            </a:r>
          </a:p>
        </p:txBody>
      </p:sp>
      <p:sp>
        <p:nvSpPr>
          <p:cNvPr id="4" name="Slide Number Placeholder 3"/>
          <p:cNvSpPr>
            <a:spLocks noGrp="1"/>
          </p:cNvSpPr>
          <p:nvPr>
            <p:ph type="sldNum" sz="quarter" idx="10"/>
          </p:nvPr>
        </p:nvSpPr>
        <p:spPr/>
        <p:txBody>
          <a:bodyPr/>
          <a:lstStyle/>
          <a:p>
            <a:fld id="{C3D5B2E1-8D05-42B5-B4D8-0F5AD18FA141}" type="slidenum">
              <a:rPr lang="en-US" smtClean="0"/>
              <a:pPr/>
              <a:t>13</a:t>
            </a:fld>
            <a:endParaRPr lang="en-US"/>
          </a:p>
        </p:txBody>
      </p:sp>
    </p:spTree>
    <p:extLst>
      <p:ext uri="{BB962C8B-B14F-4D97-AF65-F5344CB8AC3E}">
        <p14:creationId xmlns:p14="http://schemas.microsoft.com/office/powerpoint/2010/main" val="16459210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a:t>Our basic idea to solve the workload placement problem is first to transform the problem to an integer programming and then solve the problem by adopting existing framework. Note that there are two variables here, the workload placement vector \gamma and  capacity allocation vector \lambda. We prove that when the workload placement vector is fixed, the problem becomes a convex optimization problem with only \lambda as the variable. Such a convex optimization problem can be solved by using KTT conditions so that we can have a determined solution for each convex optimization problem, which indicates once we determined the workload placement for each workload, the corresponding best capacity allocation vector can be also determined. Therefore the key point here is how to determine the optimal workload placement vector. Note that the member of  placement vector  are integers, thus we convert the problem into an integer programming problem.</a:t>
            </a:r>
          </a:p>
        </p:txBody>
      </p:sp>
      <p:sp>
        <p:nvSpPr>
          <p:cNvPr id="4" name="Slide Number Placeholder 3"/>
          <p:cNvSpPr>
            <a:spLocks noGrp="1"/>
          </p:cNvSpPr>
          <p:nvPr>
            <p:ph type="sldNum" sz="quarter" idx="10"/>
          </p:nvPr>
        </p:nvSpPr>
        <p:spPr/>
        <p:txBody>
          <a:bodyPr/>
          <a:lstStyle/>
          <a:p>
            <a:fld id="{C3D5B2E1-8D05-42B5-B4D8-0F5AD18FA141}" type="slidenum">
              <a:rPr lang="en-US" smtClean="0"/>
              <a:pPr/>
              <a:t>14</a:t>
            </a:fld>
            <a:endParaRPr lang="en-US"/>
          </a:p>
        </p:txBody>
      </p:sp>
    </p:spTree>
    <p:extLst>
      <p:ext uri="{BB962C8B-B14F-4D97-AF65-F5344CB8AC3E}">
        <p14:creationId xmlns:p14="http://schemas.microsoft.com/office/powerpoint/2010/main" val="10800744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a:t>Our solution to solve the integer programming problem is to adopt the simulated annealing approach.  Traditional numerical methods always return a local optima. SA is different from these approaches that it can avoid local optima </a:t>
            </a:r>
            <a:r>
              <a:rPr lang="en-US" baseline="0" dirty="0" err="1"/>
              <a:t>optima</a:t>
            </a:r>
            <a:r>
              <a:rPr lang="en-US" baseline="0" dirty="0"/>
              <a:t> by accepting a new state which has a worse result with a probability.  To incorporate SA to our problem, we define a workload placement vector as a state of the SA algorithm. The value of each state is the optimal value of the corresponding convex optimization problem under such a placement. Note that the probability to accept a worse new state decreases overtime, which indicates the probability of accepting a worse state becomes smaller of time. Therefore, the result of SA will finally converge.</a:t>
            </a:r>
          </a:p>
        </p:txBody>
      </p:sp>
      <p:sp>
        <p:nvSpPr>
          <p:cNvPr id="4" name="Slide Number Placeholder 3"/>
          <p:cNvSpPr>
            <a:spLocks noGrp="1"/>
          </p:cNvSpPr>
          <p:nvPr>
            <p:ph type="sldNum" sz="quarter" idx="10"/>
          </p:nvPr>
        </p:nvSpPr>
        <p:spPr/>
        <p:txBody>
          <a:bodyPr/>
          <a:lstStyle/>
          <a:p>
            <a:fld id="{C3D5B2E1-8D05-42B5-B4D8-0F5AD18FA141}" type="slidenum">
              <a:rPr lang="en-US" smtClean="0"/>
              <a:pPr/>
              <a:t>15</a:t>
            </a:fld>
            <a:endParaRPr lang="en-US"/>
          </a:p>
        </p:txBody>
      </p:sp>
    </p:spTree>
    <p:extLst>
      <p:ext uri="{BB962C8B-B14F-4D97-AF65-F5344CB8AC3E}">
        <p14:creationId xmlns:p14="http://schemas.microsoft.com/office/powerpoint/2010/main" val="31188815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a:t>Here is how we incorporate SA to our solution. The SA approach finds the optimal solution iteratively. In each iteration a new state is randomly generated, which represent a new workload placement vector. Once a new state is generated, we solve the corresponding convex optimization problem under such placement and the optimal value is the value for the state. If the value of a new state is larger than the former one, which indicates a worse state and longer total delay, the new state will be accepted with a probability, such as \gamma 2 is accepted although it is worse than \gamma 1. Otherwise the new placement has a lower total delay so it is accepted with probability 1, such as \gamma3 is accepted from \gamma 2. Since the probability for accepting worse states decreases overtime so that only a better solution will be accepted, therefore, the state will converge to the optimal solution.</a:t>
            </a:r>
          </a:p>
        </p:txBody>
      </p:sp>
      <p:sp>
        <p:nvSpPr>
          <p:cNvPr id="4" name="Slide Number Placeholder 3"/>
          <p:cNvSpPr>
            <a:spLocks noGrp="1"/>
          </p:cNvSpPr>
          <p:nvPr>
            <p:ph type="sldNum" sz="quarter" idx="10"/>
          </p:nvPr>
        </p:nvSpPr>
        <p:spPr/>
        <p:txBody>
          <a:bodyPr/>
          <a:lstStyle/>
          <a:p>
            <a:fld id="{C3D5B2E1-8D05-42B5-B4D8-0F5AD18FA141}" type="slidenum">
              <a:rPr lang="en-US" smtClean="0"/>
              <a:pPr/>
              <a:t>16</a:t>
            </a:fld>
            <a:endParaRPr lang="en-US"/>
          </a:p>
        </p:txBody>
      </p:sp>
    </p:spTree>
    <p:extLst>
      <p:ext uri="{BB962C8B-B14F-4D97-AF65-F5344CB8AC3E}">
        <p14:creationId xmlns:p14="http://schemas.microsoft.com/office/powerpoint/2010/main" val="18058599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Now I will introduce</a:t>
            </a:r>
            <a:r>
              <a:rPr lang="en-US" altLang="zh-CN" baseline="0" dirty="0"/>
              <a:t> the performance evaluation result of our design. We first conduct a system experimentation on  (</a:t>
            </a:r>
            <a:r>
              <a:rPr lang="en-US" altLang="zh-CN" b="1" u="sng" baseline="0" dirty="0"/>
              <a:t>[describe it (also in slides): what PCs, how are they configured]</a:t>
            </a:r>
            <a:r>
              <a:rPr lang="en-US" altLang="zh-CN" b="0" u="none" baseline="0" dirty="0"/>
              <a:t> desktops connected by a low-latency Ethernet.</a:t>
            </a:r>
            <a:r>
              <a:rPr lang="en-US" altLang="zh-CN" baseline="0" dirty="0"/>
              <a:t> We evaluate the performance by using average completion time as the metric. </a:t>
            </a:r>
            <a:r>
              <a:rPr lang="en-US" altLang="zh-CN" sz="1200" b="0" i="0" u="none" strike="noStrike" kern="1200" baseline="0" dirty="0">
                <a:solidFill>
                  <a:schemeClr val="tx1"/>
                </a:solidFill>
                <a:latin typeface="+mn-lt"/>
                <a:ea typeface="+mn-ea"/>
                <a:cs typeface="+mn-cs"/>
              </a:rPr>
              <a:t>Note that</a:t>
            </a:r>
            <a:r>
              <a:rPr lang="en-US" sz="1200" b="0" i="0" u="none" strike="noStrike" kern="1200" baseline="0" dirty="0">
                <a:solidFill>
                  <a:schemeClr val="tx1"/>
                </a:solidFill>
                <a:latin typeface="+mn-lt"/>
                <a:ea typeface="+mn-ea"/>
                <a:cs typeface="+mn-cs"/>
              </a:rPr>
              <a:t> a lower completion time shows a larger amount of workload being served at the edge cloud in a unit of time, which indicates a higher computational capacity. Then w</a:t>
            </a:r>
            <a:r>
              <a:rPr lang="en-US" altLang="zh-CN" baseline="0" dirty="0"/>
              <a:t>e compare the performance of the proposed hierarchical edge cloud to flat edge cloud. </a:t>
            </a:r>
            <a:endParaRPr lang="zh-CN" altLang="en-US" dirty="0"/>
          </a:p>
        </p:txBody>
      </p:sp>
      <p:sp>
        <p:nvSpPr>
          <p:cNvPr id="4" name="Slide Number Placeholder 3"/>
          <p:cNvSpPr>
            <a:spLocks noGrp="1"/>
          </p:cNvSpPr>
          <p:nvPr>
            <p:ph type="sldNum" sz="quarter" idx="10"/>
          </p:nvPr>
        </p:nvSpPr>
        <p:spPr/>
        <p:txBody>
          <a:bodyPr/>
          <a:lstStyle/>
          <a:p>
            <a:fld id="{C3D5B2E1-8D05-42B5-B4D8-0F5AD18FA141}" type="slidenum">
              <a:rPr lang="en-US" smtClean="0"/>
              <a:pPr/>
              <a:t>17</a:t>
            </a:fld>
            <a:endParaRPr lang="en-US"/>
          </a:p>
        </p:txBody>
      </p:sp>
    </p:spTree>
    <p:extLst>
      <p:ext uri="{BB962C8B-B14F-4D97-AF65-F5344CB8AC3E}">
        <p14:creationId xmlns:p14="http://schemas.microsoft.com/office/powerpoint/2010/main" val="1745726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t>We evaluate</a:t>
            </a:r>
            <a:r>
              <a:rPr lang="en-US" altLang="zh-CN" baseline="0" dirty="0"/>
              <a:t> our system by adopting SIFS as the workload. SIFS is a algorithm to extract features of a image and is computing-intensive. We run SIFS both at the hierarchical and flat edge cloud, with the same amount of capacity being provisioned. Such capacity is measured by the unit of concurrent threads on the server. </a:t>
            </a:r>
            <a:r>
              <a:rPr lang="en-US" altLang="zh-CN" sz="1200" b="0" i="0" u="none" strike="noStrike" kern="1200" baseline="0" dirty="0">
                <a:solidFill>
                  <a:schemeClr val="tx1"/>
                </a:solidFill>
                <a:latin typeface="+mn-lt"/>
                <a:ea typeface="+mn-ea"/>
                <a:cs typeface="+mn-cs"/>
              </a:rPr>
              <a:t>Each experiment is conducted 5 minutes with different size of images.</a:t>
            </a:r>
            <a:endParaRPr lang="zh-CN" altLang="en-US" dirty="0"/>
          </a:p>
          <a:p>
            <a:endParaRPr lang="zh-CN" altLang="en-US" dirty="0"/>
          </a:p>
        </p:txBody>
      </p:sp>
      <p:sp>
        <p:nvSpPr>
          <p:cNvPr id="4" name="Slide Number Placeholder 3"/>
          <p:cNvSpPr>
            <a:spLocks noGrp="1"/>
          </p:cNvSpPr>
          <p:nvPr>
            <p:ph type="sldNum" sz="quarter" idx="10"/>
          </p:nvPr>
        </p:nvSpPr>
        <p:spPr/>
        <p:txBody>
          <a:bodyPr/>
          <a:lstStyle/>
          <a:p>
            <a:fld id="{C3D5B2E1-8D05-42B5-B4D8-0F5AD18FA141}" type="slidenum">
              <a:rPr lang="en-US" smtClean="0"/>
              <a:pPr/>
              <a:t>18</a:t>
            </a:fld>
            <a:endParaRPr lang="en-US"/>
          </a:p>
        </p:txBody>
      </p:sp>
    </p:spTree>
    <p:extLst>
      <p:ext uri="{BB962C8B-B14F-4D97-AF65-F5344CB8AC3E}">
        <p14:creationId xmlns:p14="http://schemas.microsoft.com/office/powerpoint/2010/main" val="28545831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t>From our system evaluation result, we can see that we can get 25%</a:t>
            </a:r>
            <a:r>
              <a:rPr lang="en-US" altLang="zh-CN" baseline="0" dirty="0"/>
              <a:t> reduction on completion time by provisioning capacity to the tier-2 server instead of the tier-1 servers. </a:t>
            </a:r>
            <a:r>
              <a:rPr lang="en-US" altLang="zh-CN" sz="1200" b="0" i="0" u="none" strike="noStrike" kern="1200" baseline="0" dirty="0">
                <a:solidFill>
                  <a:schemeClr val="tx1"/>
                </a:solidFill>
                <a:latin typeface="+mn-lt"/>
                <a:ea typeface="+mn-ea"/>
                <a:cs typeface="+mn-cs"/>
              </a:rPr>
              <a:t>In particular, when more capacity is provisioned, there is more improvement of the app performance. The major reason is that when more capacity is provisioned, the hierarchical edge cloud can better aggregate the peak load.</a:t>
            </a:r>
            <a:endParaRPr lang="zh-CN" altLang="en-US" dirty="0"/>
          </a:p>
        </p:txBody>
      </p:sp>
      <p:sp>
        <p:nvSpPr>
          <p:cNvPr id="4" name="Slide Number Placeholder 3"/>
          <p:cNvSpPr>
            <a:spLocks noGrp="1"/>
          </p:cNvSpPr>
          <p:nvPr>
            <p:ph type="sldNum" sz="quarter" idx="10"/>
          </p:nvPr>
        </p:nvSpPr>
        <p:spPr/>
        <p:txBody>
          <a:bodyPr/>
          <a:lstStyle/>
          <a:p>
            <a:fld id="{C3D5B2E1-8D05-42B5-B4D8-0F5AD18FA141}" type="slidenum">
              <a:rPr lang="en-US" smtClean="0"/>
              <a:pPr/>
              <a:t>19</a:t>
            </a:fld>
            <a:endParaRPr lang="en-US"/>
          </a:p>
        </p:txBody>
      </p:sp>
    </p:spTree>
    <p:extLst>
      <p:ext uri="{BB962C8B-B14F-4D97-AF65-F5344CB8AC3E}">
        <p14:creationId xmlns:p14="http://schemas.microsoft.com/office/powerpoint/2010/main" val="42296965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a:t>I’d like to begin with the background and motivation. Current mobile apps are becoming more and more computing-intensive, such as gaming and speech recognitions. </a:t>
            </a:r>
            <a:r>
              <a:rPr lang="en-US" altLang="zh-CN" sz="1200" b="0" i="0" u="none" strike="noStrike" kern="1200" baseline="0" dirty="0">
                <a:solidFill>
                  <a:schemeClr val="tx1"/>
                </a:solidFill>
                <a:latin typeface="+mn-lt"/>
                <a:ea typeface="+mn-ea"/>
                <a:cs typeface="+mn-cs"/>
              </a:rPr>
              <a:t>These applications increase the requirements on smartphones’ capabilities in computation, communication, and storage, and seriously reduce the smartphones’ battery lifetime. As a viable solution to bridge the gap between limited capabilities of mobile devices and the increasing users’ demand of mobile multimedia applications, Mobile Cloud computing enables mobile devices to offload the computational workloads from local devices to the cloud, that is: moving part of the mobile program execution to remote cloud. However, offloading workload to the remote Cloud also incurs long network transmission latency, which could degrade the performance of the apps.</a:t>
            </a:r>
            <a:endParaRPr lang="en-US" baseline="0" dirty="0"/>
          </a:p>
        </p:txBody>
      </p:sp>
      <p:sp>
        <p:nvSpPr>
          <p:cNvPr id="4" name="Slide Number Placeholder 3"/>
          <p:cNvSpPr>
            <a:spLocks noGrp="1"/>
          </p:cNvSpPr>
          <p:nvPr>
            <p:ph type="sldNum" sz="quarter" idx="10"/>
          </p:nvPr>
        </p:nvSpPr>
        <p:spPr/>
        <p:txBody>
          <a:bodyPr/>
          <a:lstStyle/>
          <a:p>
            <a:fld id="{C3D5B2E1-8D05-42B5-B4D8-0F5AD18FA141}" type="slidenum">
              <a:rPr lang="en-US" smtClean="0"/>
              <a:pPr/>
              <a:t>2</a:t>
            </a:fld>
            <a:endParaRPr lang="en-US"/>
          </a:p>
        </p:txBody>
      </p:sp>
    </p:spTree>
    <p:extLst>
      <p:ext uri="{BB962C8B-B14F-4D97-AF65-F5344CB8AC3E}">
        <p14:creationId xmlns:p14="http://schemas.microsoft.com/office/powerpoint/2010/main" val="5465427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t>As shown in the figure, we can find that the hierarchical</a:t>
            </a:r>
            <a:r>
              <a:rPr lang="en-US" altLang="zh-CN" baseline="0" dirty="0"/>
              <a:t> edge cloud has a better performance both in low workload rate and high workload rate. </a:t>
            </a:r>
            <a:r>
              <a:rPr lang="en-US" altLang="zh-CN" sz="1200" b="0" i="0" u="none" strike="noStrike" kern="1200" baseline="0" dirty="0">
                <a:solidFill>
                  <a:schemeClr val="tx1"/>
                </a:solidFill>
                <a:latin typeface="+mn-lt"/>
                <a:ea typeface="+mn-ea"/>
                <a:cs typeface="+mn-cs"/>
              </a:rPr>
              <a:t>In particular, the improvement is very limited when the workload rate is low. The major reason is that when the workload rate is low, there is less opportunity that a peak load arrived at the server, therefore the hierarchical edge cloud and flat edge cloud have similar performance. </a:t>
            </a:r>
            <a:endParaRPr lang="zh-CN" altLang="en-US" dirty="0"/>
          </a:p>
        </p:txBody>
      </p:sp>
      <p:sp>
        <p:nvSpPr>
          <p:cNvPr id="4" name="Slide Number Placeholder 3"/>
          <p:cNvSpPr>
            <a:spLocks noGrp="1"/>
          </p:cNvSpPr>
          <p:nvPr>
            <p:ph type="sldNum" sz="quarter" idx="10"/>
          </p:nvPr>
        </p:nvSpPr>
        <p:spPr/>
        <p:txBody>
          <a:bodyPr/>
          <a:lstStyle/>
          <a:p>
            <a:fld id="{C3D5B2E1-8D05-42B5-B4D8-0F5AD18FA141}" type="slidenum">
              <a:rPr lang="en-US" smtClean="0"/>
              <a:pPr/>
              <a:t>20</a:t>
            </a:fld>
            <a:endParaRPr lang="en-US"/>
          </a:p>
        </p:txBody>
      </p:sp>
    </p:spTree>
    <p:extLst>
      <p:ext uri="{BB962C8B-B14F-4D97-AF65-F5344CB8AC3E}">
        <p14:creationId xmlns:p14="http://schemas.microsoft.com/office/powerpoint/2010/main" val="20217216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t>Besides system experimentation, we also conduct</a:t>
            </a:r>
            <a:r>
              <a:rPr lang="en-US" altLang="zh-CN" baseline="0" dirty="0"/>
              <a:t> large scale simulation. We evaluate the performance by using average delay as the metric. </a:t>
            </a:r>
            <a:r>
              <a:rPr lang="en-US" altLang="zh-CN" sz="1200" b="0" i="0" u="none" strike="noStrike" kern="1200" baseline="0" dirty="0">
                <a:solidFill>
                  <a:schemeClr val="tx1"/>
                </a:solidFill>
                <a:latin typeface="+mn-lt"/>
                <a:ea typeface="+mn-ea"/>
                <a:cs typeface="+mn-cs"/>
              </a:rPr>
              <a:t>Note that the average delay contains both computation delay and communication delay</a:t>
            </a:r>
            <a:r>
              <a:rPr lang="en-US" sz="1200" b="0" i="0" u="none" strike="noStrike" kern="1200" baseline="0" dirty="0">
                <a:solidFill>
                  <a:schemeClr val="tx1"/>
                </a:solidFill>
                <a:latin typeface="+mn-lt"/>
                <a:ea typeface="+mn-ea"/>
                <a:cs typeface="+mn-cs"/>
              </a:rPr>
              <a:t>. Then w</a:t>
            </a:r>
            <a:r>
              <a:rPr lang="en-US" altLang="zh-CN" baseline="0" dirty="0"/>
              <a:t>e compare the performance of four different topologies of edge cloud, with the proposed workload placement algorithm running on the hierarchical edge cloud.  </a:t>
            </a:r>
            <a:endParaRPr lang="zh-CN" altLang="en-US" dirty="0"/>
          </a:p>
          <a:p>
            <a:endParaRPr lang="zh-CN" altLang="en-US" dirty="0"/>
          </a:p>
        </p:txBody>
      </p:sp>
      <p:sp>
        <p:nvSpPr>
          <p:cNvPr id="4" name="Slide Number Placeholder 3"/>
          <p:cNvSpPr>
            <a:spLocks noGrp="1"/>
          </p:cNvSpPr>
          <p:nvPr>
            <p:ph type="sldNum" sz="quarter" idx="10"/>
          </p:nvPr>
        </p:nvSpPr>
        <p:spPr/>
        <p:txBody>
          <a:bodyPr/>
          <a:lstStyle/>
          <a:p>
            <a:fld id="{C3D5B2E1-8D05-42B5-B4D8-0F5AD18FA141}" type="slidenum">
              <a:rPr lang="en-US" smtClean="0"/>
              <a:pPr/>
              <a:t>21</a:t>
            </a:fld>
            <a:endParaRPr lang="en-US"/>
          </a:p>
        </p:txBody>
      </p:sp>
    </p:spTree>
    <p:extLst>
      <p:ext uri="{BB962C8B-B14F-4D97-AF65-F5344CB8AC3E}">
        <p14:creationId xmlns:p14="http://schemas.microsoft.com/office/powerpoint/2010/main" val="22609454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We</a:t>
            </a:r>
            <a:r>
              <a:rPr lang="en-US" altLang="zh-CN" baseline="0" dirty="0"/>
              <a:t> evaluate the performance of the edge clouds by adopting a real data center trace from Wikipedia to determine the arrival of workload at each tier-1 server. We adopts 1000 user requests each time and provision 40 GHz in total to each of the four edge cloud topologies.</a:t>
            </a:r>
            <a:endParaRPr lang="zh-CN" altLang="en-US" dirty="0"/>
          </a:p>
        </p:txBody>
      </p:sp>
      <p:sp>
        <p:nvSpPr>
          <p:cNvPr id="4" name="Slide Number Placeholder 3"/>
          <p:cNvSpPr>
            <a:spLocks noGrp="1"/>
          </p:cNvSpPr>
          <p:nvPr>
            <p:ph type="sldNum" sz="quarter" idx="10"/>
          </p:nvPr>
        </p:nvSpPr>
        <p:spPr/>
        <p:txBody>
          <a:bodyPr/>
          <a:lstStyle/>
          <a:p>
            <a:fld id="{C3D5B2E1-8D05-42B5-B4D8-0F5AD18FA141}" type="slidenum">
              <a:rPr lang="en-US" smtClean="0"/>
              <a:pPr/>
              <a:t>22</a:t>
            </a:fld>
            <a:endParaRPr lang="en-US"/>
          </a:p>
        </p:txBody>
      </p:sp>
    </p:spTree>
    <p:extLst>
      <p:ext uri="{BB962C8B-B14F-4D97-AF65-F5344CB8AC3E}">
        <p14:creationId xmlns:p14="http://schemas.microsoft.com/office/powerpoint/2010/main" val="27143686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Here is the numerical</a:t>
            </a:r>
            <a:r>
              <a:rPr lang="en-US" altLang="zh-CN" baseline="0" dirty="0"/>
              <a:t> results. </a:t>
            </a:r>
            <a:r>
              <a:rPr lang="en-US" altLang="zh-CN" dirty="0"/>
              <a:t>As you can see from the</a:t>
            </a:r>
            <a:r>
              <a:rPr lang="en-US" altLang="zh-CN" baseline="0" dirty="0"/>
              <a:t> figures, the proposed edge cloud architecture can reduce up to 40% delay compared to the flat edge cloud. Particularly the 3-tier edge cloud outperform other edge clouds with less total delay. </a:t>
            </a:r>
            <a:r>
              <a:rPr lang="en-US" sz="1200" b="0" i="0" u="none" strike="noStrike" kern="1200" baseline="0" dirty="0">
                <a:solidFill>
                  <a:schemeClr val="tx1"/>
                </a:solidFill>
                <a:latin typeface="+mn-lt"/>
                <a:ea typeface="+mn-ea"/>
                <a:cs typeface="+mn-cs"/>
              </a:rPr>
              <a:t>The major reason is that the 3-tier edge cloud provisions more capacity on the higher tiers and less capacity on the first tier, therefore it has a more efficient iterative aggregation of the peak load</a:t>
            </a:r>
            <a:endParaRPr lang="zh-CN" altLang="en-US" dirty="0"/>
          </a:p>
        </p:txBody>
      </p:sp>
      <p:sp>
        <p:nvSpPr>
          <p:cNvPr id="4" name="Slide Number Placeholder 3"/>
          <p:cNvSpPr>
            <a:spLocks noGrp="1"/>
          </p:cNvSpPr>
          <p:nvPr>
            <p:ph type="sldNum" sz="quarter" idx="10"/>
          </p:nvPr>
        </p:nvSpPr>
        <p:spPr/>
        <p:txBody>
          <a:bodyPr/>
          <a:lstStyle/>
          <a:p>
            <a:fld id="{C3D5B2E1-8D05-42B5-B4D8-0F5AD18FA141}" type="slidenum">
              <a:rPr lang="en-US" smtClean="0"/>
              <a:pPr/>
              <a:t>23</a:t>
            </a:fld>
            <a:endParaRPr lang="en-US"/>
          </a:p>
        </p:txBody>
      </p:sp>
    </p:spTree>
    <p:extLst>
      <p:ext uri="{BB962C8B-B14F-4D97-AF65-F5344CB8AC3E}">
        <p14:creationId xmlns:p14="http://schemas.microsoft.com/office/powerpoint/2010/main" val="41620103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We</a:t>
            </a:r>
            <a:r>
              <a:rPr lang="en-US" altLang="zh-CN" baseline="0" dirty="0"/>
              <a:t> also measure the effect of the SA cooling parameter. As shown in the figures, the t3-tier edge cloud  outperforms 2-tier edge cloud at different cooling parameters. With a large cooling parameter, the performance can be improved, but more iterations are needed, which indicates a larger time complexity.  Therefore, there is a tradeoff between the performance and overhead of the workload placement problem. </a:t>
            </a:r>
          </a:p>
          <a:p>
            <a:endParaRPr lang="en-US" altLang="zh-CN" b="1" u="sng" baseline="0" dirty="0"/>
          </a:p>
          <a:p>
            <a:r>
              <a:rPr lang="en-US" altLang="zh-CN" b="1" u="sng" baseline="0" dirty="0"/>
              <a:t>[Where is the summary page????]</a:t>
            </a:r>
            <a:endParaRPr lang="zh-CN" altLang="en-US" b="1" u="sng" dirty="0"/>
          </a:p>
        </p:txBody>
      </p:sp>
      <p:sp>
        <p:nvSpPr>
          <p:cNvPr id="4" name="Slide Number Placeholder 3"/>
          <p:cNvSpPr>
            <a:spLocks noGrp="1"/>
          </p:cNvSpPr>
          <p:nvPr>
            <p:ph type="sldNum" sz="quarter" idx="10"/>
          </p:nvPr>
        </p:nvSpPr>
        <p:spPr/>
        <p:txBody>
          <a:bodyPr/>
          <a:lstStyle/>
          <a:p>
            <a:fld id="{C3D5B2E1-8D05-42B5-B4D8-0F5AD18FA141}" type="slidenum">
              <a:rPr lang="en-US" smtClean="0"/>
              <a:pPr/>
              <a:t>24</a:t>
            </a:fld>
            <a:endParaRPr lang="en-US"/>
          </a:p>
        </p:txBody>
      </p:sp>
    </p:spTree>
    <p:extLst>
      <p:ext uri="{BB962C8B-B14F-4D97-AF65-F5344CB8AC3E}">
        <p14:creationId xmlns:p14="http://schemas.microsoft.com/office/powerpoint/2010/main" val="41336380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b="0" u="none" dirty="0"/>
              <a:t>Here</a:t>
            </a:r>
            <a:r>
              <a:rPr lang="en-US" altLang="zh-CN" b="0" u="none" baseline="0" dirty="0"/>
              <a:t> I would like to summarize the content above shortly. First… Second…Third….Finally</a:t>
            </a:r>
            <a:endParaRPr lang="zh-CN" altLang="en-US" b="1" u="sng" dirty="0"/>
          </a:p>
        </p:txBody>
      </p:sp>
      <p:sp>
        <p:nvSpPr>
          <p:cNvPr id="4" name="Slide Number Placeholder 3"/>
          <p:cNvSpPr>
            <a:spLocks noGrp="1"/>
          </p:cNvSpPr>
          <p:nvPr>
            <p:ph type="sldNum" sz="quarter" idx="10"/>
          </p:nvPr>
        </p:nvSpPr>
        <p:spPr/>
        <p:txBody>
          <a:bodyPr/>
          <a:lstStyle/>
          <a:p>
            <a:fld id="{C3D5B2E1-8D05-42B5-B4D8-0F5AD18FA141}" type="slidenum">
              <a:rPr lang="en-US" smtClean="0"/>
              <a:pPr/>
              <a:t>25</a:t>
            </a:fld>
            <a:endParaRPr lang="en-US"/>
          </a:p>
        </p:txBody>
      </p:sp>
    </p:spTree>
    <p:extLst>
      <p:ext uri="{BB962C8B-B14F-4D97-AF65-F5344CB8AC3E}">
        <p14:creationId xmlns:p14="http://schemas.microsoft.com/office/powerpoint/2010/main" val="38670510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 think that's about it. I'd like to thank you all for coming in today. Do you have any questions?</a:t>
            </a:r>
            <a:endParaRPr lang="en-US" dirty="0"/>
          </a:p>
        </p:txBody>
      </p:sp>
      <p:sp>
        <p:nvSpPr>
          <p:cNvPr id="4" name="Slide Number Placeholder 3"/>
          <p:cNvSpPr>
            <a:spLocks noGrp="1"/>
          </p:cNvSpPr>
          <p:nvPr>
            <p:ph type="sldNum" sz="quarter" idx="10"/>
          </p:nvPr>
        </p:nvSpPr>
        <p:spPr/>
        <p:txBody>
          <a:bodyPr/>
          <a:lstStyle/>
          <a:p>
            <a:fld id="{C3D5B2E1-8D05-42B5-B4D8-0F5AD18FA141}" type="slidenum">
              <a:rPr lang="en-US" smtClean="0"/>
              <a:pPr/>
              <a:t>26</a:t>
            </a:fld>
            <a:endParaRPr lang="en-US"/>
          </a:p>
        </p:txBody>
      </p:sp>
    </p:spTree>
    <p:extLst>
      <p:ext uri="{BB962C8B-B14F-4D97-AF65-F5344CB8AC3E}">
        <p14:creationId xmlns:p14="http://schemas.microsoft.com/office/powerpoint/2010/main" val="34765231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zh-CN" sz="1200" b="0" i="0" u="none" strike="noStrike" kern="1200" baseline="0" dirty="0">
                <a:solidFill>
                  <a:schemeClr val="tx1"/>
                </a:solidFill>
                <a:latin typeface="+mn-lt"/>
                <a:ea typeface="+mn-ea"/>
                <a:cs typeface="+mn-cs"/>
              </a:rPr>
              <a:t>Here is a table showing how the network communication latency may hurt apps’ performance. It shows the round trip time for transmitting data between different cities around the world. The distance between the cities are as long as the distance between mobile devices and remote cloud. By looking at the number we can find that the communication latency can be up to 400 </a:t>
            </a:r>
            <a:r>
              <a:rPr lang="en-US" altLang="zh-CN" sz="1200" b="0" i="0" u="none" strike="noStrike" kern="1200" baseline="0" dirty="0" err="1">
                <a:solidFill>
                  <a:schemeClr val="tx1"/>
                </a:solidFill>
                <a:latin typeface="+mn-lt"/>
                <a:ea typeface="+mn-ea"/>
                <a:cs typeface="+mn-cs"/>
              </a:rPr>
              <a:t>ms.</a:t>
            </a:r>
            <a:r>
              <a:rPr lang="en-US" altLang="zh-CN" sz="1200" b="0" i="0" u="none" strike="noStrike" kern="1200" baseline="0" dirty="0">
                <a:solidFill>
                  <a:schemeClr val="tx1"/>
                </a:solidFill>
                <a:latin typeface="+mn-lt"/>
                <a:ea typeface="+mn-ea"/>
                <a:cs typeface="+mn-cs"/>
              </a:rPr>
              <a:t> However, many mobile apps are delay sensitive, which only accept a delay less than 100 </a:t>
            </a:r>
            <a:r>
              <a:rPr lang="en-US" altLang="zh-CN" sz="1200" b="0" i="0" u="none" strike="noStrike" kern="1200" baseline="0" dirty="0" err="1">
                <a:solidFill>
                  <a:schemeClr val="tx1"/>
                </a:solidFill>
                <a:latin typeface="+mn-lt"/>
                <a:ea typeface="+mn-ea"/>
                <a:cs typeface="+mn-cs"/>
              </a:rPr>
              <a:t>ms.</a:t>
            </a:r>
            <a:r>
              <a:rPr lang="en-US" altLang="zh-CN" sz="1200" b="0" i="0" u="none" strike="noStrike" kern="1200" baseline="0" dirty="0">
                <a:solidFill>
                  <a:schemeClr val="tx1"/>
                </a:solidFill>
                <a:latin typeface="+mn-lt"/>
                <a:ea typeface="+mn-ea"/>
                <a:cs typeface="+mn-cs"/>
              </a:rPr>
              <a:t> I think we can clearly see that the performance of apps could be seriously degraded by the communication latency.</a:t>
            </a:r>
          </a:p>
        </p:txBody>
      </p:sp>
      <p:sp>
        <p:nvSpPr>
          <p:cNvPr id="4" name="Slide Number Placeholder 3"/>
          <p:cNvSpPr>
            <a:spLocks noGrp="1"/>
          </p:cNvSpPr>
          <p:nvPr>
            <p:ph type="sldNum" sz="quarter" idx="10"/>
          </p:nvPr>
        </p:nvSpPr>
        <p:spPr/>
        <p:txBody>
          <a:bodyPr/>
          <a:lstStyle/>
          <a:p>
            <a:fld id="{C3D5B2E1-8D05-42B5-B4D8-0F5AD18FA141}" type="slidenum">
              <a:rPr lang="en-US" smtClean="0"/>
              <a:pPr/>
              <a:t>3</a:t>
            </a:fld>
            <a:endParaRPr lang="en-US"/>
          </a:p>
        </p:txBody>
      </p:sp>
    </p:spTree>
    <p:extLst>
      <p:ext uri="{BB962C8B-B14F-4D97-AF65-F5344CB8AC3E}">
        <p14:creationId xmlns:p14="http://schemas.microsoft.com/office/powerpoint/2010/main" val="28056394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aseline="0" dirty="0"/>
              <a:t>To reduce the network latency, the existing solution suggest to deploy small scale cloud servers at the edge, which is also called Cloudlet. These servers can be desktops and geo-distributed in different locations, such as in a coffee shop or near some hotspots. For the mobile devices nearby, they can access the Cloudlet via low latency wireless network and offload their computations instead of offloading to the remote Cloud. Therefore, the network latency accessing the data center could be reduced. As the servers are geo-distributed, they also support user mobility. The question is, can Cloudlet really reduce the apps’ response time? Our answer is NO. </a:t>
            </a:r>
          </a:p>
        </p:txBody>
      </p:sp>
      <p:sp>
        <p:nvSpPr>
          <p:cNvPr id="4" name="Slide Number Placeholder 3"/>
          <p:cNvSpPr>
            <a:spLocks noGrp="1"/>
          </p:cNvSpPr>
          <p:nvPr>
            <p:ph type="sldNum" sz="quarter" idx="10"/>
          </p:nvPr>
        </p:nvSpPr>
        <p:spPr/>
        <p:txBody>
          <a:bodyPr/>
          <a:lstStyle/>
          <a:p>
            <a:fld id="{C3D5B2E1-8D05-42B5-B4D8-0F5AD18FA141}" type="slidenum">
              <a:rPr lang="en-US" smtClean="0"/>
              <a:pPr/>
              <a:t>4</a:t>
            </a:fld>
            <a:endParaRPr lang="en-US"/>
          </a:p>
        </p:txBody>
      </p:sp>
    </p:spTree>
    <p:extLst>
      <p:ext uri="{BB962C8B-B14F-4D97-AF65-F5344CB8AC3E}">
        <p14:creationId xmlns:p14="http://schemas.microsoft.com/office/powerpoint/2010/main" val="11435283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baseline="0" dirty="0"/>
              <a:t>The main reason is that,  in fact, the Cloudlet has limited computing resources compared to a data center, as they are desktops or small scale servers. When a large amount of peak load arrives at the server, these workload have to wait for a long time to be processed, especially when the workload exceeds the server’s computational capacity. Therefore, although the WAN latency is reduced by the Cloudlet, the computation time may significantly increase, which further degrade the performance of mobile apps. The most straight forward method is to </a:t>
            </a:r>
            <a:r>
              <a:rPr lang="en-US" altLang="zh-CN" sz="1200" b="0" i="0" u="none" strike="noStrike" kern="1200" baseline="0" dirty="0">
                <a:solidFill>
                  <a:schemeClr val="tx1"/>
                </a:solidFill>
                <a:latin typeface="+mn-lt"/>
                <a:ea typeface="+mn-ea"/>
                <a:cs typeface="+mn-cs"/>
              </a:rPr>
              <a:t>p</a:t>
            </a:r>
            <a:r>
              <a:rPr lang="en-US" sz="1200" b="0" i="0" u="none" strike="noStrike" kern="1200" baseline="0" dirty="0">
                <a:solidFill>
                  <a:schemeClr val="tx1"/>
                </a:solidFill>
                <a:latin typeface="+mn-lt"/>
                <a:ea typeface="+mn-ea"/>
                <a:cs typeface="+mn-cs"/>
              </a:rPr>
              <a:t>rovision more capacities on cloudlets which would help reduce such cloud access latency, but it seriously impairs the efficiency of cloud resource utilization during off-peak hours. This motivates us to design a new edge cloud architecture which improves the efficiency of resource utilization.</a:t>
            </a:r>
            <a:endParaRPr lang="en-US" altLang="zh-CN" baseline="0" dirty="0"/>
          </a:p>
        </p:txBody>
      </p:sp>
      <p:sp>
        <p:nvSpPr>
          <p:cNvPr id="4" name="Slide Number Placeholder 3"/>
          <p:cNvSpPr>
            <a:spLocks noGrp="1"/>
          </p:cNvSpPr>
          <p:nvPr>
            <p:ph type="sldNum" sz="quarter" idx="10"/>
          </p:nvPr>
        </p:nvSpPr>
        <p:spPr/>
        <p:txBody>
          <a:bodyPr/>
          <a:lstStyle/>
          <a:p>
            <a:fld id="{C3D5B2E1-8D05-42B5-B4D8-0F5AD18FA141}" type="slidenum">
              <a:rPr lang="en-US" smtClean="0"/>
              <a:pPr/>
              <a:t>5</a:t>
            </a:fld>
            <a:endParaRPr lang="en-US"/>
          </a:p>
        </p:txBody>
      </p:sp>
    </p:spTree>
    <p:extLst>
      <p:ext uri="{BB962C8B-B14F-4D97-AF65-F5344CB8AC3E}">
        <p14:creationId xmlns:p14="http://schemas.microsoft.com/office/powerpoint/2010/main" val="3042006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a:t>Our solution is based on our observation that peak load at different servers does not appear at the same time. This is due to the mobility pattern of the mobile users. For example, if there are two servers deployed in a school and a restaurant nearby, in the morning, most of mobile users will stay in the school campus thus the server there meets the peak load. However, during lunch time, most of the mobile users will move to the restaurant, therefore, the server at school will be in off-peak time but the server in the restaurant will have peak load. This phenomenon reminds us that whether we can opportunistically aggregate the peak load from different servers </a:t>
            </a:r>
            <a:r>
              <a:rPr lang="en-US" baseline="0" dirty="0">
                <a:solidFill>
                  <a:srgbClr val="FF0000"/>
                </a:solidFill>
              </a:rPr>
              <a:t>by deploying a new tier of servers above the current servers. Since this new tier can aggregate all  the peak load from the servers at the first tier, the required  on the this tier-2 server is less than the sum of all the peak loads from the first-tier servers.</a:t>
            </a:r>
          </a:p>
          <a:p>
            <a:endParaRPr lang="en-US" baseline="0" dirty="0"/>
          </a:p>
          <a:p>
            <a:endParaRPr lang="en-US" baseline="0" dirty="0"/>
          </a:p>
          <a:p>
            <a:r>
              <a:rPr lang="en-US" b="1" u="sng" baseline="0" dirty="0"/>
              <a:t>[How? Add a few sentences to summarize the “aggregation” here at a high level: deploy another second-tier server and aggregate the peak loads from multiple first-tier servers, and its required capacity will be smaller than the sum of all the peak loads at different first-tier servers. </a:t>
            </a:r>
            <a:r>
              <a:rPr lang="en-US" b="1" i="1" u="sng" baseline="0" dirty="0"/>
              <a:t>Organize these sentences to make them formal.</a:t>
            </a:r>
            <a:r>
              <a:rPr lang="en-US" b="1" u="sng" baseline="0" dirty="0"/>
              <a:t>]</a:t>
            </a:r>
          </a:p>
        </p:txBody>
      </p:sp>
      <p:sp>
        <p:nvSpPr>
          <p:cNvPr id="4" name="Slide Number Placeholder 3"/>
          <p:cNvSpPr>
            <a:spLocks noGrp="1"/>
          </p:cNvSpPr>
          <p:nvPr>
            <p:ph type="sldNum" sz="quarter" idx="10"/>
          </p:nvPr>
        </p:nvSpPr>
        <p:spPr/>
        <p:txBody>
          <a:bodyPr/>
          <a:lstStyle/>
          <a:p>
            <a:fld id="{C3D5B2E1-8D05-42B5-B4D8-0F5AD18FA141}" type="slidenum">
              <a:rPr lang="en-US" smtClean="0"/>
              <a:pPr/>
              <a:t>6</a:t>
            </a:fld>
            <a:endParaRPr lang="en-US"/>
          </a:p>
        </p:txBody>
      </p:sp>
    </p:spTree>
    <p:extLst>
      <p:ext uri="{BB962C8B-B14F-4D97-AF65-F5344CB8AC3E}">
        <p14:creationId xmlns:p14="http://schemas.microsoft.com/office/powerpoint/2010/main" val="32767759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a:t>Here is our solution. The main idea is that we build a hierarchical edge cloud architecture instead of a flat edge cloud. For example as the figure shows we add a new tier above the servers in the university campus and shopping plaza. The servers located at the Knoxville city is connected with both the remote data centers and the lower tier servers via internet backbone. </a:t>
            </a:r>
            <a:r>
              <a:rPr lang="en-US" sz="1200" b="0" i="0" u="none" strike="noStrike" kern="1200" baseline="0" dirty="0">
                <a:solidFill>
                  <a:schemeClr val="tx1"/>
                </a:solidFill>
                <a:latin typeface="+mn-lt"/>
                <a:ea typeface="+mn-ea"/>
                <a:cs typeface="+mn-cs"/>
              </a:rPr>
              <a:t>As a result, servers on different tiers can share run-time information of mobile workloads with each other, so as to work in a cooperative manner. If the mobile workloads received by an edge cloud server exceed its computational capacity, the excessive amount of workloads will then be further offloaded to the server at the higher tier. In this way, we can serve larger amounts of peak loads by provisioning the same amount of computational capacity in the edge cloud. </a:t>
            </a:r>
          </a:p>
          <a:p>
            <a:endParaRPr lang="en-US" sz="1200" b="0" i="0" u="none" strike="noStrike" kern="1200" baseline="0" dirty="0">
              <a:solidFill>
                <a:schemeClr val="tx1"/>
              </a:solidFill>
              <a:latin typeface="+mn-lt"/>
              <a:ea typeface="+mn-ea"/>
              <a:cs typeface="+mn-cs"/>
            </a:endParaRPr>
          </a:p>
          <a:p>
            <a:r>
              <a:rPr lang="en-US" sz="1200" b="1" i="0" u="sng" strike="noStrike" kern="1200" baseline="0" dirty="0">
                <a:solidFill>
                  <a:schemeClr val="tx1"/>
                </a:solidFill>
                <a:latin typeface="+mn-lt"/>
                <a:ea typeface="+mn-ea"/>
                <a:cs typeface="+mn-cs"/>
              </a:rPr>
              <a:t>[You need one more additional slide here to outline your following slides: The key problems of designing this architecture include: 1), 2), … first, we will do xxx, second, we will do xxx, …]</a:t>
            </a:r>
            <a:endParaRPr lang="en-US" b="1" u="sng" baseline="0" dirty="0"/>
          </a:p>
        </p:txBody>
      </p:sp>
      <p:sp>
        <p:nvSpPr>
          <p:cNvPr id="4" name="Slide Number Placeholder 3"/>
          <p:cNvSpPr>
            <a:spLocks noGrp="1"/>
          </p:cNvSpPr>
          <p:nvPr>
            <p:ph type="sldNum" sz="quarter" idx="10"/>
          </p:nvPr>
        </p:nvSpPr>
        <p:spPr/>
        <p:txBody>
          <a:bodyPr/>
          <a:lstStyle/>
          <a:p>
            <a:fld id="{C3D5B2E1-8D05-42B5-B4D8-0F5AD18FA141}" type="slidenum">
              <a:rPr lang="en-US" smtClean="0"/>
              <a:pPr/>
              <a:t>7</a:t>
            </a:fld>
            <a:endParaRPr lang="en-US"/>
          </a:p>
        </p:txBody>
      </p:sp>
    </p:spTree>
    <p:extLst>
      <p:ext uri="{BB962C8B-B14F-4D97-AF65-F5344CB8AC3E}">
        <p14:creationId xmlns:p14="http://schemas.microsoft.com/office/powerpoint/2010/main" val="15111772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u="none" strike="noStrike" kern="1200" baseline="0" dirty="0">
                <a:solidFill>
                  <a:schemeClr val="tx1"/>
                </a:solidFill>
                <a:latin typeface="+mn-lt"/>
                <a:ea typeface="+mn-ea"/>
                <a:cs typeface="+mn-cs"/>
              </a:rPr>
              <a:t>The key problems of designing such a hierarchical edge cloud is: 1) How to provision the edge cloud capacity in order to serve more peak load?  2) How to appropriately place the mobile workloads since they can be offloaded to different tiers. To solve the above problems, we firstly study the characteristics of the peak loads since they are the workload of the high tiers. Based on the study of the workload, we analytically evaluate the efficiency of resource utilization of the hierarchical edge cloud and flat edge cloud. We  finally  design a workload placement algorithm in order to further improve the efficiency of mobile program execution.</a:t>
            </a:r>
            <a:endParaRPr lang="en-US" b="1" u="sng" baseline="0" dirty="0"/>
          </a:p>
        </p:txBody>
      </p:sp>
      <p:sp>
        <p:nvSpPr>
          <p:cNvPr id="4" name="Slide Number Placeholder 3"/>
          <p:cNvSpPr>
            <a:spLocks noGrp="1"/>
          </p:cNvSpPr>
          <p:nvPr>
            <p:ph type="sldNum" sz="quarter" idx="10"/>
          </p:nvPr>
        </p:nvSpPr>
        <p:spPr/>
        <p:txBody>
          <a:bodyPr/>
          <a:lstStyle/>
          <a:p>
            <a:fld id="{C3D5B2E1-8D05-42B5-B4D8-0F5AD18FA141}" type="slidenum">
              <a:rPr lang="en-US" smtClean="0"/>
              <a:pPr/>
              <a:t>8</a:t>
            </a:fld>
            <a:endParaRPr lang="en-US"/>
          </a:p>
        </p:txBody>
      </p:sp>
    </p:spTree>
    <p:extLst>
      <p:ext uri="{BB962C8B-B14F-4D97-AF65-F5344CB8AC3E}">
        <p14:creationId xmlns:p14="http://schemas.microsoft.com/office/powerpoint/2010/main" val="33955271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u="none" strike="noStrike" kern="1200" baseline="0" dirty="0">
                <a:solidFill>
                  <a:schemeClr val="tx1"/>
                </a:solidFill>
                <a:latin typeface="+mn-lt"/>
                <a:ea typeface="+mn-ea"/>
                <a:cs typeface="+mn-cs"/>
              </a:rPr>
              <a:t>To study the performance of our proposed hierarchical edge cloud, we first develop an analytical model for a two-tier hierarchical edge cloud. As the figure shows, the hierarchical edge cloud has m tier-1 servers and one tier-2 server. When the amount of workload exceeds the capacity of a tier-1 server,  a workload, labeled as \eta here will be offloaded to the tier-2 server, which has a capacity of C. In other words, the tier-2 server will aggregate the peak loads offloaded from all tier-1 servers </a:t>
            </a:r>
            <a:endParaRPr lang="en-US" baseline="0" dirty="0"/>
          </a:p>
        </p:txBody>
      </p:sp>
      <p:sp>
        <p:nvSpPr>
          <p:cNvPr id="4" name="Slide Number Placeholder 3"/>
          <p:cNvSpPr>
            <a:spLocks noGrp="1"/>
          </p:cNvSpPr>
          <p:nvPr>
            <p:ph type="sldNum" sz="quarter" idx="10"/>
          </p:nvPr>
        </p:nvSpPr>
        <p:spPr/>
        <p:txBody>
          <a:bodyPr/>
          <a:lstStyle/>
          <a:p>
            <a:fld id="{C3D5B2E1-8D05-42B5-B4D8-0F5AD18FA141}" type="slidenum">
              <a:rPr lang="en-US" smtClean="0"/>
              <a:pPr/>
              <a:t>9</a:t>
            </a:fld>
            <a:endParaRPr lang="en-US"/>
          </a:p>
        </p:txBody>
      </p:sp>
    </p:spTree>
    <p:extLst>
      <p:ext uri="{BB962C8B-B14F-4D97-AF65-F5344CB8AC3E}">
        <p14:creationId xmlns:p14="http://schemas.microsoft.com/office/powerpoint/2010/main" val="8442559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066800"/>
            <a:ext cx="7772400" cy="1470025"/>
          </a:xfrm>
          <a:effectLst>
            <a:outerShdw blurRad="50800" dist="38100" dir="2700000" algn="ctr" rotWithShape="0">
              <a:srgbClr val="000000">
                <a:alpha val="40000"/>
              </a:srgbClr>
            </a:outerShdw>
          </a:effectLst>
        </p:spPr>
        <p:txBody>
          <a:bodyPr/>
          <a:lstStyle>
            <a:lvl1pPr>
              <a:defRPr>
                <a:solidFill>
                  <a:srgbClr val="C00000"/>
                </a:solidFill>
              </a:defRPr>
            </a:lvl1pPr>
          </a:lstStyle>
          <a:p>
            <a:r>
              <a:rPr lang="en-US" dirty="0"/>
              <a:t>Click to edit Master title style</a:t>
            </a:r>
          </a:p>
        </p:txBody>
      </p:sp>
      <p:sp>
        <p:nvSpPr>
          <p:cNvPr id="3" name="Subtitle 2"/>
          <p:cNvSpPr>
            <a:spLocks noGrp="1"/>
          </p:cNvSpPr>
          <p:nvPr>
            <p:ph type="subTitle" idx="1"/>
          </p:nvPr>
        </p:nvSpPr>
        <p:spPr>
          <a:xfrm>
            <a:off x="1371600" y="3432175"/>
            <a:ext cx="6400800" cy="1752600"/>
          </a:xfrm>
          <a:effectLst>
            <a:outerShdw blurRad="50800" dist="38100" dir="2700000" algn="ctr" rotWithShape="0">
              <a:srgbClr val="000000">
                <a:alpha val="40000"/>
              </a:srgbClr>
            </a:outerShdw>
          </a:effectLst>
        </p:spPr>
        <p:txBody>
          <a:bodyPr/>
          <a:lstStyle>
            <a:lvl1pPr marL="0" indent="0" algn="ctr">
              <a:buNone/>
              <a:defRPr>
                <a:solidFill>
                  <a:srgbClr val="002B54"/>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58A7EED-991F-4016-A7E4-4DCEDDC26B98}" type="datetime1">
              <a:rPr lang="en-US" smtClean="0"/>
              <a:t>16/4/12</a:t>
            </a:fld>
            <a:endParaRPr lang="en-US"/>
          </a:p>
        </p:txBody>
      </p:sp>
      <p:sp>
        <p:nvSpPr>
          <p:cNvPr id="5" name="Footer Placeholder 4"/>
          <p:cNvSpPr>
            <a:spLocks noGrp="1"/>
          </p:cNvSpPr>
          <p:nvPr>
            <p:ph type="ftr" sz="quarter" idx="11"/>
          </p:nvPr>
        </p:nvSpPr>
        <p:spPr>
          <a:xfrm>
            <a:off x="2971800" y="6356350"/>
            <a:ext cx="3048000" cy="365125"/>
          </a:xfrm>
        </p:spPr>
        <p:txBody>
          <a:bodyPr/>
          <a:lstStyle>
            <a:lvl1pPr>
              <a:defRPr sz="1400">
                <a:solidFill>
                  <a:schemeClr val="tx1"/>
                </a:solidFill>
              </a:defRPr>
            </a:lvl1pPr>
          </a:lstStyle>
          <a:p>
            <a:r>
              <a:rPr lang="en-US"/>
              <a:t>IEEE INFOCOM 2016</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pic>
        <p:nvPicPr>
          <p:cNvPr id="8" name="Picture 2" descr="https://encrypted-tbn2.google.com/images?q=tbn:ANd9GcSyBrXKkCN63PPilcolS8QLZMnBcUjGgebeawuil71JRvdKJjeBUQ"/>
          <p:cNvPicPr>
            <a:picLocks noChangeAspect="1" noChangeArrowheads="1"/>
          </p:cNvPicPr>
          <p:nvPr userDrawn="1"/>
        </p:nvPicPr>
        <p:blipFill>
          <a:blip r:embed="rId2" cstate="print"/>
          <a:srcRect/>
          <a:stretch>
            <a:fillRect/>
          </a:stretch>
        </p:blipFill>
        <p:spPr bwMode="auto">
          <a:xfrm>
            <a:off x="457200" y="6225540"/>
            <a:ext cx="1600200" cy="480060"/>
          </a:xfrm>
          <a:prstGeom prst="rect">
            <a:avLst/>
          </a:prstGeom>
          <a:noFill/>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932776C-D236-4288-836F-AAF802155C02}" type="datetime1">
              <a:rPr lang="en-US" smtClean="0"/>
              <a:t>16/4/12</a:t>
            </a:fld>
            <a:endParaRPr lang="en-US"/>
          </a:p>
        </p:txBody>
      </p:sp>
      <p:sp>
        <p:nvSpPr>
          <p:cNvPr id="5" name="Footer Placeholder 4"/>
          <p:cNvSpPr>
            <a:spLocks noGrp="1"/>
          </p:cNvSpPr>
          <p:nvPr>
            <p:ph type="ftr" sz="quarter" idx="11"/>
          </p:nvPr>
        </p:nvSpPr>
        <p:spPr/>
        <p:txBody>
          <a:bodyPr/>
          <a:lstStyle/>
          <a:p>
            <a:r>
              <a:rPr lang="en-US"/>
              <a:t>IEEE INFOCOM 2016</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26AB04A-E73A-4815-B603-CB7F28A13D80}" type="datetime1">
              <a:rPr lang="en-US" smtClean="0"/>
              <a:t>16/4/12</a:t>
            </a:fld>
            <a:endParaRPr lang="en-US"/>
          </a:p>
        </p:txBody>
      </p:sp>
      <p:sp>
        <p:nvSpPr>
          <p:cNvPr id="5" name="Footer Placeholder 4"/>
          <p:cNvSpPr>
            <a:spLocks noGrp="1"/>
          </p:cNvSpPr>
          <p:nvPr>
            <p:ph type="ftr" sz="quarter" idx="11"/>
          </p:nvPr>
        </p:nvSpPr>
        <p:spPr/>
        <p:txBody>
          <a:bodyPr/>
          <a:lstStyle/>
          <a:p>
            <a:r>
              <a:rPr lang="en-US"/>
              <a:t>IEEE INFOCOM 2016</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 name="Rectangle 9"/>
          <p:cNvSpPr/>
          <p:nvPr userDrawn="1"/>
        </p:nvSpPr>
        <p:spPr>
          <a:xfrm>
            <a:off x="0" y="0"/>
            <a:ext cx="9144000" cy="1143000"/>
          </a:xfrm>
          <a:prstGeom prst="rect">
            <a:avLst/>
          </a:prstGeom>
          <a:solidFill>
            <a:srgbClr val="002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0"/>
            <a:ext cx="8229600" cy="1143000"/>
          </a:xfrm>
        </p:spPr>
        <p:txBody>
          <a:bodyPr/>
          <a:lstStyle>
            <a:lvl1pPr algn="l">
              <a:defRPr b="1">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457200" y="1219200"/>
            <a:ext cx="8229600" cy="5029200"/>
          </a:xfrm>
        </p:spPr>
        <p:txBody>
          <a:bodyPr/>
          <a:lstStyle>
            <a:lvl1pPr>
              <a:buClr>
                <a:srgbClr val="F3B50F"/>
              </a:buClr>
              <a:buSzPct val="90000"/>
              <a:buFont typeface="Wingdings" pitchFamily="2" charset="2"/>
              <a:buChar char="§"/>
              <a:defRPr sz="2800"/>
            </a:lvl1pPr>
            <a:lvl2pPr>
              <a:buClr>
                <a:srgbClr val="558ED5"/>
              </a:buClr>
              <a:buSzPct val="90000"/>
              <a:buFont typeface="Wingdings" pitchFamily="2" charset="2"/>
              <a:buChar char="§"/>
              <a:defRPr sz="2400"/>
            </a:lvl2pPr>
            <a:lvl3pPr>
              <a:buClr>
                <a:srgbClr val="E66C7D"/>
              </a:buClr>
              <a:buSzPct val="90000"/>
              <a:defRPr sz="20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749A7098-E972-47A2-8949-DF821E7DA8BA}" type="datetime1">
              <a:rPr lang="en-US" smtClean="0"/>
              <a:t>16/4/12</a:t>
            </a:fld>
            <a:endParaRPr lang="en-US"/>
          </a:p>
        </p:txBody>
      </p:sp>
      <p:sp>
        <p:nvSpPr>
          <p:cNvPr id="5" name="Footer Placeholder 4"/>
          <p:cNvSpPr>
            <a:spLocks noGrp="1"/>
          </p:cNvSpPr>
          <p:nvPr>
            <p:ph type="ftr" sz="quarter" idx="11"/>
          </p:nvPr>
        </p:nvSpPr>
        <p:spPr>
          <a:xfrm>
            <a:off x="2971800" y="6356350"/>
            <a:ext cx="3200400" cy="365125"/>
          </a:xfrm>
        </p:spPr>
        <p:txBody>
          <a:bodyPr/>
          <a:lstStyle>
            <a:lvl1pPr>
              <a:defRPr sz="1400">
                <a:solidFill>
                  <a:schemeClr val="tx1"/>
                </a:solidFill>
              </a:defRPr>
            </a:lvl1pPr>
          </a:lstStyle>
          <a:p>
            <a:r>
              <a:rPr lang="en-US"/>
              <a:t>IEEE INFOCOM 2016</a:t>
            </a:r>
            <a:endParaRPr lang="en-US" dirty="0"/>
          </a:p>
        </p:txBody>
      </p:sp>
      <p:sp>
        <p:nvSpPr>
          <p:cNvPr id="6" name="Slide Number Placeholder 5"/>
          <p:cNvSpPr>
            <a:spLocks noGrp="1"/>
          </p:cNvSpPr>
          <p:nvPr>
            <p:ph type="sldNum" sz="quarter" idx="12"/>
          </p:nvPr>
        </p:nvSpPr>
        <p:spPr/>
        <p:txBody>
          <a:bodyPr/>
          <a:lstStyle>
            <a:lvl1pPr>
              <a:defRPr sz="1400">
                <a:solidFill>
                  <a:schemeClr val="tx1"/>
                </a:solidFill>
              </a:defRPr>
            </a:lvl1pPr>
          </a:lstStyle>
          <a:p>
            <a:fld id="{B6F15528-21DE-4FAA-801E-634DDDAF4B2B}" type="slidenum">
              <a:rPr lang="en-US" smtClean="0"/>
              <a:pPr/>
              <a:t>‹#›</a:t>
            </a:fld>
            <a:endParaRPr lang="en-US" dirty="0"/>
          </a:p>
        </p:txBody>
      </p:sp>
      <p:cxnSp>
        <p:nvCxnSpPr>
          <p:cNvPr id="7" name="Straight Connector 6"/>
          <p:cNvCxnSpPr/>
          <p:nvPr userDrawn="1"/>
        </p:nvCxnSpPr>
        <p:spPr>
          <a:xfrm>
            <a:off x="0" y="1143000"/>
            <a:ext cx="9144000" cy="0"/>
          </a:xfrm>
          <a:prstGeom prst="line">
            <a:avLst/>
          </a:prstGeom>
          <a:ln w="31750">
            <a:solidFill>
              <a:srgbClr val="F3B50F"/>
            </a:solidFill>
          </a:ln>
        </p:spPr>
        <p:style>
          <a:lnRef idx="1">
            <a:schemeClr val="accent1"/>
          </a:lnRef>
          <a:fillRef idx="0">
            <a:schemeClr val="accent1"/>
          </a:fillRef>
          <a:effectRef idx="0">
            <a:schemeClr val="accent1"/>
          </a:effectRef>
          <a:fontRef idx="minor">
            <a:schemeClr val="tx1"/>
          </a:fontRef>
        </p:style>
      </p:cxnSp>
      <p:pic>
        <p:nvPicPr>
          <p:cNvPr id="12290" name="Picture 2" descr="https://encrypted-tbn2.google.com/images?q=tbn:ANd9GcSyBrXKkCN63PPilcolS8QLZMnBcUjGgebeawuil71JRvdKJjeBUQ"/>
          <p:cNvPicPr>
            <a:picLocks noChangeAspect="1" noChangeArrowheads="1"/>
          </p:cNvPicPr>
          <p:nvPr userDrawn="1"/>
        </p:nvPicPr>
        <p:blipFill>
          <a:blip r:embed="rId2" cstate="print"/>
          <a:srcRect/>
          <a:stretch>
            <a:fillRect/>
          </a:stretch>
        </p:blipFill>
        <p:spPr bwMode="auto">
          <a:xfrm>
            <a:off x="457200" y="6225148"/>
            <a:ext cx="1600200" cy="480060"/>
          </a:xfrm>
          <a:prstGeom prst="rect">
            <a:avLst/>
          </a:prstGeom>
          <a:noFill/>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87A2117-B219-4F1F-A618-F626A6D91752}" type="datetime1">
              <a:rPr lang="en-US" smtClean="0"/>
              <a:t>16/4/12</a:t>
            </a:fld>
            <a:endParaRPr lang="en-US"/>
          </a:p>
        </p:txBody>
      </p:sp>
      <p:sp>
        <p:nvSpPr>
          <p:cNvPr id="5" name="Footer Placeholder 4"/>
          <p:cNvSpPr>
            <a:spLocks noGrp="1"/>
          </p:cNvSpPr>
          <p:nvPr>
            <p:ph type="ftr" sz="quarter" idx="11"/>
          </p:nvPr>
        </p:nvSpPr>
        <p:spPr/>
        <p:txBody>
          <a:bodyPr/>
          <a:lstStyle/>
          <a:p>
            <a:r>
              <a:rPr lang="en-US"/>
              <a:t>IEEE INFOCOM 2016</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92D3E58-7654-4D65-AC25-2FF30796AA06}" type="datetime1">
              <a:rPr lang="en-US" smtClean="0"/>
              <a:t>16/4/12</a:t>
            </a:fld>
            <a:endParaRPr lang="en-US"/>
          </a:p>
        </p:txBody>
      </p:sp>
      <p:sp>
        <p:nvSpPr>
          <p:cNvPr id="6" name="Footer Placeholder 5"/>
          <p:cNvSpPr>
            <a:spLocks noGrp="1"/>
          </p:cNvSpPr>
          <p:nvPr>
            <p:ph type="ftr" sz="quarter" idx="11"/>
          </p:nvPr>
        </p:nvSpPr>
        <p:spPr/>
        <p:txBody>
          <a:bodyPr/>
          <a:lstStyle/>
          <a:p>
            <a:r>
              <a:rPr lang="en-US"/>
              <a:t>IEEE INFOCOM 2016</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D5A6961-CD1E-4031-BA55-BEF4FFFE5EBE}" type="datetime1">
              <a:rPr lang="en-US" smtClean="0"/>
              <a:t>16/4/12</a:t>
            </a:fld>
            <a:endParaRPr lang="en-US"/>
          </a:p>
        </p:txBody>
      </p:sp>
      <p:sp>
        <p:nvSpPr>
          <p:cNvPr id="8" name="Footer Placeholder 7"/>
          <p:cNvSpPr>
            <a:spLocks noGrp="1"/>
          </p:cNvSpPr>
          <p:nvPr>
            <p:ph type="ftr" sz="quarter" idx="11"/>
          </p:nvPr>
        </p:nvSpPr>
        <p:spPr/>
        <p:txBody>
          <a:bodyPr/>
          <a:lstStyle/>
          <a:p>
            <a:r>
              <a:rPr lang="en-US"/>
              <a:t>IEEE INFOCOM 2016</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F1EA9B1-4DB8-420D-9DD0-2F2054A1BB63}" type="datetime1">
              <a:rPr lang="en-US" smtClean="0"/>
              <a:t>16/4/12</a:t>
            </a:fld>
            <a:endParaRPr lang="en-US"/>
          </a:p>
        </p:txBody>
      </p:sp>
      <p:sp>
        <p:nvSpPr>
          <p:cNvPr id="4" name="Footer Placeholder 3"/>
          <p:cNvSpPr>
            <a:spLocks noGrp="1"/>
          </p:cNvSpPr>
          <p:nvPr>
            <p:ph type="ftr" sz="quarter" idx="11"/>
          </p:nvPr>
        </p:nvSpPr>
        <p:spPr/>
        <p:txBody>
          <a:bodyPr/>
          <a:lstStyle/>
          <a:p>
            <a:r>
              <a:rPr lang="en-US"/>
              <a:t>IEEE INFOCOM 2016</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46C292-CC08-41A4-8DFC-975483EF27F9}" type="datetime1">
              <a:rPr lang="en-US" smtClean="0"/>
              <a:t>16/4/12</a:t>
            </a:fld>
            <a:endParaRPr lang="en-US"/>
          </a:p>
        </p:txBody>
      </p:sp>
      <p:sp>
        <p:nvSpPr>
          <p:cNvPr id="3" name="Footer Placeholder 2"/>
          <p:cNvSpPr>
            <a:spLocks noGrp="1"/>
          </p:cNvSpPr>
          <p:nvPr>
            <p:ph type="ftr" sz="quarter" idx="11"/>
          </p:nvPr>
        </p:nvSpPr>
        <p:spPr/>
        <p:txBody>
          <a:bodyPr/>
          <a:lstStyle/>
          <a:p>
            <a:r>
              <a:rPr lang="en-US"/>
              <a:t>IEEE INFOCOM 2016</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92D443E-50A6-4D39-AF14-7C8904B4021B}" type="datetime1">
              <a:rPr lang="en-US" smtClean="0"/>
              <a:t>16/4/12</a:t>
            </a:fld>
            <a:endParaRPr lang="en-US"/>
          </a:p>
        </p:txBody>
      </p:sp>
      <p:sp>
        <p:nvSpPr>
          <p:cNvPr id="6" name="Footer Placeholder 5"/>
          <p:cNvSpPr>
            <a:spLocks noGrp="1"/>
          </p:cNvSpPr>
          <p:nvPr>
            <p:ph type="ftr" sz="quarter" idx="11"/>
          </p:nvPr>
        </p:nvSpPr>
        <p:spPr/>
        <p:txBody>
          <a:bodyPr/>
          <a:lstStyle/>
          <a:p>
            <a:r>
              <a:rPr lang="en-US"/>
              <a:t>IEEE INFOCOM 2016</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04532EA-ACC5-4C82-B87A-AE3751E179F0}" type="datetime1">
              <a:rPr lang="en-US" smtClean="0"/>
              <a:t>16/4/12</a:t>
            </a:fld>
            <a:endParaRPr lang="en-US"/>
          </a:p>
        </p:txBody>
      </p:sp>
      <p:sp>
        <p:nvSpPr>
          <p:cNvPr id="6" name="Footer Placeholder 5"/>
          <p:cNvSpPr>
            <a:spLocks noGrp="1"/>
          </p:cNvSpPr>
          <p:nvPr>
            <p:ph type="ftr" sz="quarter" idx="11"/>
          </p:nvPr>
        </p:nvSpPr>
        <p:spPr/>
        <p:txBody>
          <a:bodyPr/>
          <a:lstStyle/>
          <a:p>
            <a:r>
              <a:rPr lang="en-US"/>
              <a:t>IEEE INFOCOM 2016</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3400" y="152400"/>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4A62C0-BCB0-4F3C-AE11-6DBD92AD2FBB}" type="datetime1">
              <a:rPr lang="en-US" smtClean="0"/>
              <a:t>16/4/12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IEEE INFOCOM 2016</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4" Type="http://schemas.openxmlformats.org/officeDocument/2006/relationships/image" Target="../media/image22.pn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10.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4" Type="http://schemas.openxmlformats.org/officeDocument/2006/relationships/image" Target="../media/image22.tmp"/><Relationship Id="rId5" Type="http://schemas.openxmlformats.org/officeDocument/2006/relationships/oleObject" Target="../embeddings/oleObject1.bin"/><Relationship Id="rId6" Type="http://schemas.openxmlformats.org/officeDocument/2006/relationships/image" Target="../media/image21.w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4" Type="http://schemas.openxmlformats.org/officeDocument/2006/relationships/image" Target="../media/image26.png"/><Relationship Id="rId5" Type="http://schemas.openxmlformats.org/officeDocument/2006/relationships/image" Target="../media/image27.png"/><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4" Type="http://schemas.openxmlformats.org/officeDocument/2006/relationships/image" Target="../media/image29.png"/><Relationship Id="rId5" Type="http://schemas.openxmlformats.org/officeDocument/2006/relationships/image" Target="../media/image30.png"/><Relationship Id="rId6" Type="http://schemas.openxmlformats.org/officeDocument/2006/relationships/image" Target="../media/image31.png"/><Relationship Id="rId7" Type="http://schemas.openxmlformats.org/officeDocument/2006/relationships/image" Target="../media/image32.png"/><Relationship Id="rId8" Type="http://schemas.openxmlformats.org/officeDocument/2006/relationships/image" Target="../media/image33.png"/><Relationship Id="rId9" Type="http://schemas.openxmlformats.org/officeDocument/2006/relationships/image" Target="../media/image23.png"/><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4" Type="http://schemas.openxmlformats.org/officeDocument/2006/relationships/image" Target="../media/image36.png"/><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image" Target="../media/image240.png"/><Relationship Id="rId4" Type="http://schemas.openxmlformats.org/officeDocument/2006/relationships/image" Target="../media/image34.png"/><Relationship Id="rId5" Type="http://schemas.openxmlformats.org/officeDocument/2006/relationships/image" Target="../media/image37.png"/><Relationship Id="rId6" Type="http://schemas.openxmlformats.org/officeDocument/2006/relationships/image" Target="../media/image38.png"/><Relationship Id="rId7" Type="http://schemas.openxmlformats.org/officeDocument/2006/relationships/image" Target="../media/image39.png"/><Relationship Id="rId8" Type="http://schemas.openxmlformats.org/officeDocument/2006/relationships/image" Target="../media/image40.png"/><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3.tmp"/></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jpeg"/><Relationship Id="rId8"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4.tmp"/></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5.tmp"/></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6.tmp"/></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7.tmp"/></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8.tmp"/><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1.png"/><Relationship Id="rId7" Type="http://schemas.openxmlformats.org/officeDocument/2006/relationships/image" Target="../media/image12.png"/><Relationship Id="rId8" Type="http://schemas.openxmlformats.org/officeDocument/2006/relationships/image" Target="../media/image13.png"/><Relationship Id="rId9"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8.tmp"/><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1.png"/><Relationship Id="rId7" Type="http://schemas.openxmlformats.org/officeDocument/2006/relationships/image" Target="../media/image12.png"/><Relationship Id="rId8" Type="http://schemas.openxmlformats.org/officeDocument/2006/relationships/image" Target="../media/image13.png"/><Relationship Id="rId9"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8.tmp"/><Relationship Id="rId4" Type="http://schemas.openxmlformats.org/officeDocument/2006/relationships/image" Target="../media/image15.png"/><Relationship Id="rId5" Type="http://schemas.openxmlformats.org/officeDocument/2006/relationships/image" Target="../media/image16.png"/><Relationship Id="rId6" Type="http://schemas.openxmlformats.org/officeDocument/2006/relationships/image" Target="../media/image17.png"/><Relationship Id="rId7" Type="http://schemas.openxmlformats.org/officeDocument/2006/relationships/image" Target="../media/image18.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9.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160.png"/><Relationship Id="rId4" Type="http://schemas.openxmlformats.org/officeDocument/2006/relationships/image" Target="../media/image20.emf"/><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14401"/>
            <a:ext cx="7848600" cy="2590800"/>
          </a:xfrm>
        </p:spPr>
        <p:txBody>
          <a:bodyPr>
            <a:normAutofit/>
          </a:bodyPr>
          <a:lstStyle/>
          <a:p>
            <a:r>
              <a:rPr lang="en-US" sz="3600" b="1" dirty="0">
                <a:solidFill>
                  <a:srgbClr val="004386"/>
                </a:solidFill>
              </a:rPr>
              <a:t>A Hierarchical Edge Cloud Architecture for Mobile Computing</a:t>
            </a:r>
            <a:endParaRPr lang="en-US" sz="4000" b="1" dirty="0">
              <a:solidFill>
                <a:srgbClr val="004386"/>
              </a:solidFill>
            </a:endParaRPr>
          </a:p>
        </p:txBody>
      </p:sp>
      <p:sp>
        <p:nvSpPr>
          <p:cNvPr id="5" name="Footer Placeholder 4"/>
          <p:cNvSpPr>
            <a:spLocks noGrp="1"/>
          </p:cNvSpPr>
          <p:nvPr>
            <p:ph type="ftr" sz="quarter" idx="11"/>
          </p:nvPr>
        </p:nvSpPr>
        <p:spPr/>
        <p:txBody>
          <a:bodyPr/>
          <a:lstStyle/>
          <a:p>
            <a:pPr fontAlgn="t"/>
            <a:r>
              <a:rPr lang="en-US" altLang="zh-CN" b="1"/>
              <a:t>IEEE INFOCOM 2016</a:t>
            </a:r>
            <a:endParaRPr lang="en-US" altLang="zh-CN" b="1" dirty="0"/>
          </a:p>
        </p:txBody>
      </p:sp>
      <p:sp>
        <p:nvSpPr>
          <p:cNvPr id="9" name="Text Box 9"/>
          <p:cNvSpPr txBox="1">
            <a:spLocks noChangeArrowheads="1"/>
          </p:cNvSpPr>
          <p:nvPr/>
        </p:nvSpPr>
        <p:spPr bwMode="auto">
          <a:xfrm>
            <a:off x="1752600" y="3581400"/>
            <a:ext cx="5562600" cy="584775"/>
          </a:xfrm>
          <a:prstGeom prst="rect">
            <a:avLst/>
          </a:prstGeom>
          <a:noFill/>
          <a:ln w="9525">
            <a:noFill/>
            <a:miter lim="800000"/>
            <a:headEnd/>
            <a:tailEnd/>
          </a:ln>
          <a:effectLst/>
        </p:spPr>
        <p:txBody>
          <a:bodyPr wrap="square">
            <a:spAutoFit/>
          </a:bodyPr>
          <a:lstStyle/>
          <a:p>
            <a:pPr algn="ctr">
              <a:spcBef>
                <a:spcPct val="50000"/>
              </a:spcBef>
              <a:defRPr/>
            </a:pPr>
            <a:r>
              <a:rPr lang="en-US" altLang="zh-CN" sz="3200" b="1" dirty="0">
                <a:solidFill>
                  <a:srgbClr val="C00000"/>
                </a:solidFill>
                <a:effectLst>
                  <a:outerShdw blurRad="38100" dist="38100" dir="2700000" algn="tl">
                    <a:srgbClr val="C0C0C0"/>
                  </a:outerShdw>
                </a:effectLst>
                <a:cs typeface="Arial" pitchFamily="34" charset="0"/>
              </a:rPr>
              <a:t>Liang Tong</a:t>
            </a:r>
            <a:r>
              <a:rPr lang="en-US" altLang="zh-CN" sz="3200" dirty="0">
                <a:solidFill>
                  <a:srgbClr val="C00000"/>
                </a:solidFill>
                <a:effectLst>
                  <a:outerShdw blurRad="38100" dist="38100" dir="2700000" algn="tl">
                    <a:srgbClr val="C0C0C0"/>
                  </a:outerShdw>
                </a:effectLst>
                <a:cs typeface="Arial" pitchFamily="34" charset="0"/>
              </a:rPr>
              <a:t>, </a:t>
            </a:r>
            <a:r>
              <a:rPr lang="en-US" altLang="zh-CN" sz="3200" b="1" dirty="0">
                <a:solidFill>
                  <a:srgbClr val="C00000"/>
                </a:solidFill>
                <a:effectLst>
                  <a:outerShdw blurRad="38100" dist="38100" dir="2700000" algn="tl">
                    <a:srgbClr val="C0C0C0"/>
                  </a:outerShdw>
                </a:effectLst>
                <a:cs typeface="Arial" pitchFamily="34" charset="0"/>
              </a:rPr>
              <a:t>Yong Li </a:t>
            </a:r>
            <a:r>
              <a:rPr lang="en-US" altLang="zh-CN" sz="3200" dirty="0">
                <a:solidFill>
                  <a:srgbClr val="C00000"/>
                </a:solidFill>
                <a:effectLst>
                  <a:outerShdw blurRad="38100" dist="38100" dir="2700000" algn="tl">
                    <a:srgbClr val="C0C0C0"/>
                  </a:outerShdw>
                </a:effectLst>
                <a:cs typeface="Arial" pitchFamily="34" charset="0"/>
              </a:rPr>
              <a:t>and </a:t>
            </a:r>
            <a:r>
              <a:rPr lang="en-US" altLang="zh-CN" sz="3200" b="1" dirty="0">
                <a:solidFill>
                  <a:srgbClr val="C00000"/>
                </a:solidFill>
                <a:effectLst>
                  <a:outerShdw blurRad="38100" dist="38100" dir="2700000" algn="tl">
                    <a:srgbClr val="C0C0C0"/>
                  </a:outerShdw>
                </a:effectLst>
                <a:cs typeface="Arial" pitchFamily="34" charset="0"/>
              </a:rPr>
              <a:t>Wei Gao</a:t>
            </a:r>
          </a:p>
        </p:txBody>
      </p:sp>
      <p:sp>
        <p:nvSpPr>
          <p:cNvPr id="10" name="Text Box 9"/>
          <p:cNvSpPr txBox="1">
            <a:spLocks noChangeArrowheads="1"/>
          </p:cNvSpPr>
          <p:nvPr/>
        </p:nvSpPr>
        <p:spPr bwMode="auto">
          <a:xfrm>
            <a:off x="1981200" y="4262735"/>
            <a:ext cx="5257800" cy="523220"/>
          </a:xfrm>
          <a:prstGeom prst="rect">
            <a:avLst/>
          </a:prstGeom>
          <a:noFill/>
          <a:ln w="9525">
            <a:noFill/>
            <a:miter lim="800000"/>
            <a:headEnd/>
            <a:tailEnd/>
          </a:ln>
          <a:effectLst/>
        </p:spPr>
        <p:txBody>
          <a:bodyPr wrap="square">
            <a:spAutoFit/>
          </a:bodyPr>
          <a:lstStyle/>
          <a:p>
            <a:pPr algn="ctr">
              <a:spcBef>
                <a:spcPct val="50000"/>
              </a:spcBef>
              <a:defRPr/>
            </a:pPr>
            <a:r>
              <a:rPr lang="en-US" altLang="zh-CN" sz="2800" dirty="0">
                <a:solidFill>
                  <a:srgbClr val="C00000"/>
                </a:solidFill>
                <a:effectLst>
                  <a:outerShdw blurRad="38100" dist="38100" dir="2700000" algn="tl">
                    <a:srgbClr val="C0C0C0"/>
                  </a:outerShdw>
                </a:effectLst>
                <a:cs typeface="Arial" pitchFamily="34" charset="0"/>
              </a:rPr>
              <a:t>University of Tennessee – Knoxville</a:t>
            </a:r>
          </a:p>
        </p:txBody>
      </p:sp>
      <p:sp>
        <p:nvSpPr>
          <p:cNvPr id="3" name="Slide Number Placeholder 2"/>
          <p:cNvSpPr>
            <a:spLocks noGrp="1"/>
          </p:cNvSpPr>
          <p:nvPr>
            <p:ph type="sldNum" sz="quarter" idx="12"/>
          </p:nvPr>
        </p:nvSpPr>
        <p:spPr/>
        <p:txBody>
          <a:bodyPr/>
          <a:lstStyle/>
          <a:p>
            <a:fld id="{B6F15528-21DE-4FAA-801E-634DDDAF4B2B}" type="slidenum">
              <a:rPr lang="en-US" sz="1400" smtClean="0">
                <a:solidFill>
                  <a:schemeClr val="tx1"/>
                </a:solidFill>
              </a:rPr>
              <a:pPr/>
              <a:t>1</a:t>
            </a:fld>
            <a:endParaRPr lang="en-US" sz="1400" dirty="0">
              <a:solidFill>
                <a:schemeClr val="tx1"/>
              </a:solidFill>
            </a:endParaRP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686800" cy="1143000"/>
          </a:xfrm>
        </p:spPr>
        <p:txBody>
          <a:bodyPr>
            <a:noAutofit/>
          </a:bodyPr>
          <a:lstStyle/>
          <a:p>
            <a:r>
              <a:rPr lang="en-US" dirty="0"/>
              <a:t>Formal study of the peak load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04800" y="1219200"/>
                <a:ext cx="8686800" cy="5029200"/>
              </a:xfrm>
            </p:spPr>
            <p:txBody>
              <a:bodyPr/>
              <a:lstStyle/>
              <a:p>
                <a:r>
                  <a:rPr lang="en-US" altLang="zh-CN" sz="3200" dirty="0"/>
                  <a:t>Tier-1 workload model</a:t>
                </a:r>
              </a:p>
              <a:p>
                <a:pPr lvl="1"/>
                <a:r>
                  <a:rPr lang="en-US" altLang="zh-CN" sz="2600" dirty="0"/>
                  <a:t>CDF </a:t>
                </a:r>
                <a:r>
                  <a:rPr lang="en-US" altLang="zh-CN" sz="2600" dirty="0" smtClean="0"/>
                  <a:t>of the </a:t>
                </a:r>
                <a:r>
                  <a:rPr lang="en-US" altLang="zh-CN" sz="2600" dirty="0"/>
                  <a:t>peak load</a:t>
                </a:r>
              </a:p>
              <a:p>
                <a:pPr lvl="2"/>
                <a14:m>
                  <m:oMath xmlns:m="http://schemas.openxmlformats.org/officeDocument/2006/math" xmlns="">
                    <m:r>
                      <a:rPr lang="en-US" altLang="zh-CN" sz="2400" b="1" i="0" smtClean="0">
                        <a:latin typeface="Cambria Math" panose="02040503050406030204" pitchFamily="18" charset="0"/>
                      </a:rPr>
                      <m:t>𝐏</m:t>
                    </m:r>
                    <m:d>
                      <m:dPr>
                        <m:ctrlPr>
                          <a:rPr lang="en-US" altLang="zh-CN" sz="2400" b="0" i="1" smtClean="0">
                            <a:latin typeface="Cambria Math" panose="02040503050406030204" pitchFamily="18" charset="0"/>
                          </a:rPr>
                        </m:ctrlPr>
                      </m:dPr>
                      <m:e>
                        <m:sSub>
                          <m:sSubPr>
                            <m:ctrlPr>
                              <a:rPr lang="en-US" altLang="zh-CN" sz="2400" i="1">
                                <a:latin typeface="Cambria Math" panose="02040503050406030204" pitchFamily="18" charset="0"/>
                              </a:rPr>
                            </m:ctrlPr>
                          </m:sSubPr>
                          <m:e>
                            <m:r>
                              <m:rPr>
                                <m:sty m:val="p"/>
                              </m:rPr>
                              <a:rPr lang="el-GR" altLang="zh-CN" sz="2400" i="1">
                                <a:latin typeface="Cambria Math" panose="02040503050406030204" pitchFamily="18" charset="0"/>
                              </a:rPr>
                              <m:t>η</m:t>
                            </m:r>
                          </m:e>
                          <m:sub>
                            <m:r>
                              <a:rPr lang="en-US" altLang="zh-CN" sz="2400" i="1">
                                <a:latin typeface="Cambria Math" panose="02040503050406030204" pitchFamily="18" charset="0"/>
                              </a:rPr>
                              <m:t>𝑖</m:t>
                            </m:r>
                          </m:sub>
                        </m:sSub>
                        <m:r>
                          <a:rPr lang="en-US" altLang="zh-CN" sz="2400" b="0" i="1" smtClean="0">
                            <a:latin typeface="Cambria Math" panose="02040503050406030204" pitchFamily="18" charset="0"/>
                          </a:rPr>
                          <m:t> </m:t>
                        </m:r>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𝑥</m:t>
                        </m:r>
                      </m:e>
                    </m:d>
                    <m:r>
                      <a:rPr lang="en-US" altLang="zh-CN" sz="2400" b="0" i="1" smtClean="0">
                        <a:latin typeface="Cambria Math" panose="02040503050406030204" pitchFamily="18" charset="0"/>
                        <a:ea typeface="Cambria Math" panose="02040503050406030204" pitchFamily="18" charset="0"/>
                      </a:rPr>
                      <m:t>= </m:t>
                    </m:r>
                    <m:d>
                      <m:dPr>
                        <m:begChr m:val="{"/>
                        <m:endChr m:val=""/>
                        <m:ctrlPr>
                          <a:rPr lang="en-US" altLang="zh-CN" sz="2400" b="0" i="1" smtClean="0">
                            <a:latin typeface="Cambria Math" panose="02040503050406030204" pitchFamily="18" charset="0"/>
                            <a:ea typeface="Cambria Math" panose="02040503050406030204" pitchFamily="18" charset="0"/>
                          </a:rPr>
                        </m:ctrlPr>
                      </m:dPr>
                      <m:e>
                        <m:eqArr>
                          <m:eqArrPr>
                            <m:ctrlPr>
                              <a:rPr lang="en-US" altLang="zh-CN" sz="2400" b="0" i="1" smtClean="0">
                                <a:latin typeface="Cambria Math" panose="02040503050406030204" pitchFamily="18" charset="0"/>
                                <a:ea typeface="Cambria Math" panose="02040503050406030204" pitchFamily="18" charset="0"/>
                              </a:rPr>
                            </m:ctrlPr>
                          </m:eqArrPr>
                          <m:e>
                            <m:r>
                              <a:rPr lang="en-US" altLang="zh-CN" sz="2400" b="1" i="0" smtClean="0">
                                <a:latin typeface="Cambria Math" panose="02040503050406030204" pitchFamily="18" charset="0"/>
                                <a:ea typeface="Cambria Math" panose="02040503050406030204" pitchFamily="18" charset="0"/>
                              </a:rPr>
                              <m:t>𝐏</m:t>
                            </m:r>
                            <m:d>
                              <m:dPr>
                                <m:ctrlPr>
                                  <a:rPr lang="en-US" altLang="zh-CN" sz="2400" b="0" i="1" smtClean="0">
                                    <a:latin typeface="Cambria Math" panose="02040503050406030204" pitchFamily="18" charset="0"/>
                                    <a:ea typeface="Cambria Math" panose="02040503050406030204" pitchFamily="18" charset="0"/>
                                  </a:rPr>
                                </m:ctrlPr>
                              </m:dPr>
                              <m:e>
                                <m:sSub>
                                  <m:sSubPr>
                                    <m:ctrlPr>
                                      <a:rPr lang="en-US" altLang="zh-CN" sz="2400" i="1">
                                        <a:latin typeface="Cambria Math" panose="02040503050406030204" pitchFamily="18" charset="0"/>
                                      </a:rPr>
                                    </m:ctrlPr>
                                  </m:sSubPr>
                                  <m:e>
                                    <m:r>
                                      <a:rPr lang="en-US" altLang="zh-CN" sz="2400" b="0" i="1" smtClean="0">
                                        <a:latin typeface="Cambria Math" panose="02040503050406030204" pitchFamily="18" charset="0"/>
                                      </a:rPr>
                                      <m:t>𝑤</m:t>
                                    </m:r>
                                  </m:e>
                                  <m:sub>
                                    <m:r>
                                      <a:rPr lang="en-US" altLang="zh-CN" sz="2400" i="1">
                                        <a:latin typeface="Cambria Math" panose="02040503050406030204" pitchFamily="18" charset="0"/>
                                      </a:rPr>
                                      <m:t>𝑖</m:t>
                                    </m:r>
                                  </m:sub>
                                </m:sSub>
                                <m:r>
                                  <a:rPr lang="en-US" altLang="zh-CN" sz="240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𝑥</m:t>
                                </m:r>
                                <m:r>
                                  <a:rPr lang="en-US" altLang="zh-CN" sz="2400" b="0" i="1" smtClean="0">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b="0" i="1" smtClean="0">
                                        <a:latin typeface="Cambria Math" panose="02040503050406030204" pitchFamily="18" charset="0"/>
                                      </a:rPr>
                                      <m:t>𝑐</m:t>
                                    </m:r>
                                  </m:e>
                                  <m:sub>
                                    <m:r>
                                      <a:rPr lang="en-US" altLang="zh-CN" sz="2400" i="1">
                                        <a:latin typeface="Cambria Math" panose="02040503050406030204" pitchFamily="18" charset="0"/>
                                      </a:rPr>
                                      <m:t>𝑖</m:t>
                                    </m:r>
                                  </m:sub>
                                </m:sSub>
                              </m:e>
                            </m:d>
                            <m:r>
                              <a:rPr lang="en-US" altLang="zh-CN" sz="2400" b="0" i="1" smtClean="0">
                                <a:latin typeface="Cambria Math" panose="02040503050406030204" pitchFamily="18" charset="0"/>
                                <a:ea typeface="Cambria Math" panose="02040503050406030204" pitchFamily="18" charset="0"/>
                              </a:rPr>
                              <m:t>     </m:t>
                            </m:r>
                            <m:r>
                              <a:rPr lang="en-US" altLang="zh-CN" sz="2400" b="0" i="1" smtClean="0">
                                <a:latin typeface="Cambria Math" panose="02040503050406030204" pitchFamily="18" charset="0"/>
                                <a:ea typeface="Cambria Math" panose="02040503050406030204" pitchFamily="18" charset="0"/>
                              </a:rPr>
                              <m:t>𝑖𝑓</m:t>
                            </m:r>
                            <m:r>
                              <a:rPr lang="en-US" altLang="zh-CN" sz="2400" b="0" i="1" smtClean="0">
                                <a:latin typeface="Cambria Math" panose="02040503050406030204" pitchFamily="18" charset="0"/>
                                <a:ea typeface="Cambria Math" panose="02040503050406030204" pitchFamily="18" charset="0"/>
                              </a:rPr>
                              <m:t> </m:t>
                            </m:r>
                            <m:r>
                              <a:rPr lang="en-US" altLang="zh-CN" sz="2400" b="0" i="1" smtClean="0">
                                <a:latin typeface="Cambria Math" panose="02040503050406030204" pitchFamily="18" charset="0"/>
                                <a:ea typeface="Cambria Math" panose="02040503050406030204" pitchFamily="18" charset="0"/>
                              </a:rPr>
                              <m:t>𝑥</m:t>
                            </m:r>
                            <m:r>
                              <a:rPr lang="en-US" altLang="zh-CN" sz="2400" b="0" i="1" smtClean="0">
                                <a:latin typeface="Cambria Math" panose="02040503050406030204" pitchFamily="18" charset="0"/>
                                <a:ea typeface="Cambria Math" panose="02040503050406030204" pitchFamily="18" charset="0"/>
                              </a:rPr>
                              <m:t> ≥0</m:t>
                            </m:r>
                          </m:e>
                          <m:e>
                            <m:r>
                              <a:rPr lang="en-US" altLang="zh-CN" sz="2400" b="0" i="1" smtClean="0">
                                <a:latin typeface="Cambria Math" panose="02040503050406030204" pitchFamily="18" charset="0"/>
                                <a:ea typeface="Cambria Math" panose="02040503050406030204" pitchFamily="18" charset="0"/>
                              </a:rPr>
                              <m:t>0                              </m:t>
                            </m:r>
                            <m:r>
                              <m:rPr>
                                <m:sty m:val="p"/>
                              </m:rPr>
                              <a:rPr lang="en-US" altLang="zh-CN" sz="2400" b="0" i="0" smtClean="0">
                                <a:latin typeface="Cambria Math" panose="02040503050406030204" pitchFamily="18" charset="0"/>
                                <a:ea typeface="Cambria Math" panose="02040503050406030204" pitchFamily="18" charset="0"/>
                              </a:rPr>
                              <m:t>otherwise</m:t>
                            </m:r>
                          </m:e>
                        </m:eqArr>
                      </m:e>
                    </m:d>
                  </m:oMath>
                </a14:m>
                <a:endParaRPr lang="en-US" altLang="zh-CN" sz="2200" dirty="0"/>
              </a:p>
              <a:p>
                <a:r>
                  <a:rPr lang="en-US" altLang="zh-CN" sz="3000" dirty="0"/>
                  <a:t>Tier-2 workload model</a:t>
                </a:r>
              </a:p>
              <a:p>
                <a:pPr lvl="1"/>
                <a:r>
                  <a:rPr lang="en-US" altLang="zh-CN" sz="2600" dirty="0"/>
                  <a:t>Characteristics of tier-2 workloads</a:t>
                </a:r>
              </a:p>
              <a:p>
                <a:pPr lvl="2"/>
                <a14:m>
                  <m:oMath xmlns:m="http://schemas.openxmlformats.org/officeDocument/2006/math" xmlns="">
                    <m:r>
                      <a:rPr lang="en-US" altLang="zh-CN" sz="2400" b="1">
                        <a:latin typeface="Cambria Math" panose="02040503050406030204" pitchFamily="18" charset="0"/>
                      </a:rPr>
                      <m:t>𝐏</m:t>
                    </m:r>
                    <m:d>
                      <m:dPr>
                        <m:ctrlPr>
                          <a:rPr lang="en-US" altLang="zh-CN" sz="2400" i="1">
                            <a:latin typeface="Cambria Math" panose="02040503050406030204" pitchFamily="18" charset="0"/>
                          </a:rPr>
                        </m:ctrlPr>
                      </m:dPr>
                      <m:e>
                        <m:nary>
                          <m:naryPr>
                            <m:chr m:val="∑"/>
                            <m:limLoc m:val="subSup"/>
                            <m:ctrlPr>
                              <a:rPr lang="en-US" altLang="zh-CN" sz="2400" i="1" smtClean="0">
                                <a:latin typeface="Cambria Math" panose="02040503050406030204" pitchFamily="18" charset="0"/>
                              </a:rPr>
                            </m:ctrlPr>
                          </m:naryPr>
                          <m:sub>
                            <m:r>
                              <m:rPr>
                                <m:brk m:alnAt="25"/>
                              </m:rP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=1</m:t>
                            </m:r>
                          </m:sub>
                          <m:sup>
                            <m:r>
                              <a:rPr lang="en-US" altLang="zh-CN" sz="2400" b="0" i="1" smtClean="0">
                                <a:latin typeface="Cambria Math" panose="02040503050406030204" pitchFamily="18" charset="0"/>
                              </a:rPr>
                              <m:t>𝑚</m:t>
                            </m:r>
                          </m:sup>
                          <m:e>
                            <m:sSub>
                              <m:sSubPr>
                                <m:ctrlPr>
                                  <a:rPr lang="en-US" altLang="zh-CN" sz="2400" i="1">
                                    <a:latin typeface="Cambria Math" panose="02040503050406030204" pitchFamily="18" charset="0"/>
                                  </a:rPr>
                                </m:ctrlPr>
                              </m:sSubPr>
                              <m:e>
                                <m:r>
                                  <m:rPr>
                                    <m:sty m:val="p"/>
                                  </m:rPr>
                                  <a:rPr lang="el-GR" altLang="zh-CN" sz="2400" i="1">
                                    <a:latin typeface="Cambria Math" panose="02040503050406030204" pitchFamily="18" charset="0"/>
                                  </a:rPr>
                                  <m:t>η</m:t>
                                </m:r>
                              </m:e>
                              <m:sub>
                                <m:r>
                                  <a:rPr lang="en-US" altLang="zh-CN" sz="2400" i="1">
                                    <a:latin typeface="Cambria Math" panose="02040503050406030204" pitchFamily="18" charset="0"/>
                                  </a:rPr>
                                  <m:t>𝑖</m:t>
                                </m:r>
                              </m:sub>
                            </m:sSub>
                          </m:e>
                        </m:nary>
                        <m:r>
                          <a:rPr lang="en-US" altLang="zh-CN" sz="2400" i="1">
                            <a:latin typeface="Cambria Math" panose="02040503050406030204" pitchFamily="18" charset="0"/>
                          </a:rPr>
                          <m:t> </m:t>
                        </m:r>
                        <m:r>
                          <a:rPr lang="en-US" altLang="zh-CN" sz="2400" i="1">
                            <a:latin typeface="Cambria Math" panose="02040503050406030204" pitchFamily="18" charset="0"/>
                            <a:ea typeface="Cambria Math" panose="02040503050406030204" pitchFamily="18" charset="0"/>
                          </a:rPr>
                          <m:t>≤</m:t>
                        </m:r>
                        <m:r>
                          <a:rPr lang="en-US" altLang="zh-CN" sz="2400" i="1">
                            <a:latin typeface="Cambria Math" panose="02040503050406030204" pitchFamily="18" charset="0"/>
                            <a:ea typeface="Cambria Math" panose="02040503050406030204" pitchFamily="18" charset="0"/>
                          </a:rPr>
                          <m:t>𝑥</m:t>
                        </m:r>
                      </m:e>
                    </m:d>
                    <m:r>
                      <a:rPr lang="en-US" altLang="zh-CN" sz="2400" b="0" i="1" smtClean="0">
                        <a:latin typeface="Cambria Math" panose="02040503050406030204" pitchFamily="18" charset="0"/>
                        <a:ea typeface="Cambria Math" panose="02040503050406030204" pitchFamily="18" charset="0"/>
                      </a:rPr>
                      <m:t>=</m:t>
                    </m:r>
                    <m:r>
                      <a:rPr lang="en-US" altLang="zh-CN" sz="2400" b="1">
                        <a:latin typeface="Cambria Math" panose="02040503050406030204" pitchFamily="18" charset="0"/>
                      </a:rPr>
                      <m:t>𝐏</m:t>
                    </m:r>
                    <m:d>
                      <m:dPr>
                        <m:ctrlPr>
                          <a:rPr lang="en-US" altLang="zh-CN" sz="2400" i="1">
                            <a:latin typeface="Cambria Math" panose="02040503050406030204" pitchFamily="18" charset="0"/>
                          </a:rPr>
                        </m:ctrlPr>
                      </m:dPr>
                      <m:e>
                        <m:nary>
                          <m:naryPr>
                            <m:chr m:val="∑"/>
                            <m:limLoc m:val="subSup"/>
                            <m:ctrlPr>
                              <a:rPr lang="en-US" altLang="zh-CN" sz="2400" i="1">
                                <a:latin typeface="Cambria Math" panose="02040503050406030204" pitchFamily="18" charset="0"/>
                              </a:rPr>
                            </m:ctrlPr>
                          </m:naryPr>
                          <m:sub>
                            <m:r>
                              <m:rPr>
                                <m:brk m:alnAt="25"/>
                              </m:rPr>
                              <a:rPr lang="en-US" altLang="zh-CN" sz="2400" i="1">
                                <a:latin typeface="Cambria Math" panose="02040503050406030204" pitchFamily="18" charset="0"/>
                              </a:rPr>
                              <m:t>𝑖</m:t>
                            </m:r>
                            <m:r>
                              <a:rPr lang="en-US" altLang="zh-CN" sz="2400" i="1">
                                <a:latin typeface="Cambria Math" panose="02040503050406030204" pitchFamily="18" charset="0"/>
                              </a:rPr>
                              <m:t>=1</m:t>
                            </m:r>
                          </m:sub>
                          <m:sup>
                            <m:r>
                              <a:rPr lang="en-US" altLang="zh-CN" sz="2400" i="1">
                                <a:latin typeface="Cambria Math" panose="02040503050406030204" pitchFamily="18" charset="0"/>
                              </a:rPr>
                              <m:t>𝑚</m:t>
                            </m:r>
                            <m:r>
                              <a:rPr lang="en-US" altLang="zh-CN" sz="2400" b="0" i="1" smtClean="0">
                                <a:latin typeface="Cambria Math" panose="02040503050406030204" pitchFamily="18" charset="0"/>
                              </a:rPr>
                              <m:t>−1</m:t>
                            </m:r>
                          </m:sup>
                          <m:e>
                            <m:sSub>
                              <m:sSubPr>
                                <m:ctrlPr>
                                  <a:rPr lang="en-US" altLang="zh-CN" sz="2400" i="1">
                                    <a:latin typeface="Cambria Math" panose="02040503050406030204" pitchFamily="18" charset="0"/>
                                  </a:rPr>
                                </m:ctrlPr>
                              </m:sSubPr>
                              <m:e>
                                <m:r>
                                  <m:rPr>
                                    <m:sty m:val="p"/>
                                  </m:rPr>
                                  <a:rPr lang="el-GR" altLang="zh-CN" sz="2400" i="1">
                                    <a:latin typeface="Cambria Math" panose="02040503050406030204" pitchFamily="18" charset="0"/>
                                  </a:rPr>
                                  <m:t>η</m:t>
                                </m:r>
                              </m:e>
                              <m:sub>
                                <m:r>
                                  <a:rPr lang="en-US" altLang="zh-CN" sz="2400" i="1">
                                    <a:latin typeface="Cambria Math" panose="02040503050406030204" pitchFamily="18" charset="0"/>
                                  </a:rPr>
                                  <m:t>𝑖</m:t>
                                </m:r>
                              </m:sub>
                            </m:sSub>
                          </m:e>
                        </m:nary>
                        <m:r>
                          <a:rPr lang="en-US" altLang="zh-CN" sz="2400" i="1">
                            <a:latin typeface="Cambria Math" panose="02040503050406030204" pitchFamily="18" charset="0"/>
                          </a:rPr>
                          <m:t> </m:t>
                        </m:r>
                        <m:r>
                          <a:rPr lang="en-US" altLang="zh-CN" sz="2400" i="1">
                            <a:latin typeface="Cambria Math" panose="02040503050406030204" pitchFamily="18" charset="0"/>
                            <a:ea typeface="Cambria Math" panose="02040503050406030204" pitchFamily="18" charset="0"/>
                          </a:rPr>
                          <m:t>≤</m:t>
                        </m:r>
                        <m:r>
                          <a:rPr lang="en-US" altLang="zh-CN" sz="2400" i="1">
                            <a:latin typeface="Cambria Math" panose="02040503050406030204" pitchFamily="18" charset="0"/>
                            <a:ea typeface="Cambria Math" panose="02040503050406030204" pitchFamily="18" charset="0"/>
                          </a:rPr>
                          <m:t>𝑥</m:t>
                        </m:r>
                      </m:e>
                    </m:d>
                    <m:r>
                      <a:rPr lang="en-US" altLang="zh-CN" sz="2400" i="1" smtClean="0">
                        <a:latin typeface="Cambria Math" panose="02040503050406030204" pitchFamily="18" charset="0"/>
                        <a:ea typeface="Cambria Math" panose="02040503050406030204" pitchFamily="18" charset="0"/>
                      </a:rPr>
                      <m:t>×</m:t>
                    </m:r>
                    <m:r>
                      <a:rPr lang="en-US" altLang="zh-CN" sz="2400" b="1">
                        <a:latin typeface="Cambria Math" panose="02040503050406030204" pitchFamily="18" charset="0"/>
                      </a:rPr>
                      <m:t>𝐏</m:t>
                    </m:r>
                    <m:d>
                      <m:dPr>
                        <m:ctrlPr>
                          <a:rPr lang="en-US" altLang="zh-CN" sz="2400" i="1">
                            <a:latin typeface="Cambria Math" panose="02040503050406030204" pitchFamily="18" charset="0"/>
                          </a:rPr>
                        </m:ctrlPr>
                      </m:dPr>
                      <m:e>
                        <m:sSub>
                          <m:sSubPr>
                            <m:ctrlPr>
                              <a:rPr lang="en-US" altLang="zh-CN" sz="2400" i="1">
                                <a:latin typeface="Cambria Math" panose="02040503050406030204" pitchFamily="18" charset="0"/>
                              </a:rPr>
                            </m:ctrlPr>
                          </m:sSubPr>
                          <m:e>
                            <m:r>
                              <m:rPr>
                                <m:sty m:val="p"/>
                              </m:rPr>
                              <a:rPr lang="el-GR" altLang="zh-CN" sz="2400" i="1">
                                <a:latin typeface="Cambria Math" panose="02040503050406030204" pitchFamily="18" charset="0"/>
                              </a:rPr>
                              <m:t>η</m:t>
                            </m:r>
                          </m:e>
                          <m:sub>
                            <m:r>
                              <a:rPr lang="en-US" altLang="zh-CN" sz="2400" b="0" i="1" smtClean="0">
                                <a:latin typeface="Cambria Math" panose="02040503050406030204" pitchFamily="18" charset="0"/>
                              </a:rPr>
                              <m:t>𝑚</m:t>
                            </m:r>
                          </m:sub>
                        </m:sSub>
                        <m:r>
                          <a:rPr lang="en-US" altLang="zh-CN" sz="2400" b="0" i="1" smtClean="0">
                            <a:latin typeface="Cambria Math" panose="02040503050406030204" pitchFamily="18" charset="0"/>
                          </a:rPr>
                          <m:t>=0</m:t>
                        </m:r>
                      </m:e>
                    </m:d>
                  </m:oMath>
                </a14:m>
                <a:endParaRPr lang="en-US" altLang="zh-CN" sz="2400" dirty="0">
                  <a:ea typeface="Cambria Math" panose="02040503050406030204" pitchFamily="18" charset="0"/>
                </a:endParaRPr>
              </a:p>
              <a:p>
                <a:pPr marL="914400" lvl="2" indent="0">
                  <a:buNone/>
                </a:pPr>
                <a:r>
                  <a:rPr lang="en-US" altLang="zh-CN" sz="2200" dirty="0"/>
                  <a:t>		       </a:t>
                </a:r>
                <a14:m>
                  <m:oMath xmlns:m="http://schemas.openxmlformats.org/officeDocument/2006/math" xmlns="">
                    <m:r>
                      <a:rPr lang="en-US" altLang="zh-CN" sz="2400" b="0" i="0" smtClean="0">
                        <a:latin typeface="Cambria Math" panose="02040503050406030204" pitchFamily="18" charset="0"/>
                      </a:rPr>
                      <m:t> </m:t>
                    </m:r>
                    <m:r>
                      <a:rPr lang="en-US" altLang="zh-CN" sz="2400" b="0" i="1" smtClean="0">
                        <a:latin typeface="Cambria Math" panose="02040503050406030204" pitchFamily="18" charset="0"/>
                      </a:rPr>
                      <m:t>+ </m:t>
                    </m:r>
                    <m:nary>
                      <m:naryPr>
                        <m:limLoc m:val="undOvr"/>
                        <m:ctrlPr>
                          <a:rPr lang="en-US" altLang="zh-CN" sz="2400" b="0" i="1" smtClean="0">
                            <a:latin typeface="Cambria Math" panose="02040503050406030204" pitchFamily="18" charset="0"/>
                          </a:rPr>
                        </m:ctrlPr>
                      </m:naryPr>
                      <m:sub>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0</m:t>
                            </m:r>
                          </m:e>
                          <m:sup>
                            <m:r>
                              <a:rPr lang="en-US" altLang="zh-CN" sz="2400" b="0" i="1" smtClean="0">
                                <a:latin typeface="Cambria Math" panose="02040503050406030204" pitchFamily="18" charset="0"/>
                              </a:rPr>
                              <m:t>+</m:t>
                            </m:r>
                          </m:sup>
                        </m:sSup>
                      </m:sub>
                      <m:sup>
                        <m:r>
                          <a:rPr lang="en-US" altLang="zh-CN" sz="2400" b="0" i="1" smtClean="0">
                            <a:latin typeface="Cambria Math" panose="02040503050406030204" pitchFamily="18" charset="0"/>
                          </a:rPr>
                          <m:t>𝑥</m:t>
                        </m:r>
                      </m:sup>
                      <m:e>
                        <m:r>
                          <a:rPr lang="en-US" altLang="zh-CN" sz="2400" b="1">
                            <a:latin typeface="Cambria Math" panose="02040503050406030204" pitchFamily="18" charset="0"/>
                          </a:rPr>
                          <m:t>𝐏</m:t>
                        </m:r>
                        <m:d>
                          <m:dPr>
                            <m:ctrlPr>
                              <a:rPr lang="en-US" altLang="zh-CN" sz="2400" i="1">
                                <a:latin typeface="Cambria Math" panose="02040503050406030204" pitchFamily="18" charset="0"/>
                              </a:rPr>
                            </m:ctrlPr>
                          </m:dPr>
                          <m:e>
                            <m:nary>
                              <m:naryPr>
                                <m:chr m:val="∑"/>
                                <m:limLoc m:val="subSup"/>
                                <m:ctrlPr>
                                  <a:rPr lang="en-US" altLang="zh-CN" sz="2400" i="1">
                                    <a:latin typeface="Cambria Math" panose="02040503050406030204" pitchFamily="18" charset="0"/>
                                  </a:rPr>
                                </m:ctrlPr>
                              </m:naryPr>
                              <m:sub>
                                <m:r>
                                  <m:rPr>
                                    <m:brk m:alnAt="25"/>
                                  </m:rPr>
                                  <a:rPr lang="en-US" altLang="zh-CN" sz="2400" i="1">
                                    <a:latin typeface="Cambria Math" panose="02040503050406030204" pitchFamily="18" charset="0"/>
                                  </a:rPr>
                                  <m:t>𝑖</m:t>
                                </m:r>
                                <m:r>
                                  <a:rPr lang="en-US" altLang="zh-CN" sz="2400" i="1">
                                    <a:latin typeface="Cambria Math" panose="02040503050406030204" pitchFamily="18" charset="0"/>
                                  </a:rPr>
                                  <m:t>=1</m:t>
                                </m:r>
                              </m:sub>
                              <m:sup>
                                <m:r>
                                  <a:rPr lang="en-US" altLang="zh-CN" sz="2400" i="1">
                                    <a:latin typeface="Cambria Math" panose="02040503050406030204" pitchFamily="18" charset="0"/>
                                  </a:rPr>
                                  <m:t>𝑚</m:t>
                                </m:r>
                                <m:r>
                                  <a:rPr lang="en-US" altLang="zh-CN" sz="2400" i="1">
                                    <a:latin typeface="Cambria Math" panose="02040503050406030204" pitchFamily="18" charset="0"/>
                                  </a:rPr>
                                  <m:t>−1</m:t>
                                </m:r>
                              </m:sup>
                              <m:e>
                                <m:sSub>
                                  <m:sSubPr>
                                    <m:ctrlPr>
                                      <a:rPr lang="en-US" altLang="zh-CN" sz="2400" i="1">
                                        <a:latin typeface="Cambria Math" panose="02040503050406030204" pitchFamily="18" charset="0"/>
                                      </a:rPr>
                                    </m:ctrlPr>
                                  </m:sSubPr>
                                  <m:e>
                                    <m:r>
                                      <m:rPr>
                                        <m:sty m:val="p"/>
                                      </m:rPr>
                                      <a:rPr lang="el-GR" altLang="zh-CN" sz="2400" i="1">
                                        <a:latin typeface="Cambria Math" panose="02040503050406030204" pitchFamily="18" charset="0"/>
                                      </a:rPr>
                                      <m:t>η</m:t>
                                    </m:r>
                                  </m:e>
                                  <m:sub>
                                    <m:r>
                                      <a:rPr lang="en-US" altLang="zh-CN" sz="2400" i="1">
                                        <a:latin typeface="Cambria Math" panose="02040503050406030204" pitchFamily="18" charset="0"/>
                                      </a:rPr>
                                      <m:t>𝑖</m:t>
                                    </m:r>
                                  </m:sub>
                                </m:sSub>
                              </m:e>
                            </m:nary>
                            <m:r>
                              <a:rPr lang="en-US" altLang="zh-CN" sz="2400" i="1">
                                <a:latin typeface="Cambria Math" panose="02040503050406030204" pitchFamily="18" charset="0"/>
                              </a:rPr>
                              <m:t> </m:t>
                            </m:r>
                            <m:r>
                              <a:rPr lang="en-US" altLang="zh-CN" sz="2400" i="1">
                                <a:latin typeface="Cambria Math" panose="02040503050406030204" pitchFamily="18" charset="0"/>
                                <a:ea typeface="Cambria Math" panose="02040503050406030204" pitchFamily="18" charset="0"/>
                              </a:rPr>
                              <m:t>≤</m:t>
                            </m:r>
                            <m:r>
                              <a:rPr lang="en-US" altLang="zh-CN" sz="2400" i="1">
                                <a:latin typeface="Cambria Math" panose="02040503050406030204" pitchFamily="18" charset="0"/>
                                <a:ea typeface="Cambria Math" panose="02040503050406030204" pitchFamily="18" charset="0"/>
                              </a:rPr>
                              <m:t>𝑥</m:t>
                            </m:r>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𝑡</m:t>
                            </m:r>
                          </m:e>
                        </m:d>
                      </m:e>
                    </m:nary>
                    <m:r>
                      <m:rPr>
                        <m:sty m:val="p"/>
                      </m:rPr>
                      <a:rPr lang="en-US" altLang="zh-CN" sz="2400" b="0" i="0" smtClean="0">
                        <a:latin typeface="Cambria Math" panose="02040503050406030204" pitchFamily="18" charset="0"/>
                      </a:rPr>
                      <m:t>d</m:t>
                    </m:r>
                    <m:r>
                      <a:rPr lang="en-US" altLang="zh-CN" sz="2400" b="1">
                        <a:latin typeface="Cambria Math" panose="02040503050406030204" pitchFamily="18" charset="0"/>
                      </a:rPr>
                      <m:t>𝐏</m:t>
                    </m:r>
                    <m:d>
                      <m:dPr>
                        <m:ctrlPr>
                          <a:rPr lang="en-US" altLang="zh-CN" sz="2400" i="1" smtClean="0">
                            <a:latin typeface="Cambria Math" panose="02040503050406030204" pitchFamily="18" charset="0"/>
                          </a:rPr>
                        </m:ctrlPr>
                      </m:dPr>
                      <m:e>
                        <m:sSub>
                          <m:sSubPr>
                            <m:ctrlPr>
                              <a:rPr lang="en-US" altLang="zh-CN" sz="2400" i="1">
                                <a:latin typeface="Cambria Math" panose="02040503050406030204" pitchFamily="18" charset="0"/>
                              </a:rPr>
                            </m:ctrlPr>
                          </m:sSubPr>
                          <m:e>
                            <m:r>
                              <m:rPr>
                                <m:sty m:val="p"/>
                              </m:rPr>
                              <a:rPr lang="el-GR" altLang="zh-CN" sz="2400" i="1">
                                <a:latin typeface="Cambria Math" panose="02040503050406030204" pitchFamily="18" charset="0"/>
                              </a:rPr>
                              <m:t>η</m:t>
                            </m:r>
                          </m:e>
                          <m:sub>
                            <m:r>
                              <a:rPr lang="en-US" altLang="zh-CN" sz="2400" i="1">
                                <a:latin typeface="Cambria Math" panose="02040503050406030204" pitchFamily="18" charset="0"/>
                              </a:rPr>
                              <m:t>𝑚</m:t>
                            </m:r>
                          </m:sub>
                        </m:sSub>
                        <m:r>
                          <a:rPr lang="en-US" altLang="zh-CN" sz="240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𝑡</m:t>
                        </m:r>
                      </m:e>
                    </m:d>
                  </m:oMath>
                </a14:m>
                <a:r>
                  <a:rPr lang="en-US" altLang="zh-CN" sz="2200" dirty="0"/>
                  <a:t> 		</a:t>
                </a:r>
              </a:p>
              <a:p>
                <a:pPr marL="0" indent="0">
                  <a:buNone/>
                </a:pPr>
                <a:endParaRPr lang="en-US" altLang="zh-CN" sz="3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04800" y="1219200"/>
                <a:ext cx="8686800" cy="5029200"/>
              </a:xfrm>
              <a:blipFill rotWithShape="0">
                <a:blip r:embed="rId3"/>
                <a:stretch>
                  <a:fillRect l="-1333" t="-1576"/>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pPr fontAlgn="t"/>
            <a:r>
              <a:rPr lang="en-US" altLang="zh-CN" b="1" dirty="0"/>
              <a:t>IEEE INFOCOM 2016</a:t>
            </a:r>
          </a:p>
        </p:txBody>
      </p:sp>
      <p:sp>
        <p:nvSpPr>
          <p:cNvPr id="10" name="Oval 9"/>
          <p:cNvSpPr/>
          <p:nvPr/>
        </p:nvSpPr>
        <p:spPr>
          <a:xfrm>
            <a:off x="1600200" y="2514600"/>
            <a:ext cx="1447800" cy="533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p:nvCxnSpPr>
        <p:spPr>
          <a:xfrm flipH="1">
            <a:off x="2438400" y="2362200"/>
            <a:ext cx="609600" cy="15240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p:cNvSpPr txBox="1"/>
              <p:nvPr/>
            </p:nvSpPr>
            <p:spPr>
              <a:xfrm>
                <a:off x="3048000" y="1941173"/>
                <a:ext cx="5486400" cy="573427"/>
              </a:xfrm>
              <a:prstGeom prst="rect">
                <a:avLst/>
              </a:prstGeom>
              <a:noFill/>
            </p:spPr>
            <p:txBody>
              <a:bodyPr wrap="square" rtlCol="0">
                <a:spAutoFit/>
              </a:bodyPr>
              <a:lstStyle/>
              <a:p>
                <a:r>
                  <a:rPr lang="en-US" sz="2400" dirty="0">
                    <a:solidFill>
                      <a:srgbClr val="FF0000"/>
                    </a:solidFill>
                  </a:rPr>
                  <a:t>Characteristics of workload exceeding </a:t>
                </a:r>
                <a14:m>
                  <m:oMath xmlns:m="http://schemas.openxmlformats.org/officeDocument/2006/math" xmlns="">
                    <m:sSub>
                      <m:sSubPr>
                        <m:ctrlPr>
                          <a:rPr lang="en-US" altLang="zh-CN" sz="3200" i="1" smtClean="0">
                            <a:solidFill>
                              <a:srgbClr val="FF0000"/>
                            </a:solidFill>
                            <a:latin typeface="Cambria Math" panose="02040503050406030204" pitchFamily="18" charset="0"/>
                          </a:rPr>
                        </m:ctrlPr>
                      </m:sSubPr>
                      <m:e>
                        <m:r>
                          <a:rPr lang="en-US" altLang="zh-CN" sz="3200" i="1">
                            <a:solidFill>
                              <a:srgbClr val="FF0000"/>
                            </a:solidFill>
                            <a:latin typeface="Cambria Math" panose="02040503050406030204" pitchFamily="18" charset="0"/>
                          </a:rPr>
                          <m:t>𝑐</m:t>
                        </m:r>
                      </m:e>
                      <m:sub>
                        <m:r>
                          <a:rPr lang="en-US" altLang="zh-CN" sz="3200" i="1">
                            <a:solidFill>
                              <a:srgbClr val="FF0000"/>
                            </a:solidFill>
                            <a:latin typeface="Cambria Math" panose="02040503050406030204" pitchFamily="18" charset="0"/>
                          </a:rPr>
                          <m:t>𝑖</m:t>
                        </m:r>
                      </m:sub>
                    </m:sSub>
                  </m:oMath>
                </a14:m>
                <a:r>
                  <a:rPr lang="en-US" sz="2400" dirty="0">
                    <a:solidFill>
                      <a:srgbClr val="FF0000"/>
                    </a:solidFill>
                  </a:rPr>
                  <a:t>  </a:t>
                </a:r>
              </a:p>
            </p:txBody>
          </p:sp>
        </mc:Choice>
        <mc:Fallback xmlns="">
          <p:sp>
            <p:nvSpPr>
              <p:cNvPr id="12" name="TextBox 11"/>
              <p:cNvSpPr txBox="1">
                <a:spLocks noRot="1" noChangeAspect="1" noMove="1" noResize="1" noEditPoints="1" noAdjustHandles="1" noChangeArrowheads="1" noChangeShapeType="1" noTextEdit="1"/>
              </p:cNvSpPr>
              <p:nvPr/>
            </p:nvSpPr>
            <p:spPr>
              <a:xfrm>
                <a:off x="3048000" y="1941173"/>
                <a:ext cx="5486400" cy="573427"/>
              </a:xfrm>
              <a:prstGeom prst="rect">
                <a:avLst/>
              </a:prstGeom>
              <a:blipFill rotWithShape="0">
                <a:blip r:embed="rId4"/>
                <a:stretch>
                  <a:fillRect l="-1667" b="-20000"/>
                </a:stretch>
              </a:blipFill>
            </p:spPr>
            <p:txBody>
              <a:bodyPr/>
              <a:lstStyle/>
              <a:p>
                <a:r>
                  <a:rPr lang="en-US">
                    <a:noFill/>
                  </a:rPr>
                  <a:t> </a:t>
                </a:r>
              </a:p>
            </p:txBody>
          </p:sp>
        </mc:Fallback>
      </mc:AlternateContent>
      <p:sp>
        <p:nvSpPr>
          <p:cNvPr id="14" name="Oval 13"/>
          <p:cNvSpPr/>
          <p:nvPr/>
        </p:nvSpPr>
        <p:spPr>
          <a:xfrm>
            <a:off x="1752601" y="4269758"/>
            <a:ext cx="1066799" cy="533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p:cNvCxnSpPr/>
          <p:nvPr/>
        </p:nvCxnSpPr>
        <p:spPr>
          <a:xfrm>
            <a:off x="2505308" y="4800600"/>
            <a:ext cx="466492" cy="625197"/>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890337" y="5405735"/>
            <a:ext cx="4291263" cy="461665"/>
          </a:xfrm>
          <a:prstGeom prst="rect">
            <a:avLst/>
          </a:prstGeom>
          <a:noFill/>
        </p:spPr>
        <p:txBody>
          <a:bodyPr wrap="square" rtlCol="0">
            <a:spAutoFit/>
          </a:bodyPr>
          <a:lstStyle/>
          <a:p>
            <a:pPr algn="ctr"/>
            <a:r>
              <a:rPr lang="en-US" sz="2400" dirty="0">
                <a:solidFill>
                  <a:srgbClr val="FF0000"/>
                </a:solidFill>
              </a:rPr>
              <a:t>Workload of tier-2 server</a:t>
            </a:r>
            <a:endParaRPr lang="en-US" sz="2000" dirty="0">
              <a:solidFill>
                <a:srgbClr val="FF0000"/>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10</a:t>
            </a:fld>
            <a:endParaRPr lang="en-US" dirty="0"/>
          </a:p>
        </p:txBody>
      </p:sp>
    </p:spTree>
    <p:extLst>
      <p:ext uri="{BB962C8B-B14F-4D97-AF65-F5344CB8AC3E}">
        <p14:creationId xmlns:p14="http://schemas.microsoft.com/office/powerpoint/2010/main" val="276413028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p:bldP spid="14" grpId="0" animBg="1"/>
      <p:bldP spid="1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686800" cy="1143000"/>
          </a:xfrm>
        </p:spPr>
        <p:txBody>
          <a:bodyPr>
            <a:noAutofit/>
          </a:bodyPr>
          <a:lstStyle/>
          <a:p>
            <a:r>
              <a:rPr lang="en-US" dirty="0"/>
              <a:t>Formal study of the peak load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04800" y="1219200"/>
                <a:ext cx="8686800" cy="5029200"/>
              </a:xfrm>
            </p:spPr>
            <p:txBody>
              <a:bodyPr>
                <a:normAutofit/>
              </a:bodyPr>
              <a:lstStyle/>
              <a:p>
                <a:r>
                  <a:rPr lang="en-US" altLang="zh-CN" sz="3200" dirty="0"/>
                  <a:t>Provisioning of edge cloud capacity</a:t>
                </a:r>
              </a:p>
              <a:p>
                <a:pPr lvl="1"/>
                <a:r>
                  <a:rPr lang="en-US" altLang="zh-CN" dirty="0"/>
                  <a:t>Efficiency of resource utilization</a:t>
                </a:r>
              </a:p>
              <a:p>
                <a:pPr lvl="1"/>
                <a:endParaRPr lang="en-US" altLang="zh-CN" dirty="0"/>
              </a:p>
              <a:p>
                <a:pPr marL="457200" lvl="1" indent="0">
                  <a:buNone/>
                </a:pPr>
                <a:r>
                  <a:rPr lang="en-US" altLang="zh-CN" dirty="0"/>
                  <a:t>                </a:t>
                </a:r>
              </a:p>
              <a:p>
                <a:pPr marL="457200" lvl="1" indent="0">
                  <a:buNone/>
                </a:pPr>
                <a14:m>
                  <m:oMathPara xmlns:m="http://schemas.openxmlformats.org/officeDocument/2006/math" xmlns="">
                    <m:oMathParaPr>
                      <m:jc m:val="centerGroup"/>
                    </m:oMathParaPr>
                    <m:oMath xmlns:m="http://schemas.openxmlformats.org/officeDocument/2006/math">
                      <m:r>
                        <a:rPr lang="en-US" altLang="zh-CN" b="1">
                          <a:latin typeface="Cambria Math" panose="02040503050406030204" pitchFamily="18" charset="0"/>
                        </a:rPr>
                        <m:t>𝐏</m:t>
                      </m:r>
                      <m:d>
                        <m:dPr>
                          <m:ctrlPr>
                            <a:rPr lang="en-US" altLang="zh-CN" i="1">
                              <a:latin typeface="Cambria Math" panose="02040503050406030204" pitchFamily="18" charset="0"/>
                            </a:rPr>
                          </m:ctrlPr>
                        </m:dPr>
                        <m:e>
                          <m:nary>
                            <m:naryPr>
                              <m:chr m:val="∑"/>
                              <m:limLoc m:val="subSup"/>
                              <m:ctrlPr>
                                <a:rPr lang="en-US" altLang="zh-CN" i="1">
                                  <a:latin typeface="Cambria Math" panose="02040503050406030204" pitchFamily="18" charset="0"/>
                                </a:rPr>
                              </m:ctrlPr>
                            </m:naryPr>
                            <m:sub>
                              <m:r>
                                <m:rPr>
                                  <m:brk m:alnAt="25"/>
                                </m:rPr>
                                <a:rPr lang="en-US" altLang="zh-CN" i="1">
                                  <a:latin typeface="Cambria Math" panose="02040503050406030204" pitchFamily="18" charset="0"/>
                                </a:rPr>
                                <m:t>𝑖</m:t>
                              </m:r>
                              <m:r>
                                <a:rPr lang="en-US" altLang="zh-CN" i="1">
                                  <a:latin typeface="Cambria Math" panose="02040503050406030204" pitchFamily="18" charset="0"/>
                                </a:rPr>
                                <m:t>=1</m:t>
                              </m:r>
                            </m:sub>
                            <m:sup>
                              <m:r>
                                <a:rPr lang="en-US" altLang="zh-CN" i="1">
                                  <a:latin typeface="Cambria Math" panose="02040503050406030204" pitchFamily="18" charset="0"/>
                                </a:rPr>
                                <m:t>𝑚</m:t>
                              </m:r>
                            </m:sup>
                            <m:e>
                              <m:sSub>
                                <m:sSubPr>
                                  <m:ctrlPr>
                                    <a:rPr lang="en-US" altLang="zh-CN" i="1">
                                      <a:latin typeface="Cambria Math" panose="02040503050406030204" pitchFamily="18" charset="0"/>
                                    </a:rPr>
                                  </m:ctrlPr>
                                </m:sSubPr>
                                <m:e>
                                  <m:r>
                                    <m:rPr>
                                      <m:sty m:val="p"/>
                                    </m:rPr>
                                    <a:rPr lang="el-GR" altLang="zh-CN" i="1">
                                      <a:latin typeface="Cambria Math" panose="02040503050406030204" pitchFamily="18" charset="0"/>
                                    </a:rPr>
                                    <m:t>η</m:t>
                                  </m:r>
                                </m:e>
                                <m:sub>
                                  <m:r>
                                    <a:rPr lang="en-US" altLang="zh-CN" i="1">
                                      <a:latin typeface="Cambria Math" panose="02040503050406030204" pitchFamily="18" charset="0"/>
                                    </a:rPr>
                                    <m:t>𝑖</m:t>
                                  </m:r>
                                </m:sub>
                              </m:sSub>
                            </m:e>
                          </m:nary>
                          <m:r>
                            <a:rPr lang="en-US" altLang="zh-CN" i="1">
                              <a:latin typeface="Cambria Math" panose="02040503050406030204" pitchFamily="18" charset="0"/>
                            </a:rPr>
                            <m:t> </m:t>
                          </m:r>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𝐶</m:t>
                          </m:r>
                        </m:e>
                      </m:d>
                      <m:r>
                        <a:rPr lang="en-US" altLang="zh-CN" b="0" i="1" smtClean="0">
                          <a:latin typeface="Cambria Math" panose="02040503050406030204" pitchFamily="18" charset="0"/>
                          <a:ea typeface="Cambria Math" panose="02040503050406030204" pitchFamily="18" charset="0"/>
                        </a:rPr>
                        <m:t> ≥</m:t>
                      </m:r>
                      <m:nary>
                        <m:naryPr>
                          <m:chr m:val="∏"/>
                          <m:limLoc m:val="subSup"/>
                          <m:ctrlPr>
                            <a:rPr lang="en-US" altLang="zh-CN" b="0" i="1" smtClean="0">
                              <a:latin typeface="Cambria Math" panose="02040503050406030204" pitchFamily="18" charset="0"/>
                              <a:ea typeface="Cambria Math" panose="02040503050406030204" pitchFamily="18" charset="0"/>
                            </a:rPr>
                          </m:ctrlPr>
                        </m:naryPr>
                        <m:sub>
                          <m:r>
                            <m:rPr>
                              <m:brk m:alnAt="25"/>
                            </m:rPr>
                            <a:rPr lang="en-US" altLang="zh-CN" b="0" i="1" smtClean="0">
                              <a:latin typeface="Cambria Math" panose="02040503050406030204" pitchFamily="18" charset="0"/>
                              <a:ea typeface="Cambria Math" panose="02040503050406030204" pitchFamily="18" charset="0"/>
                            </a:rPr>
                            <m:t>𝑖</m:t>
                          </m:r>
                          <m:r>
                            <a:rPr lang="en-US" altLang="zh-CN" b="0" i="1" smtClean="0">
                              <a:latin typeface="Cambria Math" panose="02040503050406030204" pitchFamily="18" charset="0"/>
                              <a:ea typeface="Cambria Math" panose="02040503050406030204" pitchFamily="18" charset="0"/>
                            </a:rPr>
                            <m:t>=1</m:t>
                          </m:r>
                        </m:sub>
                        <m:sup>
                          <m:r>
                            <a:rPr lang="en-US" altLang="zh-CN" b="0" i="1" smtClean="0">
                              <a:latin typeface="Cambria Math" panose="02040503050406030204" pitchFamily="18" charset="0"/>
                              <a:ea typeface="Cambria Math" panose="02040503050406030204" pitchFamily="18" charset="0"/>
                            </a:rPr>
                            <m:t>𝑚</m:t>
                          </m:r>
                        </m:sup>
                        <m:e>
                          <m:r>
                            <a:rPr lang="en-US" altLang="zh-CN" b="1">
                              <a:latin typeface="Cambria Math" panose="02040503050406030204" pitchFamily="18" charset="0"/>
                            </a:rPr>
                            <m:t>𝐏</m:t>
                          </m:r>
                          <m:d>
                            <m:dPr>
                              <m:ctrlPr>
                                <a:rPr lang="en-US" altLang="zh-CN" i="1" smtClean="0">
                                  <a:latin typeface="Cambria Math" panose="02040503050406030204" pitchFamily="18" charset="0"/>
                                </a:rPr>
                              </m:ctrlPr>
                            </m:dPr>
                            <m:e>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𝑖</m:t>
                                  </m:r>
                                </m:sub>
                              </m:sSub>
                              <m:r>
                                <a:rPr lang="en-US" altLang="zh-CN" i="1">
                                  <a:latin typeface="Cambria Math" panose="02040503050406030204" pitchFamily="18" charset="0"/>
                                </a:rPr>
                                <m:t> </m:t>
                              </m:r>
                              <m:r>
                                <a:rPr lang="en-US" altLang="zh-CN" i="1">
                                  <a:latin typeface="Cambria Math" panose="02040503050406030204" pitchFamily="18" charset="0"/>
                                  <a:ea typeface="Cambria Math" panose="02040503050406030204" pitchFamily="18" charset="0"/>
                                </a:rPr>
                                <m:t>≤</m:t>
                              </m:r>
                              <m:sSub>
                                <m:sSubPr>
                                  <m:ctrlPr>
                                    <a:rPr lang="en-US" altLang="zh-CN"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𝑐</m:t>
                                  </m:r>
                                </m:e>
                                <m:sub>
                                  <m:r>
                                    <a:rPr lang="en-US" altLang="zh-CN" b="0" i="1" smtClean="0">
                                      <a:latin typeface="Cambria Math" panose="02040503050406030204" pitchFamily="18" charset="0"/>
                                      <a:ea typeface="Cambria Math" panose="02040503050406030204" pitchFamily="18" charset="0"/>
                                    </a:rPr>
                                    <m:t>𝑖</m:t>
                                  </m:r>
                                </m:sub>
                              </m:sSub>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zh-CN" altLang="en-US" b="0" i="1" smtClean="0">
                                      <a:latin typeface="Cambria Math" panose="02040503050406030204" pitchFamily="18" charset="0"/>
                                      <a:ea typeface="Cambria Math" panose="02040503050406030204" pitchFamily="18" charset="0"/>
                                    </a:rPr>
                                    <m:t>𝛼</m:t>
                                  </m:r>
                                </m:e>
                                <m:sub>
                                  <m:r>
                                    <a:rPr lang="en-US" altLang="zh-CN" b="0" i="1" smtClean="0">
                                      <a:latin typeface="Cambria Math" panose="02040503050406030204" pitchFamily="18" charset="0"/>
                                      <a:ea typeface="Cambria Math" panose="02040503050406030204" pitchFamily="18" charset="0"/>
                                    </a:rPr>
                                    <m:t>𝑖</m:t>
                                  </m:r>
                                </m:sub>
                              </m:sSub>
                              <m:r>
                                <a:rPr lang="en-US" altLang="zh-CN" b="0" i="1" smtClean="0">
                                  <a:latin typeface="Cambria Math" panose="02040503050406030204" pitchFamily="18" charset="0"/>
                                  <a:ea typeface="Cambria Math" panose="02040503050406030204" pitchFamily="18" charset="0"/>
                                </a:rPr>
                                <m:t>𝐶</m:t>
                              </m:r>
                            </m:e>
                          </m:d>
                          <m:r>
                            <a:rPr lang="en-US" altLang="zh-CN" b="0" i="1" smtClean="0">
                              <a:latin typeface="Cambria Math" panose="02040503050406030204" pitchFamily="18" charset="0"/>
                              <a:ea typeface="Cambria Math" panose="02040503050406030204" pitchFamily="18" charset="0"/>
                            </a:rPr>
                            <m:t>, </m:t>
                          </m:r>
                          <m:nary>
                            <m:naryPr>
                              <m:chr m:val="∑"/>
                              <m:limLoc m:val="subSup"/>
                              <m:ctrlPr>
                                <a:rPr lang="en-US" altLang="zh-CN" b="0" i="1" smtClean="0">
                                  <a:latin typeface="Cambria Math" panose="02040503050406030204" pitchFamily="18" charset="0"/>
                                  <a:ea typeface="Cambria Math" panose="02040503050406030204" pitchFamily="18" charset="0"/>
                                </a:rPr>
                              </m:ctrlPr>
                            </m:naryPr>
                            <m:sub>
                              <m:r>
                                <m:rPr>
                                  <m:brk m:alnAt="25"/>
                                </m:rPr>
                                <a:rPr lang="en-US" altLang="zh-CN" b="0" i="1" smtClean="0">
                                  <a:latin typeface="Cambria Math" panose="02040503050406030204" pitchFamily="18" charset="0"/>
                                  <a:ea typeface="Cambria Math" panose="02040503050406030204" pitchFamily="18" charset="0"/>
                                </a:rPr>
                                <m:t>𝑖</m:t>
                              </m:r>
                              <m:r>
                                <a:rPr lang="en-US" altLang="zh-CN" b="0" i="1" smtClean="0">
                                  <a:latin typeface="Cambria Math" panose="02040503050406030204" pitchFamily="18" charset="0"/>
                                  <a:ea typeface="Cambria Math" panose="02040503050406030204" pitchFamily="18" charset="0"/>
                                </a:rPr>
                                <m:t>=1</m:t>
                              </m:r>
                            </m:sub>
                            <m:sup>
                              <m:r>
                                <a:rPr lang="en-US" altLang="zh-CN" b="0" i="1" smtClean="0">
                                  <a:latin typeface="Cambria Math" panose="02040503050406030204" pitchFamily="18" charset="0"/>
                                  <a:ea typeface="Cambria Math" panose="02040503050406030204" pitchFamily="18" charset="0"/>
                                </a:rPr>
                                <m:t>𝑚</m:t>
                              </m:r>
                            </m:sup>
                            <m:e>
                              <m:sSub>
                                <m:sSubPr>
                                  <m:ctrlPr>
                                    <a:rPr lang="en-US" altLang="zh-CN" i="1">
                                      <a:latin typeface="Cambria Math" panose="02040503050406030204" pitchFamily="18" charset="0"/>
                                      <a:ea typeface="Cambria Math" panose="02040503050406030204" pitchFamily="18" charset="0"/>
                                    </a:rPr>
                                  </m:ctrlPr>
                                </m:sSubPr>
                                <m:e>
                                  <m:r>
                                    <a:rPr lang="zh-CN" altLang="en-US" i="1">
                                      <a:latin typeface="Cambria Math" panose="02040503050406030204" pitchFamily="18" charset="0"/>
                                      <a:ea typeface="Cambria Math" panose="02040503050406030204" pitchFamily="18" charset="0"/>
                                    </a:rPr>
                                    <m:t>𝛼</m:t>
                                  </m:r>
                                </m:e>
                                <m:sub>
                                  <m:r>
                                    <a:rPr lang="en-US" altLang="zh-CN" i="1">
                                      <a:latin typeface="Cambria Math" panose="02040503050406030204" pitchFamily="18" charset="0"/>
                                      <a:ea typeface="Cambria Math" panose="02040503050406030204" pitchFamily="18" charset="0"/>
                                    </a:rPr>
                                    <m:t>𝑖</m:t>
                                  </m:r>
                                </m:sub>
                              </m:sSub>
                              <m:r>
                                <a:rPr lang="en-US" altLang="zh-CN" b="0" i="1" smtClean="0">
                                  <a:latin typeface="Cambria Math" panose="02040503050406030204" pitchFamily="18" charset="0"/>
                                  <a:ea typeface="Cambria Math" panose="02040503050406030204" pitchFamily="18" charset="0"/>
                                </a:rPr>
                                <m:t>=1</m:t>
                              </m:r>
                            </m:e>
                          </m:nary>
                        </m:e>
                      </m:nary>
                    </m:oMath>
                  </m:oMathPara>
                </a14:m>
                <a:endParaRPr lang="en-US" altLang="zh-CN" dirty="0"/>
              </a:p>
              <a:p>
                <a:pPr marL="457200" lvl="1" indent="0">
                  <a:buNone/>
                </a:pPr>
                <a:endParaRPr lang="en-US" altLang="zh-CN" dirty="0"/>
              </a:p>
              <a:p>
                <a:r>
                  <a:rPr lang="en-US" altLang="zh-CN" dirty="0"/>
                  <a:t>Insights</a:t>
                </a:r>
              </a:p>
              <a:p>
                <a:pPr lvl="1" algn="just"/>
                <a:r>
                  <a:rPr lang="en-US" dirty="0"/>
                  <a:t>Hierarchical edge cloud has a higher chance to successfully serve the peak loads with the same capacity provisioned.</a:t>
                </a:r>
                <a:endParaRPr lang="en-US" altLang="zh-CN" dirty="0"/>
              </a:p>
              <a:p>
                <a:pPr marL="0" indent="0">
                  <a:buNone/>
                </a:pPr>
                <a:endParaRPr lang="en-US" altLang="zh-CN" sz="3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04800" y="1219200"/>
                <a:ext cx="8686800" cy="5029200"/>
              </a:xfrm>
              <a:blipFill rotWithShape="0">
                <a:blip r:embed="rId3"/>
                <a:stretch>
                  <a:fillRect l="-1333" t="-1576" r="-1053"/>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pPr fontAlgn="t"/>
            <a:r>
              <a:rPr lang="en-US" altLang="zh-CN" b="1" dirty="0"/>
              <a:t>IEEE INFOCOM 2016</a:t>
            </a:r>
          </a:p>
        </p:txBody>
      </p:sp>
      <p:cxnSp>
        <p:nvCxnSpPr>
          <p:cNvPr id="13" name="Straight Connector 12"/>
          <p:cNvCxnSpPr/>
          <p:nvPr/>
        </p:nvCxnSpPr>
        <p:spPr>
          <a:xfrm>
            <a:off x="838200" y="3886200"/>
            <a:ext cx="2133600" cy="0"/>
          </a:xfrm>
          <a:prstGeom prst="line">
            <a:avLst/>
          </a:prstGeom>
          <a:ln w="1905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581400" y="3886200"/>
            <a:ext cx="3200400" cy="0"/>
          </a:xfrm>
          <a:prstGeom prst="line">
            <a:avLst/>
          </a:prstGeom>
          <a:ln w="19050">
            <a:solidFill>
              <a:srgbClr val="0000FF"/>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57200" y="3886200"/>
            <a:ext cx="3124200" cy="461665"/>
          </a:xfrm>
          <a:prstGeom prst="rect">
            <a:avLst/>
          </a:prstGeom>
          <a:noFill/>
        </p:spPr>
        <p:txBody>
          <a:bodyPr wrap="square" rtlCol="0">
            <a:spAutoFit/>
          </a:bodyPr>
          <a:lstStyle/>
          <a:p>
            <a:pPr algn="ctr"/>
            <a:r>
              <a:rPr lang="en-US" sz="2400" dirty="0">
                <a:solidFill>
                  <a:srgbClr val="0000FF"/>
                </a:solidFill>
              </a:rPr>
              <a:t>Hierarchical edge cloud</a:t>
            </a:r>
          </a:p>
        </p:txBody>
      </p:sp>
      <p:sp>
        <p:nvSpPr>
          <p:cNvPr id="18" name="TextBox 17"/>
          <p:cNvSpPr txBox="1"/>
          <p:nvPr/>
        </p:nvSpPr>
        <p:spPr>
          <a:xfrm>
            <a:off x="4038600" y="3886200"/>
            <a:ext cx="2133600" cy="461665"/>
          </a:xfrm>
          <a:prstGeom prst="rect">
            <a:avLst/>
          </a:prstGeom>
          <a:noFill/>
        </p:spPr>
        <p:txBody>
          <a:bodyPr wrap="square" rtlCol="0">
            <a:spAutoFit/>
          </a:bodyPr>
          <a:lstStyle/>
          <a:p>
            <a:pPr algn="ctr"/>
            <a:r>
              <a:rPr lang="en-US" sz="2400" dirty="0">
                <a:solidFill>
                  <a:srgbClr val="0000FF"/>
                </a:solidFill>
              </a:rPr>
              <a:t>Flat edge cloud</a:t>
            </a:r>
          </a:p>
        </p:txBody>
      </p:sp>
      <p:sp>
        <p:nvSpPr>
          <p:cNvPr id="19" name="Oval 18"/>
          <p:cNvSpPr/>
          <p:nvPr/>
        </p:nvSpPr>
        <p:spPr>
          <a:xfrm>
            <a:off x="1066800" y="3048000"/>
            <a:ext cx="1905000" cy="83819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p:cNvCxnSpPr/>
          <p:nvPr/>
        </p:nvCxnSpPr>
        <p:spPr>
          <a:xfrm flipH="1">
            <a:off x="1752600" y="2528499"/>
            <a:ext cx="266700" cy="51950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767575" y="2101337"/>
            <a:ext cx="7218947" cy="461665"/>
          </a:xfrm>
          <a:prstGeom prst="rect">
            <a:avLst/>
          </a:prstGeom>
          <a:noFill/>
        </p:spPr>
        <p:txBody>
          <a:bodyPr wrap="square" rtlCol="0">
            <a:spAutoFit/>
          </a:bodyPr>
          <a:lstStyle/>
          <a:p>
            <a:r>
              <a:rPr lang="en-US" sz="2400" dirty="0">
                <a:solidFill>
                  <a:srgbClr val="FF0000"/>
                </a:solidFill>
              </a:rPr>
              <a:t>Provision </a:t>
            </a:r>
            <a:r>
              <a:rPr lang="en-US" sz="2400" i="1" dirty="0">
                <a:solidFill>
                  <a:srgbClr val="FF0000"/>
                </a:solidFill>
              </a:rPr>
              <a:t>C</a:t>
            </a:r>
            <a:r>
              <a:rPr lang="en-US" sz="2400" dirty="0">
                <a:solidFill>
                  <a:srgbClr val="FF0000"/>
                </a:solidFill>
              </a:rPr>
              <a:t> to tier-2 </a:t>
            </a:r>
          </a:p>
        </p:txBody>
      </p:sp>
      <p:sp>
        <p:nvSpPr>
          <p:cNvPr id="23" name="Oval 22"/>
          <p:cNvSpPr/>
          <p:nvPr/>
        </p:nvSpPr>
        <p:spPr>
          <a:xfrm>
            <a:off x="4681848" y="3005436"/>
            <a:ext cx="2099951" cy="83819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p:cNvCxnSpPr/>
          <p:nvPr/>
        </p:nvCxnSpPr>
        <p:spPr>
          <a:xfrm>
            <a:off x="5634349" y="2485935"/>
            <a:ext cx="309251" cy="519501"/>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4382625" y="2129135"/>
            <a:ext cx="3084976" cy="461665"/>
          </a:xfrm>
          <a:prstGeom prst="rect">
            <a:avLst/>
          </a:prstGeom>
          <a:noFill/>
        </p:spPr>
        <p:txBody>
          <a:bodyPr wrap="square" rtlCol="0">
            <a:spAutoFit/>
          </a:bodyPr>
          <a:lstStyle/>
          <a:p>
            <a:r>
              <a:rPr lang="en-US" sz="2400" dirty="0">
                <a:solidFill>
                  <a:srgbClr val="FF0000"/>
                </a:solidFill>
              </a:rPr>
              <a:t>Provision </a:t>
            </a:r>
            <a:r>
              <a:rPr lang="en-US" sz="2400" i="1" dirty="0">
                <a:solidFill>
                  <a:srgbClr val="FF0000"/>
                </a:solidFill>
              </a:rPr>
              <a:t>C</a:t>
            </a:r>
            <a:r>
              <a:rPr lang="en-US" sz="2400" dirty="0">
                <a:solidFill>
                  <a:srgbClr val="FF0000"/>
                </a:solidFill>
              </a:rPr>
              <a:t> to tier-1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11</a:t>
            </a:fld>
            <a:endParaRPr lang="en-US" dirty="0"/>
          </a:p>
        </p:txBody>
      </p:sp>
    </p:spTree>
    <p:extLst>
      <p:ext uri="{BB962C8B-B14F-4D97-AF65-F5344CB8AC3E}">
        <p14:creationId xmlns:p14="http://schemas.microsoft.com/office/powerpoint/2010/main" val="248364239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8" grpId="0"/>
      <p:bldP spid="19" grpId="0" animBg="1"/>
      <p:bldP spid="21" grpId="0"/>
      <p:bldP spid="23" grpId="0" animBg="1"/>
      <p:bldP spid="2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686800" cy="1143000"/>
          </a:xfrm>
        </p:spPr>
        <p:txBody>
          <a:bodyPr>
            <a:noAutofit/>
          </a:bodyPr>
          <a:lstStyle/>
          <a:p>
            <a:r>
              <a:rPr lang="en-US" dirty="0"/>
              <a:t>Optimal workload placement</a:t>
            </a:r>
          </a:p>
        </p:txBody>
      </p:sp>
      <p:sp>
        <p:nvSpPr>
          <p:cNvPr id="3" name="Content Placeholder 2"/>
          <p:cNvSpPr>
            <a:spLocks noGrp="1"/>
          </p:cNvSpPr>
          <p:nvPr>
            <p:ph idx="1"/>
          </p:nvPr>
        </p:nvSpPr>
        <p:spPr>
          <a:xfrm>
            <a:off x="304800" y="1295400"/>
            <a:ext cx="8229600" cy="5029200"/>
          </a:xfrm>
        </p:spPr>
        <p:txBody>
          <a:bodyPr>
            <a:normAutofit lnSpcReduction="10000"/>
          </a:bodyPr>
          <a:lstStyle/>
          <a:p>
            <a:r>
              <a:rPr lang="en-US" altLang="zh-CN" sz="3200" dirty="0"/>
              <a:t>Objective</a:t>
            </a:r>
          </a:p>
          <a:p>
            <a:pPr lvl="1"/>
            <a:r>
              <a:rPr lang="en-US" altLang="zh-CN" dirty="0"/>
              <a:t>Minimize the total delay of executing  all</a:t>
            </a:r>
          </a:p>
          <a:p>
            <a:pPr marL="457200" lvl="1" indent="0">
              <a:buNone/>
            </a:pPr>
            <a:r>
              <a:rPr lang="en-US" altLang="zh-CN" dirty="0"/>
              <a:t>     programs		</a:t>
            </a:r>
          </a:p>
          <a:p>
            <a:r>
              <a:rPr lang="en-US" altLang="zh-CN" sz="3200" dirty="0"/>
              <a:t>Our focus</a:t>
            </a:r>
          </a:p>
          <a:p>
            <a:pPr lvl="1"/>
            <a:r>
              <a:rPr lang="en-US" altLang="zh-CN" sz="2600" dirty="0"/>
              <a:t>Where to place a mobile program</a:t>
            </a:r>
          </a:p>
          <a:p>
            <a:pPr lvl="1"/>
            <a:r>
              <a:rPr lang="en-US" altLang="zh-CN" sz="2600" dirty="0"/>
              <a:t>How much capacity to each program</a:t>
            </a:r>
          </a:p>
          <a:p>
            <a:r>
              <a:rPr lang="en-US" altLang="zh-CN" sz="3000" dirty="0"/>
              <a:t>Challenge</a:t>
            </a:r>
          </a:p>
          <a:p>
            <a:pPr lvl="1"/>
            <a:r>
              <a:rPr lang="en-US" altLang="zh-CN" sz="2600" dirty="0"/>
              <a:t>Computation/communication delay tradeoff</a:t>
            </a:r>
          </a:p>
          <a:p>
            <a:pPr lvl="2"/>
            <a:r>
              <a:rPr lang="en-US" altLang="zh-CN" sz="2200" dirty="0"/>
              <a:t>delay = computation + communication</a:t>
            </a:r>
          </a:p>
          <a:p>
            <a:pPr lvl="2"/>
            <a:r>
              <a:rPr lang="en-US" altLang="zh-CN" sz="2200" dirty="0"/>
              <a:t>Higher tiers: less computational delay, but more communication delay</a:t>
            </a:r>
          </a:p>
        </p:txBody>
      </p:sp>
      <p:pic>
        <p:nvPicPr>
          <p:cNvPr id="6" name="Picture 5"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24600" y="1752600"/>
            <a:ext cx="2696330" cy="2667000"/>
          </a:xfrm>
          <a:prstGeom prst="rect">
            <a:avLst/>
          </a:prstGeom>
          <a:ln w="28575">
            <a:solidFill>
              <a:schemeClr val="bg1">
                <a:lumMod val="50000"/>
              </a:schemeClr>
            </a:solidFill>
            <a:prstDash val="dash"/>
          </a:ln>
        </p:spPr>
      </p:pic>
      <p:sp>
        <p:nvSpPr>
          <p:cNvPr id="10" name="Footer Placeholder 3"/>
          <p:cNvSpPr txBox="1">
            <a:spLocks/>
          </p:cNvSpPr>
          <p:nvPr/>
        </p:nvSpPr>
        <p:spPr>
          <a:xfrm>
            <a:off x="2971800" y="6356350"/>
            <a:ext cx="3200400" cy="365125"/>
          </a:xfrm>
          <a:prstGeom prst="rect">
            <a:avLst/>
          </a:prstGeom>
        </p:spPr>
        <p:txBody>
          <a:bodyPr vert="horz" lIns="91440" tIns="45720" rIns="91440" bIns="45720" rtlCol="0" anchor="ctr"/>
          <a:lstStyle>
            <a:defPPr>
              <a:defRPr lang="en-US"/>
            </a:defPPr>
            <a:lvl1pPr marL="0" algn="ctr" defTabSz="914400" rtl="0" eaLnBrk="1" latinLnBrk="0" hangingPunct="1">
              <a:defRPr sz="14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t"/>
            <a:r>
              <a:rPr lang="en-US" altLang="zh-CN" b="1" dirty="0"/>
              <a:t>IEEE INFOCOM 2016</a:t>
            </a:r>
          </a:p>
        </p:txBody>
      </p:sp>
      <p:graphicFrame>
        <p:nvGraphicFramePr>
          <p:cNvPr id="11" name="Object 10"/>
          <p:cNvGraphicFramePr>
            <a:graphicFrameLocks noChangeAspect="1"/>
          </p:cNvGraphicFramePr>
          <p:nvPr>
            <p:extLst>
              <p:ext uri="{D42A27DB-BD31-4B8C-83A1-F6EECF244321}">
                <p14:modId xmlns:p14="http://schemas.microsoft.com/office/powerpoint/2010/main" val="2836778050"/>
              </p:ext>
            </p:extLst>
          </p:nvPr>
        </p:nvGraphicFramePr>
        <p:xfrm>
          <a:off x="6146800" y="3352800"/>
          <a:ext cx="914400" cy="198438"/>
        </p:xfrm>
        <a:graphic>
          <a:graphicData uri="http://schemas.openxmlformats.org/presentationml/2006/ole">
            <mc:AlternateContent xmlns:mc="http://schemas.openxmlformats.org/markup-compatibility/2006">
              <mc:Choice xmlns:v="urn:schemas-microsoft-com:vml" Requires="v">
                <p:oleObj spid="_x0000_s32845" name="Equation" r:id="rId5" imgW="914400" imgH="198720" progId="Equation.DSMT4">
                  <p:embed/>
                </p:oleObj>
              </mc:Choice>
              <mc:Fallback>
                <p:oleObj name="Equation" r:id="rId5" imgW="914400" imgH="198720" progId="Equation.DSMT4">
                  <p:embed/>
                  <p:pic>
                    <p:nvPicPr>
                      <p:cNvPr id="11" name="Object 10"/>
                      <p:cNvPicPr/>
                      <p:nvPr/>
                    </p:nvPicPr>
                    <p:blipFill>
                      <a:blip r:embed="rId6"/>
                      <a:stretch>
                        <a:fillRect/>
                      </a:stretch>
                    </p:blipFill>
                    <p:spPr>
                      <a:xfrm>
                        <a:off x="6146800" y="3352800"/>
                        <a:ext cx="914400" cy="198438"/>
                      </a:xfrm>
                      <a:prstGeom prst="rect">
                        <a:avLst/>
                      </a:prstGeom>
                    </p:spPr>
                  </p:pic>
                </p:oleObj>
              </mc:Fallback>
            </mc:AlternateContent>
          </a:graphicData>
        </a:graphic>
      </p:graphicFrame>
      <p:sp>
        <p:nvSpPr>
          <p:cNvPr id="4" name="Footer Placeholder 3"/>
          <p:cNvSpPr>
            <a:spLocks noGrp="1"/>
          </p:cNvSpPr>
          <p:nvPr>
            <p:ph type="ftr" sz="quarter" idx="11"/>
          </p:nvPr>
        </p:nvSpPr>
        <p:spPr/>
        <p:txBody>
          <a:bodyPr/>
          <a:lstStyle/>
          <a:p>
            <a:r>
              <a:rPr lang="en-US" smtClean="0"/>
              <a:t>IEEE INFOCOM 2016</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12</a:t>
            </a:fld>
            <a:endParaRPr lang="en-US" dirty="0"/>
          </a:p>
        </p:txBody>
      </p:sp>
    </p:spTree>
    <p:extLst>
      <p:ext uri="{BB962C8B-B14F-4D97-AF65-F5344CB8AC3E}">
        <p14:creationId xmlns:p14="http://schemas.microsoft.com/office/powerpoint/2010/main" val="1199149723"/>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686800" cy="1143000"/>
          </a:xfrm>
        </p:spPr>
        <p:txBody>
          <a:bodyPr>
            <a:noAutofit/>
          </a:bodyPr>
          <a:lstStyle/>
          <a:p>
            <a:r>
              <a:rPr lang="en-US" dirty="0"/>
              <a:t>Optimal workload placement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altLang="zh-CN" sz="3200" dirty="0"/>
                  <a:t>Problem formulation</a:t>
                </a:r>
              </a:p>
              <a:p>
                <a:pPr lvl="1"/>
                <a:r>
                  <a:rPr lang="en-US" altLang="zh-CN" sz="2600" i="1" dirty="0"/>
                  <a:t>m </a:t>
                </a:r>
                <a:r>
                  <a:rPr lang="en-US" altLang="zh-CN" sz="2600" dirty="0"/>
                  <a:t>programs at tier-1, servers in a tree-topology</a:t>
                </a:r>
              </a:p>
              <a:p>
                <a:pPr lvl="1"/>
                <a:endParaRPr lang="en-US" altLang="zh-CN" sz="2600" dirty="0"/>
              </a:p>
              <a:p>
                <a:pPr lvl="1"/>
                <a:endParaRPr lang="en-US" altLang="zh-CN" sz="2600" dirty="0"/>
              </a:p>
              <a:p>
                <a:pPr lvl="1"/>
                <a:endParaRPr lang="en-US" altLang="zh-CN" sz="2600" dirty="0"/>
              </a:p>
              <a:p>
                <a:pPr marL="457200" lvl="1" indent="0">
                  <a:buNone/>
                </a:pPr>
                <a:endParaRPr lang="en-US" altLang="zh-CN" sz="2600" dirty="0"/>
              </a:p>
              <a:p>
                <a:pPr lvl="1"/>
                <a:endParaRPr lang="en-US" altLang="zh-CN" sz="2600" dirty="0"/>
              </a:p>
              <a:p>
                <a:pPr marL="457200" lvl="1" indent="0">
                  <a:buNone/>
                </a:pPr>
                <a:endParaRPr lang="en-US" altLang="zh-CN" sz="2600" dirty="0"/>
              </a:p>
              <a:p>
                <a:pPr lvl="1"/>
                <a:r>
                  <a:rPr lang="en-US" altLang="zh-CN" sz="2600" dirty="0"/>
                  <a:t>Nonlinear Mixed Integer Programming</a:t>
                </a:r>
              </a:p>
              <a:p>
                <a:pPr lvl="1"/>
                <a:r>
                  <a:rPr lang="en-US" altLang="zh-CN" sz="2600" dirty="0">
                    <a:solidFill>
                      <a:srgbClr val="FF0000"/>
                    </a:solidFill>
                  </a:rPr>
                  <a:t>Challenge: </a:t>
                </a:r>
                <a14:m>
                  <m:oMath xmlns:m="http://schemas.openxmlformats.org/officeDocument/2006/math" xmlns="">
                    <m:sSub>
                      <m:sSubPr>
                        <m:ctrlPr>
                          <a:rPr lang="en-US" altLang="zh-CN" sz="2600" i="1" smtClean="0">
                            <a:solidFill>
                              <a:srgbClr val="FF0000"/>
                            </a:solidFill>
                            <a:latin typeface="Cambria Math" panose="02040503050406030204" pitchFamily="18" charset="0"/>
                          </a:rPr>
                        </m:ctrlPr>
                      </m:sSubPr>
                      <m:e>
                        <m:r>
                          <a:rPr lang="zh-CN" altLang="en-US" sz="2600" i="1">
                            <a:solidFill>
                              <a:srgbClr val="FF0000"/>
                            </a:solidFill>
                            <a:latin typeface="Cambria Math" panose="02040503050406030204" pitchFamily="18" charset="0"/>
                          </a:rPr>
                          <m:t>𝛾</m:t>
                        </m:r>
                      </m:e>
                      <m:sub>
                        <m:r>
                          <a:rPr lang="en-US" altLang="zh-CN" sz="2600" b="0" i="1" smtClean="0">
                            <a:solidFill>
                              <a:srgbClr val="FF0000"/>
                            </a:solidFill>
                            <a:latin typeface="Cambria Math" panose="02040503050406030204" pitchFamily="18" charset="0"/>
                          </a:rPr>
                          <m:t>𝑖</m:t>
                        </m:r>
                      </m:sub>
                    </m:sSub>
                  </m:oMath>
                </a14:m>
                <a:r>
                  <a:rPr lang="en-US" altLang="zh-CN" sz="2600" dirty="0">
                    <a:solidFill>
                      <a:srgbClr val="FF0000"/>
                    </a:solidFill>
                  </a:rPr>
                  <a:t> and </a:t>
                </a:r>
                <a14:m>
                  <m:oMath xmlns:m="http://schemas.openxmlformats.org/officeDocument/2006/math" xmlns="">
                    <m:sSub>
                      <m:sSubPr>
                        <m:ctrlPr>
                          <a:rPr lang="en-US" altLang="zh-CN" i="1">
                            <a:solidFill>
                              <a:srgbClr val="FF0000"/>
                            </a:solidFill>
                            <a:latin typeface="Cambria Math" panose="02040503050406030204" pitchFamily="18" charset="0"/>
                          </a:rPr>
                        </m:ctrlPr>
                      </m:sSubPr>
                      <m:e>
                        <m:r>
                          <m:rPr>
                            <m:sty m:val="p"/>
                          </m:rPr>
                          <a:rPr lang="el-GR" altLang="zh-CN" i="1">
                            <a:solidFill>
                              <a:srgbClr val="FF0000"/>
                            </a:solidFill>
                            <a:latin typeface="Cambria Math" panose="02040503050406030204" pitchFamily="18" charset="0"/>
                          </a:rPr>
                          <m:t>λ</m:t>
                        </m:r>
                      </m:e>
                      <m:sub>
                        <m:r>
                          <a:rPr lang="en-US" altLang="zh-CN" i="1">
                            <a:solidFill>
                              <a:srgbClr val="FF0000"/>
                            </a:solidFill>
                            <a:latin typeface="Cambria Math" panose="02040503050406030204" pitchFamily="18" charset="0"/>
                          </a:rPr>
                          <m:t>𝑖</m:t>
                        </m:r>
                        <m:r>
                          <a:rPr lang="en-US" altLang="zh-CN" i="1">
                            <a:solidFill>
                              <a:srgbClr val="FF0000"/>
                            </a:solidFill>
                            <a:latin typeface="Cambria Math" panose="02040503050406030204" pitchFamily="18" charset="0"/>
                          </a:rPr>
                          <m:t>,</m:t>
                        </m:r>
                        <m:r>
                          <a:rPr lang="en-US" altLang="zh-CN" i="1">
                            <a:solidFill>
                              <a:srgbClr val="FF0000"/>
                            </a:solidFill>
                            <a:latin typeface="Cambria Math" panose="02040503050406030204" pitchFamily="18" charset="0"/>
                          </a:rPr>
                          <m:t>𝑗</m:t>
                        </m:r>
                      </m:sub>
                    </m:sSub>
                  </m:oMath>
                </a14:m>
                <a:r>
                  <a:rPr lang="en-US" altLang="zh-CN" sz="2600" dirty="0">
                    <a:solidFill>
                      <a:srgbClr val="FF0000"/>
                    </a:solidFill>
                  </a:rPr>
                  <a:t> have interdependency</a:t>
                </a:r>
              </a:p>
              <a:p>
                <a:pPr lvl="1"/>
                <a:endParaRPr lang="en-US" altLang="zh-CN" sz="2600" dirty="0"/>
              </a:p>
              <a:p>
                <a:pPr lvl="1"/>
                <a:endParaRPr lang="en-US" altLang="zh-CN" sz="2600" dirty="0"/>
              </a:p>
              <a:p>
                <a:pPr marL="457200" lvl="1" indent="0">
                  <a:buNone/>
                </a:pPr>
                <a:endParaRPr lang="en-US" altLang="zh-CN" sz="26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407" t="-1576"/>
                </a:stretch>
              </a:blipFill>
            </p:spPr>
            <p:txBody>
              <a:bodyPr/>
              <a:lstStyle/>
              <a:p>
                <a:r>
                  <a:rPr lang="en-US">
                    <a:noFill/>
                  </a:rPr>
                  <a:t> </a:t>
                </a:r>
              </a:p>
            </p:txBody>
          </p:sp>
        </mc:Fallback>
      </mc:AlternateContent>
      <p:sp>
        <p:nvSpPr>
          <p:cNvPr id="10" name="Footer Placeholder 3"/>
          <p:cNvSpPr txBox="1">
            <a:spLocks/>
          </p:cNvSpPr>
          <p:nvPr/>
        </p:nvSpPr>
        <p:spPr>
          <a:xfrm>
            <a:off x="2971800" y="6356350"/>
            <a:ext cx="3200400" cy="365125"/>
          </a:xfrm>
          <a:prstGeom prst="rect">
            <a:avLst/>
          </a:prstGeom>
        </p:spPr>
        <p:txBody>
          <a:bodyPr vert="horz" lIns="91440" tIns="45720" rIns="91440" bIns="45720" rtlCol="0" anchor="ctr"/>
          <a:lstStyle>
            <a:defPPr>
              <a:defRPr lang="en-US"/>
            </a:defPPr>
            <a:lvl1pPr marL="0" algn="ctr" defTabSz="914400" rtl="0" eaLnBrk="1" latinLnBrk="0" hangingPunct="1">
              <a:defRPr sz="14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t"/>
            <a:r>
              <a:rPr lang="en-US" altLang="zh-CN" b="1" dirty="0"/>
              <a:t>IEEE INFOCOM 2016</a:t>
            </a:r>
          </a:p>
        </p:txBody>
      </p:sp>
      <mc:AlternateContent xmlns:mc="http://schemas.openxmlformats.org/markup-compatibility/2006" xmlns:a14="http://schemas.microsoft.com/office/drawing/2010/main">
        <mc:Choice Requires="a14">
          <p:sp>
            <p:nvSpPr>
              <p:cNvPr id="4" name="Rectangle 3"/>
              <p:cNvSpPr/>
              <p:nvPr/>
            </p:nvSpPr>
            <p:spPr>
              <a:xfrm>
                <a:off x="733926" y="3014137"/>
                <a:ext cx="7239000" cy="798424"/>
              </a:xfrm>
              <a:prstGeom prst="rect">
                <a:avLst/>
              </a:prstGeom>
            </p:spPr>
            <p:txBody>
              <a:bodyPr wrap="square">
                <a:spAutoFit/>
              </a:bodyPr>
              <a:lstStyle/>
              <a:p>
                <a:pPr lvl="1"/>
                <a14:m>
                  <m:oMath xmlns:m="http://schemas.openxmlformats.org/officeDocument/2006/math" xmlns="">
                    <m:r>
                      <a:rPr lang="en-US" altLang="zh-CN" sz="2800" b="1" i="0" smtClean="0">
                        <a:latin typeface="Cambria Math" panose="02040503050406030204" pitchFamily="18" charset="0"/>
                      </a:rPr>
                      <m:t>𝐦𝐢𝐧</m:t>
                    </m:r>
                    <m:r>
                      <a:rPr lang="en-US" altLang="zh-CN" sz="2800" b="1" i="0" smtClean="0">
                        <a:latin typeface="Cambria Math" panose="02040503050406030204" pitchFamily="18" charset="0"/>
                      </a:rPr>
                      <m:t> </m:t>
                    </m:r>
                    <m:r>
                      <a:rPr lang="en-US" altLang="zh-CN" sz="2800" b="0" i="1" smtClean="0">
                        <a:latin typeface="Cambria Math" panose="02040503050406030204" pitchFamily="18" charset="0"/>
                      </a:rPr>
                      <m:t>𝑓</m:t>
                    </m:r>
                  </m:oMath>
                </a14:m>
                <a:r>
                  <a:rPr lang="en-US" altLang="zh-CN" sz="2800" dirty="0"/>
                  <a:t> = </a:t>
                </a:r>
                <a14:m>
                  <m:oMath xmlns:m="http://schemas.openxmlformats.org/officeDocument/2006/math" xmlns="">
                    <m:nary>
                      <m:naryPr>
                        <m:chr m:val="∑"/>
                        <m:limLoc m:val="subSup"/>
                        <m:ctrlPr>
                          <a:rPr lang="en-US" altLang="zh-CN" sz="2800" i="1" smtClean="0">
                            <a:latin typeface="Cambria Math" panose="02040503050406030204" pitchFamily="18" charset="0"/>
                          </a:rPr>
                        </m:ctrlPr>
                      </m:naryPr>
                      <m:sub>
                        <m:r>
                          <m:rPr>
                            <m:brk m:alnAt="25"/>
                          </m:rPr>
                          <a:rPr lang="en-US" altLang="zh-CN" sz="2800" b="0" i="1" smtClean="0">
                            <a:latin typeface="Cambria Math" panose="02040503050406030204" pitchFamily="18" charset="0"/>
                          </a:rPr>
                          <m:t>𝑖</m:t>
                        </m:r>
                        <m:r>
                          <a:rPr lang="en-US" altLang="zh-CN" sz="2800" b="0" i="1" smtClean="0">
                            <a:latin typeface="Cambria Math" panose="02040503050406030204" pitchFamily="18" charset="0"/>
                          </a:rPr>
                          <m:t>=1</m:t>
                        </m:r>
                      </m:sub>
                      <m:sup>
                        <m:r>
                          <a:rPr lang="en-US" altLang="zh-CN" sz="2800" b="0" i="1" smtClean="0">
                            <a:latin typeface="Cambria Math" panose="02040503050406030204" pitchFamily="18" charset="0"/>
                          </a:rPr>
                          <m:t>𝑚</m:t>
                        </m:r>
                      </m:sup>
                      <m:e>
                        <m:d>
                          <m:dPr>
                            <m:ctrlPr>
                              <a:rPr lang="en-US" altLang="zh-CN" sz="2800" i="1" smtClean="0">
                                <a:latin typeface="Cambria Math" panose="02040503050406030204" pitchFamily="18" charset="0"/>
                              </a:rPr>
                            </m:ctrlPr>
                          </m:dPr>
                          <m:e>
                            <m:f>
                              <m:fPr>
                                <m:ctrlPr>
                                  <a:rPr lang="en-US" altLang="zh-CN" sz="2800" i="1" smtClean="0">
                                    <a:latin typeface="Cambria Math" panose="02040503050406030204" pitchFamily="18" charset="0"/>
                                  </a:rPr>
                                </m:ctrlPr>
                              </m:fPr>
                              <m:num>
                                <m:sSub>
                                  <m:sSubPr>
                                    <m:ctrlPr>
                                      <a:rPr lang="en-US" altLang="zh-CN" sz="2800" i="1" smtClean="0">
                                        <a:latin typeface="Cambria Math" panose="02040503050406030204" pitchFamily="18" charset="0"/>
                                      </a:rPr>
                                    </m:ctrlPr>
                                  </m:sSubPr>
                                  <m:e>
                                    <m:r>
                                      <a:rPr lang="en-US" altLang="zh-CN" sz="2800" b="0" i="1" smtClean="0">
                                        <a:latin typeface="Cambria Math" panose="02040503050406030204" pitchFamily="18" charset="0"/>
                                      </a:rPr>
                                      <m:t>𝑤</m:t>
                                    </m:r>
                                  </m:e>
                                  <m:sub>
                                    <m:r>
                                      <a:rPr lang="en-US" altLang="zh-CN" sz="2800" b="0" i="1" smtClean="0">
                                        <a:latin typeface="Cambria Math" panose="02040503050406030204" pitchFamily="18" charset="0"/>
                                      </a:rPr>
                                      <m:t>𝑖</m:t>
                                    </m:r>
                                  </m:sub>
                                </m:sSub>
                              </m:num>
                              <m:den>
                                <m:sSub>
                                  <m:sSubPr>
                                    <m:ctrlPr>
                                      <a:rPr lang="en-US" altLang="zh-CN" sz="2800" i="1" smtClean="0">
                                        <a:latin typeface="Cambria Math" panose="02040503050406030204" pitchFamily="18" charset="0"/>
                                      </a:rPr>
                                    </m:ctrlPr>
                                  </m:sSubPr>
                                  <m:e>
                                    <m:r>
                                      <m:rPr>
                                        <m:sty m:val="p"/>
                                      </m:rPr>
                                      <a:rPr lang="el-GR" altLang="zh-CN" sz="2800" i="1" smtClean="0">
                                        <a:latin typeface="Cambria Math" panose="02040503050406030204" pitchFamily="18" charset="0"/>
                                      </a:rPr>
                                      <m:t>λ</m:t>
                                    </m:r>
                                  </m:e>
                                  <m:sub>
                                    <m:r>
                                      <a:rPr lang="en-US" altLang="zh-CN" sz="2800" b="0" i="1" smtClean="0">
                                        <a:latin typeface="Cambria Math" panose="02040503050406030204" pitchFamily="18" charset="0"/>
                                      </a:rPr>
                                      <m:t>𝑖</m:t>
                                    </m:r>
                                    <m:r>
                                      <a:rPr lang="en-US" altLang="zh-CN" sz="2800" b="0" i="1" smtClean="0">
                                        <a:latin typeface="Cambria Math" panose="02040503050406030204" pitchFamily="18" charset="0"/>
                                      </a:rPr>
                                      <m:t>,</m:t>
                                    </m:r>
                                    <m:sSub>
                                      <m:sSubPr>
                                        <m:ctrlPr>
                                          <a:rPr lang="en-US" altLang="zh-CN" sz="2800" b="0" i="1" smtClean="0">
                                            <a:latin typeface="Cambria Math" panose="02040503050406030204" pitchFamily="18" charset="0"/>
                                          </a:rPr>
                                        </m:ctrlPr>
                                      </m:sSubPr>
                                      <m:e>
                                        <m:r>
                                          <a:rPr lang="zh-CN" altLang="en-US" sz="2800" b="0" i="1" smtClean="0">
                                            <a:latin typeface="Cambria Math" panose="02040503050406030204" pitchFamily="18" charset="0"/>
                                          </a:rPr>
                                          <m:t>𝛾</m:t>
                                        </m:r>
                                      </m:e>
                                      <m:sub>
                                        <m:r>
                                          <a:rPr lang="en-US" altLang="zh-CN" sz="2800" b="0" i="1" smtClean="0">
                                            <a:latin typeface="Cambria Math" panose="02040503050406030204" pitchFamily="18" charset="0"/>
                                          </a:rPr>
                                          <m:t>𝑖</m:t>
                                        </m:r>
                                      </m:sub>
                                    </m:sSub>
                                  </m:sub>
                                </m:sSub>
                                <m:sSub>
                                  <m:sSubPr>
                                    <m:ctrlPr>
                                      <a:rPr lang="en-US" altLang="zh-CN" sz="2800" i="1" smtClean="0">
                                        <a:latin typeface="Cambria Math" panose="02040503050406030204" pitchFamily="18" charset="0"/>
                                      </a:rPr>
                                    </m:ctrlPr>
                                  </m:sSubPr>
                                  <m:e>
                                    <m:r>
                                      <a:rPr lang="en-US" altLang="zh-CN" sz="2800" b="0" i="1" smtClean="0">
                                        <a:latin typeface="Cambria Math" panose="02040503050406030204" pitchFamily="18" charset="0"/>
                                      </a:rPr>
                                      <m:t>𝑐</m:t>
                                    </m:r>
                                  </m:e>
                                  <m:sub>
                                    <m:sSub>
                                      <m:sSubPr>
                                        <m:ctrlPr>
                                          <a:rPr lang="en-US" altLang="zh-CN" sz="2800" i="1" smtClean="0">
                                            <a:latin typeface="Cambria Math" panose="02040503050406030204" pitchFamily="18" charset="0"/>
                                          </a:rPr>
                                        </m:ctrlPr>
                                      </m:sSubPr>
                                      <m:e>
                                        <m:r>
                                          <a:rPr lang="zh-CN" altLang="en-US" sz="2800" i="1" smtClean="0">
                                            <a:latin typeface="Cambria Math" panose="02040503050406030204" pitchFamily="18" charset="0"/>
                                          </a:rPr>
                                          <m:t>𝛾</m:t>
                                        </m:r>
                                      </m:e>
                                      <m:sub>
                                        <m:r>
                                          <a:rPr lang="en-US" altLang="zh-CN" sz="2800" b="0" i="1" smtClean="0">
                                            <a:latin typeface="Cambria Math" panose="02040503050406030204" pitchFamily="18" charset="0"/>
                                          </a:rPr>
                                          <m:t>𝑖</m:t>
                                        </m:r>
                                      </m:sub>
                                    </m:sSub>
                                  </m:sub>
                                </m:sSub>
                              </m:den>
                            </m:f>
                            <m:r>
                              <a:rPr lang="en-US" altLang="zh-CN" sz="2800" b="0" i="1" smtClean="0">
                                <a:latin typeface="Cambria Math" panose="02040503050406030204" pitchFamily="18" charset="0"/>
                              </a:rPr>
                              <m:t>+</m:t>
                            </m:r>
                            <m:d>
                              <m:dPr>
                                <m:ctrlPr>
                                  <a:rPr lang="en-US" altLang="zh-CN" sz="2800" b="0" i="1" smtClean="0">
                                    <a:latin typeface="Cambria Math" panose="02040503050406030204" pitchFamily="18" charset="0"/>
                                  </a:rPr>
                                </m:ctrlPr>
                              </m:dPr>
                              <m:e>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𝐿</m:t>
                                    </m:r>
                                    <m:r>
                                      <a:rPr lang="en-US" altLang="zh-CN" sz="2800" b="0" i="1" smtClean="0">
                                        <a:latin typeface="Cambria Math" panose="02040503050406030204" pitchFamily="18" charset="0"/>
                                      </a:rPr>
                                      <m:t>(</m:t>
                                    </m:r>
                                    <m:r>
                                      <a:rPr lang="zh-CN" altLang="en-US" sz="2800" b="0" i="1" smtClean="0">
                                        <a:latin typeface="Cambria Math" panose="02040503050406030204" pitchFamily="18" charset="0"/>
                                      </a:rPr>
                                      <m:t>𝛾</m:t>
                                    </m:r>
                                  </m:e>
                                  <m:sub>
                                    <m:r>
                                      <a:rPr lang="en-US" altLang="zh-CN" sz="2800" b="0" i="1" smtClean="0">
                                        <a:latin typeface="Cambria Math" panose="02040503050406030204" pitchFamily="18" charset="0"/>
                                      </a:rPr>
                                      <m:t>𝑖</m:t>
                                    </m:r>
                                  </m:sub>
                                </m:sSub>
                                <m:r>
                                  <a:rPr lang="en-US" altLang="zh-CN" sz="2800" b="0" i="1" smtClean="0">
                                    <a:latin typeface="Cambria Math" panose="02040503050406030204" pitchFamily="18" charset="0"/>
                                  </a:rPr>
                                  <m:t>)−1</m:t>
                                </m:r>
                              </m:e>
                            </m:d>
                            <m:f>
                              <m:fPr>
                                <m:ctrlPr>
                                  <a:rPr lang="en-US" altLang="zh-CN" sz="2800" b="0" i="1" smtClean="0">
                                    <a:latin typeface="Cambria Math" panose="02040503050406030204" pitchFamily="18" charset="0"/>
                                  </a:rPr>
                                </m:ctrlPr>
                              </m:fPr>
                              <m:num>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𝑠</m:t>
                                    </m:r>
                                  </m:e>
                                  <m:sub>
                                    <m:r>
                                      <a:rPr lang="en-US" altLang="zh-CN" sz="2800" b="0" i="1" smtClean="0">
                                        <a:latin typeface="Cambria Math" panose="02040503050406030204" pitchFamily="18" charset="0"/>
                                      </a:rPr>
                                      <m:t>𝑖</m:t>
                                    </m:r>
                                  </m:sub>
                                </m:sSub>
                              </m:num>
                              <m:den>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𝐵</m:t>
                                    </m:r>
                                  </m:e>
                                  <m:sub>
                                    <m:sSub>
                                      <m:sSubPr>
                                        <m:ctrlPr>
                                          <a:rPr lang="en-US" altLang="zh-CN" sz="2800" b="0" i="1" smtClean="0">
                                            <a:latin typeface="Cambria Math" panose="02040503050406030204" pitchFamily="18" charset="0"/>
                                          </a:rPr>
                                        </m:ctrlPr>
                                      </m:sSubPr>
                                      <m:e>
                                        <m:r>
                                          <a:rPr lang="zh-CN" altLang="en-US" sz="2800" b="0" i="1" smtClean="0">
                                            <a:latin typeface="Cambria Math" panose="02040503050406030204" pitchFamily="18" charset="0"/>
                                          </a:rPr>
                                          <m:t>𝛾</m:t>
                                        </m:r>
                                      </m:e>
                                      <m:sub>
                                        <m:r>
                                          <a:rPr lang="en-US" altLang="zh-CN" sz="2800" b="0" i="1" smtClean="0">
                                            <a:latin typeface="Cambria Math" panose="02040503050406030204" pitchFamily="18" charset="0"/>
                                          </a:rPr>
                                          <m:t>𝑖</m:t>
                                        </m:r>
                                      </m:sub>
                                    </m:sSub>
                                  </m:sub>
                                </m:sSub>
                              </m:den>
                            </m:f>
                          </m:e>
                        </m:d>
                        <m:r>
                          <a:rPr lang="en-US" altLang="zh-CN" sz="2800" b="0" i="1" smtClean="0">
                            <a:latin typeface="Cambria Math" panose="02040503050406030204" pitchFamily="18" charset="0"/>
                          </a:rPr>
                          <m:t>, </m:t>
                        </m:r>
                      </m:e>
                    </m:nary>
                  </m:oMath>
                </a14:m>
                <a:r>
                  <a:rPr lang="en-US" altLang="zh-CN" sz="2800" dirty="0"/>
                  <a:t> </a:t>
                </a:r>
              </a:p>
            </p:txBody>
          </p:sp>
        </mc:Choice>
        <mc:Fallback xmlns="">
          <p:sp>
            <p:nvSpPr>
              <p:cNvPr id="4" name="Rectangle 3"/>
              <p:cNvSpPr>
                <a:spLocks noRot="1" noChangeAspect="1" noMove="1" noResize="1" noEditPoints="1" noAdjustHandles="1" noChangeArrowheads="1" noChangeShapeType="1" noTextEdit="1"/>
              </p:cNvSpPr>
              <p:nvPr/>
            </p:nvSpPr>
            <p:spPr>
              <a:xfrm>
                <a:off x="733926" y="3014137"/>
                <a:ext cx="7239000" cy="798424"/>
              </a:xfrm>
              <a:prstGeom prst="rect">
                <a:avLst/>
              </a:prstGeom>
              <a:blipFill rotWithShape="0">
                <a:blip r:embed="rId4"/>
                <a:stretch>
                  <a:fillRect/>
                </a:stretch>
              </a:blipFill>
            </p:spPr>
            <p:txBody>
              <a:bodyPr/>
              <a:lstStyle/>
              <a:p>
                <a:r>
                  <a:rPr lang="en-US">
                    <a:noFill/>
                  </a:rPr>
                  <a:t> </a:t>
                </a:r>
              </a:p>
            </p:txBody>
          </p:sp>
        </mc:Fallback>
      </mc:AlternateContent>
      <p:sp>
        <p:nvSpPr>
          <p:cNvPr id="5" name="Rectangle 4"/>
          <p:cNvSpPr/>
          <p:nvPr/>
        </p:nvSpPr>
        <p:spPr>
          <a:xfrm>
            <a:off x="3477126" y="3014137"/>
            <a:ext cx="990600" cy="798424"/>
          </a:xfrm>
          <a:prstGeom prst="rect">
            <a:avLst/>
          </a:prstGeom>
          <a:noFill/>
          <a:ln w="38100">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4810626" y="2995982"/>
            <a:ext cx="1714500" cy="798424"/>
          </a:xfrm>
          <a:prstGeom prst="rect">
            <a:avLst/>
          </a:prstGeom>
          <a:noFill/>
          <a:ln w="38100">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2486526" y="2209800"/>
            <a:ext cx="2923674" cy="769441"/>
          </a:xfrm>
          <a:prstGeom prst="rect">
            <a:avLst/>
          </a:prstGeom>
          <a:noFill/>
        </p:spPr>
        <p:txBody>
          <a:bodyPr wrap="square" rtlCol="0">
            <a:spAutoFit/>
          </a:bodyPr>
          <a:lstStyle/>
          <a:p>
            <a:pPr algn="ctr"/>
            <a:r>
              <a:rPr lang="en-US" sz="2200" dirty="0">
                <a:solidFill>
                  <a:srgbClr val="0000FF"/>
                </a:solidFill>
              </a:rPr>
              <a:t>Computation</a:t>
            </a:r>
          </a:p>
          <a:p>
            <a:pPr algn="ctr"/>
            <a:r>
              <a:rPr lang="en-US" sz="2200" dirty="0">
                <a:solidFill>
                  <a:srgbClr val="0000FF"/>
                </a:solidFill>
              </a:rPr>
              <a:t> delay</a:t>
            </a:r>
          </a:p>
        </p:txBody>
      </p:sp>
      <p:sp>
        <p:nvSpPr>
          <p:cNvPr id="13" name="TextBox 12"/>
          <p:cNvSpPr txBox="1"/>
          <p:nvPr/>
        </p:nvSpPr>
        <p:spPr>
          <a:xfrm>
            <a:off x="4391526" y="2212361"/>
            <a:ext cx="2923674" cy="769441"/>
          </a:xfrm>
          <a:prstGeom prst="rect">
            <a:avLst/>
          </a:prstGeom>
          <a:noFill/>
        </p:spPr>
        <p:txBody>
          <a:bodyPr wrap="square" rtlCol="0">
            <a:spAutoFit/>
          </a:bodyPr>
          <a:lstStyle/>
          <a:p>
            <a:pPr algn="ctr"/>
            <a:r>
              <a:rPr lang="en-US" sz="2200" dirty="0">
                <a:solidFill>
                  <a:srgbClr val="0000FF"/>
                </a:solidFill>
              </a:rPr>
              <a:t>Communication</a:t>
            </a:r>
          </a:p>
          <a:p>
            <a:pPr algn="ctr"/>
            <a:r>
              <a:rPr lang="en-US" sz="2200" dirty="0">
                <a:solidFill>
                  <a:srgbClr val="0000FF"/>
                </a:solidFill>
              </a:rPr>
              <a:t> delay</a:t>
            </a:r>
          </a:p>
        </p:txBody>
      </p:sp>
      <p:sp>
        <p:nvSpPr>
          <p:cNvPr id="14" name="Rectangle 13"/>
          <p:cNvSpPr/>
          <p:nvPr/>
        </p:nvSpPr>
        <p:spPr>
          <a:xfrm>
            <a:off x="5257800" y="3140486"/>
            <a:ext cx="381000" cy="547724"/>
          </a:xfrm>
          <a:prstGeom prst="rect">
            <a:avLst/>
          </a:prstGeom>
          <a:noFill/>
          <a:ln w="3810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p:cNvCxnSpPr/>
          <p:nvPr/>
        </p:nvCxnSpPr>
        <p:spPr>
          <a:xfrm>
            <a:off x="5532275" y="3691206"/>
            <a:ext cx="937706" cy="738253"/>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107591" y="4334564"/>
            <a:ext cx="3036409" cy="430887"/>
          </a:xfrm>
          <a:prstGeom prst="rect">
            <a:avLst/>
          </a:prstGeom>
          <a:noFill/>
        </p:spPr>
        <p:txBody>
          <a:bodyPr wrap="square" rtlCol="0">
            <a:spAutoFit/>
          </a:bodyPr>
          <a:lstStyle/>
          <a:p>
            <a:pPr algn="ctr"/>
            <a:r>
              <a:rPr lang="en-US" sz="2200" dirty="0">
                <a:solidFill>
                  <a:srgbClr val="FF0000"/>
                </a:solidFill>
              </a:rPr>
              <a:t>Placement of workload </a:t>
            </a:r>
            <a:r>
              <a:rPr lang="en-US" sz="2200" i="1" dirty="0" err="1">
                <a:solidFill>
                  <a:srgbClr val="FF0000"/>
                </a:solidFill>
              </a:rPr>
              <a:t>i</a:t>
            </a:r>
            <a:endParaRPr lang="en-US" sz="2200" i="1" dirty="0">
              <a:solidFill>
                <a:srgbClr val="FF0000"/>
              </a:solidFill>
            </a:endParaRPr>
          </a:p>
        </p:txBody>
      </p:sp>
      <p:sp>
        <p:nvSpPr>
          <p:cNvPr id="18" name="Rectangle 17"/>
          <p:cNvSpPr/>
          <p:nvPr/>
        </p:nvSpPr>
        <p:spPr>
          <a:xfrm>
            <a:off x="3355607" y="3879378"/>
            <a:ext cx="451624" cy="547724"/>
          </a:xfrm>
          <a:prstGeom prst="rect">
            <a:avLst/>
          </a:prstGeom>
          <a:noFill/>
          <a:ln w="3810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2750218" y="4429459"/>
            <a:ext cx="3643563" cy="769441"/>
          </a:xfrm>
          <a:prstGeom prst="rect">
            <a:avLst/>
          </a:prstGeom>
          <a:noFill/>
        </p:spPr>
        <p:txBody>
          <a:bodyPr wrap="square" rtlCol="0">
            <a:spAutoFit/>
          </a:bodyPr>
          <a:lstStyle/>
          <a:p>
            <a:pPr algn="ctr"/>
            <a:r>
              <a:rPr lang="en-US" sz="2200" dirty="0">
                <a:solidFill>
                  <a:srgbClr val="FF0000"/>
                </a:solidFill>
              </a:rPr>
              <a:t>Capacity allocation</a:t>
            </a:r>
          </a:p>
          <a:p>
            <a:pPr algn="ctr"/>
            <a:r>
              <a:rPr lang="en-US" sz="2200" dirty="0">
                <a:solidFill>
                  <a:srgbClr val="FF0000"/>
                </a:solidFill>
              </a:rPr>
              <a:t>of server </a:t>
            </a:r>
            <a:r>
              <a:rPr lang="en-US" sz="2200" i="1" dirty="0">
                <a:solidFill>
                  <a:srgbClr val="FF0000"/>
                </a:solidFill>
              </a:rPr>
              <a:t>j </a:t>
            </a:r>
            <a:r>
              <a:rPr lang="en-US" sz="2200" dirty="0">
                <a:solidFill>
                  <a:srgbClr val="FF0000"/>
                </a:solidFill>
              </a:rPr>
              <a:t>to workload </a:t>
            </a:r>
            <a:r>
              <a:rPr lang="en-US" sz="2200" i="1" dirty="0" err="1">
                <a:solidFill>
                  <a:srgbClr val="FF0000"/>
                </a:solidFill>
              </a:rPr>
              <a:t>i</a:t>
            </a:r>
            <a:endParaRPr lang="en-US" sz="2200" i="1" dirty="0">
              <a:solidFill>
                <a:srgbClr val="FF0000"/>
              </a:solidFill>
            </a:endParaRPr>
          </a:p>
        </p:txBody>
      </p:sp>
      <mc:AlternateContent xmlns:mc="http://schemas.openxmlformats.org/markup-compatibility/2006" xmlns:a14="http://schemas.microsoft.com/office/drawing/2010/main">
        <mc:Choice Requires="a14">
          <p:sp>
            <p:nvSpPr>
              <p:cNvPr id="21" name="Rectangle 20"/>
              <p:cNvSpPr/>
              <p:nvPr/>
            </p:nvSpPr>
            <p:spPr>
              <a:xfrm>
                <a:off x="546582" y="3810000"/>
                <a:ext cx="7239000" cy="860300"/>
              </a:xfrm>
              <a:prstGeom prst="rect">
                <a:avLst/>
              </a:prstGeom>
            </p:spPr>
            <p:txBody>
              <a:bodyPr wrap="square">
                <a:spAutoFit/>
              </a:bodyPr>
              <a:lstStyle/>
              <a:p>
                <a:pPr lvl="1"/>
                <a14:m>
                  <m:oMathPara xmlns:m="http://schemas.openxmlformats.org/officeDocument/2006/math" xmlns="">
                    <m:oMathParaPr>
                      <m:jc m:val="centerGroup"/>
                    </m:oMathParaPr>
                    <m:oMath xmlns:m="http://schemas.openxmlformats.org/officeDocument/2006/math">
                      <m:r>
                        <a:rPr lang="en-US" altLang="zh-CN" sz="2400" smtClean="0">
                          <a:latin typeface="Cambria Math" panose="02040503050406030204" pitchFamily="18" charset="0"/>
                        </a:rPr>
                        <m:t> </m:t>
                      </m:r>
                      <m:r>
                        <m:rPr>
                          <m:sty m:val="p"/>
                        </m:rPr>
                        <a:rPr lang="en-US" altLang="zh-CN" sz="2400" smtClean="0">
                          <a:latin typeface="Cambria Math" panose="02040503050406030204" pitchFamily="18" charset="0"/>
                        </a:rPr>
                        <m:t>s</m:t>
                      </m:r>
                      <m:r>
                        <a:rPr lang="en-US" altLang="zh-CN" sz="2400" smtClean="0">
                          <a:latin typeface="Cambria Math" panose="02040503050406030204" pitchFamily="18" charset="0"/>
                        </a:rPr>
                        <m:t>.</m:t>
                      </m:r>
                      <m:r>
                        <m:rPr>
                          <m:sty m:val="p"/>
                        </m:rPr>
                        <a:rPr lang="en-US" altLang="zh-CN" sz="2400" smtClean="0">
                          <a:latin typeface="Cambria Math" panose="02040503050406030204" pitchFamily="18" charset="0"/>
                        </a:rPr>
                        <m:t>t</m:t>
                      </m:r>
                      <m:r>
                        <a:rPr lang="en-US" altLang="zh-CN" sz="2400" smtClean="0">
                          <a:latin typeface="Cambria Math" panose="02040503050406030204" pitchFamily="18" charset="0"/>
                        </a:rPr>
                        <m:t>.  </m:t>
                      </m:r>
                      <m:nary>
                        <m:naryPr>
                          <m:chr m:val="∑"/>
                          <m:limLoc m:val="subSup"/>
                          <m:supHide m:val="on"/>
                          <m:ctrlPr>
                            <a:rPr lang="en-US" altLang="zh-CN" sz="2400" i="1">
                              <a:latin typeface="Cambria Math" panose="02040503050406030204" pitchFamily="18" charset="0"/>
                            </a:rPr>
                          </m:ctrlPr>
                        </m:naryPr>
                        <m:sub>
                          <m:r>
                            <m:rPr>
                              <m:brk m:alnAt="9"/>
                            </m:rPr>
                            <a:rPr lang="en-US" altLang="zh-CN" sz="2400" i="1">
                              <a:latin typeface="Cambria Math" panose="02040503050406030204" pitchFamily="18" charset="0"/>
                            </a:rPr>
                            <m:t>𝑗</m:t>
                          </m:r>
                          <m:r>
                            <a:rPr lang="en-US" altLang="zh-CN" sz="2400" i="1">
                              <a:latin typeface="Cambria Math" panose="02040503050406030204" pitchFamily="18" charset="0"/>
                            </a:rPr>
                            <m:t> ∈</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𝑂</m:t>
                              </m:r>
                            </m:e>
                            <m:sub>
                              <m:r>
                                <a:rPr lang="en-US" altLang="zh-CN" sz="2400" i="1">
                                  <a:latin typeface="Cambria Math" panose="02040503050406030204" pitchFamily="18" charset="0"/>
                                  <a:ea typeface="Cambria Math" panose="02040503050406030204" pitchFamily="18" charset="0"/>
                                </a:rPr>
                                <m:t>𝑗</m:t>
                              </m:r>
                            </m:sub>
                          </m:sSub>
                        </m:sub>
                        <m:sup/>
                        <m:e>
                          <m:sSub>
                            <m:sSubPr>
                              <m:ctrlPr>
                                <a:rPr lang="en-US" altLang="zh-CN" sz="2400" i="1">
                                  <a:latin typeface="Cambria Math" panose="02040503050406030204" pitchFamily="18" charset="0"/>
                                </a:rPr>
                              </m:ctrlPr>
                            </m:sSubPr>
                            <m:e>
                              <m:r>
                                <m:rPr>
                                  <m:sty m:val="p"/>
                                </m:rPr>
                                <a:rPr lang="el-GR" altLang="zh-CN" sz="2400" i="1">
                                  <a:latin typeface="Cambria Math" panose="02040503050406030204" pitchFamily="18" charset="0"/>
                                </a:rPr>
                                <m:t>λ</m:t>
                              </m:r>
                            </m:e>
                            <m:sub>
                              <m:r>
                                <a:rPr lang="en-US" altLang="zh-CN" sz="2400" i="1">
                                  <a:latin typeface="Cambria Math" panose="02040503050406030204" pitchFamily="18" charset="0"/>
                                </a:rPr>
                                <m:t>𝑖</m:t>
                              </m:r>
                              <m:r>
                                <a:rPr lang="en-US" altLang="zh-CN" sz="2400" i="1">
                                  <a:latin typeface="Cambria Math" panose="02040503050406030204" pitchFamily="18" charset="0"/>
                                </a:rPr>
                                <m:t>,</m:t>
                              </m:r>
                              <m:r>
                                <a:rPr lang="en-US" altLang="zh-CN" sz="2400" i="1">
                                  <a:latin typeface="Cambria Math" panose="02040503050406030204" pitchFamily="18" charset="0"/>
                                </a:rPr>
                                <m:t>𝑗</m:t>
                              </m:r>
                            </m:sub>
                          </m:sSub>
                          <m:r>
                            <a:rPr lang="en-US" altLang="zh-CN" sz="2400" i="1">
                              <a:latin typeface="Cambria Math" panose="02040503050406030204" pitchFamily="18" charset="0"/>
                            </a:rPr>
                            <m:t>=1</m:t>
                          </m:r>
                          <m:r>
                            <a:rPr lang="en-US" altLang="zh-CN" sz="2400" b="0" i="1" smtClean="0">
                              <a:latin typeface="Cambria Math" panose="02040503050406030204" pitchFamily="18" charset="0"/>
                            </a:rPr>
                            <m:t>, </m:t>
                          </m:r>
                          <m:r>
                            <a:rPr lang="en-US" altLang="zh-CN" sz="2400" b="0" i="1" smtClean="0">
                              <a:latin typeface="Cambria Math" panose="02040503050406030204" pitchFamily="18" charset="0"/>
                            </a:rPr>
                            <m:t>𝑗</m:t>
                          </m:r>
                          <m:r>
                            <a:rPr lang="en-US" altLang="zh-CN" sz="2400" b="0" i="1" smtClean="0">
                              <a:latin typeface="Cambria Math" panose="02040503050406030204" pitchFamily="18" charset="0"/>
                            </a:rPr>
                            <m:t>=1,2,…,</m:t>
                          </m:r>
                          <m:r>
                            <a:rPr lang="en-US" altLang="zh-CN" sz="2400" b="0" i="1" smtClean="0">
                              <a:latin typeface="Cambria Math" panose="02040503050406030204" pitchFamily="18" charset="0"/>
                            </a:rPr>
                            <m:t>𝑛</m:t>
                          </m:r>
                        </m:e>
                      </m:nary>
                    </m:oMath>
                  </m:oMathPara>
                </a14:m>
                <a:endParaRPr lang="en-US" altLang="zh-CN" sz="2400" dirty="0"/>
              </a:p>
            </p:txBody>
          </p:sp>
        </mc:Choice>
        <mc:Fallback xmlns="">
          <p:sp>
            <p:nvSpPr>
              <p:cNvPr id="21" name="Rectangle 20"/>
              <p:cNvSpPr>
                <a:spLocks noRot="1" noChangeAspect="1" noMove="1" noResize="1" noEditPoints="1" noAdjustHandles="1" noChangeArrowheads="1" noChangeShapeType="1" noTextEdit="1"/>
              </p:cNvSpPr>
              <p:nvPr/>
            </p:nvSpPr>
            <p:spPr>
              <a:xfrm>
                <a:off x="546582" y="3810000"/>
                <a:ext cx="7239000" cy="860300"/>
              </a:xfrm>
              <a:prstGeom prst="rect">
                <a:avLst/>
              </a:prstGeom>
              <a:blipFill rotWithShape="0">
                <a:blip r:embed="rId5"/>
                <a:stretch>
                  <a:fillRect/>
                </a:stretch>
              </a:blipFill>
            </p:spPr>
            <p:txBody>
              <a:bodyPr/>
              <a:lstStyle/>
              <a:p>
                <a:r>
                  <a:rPr lang="en-US">
                    <a:noFill/>
                  </a:rPr>
                  <a:t> </a:t>
                </a:r>
              </a:p>
            </p:txBody>
          </p:sp>
        </mc:Fallback>
      </mc:AlternateContent>
      <p:sp>
        <p:nvSpPr>
          <p:cNvPr id="6" name="Footer Placeholder 5"/>
          <p:cNvSpPr>
            <a:spLocks noGrp="1"/>
          </p:cNvSpPr>
          <p:nvPr>
            <p:ph type="ftr" sz="quarter" idx="11"/>
          </p:nvPr>
        </p:nvSpPr>
        <p:spPr/>
        <p:txBody>
          <a:bodyPr/>
          <a:lstStyle/>
          <a:p>
            <a:r>
              <a:rPr lang="en-US" smtClean="0"/>
              <a:t>IEEE INFOCOM 2016</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13</a:t>
            </a:fld>
            <a:endParaRPr lang="en-US" dirty="0"/>
          </a:p>
        </p:txBody>
      </p:sp>
    </p:spTree>
    <p:extLst>
      <p:ext uri="{BB962C8B-B14F-4D97-AF65-F5344CB8AC3E}">
        <p14:creationId xmlns:p14="http://schemas.microsoft.com/office/powerpoint/2010/main" val="63715980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animBg="1"/>
      <p:bldP spid="12" grpId="0"/>
      <p:bldP spid="13" grpId="0"/>
      <p:bldP spid="14" grpId="0" animBg="1"/>
      <p:bldP spid="17" grpId="0"/>
      <p:bldP spid="18" grpId="0" animBg="1"/>
      <p:bldP spid="1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686800" cy="1143000"/>
          </a:xfrm>
        </p:spPr>
        <p:txBody>
          <a:bodyPr>
            <a:noAutofit/>
          </a:bodyPr>
          <a:lstStyle/>
          <a:p>
            <a:r>
              <a:rPr lang="en-US" dirty="0"/>
              <a:t>Optimal workload placement</a:t>
            </a:r>
          </a:p>
        </p:txBody>
      </p:sp>
      <p:sp>
        <p:nvSpPr>
          <p:cNvPr id="3" name="Content Placeholder 2"/>
          <p:cNvSpPr>
            <a:spLocks noGrp="1"/>
          </p:cNvSpPr>
          <p:nvPr>
            <p:ph idx="1"/>
          </p:nvPr>
        </p:nvSpPr>
        <p:spPr/>
        <p:txBody>
          <a:bodyPr>
            <a:normAutofit/>
          </a:bodyPr>
          <a:lstStyle/>
          <a:p>
            <a:r>
              <a:rPr lang="en-US" altLang="zh-CN" sz="3200" dirty="0"/>
              <a:t>Problem transformation</a:t>
            </a:r>
          </a:p>
          <a:p>
            <a:pPr marL="457200" lvl="1" indent="0">
              <a:buNone/>
            </a:pPr>
            <a:endParaRPr lang="en-US" altLang="zh-CN" sz="2600" dirty="0"/>
          </a:p>
          <a:p>
            <a:pPr marL="457200" lvl="1" indent="0">
              <a:buNone/>
            </a:pPr>
            <a:endParaRPr lang="en-US" altLang="zh-CN" sz="2600" dirty="0"/>
          </a:p>
          <a:p>
            <a:pPr marL="457200" lvl="1" indent="0">
              <a:buNone/>
            </a:pPr>
            <a:endParaRPr lang="en-US" altLang="zh-CN" sz="2600" dirty="0"/>
          </a:p>
          <a:p>
            <a:pPr marL="457200" lvl="1" indent="0">
              <a:buNone/>
            </a:pPr>
            <a:endParaRPr lang="en-US" altLang="zh-CN" sz="2600" dirty="0"/>
          </a:p>
          <a:p>
            <a:pPr marL="457200" lvl="1" indent="0">
              <a:buNone/>
            </a:pPr>
            <a:endParaRPr lang="en-US" altLang="zh-CN" sz="2600" dirty="0"/>
          </a:p>
          <a:p>
            <a:pPr marL="457200" lvl="1" indent="0">
              <a:buNone/>
            </a:pPr>
            <a:endParaRPr lang="en-US" altLang="zh-CN" sz="2600" dirty="0"/>
          </a:p>
          <a:p>
            <a:pPr marL="457200" lvl="1" indent="0">
              <a:buNone/>
            </a:pPr>
            <a:endParaRPr lang="en-US" altLang="zh-CN" sz="2600" dirty="0"/>
          </a:p>
          <a:p>
            <a:pPr marL="457200" lvl="1" indent="0">
              <a:buNone/>
            </a:pPr>
            <a:endParaRPr lang="en-US" altLang="zh-CN" sz="2600" dirty="0"/>
          </a:p>
        </p:txBody>
      </p:sp>
      <p:sp>
        <p:nvSpPr>
          <p:cNvPr id="10" name="Footer Placeholder 3"/>
          <p:cNvSpPr txBox="1">
            <a:spLocks/>
          </p:cNvSpPr>
          <p:nvPr/>
        </p:nvSpPr>
        <p:spPr>
          <a:xfrm>
            <a:off x="2971800" y="6356350"/>
            <a:ext cx="3200400" cy="365125"/>
          </a:xfrm>
          <a:prstGeom prst="rect">
            <a:avLst/>
          </a:prstGeom>
        </p:spPr>
        <p:txBody>
          <a:bodyPr vert="horz" lIns="91440" tIns="45720" rIns="91440" bIns="45720" rtlCol="0" anchor="ctr"/>
          <a:lstStyle>
            <a:defPPr>
              <a:defRPr lang="en-US"/>
            </a:defPPr>
            <a:lvl1pPr marL="0" algn="ctr" defTabSz="914400" rtl="0" eaLnBrk="1" latinLnBrk="0" hangingPunct="1">
              <a:defRPr sz="14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t"/>
            <a:r>
              <a:rPr lang="en-US" altLang="zh-CN" b="1" dirty="0"/>
              <a:t>IEEE INFOCOM 2016</a:t>
            </a:r>
          </a:p>
        </p:txBody>
      </p:sp>
      <mc:AlternateContent xmlns:mc="http://schemas.openxmlformats.org/markup-compatibility/2006" xmlns:a14="http://schemas.microsoft.com/office/drawing/2010/main">
        <mc:Choice Requires="a14">
          <p:sp>
            <p:nvSpPr>
              <p:cNvPr id="4" name="Rectangle 3"/>
              <p:cNvSpPr/>
              <p:nvPr/>
            </p:nvSpPr>
            <p:spPr>
              <a:xfrm>
                <a:off x="-1295400" y="2514600"/>
                <a:ext cx="7239000" cy="524631"/>
              </a:xfrm>
              <a:prstGeom prst="rect">
                <a:avLst/>
              </a:prstGeom>
            </p:spPr>
            <p:txBody>
              <a:bodyPr wrap="square">
                <a:spAutoFit/>
              </a:bodyPr>
              <a:lstStyle/>
              <a:p>
                <a:pPr lvl="1"/>
                <a14:m>
                  <m:oMathPara xmlns:m="http://schemas.openxmlformats.org/officeDocument/2006/math" xmlns="">
                    <m:oMathParaPr>
                      <m:jc m:val="centerGroup"/>
                    </m:oMathParaPr>
                    <m:oMath xmlns:m="http://schemas.openxmlformats.org/officeDocument/2006/math">
                      <m:r>
                        <a:rPr lang="en-US" altLang="zh-CN" sz="2800" b="1" i="0" smtClean="0">
                          <a:latin typeface="Cambria Math" panose="02040503050406030204" pitchFamily="18" charset="0"/>
                        </a:rPr>
                        <m:t>𝐦𝐢𝐧</m:t>
                      </m:r>
                      <m:r>
                        <a:rPr lang="en-US" altLang="zh-CN" sz="2800" b="1" i="0" smtClean="0">
                          <a:latin typeface="Cambria Math" panose="02040503050406030204" pitchFamily="18" charset="0"/>
                        </a:rPr>
                        <m:t> </m:t>
                      </m:r>
                      <m:r>
                        <a:rPr lang="en-US" altLang="zh-CN" sz="2800" b="0" i="1" smtClean="0">
                          <a:latin typeface="Cambria Math" panose="02040503050406030204" pitchFamily="18" charset="0"/>
                        </a:rPr>
                        <m:t>𝑓</m:t>
                      </m:r>
                      <m:r>
                        <a:rPr lang="en-US" altLang="zh-CN" sz="2800" b="0" i="0" smtClean="0">
                          <a:latin typeface="Cambria Math" panose="02040503050406030204" pitchFamily="18" charset="0"/>
                        </a:rPr>
                        <m:t>(</m:t>
                      </m:r>
                      <m:r>
                        <a:rPr lang="el-GR" altLang="zh-CN" sz="2800" b="1" i="1" smtClean="0">
                          <a:latin typeface="Cambria Math" panose="02040503050406030204" pitchFamily="18" charset="0"/>
                        </a:rPr>
                        <m:t>𝝀</m:t>
                      </m:r>
                      <m:r>
                        <a:rPr lang="en-US" altLang="zh-CN" sz="2800" b="0" i="0" smtClean="0">
                          <a:latin typeface="Cambria Math" panose="02040503050406030204" pitchFamily="18" charset="0"/>
                        </a:rPr>
                        <m:t>,</m:t>
                      </m:r>
                      <m:r>
                        <a:rPr lang="zh-CN" altLang="en-US" sz="2800" b="1" i="1">
                          <a:latin typeface="Cambria Math" panose="02040503050406030204" pitchFamily="18" charset="0"/>
                        </a:rPr>
                        <m:t>𝜸</m:t>
                      </m:r>
                      <m:r>
                        <a:rPr lang="en-US" altLang="zh-CN" sz="2800" b="0" i="0" smtClean="0">
                          <a:latin typeface="Cambria Math" panose="02040503050406030204" pitchFamily="18" charset="0"/>
                        </a:rPr>
                        <m:t>)</m:t>
                      </m:r>
                    </m:oMath>
                  </m:oMathPara>
                </a14:m>
                <a:endParaRPr lang="en-US" altLang="zh-CN" sz="2800" dirty="0"/>
              </a:p>
            </p:txBody>
          </p:sp>
        </mc:Choice>
        <mc:Fallback xmlns="">
          <p:sp>
            <p:nvSpPr>
              <p:cNvPr id="4" name="Rectangle 3"/>
              <p:cNvSpPr>
                <a:spLocks noRot="1" noChangeAspect="1" noMove="1" noResize="1" noEditPoints="1" noAdjustHandles="1" noChangeArrowheads="1" noChangeShapeType="1" noTextEdit="1"/>
              </p:cNvSpPr>
              <p:nvPr/>
            </p:nvSpPr>
            <p:spPr>
              <a:xfrm>
                <a:off x="-1295400" y="2514600"/>
                <a:ext cx="7239000" cy="524631"/>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1191126" y="3139451"/>
                <a:ext cx="7239000" cy="933012"/>
              </a:xfrm>
              <a:prstGeom prst="rect">
                <a:avLst/>
              </a:prstGeom>
            </p:spPr>
            <p:txBody>
              <a:bodyPr wrap="square">
                <a:spAutoFit/>
              </a:bodyPr>
              <a:lstStyle/>
              <a:p>
                <a:pPr lvl="1"/>
                <a14:m>
                  <m:oMathPara xmlns:m="http://schemas.openxmlformats.org/officeDocument/2006/math" xmlns="">
                    <m:oMathParaPr>
                      <m:jc m:val="centerGroup"/>
                    </m:oMathParaPr>
                    <m:oMath xmlns:m="http://schemas.openxmlformats.org/officeDocument/2006/math">
                      <m:r>
                        <a:rPr lang="en-US" altLang="zh-CN" sz="2000" smtClean="0">
                          <a:latin typeface="Cambria Math" panose="02040503050406030204" pitchFamily="18" charset="0"/>
                        </a:rPr>
                        <m:t> </m:t>
                      </m:r>
                      <m:r>
                        <a:rPr lang="en-US" altLang="zh-CN" sz="2000" b="1" i="1" smtClean="0">
                          <a:latin typeface="Cambria Math" panose="02040503050406030204" pitchFamily="18" charset="0"/>
                        </a:rPr>
                        <m:t>𝐬</m:t>
                      </m:r>
                      <m:r>
                        <a:rPr lang="en-US" altLang="zh-CN" sz="2000" b="1" smtClean="0">
                          <a:latin typeface="Cambria Math" panose="02040503050406030204" pitchFamily="18" charset="0"/>
                        </a:rPr>
                        <m:t>.</m:t>
                      </m:r>
                      <m:r>
                        <a:rPr lang="en-US" altLang="zh-CN" sz="2000" b="1" i="1" smtClean="0">
                          <a:latin typeface="Cambria Math" panose="02040503050406030204" pitchFamily="18" charset="0"/>
                        </a:rPr>
                        <m:t>𝐭</m:t>
                      </m:r>
                      <m:r>
                        <a:rPr lang="en-US" altLang="zh-CN" sz="2000" smtClean="0">
                          <a:latin typeface="Cambria Math" panose="02040503050406030204" pitchFamily="18" charset="0"/>
                        </a:rPr>
                        <m:t>.</m:t>
                      </m:r>
                      <m:r>
                        <a:rPr lang="en-US" altLang="zh-CN" sz="2000" b="0" i="1" smtClean="0">
                          <a:latin typeface="Cambria Math" panose="02040503050406030204" pitchFamily="18" charset="0"/>
                        </a:rPr>
                        <m:t>  </m:t>
                      </m:r>
                      <m:r>
                        <a:rPr lang="en-US" altLang="zh-CN" sz="2800" b="0" i="1" smtClean="0">
                          <a:latin typeface="Cambria Math" panose="02040503050406030204" pitchFamily="18" charset="0"/>
                        </a:rPr>
                        <m:t>𝑔</m:t>
                      </m:r>
                      <m:d>
                        <m:dPr>
                          <m:ctrlPr>
                            <a:rPr lang="en-US" altLang="zh-CN" sz="2800" b="0" i="1" smtClean="0">
                              <a:latin typeface="Cambria Math" panose="02040503050406030204" pitchFamily="18" charset="0"/>
                            </a:rPr>
                          </m:ctrlPr>
                        </m:dPr>
                        <m:e>
                          <m:r>
                            <a:rPr lang="el-GR" altLang="zh-CN" sz="2800" b="1" i="1">
                              <a:latin typeface="Cambria Math" panose="02040503050406030204" pitchFamily="18" charset="0"/>
                            </a:rPr>
                            <m:t>𝝀</m:t>
                          </m:r>
                          <m:r>
                            <a:rPr lang="en-US" altLang="zh-CN" sz="2800">
                              <a:latin typeface="Cambria Math" panose="02040503050406030204" pitchFamily="18" charset="0"/>
                            </a:rPr>
                            <m:t>,</m:t>
                          </m:r>
                          <m:r>
                            <a:rPr lang="zh-CN" altLang="en-US" sz="2800" b="1" i="1">
                              <a:latin typeface="Cambria Math" panose="02040503050406030204" pitchFamily="18" charset="0"/>
                            </a:rPr>
                            <m:t>𝜸</m:t>
                          </m:r>
                        </m:e>
                      </m:d>
                      <m:r>
                        <a:rPr lang="en-US" altLang="zh-CN" sz="2800" b="1" i="1" smtClean="0">
                          <a:latin typeface="Cambria Math" panose="02040503050406030204" pitchFamily="18" charset="0"/>
                        </a:rPr>
                        <m:t>=</m:t>
                      </m:r>
                      <m:r>
                        <a:rPr lang="en-US" altLang="zh-CN" sz="2800" b="0" i="1" smtClean="0">
                          <a:latin typeface="Cambria Math" panose="02040503050406030204" pitchFamily="18" charset="0"/>
                        </a:rPr>
                        <m:t>0</m:t>
                      </m:r>
                    </m:oMath>
                  </m:oMathPara>
                </a14:m>
                <a:endParaRPr lang="en-US" altLang="zh-CN" sz="3200" dirty="0"/>
              </a:p>
              <a:p>
                <a:pPr lvl="1"/>
                <a:endParaRPr lang="en-US" altLang="zh-CN" sz="2400" dirty="0"/>
              </a:p>
            </p:txBody>
          </p:sp>
        </mc:Choice>
        <mc:Fallback xmlns="">
          <p:sp>
            <p:nvSpPr>
              <p:cNvPr id="9" name="Rectangle 8"/>
              <p:cNvSpPr>
                <a:spLocks noRot="1" noChangeAspect="1" noMove="1" noResize="1" noEditPoints="1" noAdjustHandles="1" noChangeArrowheads="1" noChangeShapeType="1" noTextEdit="1"/>
              </p:cNvSpPr>
              <p:nvPr/>
            </p:nvSpPr>
            <p:spPr>
              <a:xfrm>
                <a:off x="-1191126" y="3139451"/>
                <a:ext cx="7239000" cy="933012"/>
              </a:xfrm>
              <a:prstGeom prst="rect">
                <a:avLst/>
              </a:prstGeom>
              <a:blipFill rotWithShape="0">
                <a:blip r:embed="rId4"/>
                <a:stretch>
                  <a:fillRect/>
                </a:stretch>
              </a:blipFill>
            </p:spPr>
            <p:txBody>
              <a:bodyPr/>
              <a:lstStyle/>
              <a:p>
                <a:r>
                  <a:rPr lang="en-US">
                    <a:noFill/>
                  </a:rPr>
                  <a:t> </a:t>
                </a:r>
              </a:p>
            </p:txBody>
          </p:sp>
        </mc:Fallback>
      </mc:AlternateContent>
      <p:sp>
        <p:nvSpPr>
          <p:cNvPr id="6" name="Rectangle 5"/>
          <p:cNvSpPr/>
          <p:nvPr/>
        </p:nvSpPr>
        <p:spPr>
          <a:xfrm>
            <a:off x="838200" y="2286000"/>
            <a:ext cx="2667000" cy="1786463"/>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0" name="Rectangle 19"/>
              <p:cNvSpPr/>
              <p:nvPr/>
            </p:nvSpPr>
            <p:spPr>
              <a:xfrm>
                <a:off x="3400926" y="2514600"/>
                <a:ext cx="7239000" cy="523220"/>
              </a:xfrm>
              <a:prstGeom prst="rect">
                <a:avLst/>
              </a:prstGeom>
            </p:spPr>
            <p:txBody>
              <a:bodyPr wrap="square">
                <a:spAutoFit/>
              </a:bodyPr>
              <a:lstStyle/>
              <a:p>
                <a:pPr lvl="1"/>
                <a14:m>
                  <m:oMathPara xmlns:m="http://schemas.openxmlformats.org/officeDocument/2006/math" xmlns="">
                    <m:oMathParaPr>
                      <m:jc m:val="centerGroup"/>
                    </m:oMathParaPr>
                    <m:oMath xmlns:m="http://schemas.openxmlformats.org/officeDocument/2006/math">
                      <m:r>
                        <a:rPr lang="en-US" altLang="zh-CN" sz="2800" b="1" i="0" smtClean="0">
                          <a:latin typeface="Cambria Math" panose="02040503050406030204" pitchFamily="18" charset="0"/>
                        </a:rPr>
                        <m:t>𝐦𝐢𝐧</m:t>
                      </m:r>
                      <m:r>
                        <a:rPr lang="en-US" altLang="zh-CN" sz="2800" b="1" i="0" smtClean="0">
                          <a:latin typeface="Cambria Math" panose="02040503050406030204" pitchFamily="18" charset="0"/>
                        </a:rPr>
                        <m:t> </m:t>
                      </m:r>
                      <m:r>
                        <a:rPr lang="en-US" altLang="zh-CN" sz="2800" b="0" i="1" smtClean="0">
                          <a:latin typeface="Cambria Math" panose="02040503050406030204" pitchFamily="18" charset="0"/>
                        </a:rPr>
                        <m:t>𝑓</m:t>
                      </m:r>
                      <m:r>
                        <a:rPr lang="en-US" altLang="zh-CN" sz="2800" b="0" i="0" smtClean="0">
                          <a:latin typeface="Cambria Math" panose="02040503050406030204" pitchFamily="18" charset="0"/>
                        </a:rPr>
                        <m:t>(</m:t>
                      </m:r>
                      <m:r>
                        <a:rPr lang="el-GR" altLang="zh-CN" sz="2800" b="1" i="1" smtClean="0">
                          <a:latin typeface="Cambria Math" panose="02040503050406030204" pitchFamily="18" charset="0"/>
                        </a:rPr>
                        <m:t>𝝀</m:t>
                      </m:r>
                      <m:r>
                        <a:rPr lang="en-US" altLang="zh-CN" sz="2800" b="0" i="0" smtClean="0">
                          <a:latin typeface="Cambria Math" panose="02040503050406030204" pitchFamily="18" charset="0"/>
                        </a:rPr>
                        <m:t>|</m:t>
                      </m:r>
                      <m:r>
                        <a:rPr lang="zh-CN" altLang="en-US" sz="2800" b="1" i="1">
                          <a:latin typeface="Cambria Math" panose="02040503050406030204" pitchFamily="18" charset="0"/>
                        </a:rPr>
                        <m:t>𝜸</m:t>
                      </m:r>
                      <m:r>
                        <a:rPr lang="en-US" altLang="zh-CN" sz="2800">
                          <a:latin typeface="Cambria Math" panose="02040503050406030204" pitchFamily="18" charset="0"/>
                        </a:rPr>
                        <m:t>=</m:t>
                      </m:r>
                      <m:sSup>
                        <m:sSupPr>
                          <m:ctrlPr>
                            <a:rPr lang="en-US" altLang="zh-CN" sz="2800" i="1">
                              <a:latin typeface="Cambria Math" panose="02040503050406030204" pitchFamily="18" charset="0"/>
                            </a:rPr>
                          </m:ctrlPr>
                        </m:sSupPr>
                        <m:e>
                          <m:r>
                            <a:rPr lang="zh-CN" altLang="en-US" sz="2800" i="1">
                              <a:latin typeface="Cambria Math" panose="02040503050406030204" pitchFamily="18" charset="0"/>
                            </a:rPr>
                            <m:t>𝛾</m:t>
                          </m:r>
                        </m:e>
                        <m:sup>
                          <m:r>
                            <a:rPr lang="en-US" altLang="zh-CN" sz="2800" i="1">
                              <a:latin typeface="Cambria Math" panose="02040503050406030204" pitchFamily="18" charset="0"/>
                            </a:rPr>
                            <m:t>∗</m:t>
                          </m:r>
                        </m:sup>
                      </m:sSup>
                      <m:r>
                        <a:rPr lang="en-US" altLang="zh-CN" sz="2800" b="0" i="0" smtClean="0">
                          <a:latin typeface="Cambria Math" panose="02040503050406030204" pitchFamily="18" charset="0"/>
                        </a:rPr>
                        <m:t>)</m:t>
                      </m:r>
                    </m:oMath>
                  </m:oMathPara>
                </a14:m>
                <a:endParaRPr lang="en-US" altLang="zh-CN" sz="2800" dirty="0"/>
              </a:p>
            </p:txBody>
          </p:sp>
        </mc:Choice>
        <mc:Fallback xmlns="">
          <p:sp>
            <p:nvSpPr>
              <p:cNvPr id="20" name="Rectangle 19"/>
              <p:cNvSpPr>
                <a:spLocks noRot="1" noChangeAspect="1" noMove="1" noResize="1" noEditPoints="1" noAdjustHandles="1" noChangeArrowheads="1" noChangeShapeType="1" noTextEdit="1"/>
              </p:cNvSpPr>
              <p:nvPr/>
            </p:nvSpPr>
            <p:spPr>
              <a:xfrm>
                <a:off x="3400926" y="2514600"/>
                <a:ext cx="7239000" cy="523220"/>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Rectangle 20"/>
              <p:cNvSpPr/>
              <p:nvPr/>
            </p:nvSpPr>
            <p:spPr>
              <a:xfrm>
                <a:off x="3505200" y="3139451"/>
                <a:ext cx="7239000" cy="933012"/>
              </a:xfrm>
              <a:prstGeom prst="rect">
                <a:avLst/>
              </a:prstGeom>
            </p:spPr>
            <p:txBody>
              <a:bodyPr wrap="square">
                <a:spAutoFit/>
              </a:bodyPr>
              <a:lstStyle/>
              <a:p>
                <a:pPr lvl="1"/>
                <a14:m>
                  <m:oMathPara xmlns:m="http://schemas.openxmlformats.org/officeDocument/2006/math" xmlns="">
                    <m:oMathParaPr>
                      <m:jc m:val="centerGroup"/>
                    </m:oMathParaPr>
                    <m:oMath xmlns:m="http://schemas.openxmlformats.org/officeDocument/2006/math">
                      <m:r>
                        <a:rPr lang="en-US" altLang="zh-CN" sz="2000" smtClean="0">
                          <a:latin typeface="Cambria Math" panose="02040503050406030204" pitchFamily="18" charset="0"/>
                        </a:rPr>
                        <m:t> </m:t>
                      </m:r>
                      <m:r>
                        <a:rPr lang="en-US" altLang="zh-CN" sz="2000" b="1" i="1" smtClean="0">
                          <a:latin typeface="Cambria Math" panose="02040503050406030204" pitchFamily="18" charset="0"/>
                        </a:rPr>
                        <m:t>𝐬</m:t>
                      </m:r>
                      <m:r>
                        <a:rPr lang="en-US" altLang="zh-CN" sz="2000" b="1" smtClean="0">
                          <a:latin typeface="Cambria Math" panose="02040503050406030204" pitchFamily="18" charset="0"/>
                        </a:rPr>
                        <m:t>.</m:t>
                      </m:r>
                      <m:r>
                        <a:rPr lang="en-US" altLang="zh-CN" sz="2000" b="1" i="1" smtClean="0">
                          <a:latin typeface="Cambria Math" panose="02040503050406030204" pitchFamily="18" charset="0"/>
                        </a:rPr>
                        <m:t>𝐭</m:t>
                      </m:r>
                      <m:r>
                        <a:rPr lang="en-US" altLang="zh-CN" sz="2000" smtClean="0">
                          <a:latin typeface="Cambria Math" panose="02040503050406030204" pitchFamily="18" charset="0"/>
                        </a:rPr>
                        <m:t>.</m:t>
                      </m:r>
                      <m:r>
                        <a:rPr lang="en-US" altLang="zh-CN" sz="2000" b="0" i="1" smtClean="0">
                          <a:latin typeface="Cambria Math" panose="02040503050406030204" pitchFamily="18" charset="0"/>
                        </a:rPr>
                        <m:t>  </m:t>
                      </m:r>
                      <m:r>
                        <a:rPr lang="en-US" altLang="zh-CN" sz="2800" b="0" i="1" smtClean="0">
                          <a:latin typeface="Cambria Math" panose="02040503050406030204" pitchFamily="18" charset="0"/>
                        </a:rPr>
                        <m:t>𝑔</m:t>
                      </m:r>
                      <m:d>
                        <m:dPr>
                          <m:ctrlPr>
                            <a:rPr lang="en-US" altLang="zh-CN" sz="2800" b="0" i="1" smtClean="0">
                              <a:latin typeface="Cambria Math" panose="02040503050406030204" pitchFamily="18" charset="0"/>
                            </a:rPr>
                          </m:ctrlPr>
                        </m:dPr>
                        <m:e>
                          <m:r>
                            <a:rPr lang="el-GR" altLang="zh-CN" sz="2800" b="1" i="1">
                              <a:latin typeface="Cambria Math" panose="02040503050406030204" pitchFamily="18" charset="0"/>
                            </a:rPr>
                            <m:t>𝝀</m:t>
                          </m:r>
                          <m:r>
                            <a:rPr lang="en-US" altLang="zh-CN" sz="2800">
                              <a:latin typeface="Cambria Math" panose="02040503050406030204" pitchFamily="18" charset="0"/>
                            </a:rPr>
                            <m:t>|</m:t>
                          </m:r>
                          <m:r>
                            <a:rPr lang="zh-CN" altLang="en-US" sz="2800" b="1" i="1">
                              <a:latin typeface="Cambria Math" panose="02040503050406030204" pitchFamily="18" charset="0"/>
                            </a:rPr>
                            <m:t>𝜸</m:t>
                          </m:r>
                          <m:r>
                            <a:rPr lang="en-US" altLang="zh-CN" sz="2800">
                              <a:latin typeface="Cambria Math" panose="02040503050406030204" pitchFamily="18" charset="0"/>
                            </a:rPr>
                            <m:t>=</m:t>
                          </m:r>
                          <m:sSup>
                            <m:sSupPr>
                              <m:ctrlPr>
                                <a:rPr lang="en-US" altLang="zh-CN" sz="2800" i="1">
                                  <a:latin typeface="Cambria Math" panose="02040503050406030204" pitchFamily="18" charset="0"/>
                                </a:rPr>
                              </m:ctrlPr>
                            </m:sSupPr>
                            <m:e>
                              <m:r>
                                <a:rPr lang="zh-CN" altLang="en-US" sz="2800" i="1">
                                  <a:latin typeface="Cambria Math" panose="02040503050406030204" pitchFamily="18" charset="0"/>
                                </a:rPr>
                                <m:t>𝛾</m:t>
                              </m:r>
                            </m:e>
                            <m:sup>
                              <m:r>
                                <a:rPr lang="en-US" altLang="zh-CN" sz="2800" i="1">
                                  <a:latin typeface="Cambria Math" panose="02040503050406030204" pitchFamily="18" charset="0"/>
                                </a:rPr>
                                <m:t>∗</m:t>
                              </m:r>
                            </m:sup>
                          </m:sSup>
                        </m:e>
                      </m:d>
                      <m:r>
                        <a:rPr lang="en-US" altLang="zh-CN" sz="2800" b="1" i="1" smtClean="0">
                          <a:latin typeface="Cambria Math" panose="02040503050406030204" pitchFamily="18" charset="0"/>
                        </a:rPr>
                        <m:t>=</m:t>
                      </m:r>
                      <m:r>
                        <a:rPr lang="en-US" altLang="zh-CN" sz="2800" b="0" i="1" smtClean="0">
                          <a:latin typeface="Cambria Math" panose="02040503050406030204" pitchFamily="18" charset="0"/>
                        </a:rPr>
                        <m:t>0</m:t>
                      </m:r>
                    </m:oMath>
                  </m:oMathPara>
                </a14:m>
                <a:endParaRPr lang="en-US" altLang="zh-CN" sz="3200" dirty="0"/>
              </a:p>
              <a:p>
                <a:pPr lvl="1"/>
                <a:endParaRPr lang="en-US" altLang="zh-CN" sz="2400" dirty="0"/>
              </a:p>
            </p:txBody>
          </p:sp>
        </mc:Choice>
        <mc:Fallback xmlns="">
          <p:sp>
            <p:nvSpPr>
              <p:cNvPr id="21" name="Rectangle 20"/>
              <p:cNvSpPr>
                <a:spLocks noRot="1" noChangeAspect="1" noMove="1" noResize="1" noEditPoints="1" noAdjustHandles="1" noChangeArrowheads="1" noChangeShapeType="1" noTextEdit="1"/>
              </p:cNvSpPr>
              <p:nvPr/>
            </p:nvSpPr>
            <p:spPr>
              <a:xfrm>
                <a:off x="3505200" y="3139451"/>
                <a:ext cx="7239000" cy="933012"/>
              </a:xfrm>
              <a:prstGeom prst="rect">
                <a:avLst/>
              </a:prstGeom>
              <a:blipFill rotWithShape="0">
                <a:blip r:embed="rId6"/>
                <a:stretch>
                  <a:fillRect/>
                </a:stretch>
              </a:blipFill>
            </p:spPr>
            <p:txBody>
              <a:bodyPr/>
              <a:lstStyle/>
              <a:p>
                <a:r>
                  <a:rPr lang="en-US">
                    <a:noFill/>
                  </a:rPr>
                  <a:t> </a:t>
                </a:r>
              </a:p>
            </p:txBody>
          </p:sp>
        </mc:Fallback>
      </mc:AlternateContent>
      <p:sp>
        <p:nvSpPr>
          <p:cNvPr id="22" name="Rectangle 21"/>
          <p:cNvSpPr/>
          <p:nvPr/>
        </p:nvSpPr>
        <p:spPr>
          <a:xfrm>
            <a:off x="5334000" y="2286000"/>
            <a:ext cx="3276600" cy="1786463"/>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p:cNvCxnSpPr/>
          <p:nvPr/>
        </p:nvCxnSpPr>
        <p:spPr>
          <a:xfrm>
            <a:off x="3505200" y="3139451"/>
            <a:ext cx="1828800" cy="0"/>
          </a:xfrm>
          <a:prstGeom prst="straightConnector1">
            <a:avLst/>
          </a:prstGeom>
          <a:ln w="28575">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TextBox 15"/>
              <p:cNvSpPr txBox="1"/>
              <p:nvPr/>
            </p:nvSpPr>
            <p:spPr>
              <a:xfrm>
                <a:off x="3883016" y="2569986"/>
                <a:ext cx="1301767" cy="523220"/>
              </a:xfrm>
              <a:prstGeom prst="rect">
                <a:avLst/>
              </a:prstGeom>
              <a:noFill/>
            </p:spPr>
            <p:txBody>
              <a:bodyPr wrap="none" rtlCol="0">
                <a:spAutoFit/>
              </a:bodyPr>
              <a:lstStyle/>
              <a:p>
                <a14:m>
                  <m:oMathPara xmlns:m="http://schemas.openxmlformats.org/officeDocument/2006/math" xmlns="">
                    <m:oMathParaPr>
                      <m:jc m:val="centerGroup"/>
                    </m:oMathParaPr>
                    <m:oMath xmlns:m="http://schemas.openxmlformats.org/officeDocument/2006/math">
                      <m:r>
                        <a:rPr lang="zh-CN" altLang="en-US" sz="2800" b="1" i="1" smtClean="0">
                          <a:solidFill>
                            <a:schemeClr val="tx1"/>
                          </a:solidFill>
                          <a:latin typeface="Cambria Math" panose="02040503050406030204" pitchFamily="18" charset="0"/>
                        </a:rPr>
                        <m:t>𝜸</m:t>
                      </m:r>
                      <m:r>
                        <a:rPr lang="en-US" altLang="zh-CN" sz="2800">
                          <a:solidFill>
                            <a:schemeClr val="tx1"/>
                          </a:solidFill>
                          <a:latin typeface="Cambria Math" panose="02040503050406030204" pitchFamily="18" charset="0"/>
                        </a:rPr>
                        <m:t>=</m:t>
                      </m:r>
                      <m:sSup>
                        <m:sSupPr>
                          <m:ctrlPr>
                            <a:rPr lang="en-US" altLang="zh-CN" sz="2800" i="1">
                              <a:solidFill>
                                <a:schemeClr val="tx1"/>
                              </a:solidFill>
                              <a:latin typeface="Cambria Math" panose="02040503050406030204" pitchFamily="18" charset="0"/>
                            </a:rPr>
                          </m:ctrlPr>
                        </m:sSupPr>
                        <m:e>
                          <m:r>
                            <a:rPr lang="zh-CN" altLang="en-US" sz="2800" i="1">
                              <a:solidFill>
                                <a:schemeClr val="tx1"/>
                              </a:solidFill>
                              <a:latin typeface="Cambria Math" panose="02040503050406030204" pitchFamily="18" charset="0"/>
                            </a:rPr>
                            <m:t>𝛾</m:t>
                          </m:r>
                        </m:e>
                        <m:sup>
                          <m:r>
                            <a:rPr lang="en-US" altLang="zh-CN" sz="2800" i="1">
                              <a:solidFill>
                                <a:schemeClr val="tx1"/>
                              </a:solidFill>
                              <a:latin typeface="Cambria Math" panose="02040503050406030204" pitchFamily="18" charset="0"/>
                            </a:rPr>
                            <m:t>∗</m:t>
                          </m:r>
                        </m:sup>
                      </m:sSup>
                    </m:oMath>
                  </m:oMathPara>
                </a14:m>
                <a:endParaRPr lang="en-US" sz="2800" dirty="0">
                  <a:solidFill>
                    <a:schemeClr val="tx1"/>
                  </a:solidFill>
                </a:endParaRPr>
              </a:p>
            </p:txBody>
          </p:sp>
        </mc:Choice>
        <mc:Fallback xmlns="">
          <p:sp>
            <p:nvSpPr>
              <p:cNvPr id="16" name="TextBox 15"/>
              <p:cNvSpPr txBox="1">
                <a:spLocks noRot="1" noChangeAspect="1" noMove="1" noResize="1" noEditPoints="1" noAdjustHandles="1" noChangeArrowheads="1" noChangeShapeType="1" noTextEdit="1"/>
              </p:cNvSpPr>
              <p:nvPr/>
            </p:nvSpPr>
            <p:spPr>
              <a:xfrm>
                <a:off x="3883016" y="2569986"/>
                <a:ext cx="1301767" cy="523220"/>
              </a:xfrm>
              <a:prstGeom prst="rect">
                <a:avLst/>
              </a:prstGeom>
              <a:blipFill rotWithShape="0">
                <a:blip r:embed="rId7"/>
                <a:stretch>
                  <a:fillRect/>
                </a:stretch>
              </a:blipFill>
            </p:spPr>
            <p:txBody>
              <a:bodyPr/>
              <a:lstStyle/>
              <a:p>
                <a:r>
                  <a:rPr lang="en-US">
                    <a:noFill/>
                  </a:rPr>
                  <a:t> </a:t>
                </a:r>
              </a:p>
            </p:txBody>
          </p:sp>
        </mc:Fallback>
      </mc:AlternateContent>
      <p:sp>
        <p:nvSpPr>
          <p:cNvPr id="23" name="TextBox 22"/>
          <p:cNvSpPr txBox="1"/>
          <p:nvPr/>
        </p:nvSpPr>
        <p:spPr>
          <a:xfrm>
            <a:off x="581526" y="4190318"/>
            <a:ext cx="2923674" cy="769441"/>
          </a:xfrm>
          <a:prstGeom prst="rect">
            <a:avLst/>
          </a:prstGeom>
          <a:noFill/>
        </p:spPr>
        <p:txBody>
          <a:bodyPr wrap="square" rtlCol="0">
            <a:spAutoFit/>
          </a:bodyPr>
          <a:lstStyle/>
          <a:p>
            <a:pPr algn="ctr"/>
            <a:r>
              <a:rPr lang="en-US" sz="2200" dirty="0">
                <a:solidFill>
                  <a:srgbClr val="0000FF"/>
                </a:solidFill>
              </a:rPr>
              <a:t>Non-linear Mixed</a:t>
            </a:r>
          </a:p>
          <a:p>
            <a:pPr algn="ctr"/>
            <a:r>
              <a:rPr lang="en-US" sz="2200" dirty="0">
                <a:solidFill>
                  <a:srgbClr val="0000FF"/>
                </a:solidFill>
              </a:rPr>
              <a:t>Integer Programming </a:t>
            </a:r>
          </a:p>
        </p:txBody>
      </p:sp>
      <mc:AlternateContent xmlns:mc="http://schemas.openxmlformats.org/markup-compatibility/2006" xmlns:a14="http://schemas.microsoft.com/office/drawing/2010/main">
        <mc:Choice Requires="a14">
          <p:sp>
            <p:nvSpPr>
              <p:cNvPr id="24" name="TextBox 23"/>
              <p:cNvSpPr txBox="1"/>
              <p:nvPr/>
            </p:nvSpPr>
            <p:spPr>
              <a:xfrm>
                <a:off x="5382126" y="4191000"/>
                <a:ext cx="3228474" cy="800219"/>
              </a:xfrm>
              <a:prstGeom prst="rect">
                <a:avLst/>
              </a:prstGeom>
              <a:noFill/>
            </p:spPr>
            <p:txBody>
              <a:bodyPr wrap="square" rtlCol="0">
                <a:spAutoFit/>
              </a:bodyPr>
              <a:lstStyle/>
              <a:p>
                <a:pPr algn="ctr"/>
                <a:r>
                  <a:rPr lang="en-US" sz="2200" dirty="0">
                    <a:solidFill>
                      <a:srgbClr val="0000FF"/>
                    </a:solidFill>
                  </a:rPr>
                  <a:t>Convex optimization with variable </a:t>
                </a:r>
                <a14:m>
                  <m:oMath xmlns:m="http://schemas.openxmlformats.org/officeDocument/2006/math" xmlns="">
                    <m:r>
                      <a:rPr lang="el-GR" altLang="zh-CN" sz="2400" b="1" i="1" smtClean="0">
                        <a:solidFill>
                          <a:srgbClr val="0000FF"/>
                        </a:solidFill>
                        <a:latin typeface="Cambria Math" panose="02040503050406030204" pitchFamily="18" charset="0"/>
                      </a:rPr>
                      <m:t>𝝀</m:t>
                    </m:r>
                  </m:oMath>
                </a14:m>
                <a:endParaRPr lang="en-US" sz="2200" dirty="0">
                  <a:solidFill>
                    <a:srgbClr val="0000FF"/>
                  </a:solidFill>
                </a:endParaRPr>
              </a:p>
            </p:txBody>
          </p:sp>
        </mc:Choice>
        <mc:Fallback xmlns="">
          <p:sp>
            <p:nvSpPr>
              <p:cNvPr id="24" name="TextBox 23"/>
              <p:cNvSpPr txBox="1">
                <a:spLocks noRot="1" noChangeAspect="1" noMove="1" noResize="1" noEditPoints="1" noAdjustHandles="1" noChangeArrowheads="1" noChangeShapeType="1" noTextEdit="1"/>
              </p:cNvSpPr>
              <p:nvPr/>
            </p:nvSpPr>
            <p:spPr>
              <a:xfrm>
                <a:off x="5382126" y="4191000"/>
                <a:ext cx="3228474" cy="800219"/>
              </a:xfrm>
              <a:prstGeom prst="rect">
                <a:avLst/>
              </a:prstGeom>
              <a:blipFill rotWithShape="0">
                <a:blip r:embed="rId8"/>
                <a:stretch>
                  <a:fillRect t="-5344" r="-1509" b="-13740"/>
                </a:stretch>
              </a:blipFill>
            </p:spPr>
            <p:txBody>
              <a:bodyPr/>
              <a:lstStyle/>
              <a:p>
                <a:r>
                  <a:rPr lang="en-US">
                    <a:noFill/>
                  </a:rPr>
                  <a:t> </a:t>
                </a:r>
              </a:p>
            </p:txBody>
          </p:sp>
        </mc:Fallback>
      </mc:AlternateContent>
      <p:sp>
        <p:nvSpPr>
          <p:cNvPr id="25" name="Oval 24"/>
          <p:cNvSpPr/>
          <p:nvPr/>
        </p:nvSpPr>
        <p:spPr>
          <a:xfrm>
            <a:off x="3810000" y="1752600"/>
            <a:ext cx="1374783" cy="2895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p:cNvCxnSpPr/>
          <p:nvPr/>
        </p:nvCxnSpPr>
        <p:spPr>
          <a:xfrm flipH="1">
            <a:off x="4495800" y="4654495"/>
            <a:ext cx="1591" cy="831905"/>
          </a:xfrm>
          <a:prstGeom prst="line">
            <a:avLst/>
          </a:prstGeom>
          <a:ln w="1905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TextBox 26"/>
              <p:cNvSpPr txBox="1"/>
              <p:nvPr/>
            </p:nvSpPr>
            <p:spPr>
              <a:xfrm>
                <a:off x="1371600" y="5365786"/>
                <a:ext cx="6948237" cy="882614"/>
              </a:xfrm>
              <a:prstGeom prst="rect">
                <a:avLst/>
              </a:prstGeom>
              <a:noFill/>
            </p:spPr>
            <p:txBody>
              <a:bodyPr wrap="square" rtlCol="0">
                <a:spAutoFit/>
              </a:bodyPr>
              <a:lstStyle/>
              <a:p>
                <a:pPr algn="ctr"/>
                <a:r>
                  <a:rPr lang="en-US" sz="2400" dirty="0">
                    <a:solidFill>
                      <a:srgbClr val="FF0000"/>
                    </a:solidFill>
                  </a:rPr>
                  <a:t>How to determine optimal workload placement</a:t>
                </a:r>
                <a14:m>
                  <m:oMath xmlns:m="http://schemas.openxmlformats.org/officeDocument/2006/math" xmlns="">
                    <m:r>
                      <a:rPr lang="en-US" altLang="zh-CN" sz="2800" b="0" i="0" smtClean="0">
                        <a:latin typeface="Cambria Math" panose="02040503050406030204" pitchFamily="18" charset="0"/>
                      </a:rPr>
                      <m:t> </m:t>
                    </m:r>
                    <m:r>
                      <a:rPr lang="zh-CN" altLang="en-US" sz="2800" b="1" i="1" smtClean="0">
                        <a:solidFill>
                          <a:srgbClr val="FF0000"/>
                        </a:solidFill>
                        <a:latin typeface="Cambria Math" panose="02040503050406030204" pitchFamily="18" charset="0"/>
                      </a:rPr>
                      <m:t>𝜸</m:t>
                    </m:r>
                  </m:oMath>
                </a14:m>
                <a:r>
                  <a:rPr lang="en-US" sz="2400" b="1" dirty="0">
                    <a:solidFill>
                      <a:srgbClr val="FF0000"/>
                    </a:solidFill>
                  </a:rPr>
                  <a:t> ?</a:t>
                </a:r>
              </a:p>
              <a:p>
                <a:pPr algn="ctr"/>
                <a:r>
                  <a:rPr lang="en-US" sz="2400" dirty="0">
                    <a:solidFill>
                      <a:srgbClr val="FF0000"/>
                    </a:solidFill>
                  </a:rPr>
                  <a:t>Integer Programming</a:t>
                </a:r>
              </a:p>
            </p:txBody>
          </p:sp>
        </mc:Choice>
        <mc:Fallback xmlns="">
          <p:sp>
            <p:nvSpPr>
              <p:cNvPr id="27" name="TextBox 26"/>
              <p:cNvSpPr txBox="1">
                <a:spLocks noRot="1" noChangeAspect="1" noMove="1" noResize="1" noEditPoints="1" noAdjustHandles="1" noChangeArrowheads="1" noChangeShapeType="1" noTextEdit="1"/>
              </p:cNvSpPr>
              <p:nvPr/>
            </p:nvSpPr>
            <p:spPr>
              <a:xfrm>
                <a:off x="1371600" y="5365786"/>
                <a:ext cx="6948237" cy="882614"/>
              </a:xfrm>
              <a:prstGeom prst="rect">
                <a:avLst/>
              </a:prstGeom>
              <a:blipFill rotWithShape="0">
                <a:blip r:embed="rId9"/>
                <a:stretch>
                  <a:fillRect b="-14483"/>
                </a:stretch>
              </a:blipFill>
            </p:spPr>
            <p:txBody>
              <a:bodyPr/>
              <a:lstStyle/>
              <a:p>
                <a:r>
                  <a:rPr lang="en-US">
                    <a:noFill/>
                  </a:rPr>
                  <a:t> </a:t>
                </a:r>
              </a:p>
            </p:txBody>
          </p:sp>
        </mc:Fallback>
      </mc:AlternateContent>
      <p:sp>
        <p:nvSpPr>
          <p:cNvPr id="5" name="Footer Placeholder 4"/>
          <p:cNvSpPr>
            <a:spLocks noGrp="1"/>
          </p:cNvSpPr>
          <p:nvPr>
            <p:ph type="ftr" sz="quarter" idx="11"/>
          </p:nvPr>
        </p:nvSpPr>
        <p:spPr/>
        <p:txBody>
          <a:bodyPr/>
          <a:lstStyle/>
          <a:p>
            <a:r>
              <a:rPr lang="en-US" smtClean="0"/>
              <a:t>IEEE INFOCOM 2016</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14</a:t>
            </a:fld>
            <a:endParaRPr lang="en-US" dirty="0"/>
          </a:p>
        </p:txBody>
      </p:sp>
    </p:spTree>
    <p:extLst>
      <p:ext uri="{BB962C8B-B14F-4D97-AF65-F5344CB8AC3E}">
        <p14:creationId xmlns:p14="http://schemas.microsoft.com/office/powerpoint/2010/main" val="343597460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7">
                                            <p:txEl>
                                              <p:pRg st="0" end="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p:bldP spid="6" grpId="0" animBg="1"/>
      <p:bldP spid="20" grpId="0"/>
      <p:bldP spid="21" grpId="0"/>
      <p:bldP spid="22" grpId="0" animBg="1"/>
      <p:bldP spid="16" grpId="0"/>
      <p:bldP spid="23" grpId="0"/>
      <p:bldP spid="24" grpId="0"/>
      <p:bldP spid="25" grpId="0" animBg="1"/>
      <p:bldP spid="2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686800" cy="1143000"/>
          </a:xfrm>
        </p:spPr>
        <p:txBody>
          <a:bodyPr>
            <a:noAutofit/>
          </a:bodyPr>
          <a:lstStyle/>
          <a:p>
            <a:r>
              <a:rPr lang="en-US" dirty="0"/>
              <a:t>Optimal workload placement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04800" y="1295400"/>
                <a:ext cx="8229600" cy="5029200"/>
              </a:xfrm>
            </p:spPr>
            <p:txBody>
              <a:bodyPr>
                <a:normAutofit/>
              </a:bodyPr>
              <a:lstStyle/>
              <a:p>
                <a:r>
                  <a:rPr lang="en-US" altLang="zh-CN" sz="3000" dirty="0"/>
                  <a:t>Solution: Simulated Annealing (SA)</a:t>
                </a:r>
              </a:p>
              <a:p>
                <a:pPr lvl="1"/>
                <a:r>
                  <a:rPr lang="en-US" altLang="zh-CN" sz="2600" dirty="0"/>
                  <a:t>Basic idea </a:t>
                </a:r>
              </a:p>
              <a:p>
                <a:pPr lvl="2"/>
                <a:r>
                  <a:rPr lang="en-US" altLang="zh-CN" sz="2200" dirty="0"/>
                  <a:t>Local optima avoidance: </a:t>
                </a:r>
                <a:r>
                  <a:rPr lang="en-US" altLang="zh-CN" sz="2200" dirty="0" smtClean="0"/>
                  <a:t>accepting </a:t>
                </a:r>
                <a:r>
                  <a:rPr lang="en-US" altLang="zh-CN" sz="2200" dirty="0"/>
                  <a:t>a new state which has a worse value with an acceptance probability</a:t>
                </a:r>
              </a:p>
              <a:p>
                <a:pPr lvl="1"/>
                <a:r>
                  <a:rPr lang="en-US" altLang="zh-CN" sz="2600" dirty="0"/>
                  <a:t>Settings</a:t>
                </a:r>
              </a:p>
              <a:p>
                <a:pPr lvl="2"/>
                <a:r>
                  <a:rPr lang="en-US" altLang="zh-CN" sz="2200" b="1" dirty="0"/>
                  <a:t>State</a:t>
                </a:r>
                <a:r>
                  <a:rPr lang="en-US" altLang="zh-CN" sz="2200" dirty="0"/>
                  <a:t>: workload placement vector </a:t>
                </a:r>
                <a14:m>
                  <m:oMath xmlns:m="http://schemas.openxmlformats.org/officeDocument/2006/math" xmlns="">
                    <m:r>
                      <a:rPr lang="zh-CN" altLang="en-US" sz="2200" b="1" i="1" smtClean="0">
                        <a:latin typeface="Cambria Math" panose="02040503050406030204" pitchFamily="18" charset="0"/>
                      </a:rPr>
                      <m:t>𝛄</m:t>
                    </m:r>
                  </m:oMath>
                </a14:m>
                <a:r>
                  <a:rPr lang="en-US" altLang="zh-CN" sz="2200" b="1" dirty="0"/>
                  <a:t> </a:t>
                </a:r>
              </a:p>
              <a:p>
                <a:pPr lvl="2"/>
                <a:r>
                  <a:rPr lang="en-US" altLang="zh-CN" sz="2200" b="1" dirty="0"/>
                  <a:t>Value </a:t>
                </a:r>
                <a14:m>
                  <m:oMath xmlns:m="http://schemas.openxmlformats.org/officeDocument/2006/math" xmlns="">
                    <m:r>
                      <a:rPr lang="en-US" altLang="zh-CN" sz="2400" i="1">
                        <a:latin typeface="Cambria Math" panose="02040503050406030204" pitchFamily="18" charset="0"/>
                      </a:rPr>
                      <m:t>𝑓</m:t>
                    </m:r>
                    <m:d>
                      <m:dPr>
                        <m:ctrlPr>
                          <a:rPr lang="en-US" altLang="zh-CN" sz="2400" i="1">
                            <a:latin typeface="Cambria Math" panose="02040503050406030204" pitchFamily="18" charset="0"/>
                          </a:rPr>
                        </m:ctrlPr>
                      </m:dPr>
                      <m:e>
                        <m:r>
                          <a:rPr lang="zh-CN" altLang="en-US" sz="2400" b="1" i="1">
                            <a:latin typeface="Cambria Math" panose="02040503050406030204" pitchFamily="18" charset="0"/>
                          </a:rPr>
                          <m:t>𝜸</m:t>
                        </m:r>
                      </m:e>
                    </m:d>
                  </m:oMath>
                </a14:m>
                <a:r>
                  <a:rPr lang="en-US" altLang="zh-CN" sz="2400" dirty="0"/>
                  <a:t>: optimal value of corresponding convex optimization problem</a:t>
                </a:r>
              </a:p>
              <a:p>
                <a:pPr lvl="2"/>
                <a:r>
                  <a:rPr lang="en-US" altLang="zh-CN" sz="2200" b="1" dirty="0"/>
                  <a:t>Acceptance probability</a:t>
                </a:r>
              </a:p>
              <a:p>
                <a:pPr marL="914400" lvl="2" indent="0">
                  <a:buNone/>
                </a:pPr>
                <a:endParaRPr lang="en-US" altLang="zh-CN" sz="2200" b="1" dirty="0"/>
              </a:p>
              <a:p>
                <a:pPr marL="914400" lvl="2" indent="0">
                  <a:buNone/>
                </a:pPr>
                <a:endParaRPr lang="en-US" altLang="zh-CN" sz="2200" b="1" dirty="0"/>
              </a:p>
              <a:p>
                <a:pPr lvl="2"/>
                <a:endParaRPr lang="en-US" altLang="zh-CN" sz="2200" dirty="0"/>
              </a:p>
              <a:p>
                <a:pPr marL="0" indent="0">
                  <a:buNone/>
                </a:pPr>
                <a:endParaRPr lang="en-US" altLang="zh-CN" sz="3200" dirty="0"/>
              </a:p>
              <a:p>
                <a:pPr lvl="1"/>
                <a:endParaRPr lang="en-US" altLang="zh-CN" sz="2600" dirty="0"/>
              </a:p>
              <a:p>
                <a:pPr lvl="1"/>
                <a:endParaRPr lang="en-US" altLang="zh-CN" sz="2600" dirty="0"/>
              </a:p>
              <a:p>
                <a:pPr lvl="2"/>
                <a:endParaRPr lang="en-US" altLang="zh-CN" sz="2200" dirty="0"/>
              </a:p>
              <a:p>
                <a:pPr lvl="1"/>
                <a:endParaRPr lang="en-US" altLang="zh-CN" sz="26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04800" y="1295400"/>
                <a:ext cx="8229600" cy="5029200"/>
              </a:xfrm>
              <a:blipFill rotWithShape="0">
                <a:blip r:embed="rId3"/>
                <a:stretch>
                  <a:fillRect l="-1185" t="-1455"/>
                </a:stretch>
              </a:blipFill>
            </p:spPr>
            <p:txBody>
              <a:bodyPr/>
              <a:lstStyle/>
              <a:p>
                <a:r>
                  <a:rPr lang="en-US">
                    <a:noFill/>
                  </a:rPr>
                  <a:t> </a:t>
                </a:r>
              </a:p>
            </p:txBody>
          </p:sp>
        </mc:Fallback>
      </mc:AlternateContent>
      <p:sp>
        <p:nvSpPr>
          <p:cNvPr id="10" name="Footer Placeholder 3"/>
          <p:cNvSpPr txBox="1">
            <a:spLocks/>
          </p:cNvSpPr>
          <p:nvPr/>
        </p:nvSpPr>
        <p:spPr>
          <a:xfrm>
            <a:off x="2971800" y="6356350"/>
            <a:ext cx="3200400" cy="365125"/>
          </a:xfrm>
          <a:prstGeom prst="rect">
            <a:avLst/>
          </a:prstGeom>
        </p:spPr>
        <p:txBody>
          <a:bodyPr vert="horz" lIns="91440" tIns="45720" rIns="91440" bIns="45720" rtlCol="0" anchor="ctr"/>
          <a:lstStyle>
            <a:defPPr>
              <a:defRPr lang="en-US"/>
            </a:defPPr>
            <a:lvl1pPr marL="0" algn="ctr" defTabSz="914400" rtl="0" eaLnBrk="1" latinLnBrk="0" hangingPunct="1">
              <a:defRPr sz="14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t"/>
            <a:r>
              <a:rPr lang="en-US" altLang="zh-CN" b="1" dirty="0"/>
              <a:t>IEEE INFOCOM 2016</a:t>
            </a:r>
          </a:p>
        </p:txBody>
      </p:sp>
      <mc:AlternateContent xmlns:mc="http://schemas.openxmlformats.org/markup-compatibility/2006" xmlns:a14="http://schemas.microsoft.com/office/drawing/2010/main">
        <mc:Choice Requires="a14">
          <p:sp>
            <p:nvSpPr>
              <p:cNvPr id="4" name="Rectangle 3"/>
              <p:cNvSpPr/>
              <p:nvPr/>
            </p:nvSpPr>
            <p:spPr>
              <a:xfrm>
                <a:off x="3124200" y="5181600"/>
                <a:ext cx="2286000" cy="625299"/>
              </a:xfrm>
              <a:prstGeom prst="rect">
                <a:avLst/>
              </a:prstGeom>
            </p:spPr>
            <p:txBody>
              <a:bodyPr wrap="square">
                <a:spAutoFit/>
              </a:bodyPr>
              <a:lstStyle/>
              <a:p>
                <a:r>
                  <a:rPr lang="en-US" altLang="zh-CN" sz="2400" i="1" dirty="0"/>
                  <a:t> </a:t>
                </a:r>
                <a14:m>
                  <m:oMath xmlns:m="http://schemas.openxmlformats.org/officeDocument/2006/math" xmlns="">
                    <m:r>
                      <a:rPr lang="en-US" altLang="zh-CN" sz="2400" b="1" i="1">
                        <a:latin typeface="Cambria Math" panose="02040503050406030204" pitchFamily="18" charset="0"/>
                      </a:rPr>
                      <m:t>𝑷</m:t>
                    </m:r>
                    <m:r>
                      <a:rPr lang="en-US" altLang="zh-CN" sz="2400" i="1">
                        <a:latin typeface="Cambria Math" panose="02040503050406030204" pitchFamily="18" charset="0"/>
                      </a:rPr>
                      <m:t>=</m:t>
                    </m:r>
                    <m:r>
                      <a:rPr lang="en-US" altLang="zh-CN" sz="2400" i="1">
                        <a:latin typeface="Cambria Math" panose="02040503050406030204" pitchFamily="18" charset="0"/>
                      </a:rPr>
                      <m:t>𝑒𝑥𝑝</m:t>
                    </m:r>
                    <m:r>
                      <a:rPr lang="en-US" altLang="zh-CN" sz="2400" i="1">
                        <a:latin typeface="Cambria Math" panose="02040503050406030204" pitchFamily="18" charset="0"/>
                      </a:rPr>
                      <m:t>⁡(−</m:t>
                    </m:r>
                    <m:f>
                      <m:fPr>
                        <m:ctrlPr>
                          <a:rPr lang="en-US" altLang="zh-CN" sz="2400" i="1" dirty="0">
                            <a:latin typeface="Cambria Math" panose="02040503050406030204" pitchFamily="18" charset="0"/>
                          </a:rPr>
                        </m:ctrlPr>
                      </m:fPr>
                      <m:num>
                        <m:r>
                          <a:rPr lang="el-GR" altLang="zh-CN" sz="2400" i="1">
                            <a:latin typeface="Cambria Math" panose="02040503050406030204" pitchFamily="18" charset="0"/>
                          </a:rPr>
                          <m:t>𝛥</m:t>
                        </m:r>
                        <m:r>
                          <a:rPr lang="en-US" altLang="zh-CN" sz="2400" i="1">
                            <a:latin typeface="Cambria Math" panose="02040503050406030204" pitchFamily="18" charset="0"/>
                          </a:rPr>
                          <m:t>𝑑</m:t>
                        </m:r>
                      </m:num>
                      <m:den>
                        <m:r>
                          <a:rPr lang="en-US" altLang="zh-CN" sz="2400" i="1" dirty="0">
                            <a:latin typeface="Cambria Math" panose="02040503050406030204" pitchFamily="18" charset="0"/>
                          </a:rPr>
                          <m:t>𝑇</m:t>
                        </m:r>
                      </m:den>
                    </m:f>
                    <m:r>
                      <a:rPr lang="en-US" altLang="zh-CN" sz="2400" i="1">
                        <a:latin typeface="Cambria Math" panose="02040503050406030204" pitchFamily="18" charset="0"/>
                      </a:rPr>
                      <m:t>)</m:t>
                    </m:r>
                  </m:oMath>
                </a14:m>
                <a:r>
                  <a:rPr lang="en-US" altLang="zh-CN" sz="2400" i="1" dirty="0"/>
                  <a:t>  </a:t>
                </a:r>
                <a:endParaRPr lang="en-US" sz="2400" i="1" dirty="0"/>
              </a:p>
            </p:txBody>
          </p:sp>
        </mc:Choice>
        <mc:Fallback xmlns="">
          <p:sp>
            <p:nvSpPr>
              <p:cNvPr id="4" name="Rectangle 3"/>
              <p:cNvSpPr>
                <a:spLocks noRot="1" noChangeAspect="1" noMove="1" noResize="1" noEditPoints="1" noAdjustHandles="1" noChangeArrowheads="1" noChangeShapeType="1" noTextEdit="1"/>
              </p:cNvSpPr>
              <p:nvPr/>
            </p:nvSpPr>
            <p:spPr>
              <a:xfrm>
                <a:off x="3124200" y="5181600"/>
                <a:ext cx="2286000" cy="625299"/>
              </a:xfrm>
              <a:prstGeom prst="rect">
                <a:avLst/>
              </a:prstGeom>
              <a:blipFill rotWithShape="0">
                <a:blip r:embed="rId4"/>
                <a:stretch>
                  <a:fillRect/>
                </a:stretch>
              </a:blipFill>
            </p:spPr>
            <p:txBody>
              <a:bodyPr/>
              <a:lstStyle/>
              <a:p>
                <a:r>
                  <a:rPr lang="en-US">
                    <a:noFill/>
                  </a:rPr>
                  <a:t> </a:t>
                </a:r>
              </a:p>
            </p:txBody>
          </p:sp>
        </mc:Fallback>
      </mc:AlternateContent>
      <p:sp>
        <p:nvSpPr>
          <p:cNvPr id="7" name="Rectangle 6"/>
          <p:cNvSpPr/>
          <p:nvPr/>
        </p:nvSpPr>
        <p:spPr>
          <a:xfrm>
            <a:off x="4760229" y="5481600"/>
            <a:ext cx="395044" cy="405094"/>
          </a:xfrm>
          <a:prstGeom prst="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5257800" y="5296308"/>
            <a:ext cx="4100756" cy="769441"/>
          </a:xfrm>
          <a:prstGeom prst="rect">
            <a:avLst/>
          </a:prstGeom>
          <a:noFill/>
        </p:spPr>
        <p:txBody>
          <a:bodyPr wrap="square" rtlCol="0">
            <a:spAutoFit/>
          </a:bodyPr>
          <a:lstStyle/>
          <a:p>
            <a:r>
              <a:rPr lang="en-US" sz="2200" dirty="0">
                <a:solidFill>
                  <a:srgbClr val="FF0000"/>
                </a:solidFill>
              </a:rPr>
              <a:t>Annealing temperature, </a:t>
            </a:r>
          </a:p>
          <a:p>
            <a:r>
              <a:rPr lang="en-US" sz="2200" dirty="0">
                <a:solidFill>
                  <a:srgbClr val="FF0000"/>
                </a:solidFill>
              </a:rPr>
              <a:t>decreases in each iteration</a:t>
            </a:r>
          </a:p>
        </p:txBody>
      </p:sp>
      <p:cxnSp>
        <p:nvCxnSpPr>
          <p:cNvPr id="11" name="Straight Connector 10"/>
          <p:cNvCxnSpPr/>
          <p:nvPr/>
        </p:nvCxnSpPr>
        <p:spPr>
          <a:xfrm flipV="1">
            <a:off x="6553200" y="5037457"/>
            <a:ext cx="0" cy="319675"/>
          </a:xfrm>
          <a:prstGeom prst="line">
            <a:avLst/>
          </a:prstGeom>
          <a:ln w="1905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729044" y="4598313"/>
            <a:ext cx="4100756" cy="430887"/>
          </a:xfrm>
          <a:prstGeom prst="rect">
            <a:avLst/>
          </a:prstGeom>
          <a:noFill/>
        </p:spPr>
        <p:txBody>
          <a:bodyPr wrap="square" rtlCol="0">
            <a:spAutoFit/>
          </a:bodyPr>
          <a:lstStyle/>
          <a:p>
            <a:r>
              <a:rPr lang="en-US" sz="2200" dirty="0">
                <a:solidFill>
                  <a:srgbClr val="FF0000"/>
                </a:solidFill>
              </a:rPr>
              <a:t>Convergence</a:t>
            </a:r>
          </a:p>
        </p:txBody>
      </p:sp>
      <p:sp>
        <p:nvSpPr>
          <p:cNvPr id="5" name="Footer Placeholder 4"/>
          <p:cNvSpPr>
            <a:spLocks noGrp="1"/>
          </p:cNvSpPr>
          <p:nvPr>
            <p:ph type="ftr" sz="quarter" idx="11"/>
          </p:nvPr>
        </p:nvSpPr>
        <p:spPr/>
        <p:txBody>
          <a:bodyPr/>
          <a:lstStyle/>
          <a:p>
            <a:r>
              <a:rPr lang="en-US" smtClean="0"/>
              <a:t>IEEE INFOCOM 2016</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15</a:t>
            </a:fld>
            <a:endParaRPr lang="en-US" dirty="0"/>
          </a:p>
        </p:txBody>
      </p:sp>
    </p:spTree>
    <p:extLst>
      <p:ext uri="{BB962C8B-B14F-4D97-AF65-F5344CB8AC3E}">
        <p14:creationId xmlns:p14="http://schemas.microsoft.com/office/powerpoint/2010/main" val="269895541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1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686800" cy="1143000"/>
          </a:xfrm>
        </p:spPr>
        <p:txBody>
          <a:bodyPr>
            <a:noAutofit/>
          </a:bodyPr>
          <a:lstStyle/>
          <a:p>
            <a:r>
              <a:rPr lang="en-US" dirty="0"/>
              <a:t>Optimal workload placement</a:t>
            </a:r>
          </a:p>
        </p:txBody>
      </p:sp>
      <p:sp>
        <p:nvSpPr>
          <p:cNvPr id="3" name="Content Placeholder 2"/>
          <p:cNvSpPr>
            <a:spLocks noGrp="1"/>
          </p:cNvSpPr>
          <p:nvPr>
            <p:ph idx="1"/>
          </p:nvPr>
        </p:nvSpPr>
        <p:spPr>
          <a:xfrm>
            <a:off x="304800" y="1211858"/>
            <a:ext cx="8229600" cy="5029200"/>
          </a:xfrm>
        </p:spPr>
        <p:txBody>
          <a:bodyPr>
            <a:normAutofit/>
          </a:bodyPr>
          <a:lstStyle/>
          <a:p>
            <a:r>
              <a:rPr lang="en-US" altLang="zh-CN" sz="3000" dirty="0"/>
              <a:t>Solution: Simulated Annealing </a:t>
            </a:r>
          </a:p>
          <a:p>
            <a:pPr marL="914400" lvl="2" indent="0">
              <a:buNone/>
            </a:pPr>
            <a:endParaRPr lang="en-US" altLang="zh-CN" sz="2200" b="1" dirty="0"/>
          </a:p>
          <a:p>
            <a:pPr marL="914400" lvl="2" indent="0">
              <a:buNone/>
            </a:pPr>
            <a:endParaRPr lang="en-US" altLang="zh-CN" sz="2200" dirty="0"/>
          </a:p>
          <a:p>
            <a:pPr marL="0" indent="0">
              <a:buNone/>
            </a:pPr>
            <a:endParaRPr lang="en-US" altLang="zh-CN" sz="3200" dirty="0"/>
          </a:p>
          <a:p>
            <a:pPr lvl="1"/>
            <a:endParaRPr lang="en-US" altLang="zh-CN" sz="2600" dirty="0"/>
          </a:p>
          <a:p>
            <a:pPr lvl="1"/>
            <a:endParaRPr lang="en-US" altLang="zh-CN" sz="2600" dirty="0"/>
          </a:p>
          <a:p>
            <a:pPr marL="914400" lvl="2" indent="0">
              <a:buNone/>
            </a:pPr>
            <a:endParaRPr lang="en-US" altLang="zh-CN" sz="2200" dirty="0"/>
          </a:p>
          <a:p>
            <a:pPr lvl="1"/>
            <a:endParaRPr lang="en-US" altLang="zh-CN" sz="2600" dirty="0"/>
          </a:p>
        </p:txBody>
      </p:sp>
      <p:sp>
        <p:nvSpPr>
          <p:cNvPr id="10" name="Footer Placeholder 3"/>
          <p:cNvSpPr txBox="1">
            <a:spLocks/>
          </p:cNvSpPr>
          <p:nvPr/>
        </p:nvSpPr>
        <p:spPr>
          <a:xfrm>
            <a:off x="2971800" y="6356350"/>
            <a:ext cx="3200400" cy="365125"/>
          </a:xfrm>
          <a:prstGeom prst="rect">
            <a:avLst/>
          </a:prstGeom>
        </p:spPr>
        <p:txBody>
          <a:bodyPr vert="horz" lIns="91440" tIns="45720" rIns="91440" bIns="45720" rtlCol="0" anchor="ctr"/>
          <a:lstStyle>
            <a:defPPr>
              <a:defRPr lang="en-US"/>
            </a:defPPr>
            <a:lvl1pPr marL="0" algn="ctr" defTabSz="914400" rtl="0" eaLnBrk="1" latinLnBrk="0" hangingPunct="1">
              <a:defRPr sz="14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t"/>
            <a:r>
              <a:rPr lang="en-US" altLang="zh-CN" b="1" dirty="0"/>
              <a:t>IEEE INFOCOM 2016</a:t>
            </a:r>
          </a:p>
        </p:txBody>
      </p:sp>
      <p:cxnSp>
        <p:nvCxnSpPr>
          <p:cNvPr id="6" name="Straight Arrow Connector 5"/>
          <p:cNvCxnSpPr/>
          <p:nvPr/>
        </p:nvCxnSpPr>
        <p:spPr>
          <a:xfrm>
            <a:off x="838200" y="5860058"/>
            <a:ext cx="7162800" cy="0"/>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838200" y="1821458"/>
            <a:ext cx="0" cy="4038600"/>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5" name="Freeform 14"/>
          <p:cNvSpPr/>
          <p:nvPr/>
        </p:nvSpPr>
        <p:spPr>
          <a:xfrm>
            <a:off x="1061292" y="2310935"/>
            <a:ext cx="6422833" cy="3427176"/>
          </a:xfrm>
          <a:custGeom>
            <a:avLst/>
            <a:gdLst>
              <a:gd name="connsiteX0" fmla="*/ 0 w 6422833"/>
              <a:gd name="connsiteY0" fmla="*/ 1533954 h 3427176"/>
              <a:gd name="connsiteX1" fmla="*/ 319489 w 6422833"/>
              <a:gd name="connsiteY1" fmla="*/ 255998 h 3427176"/>
              <a:gd name="connsiteX2" fmla="*/ 980501 w 6422833"/>
              <a:gd name="connsiteY2" fmla="*/ 2415304 h 3427176"/>
              <a:gd name="connsiteX3" fmla="*/ 1443209 w 6422833"/>
              <a:gd name="connsiteY3" fmla="*/ 1137347 h 3427176"/>
              <a:gd name="connsiteX4" fmla="*/ 1927951 w 6422833"/>
              <a:gd name="connsiteY4" fmla="*/ 2756827 h 3427176"/>
              <a:gd name="connsiteX5" fmla="*/ 2302525 w 6422833"/>
              <a:gd name="connsiteY5" fmla="*/ 3263603 h 3427176"/>
              <a:gd name="connsiteX6" fmla="*/ 3382178 w 6422833"/>
              <a:gd name="connsiteY6" fmla="*/ 13627 h 3427176"/>
              <a:gd name="connsiteX7" fmla="*/ 4340645 w 6422833"/>
              <a:gd name="connsiteY7" fmla="*/ 2051747 h 3427176"/>
              <a:gd name="connsiteX8" fmla="*/ 5464366 w 6422833"/>
              <a:gd name="connsiteY8" fmla="*/ 806841 h 3427176"/>
              <a:gd name="connsiteX9" fmla="*/ 6202496 w 6422833"/>
              <a:gd name="connsiteY9" fmla="*/ 553453 h 3427176"/>
              <a:gd name="connsiteX10" fmla="*/ 6422833 w 6422833"/>
              <a:gd name="connsiteY10" fmla="*/ 773790 h 3427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422833" h="3427176">
                <a:moveTo>
                  <a:pt x="0" y="1533954"/>
                </a:moveTo>
                <a:cubicBezTo>
                  <a:pt x="78036" y="821530"/>
                  <a:pt x="156072" y="109106"/>
                  <a:pt x="319489" y="255998"/>
                </a:cubicBezTo>
                <a:cubicBezTo>
                  <a:pt x="482906" y="402890"/>
                  <a:pt x="793214" y="2268413"/>
                  <a:pt x="980501" y="2415304"/>
                </a:cubicBezTo>
                <a:cubicBezTo>
                  <a:pt x="1167788" y="2562195"/>
                  <a:pt x="1285301" y="1080427"/>
                  <a:pt x="1443209" y="1137347"/>
                </a:cubicBezTo>
                <a:cubicBezTo>
                  <a:pt x="1601117" y="1194267"/>
                  <a:pt x="1784732" y="2402451"/>
                  <a:pt x="1927951" y="2756827"/>
                </a:cubicBezTo>
                <a:cubicBezTo>
                  <a:pt x="2071170" y="3111203"/>
                  <a:pt x="2060154" y="3720803"/>
                  <a:pt x="2302525" y="3263603"/>
                </a:cubicBezTo>
                <a:cubicBezTo>
                  <a:pt x="2544896" y="2806403"/>
                  <a:pt x="3042491" y="215603"/>
                  <a:pt x="3382178" y="13627"/>
                </a:cubicBezTo>
                <a:cubicBezTo>
                  <a:pt x="3721865" y="-188349"/>
                  <a:pt x="3993614" y="1919545"/>
                  <a:pt x="4340645" y="2051747"/>
                </a:cubicBezTo>
                <a:cubicBezTo>
                  <a:pt x="4687676" y="2183949"/>
                  <a:pt x="5154058" y="1056557"/>
                  <a:pt x="5464366" y="806841"/>
                </a:cubicBezTo>
                <a:cubicBezTo>
                  <a:pt x="5774674" y="557125"/>
                  <a:pt x="6042752" y="558961"/>
                  <a:pt x="6202496" y="553453"/>
                </a:cubicBezTo>
                <a:cubicBezTo>
                  <a:pt x="6362240" y="547945"/>
                  <a:pt x="6392536" y="660867"/>
                  <a:pt x="6422833" y="773790"/>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946992" y="3392424"/>
            <a:ext cx="228600" cy="2286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1371601" y="2659658"/>
            <a:ext cx="228600" cy="2286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2133600" y="4015486"/>
            <a:ext cx="228600" cy="2286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3875872" y="3263440"/>
            <a:ext cx="228600" cy="2286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3013572" y="5364759"/>
            <a:ext cx="228600" cy="2286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p:cNvCxnSpPr/>
          <p:nvPr/>
        </p:nvCxnSpPr>
        <p:spPr>
          <a:xfrm flipV="1">
            <a:off x="1148510" y="2888258"/>
            <a:ext cx="250173" cy="489482"/>
          </a:xfrm>
          <a:prstGeom prst="line">
            <a:avLst/>
          </a:prstGeom>
          <a:ln w="1905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endCxn id="22" idx="1"/>
          </p:cNvCxnSpPr>
          <p:nvPr/>
        </p:nvCxnSpPr>
        <p:spPr>
          <a:xfrm>
            <a:off x="1604793" y="2843426"/>
            <a:ext cx="562285" cy="1205538"/>
          </a:xfrm>
          <a:prstGeom prst="line">
            <a:avLst/>
          </a:prstGeom>
          <a:ln w="1905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2386303" y="3446195"/>
            <a:ext cx="1489569" cy="602347"/>
          </a:xfrm>
          <a:prstGeom prst="line">
            <a:avLst/>
          </a:prstGeom>
          <a:ln w="1905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a:off x="3242172" y="4170489"/>
            <a:ext cx="1939428" cy="1194270"/>
          </a:xfrm>
          <a:prstGeom prst="line">
            <a:avLst/>
          </a:prstGeom>
          <a:ln w="1905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5181600" y="3934242"/>
            <a:ext cx="228600" cy="2286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Connector 35"/>
          <p:cNvCxnSpPr/>
          <p:nvPr/>
        </p:nvCxnSpPr>
        <p:spPr>
          <a:xfrm>
            <a:off x="4190429" y="3434173"/>
            <a:ext cx="991171" cy="541796"/>
          </a:xfrm>
          <a:prstGeom prst="line">
            <a:avLst/>
          </a:prstGeom>
          <a:ln w="1905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6732875" y="5368197"/>
            <a:ext cx="4100756" cy="430887"/>
          </a:xfrm>
          <a:prstGeom prst="rect">
            <a:avLst/>
          </a:prstGeom>
          <a:noFill/>
        </p:spPr>
        <p:txBody>
          <a:bodyPr wrap="square" rtlCol="0">
            <a:spAutoFit/>
          </a:bodyPr>
          <a:lstStyle/>
          <a:p>
            <a:r>
              <a:rPr lang="en-US" sz="2200" b="1" dirty="0"/>
              <a:t>State (placement)</a:t>
            </a:r>
          </a:p>
        </p:txBody>
      </p:sp>
      <p:sp>
        <p:nvSpPr>
          <p:cNvPr id="39" name="TextBox 38"/>
          <p:cNvSpPr txBox="1"/>
          <p:nvPr/>
        </p:nvSpPr>
        <p:spPr>
          <a:xfrm>
            <a:off x="1004644" y="1687069"/>
            <a:ext cx="4100756" cy="430887"/>
          </a:xfrm>
          <a:prstGeom prst="rect">
            <a:avLst/>
          </a:prstGeom>
          <a:noFill/>
        </p:spPr>
        <p:txBody>
          <a:bodyPr wrap="square" rtlCol="0">
            <a:spAutoFit/>
          </a:bodyPr>
          <a:lstStyle/>
          <a:p>
            <a:r>
              <a:rPr lang="en-US" sz="2200" b="1" dirty="0"/>
              <a:t>Value (total delay)</a:t>
            </a:r>
          </a:p>
        </p:txBody>
      </p:sp>
      <p:cxnSp>
        <p:nvCxnSpPr>
          <p:cNvPr id="41" name="Straight Connector 40"/>
          <p:cNvCxnSpPr/>
          <p:nvPr/>
        </p:nvCxnSpPr>
        <p:spPr>
          <a:xfrm>
            <a:off x="1061292" y="3705071"/>
            <a:ext cx="0" cy="2154986"/>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1485901" y="2964458"/>
            <a:ext cx="38099" cy="2916986"/>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22" idx="4"/>
          </p:cNvCxnSpPr>
          <p:nvPr/>
        </p:nvCxnSpPr>
        <p:spPr>
          <a:xfrm>
            <a:off x="2247900" y="4244086"/>
            <a:ext cx="38100" cy="1637358"/>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4012724" y="3392424"/>
            <a:ext cx="20253" cy="2467633"/>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34" idx="4"/>
          </p:cNvCxnSpPr>
          <p:nvPr/>
        </p:nvCxnSpPr>
        <p:spPr>
          <a:xfrm flipH="1">
            <a:off x="5257800" y="4162842"/>
            <a:ext cx="38100" cy="1726449"/>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24" idx="4"/>
          </p:cNvCxnSpPr>
          <p:nvPr/>
        </p:nvCxnSpPr>
        <p:spPr>
          <a:xfrm flipH="1">
            <a:off x="3124200" y="5593359"/>
            <a:ext cx="3672" cy="295932"/>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2" name="Rectangle 51"/>
              <p:cNvSpPr/>
              <p:nvPr/>
            </p:nvSpPr>
            <p:spPr>
              <a:xfrm>
                <a:off x="834986" y="5786735"/>
                <a:ext cx="540789" cy="461665"/>
              </a:xfrm>
              <a:prstGeom prst="rect">
                <a:avLst/>
              </a:prstGeom>
            </p:spPr>
            <p:txBody>
              <a:bodyPr wrap="none">
                <a:spAutoFit/>
              </a:bodyPr>
              <a:lstStyle/>
              <a:p>
                <a14:m>
                  <m:oMathPara xmlns:m="http://schemas.openxmlformats.org/officeDocument/2006/math" xmlns="">
                    <m:oMathParaPr>
                      <m:jc m:val="centerGroup"/>
                    </m:oMathParaPr>
                    <m:oMath xmlns:m="http://schemas.openxmlformats.org/officeDocument/2006/math">
                      <m:sSub>
                        <m:sSubPr>
                          <m:ctrlPr>
                            <a:rPr lang="en-US" altLang="zh-CN" sz="2400" i="1" smtClean="0">
                              <a:latin typeface="Cambria Math" panose="02040503050406030204" pitchFamily="18" charset="0"/>
                            </a:rPr>
                          </m:ctrlPr>
                        </m:sSubPr>
                        <m:e>
                          <m:r>
                            <a:rPr lang="zh-CN" altLang="el-GR" sz="2400" i="1" smtClean="0">
                              <a:latin typeface="Cambria Math" panose="02040503050406030204" pitchFamily="18" charset="0"/>
                            </a:rPr>
                            <m:t>𝛾</m:t>
                          </m:r>
                        </m:e>
                        <m:sub>
                          <m:r>
                            <a:rPr lang="en-US" altLang="zh-CN" sz="2400" b="0" i="1" smtClean="0">
                              <a:latin typeface="Cambria Math" panose="02040503050406030204" pitchFamily="18" charset="0"/>
                            </a:rPr>
                            <m:t>1</m:t>
                          </m:r>
                        </m:sub>
                      </m:sSub>
                    </m:oMath>
                  </m:oMathPara>
                </a14:m>
                <a:endParaRPr lang="en-US" dirty="0"/>
              </a:p>
            </p:txBody>
          </p:sp>
        </mc:Choice>
        <mc:Fallback xmlns="">
          <p:sp>
            <p:nvSpPr>
              <p:cNvPr id="52" name="Rectangle 51"/>
              <p:cNvSpPr>
                <a:spLocks noRot="1" noChangeAspect="1" noMove="1" noResize="1" noEditPoints="1" noAdjustHandles="1" noChangeArrowheads="1" noChangeShapeType="1" noTextEdit="1"/>
              </p:cNvSpPr>
              <p:nvPr/>
            </p:nvSpPr>
            <p:spPr>
              <a:xfrm>
                <a:off x="834986" y="5786735"/>
                <a:ext cx="540789" cy="461665"/>
              </a:xfrm>
              <a:prstGeom prst="rect">
                <a:avLst/>
              </a:prstGeom>
              <a:blipFill rotWithShape="0">
                <a:blip r:embed="rId3"/>
                <a:stretch>
                  <a:fillRect b="-789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Rectangle 52"/>
              <p:cNvSpPr/>
              <p:nvPr/>
            </p:nvSpPr>
            <p:spPr>
              <a:xfrm>
                <a:off x="1295400" y="5783858"/>
                <a:ext cx="547906" cy="461665"/>
              </a:xfrm>
              <a:prstGeom prst="rect">
                <a:avLst/>
              </a:prstGeom>
            </p:spPr>
            <p:txBody>
              <a:bodyPr wrap="none">
                <a:spAutoFit/>
              </a:bodyPr>
              <a:lstStyle/>
              <a:p>
                <a14:m>
                  <m:oMathPara xmlns:m="http://schemas.openxmlformats.org/officeDocument/2006/math" xmlns="">
                    <m:oMathParaPr>
                      <m:jc m:val="centerGroup"/>
                    </m:oMathParaPr>
                    <m:oMath xmlns:m="http://schemas.openxmlformats.org/officeDocument/2006/math">
                      <m:sSub>
                        <m:sSubPr>
                          <m:ctrlPr>
                            <a:rPr lang="en-US" altLang="zh-CN" sz="2400" i="1" smtClean="0">
                              <a:latin typeface="Cambria Math" panose="02040503050406030204" pitchFamily="18" charset="0"/>
                            </a:rPr>
                          </m:ctrlPr>
                        </m:sSubPr>
                        <m:e>
                          <m:r>
                            <a:rPr lang="zh-CN" altLang="el-GR" sz="2400" i="1" smtClean="0">
                              <a:latin typeface="Cambria Math" panose="02040503050406030204" pitchFamily="18" charset="0"/>
                            </a:rPr>
                            <m:t>𝛾</m:t>
                          </m:r>
                        </m:e>
                        <m:sub>
                          <m:r>
                            <a:rPr lang="en-US" altLang="zh-CN" sz="2400" b="0" i="1" smtClean="0">
                              <a:latin typeface="Cambria Math" panose="02040503050406030204" pitchFamily="18" charset="0"/>
                            </a:rPr>
                            <m:t>2</m:t>
                          </m:r>
                        </m:sub>
                      </m:sSub>
                    </m:oMath>
                  </m:oMathPara>
                </a14:m>
                <a:endParaRPr lang="en-US" dirty="0"/>
              </a:p>
            </p:txBody>
          </p:sp>
        </mc:Choice>
        <mc:Fallback xmlns="">
          <p:sp>
            <p:nvSpPr>
              <p:cNvPr id="53" name="Rectangle 52"/>
              <p:cNvSpPr>
                <a:spLocks noRot="1" noChangeAspect="1" noMove="1" noResize="1" noEditPoints="1" noAdjustHandles="1" noChangeArrowheads="1" noChangeShapeType="1" noTextEdit="1"/>
              </p:cNvSpPr>
              <p:nvPr/>
            </p:nvSpPr>
            <p:spPr>
              <a:xfrm>
                <a:off x="1295400" y="5783858"/>
                <a:ext cx="547906" cy="461665"/>
              </a:xfrm>
              <a:prstGeom prst="rect">
                <a:avLst/>
              </a:prstGeom>
              <a:blipFill rotWithShape="0">
                <a:blip r:embed="rId4"/>
                <a:stretch>
                  <a:fillRect b="-789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Rectangle 53"/>
              <p:cNvSpPr/>
              <p:nvPr/>
            </p:nvSpPr>
            <p:spPr>
              <a:xfrm>
                <a:off x="2050011" y="5783858"/>
                <a:ext cx="547906" cy="461665"/>
              </a:xfrm>
              <a:prstGeom prst="rect">
                <a:avLst/>
              </a:prstGeom>
            </p:spPr>
            <p:txBody>
              <a:bodyPr wrap="none">
                <a:spAutoFit/>
              </a:bodyPr>
              <a:lstStyle/>
              <a:p>
                <a14:m>
                  <m:oMathPara xmlns:m="http://schemas.openxmlformats.org/officeDocument/2006/math" xmlns="">
                    <m:oMathParaPr>
                      <m:jc m:val="centerGroup"/>
                    </m:oMathParaPr>
                    <m:oMath xmlns:m="http://schemas.openxmlformats.org/officeDocument/2006/math">
                      <m:sSub>
                        <m:sSubPr>
                          <m:ctrlPr>
                            <a:rPr lang="en-US" altLang="zh-CN" sz="2400" i="1" smtClean="0">
                              <a:latin typeface="Cambria Math" panose="02040503050406030204" pitchFamily="18" charset="0"/>
                            </a:rPr>
                          </m:ctrlPr>
                        </m:sSubPr>
                        <m:e>
                          <m:r>
                            <a:rPr lang="zh-CN" altLang="el-GR" sz="2400" i="1" smtClean="0">
                              <a:latin typeface="Cambria Math" panose="02040503050406030204" pitchFamily="18" charset="0"/>
                            </a:rPr>
                            <m:t>𝛾</m:t>
                          </m:r>
                        </m:e>
                        <m:sub>
                          <m:r>
                            <a:rPr lang="en-US" altLang="zh-CN" sz="2400" b="0" i="1" smtClean="0">
                              <a:latin typeface="Cambria Math" panose="02040503050406030204" pitchFamily="18" charset="0"/>
                            </a:rPr>
                            <m:t>3</m:t>
                          </m:r>
                        </m:sub>
                      </m:sSub>
                    </m:oMath>
                  </m:oMathPara>
                </a14:m>
                <a:endParaRPr lang="en-US" dirty="0"/>
              </a:p>
            </p:txBody>
          </p:sp>
        </mc:Choice>
        <mc:Fallback xmlns="">
          <p:sp>
            <p:nvSpPr>
              <p:cNvPr id="54" name="Rectangle 53"/>
              <p:cNvSpPr>
                <a:spLocks noRot="1" noChangeAspect="1" noMove="1" noResize="1" noEditPoints="1" noAdjustHandles="1" noChangeArrowheads="1" noChangeShapeType="1" noTextEdit="1"/>
              </p:cNvSpPr>
              <p:nvPr/>
            </p:nvSpPr>
            <p:spPr>
              <a:xfrm>
                <a:off x="2050011" y="5783858"/>
                <a:ext cx="547906" cy="461665"/>
              </a:xfrm>
              <a:prstGeom prst="rect">
                <a:avLst/>
              </a:prstGeom>
              <a:blipFill rotWithShape="0">
                <a:blip r:embed="rId5"/>
                <a:stretch>
                  <a:fillRect b="-789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 name="Rectangle 54"/>
              <p:cNvSpPr/>
              <p:nvPr/>
            </p:nvSpPr>
            <p:spPr>
              <a:xfrm>
                <a:off x="3810000" y="5779393"/>
                <a:ext cx="534762" cy="461665"/>
              </a:xfrm>
              <a:prstGeom prst="rect">
                <a:avLst/>
              </a:prstGeom>
            </p:spPr>
            <p:txBody>
              <a:bodyPr wrap="none">
                <a:spAutoFit/>
              </a:bodyPr>
              <a:lstStyle/>
              <a:p>
                <a14:m>
                  <m:oMathPara xmlns:m="http://schemas.openxmlformats.org/officeDocument/2006/math" xmlns="">
                    <m:oMathParaPr>
                      <m:jc m:val="centerGroup"/>
                    </m:oMathParaPr>
                    <m:oMath xmlns:m="http://schemas.openxmlformats.org/officeDocument/2006/math">
                      <m:sSub>
                        <m:sSubPr>
                          <m:ctrlPr>
                            <a:rPr lang="en-US" altLang="zh-CN" sz="2400" i="1" smtClean="0">
                              <a:latin typeface="Cambria Math" panose="02040503050406030204" pitchFamily="18" charset="0"/>
                            </a:rPr>
                          </m:ctrlPr>
                        </m:sSubPr>
                        <m:e>
                          <m:r>
                            <a:rPr lang="zh-CN" altLang="el-GR" sz="2400" i="1" smtClean="0">
                              <a:latin typeface="Cambria Math" panose="02040503050406030204" pitchFamily="18" charset="0"/>
                            </a:rPr>
                            <m:t>𝛾</m:t>
                          </m:r>
                        </m:e>
                        <m:sub>
                          <m:r>
                            <a:rPr lang="en-US" altLang="zh-CN" sz="2400" b="0" i="1" smtClean="0">
                              <a:latin typeface="Cambria Math" panose="02040503050406030204" pitchFamily="18" charset="0"/>
                            </a:rPr>
                            <m:t>4</m:t>
                          </m:r>
                        </m:sub>
                      </m:sSub>
                    </m:oMath>
                  </m:oMathPara>
                </a14:m>
                <a:endParaRPr lang="en-US" dirty="0"/>
              </a:p>
            </p:txBody>
          </p:sp>
        </mc:Choice>
        <mc:Fallback xmlns="">
          <p:sp>
            <p:nvSpPr>
              <p:cNvPr id="55" name="Rectangle 54"/>
              <p:cNvSpPr>
                <a:spLocks noRot="1" noChangeAspect="1" noMove="1" noResize="1" noEditPoints="1" noAdjustHandles="1" noChangeArrowheads="1" noChangeShapeType="1" noTextEdit="1"/>
              </p:cNvSpPr>
              <p:nvPr/>
            </p:nvSpPr>
            <p:spPr>
              <a:xfrm>
                <a:off x="3810000" y="5779393"/>
                <a:ext cx="534762" cy="461665"/>
              </a:xfrm>
              <a:prstGeom prst="rect">
                <a:avLst/>
              </a:prstGeom>
              <a:blipFill rotWithShape="0">
                <a:blip r:embed="rId6"/>
                <a:stretch>
                  <a:fillRect b="-789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Rectangle 55"/>
              <p:cNvSpPr/>
              <p:nvPr/>
            </p:nvSpPr>
            <p:spPr>
              <a:xfrm>
                <a:off x="5029200" y="5779393"/>
                <a:ext cx="547906" cy="461665"/>
              </a:xfrm>
              <a:prstGeom prst="rect">
                <a:avLst/>
              </a:prstGeom>
            </p:spPr>
            <p:txBody>
              <a:bodyPr wrap="none">
                <a:spAutoFit/>
              </a:bodyPr>
              <a:lstStyle/>
              <a:p>
                <a14:m>
                  <m:oMathPara xmlns:m="http://schemas.openxmlformats.org/officeDocument/2006/math" xmlns="">
                    <m:oMathParaPr>
                      <m:jc m:val="centerGroup"/>
                    </m:oMathParaPr>
                    <m:oMath xmlns:m="http://schemas.openxmlformats.org/officeDocument/2006/math">
                      <m:sSub>
                        <m:sSubPr>
                          <m:ctrlPr>
                            <a:rPr lang="en-US" altLang="zh-CN" sz="2400" i="1" smtClean="0">
                              <a:latin typeface="Cambria Math" panose="02040503050406030204" pitchFamily="18" charset="0"/>
                            </a:rPr>
                          </m:ctrlPr>
                        </m:sSubPr>
                        <m:e>
                          <m:r>
                            <a:rPr lang="zh-CN" altLang="el-GR" sz="2400" i="1" smtClean="0">
                              <a:latin typeface="Cambria Math" panose="02040503050406030204" pitchFamily="18" charset="0"/>
                            </a:rPr>
                            <m:t>𝛾</m:t>
                          </m:r>
                        </m:e>
                        <m:sub>
                          <m:r>
                            <a:rPr lang="en-US" altLang="zh-CN" sz="2400" b="0" i="1" smtClean="0">
                              <a:latin typeface="Cambria Math" panose="02040503050406030204" pitchFamily="18" charset="0"/>
                            </a:rPr>
                            <m:t>5</m:t>
                          </m:r>
                        </m:sub>
                      </m:sSub>
                    </m:oMath>
                  </m:oMathPara>
                </a14:m>
                <a:endParaRPr lang="en-US" dirty="0"/>
              </a:p>
            </p:txBody>
          </p:sp>
        </mc:Choice>
        <mc:Fallback xmlns="">
          <p:sp>
            <p:nvSpPr>
              <p:cNvPr id="56" name="Rectangle 55"/>
              <p:cNvSpPr>
                <a:spLocks noRot="1" noChangeAspect="1" noMove="1" noResize="1" noEditPoints="1" noAdjustHandles="1" noChangeArrowheads="1" noChangeShapeType="1" noTextEdit="1"/>
              </p:cNvSpPr>
              <p:nvPr/>
            </p:nvSpPr>
            <p:spPr>
              <a:xfrm>
                <a:off x="5029200" y="5779393"/>
                <a:ext cx="547906" cy="461665"/>
              </a:xfrm>
              <a:prstGeom prst="rect">
                <a:avLst/>
              </a:prstGeom>
              <a:blipFill rotWithShape="0">
                <a:blip r:embed="rId7"/>
                <a:stretch>
                  <a:fillRect b="-789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7" name="Rectangle 56"/>
              <p:cNvSpPr/>
              <p:nvPr/>
            </p:nvSpPr>
            <p:spPr>
              <a:xfrm>
                <a:off x="2970438" y="5783858"/>
                <a:ext cx="547906" cy="461665"/>
              </a:xfrm>
              <a:prstGeom prst="rect">
                <a:avLst/>
              </a:prstGeom>
            </p:spPr>
            <p:txBody>
              <a:bodyPr wrap="none">
                <a:spAutoFit/>
              </a:bodyPr>
              <a:lstStyle/>
              <a:p>
                <a14:m>
                  <m:oMathPara xmlns:m="http://schemas.openxmlformats.org/officeDocument/2006/math" xmlns="">
                    <m:oMathParaPr>
                      <m:jc m:val="centerGroup"/>
                    </m:oMathParaPr>
                    <m:oMath xmlns:m="http://schemas.openxmlformats.org/officeDocument/2006/math">
                      <m:sSub>
                        <m:sSubPr>
                          <m:ctrlPr>
                            <a:rPr lang="en-US" altLang="zh-CN" sz="2400" i="1" smtClean="0">
                              <a:latin typeface="Cambria Math" panose="02040503050406030204" pitchFamily="18" charset="0"/>
                            </a:rPr>
                          </m:ctrlPr>
                        </m:sSubPr>
                        <m:e>
                          <m:r>
                            <a:rPr lang="zh-CN" altLang="el-GR" sz="2400" i="1" smtClean="0">
                              <a:latin typeface="Cambria Math" panose="02040503050406030204" pitchFamily="18" charset="0"/>
                            </a:rPr>
                            <m:t>𝛾</m:t>
                          </m:r>
                        </m:e>
                        <m:sub>
                          <m:r>
                            <a:rPr lang="en-US" altLang="zh-CN" sz="2400" b="0" i="1" smtClean="0">
                              <a:latin typeface="Cambria Math" panose="02040503050406030204" pitchFamily="18" charset="0"/>
                            </a:rPr>
                            <m:t>6</m:t>
                          </m:r>
                        </m:sub>
                      </m:sSub>
                    </m:oMath>
                  </m:oMathPara>
                </a14:m>
                <a:endParaRPr lang="en-US" dirty="0"/>
              </a:p>
            </p:txBody>
          </p:sp>
        </mc:Choice>
        <mc:Fallback xmlns="">
          <p:sp>
            <p:nvSpPr>
              <p:cNvPr id="57" name="Rectangle 56"/>
              <p:cNvSpPr>
                <a:spLocks noRot="1" noChangeAspect="1" noMove="1" noResize="1" noEditPoints="1" noAdjustHandles="1" noChangeArrowheads="1" noChangeShapeType="1" noTextEdit="1"/>
              </p:cNvSpPr>
              <p:nvPr/>
            </p:nvSpPr>
            <p:spPr>
              <a:xfrm>
                <a:off x="2970438" y="5783858"/>
                <a:ext cx="547906" cy="461665"/>
              </a:xfrm>
              <a:prstGeom prst="rect">
                <a:avLst/>
              </a:prstGeom>
              <a:blipFill rotWithShape="0">
                <a:blip r:embed="rId8"/>
                <a:stretch>
                  <a:fillRect b="-7895"/>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t>IEEE INFOCOM 2016</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16</a:t>
            </a:fld>
            <a:endParaRPr lang="en-US" dirty="0"/>
          </a:p>
        </p:txBody>
      </p:sp>
    </p:spTree>
    <p:extLst>
      <p:ext uri="{BB962C8B-B14F-4D97-AF65-F5344CB8AC3E}">
        <p14:creationId xmlns:p14="http://schemas.microsoft.com/office/powerpoint/2010/main" val="123442941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55"/>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46"/>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30"/>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23"/>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56"/>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48"/>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36"/>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34"/>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57"/>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50"/>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32"/>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0" grpId="0" animBg="1"/>
      <p:bldP spid="21" grpId="0" animBg="1"/>
      <p:bldP spid="22" grpId="0" animBg="1"/>
      <p:bldP spid="23" grpId="0" animBg="1"/>
      <p:bldP spid="24" grpId="0" animBg="1"/>
      <p:bldP spid="34" grpId="0" animBg="1"/>
      <p:bldP spid="38" grpId="0"/>
      <p:bldP spid="39" grpId="0"/>
      <p:bldP spid="52" grpId="0"/>
      <p:bldP spid="53" grpId="0"/>
      <p:bldP spid="54" grpId="0"/>
      <p:bldP spid="55" grpId="0"/>
      <p:bldP spid="56" grpId="0"/>
      <p:bldP spid="5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System experimentation</a:t>
            </a:r>
            <a:endParaRPr lang="en-US" dirty="0"/>
          </a:p>
        </p:txBody>
      </p:sp>
      <p:sp>
        <p:nvSpPr>
          <p:cNvPr id="3" name="Content Placeholder 2"/>
          <p:cNvSpPr>
            <a:spLocks noGrp="1"/>
          </p:cNvSpPr>
          <p:nvPr>
            <p:ph idx="1"/>
          </p:nvPr>
        </p:nvSpPr>
        <p:spPr>
          <a:xfrm>
            <a:off x="457200" y="1447800"/>
            <a:ext cx="8229600" cy="4800600"/>
          </a:xfrm>
        </p:spPr>
        <p:txBody>
          <a:bodyPr>
            <a:normAutofit/>
          </a:bodyPr>
          <a:lstStyle/>
          <a:p>
            <a:pPr marL="342900" lvl="1" indent="-342900">
              <a:buClr>
                <a:srgbClr val="F3B50F"/>
              </a:buClr>
            </a:pPr>
            <a:r>
              <a:rPr lang="en-US" altLang="zh-CN" sz="3000" dirty="0"/>
              <a:t>Comparisons</a:t>
            </a:r>
          </a:p>
          <a:p>
            <a:pPr lvl="1"/>
            <a:r>
              <a:rPr lang="en-US" altLang="zh-CN" sz="2600" dirty="0"/>
              <a:t>Flat edge cloud</a:t>
            </a:r>
          </a:p>
          <a:p>
            <a:pPr marL="342900" lvl="1" indent="-342900">
              <a:buClr>
                <a:srgbClr val="F3B50F"/>
              </a:buClr>
            </a:pPr>
            <a:r>
              <a:rPr lang="en-US" altLang="zh-CN" sz="3000" dirty="0"/>
              <a:t>Evaluation metric </a:t>
            </a:r>
            <a:endParaRPr lang="en-US" altLang="zh-CN" sz="3600" dirty="0"/>
          </a:p>
          <a:p>
            <a:pPr lvl="1"/>
            <a:r>
              <a:rPr lang="en-US" altLang="zh-CN" sz="2600" dirty="0"/>
              <a:t>Average completion time: indicates computational capacity </a:t>
            </a:r>
          </a:p>
          <a:p>
            <a:r>
              <a:rPr lang="en-US" altLang="zh-CN" sz="3000" dirty="0"/>
              <a:t>Experiment settings</a:t>
            </a:r>
          </a:p>
          <a:p>
            <a:pPr lvl="1"/>
            <a:r>
              <a:rPr lang="en-US" altLang="zh-CN" sz="2600" dirty="0"/>
              <a:t>Workload rate</a:t>
            </a:r>
          </a:p>
          <a:p>
            <a:pPr lvl="1"/>
            <a:r>
              <a:rPr lang="en-US" altLang="zh-CN" sz="2600" dirty="0"/>
              <a:t>Provisioned capacity</a:t>
            </a:r>
          </a:p>
        </p:txBody>
      </p:sp>
      <p:sp>
        <p:nvSpPr>
          <p:cNvPr id="4" name="Footer Placeholder 3"/>
          <p:cNvSpPr>
            <a:spLocks noGrp="1"/>
          </p:cNvSpPr>
          <p:nvPr>
            <p:ph type="ftr" sz="quarter" idx="11"/>
          </p:nvPr>
        </p:nvSpPr>
        <p:spPr/>
        <p:txBody>
          <a:bodyPr/>
          <a:lstStyle/>
          <a:p>
            <a:pPr fontAlgn="t"/>
            <a:r>
              <a:rPr lang="en-US" altLang="zh-CN" b="1"/>
              <a:t>IEEE INFOCOM 2016</a:t>
            </a:r>
            <a:endParaRPr lang="en-US" altLang="zh-CN" b="1"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17</a:t>
            </a:fld>
            <a:endParaRPr lang="en-US" dirty="0"/>
          </a:p>
        </p:txBody>
      </p:sp>
    </p:spTree>
    <p:extLst>
      <p:ext uri="{BB962C8B-B14F-4D97-AF65-F5344CB8AC3E}">
        <p14:creationId xmlns:p14="http://schemas.microsoft.com/office/powerpoint/2010/main" val="1680591933"/>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Evaluation setup</a:t>
            </a:r>
            <a:endParaRPr lang="en-US" dirty="0"/>
          </a:p>
        </p:txBody>
      </p:sp>
      <p:sp>
        <p:nvSpPr>
          <p:cNvPr id="3" name="Content Placeholder 2"/>
          <p:cNvSpPr>
            <a:spLocks noGrp="1"/>
          </p:cNvSpPr>
          <p:nvPr>
            <p:ph idx="1"/>
          </p:nvPr>
        </p:nvSpPr>
        <p:spPr>
          <a:xfrm>
            <a:off x="457200" y="1447800"/>
            <a:ext cx="8229600" cy="4800600"/>
          </a:xfrm>
        </p:spPr>
        <p:txBody>
          <a:bodyPr vert="horz" lIns="91440" tIns="45720" rIns="91440" bIns="45720" rtlCol="0" anchor="t">
            <a:normAutofit/>
          </a:bodyPr>
          <a:lstStyle/>
          <a:p>
            <a:r>
              <a:rPr lang="en-US" altLang="zh-CN" sz="3000" dirty="0"/>
              <a:t>Evaluation with a computing-intensive application</a:t>
            </a:r>
          </a:p>
          <a:p>
            <a:pPr lvl="1"/>
            <a:r>
              <a:rPr lang="en-US" altLang="zh-CN" sz="2600" dirty="0"/>
              <a:t>SIFS of images </a:t>
            </a:r>
            <a:endParaRPr lang="en-US" altLang="zh-CN" dirty="0"/>
          </a:p>
          <a:p>
            <a:r>
              <a:rPr lang="en-US" altLang="zh-CN" dirty="0"/>
              <a:t>Edge cloud topology</a:t>
            </a:r>
          </a:p>
          <a:p>
            <a:pPr lvl="1"/>
            <a:r>
              <a:rPr lang="en-US" altLang="zh-CN" dirty="0"/>
              <a:t>Flat edge cloud: two tier-1 servers</a:t>
            </a:r>
          </a:p>
          <a:p>
            <a:pPr lvl="2"/>
            <a:r>
              <a:rPr lang="en-US" altLang="zh-CN" dirty="0"/>
              <a:t>Capacity is equally provisioned to each server</a:t>
            </a:r>
          </a:p>
          <a:p>
            <a:pPr lvl="1"/>
            <a:r>
              <a:rPr lang="en-US" altLang="zh-CN" dirty="0"/>
              <a:t>Hierarchical edge cloud: two tier-1 and one tier-2 server</a:t>
            </a:r>
          </a:p>
          <a:p>
            <a:pPr lvl="2"/>
            <a:r>
              <a:rPr lang="en-US" altLang="zh-CN" dirty="0"/>
              <a:t>Capacity is provisioned to the tier-2 server and tier-1 servers</a:t>
            </a:r>
          </a:p>
          <a:p>
            <a:r>
              <a:rPr lang="en-US" altLang="zh-CN" dirty="0"/>
              <a:t>Experiments</a:t>
            </a:r>
          </a:p>
          <a:p>
            <a:pPr lvl="1"/>
            <a:r>
              <a:rPr lang="en-US" altLang="zh-CN" dirty="0"/>
              <a:t>5 minutes with different size of images </a:t>
            </a:r>
          </a:p>
          <a:p>
            <a:pPr lvl="1"/>
            <a:endParaRPr lang="en-US" altLang="zh-CN" sz="2600" dirty="0"/>
          </a:p>
        </p:txBody>
      </p:sp>
      <p:sp>
        <p:nvSpPr>
          <p:cNvPr id="4" name="Footer Placeholder 3"/>
          <p:cNvSpPr>
            <a:spLocks noGrp="1"/>
          </p:cNvSpPr>
          <p:nvPr>
            <p:ph type="ftr" sz="quarter" idx="11"/>
          </p:nvPr>
        </p:nvSpPr>
        <p:spPr/>
        <p:txBody>
          <a:bodyPr/>
          <a:lstStyle/>
          <a:p>
            <a:pPr fontAlgn="t"/>
            <a:r>
              <a:rPr lang="en-US" altLang="zh-CN" b="1"/>
              <a:t>IEEE INFOCOM 2016</a:t>
            </a:r>
            <a:endParaRPr lang="en-US" altLang="zh-CN" b="1"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18</a:t>
            </a:fld>
            <a:endParaRPr lang="en-US" dirty="0"/>
          </a:p>
        </p:txBody>
      </p:sp>
    </p:spTree>
    <p:extLst>
      <p:ext uri="{BB962C8B-B14F-4D97-AF65-F5344CB8AC3E}">
        <p14:creationId xmlns:p14="http://schemas.microsoft.com/office/powerpoint/2010/main" val="2589668948"/>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Offloading performance</a:t>
            </a:r>
            <a:endParaRPr lang="en-US" dirty="0"/>
          </a:p>
        </p:txBody>
      </p:sp>
      <p:sp>
        <p:nvSpPr>
          <p:cNvPr id="4" name="Footer Placeholder 3"/>
          <p:cNvSpPr>
            <a:spLocks noGrp="1"/>
          </p:cNvSpPr>
          <p:nvPr>
            <p:ph type="ftr" sz="quarter" idx="11"/>
          </p:nvPr>
        </p:nvSpPr>
        <p:spPr/>
        <p:txBody>
          <a:bodyPr/>
          <a:lstStyle/>
          <a:p>
            <a:pPr fontAlgn="t"/>
            <a:r>
              <a:rPr lang="en-US" altLang="zh-CN" b="1"/>
              <a:t>IEEE INFOCOM 2016</a:t>
            </a:r>
            <a:endParaRPr lang="en-US" altLang="zh-CN" b="1" dirty="0"/>
          </a:p>
        </p:txBody>
      </p:sp>
      <p:sp>
        <p:nvSpPr>
          <p:cNvPr id="6" name="TextBox 5"/>
          <p:cNvSpPr txBox="1"/>
          <p:nvPr/>
        </p:nvSpPr>
        <p:spPr>
          <a:xfrm>
            <a:off x="1447800" y="5191780"/>
            <a:ext cx="184731" cy="523220"/>
          </a:xfrm>
          <a:prstGeom prst="rect">
            <a:avLst/>
          </a:prstGeom>
          <a:noFill/>
        </p:spPr>
        <p:txBody>
          <a:bodyPr wrap="none" rtlCol="0">
            <a:spAutoFit/>
          </a:bodyPr>
          <a:lstStyle/>
          <a:p>
            <a:endParaRPr lang="zh-CN" altLang="en-US" sz="2800" dirty="0"/>
          </a:p>
        </p:txBody>
      </p:sp>
      <p:sp>
        <p:nvSpPr>
          <p:cNvPr id="7" name="TextBox 6"/>
          <p:cNvSpPr txBox="1"/>
          <p:nvPr/>
        </p:nvSpPr>
        <p:spPr>
          <a:xfrm>
            <a:off x="4876800" y="5191780"/>
            <a:ext cx="184731" cy="523220"/>
          </a:xfrm>
          <a:prstGeom prst="rect">
            <a:avLst/>
          </a:prstGeom>
          <a:noFill/>
        </p:spPr>
        <p:txBody>
          <a:bodyPr wrap="none" rtlCol="0">
            <a:spAutoFit/>
          </a:bodyPr>
          <a:lstStyle/>
          <a:p>
            <a:endParaRPr lang="zh-CN" altLang="en-US" sz="2800" dirty="0"/>
          </a:p>
        </p:txBody>
      </p:sp>
      <p:pic>
        <p:nvPicPr>
          <p:cNvPr id="8" name="Content Placeholder 7" descr="Screen Clipping"/>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90600" y="2595664"/>
            <a:ext cx="6858000" cy="2966936"/>
          </a:xfrm>
        </p:spPr>
      </p:pic>
      <p:sp>
        <p:nvSpPr>
          <p:cNvPr id="11" name="Content Placeholder 2"/>
          <p:cNvSpPr txBox="1">
            <a:spLocks/>
          </p:cNvSpPr>
          <p:nvPr/>
        </p:nvSpPr>
        <p:spPr>
          <a:xfrm>
            <a:off x="457200" y="1447800"/>
            <a:ext cx="8229600" cy="48006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rgbClr val="F3B50F"/>
              </a:buClr>
              <a:buSzPct val="90000"/>
              <a:buFont typeface="Wingdings" pitchFamily="2" charset="2"/>
              <a:buChar char="§"/>
              <a:defRPr sz="2800" kern="1200">
                <a:solidFill>
                  <a:schemeClr val="tx1"/>
                </a:solidFill>
                <a:latin typeface="+mn-lt"/>
                <a:ea typeface="+mn-ea"/>
                <a:cs typeface="+mn-cs"/>
              </a:defRPr>
            </a:lvl1pPr>
            <a:lvl2pPr marL="742950" indent="-285750" algn="l" defTabSz="914400" rtl="0" eaLnBrk="1" latinLnBrk="0" hangingPunct="1">
              <a:spcBef>
                <a:spcPct val="20000"/>
              </a:spcBef>
              <a:buClr>
                <a:srgbClr val="558ED5"/>
              </a:buClr>
              <a:buSzPct val="90000"/>
              <a:buFont typeface="Wingdings" pitchFamily="2" charset="2"/>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Clr>
                <a:srgbClr val="E66C7D"/>
              </a:buClr>
              <a:buSzPct val="90000"/>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sz="3000" dirty="0"/>
              <a:t>Maximum capacity: 4 concurrent threads</a:t>
            </a:r>
          </a:p>
          <a:p>
            <a:pPr lvl="1"/>
            <a:r>
              <a:rPr lang="en-US" altLang="zh-CN" sz="2600" dirty="0"/>
              <a:t>More capacity provisioned, more improvement </a:t>
            </a:r>
          </a:p>
        </p:txBody>
      </p:sp>
      <p:sp>
        <p:nvSpPr>
          <p:cNvPr id="12" name="TextBox 11"/>
          <p:cNvSpPr txBox="1"/>
          <p:nvPr/>
        </p:nvSpPr>
        <p:spPr>
          <a:xfrm>
            <a:off x="1283126" y="5670550"/>
            <a:ext cx="3063083" cy="400110"/>
          </a:xfrm>
          <a:prstGeom prst="rect">
            <a:avLst/>
          </a:prstGeom>
          <a:noFill/>
          <a:ln>
            <a:solidFill>
              <a:srgbClr val="FF0000"/>
            </a:solidFill>
          </a:ln>
        </p:spPr>
        <p:txBody>
          <a:bodyPr wrap="none" rtlCol="0">
            <a:spAutoFit/>
          </a:bodyPr>
          <a:lstStyle/>
          <a:p>
            <a:r>
              <a:rPr lang="en-US" sz="2000" b="1" u="sng" dirty="0">
                <a:solidFill>
                  <a:srgbClr val="FF0000"/>
                </a:solidFill>
              </a:rPr>
              <a:t>25%</a:t>
            </a:r>
            <a:r>
              <a:rPr lang="en-US" sz="2000" dirty="0"/>
              <a:t> completion time saved</a:t>
            </a:r>
          </a:p>
        </p:txBody>
      </p:sp>
      <p:sp>
        <p:nvSpPr>
          <p:cNvPr id="14" name="TextBox 13"/>
          <p:cNvSpPr txBox="1"/>
          <p:nvPr/>
        </p:nvSpPr>
        <p:spPr>
          <a:xfrm>
            <a:off x="4876800" y="5695890"/>
            <a:ext cx="3063083" cy="400110"/>
          </a:xfrm>
          <a:prstGeom prst="rect">
            <a:avLst/>
          </a:prstGeom>
          <a:noFill/>
          <a:ln>
            <a:solidFill>
              <a:srgbClr val="FF0000"/>
            </a:solidFill>
          </a:ln>
        </p:spPr>
        <p:txBody>
          <a:bodyPr wrap="none" rtlCol="0">
            <a:spAutoFit/>
          </a:bodyPr>
          <a:lstStyle/>
          <a:p>
            <a:r>
              <a:rPr lang="en-US" sz="2000" b="1" u="sng" dirty="0">
                <a:solidFill>
                  <a:srgbClr val="FF0000"/>
                </a:solidFill>
              </a:rPr>
              <a:t>35%</a:t>
            </a:r>
            <a:r>
              <a:rPr lang="en-US" sz="2000" dirty="0"/>
              <a:t> completion time saved</a:t>
            </a:r>
          </a:p>
        </p:txBody>
      </p:sp>
      <p:sp>
        <p:nvSpPr>
          <p:cNvPr id="3" name="Slide Number Placeholder 2"/>
          <p:cNvSpPr>
            <a:spLocks noGrp="1"/>
          </p:cNvSpPr>
          <p:nvPr>
            <p:ph type="sldNum" sz="quarter" idx="12"/>
          </p:nvPr>
        </p:nvSpPr>
        <p:spPr/>
        <p:txBody>
          <a:bodyPr/>
          <a:lstStyle/>
          <a:p>
            <a:fld id="{B6F15528-21DE-4FAA-801E-634DDDAF4B2B}" type="slidenum">
              <a:rPr lang="en-US" smtClean="0"/>
              <a:pPr/>
              <a:t>19</a:t>
            </a:fld>
            <a:endParaRPr lang="en-US" dirty="0"/>
          </a:p>
        </p:txBody>
      </p:sp>
    </p:spTree>
    <p:extLst>
      <p:ext uri="{BB962C8B-B14F-4D97-AF65-F5344CB8AC3E}">
        <p14:creationId xmlns:p14="http://schemas.microsoft.com/office/powerpoint/2010/main" val="252464602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686800" cy="1143000"/>
          </a:xfrm>
        </p:spPr>
        <p:txBody>
          <a:bodyPr>
            <a:noAutofit/>
          </a:bodyPr>
          <a:lstStyle/>
          <a:p>
            <a:r>
              <a:rPr lang="en-US" altLang="zh-CN" dirty="0"/>
              <a:t>Cloud Computing for mobile devices</a:t>
            </a:r>
            <a:endParaRPr lang="en-US" dirty="0"/>
          </a:p>
        </p:txBody>
      </p:sp>
      <p:sp>
        <p:nvSpPr>
          <p:cNvPr id="3" name="Content Placeholder 2"/>
          <p:cNvSpPr>
            <a:spLocks noGrp="1"/>
          </p:cNvSpPr>
          <p:nvPr>
            <p:ph idx="1"/>
          </p:nvPr>
        </p:nvSpPr>
        <p:spPr>
          <a:xfrm>
            <a:off x="457200" y="1143000"/>
            <a:ext cx="8229600" cy="5257800"/>
          </a:xfrm>
        </p:spPr>
        <p:txBody>
          <a:bodyPr>
            <a:normAutofit/>
          </a:bodyPr>
          <a:lstStyle/>
          <a:p>
            <a:r>
              <a:rPr lang="en-US" altLang="zh-CN" sz="3000" dirty="0"/>
              <a:t>Contradiction between limited battery and complex mobile applications</a:t>
            </a:r>
          </a:p>
          <a:p>
            <a:pPr lvl="1"/>
            <a:endParaRPr lang="en-US" altLang="zh-CN" dirty="0"/>
          </a:p>
          <a:p>
            <a:pPr lvl="1"/>
            <a:endParaRPr lang="en-US" altLang="zh-CN" dirty="0"/>
          </a:p>
          <a:p>
            <a:pPr lvl="1"/>
            <a:endParaRPr lang="en-US" altLang="zh-CN" dirty="0"/>
          </a:p>
          <a:p>
            <a:pPr lvl="1"/>
            <a:endParaRPr lang="en-US" altLang="zh-CN" dirty="0"/>
          </a:p>
          <a:p>
            <a:pPr marL="457200" lvl="1" indent="0">
              <a:buNone/>
            </a:pPr>
            <a:endParaRPr lang="en-US" altLang="zh-CN" dirty="0"/>
          </a:p>
          <a:p>
            <a:r>
              <a:rPr lang="en-US" altLang="zh-CN" dirty="0"/>
              <a:t> </a:t>
            </a:r>
            <a:r>
              <a:rPr lang="en-US" altLang="zh-CN" sz="3000" dirty="0"/>
              <a:t>Mobile Cloud Computing (MCC)</a:t>
            </a:r>
          </a:p>
          <a:p>
            <a:pPr lvl="1"/>
            <a:r>
              <a:rPr lang="en-US" altLang="zh-CN" sz="2600" dirty="0"/>
              <a:t>Offloading local computations to remote execution</a:t>
            </a:r>
          </a:p>
          <a:p>
            <a:pPr lvl="1"/>
            <a:r>
              <a:rPr lang="en-US" altLang="zh-CN" sz="2600" dirty="0"/>
              <a:t>Reduced </a:t>
            </a:r>
            <a:r>
              <a:rPr lang="en-US" altLang="zh-CN" sz="2600" dirty="0">
                <a:solidFill>
                  <a:srgbClr val="FF0000"/>
                </a:solidFill>
              </a:rPr>
              <a:t>computation delay</a:t>
            </a:r>
          </a:p>
          <a:p>
            <a:pPr lvl="1"/>
            <a:r>
              <a:rPr lang="en-US" altLang="zh-CN" sz="2600" dirty="0"/>
              <a:t>Increased</a:t>
            </a:r>
            <a:r>
              <a:rPr lang="en-US" altLang="zh-CN" sz="2600" dirty="0">
                <a:solidFill>
                  <a:srgbClr val="FF0000"/>
                </a:solidFill>
              </a:rPr>
              <a:t> communication delay</a:t>
            </a:r>
            <a:endParaRPr lang="en-US" altLang="zh-CN" sz="2600" dirty="0"/>
          </a:p>
          <a:p>
            <a:endParaRPr lang="en-US" sz="3000" dirty="0"/>
          </a:p>
        </p:txBody>
      </p:sp>
      <p:sp>
        <p:nvSpPr>
          <p:cNvPr id="4" name="Footer Placeholder 3"/>
          <p:cNvSpPr>
            <a:spLocks noGrp="1"/>
          </p:cNvSpPr>
          <p:nvPr>
            <p:ph type="ftr" sz="quarter" idx="11"/>
          </p:nvPr>
        </p:nvSpPr>
        <p:spPr/>
        <p:txBody>
          <a:bodyPr/>
          <a:lstStyle/>
          <a:p>
            <a:pPr fontAlgn="t"/>
            <a:r>
              <a:rPr lang="en-US" altLang="zh-CN" b="1"/>
              <a:t>IEEE INFOCOM 2016</a:t>
            </a:r>
            <a:endParaRPr lang="en-US" altLang="zh-CN" b="1" dirty="0"/>
          </a:p>
        </p:txBody>
      </p:sp>
      <p:pic>
        <p:nvPicPr>
          <p:cNvPr id="12" name="Picture 2" descr="http://venturebeat.files.wordpress.com/2011/11/apple-siri-app-icon-thumb.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65970" y="2324656"/>
            <a:ext cx="860596" cy="860596"/>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http://a306.phobos.apple.com/us/r30/Purple4/v4/7c/6b/1b/7c6b1b4b-3a09-60e6-7a0a-4f840c0970bf/mzl.nvkwvrzn.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22563" y="3299381"/>
            <a:ext cx="733425" cy="733425"/>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6" descr="http://alliosnews.com/wp-content/uploads/2014/02/MyFitnessPal-Icon.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47800" y="3256860"/>
            <a:ext cx="896937" cy="847108"/>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8" descr="http://files.softicons.com/download/application-icons/bloc-icons-by-lukeedee/png/512x512/Chess.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680260" y="2324656"/>
            <a:ext cx="818030" cy="81803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0" descr="http://blog.pre-pay-as-you-go.co.uk/wp-content/uploads/2012/05/smartphone-low-battery-300x168.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62600" y="2508250"/>
            <a:ext cx="2857500" cy="1600200"/>
          </a:xfrm>
          <a:prstGeom prst="rect">
            <a:avLst/>
          </a:prstGeom>
          <a:noFill/>
          <a:extLst>
            <a:ext uri="{909E8E84-426E-40dd-AFC4-6F175D3DCCD1}">
              <a14:hiddenFill xmlns:a14="http://schemas.microsoft.com/office/drawing/2010/main">
                <a:solidFill>
                  <a:srgbClr val="FFFFFF"/>
                </a:solidFill>
              </a14:hiddenFill>
            </a:ext>
          </a:extLst>
        </p:spPr>
      </p:pic>
      <p:sp>
        <p:nvSpPr>
          <p:cNvPr id="17" name="Left-Right Arrow 16"/>
          <p:cNvSpPr/>
          <p:nvPr/>
        </p:nvSpPr>
        <p:spPr>
          <a:xfrm>
            <a:off x="3733800" y="2889806"/>
            <a:ext cx="1828800" cy="6858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8" descr="http://files.softicons.com/download/internet-icons/web-hosting-icons-by-heart-internet/png/256/data-center.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95722" y="2286000"/>
            <a:ext cx="1943656" cy="1943656"/>
          </a:xfrm>
          <a:prstGeom prst="rect">
            <a:avLst/>
          </a:prstGeom>
          <a:noFill/>
          <a:extLst>
            <a:ext uri="{909E8E84-426E-40dd-AFC4-6F175D3DCCD1}">
              <a14:hiddenFill xmlns:a14="http://schemas.microsoft.com/office/drawing/2010/main">
                <a:solidFill>
                  <a:srgbClr val="FFFFFF"/>
                </a:solidFill>
              </a14:hiddenFill>
            </a:ext>
          </a:extLst>
        </p:spPr>
      </p:pic>
      <p:sp>
        <p:nvSpPr>
          <p:cNvPr id="19" name="Right Arrow 18"/>
          <p:cNvSpPr/>
          <p:nvPr/>
        </p:nvSpPr>
        <p:spPr>
          <a:xfrm>
            <a:off x="3830498" y="2875860"/>
            <a:ext cx="1759788" cy="762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a:t>
            </a:fld>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nodeType="clickEffect">
                                  <p:stCondLst>
                                    <p:cond delay="0"/>
                                  </p:stCondLst>
                                  <p:childTnLst>
                                    <p:animEffect transition="out" filter="blinds(horizontal)">
                                      <p:cBhvr>
                                        <p:cTn id="6" dur="500"/>
                                        <p:tgtEl>
                                          <p:spTgt spid="16"/>
                                        </p:tgtEl>
                                      </p:cBhvr>
                                    </p:animEffect>
                                    <p:set>
                                      <p:cBhvr>
                                        <p:cTn id="7" dur="1" fill="hold">
                                          <p:stCondLst>
                                            <p:cond delay="499"/>
                                          </p:stCondLst>
                                        </p:cTn>
                                        <p:tgtEl>
                                          <p:spTgt spid="16"/>
                                        </p:tgtEl>
                                        <p:attrNameLst>
                                          <p:attrName>style.visibility</p:attrName>
                                        </p:attrNameLst>
                                      </p:cBhvr>
                                      <p:to>
                                        <p:strVal val="hidden"/>
                                      </p:to>
                                    </p:set>
                                  </p:childTnLst>
                                </p:cTn>
                              </p:par>
                              <p:par>
                                <p:cTn id="8" presetID="3" presetClass="exit" presetSubtype="10" fill="hold" grpId="0" nodeType="withEffect">
                                  <p:stCondLst>
                                    <p:cond delay="0"/>
                                  </p:stCondLst>
                                  <p:childTnLst>
                                    <p:animEffect transition="out" filter="blinds(horizontal)">
                                      <p:cBhvr>
                                        <p:cTn id="9" dur="500"/>
                                        <p:tgtEl>
                                          <p:spTgt spid="17"/>
                                        </p:tgtEl>
                                      </p:cBhvr>
                                    </p:animEffect>
                                    <p:set>
                                      <p:cBhvr>
                                        <p:cTn id="10" dur="1" fill="hold">
                                          <p:stCondLst>
                                            <p:cond delay="499"/>
                                          </p:stCondLst>
                                        </p:cTn>
                                        <p:tgtEl>
                                          <p:spTgt spid="17"/>
                                        </p:tgtEl>
                                        <p:attrNameLst>
                                          <p:attrName>style.visibility</p:attrName>
                                        </p:attrNameLst>
                                      </p:cBhvr>
                                      <p:to>
                                        <p:strVal val="hidden"/>
                                      </p:to>
                                    </p:se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19"/>
                                        </p:tgtEl>
                                        <p:attrNameLst>
                                          <p:attrName>style.visibility</p:attrName>
                                        </p:attrNameLst>
                                      </p:cBhvr>
                                      <p:to>
                                        <p:strVal val="visible"/>
                                      </p:to>
                                    </p:set>
                                    <p:animEffect transition="in" filter="wipe(left)">
                                      <p:cBhvr>
                                        <p:cTn id="14" dur="500"/>
                                        <p:tgtEl>
                                          <p:spTgt spid="19"/>
                                        </p:tgtEl>
                                      </p:cBhvr>
                                    </p:animEffect>
                                  </p:childTnLst>
                                </p:cTn>
                              </p:par>
                            </p:childTnLst>
                          </p:cTn>
                        </p:par>
                        <p:par>
                          <p:cTn id="15" fill="hold">
                            <p:stCondLst>
                              <p:cond delay="1000"/>
                            </p:stCondLst>
                            <p:childTnLst>
                              <p:par>
                                <p:cTn id="16" presetID="3" presetClass="entr" presetSubtype="10" fill="hold" nodeType="after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blinds(horizontal)">
                                      <p:cBhvr>
                                        <p:cTn id="18" dur="500"/>
                                        <p:tgtEl>
                                          <p:spTgt spid="18"/>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9"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fontAlgn="t"/>
            <a:r>
              <a:rPr lang="en-US" altLang="zh-CN" b="1"/>
              <a:t>IEEE INFOCOM 2016</a:t>
            </a:r>
            <a:endParaRPr lang="en-US" altLang="zh-CN" b="1" dirty="0"/>
          </a:p>
        </p:txBody>
      </p:sp>
      <p:sp>
        <p:nvSpPr>
          <p:cNvPr id="6" name="TextBox 5"/>
          <p:cNvSpPr txBox="1"/>
          <p:nvPr/>
        </p:nvSpPr>
        <p:spPr>
          <a:xfrm>
            <a:off x="1447800" y="5191780"/>
            <a:ext cx="184731" cy="523220"/>
          </a:xfrm>
          <a:prstGeom prst="rect">
            <a:avLst/>
          </a:prstGeom>
          <a:noFill/>
        </p:spPr>
        <p:txBody>
          <a:bodyPr wrap="none" rtlCol="0">
            <a:spAutoFit/>
          </a:bodyPr>
          <a:lstStyle/>
          <a:p>
            <a:endParaRPr lang="zh-CN" altLang="en-US" sz="2800" dirty="0"/>
          </a:p>
        </p:txBody>
      </p:sp>
      <p:sp>
        <p:nvSpPr>
          <p:cNvPr id="7" name="TextBox 6"/>
          <p:cNvSpPr txBox="1"/>
          <p:nvPr/>
        </p:nvSpPr>
        <p:spPr>
          <a:xfrm>
            <a:off x="4876800" y="5191780"/>
            <a:ext cx="184731" cy="523220"/>
          </a:xfrm>
          <a:prstGeom prst="rect">
            <a:avLst/>
          </a:prstGeom>
          <a:noFill/>
        </p:spPr>
        <p:txBody>
          <a:bodyPr wrap="none" rtlCol="0">
            <a:spAutoFit/>
          </a:bodyPr>
          <a:lstStyle/>
          <a:p>
            <a:endParaRPr lang="zh-CN" altLang="en-US" sz="2800" dirty="0"/>
          </a:p>
        </p:txBody>
      </p:sp>
      <p:sp>
        <p:nvSpPr>
          <p:cNvPr id="11" name="Content Placeholder 2"/>
          <p:cNvSpPr txBox="1">
            <a:spLocks/>
          </p:cNvSpPr>
          <p:nvPr/>
        </p:nvSpPr>
        <p:spPr>
          <a:xfrm>
            <a:off x="457200" y="1447800"/>
            <a:ext cx="8229600" cy="48006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rgbClr val="F3B50F"/>
              </a:buClr>
              <a:buSzPct val="90000"/>
              <a:buFont typeface="Wingdings" pitchFamily="2" charset="2"/>
              <a:buChar char="§"/>
              <a:defRPr sz="2800" kern="1200">
                <a:solidFill>
                  <a:schemeClr val="tx1"/>
                </a:solidFill>
                <a:latin typeface="+mn-lt"/>
                <a:ea typeface="+mn-ea"/>
                <a:cs typeface="+mn-cs"/>
              </a:defRPr>
            </a:lvl1pPr>
            <a:lvl2pPr marL="742950" indent="-285750" algn="l" defTabSz="914400" rtl="0" eaLnBrk="1" latinLnBrk="0" hangingPunct="1">
              <a:spcBef>
                <a:spcPct val="20000"/>
              </a:spcBef>
              <a:buClr>
                <a:srgbClr val="558ED5"/>
              </a:buClr>
              <a:buSzPct val="90000"/>
              <a:buFont typeface="Wingdings" pitchFamily="2" charset="2"/>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Clr>
                <a:srgbClr val="E66C7D"/>
              </a:buClr>
              <a:buSzPct val="90000"/>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sz="3000" dirty="0"/>
              <a:t>Maximum capacity: 4 concurrent threads</a:t>
            </a:r>
          </a:p>
          <a:p>
            <a:pPr lvl="1"/>
            <a:r>
              <a:rPr lang="en-US" altLang="zh-CN" sz="2600" dirty="0"/>
              <a:t>Only limited improvement at low workload</a:t>
            </a:r>
          </a:p>
        </p:txBody>
      </p:sp>
      <p:sp>
        <p:nvSpPr>
          <p:cNvPr id="12" name="TextBox 11"/>
          <p:cNvSpPr txBox="1"/>
          <p:nvPr/>
        </p:nvSpPr>
        <p:spPr>
          <a:xfrm>
            <a:off x="1283126" y="5670550"/>
            <a:ext cx="3063083" cy="400110"/>
          </a:xfrm>
          <a:prstGeom prst="rect">
            <a:avLst/>
          </a:prstGeom>
          <a:noFill/>
          <a:ln>
            <a:solidFill>
              <a:srgbClr val="FF0000"/>
            </a:solidFill>
          </a:ln>
        </p:spPr>
        <p:txBody>
          <a:bodyPr wrap="none" rtlCol="0">
            <a:spAutoFit/>
          </a:bodyPr>
          <a:lstStyle/>
          <a:p>
            <a:r>
              <a:rPr lang="en-US" sz="2000" b="1" u="sng" dirty="0">
                <a:solidFill>
                  <a:srgbClr val="FF0000"/>
                </a:solidFill>
              </a:rPr>
              <a:t>10%</a:t>
            </a:r>
            <a:r>
              <a:rPr lang="en-US" sz="2000" dirty="0"/>
              <a:t> completion time saved</a:t>
            </a:r>
          </a:p>
        </p:txBody>
      </p:sp>
      <p:sp>
        <p:nvSpPr>
          <p:cNvPr id="14" name="TextBox 13"/>
          <p:cNvSpPr txBox="1"/>
          <p:nvPr/>
        </p:nvSpPr>
        <p:spPr>
          <a:xfrm>
            <a:off x="4876800" y="5638800"/>
            <a:ext cx="3063083" cy="400110"/>
          </a:xfrm>
          <a:prstGeom prst="rect">
            <a:avLst/>
          </a:prstGeom>
          <a:noFill/>
          <a:ln>
            <a:solidFill>
              <a:srgbClr val="FF0000"/>
            </a:solidFill>
          </a:ln>
        </p:spPr>
        <p:txBody>
          <a:bodyPr wrap="none" rtlCol="0">
            <a:spAutoFit/>
          </a:bodyPr>
          <a:lstStyle/>
          <a:p>
            <a:r>
              <a:rPr lang="en-US" sz="2000" b="1" u="sng" dirty="0">
                <a:solidFill>
                  <a:srgbClr val="FF0000"/>
                </a:solidFill>
              </a:rPr>
              <a:t>25%</a:t>
            </a:r>
            <a:r>
              <a:rPr lang="en-US" sz="2000" dirty="0"/>
              <a:t> completion time saved</a:t>
            </a:r>
          </a:p>
        </p:txBody>
      </p:sp>
      <p:sp>
        <p:nvSpPr>
          <p:cNvPr id="5" name="Title 4"/>
          <p:cNvSpPr>
            <a:spLocks noGrp="1"/>
          </p:cNvSpPr>
          <p:nvPr>
            <p:ph type="title"/>
          </p:nvPr>
        </p:nvSpPr>
        <p:spPr/>
        <p:txBody>
          <a:bodyPr/>
          <a:lstStyle/>
          <a:p>
            <a:r>
              <a:rPr lang="en-US" altLang="zh-CN" dirty="0"/>
              <a:t>Offloading performance</a:t>
            </a:r>
            <a:endParaRPr lang="en-US" dirty="0"/>
          </a:p>
        </p:txBody>
      </p:sp>
      <p:pic>
        <p:nvPicPr>
          <p:cNvPr id="9" name="Picture 8"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4900" y="2570206"/>
            <a:ext cx="6934200" cy="2935614"/>
          </a:xfrm>
          <a:prstGeom prst="rect">
            <a:avLst/>
          </a:prstGeom>
        </p:spPr>
      </p:pic>
      <p:sp>
        <p:nvSpPr>
          <p:cNvPr id="2" name="Slide Number Placeholder 1"/>
          <p:cNvSpPr>
            <a:spLocks noGrp="1"/>
          </p:cNvSpPr>
          <p:nvPr>
            <p:ph type="sldNum" sz="quarter" idx="12"/>
          </p:nvPr>
        </p:nvSpPr>
        <p:spPr/>
        <p:txBody>
          <a:bodyPr/>
          <a:lstStyle/>
          <a:p>
            <a:fld id="{B6F15528-21DE-4FAA-801E-634DDDAF4B2B}" type="slidenum">
              <a:rPr lang="en-US" smtClean="0"/>
              <a:pPr/>
              <a:t>20</a:t>
            </a:fld>
            <a:endParaRPr lang="en-US" dirty="0"/>
          </a:p>
        </p:txBody>
      </p:sp>
    </p:spTree>
    <p:extLst>
      <p:ext uri="{BB962C8B-B14F-4D97-AF65-F5344CB8AC3E}">
        <p14:creationId xmlns:p14="http://schemas.microsoft.com/office/powerpoint/2010/main" val="125761191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fontAlgn="t"/>
            <a:r>
              <a:rPr lang="en-US" altLang="zh-CN" b="1"/>
              <a:t>IEEE INFOCOM 2016</a:t>
            </a:r>
            <a:endParaRPr lang="en-US" altLang="zh-CN" b="1" dirty="0"/>
          </a:p>
        </p:txBody>
      </p:sp>
      <p:sp>
        <p:nvSpPr>
          <p:cNvPr id="6" name="TextBox 5"/>
          <p:cNvSpPr txBox="1"/>
          <p:nvPr/>
        </p:nvSpPr>
        <p:spPr>
          <a:xfrm>
            <a:off x="1447800" y="5191780"/>
            <a:ext cx="184731" cy="523220"/>
          </a:xfrm>
          <a:prstGeom prst="rect">
            <a:avLst/>
          </a:prstGeom>
          <a:noFill/>
        </p:spPr>
        <p:txBody>
          <a:bodyPr wrap="none" rtlCol="0">
            <a:spAutoFit/>
          </a:bodyPr>
          <a:lstStyle/>
          <a:p>
            <a:endParaRPr lang="zh-CN" altLang="en-US" sz="2800" dirty="0"/>
          </a:p>
        </p:txBody>
      </p:sp>
      <p:sp>
        <p:nvSpPr>
          <p:cNvPr id="7" name="TextBox 6"/>
          <p:cNvSpPr txBox="1"/>
          <p:nvPr/>
        </p:nvSpPr>
        <p:spPr>
          <a:xfrm>
            <a:off x="4876800" y="5191780"/>
            <a:ext cx="184731" cy="523220"/>
          </a:xfrm>
          <a:prstGeom prst="rect">
            <a:avLst/>
          </a:prstGeom>
          <a:noFill/>
        </p:spPr>
        <p:txBody>
          <a:bodyPr wrap="none" rtlCol="0">
            <a:spAutoFit/>
          </a:bodyPr>
          <a:lstStyle/>
          <a:p>
            <a:endParaRPr lang="zh-CN" altLang="en-US" sz="2800" dirty="0"/>
          </a:p>
        </p:txBody>
      </p:sp>
      <p:sp>
        <p:nvSpPr>
          <p:cNvPr id="11" name="Content Placeholder 2"/>
          <p:cNvSpPr txBox="1">
            <a:spLocks/>
          </p:cNvSpPr>
          <p:nvPr/>
        </p:nvSpPr>
        <p:spPr>
          <a:xfrm>
            <a:off x="228600" y="1447800"/>
            <a:ext cx="8229600" cy="4800600"/>
          </a:xfrm>
          <a:prstGeom prst="rect">
            <a:avLst/>
          </a:prstGeom>
        </p:spPr>
        <p:txBody>
          <a:bodyPr vert="horz" lIns="91440" tIns="45720" rIns="91440" bIns="45720" rtlCol="0">
            <a:normAutofit fontScale="85000" lnSpcReduction="20000"/>
          </a:bodyPr>
          <a:lstStyle>
            <a:lvl1pPr marL="342900" indent="-342900" algn="l" defTabSz="914400" rtl="0" eaLnBrk="1" latinLnBrk="0" hangingPunct="1">
              <a:spcBef>
                <a:spcPct val="20000"/>
              </a:spcBef>
              <a:buClr>
                <a:srgbClr val="F3B50F"/>
              </a:buClr>
              <a:buSzPct val="90000"/>
              <a:buFont typeface="Wingdings" pitchFamily="2" charset="2"/>
              <a:buChar char="§"/>
              <a:defRPr sz="2800" kern="1200">
                <a:solidFill>
                  <a:schemeClr val="tx1"/>
                </a:solidFill>
                <a:latin typeface="+mn-lt"/>
                <a:ea typeface="+mn-ea"/>
                <a:cs typeface="+mn-cs"/>
              </a:defRPr>
            </a:lvl1pPr>
            <a:lvl2pPr marL="742950" indent="-285750" algn="l" defTabSz="914400" rtl="0" eaLnBrk="1" latinLnBrk="0" hangingPunct="1">
              <a:spcBef>
                <a:spcPct val="20000"/>
              </a:spcBef>
              <a:buClr>
                <a:srgbClr val="558ED5"/>
              </a:buClr>
              <a:buSzPct val="90000"/>
              <a:buFont typeface="Wingdings" pitchFamily="2" charset="2"/>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Clr>
                <a:srgbClr val="E66C7D"/>
              </a:buClr>
              <a:buSzPct val="90000"/>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sz="3200" dirty="0"/>
              <a:t>Comparisons</a:t>
            </a:r>
          </a:p>
          <a:p>
            <a:pPr lvl="1"/>
            <a:r>
              <a:rPr lang="en-US" altLang="zh-CN" sz="2800" dirty="0"/>
              <a:t>Four edge clouds with different topologies and capacity provisioning</a:t>
            </a:r>
          </a:p>
          <a:p>
            <a:pPr lvl="1"/>
            <a:endParaRPr lang="en-US" altLang="zh-CN" sz="2600" dirty="0"/>
          </a:p>
          <a:p>
            <a:pPr lvl="1"/>
            <a:endParaRPr lang="en-US" altLang="zh-CN" sz="2600" dirty="0"/>
          </a:p>
          <a:p>
            <a:pPr lvl="1"/>
            <a:endParaRPr lang="en-US" altLang="zh-CN" sz="2600" dirty="0"/>
          </a:p>
          <a:p>
            <a:pPr lvl="1"/>
            <a:endParaRPr lang="en-US" altLang="zh-CN" sz="2600" dirty="0"/>
          </a:p>
          <a:p>
            <a:pPr lvl="1"/>
            <a:endParaRPr lang="en-US" altLang="zh-CN" sz="2600" dirty="0"/>
          </a:p>
          <a:p>
            <a:pPr lvl="1"/>
            <a:endParaRPr lang="en-US" altLang="zh-CN" sz="2600" dirty="0"/>
          </a:p>
          <a:p>
            <a:pPr marL="457200" lvl="1" indent="0">
              <a:buNone/>
            </a:pPr>
            <a:endParaRPr lang="en-US" altLang="zh-CN" sz="2600" dirty="0"/>
          </a:p>
          <a:p>
            <a:r>
              <a:rPr lang="en-US" altLang="zh-CN" sz="3200" dirty="0"/>
              <a:t>Evaluation metric</a:t>
            </a:r>
          </a:p>
          <a:p>
            <a:pPr lvl="1"/>
            <a:r>
              <a:rPr lang="en-US" altLang="zh-CN" sz="2800" dirty="0"/>
              <a:t>Average delay: includes both computation and communication delay </a:t>
            </a:r>
          </a:p>
        </p:txBody>
      </p:sp>
      <p:sp>
        <p:nvSpPr>
          <p:cNvPr id="5" name="Title 4"/>
          <p:cNvSpPr>
            <a:spLocks noGrp="1"/>
          </p:cNvSpPr>
          <p:nvPr>
            <p:ph type="title"/>
          </p:nvPr>
        </p:nvSpPr>
        <p:spPr/>
        <p:txBody>
          <a:bodyPr/>
          <a:lstStyle/>
          <a:p>
            <a:r>
              <a:rPr lang="en-US" altLang="zh-CN" dirty="0"/>
              <a:t>Simulation experimentation</a:t>
            </a:r>
            <a:endParaRPr lang="en-US" dirty="0"/>
          </a:p>
        </p:txBody>
      </p:sp>
      <p:pic>
        <p:nvPicPr>
          <p:cNvPr id="10" name="Picture 9"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35872" y="2282962"/>
            <a:ext cx="3517328" cy="2517638"/>
          </a:xfrm>
          <a:prstGeom prst="rect">
            <a:avLst/>
          </a:prstGeom>
        </p:spPr>
      </p:pic>
      <p:sp>
        <p:nvSpPr>
          <p:cNvPr id="2" name="Slide Number Placeholder 1"/>
          <p:cNvSpPr>
            <a:spLocks noGrp="1"/>
          </p:cNvSpPr>
          <p:nvPr>
            <p:ph type="sldNum" sz="quarter" idx="12"/>
          </p:nvPr>
        </p:nvSpPr>
        <p:spPr/>
        <p:txBody>
          <a:bodyPr/>
          <a:lstStyle/>
          <a:p>
            <a:fld id="{B6F15528-21DE-4FAA-801E-634DDDAF4B2B}" type="slidenum">
              <a:rPr lang="en-US" smtClean="0"/>
              <a:pPr/>
              <a:t>21</a:t>
            </a:fld>
            <a:endParaRPr lang="en-US" dirty="0"/>
          </a:p>
        </p:txBody>
      </p:sp>
    </p:spTree>
    <p:extLst>
      <p:ext uri="{BB962C8B-B14F-4D97-AF65-F5344CB8AC3E}">
        <p14:creationId xmlns:p14="http://schemas.microsoft.com/office/powerpoint/2010/main" val="3942853292"/>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Simulation setup</a:t>
            </a:r>
            <a:endParaRPr lang="en-US" dirty="0"/>
          </a:p>
        </p:txBody>
      </p:sp>
      <p:sp>
        <p:nvSpPr>
          <p:cNvPr id="3" name="Content Placeholder 2"/>
          <p:cNvSpPr>
            <a:spLocks noGrp="1"/>
          </p:cNvSpPr>
          <p:nvPr>
            <p:ph idx="1"/>
          </p:nvPr>
        </p:nvSpPr>
        <p:spPr>
          <a:xfrm>
            <a:off x="457200" y="1447800"/>
            <a:ext cx="8229600" cy="4800600"/>
          </a:xfrm>
        </p:spPr>
        <p:txBody>
          <a:bodyPr>
            <a:normAutofit/>
          </a:bodyPr>
          <a:lstStyle/>
          <a:p>
            <a:r>
              <a:rPr lang="en-US" altLang="zh-CN" sz="3000" dirty="0"/>
              <a:t>Evaluation with real trace from Wikipedia </a:t>
            </a:r>
          </a:p>
          <a:p>
            <a:pPr lvl="1"/>
            <a:r>
              <a:rPr lang="en-US" altLang="zh-CN" sz="2600" dirty="0"/>
              <a:t>Randomly select one segment</a:t>
            </a:r>
          </a:p>
          <a:p>
            <a:r>
              <a:rPr lang="en-US" altLang="zh-CN" dirty="0"/>
              <a:t>Computational capacity provisioning</a:t>
            </a:r>
          </a:p>
          <a:p>
            <a:pPr lvl="1"/>
            <a:r>
              <a:rPr lang="en-US" altLang="zh-CN" dirty="0"/>
              <a:t>40 GHz to be provisioned to each topology</a:t>
            </a:r>
          </a:p>
          <a:p>
            <a:r>
              <a:rPr lang="en-US" altLang="zh-CN" dirty="0"/>
              <a:t>Network setup</a:t>
            </a:r>
          </a:p>
          <a:p>
            <a:pPr lvl="1"/>
            <a:r>
              <a:rPr lang="en-US" altLang="zh-CN" dirty="0"/>
              <a:t>Two edge cloud servers are connected via 100 Mbps Ethernet </a:t>
            </a:r>
          </a:p>
          <a:p>
            <a:r>
              <a:rPr lang="en-US" altLang="zh-CN" dirty="0"/>
              <a:t>Experiments</a:t>
            </a:r>
          </a:p>
          <a:p>
            <a:pPr lvl="1"/>
            <a:r>
              <a:rPr lang="en-US" altLang="zh-CN" dirty="0"/>
              <a:t>1000 user requests during each simulation</a:t>
            </a:r>
          </a:p>
          <a:p>
            <a:pPr lvl="1"/>
            <a:endParaRPr lang="en-US" altLang="zh-CN" sz="2600" dirty="0"/>
          </a:p>
        </p:txBody>
      </p:sp>
      <p:sp>
        <p:nvSpPr>
          <p:cNvPr id="4" name="Footer Placeholder 3"/>
          <p:cNvSpPr>
            <a:spLocks noGrp="1"/>
          </p:cNvSpPr>
          <p:nvPr>
            <p:ph type="ftr" sz="quarter" idx="11"/>
          </p:nvPr>
        </p:nvSpPr>
        <p:spPr/>
        <p:txBody>
          <a:bodyPr/>
          <a:lstStyle/>
          <a:p>
            <a:pPr fontAlgn="t"/>
            <a:r>
              <a:rPr lang="en-US" altLang="zh-CN" b="1"/>
              <a:t>IEEE INFOCOM 2016</a:t>
            </a:r>
            <a:endParaRPr lang="en-US" altLang="zh-CN" b="1"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22</a:t>
            </a:fld>
            <a:endParaRPr lang="en-US" dirty="0"/>
          </a:p>
        </p:txBody>
      </p:sp>
    </p:spTree>
    <p:extLst>
      <p:ext uri="{BB962C8B-B14F-4D97-AF65-F5344CB8AC3E}">
        <p14:creationId xmlns:p14="http://schemas.microsoft.com/office/powerpoint/2010/main" val="188597382"/>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Effect of computation amounts </a:t>
            </a:r>
            <a:endParaRPr lang="en-US" dirty="0"/>
          </a:p>
        </p:txBody>
      </p:sp>
      <p:sp>
        <p:nvSpPr>
          <p:cNvPr id="3" name="Content Placeholder 2"/>
          <p:cNvSpPr>
            <a:spLocks noGrp="1"/>
          </p:cNvSpPr>
          <p:nvPr>
            <p:ph idx="1"/>
          </p:nvPr>
        </p:nvSpPr>
        <p:spPr>
          <a:xfrm>
            <a:off x="457200" y="1447800"/>
            <a:ext cx="8229600" cy="4800600"/>
          </a:xfrm>
        </p:spPr>
        <p:txBody>
          <a:bodyPr>
            <a:normAutofit/>
          </a:bodyPr>
          <a:lstStyle/>
          <a:p>
            <a:r>
              <a:rPr lang="en-US" altLang="zh-CN" sz="3000" dirty="0"/>
              <a:t>Workload placement algorithm is used</a:t>
            </a:r>
          </a:p>
          <a:p>
            <a:pPr lvl="1"/>
            <a:r>
              <a:rPr lang="en-US" altLang="zh-CN" sz="2600" dirty="0"/>
              <a:t>Data size: normal distribution with an average of 5 MB</a:t>
            </a:r>
          </a:p>
          <a:p>
            <a:pPr lvl="1"/>
            <a:endParaRPr lang="en-US" altLang="zh-CN" sz="2600" dirty="0"/>
          </a:p>
        </p:txBody>
      </p:sp>
      <p:sp>
        <p:nvSpPr>
          <p:cNvPr id="4" name="Footer Placeholder 3"/>
          <p:cNvSpPr>
            <a:spLocks noGrp="1"/>
          </p:cNvSpPr>
          <p:nvPr>
            <p:ph type="ftr" sz="quarter" idx="11"/>
          </p:nvPr>
        </p:nvSpPr>
        <p:spPr/>
        <p:txBody>
          <a:bodyPr/>
          <a:lstStyle/>
          <a:p>
            <a:pPr fontAlgn="t"/>
            <a:r>
              <a:rPr lang="en-US" altLang="zh-CN" b="1"/>
              <a:t>IEEE INFOCOM 2016</a:t>
            </a:r>
            <a:endParaRPr lang="en-US" altLang="zh-CN" b="1" dirty="0"/>
          </a:p>
        </p:txBody>
      </p:sp>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734" y="2763616"/>
            <a:ext cx="9004531" cy="2417984"/>
          </a:xfrm>
          <a:prstGeom prst="rect">
            <a:avLst/>
          </a:prstGeom>
        </p:spPr>
      </p:pic>
      <p:sp>
        <p:nvSpPr>
          <p:cNvPr id="6" name="TextBox 5"/>
          <p:cNvSpPr txBox="1"/>
          <p:nvPr/>
        </p:nvSpPr>
        <p:spPr>
          <a:xfrm>
            <a:off x="3040457" y="5467290"/>
            <a:ext cx="3051605" cy="400110"/>
          </a:xfrm>
          <a:prstGeom prst="rect">
            <a:avLst/>
          </a:prstGeom>
          <a:noFill/>
          <a:ln>
            <a:solidFill>
              <a:srgbClr val="FF0000"/>
            </a:solidFill>
          </a:ln>
        </p:spPr>
        <p:txBody>
          <a:bodyPr wrap="none" rtlCol="0">
            <a:spAutoFit/>
          </a:bodyPr>
          <a:lstStyle/>
          <a:p>
            <a:r>
              <a:rPr lang="en-US" sz="2000" dirty="0"/>
              <a:t>Up to </a:t>
            </a:r>
            <a:r>
              <a:rPr lang="en-US" sz="2000" b="1" u="sng" dirty="0">
                <a:solidFill>
                  <a:srgbClr val="FF0000"/>
                </a:solidFill>
              </a:rPr>
              <a:t>40%</a:t>
            </a:r>
            <a:r>
              <a:rPr lang="en-US" sz="2000" dirty="0"/>
              <a:t> delay deduction </a:t>
            </a:r>
          </a:p>
        </p:txBody>
      </p:sp>
      <p:sp>
        <p:nvSpPr>
          <p:cNvPr id="7" name="Slide Number Placeholder 6"/>
          <p:cNvSpPr>
            <a:spLocks noGrp="1"/>
          </p:cNvSpPr>
          <p:nvPr>
            <p:ph type="sldNum" sz="quarter" idx="12"/>
          </p:nvPr>
        </p:nvSpPr>
        <p:spPr/>
        <p:txBody>
          <a:bodyPr/>
          <a:lstStyle/>
          <a:p>
            <a:fld id="{B6F15528-21DE-4FAA-801E-634DDDAF4B2B}" type="slidenum">
              <a:rPr lang="en-US" smtClean="0"/>
              <a:pPr/>
              <a:t>23</a:t>
            </a:fld>
            <a:endParaRPr lang="en-US" dirty="0"/>
          </a:p>
        </p:txBody>
      </p:sp>
    </p:spTree>
    <p:extLst>
      <p:ext uri="{BB962C8B-B14F-4D97-AF65-F5344CB8AC3E}">
        <p14:creationId xmlns:p14="http://schemas.microsoft.com/office/powerpoint/2010/main" val="253490221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Effect SA cooling parameter</a:t>
            </a:r>
            <a:endParaRPr lang="en-US" dirty="0"/>
          </a:p>
        </p:txBody>
      </p:sp>
      <p:sp>
        <p:nvSpPr>
          <p:cNvPr id="3" name="Content Placeholder 2"/>
          <p:cNvSpPr>
            <a:spLocks noGrp="1"/>
          </p:cNvSpPr>
          <p:nvPr>
            <p:ph idx="1"/>
          </p:nvPr>
        </p:nvSpPr>
        <p:spPr>
          <a:xfrm>
            <a:off x="457200" y="1447800"/>
            <a:ext cx="8229600" cy="4800600"/>
          </a:xfrm>
        </p:spPr>
        <p:txBody>
          <a:bodyPr>
            <a:normAutofit/>
          </a:bodyPr>
          <a:lstStyle/>
          <a:p>
            <a:r>
              <a:rPr lang="en-US" altLang="zh-CN" sz="3000" dirty="0"/>
              <a:t>Performance when cooling parameter varies</a:t>
            </a:r>
          </a:p>
          <a:p>
            <a:pPr lvl="1"/>
            <a:r>
              <a:rPr lang="en-US" altLang="zh-CN" sz="2600" dirty="0"/>
              <a:t>Insights: there exists a </a:t>
            </a:r>
            <a:r>
              <a:rPr lang="en-US" altLang="zh-CN" sz="2600" dirty="0">
                <a:solidFill>
                  <a:srgbClr val="FF0000"/>
                </a:solidFill>
              </a:rPr>
              <a:t>tradeoff</a:t>
            </a:r>
            <a:r>
              <a:rPr lang="en-US" altLang="zh-CN" sz="2600" dirty="0"/>
              <a:t> between performance and overhead of workload placement</a:t>
            </a:r>
          </a:p>
          <a:p>
            <a:pPr marL="457200" lvl="1" indent="0">
              <a:buNone/>
            </a:pPr>
            <a:endParaRPr lang="en-US" altLang="zh-CN" sz="2600" dirty="0"/>
          </a:p>
        </p:txBody>
      </p:sp>
      <p:sp>
        <p:nvSpPr>
          <p:cNvPr id="4" name="Footer Placeholder 3"/>
          <p:cNvSpPr>
            <a:spLocks noGrp="1"/>
          </p:cNvSpPr>
          <p:nvPr>
            <p:ph type="ftr" sz="quarter" idx="11"/>
          </p:nvPr>
        </p:nvSpPr>
        <p:spPr/>
        <p:txBody>
          <a:bodyPr/>
          <a:lstStyle/>
          <a:p>
            <a:pPr fontAlgn="t"/>
            <a:r>
              <a:rPr lang="en-US" altLang="zh-CN" b="1"/>
              <a:t>IEEE INFOCOM 2016</a:t>
            </a:r>
            <a:endParaRPr lang="en-US" altLang="zh-CN" b="1" dirty="0"/>
          </a:p>
        </p:txBody>
      </p:sp>
      <p:pic>
        <p:nvPicPr>
          <p:cNvPr id="7" name="Picture 6"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6785" y="3048000"/>
            <a:ext cx="7220415" cy="3016003"/>
          </a:xfrm>
          <a:prstGeom prst="rect">
            <a:avLst/>
          </a:prstGeom>
        </p:spPr>
      </p:pic>
      <p:sp>
        <p:nvSpPr>
          <p:cNvPr id="5" name="Slide Number Placeholder 4"/>
          <p:cNvSpPr>
            <a:spLocks noGrp="1"/>
          </p:cNvSpPr>
          <p:nvPr>
            <p:ph type="sldNum" sz="quarter" idx="12"/>
          </p:nvPr>
        </p:nvSpPr>
        <p:spPr/>
        <p:txBody>
          <a:bodyPr/>
          <a:lstStyle/>
          <a:p>
            <a:fld id="{B6F15528-21DE-4FAA-801E-634DDDAF4B2B}" type="slidenum">
              <a:rPr lang="en-US" smtClean="0"/>
              <a:pPr/>
              <a:t>24</a:t>
            </a:fld>
            <a:endParaRPr lang="en-US" dirty="0"/>
          </a:p>
        </p:txBody>
      </p:sp>
    </p:spTree>
    <p:extLst>
      <p:ext uri="{BB962C8B-B14F-4D97-AF65-F5344CB8AC3E}">
        <p14:creationId xmlns:p14="http://schemas.microsoft.com/office/powerpoint/2010/main" val="247668970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Summary</a:t>
            </a:r>
            <a:endParaRPr lang="en-US" dirty="0"/>
          </a:p>
        </p:txBody>
      </p:sp>
      <p:sp>
        <p:nvSpPr>
          <p:cNvPr id="3" name="Content Placeholder 2"/>
          <p:cNvSpPr>
            <a:spLocks noGrp="1"/>
          </p:cNvSpPr>
          <p:nvPr>
            <p:ph idx="1"/>
          </p:nvPr>
        </p:nvSpPr>
        <p:spPr>
          <a:xfrm>
            <a:off x="457200" y="1447800"/>
            <a:ext cx="8229600" cy="4800600"/>
          </a:xfrm>
        </p:spPr>
        <p:txBody>
          <a:bodyPr vert="horz" lIns="91440" tIns="45720" rIns="91440" bIns="45720" rtlCol="0" anchor="t">
            <a:normAutofit/>
          </a:bodyPr>
          <a:lstStyle/>
          <a:p>
            <a:pPr algn="just"/>
            <a:r>
              <a:rPr lang="en-US" altLang="zh-CN" sz="3000" dirty="0"/>
              <a:t>Offloading computations to remote cloud could </a:t>
            </a:r>
            <a:r>
              <a:rPr lang="en-US" altLang="zh-CN" sz="3000" dirty="0" smtClean="0"/>
              <a:t>hurt the performance of mobile apps</a:t>
            </a:r>
            <a:endParaRPr lang="en-US" altLang="zh-CN" sz="3000" dirty="0"/>
          </a:p>
          <a:p>
            <a:pPr lvl="1" algn="just"/>
            <a:r>
              <a:rPr lang="en-US" altLang="zh-CN" sz="2600" dirty="0"/>
              <a:t>Long network communication latency</a:t>
            </a:r>
          </a:p>
          <a:p>
            <a:pPr algn="just"/>
            <a:r>
              <a:rPr lang="en-US" altLang="zh-CN" sz="3000" dirty="0"/>
              <a:t>Cloudlet could not always reduce response time for mobile apps</a:t>
            </a:r>
          </a:p>
          <a:p>
            <a:pPr lvl="1" algn="just"/>
            <a:r>
              <a:rPr lang="en-US" altLang="zh-CN" sz="2600" dirty="0"/>
              <a:t>Limited computing </a:t>
            </a:r>
            <a:r>
              <a:rPr lang="en-US" altLang="zh-CN" sz="2600" dirty="0" smtClean="0"/>
              <a:t>resources</a:t>
            </a:r>
            <a:endParaRPr lang="en-US" altLang="zh-CN" sz="2600" dirty="0"/>
          </a:p>
          <a:p>
            <a:pPr algn="just"/>
            <a:r>
              <a:rPr lang="en-US" altLang="zh-CN" sz="3000" dirty="0"/>
              <a:t>Hierarchical edge cloud </a:t>
            </a:r>
            <a:r>
              <a:rPr lang="en-US" altLang="zh-CN" sz="3000" dirty="0" smtClean="0"/>
              <a:t>improve </a:t>
            </a:r>
            <a:r>
              <a:rPr lang="en-US" altLang="zh-CN" sz="3000" dirty="0"/>
              <a:t>the efficiency of resource utilization</a:t>
            </a:r>
          </a:p>
          <a:p>
            <a:pPr lvl="1" algn="just"/>
            <a:r>
              <a:rPr lang="en-US" altLang="zh-CN" sz="2600" dirty="0"/>
              <a:t>Opportunistically aggregate peak loads</a:t>
            </a:r>
          </a:p>
          <a:p>
            <a:pPr marL="457200" indent="-457200" algn="just"/>
            <a:endParaRPr lang="en-US" altLang="zh-CN" sz="3000" dirty="0"/>
          </a:p>
          <a:p>
            <a:pPr marL="400050" lvl="1" indent="0" algn="just">
              <a:buNone/>
            </a:pPr>
            <a:endParaRPr lang="en-US" altLang="zh-CN" sz="2600" dirty="0"/>
          </a:p>
        </p:txBody>
      </p:sp>
      <p:sp>
        <p:nvSpPr>
          <p:cNvPr id="4" name="Footer Placeholder 3"/>
          <p:cNvSpPr>
            <a:spLocks noGrp="1"/>
          </p:cNvSpPr>
          <p:nvPr>
            <p:ph type="ftr" sz="quarter" idx="11"/>
          </p:nvPr>
        </p:nvSpPr>
        <p:spPr/>
        <p:txBody>
          <a:bodyPr/>
          <a:lstStyle/>
          <a:p>
            <a:pPr fontAlgn="t"/>
            <a:r>
              <a:rPr lang="en-US" altLang="zh-CN" b="1"/>
              <a:t>IEEE INFOCOM 2016</a:t>
            </a:r>
            <a:endParaRPr lang="en-US" altLang="zh-CN" b="1"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25</a:t>
            </a:fld>
            <a:endParaRPr lang="en-US" dirty="0"/>
          </a:p>
        </p:txBody>
      </p:sp>
    </p:spTree>
    <p:extLst>
      <p:ext uri="{BB962C8B-B14F-4D97-AF65-F5344CB8AC3E}">
        <p14:creationId xmlns:p14="http://schemas.microsoft.com/office/powerpoint/2010/main" val="1325122192"/>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
        <p:nvSpPr>
          <p:cNvPr id="3" name="Content Placeholder 2"/>
          <p:cNvSpPr>
            <a:spLocks noGrp="1"/>
          </p:cNvSpPr>
          <p:nvPr>
            <p:ph idx="1"/>
          </p:nvPr>
        </p:nvSpPr>
        <p:spPr/>
        <p:txBody>
          <a:bodyPr/>
          <a:lstStyle/>
          <a:p>
            <a:r>
              <a:rPr lang="en-US" dirty="0"/>
              <a:t>Questions?</a:t>
            </a:r>
          </a:p>
          <a:p>
            <a:endParaRPr lang="en-US" dirty="0"/>
          </a:p>
          <a:p>
            <a:r>
              <a:rPr lang="en-US" dirty="0"/>
              <a:t>The paper and slides are also available at:</a:t>
            </a:r>
          </a:p>
          <a:p>
            <a:pPr>
              <a:buNone/>
            </a:pPr>
            <a:r>
              <a:rPr lang="en-US" dirty="0"/>
              <a:t>	http://web.eecs.utk.edu/~weigao</a:t>
            </a:r>
          </a:p>
        </p:txBody>
      </p:sp>
      <p:sp>
        <p:nvSpPr>
          <p:cNvPr id="4" name="Footer Placeholder 3"/>
          <p:cNvSpPr>
            <a:spLocks noGrp="1"/>
          </p:cNvSpPr>
          <p:nvPr>
            <p:ph type="ftr" sz="quarter" idx="11"/>
          </p:nvPr>
        </p:nvSpPr>
        <p:spPr/>
        <p:txBody>
          <a:bodyPr/>
          <a:lstStyle/>
          <a:p>
            <a:pPr fontAlgn="t"/>
            <a:r>
              <a:rPr lang="en-US" altLang="zh-CN" b="1"/>
              <a:t>IEEE INFOCOM 2016</a:t>
            </a:r>
            <a:endParaRPr lang="en-US" altLang="zh-CN" b="1"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26</a:t>
            </a:fld>
            <a:endParaRPr lang="en-US" dirty="0"/>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686800" cy="1143000"/>
          </a:xfrm>
        </p:spPr>
        <p:txBody>
          <a:bodyPr>
            <a:noAutofit/>
          </a:bodyPr>
          <a:lstStyle/>
          <a:p>
            <a:r>
              <a:rPr lang="en-US" altLang="zh-CN" dirty="0"/>
              <a:t>The limits of Cloud Computing</a:t>
            </a:r>
            <a:endParaRPr lang="en-US" dirty="0"/>
          </a:p>
        </p:txBody>
      </p:sp>
      <p:sp>
        <p:nvSpPr>
          <p:cNvPr id="3" name="Content Placeholder 2"/>
          <p:cNvSpPr>
            <a:spLocks noGrp="1"/>
          </p:cNvSpPr>
          <p:nvPr>
            <p:ph idx="1"/>
          </p:nvPr>
        </p:nvSpPr>
        <p:spPr/>
        <p:txBody>
          <a:bodyPr/>
          <a:lstStyle/>
          <a:p>
            <a:r>
              <a:rPr lang="en-US" altLang="zh-CN" sz="3000" dirty="0"/>
              <a:t>Network communication latency of MCC</a:t>
            </a:r>
          </a:p>
          <a:p>
            <a:pPr lvl="1"/>
            <a:r>
              <a:rPr lang="en-US" altLang="zh-CN" sz="2600" dirty="0"/>
              <a:t>Can be up to </a:t>
            </a:r>
            <a:r>
              <a:rPr lang="en-US" altLang="zh-CN" sz="2600" dirty="0">
                <a:solidFill>
                  <a:srgbClr val="FF0000"/>
                </a:solidFill>
              </a:rPr>
              <a:t>400 ms</a:t>
            </a:r>
          </a:p>
          <a:p>
            <a:pPr lvl="1"/>
            <a:r>
              <a:rPr lang="en-US" altLang="zh-CN" sz="2600" dirty="0"/>
              <a:t>Many mobile apps are</a:t>
            </a:r>
            <a:r>
              <a:rPr lang="en-US" altLang="zh-CN" sz="2600" dirty="0">
                <a:solidFill>
                  <a:srgbClr val="FF0000"/>
                </a:solidFill>
              </a:rPr>
              <a:t> delay-sensitive</a:t>
            </a:r>
          </a:p>
          <a:p>
            <a:endParaRPr lang="en-US" altLang="zh-CN" sz="1800" dirty="0"/>
          </a:p>
          <a:p>
            <a:pPr marL="0" indent="0">
              <a:buNone/>
            </a:pPr>
            <a:endParaRPr lang="en-US" sz="3000" dirty="0"/>
          </a:p>
        </p:txBody>
      </p:sp>
      <p:sp>
        <p:nvSpPr>
          <p:cNvPr id="4" name="Footer Placeholder 3"/>
          <p:cNvSpPr>
            <a:spLocks noGrp="1"/>
          </p:cNvSpPr>
          <p:nvPr>
            <p:ph type="ftr" sz="quarter" idx="11"/>
          </p:nvPr>
        </p:nvSpPr>
        <p:spPr/>
        <p:txBody>
          <a:bodyPr/>
          <a:lstStyle/>
          <a:p>
            <a:pPr fontAlgn="t"/>
            <a:r>
              <a:rPr lang="en-US" altLang="zh-CN" b="1"/>
              <a:t>IEEE INFOCOM 2016</a:t>
            </a:r>
            <a:endParaRPr lang="en-US" altLang="zh-CN" b="1" dirty="0"/>
          </a:p>
        </p:txBody>
      </p:sp>
      <p:graphicFrame>
        <p:nvGraphicFramePr>
          <p:cNvPr id="9" name="Table 8"/>
          <p:cNvGraphicFramePr>
            <a:graphicFrameLocks noGrp="1"/>
          </p:cNvGraphicFramePr>
          <p:nvPr>
            <p:extLst>
              <p:ext uri="{D42A27DB-BD31-4B8C-83A1-F6EECF244321}">
                <p14:modId xmlns:p14="http://schemas.microsoft.com/office/powerpoint/2010/main" val="1503408531"/>
              </p:ext>
            </p:extLst>
          </p:nvPr>
        </p:nvGraphicFramePr>
        <p:xfrm>
          <a:off x="609600" y="2895601"/>
          <a:ext cx="7486650" cy="3124199"/>
        </p:xfrm>
        <a:graphic>
          <a:graphicData uri="http://schemas.openxmlformats.org/drawingml/2006/table">
            <a:tbl>
              <a:tblPr firstRow="1" bandRow="1">
                <a:tableStyleId>{00A15C55-8517-42AA-B614-E9B94910E393}</a:tableStyleId>
              </a:tblPr>
              <a:tblGrid>
                <a:gridCol w="2645765">
                  <a:extLst>
                    <a:ext uri="{9D8B030D-6E8A-4147-A177-3AD203B41FA5}">
                      <a16:colId xmlns="" xmlns:a16="http://schemas.microsoft.com/office/drawing/2014/main" val="20000"/>
                    </a:ext>
                  </a:extLst>
                </a:gridCol>
                <a:gridCol w="1733432">
                  <a:extLst>
                    <a:ext uri="{9D8B030D-6E8A-4147-A177-3AD203B41FA5}">
                      <a16:colId xmlns="" xmlns:a16="http://schemas.microsoft.com/office/drawing/2014/main" val="20001"/>
                    </a:ext>
                  </a:extLst>
                </a:gridCol>
                <a:gridCol w="1571730">
                  <a:extLst>
                    <a:ext uri="{9D8B030D-6E8A-4147-A177-3AD203B41FA5}">
                      <a16:colId xmlns="" xmlns:a16="http://schemas.microsoft.com/office/drawing/2014/main" val="20002"/>
                    </a:ext>
                  </a:extLst>
                </a:gridCol>
                <a:gridCol w="1535723">
                  <a:extLst>
                    <a:ext uri="{9D8B030D-6E8A-4147-A177-3AD203B41FA5}">
                      <a16:colId xmlns="" xmlns:a16="http://schemas.microsoft.com/office/drawing/2014/main" val="20003"/>
                    </a:ext>
                  </a:extLst>
                </a:gridCol>
              </a:tblGrid>
              <a:tr h="606909">
                <a:tc>
                  <a:txBody>
                    <a:bodyPr/>
                    <a:lstStyle/>
                    <a:p>
                      <a:pPr algn="ctr">
                        <a:lnSpc>
                          <a:spcPct val="100000"/>
                        </a:lnSpc>
                      </a:pPr>
                      <a:r>
                        <a:rPr lang="en-US" sz="2000" b="0" dirty="0">
                          <a:latin typeface="+mn-lt"/>
                        </a:rPr>
                        <a:t>Round</a:t>
                      </a:r>
                      <a:r>
                        <a:rPr lang="en-US" sz="2000" b="0" baseline="0" dirty="0">
                          <a:latin typeface="+mn-lt"/>
                        </a:rPr>
                        <a:t> trip cities</a:t>
                      </a:r>
                      <a:endParaRPr lang="en-US" sz="2000" b="0" dirty="0">
                        <a:latin typeface="+mn-lt"/>
                      </a:endParaRPr>
                    </a:p>
                  </a:txBody>
                  <a:tcPr anchor="ctr"/>
                </a:tc>
                <a:tc>
                  <a:txBody>
                    <a:bodyPr/>
                    <a:lstStyle/>
                    <a:p>
                      <a:pPr algn="ctr"/>
                      <a:r>
                        <a:rPr lang="en-US" sz="2000" b="0" kern="1200" dirty="0">
                          <a:solidFill>
                            <a:schemeClr val="lt1"/>
                          </a:solidFill>
                          <a:latin typeface="+mn-lt"/>
                          <a:ea typeface="+mn-ea"/>
                          <a:cs typeface="+mn-cs"/>
                        </a:rPr>
                        <a:t>Max(</a:t>
                      </a:r>
                      <a:r>
                        <a:rPr lang="en-US" sz="2000" b="0" kern="1200" dirty="0" err="1">
                          <a:solidFill>
                            <a:schemeClr val="lt1"/>
                          </a:solidFill>
                          <a:latin typeface="+mn-lt"/>
                          <a:ea typeface="+mn-ea"/>
                          <a:cs typeface="+mn-cs"/>
                        </a:rPr>
                        <a:t>ms</a:t>
                      </a:r>
                      <a:r>
                        <a:rPr lang="en-US" sz="2000" b="0" kern="1200" dirty="0">
                          <a:solidFill>
                            <a:schemeClr val="lt1"/>
                          </a:solidFill>
                          <a:latin typeface="+mn-lt"/>
                          <a:ea typeface="+mn-ea"/>
                          <a:cs typeface="+mn-cs"/>
                        </a:rPr>
                        <a:t>)</a:t>
                      </a:r>
                    </a:p>
                  </a:txBody>
                  <a:tcPr anchor="ctr"/>
                </a:tc>
                <a:tc>
                  <a:txBody>
                    <a:bodyPr/>
                    <a:lstStyle/>
                    <a:p>
                      <a:pPr algn="ctr"/>
                      <a:r>
                        <a:rPr lang="en-US" sz="2000" b="0" kern="1200" dirty="0">
                          <a:solidFill>
                            <a:schemeClr val="lt1"/>
                          </a:solidFill>
                          <a:latin typeface="+mn-lt"/>
                          <a:ea typeface="+mn-ea"/>
                          <a:cs typeface="+mn-cs"/>
                        </a:rPr>
                        <a:t>Mean(</a:t>
                      </a:r>
                      <a:r>
                        <a:rPr lang="en-US" sz="2000" b="0" kern="1200" dirty="0" err="1">
                          <a:solidFill>
                            <a:schemeClr val="lt1"/>
                          </a:solidFill>
                          <a:latin typeface="+mn-lt"/>
                          <a:ea typeface="+mn-ea"/>
                          <a:cs typeface="+mn-cs"/>
                        </a:rPr>
                        <a:t>ms</a:t>
                      </a:r>
                      <a:r>
                        <a:rPr lang="en-US" sz="2000" b="0" kern="1200" dirty="0">
                          <a:solidFill>
                            <a:schemeClr val="lt1"/>
                          </a:solidFill>
                          <a:latin typeface="+mn-lt"/>
                          <a:ea typeface="+mn-ea"/>
                          <a:cs typeface="+mn-cs"/>
                        </a:rPr>
                        <a:t>)</a:t>
                      </a:r>
                    </a:p>
                  </a:txBody>
                  <a:tcPr anchor="ctr"/>
                </a:tc>
                <a:tc>
                  <a:txBody>
                    <a:bodyPr/>
                    <a:lstStyle/>
                    <a:p>
                      <a:pPr algn="ctr"/>
                      <a:r>
                        <a:rPr lang="en-US" sz="2000" b="0" dirty="0"/>
                        <a:t>Min(</a:t>
                      </a:r>
                      <a:r>
                        <a:rPr lang="en-US" sz="2000" b="0" dirty="0" err="1"/>
                        <a:t>ms</a:t>
                      </a:r>
                      <a:r>
                        <a:rPr lang="en-US" sz="2000" b="0" dirty="0"/>
                        <a:t>)</a:t>
                      </a:r>
                      <a:endParaRPr lang="en-US" sz="1400" b="0" dirty="0"/>
                    </a:p>
                  </a:txBody>
                  <a:tcPr anchor="ctr"/>
                </a:tc>
                <a:extLst>
                  <a:ext uri="{0D108BD9-81ED-4DB2-BD59-A6C34878D82A}">
                    <a16:rowId xmlns="" xmlns:a16="http://schemas.microsoft.com/office/drawing/2014/main" val="10000"/>
                  </a:ext>
                </a:extLst>
              </a:tr>
              <a:tr h="503458">
                <a:tc>
                  <a:txBody>
                    <a:bodyPr/>
                    <a:lstStyle/>
                    <a:p>
                      <a:pPr algn="ctr"/>
                      <a:r>
                        <a:rPr lang="en-US" sz="1800" b="0" dirty="0"/>
                        <a:t>Berkeley-Canberra</a:t>
                      </a:r>
                    </a:p>
                  </a:txBody>
                  <a:tcPr anchor="ctr"/>
                </a:tc>
                <a:tc>
                  <a:txBody>
                    <a:bodyPr/>
                    <a:lstStyle/>
                    <a:p>
                      <a:pPr algn="ctr"/>
                      <a:r>
                        <a:rPr lang="en-US" sz="1800" dirty="0"/>
                        <a:t>174.0</a:t>
                      </a:r>
                      <a:endParaRPr lang="en-US" sz="1400" dirty="0"/>
                    </a:p>
                  </a:txBody>
                  <a:tcPr anchor="ctr"/>
                </a:tc>
                <a:tc>
                  <a:txBody>
                    <a:bodyPr/>
                    <a:lstStyle/>
                    <a:p>
                      <a:pPr algn="ctr"/>
                      <a:r>
                        <a:rPr lang="en-US" sz="1800" b="0" kern="1200" dirty="0">
                          <a:solidFill>
                            <a:schemeClr val="tx1"/>
                          </a:solidFill>
                          <a:latin typeface="+mn-lt"/>
                          <a:ea typeface="+mn-ea"/>
                          <a:cs typeface="+mn-cs"/>
                        </a:rPr>
                        <a:t>174.7</a:t>
                      </a:r>
                      <a:endParaRPr lang="en-US" sz="2000" b="0" kern="1200" dirty="0">
                        <a:solidFill>
                          <a:schemeClr val="tx1"/>
                        </a:solidFill>
                        <a:latin typeface="+mn-lt"/>
                        <a:ea typeface="+mn-ea"/>
                        <a:cs typeface="+mn-cs"/>
                      </a:endParaRPr>
                    </a:p>
                  </a:txBody>
                  <a:tcPr anchor="ctr"/>
                </a:tc>
                <a:tc>
                  <a:txBody>
                    <a:bodyPr/>
                    <a:lstStyle/>
                    <a:p>
                      <a:pPr algn="ctr"/>
                      <a:r>
                        <a:rPr lang="en-US" sz="1800" dirty="0"/>
                        <a:t>176.0</a:t>
                      </a:r>
                      <a:endParaRPr lang="en-US" sz="1400" dirty="0"/>
                    </a:p>
                  </a:txBody>
                  <a:tcPr anchor="ctr"/>
                </a:tc>
                <a:extLst>
                  <a:ext uri="{0D108BD9-81ED-4DB2-BD59-A6C34878D82A}">
                    <a16:rowId xmlns="" xmlns:a16="http://schemas.microsoft.com/office/drawing/2014/main" val="10001"/>
                  </a:ext>
                </a:extLst>
              </a:tr>
              <a:tr h="503458">
                <a:tc>
                  <a:txBody>
                    <a:bodyPr/>
                    <a:lstStyle/>
                    <a:p>
                      <a:pPr algn="ctr"/>
                      <a:r>
                        <a:rPr lang="en-US" sz="1800" dirty="0"/>
                        <a:t>Berkeley-</a:t>
                      </a:r>
                      <a:r>
                        <a:rPr lang="en-US" sz="1800" dirty="0" err="1"/>
                        <a:t>Troudheim</a:t>
                      </a:r>
                      <a:endParaRPr lang="en-US" sz="1800" dirty="0"/>
                    </a:p>
                  </a:txBody>
                  <a:tcPr anchor="ctr"/>
                </a:tc>
                <a:tc>
                  <a:txBody>
                    <a:bodyPr/>
                    <a:lstStyle/>
                    <a:p>
                      <a:pPr algn="ctr"/>
                      <a:r>
                        <a:rPr lang="en-US" sz="1800" kern="1200" dirty="0">
                          <a:solidFill>
                            <a:schemeClr val="dk1"/>
                          </a:solidFill>
                          <a:latin typeface="+mn-lt"/>
                          <a:ea typeface="+mn-ea"/>
                          <a:cs typeface="+mn-cs"/>
                        </a:rPr>
                        <a:t>197.0</a:t>
                      </a:r>
                    </a:p>
                  </a:txBody>
                  <a:tcPr anchor="ctr"/>
                </a:tc>
                <a:tc>
                  <a:txBody>
                    <a:bodyPr/>
                    <a:lstStyle/>
                    <a:p>
                      <a:pPr algn="ctr"/>
                      <a:r>
                        <a:rPr lang="en-US" sz="1800" dirty="0"/>
                        <a:t>197.0</a:t>
                      </a:r>
                    </a:p>
                  </a:txBody>
                  <a:tcPr anchor="ctr"/>
                </a:tc>
                <a:tc>
                  <a:txBody>
                    <a:bodyPr/>
                    <a:lstStyle/>
                    <a:p>
                      <a:pPr algn="ctr"/>
                      <a:r>
                        <a:rPr lang="en-US" sz="1800" dirty="0"/>
                        <a:t>197.0</a:t>
                      </a:r>
                    </a:p>
                  </a:txBody>
                  <a:tcPr anchor="ctr"/>
                </a:tc>
                <a:extLst>
                  <a:ext uri="{0D108BD9-81ED-4DB2-BD59-A6C34878D82A}">
                    <a16:rowId xmlns="" xmlns:a16="http://schemas.microsoft.com/office/drawing/2014/main" val="10002"/>
                  </a:ext>
                </a:extLst>
              </a:tr>
              <a:tr h="503458">
                <a:tc>
                  <a:txBody>
                    <a:bodyPr/>
                    <a:lstStyle/>
                    <a:p>
                      <a:pPr algn="ctr"/>
                      <a:r>
                        <a:rPr lang="en-US" sz="1800" dirty="0"/>
                        <a:t>Pittsburgh-Hong Kong</a:t>
                      </a:r>
                    </a:p>
                  </a:txBody>
                  <a:tcPr anchor="ctr"/>
                </a:tc>
                <a:tc>
                  <a:txBody>
                    <a:bodyPr/>
                    <a:lstStyle/>
                    <a:p>
                      <a:pPr algn="ctr"/>
                      <a:r>
                        <a:rPr lang="en-US" sz="1800" dirty="0"/>
                        <a:t>217.0</a:t>
                      </a:r>
                      <a:endParaRPr lang="en-US" sz="1400" dirty="0"/>
                    </a:p>
                  </a:txBody>
                  <a:tcPr anchor="ctr"/>
                </a:tc>
                <a:tc>
                  <a:txBody>
                    <a:bodyPr/>
                    <a:lstStyle/>
                    <a:p>
                      <a:pPr algn="ctr"/>
                      <a:r>
                        <a:rPr lang="en-US" sz="1800" dirty="0"/>
                        <a:t>223.1</a:t>
                      </a:r>
                    </a:p>
                  </a:txBody>
                  <a:tcPr anchor="ctr"/>
                </a:tc>
                <a:tc>
                  <a:txBody>
                    <a:bodyPr/>
                    <a:lstStyle/>
                    <a:p>
                      <a:pPr algn="ctr"/>
                      <a:r>
                        <a:rPr lang="en-US" sz="1800" dirty="0"/>
                        <a:t>393.0</a:t>
                      </a:r>
                    </a:p>
                  </a:txBody>
                  <a:tcPr anchor="ctr"/>
                </a:tc>
                <a:extLst>
                  <a:ext uri="{0D108BD9-81ED-4DB2-BD59-A6C34878D82A}">
                    <a16:rowId xmlns="" xmlns:a16="http://schemas.microsoft.com/office/drawing/2014/main" val="10003"/>
                  </a:ext>
                </a:extLst>
              </a:tr>
              <a:tr h="503458">
                <a:tc>
                  <a:txBody>
                    <a:bodyPr/>
                    <a:lstStyle/>
                    <a:p>
                      <a:pPr algn="ctr"/>
                      <a:r>
                        <a:rPr lang="en-US" sz="1800" dirty="0"/>
                        <a:t>Pittsburgh-</a:t>
                      </a:r>
                      <a:r>
                        <a:rPr lang="en-US" sz="1800" dirty="0" err="1"/>
                        <a:t>Seatle</a:t>
                      </a:r>
                      <a:endParaRPr lang="en-US" sz="1800" dirty="0"/>
                    </a:p>
                  </a:txBody>
                  <a:tcPr anchor="ctr"/>
                </a:tc>
                <a:tc>
                  <a:txBody>
                    <a:bodyPr/>
                    <a:lstStyle/>
                    <a:p>
                      <a:pPr algn="ctr"/>
                      <a:r>
                        <a:rPr lang="en-US" sz="1800" dirty="0"/>
                        <a:t>83.0</a:t>
                      </a:r>
                      <a:endParaRPr lang="en-US" sz="1400" dirty="0"/>
                    </a:p>
                  </a:txBody>
                  <a:tcPr anchor="ctr"/>
                </a:tc>
                <a:tc>
                  <a:txBody>
                    <a:bodyPr/>
                    <a:lstStyle/>
                    <a:p>
                      <a:pPr algn="ctr"/>
                      <a:r>
                        <a:rPr lang="en-US" sz="1800" dirty="0"/>
                        <a:t>83.9</a:t>
                      </a:r>
                      <a:endParaRPr lang="en-US" sz="1400" dirty="0"/>
                    </a:p>
                  </a:txBody>
                  <a:tcPr anchor="ctr"/>
                </a:tc>
                <a:tc>
                  <a:txBody>
                    <a:bodyPr/>
                    <a:lstStyle/>
                    <a:p>
                      <a:pPr algn="ctr"/>
                      <a:r>
                        <a:rPr lang="en-US" sz="1800" dirty="0"/>
                        <a:t>84.0</a:t>
                      </a:r>
                      <a:endParaRPr lang="en-US" sz="1400" dirty="0"/>
                    </a:p>
                  </a:txBody>
                  <a:tcPr anchor="ctr"/>
                </a:tc>
                <a:extLst>
                  <a:ext uri="{0D108BD9-81ED-4DB2-BD59-A6C34878D82A}">
                    <a16:rowId xmlns="" xmlns:a16="http://schemas.microsoft.com/office/drawing/2014/main" val="10004"/>
                  </a:ext>
                </a:extLst>
              </a:tr>
              <a:tr h="503458">
                <a:tc>
                  <a:txBody>
                    <a:bodyPr/>
                    <a:lstStyle/>
                    <a:p>
                      <a:pPr algn="ctr"/>
                      <a:r>
                        <a:rPr lang="en-US" sz="1800" dirty="0"/>
                        <a:t>Pittsburgh-Dublin</a:t>
                      </a:r>
                    </a:p>
                  </a:txBody>
                  <a:tcPr anchor="ctr"/>
                </a:tc>
                <a:tc>
                  <a:txBody>
                    <a:bodyPr/>
                    <a:lstStyle/>
                    <a:p>
                      <a:pPr algn="ctr"/>
                      <a:r>
                        <a:rPr lang="en-US" sz="1800" dirty="0"/>
                        <a:t>115.0</a:t>
                      </a:r>
                      <a:endParaRPr lang="en-US" sz="1400" dirty="0"/>
                    </a:p>
                  </a:txBody>
                  <a:tcPr anchor="ctr"/>
                </a:tc>
                <a:tc>
                  <a:txBody>
                    <a:bodyPr/>
                    <a:lstStyle/>
                    <a:p>
                      <a:pPr algn="ctr"/>
                      <a:r>
                        <a:rPr lang="en-US" sz="1800" dirty="0"/>
                        <a:t>115.7</a:t>
                      </a:r>
                      <a:endParaRPr lang="en-US" sz="1400" dirty="0"/>
                    </a:p>
                  </a:txBody>
                  <a:tcPr anchor="ctr"/>
                </a:tc>
                <a:tc>
                  <a:txBody>
                    <a:bodyPr/>
                    <a:lstStyle/>
                    <a:p>
                      <a:pPr algn="ctr"/>
                      <a:r>
                        <a:rPr lang="en-US" sz="1800" dirty="0"/>
                        <a:t>116.0</a:t>
                      </a:r>
                      <a:endParaRPr lang="en-US" sz="1400" dirty="0"/>
                    </a:p>
                  </a:txBody>
                  <a:tcPr anchor="ctr"/>
                </a:tc>
                <a:extLst>
                  <a:ext uri="{0D108BD9-81ED-4DB2-BD59-A6C34878D82A}">
                    <a16:rowId xmlns="" xmlns:a16="http://schemas.microsoft.com/office/drawing/2014/main" val="10005"/>
                  </a:ext>
                </a:extLst>
              </a:tr>
            </a:tbl>
          </a:graphicData>
        </a:graphic>
      </p:graphicFrame>
      <p:sp>
        <p:nvSpPr>
          <p:cNvPr id="7" name="Right Brace 6"/>
          <p:cNvSpPr/>
          <p:nvPr/>
        </p:nvSpPr>
        <p:spPr>
          <a:xfrm>
            <a:off x="6400800" y="1905000"/>
            <a:ext cx="228600" cy="685800"/>
          </a:xfrm>
          <a:prstGeom prst="rightBrace">
            <a:avLst/>
          </a:prstGeom>
          <a:ln w="19050">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p:cNvSpPr txBox="1"/>
          <p:nvPr/>
        </p:nvSpPr>
        <p:spPr>
          <a:xfrm>
            <a:off x="6573085" y="1828800"/>
            <a:ext cx="1794274" cy="830997"/>
          </a:xfrm>
          <a:prstGeom prst="rect">
            <a:avLst/>
          </a:prstGeom>
          <a:noFill/>
        </p:spPr>
        <p:txBody>
          <a:bodyPr wrap="none" rtlCol="0">
            <a:spAutoFit/>
          </a:bodyPr>
          <a:lstStyle/>
          <a:p>
            <a:pPr algn="ctr"/>
            <a:r>
              <a:rPr lang="en-US" sz="2400" dirty="0">
                <a:solidFill>
                  <a:srgbClr val="0000FF"/>
                </a:solidFill>
              </a:rPr>
              <a:t>Performance</a:t>
            </a:r>
          </a:p>
          <a:p>
            <a:pPr algn="ctr"/>
            <a:r>
              <a:rPr lang="en-US" sz="2400" dirty="0">
                <a:solidFill>
                  <a:srgbClr val="0000FF"/>
                </a:solidFill>
              </a:rPr>
              <a:t>degrades!</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a:t>
            </a:fld>
            <a:endParaRPr lang="en-US" dirty="0"/>
          </a:p>
        </p:txBody>
      </p:sp>
    </p:spTree>
    <p:extLst>
      <p:ext uri="{BB962C8B-B14F-4D97-AF65-F5344CB8AC3E}">
        <p14:creationId xmlns:p14="http://schemas.microsoft.com/office/powerpoint/2010/main" val="370759938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Existing solution</a:t>
            </a:r>
          </a:p>
        </p:txBody>
      </p:sp>
      <p:sp>
        <p:nvSpPr>
          <p:cNvPr id="4" name="Footer Placeholder 3"/>
          <p:cNvSpPr>
            <a:spLocks noGrp="1"/>
          </p:cNvSpPr>
          <p:nvPr>
            <p:ph type="ftr" sz="quarter" idx="11"/>
          </p:nvPr>
        </p:nvSpPr>
        <p:spPr/>
        <p:txBody>
          <a:bodyPr/>
          <a:lstStyle/>
          <a:p>
            <a:pPr fontAlgn="t"/>
            <a:r>
              <a:rPr lang="en-US" altLang="zh-CN" b="1"/>
              <a:t>IEEE INFOCOM 2016</a:t>
            </a:r>
            <a:endParaRPr lang="en-US" altLang="zh-CN" b="1" dirty="0"/>
          </a:p>
        </p:txBody>
      </p:sp>
      <p:sp>
        <p:nvSpPr>
          <p:cNvPr id="6" name="Content Placeholder 5"/>
          <p:cNvSpPr>
            <a:spLocks noGrp="1"/>
          </p:cNvSpPr>
          <p:nvPr>
            <p:ph idx="1"/>
          </p:nvPr>
        </p:nvSpPr>
        <p:spPr/>
        <p:txBody>
          <a:bodyPr/>
          <a:lstStyle/>
          <a:p>
            <a:r>
              <a:rPr lang="en-US" sz="3200" dirty="0"/>
              <a:t>Small scale cloud servers at the edge </a:t>
            </a:r>
          </a:p>
          <a:p>
            <a:pPr lvl="1"/>
            <a:r>
              <a:rPr lang="en-US" sz="2800" dirty="0" smtClean="0"/>
              <a:t>Reduce </a:t>
            </a:r>
            <a:r>
              <a:rPr lang="en-US" sz="2800" dirty="0"/>
              <a:t>the network latency accessing data center</a:t>
            </a:r>
          </a:p>
          <a:p>
            <a:pPr lvl="1"/>
            <a:r>
              <a:rPr lang="en-US" sz="2800" dirty="0"/>
              <a:t>Support user mobility</a:t>
            </a:r>
          </a:p>
        </p:txBody>
      </p:sp>
      <p:pic>
        <p:nvPicPr>
          <p:cNvPr id="9" name="Picture 8"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24110" y="2743061"/>
            <a:ext cx="2438400" cy="1935829"/>
          </a:xfrm>
          <a:prstGeom prst="rect">
            <a:avLst/>
          </a:prstGeom>
        </p:spPr>
      </p:pic>
      <p:pic>
        <p:nvPicPr>
          <p:cNvPr id="11" name="Picture 18" descr="http://files.softicons.com/download/internet-icons/web-hosting-icons-by-heart-internet/png/256/data-cente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47612" y="3452020"/>
            <a:ext cx="650855" cy="650855"/>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Screen Clippi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893035" y="5326864"/>
            <a:ext cx="662149" cy="795669"/>
          </a:xfrm>
          <a:prstGeom prst="rect">
            <a:avLst/>
          </a:prstGeom>
        </p:spPr>
      </p:pic>
      <p:pic>
        <p:nvPicPr>
          <p:cNvPr id="14" name="Picture 13" descr="Screen Clippin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731204" y="5503232"/>
            <a:ext cx="1244692" cy="442931"/>
          </a:xfrm>
          <a:prstGeom prst="rect">
            <a:avLst/>
          </a:prstGeom>
        </p:spPr>
      </p:pic>
      <p:pic>
        <p:nvPicPr>
          <p:cNvPr id="15" name="Picture 14" descr="Screen Clippi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531467" y="3525478"/>
            <a:ext cx="546040" cy="1105214"/>
          </a:xfrm>
          <a:prstGeom prst="rect">
            <a:avLst/>
          </a:prstGeom>
        </p:spPr>
      </p:pic>
      <p:pic>
        <p:nvPicPr>
          <p:cNvPr id="16" name="Picture 15" descr="Screen Clipping"/>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905419" y="3455364"/>
            <a:ext cx="943181" cy="876246"/>
          </a:xfrm>
          <a:prstGeom prst="rect">
            <a:avLst/>
          </a:prstGeom>
        </p:spPr>
      </p:pic>
      <p:cxnSp>
        <p:nvCxnSpPr>
          <p:cNvPr id="18" name="Straight Connector 17"/>
          <p:cNvCxnSpPr>
            <a:stCxn id="15" idx="3"/>
          </p:cNvCxnSpPr>
          <p:nvPr/>
        </p:nvCxnSpPr>
        <p:spPr>
          <a:xfrm flipV="1">
            <a:off x="2077507" y="3893487"/>
            <a:ext cx="1242909" cy="184598"/>
          </a:xfrm>
          <a:prstGeom prst="line">
            <a:avLst/>
          </a:prstGeom>
          <a:ln w="38100">
            <a:solidFill>
              <a:srgbClr val="004386"/>
            </a:solidFill>
            <a:prstDash val="solid"/>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3376510" y="4482725"/>
            <a:ext cx="737037" cy="806039"/>
          </a:xfrm>
          <a:prstGeom prst="line">
            <a:avLst/>
          </a:prstGeom>
          <a:ln w="38100">
            <a:solidFill>
              <a:srgbClr val="004386"/>
            </a:solidFill>
            <a:prstDash val="solid"/>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14" idx="0"/>
          </p:cNvCxnSpPr>
          <p:nvPr/>
        </p:nvCxnSpPr>
        <p:spPr>
          <a:xfrm flipH="1" flipV="1">
            <a:off x="5281510" y="4482726"/>
            <a:ext cx="1072040" cy="1020506"/>
          </a:xfrm>
          <a:prstGeom prst="line">
            <a:avLst/>
          </a:prstGeom>
          <a:ln w="38100">
            <a:solidFill>
              <a:srgbClr val="004386"/>
            </a:solidFill>
            <a:prstDash val="solid"/>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5376097" y="3710975"/>
            <a:ext cx="1529322" cy="274811"/>
          </a:xfrm>
          <a:prstGeom prst="line">
            <a:avLst/>
          </a:prstGeom>
          <a:ln w="38100">
            <a:solidFill>
              <a:srgbClr val="004386"/>
            </a:solidFill>
            <a:prstDash val="solid"/>
          </a:ln>
        </p:spPr>
        <p:style>
          <a:lnRef idx="1">
            <a:schemeClr val="accent1"/>
          </a:lnRef>
          <a:fillRef idx="0">
            <a:schemeClr val="accent1"/>
          </a:fillRef>
          <a:effectRef idx="0">
            <a:schemeClr val="accent1"/>
          </a:effectRef>
          <a:fontRef idx="minor">
            <a:schemeClr val="tx1"/>
          </a:fontRef>
        </p:style>
      </p:cxnSp>
      <p:pic>
        <p:nvPicPr>
          <p:cNvPr id="27" name="Picture 26" descr="Screen Clipping"/>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181442" y="3342703"/>
            <a:ext cx="869487" cy="869487"/>
          </a:xfrm>
          <a:prstGeom prst="rect">
            <a:avLst/>
          </a:prstGeom>
        </p:spPr>
      </p:pic>
      <p:sp>
        <p:nvSpPr>
          <p:cNvPr id="33" name="TextBox 32"/>
          <p:cNvSpPr txBox="1"/>
          <p:nvPr/>
        </p:nvSpPr>
        <p:spPr>
          <a:xfrm>
            <a:off x="3555184" y="4590793"/>
            <a:ext cx="2308069" cy="830997"/>
          </a:xfrm>
          <a:prstGeom prst="rect">
            <a:avLst/>
          </a:prstGeom>
          <a:noFill/>
        </p:spPr>
        <p:txBody>
          <a:bodyPr wrap="none" rtlCol="0">
            <a:spAutoFit/>
          </a:bodyPr>
          <a:lstStyle/>
          <a:p>
            <a:pPr algn="ctr"/>
            <a:r>
              <a:rPr lang="en-US" sz="2400" dirty="0">
                <a:solidFill>
                  <a:srgbClr val="004386"/>
                </a:solidFill>
              </a:rPr>
              <a:t>Low latency </a:t>
            </a:r>
          </a:p>
          <a:p>
            <a:pPr algn="ctr"/>
            <a:r>
              <a:rPr lang="en-US" sz="2400" dirty="0">
                <a:solidFill>
                  <a:srgbClr val="004386"/>
                </a:solidFill>
              </a:rPr>
              <a:t>wireless network</a:t>
            </a:r>
          </a:p>
        </p:txBody>
      </p:sp>
      <p:sp>
        <p:nvSpPr>
          <p:cNvPr id="38" name="TextBox 37"/>
          <p:cNvSpPr txBox="1"/>
          <p:nvPr/>
        </p:nvSpPr>
        <p:spPr>
          <a:xfrm>
            <a:off x="5008065" y="2818178"/>
            <a:ext cx="1671162" cy="830997"/>
          </a:xfrm>
          <a:prstGeom prst="rect">
            <a:avLst/>
          </a:prstGeom>
          <a:noFill/>
        </p:spPr>
        <p:txBody>
          <a:bodyPr wrap="none" rtlCol="0">
            <a:spAutoFit/>
          </a:bodyPr>
          <a:lstStyle/>
          <a:p>
            <a:pPr algn="ctr"/>
            <a:r>
              <a:rPr lang="en-US" sz="2400" dirty="0">
                <a:solidFill>
                  <a:srgbClr val="004386"/>
                </a:solidFill>
              </a:rPr>
              <a:t>Coffee shop</a:t>
            </a:r>
          </a:p>
          <a:p>
            <a:pPr algn="ctr"/>
            <a:r>
              <a:rPr lang="en-US" sz="2400" dirty="0">
                <a:solidFill>
                  <a:srgbClr val="004386"/>
                </a:solidFill>
              </a:rPr>
              <a:t>Cloudlet</a:t>
            </a:r>
          </a:p>
        </p:txBody>
      </p:sp>
      <p:sp>
        <p:nvSpPr>
          <p:cNvPr id="3" name="Slide Number Placeholder 2"/>
          <p:cNvSpPr>
            <a:spLocks noGrp="1"/>
          </p:cNvSpPr>
          <p:nvPr>
            <p:ph type="sldNum" sz="quarter" idx="12"/>
          </p:nvPr>
        </p:nvSpPr>
        <p:spPr/>
        <p:txBody>
          <a:bodyPr/>
          <a:lstStyle/>
          <a:p>
            <a:fld id="{B6F15528-21DE-4FAA-801E-634DDDAF4B2B}" type="slidenum">
              <a:rPr lang="en-US" smtClean="0"/>
              <a:pPr/>
              <a:t>4</a:t>
            </a:fld>
            <a:endParaRPr lang="en-US" dirty="0"/>
          </a:p>
        </p:txBody>
      </p:sp>
    </p:spTree>
    <p:extLst>
      <p:ext uri="{BB962C8B-B14F-4D97-AF65-F5344CB8AC3E}">
        <p14:creationId xmlns:p14="http://schemas.microsoft.com/office/powerpoint/2010/main" val="32660660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limits of Cloudlet</a:t>
            </a:r>
          </a:p>
        </p:txBody>
      </p:sp>
      <p:sp>
        <p:nvSpPr>
          <p:cNvPr id="4" name="Footer Placeholder 3"/>
          <p:cNvSpPr>
            <a:spLocks noGrp="1"/>
          </p:cNvSpPr>
          <p:nvPr>
            <p:ph type="ftr" sz="quarter" idx="11"/>
          </p:nvPr>
        </p:nvSpPr>
        <p:spPr/>
        <p:txBody>
          <a:bodyPr/>
          <a:lstStyle/>
          <a:p>
            <a:pPr fontAlgn="t"/>
            <a:r>
              <a:rPr lang="en-US" altLang="zh-CN" b="1"/>
              <a:t>IEEE INFOCOM 2016</a:t>
            </a:r>
            <a:endParaRPr lang="en-US" altLang="zh-CN" b="1" dirty="0"/>
          </a:p>
        </p:txBody>
      </p:sp>
      <p:sp>
        <p:nvSpPr>
          <p:cNvPr id="6" name="Content Placeholder 5"/>
          <p:cNvSpPr>
            <a:spLocks noGrp="1"/>
          </p:cNvSpPr>
          <p:nvPr>
            <p:ph idx="1"/>
          </p:nvPr>
        </p:nvSpPr>
        <p:spPr/>
        <p:txBody>
          <a:bodyPr/>
          <a:lstStyle/>
          <a:p>
            <a:r>
              <a:rPr lang="en-US" sz="3200" dirty="0"/>
              <a:t>Cloudlet has </a:t>
            </a:r>
            <a:r>
              <a:rPr lang="en-US" sz="3200" dirty="0">
                <a:solidFill>
                  <a:srgbClr val="FF0000"/>
                </a:solidFill>
              </a:rPr>
              <a:t>limited</a:t>
            </a:r>
            <a:r>
              <a:rPr lang="en-US" sz="3200" dirty="0"/>
              <a:t> computing resources</a:t>
            </a:r>
          </a:p>
          <a:p>
            <a:pPr lvl="1"/>
            <a:r>
              <a:rPr lang="en-US" sz="2800" dirty="0"/>
              <a:t>A large amount of peak load            latency </a:t>
            </a:r>
            <a:endParaRPr lang="en-US" sz="2800" dirty="0" smtClean="0"/>
          </a:p>
          <a:p>
            <a:pPr lvl="1"/>
            <a:r>
              <a:rPr lang="en-US" sz="2800" dirty="0" smtClean="0"/>
              <a:t>More capacity?</a:t>
            </a:r>
            <a:endParaRPr lang="en-US" sz="2800" dirty="0"/>
          </a:p>
        </p:txBody>
      </p:sp>
      <p:pic>
        <p:nvPicPr>
          <p:cNvPr id="9" name="Picture 8"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47910" y="2868928"/>
            <a:ext cx="2438400" cy="1935829"/>
          </a:xfrm>
          <a:prstGeom prst="rect">
            <a:avLst/>
          </a:prstGeom>
        </p:spPr>
      </p:pic>
      <p:pic>
        <p:nvPicPr>
          <p:cNvPr id="11" name="Picture 18" descr="http://files.softicons.com/download/internet-icons/web-hosting-icons-by-heart-internet/png/256/data-cente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71412" y="3577887"/>
            <a:ext cx="650855" cy="650855"/>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Screen Clippi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816835" y="5452731"/>
            <a:ext cx="662149" cy="795669"/>
          </a:xfrm>
          <a:prstGeom prst="rect">
            <a:avLst/>
          </a:prstGeom>
        </p:spPr>
      </p:pic>
      <p:pic>
        <p:nvPicPr>
          <p:cNvPr id="14" name="Picture 13" descr="Screen Clippin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655004" y="5629099"/>
            <a:ext cx="1244692" cy="442931"/>
          </a:xfrm>
          <a:prstGeom prst="rect">
            <a:avLst/>
          </a:prstGeom>
        </p:spPr>
      </p:pic>
      <p:pic>
        <p:nvPicPr>
          <p:cNvPr id="15" name="Picture 14" descr="Screen Clippi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455267" y="3651345"/>
            <a:ext cx="546040" cy="1105214"/>
          </a:xfrm>
          <a:prstGeom prst="rect">
            <a:avLst/>
          </a:prstGeom>
        </p:spPr>
      </p:pic>
      <p:pic>
        <p:nvPicPr>
          <p:cNvPr id="16" name="Picture 15" descr="Screen Clipping"/>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829219" y="3581231"/>
            <a:ext cx="943181" cy="876246"/>
          </a:xfrm>
          <a:prstGeom prst="rect">
            <a:avLst/>
          </a:prstGeom>
        </p:spPr>
      </p:pic>
      <p:cxnSp>
        <p:nvCxnSpPr>
          <p:cNvPr id="18" name="Straight Connector 17"/>
          <p:cNvCxnSpPr>
            <a:stCxn id="15" idx="3"/>
          </p:cNvCxnSpPr>
          <p:nvPr/>
        </p:nvCxnSpPr>
        <p:spPr>
          <a:xfrm flipV="1">
            <a:off x="2001307" y="4019354"/>
            <a:ext cx="1242909" cy="184598"/>
          </a:xfrm>
          <a:prstGeom prst="line">
            <a:avLst/>
          </a:prstGeom>
          <a:ln w="38100">
            <a:solidFill>
              <a:srgbClr val="004386"/>
            </a:solidFill>
            <a:prstDash val="solid"/>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3300310" y="4608592"/>
            <a:ext cx="737037" cy="806039"/>
          </a:xfrm>
          <a:prstGeom prst="line">
            <a:avLst/>
          </a:prstGeom>
          <a:ln w="38100">
            <a:solidFill>
              <a:srgbClr val="004386"/>
            </a:solidFill>
            <a:prstDash val="solid"/>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14" idx="0"/>
          </p:cNvCxnSpPr>
          <p:nvPr/>
        </p:nvCxnSpPr>
        <p:spPr>
          <a:xfrm flipH="1" flipV="1">
            <a:off x="5205310" y="4608593"/>
            <a:ext cx="1072040" cy="1020506"/>
          </a:xfrm>
          <a:prstGeom prst="line">
            <a:avLst/>
          </a:prstGeom>
          <a:ln w="38100">
            <a:solidFill>
              <a:srgbClr val="004386"/>
            </a:solidFill>
            <a:prstDash val="solid"/>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5299897" y="3836842"/>
            <a:ext cx="1529322" cy="274811"/>
          </a:xfrm>
          <a:prstGeom prst="line">
            <a:avLst/>
          </a:prstGeom>
          <a:ln w="38100">
            <a:solidFill>
              <a:srgbClr val="004386"/>
            </a:solidFill>
            <a:prstDash val="solid"/>
          </a:ln>
        </p:spPr>
        <p:style>
          <a:lnRef idx="1">
            <a:schemeClr val="accent1"/>
          </a:lnRef>
          <a:fillRef idx="0">
            <a:schemeClr val="accent1"/>
          </a:fillRef>
          <a:effectRef idx="0">
            <a:schemeClr val="accent1"/>
          </a:effectRef>
          <a:fontRef idx="minor">
            <a:schemeClr val="tx1"/>
          </a:fontRef>
        </p:style>
      </p:cxnSp>
      <p:pic>
        <p:nvPicPr>
          <p:cNvPr id="27" name="Picture 26" descr="Screen Clipping"/>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105242" y="3468570"/>
            <a:ext cx="869487" cy="869487"/>
          </a:xfrm>
          <a:prstGeom prst="rect">
            <a:avLst/>
          </a:prstGeom>
        </p:spPr>
      </p:pic>
      <p:sp>
        <p:nvSpPr>
          <p:cNvPr id="33" name="TextBox 32"/>
          <p:cNvSpPr txBox="1"/>
          <p:nvPr/>
        </p:nvSpPr>
        <p:spPr>
          <a:xfrm>
            <a:off x="3478984" y="4716660"/>
            <a:ext cx="2308069" cy="830997"/>
          </a:xfrm>
          <a:prstGeom prst="rect">
            <a:avLst/>
          </a:prstGeom>
          <a:noFill/>
        </p:spPr>
        <p:txBody>
          <a:bodyPr wrap="none" rtlCol="0">
            <a:spAutoFit/>
          </a:bodyPr>
          <a:lstStyle/>
          <a:p>
            <a:pPr algn="ctr"/>
            <a:r>
              <a:rPr lang="en-US" sz="2400" dirty="0">
                <a:solidFill>
                  <a:srgbClr val="004386"/>
                </a:solidFill>
              </a:rPr>
              <a:t>Low latency </a:t>
            </a:r>
          </a:p>
          <a:p>
            <a:pPr algn="ctr"/>
            <a:r>
              <a:rPr lang="en-US" sz="2400" dirty="0">
                <a:solidFill>
                  <a:srgbClr val="004386"/>
                </a:solidFill>
              </a:rPr>
              <a:t>wireless network</a:t>
            </a:r>
          </a:p>
        </p:txBody>
      </p:sp>
      <p:sp>
        <p:nvSpPr>
          <p:cNvPr id="38" name="TextBox 37"/>
          <p:cNvSpPr txBox="1"/>
          <p:nvPr/>
        </p:nvSpPr>
        <p:spPr>
          <a:xfrm>
            <a:off x="4931865" y="2944045"/>
            <a:ext cx="1671162" cy="830997"/>
          </a:xfrm>
          <a:prstGeom prst="rect">
            <a:avLst/>
          </a:prstGeom>
          <a:noFill/>
        </p:spPr>
        <p:txBody>
          <a:bodyPr wrap="none" rtlCol="0">
            <a:spAutoFit/>
          </a:bodyPr>
          <a:lstStyle/>
          <a:p>
            <a:pPr algn="ctr"/>
            <a:r>
              <a:rPr lang="en-US" sz="2400" dirty="0">
                <a:solidFill>
                  <a:srgbClr val="004386"/>
                </a:solidFill>
              </a:rPr>
              <a:t>Coffee shop</a:t>
            </a:r>
          </a:p>
          <a:p>
            <a:pPr algn="ctr"/>
            <a:r>
              <a:rPr lang="en-US" sz="2400" dirty="0">
                <a:solidFill>
                  <a:srgbClr val="004386"/>
                </a:solidFill>
              </a:rPr>
              <a:t>Cloudlet</a:t>
            </a:r>
          </a:p>
        </p:txBody>
      </p:sp>
      <p:sp>
        <p:nvSpPr>
          <p:cNvPr id="3" name="Right Arrow 2"/>
          <p:cNvSpPr/>
          <p:nvPr/>
        </p:nvSpPr>
        <p:spPr>
          <a:xfrm>
            <a:off x="5681903" y="1895194"/>
            <a:ext cx="490297" cy="31784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p:nvPr/>
        </p:nvCxnSpPr>
        <p:spPr>
          <a:xfrm flipV="1">
            <a:off x="7469459" y="1752600"/>
            <a:ext cx="0" cy="548423"/>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B6F15528-21DE-4FAA-801E-634DDDAF4B2B}" type="slidenum">
              <a:rPr lang="en-US" smtClean="0"/>
              <a:pPr/>
              <a:t>5</a:t>
            </a:fld>
            <a:endParaRPr lang="en-US" dirty="0"/>
          </a:p>
        </p:txBody>
      </p:sp>
    </p:spTree>
    <p:extLst>
      <p:ext uri="{BB962C8B-B14F-4D97-AF65-F5344CB8AC3E}">
        <p14:creationId xmlns:p14="http://schemas.microsoft.com/office/powerpoint/2010/main" val="249326159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686800" cy="1143000"/>
          </a:xfrm>
        </p:spPr>
        <p:txBody>
          <a:bodyPr>
            <a:noAutofit/>
          </a:bodyPr>
          <a:lstStyle/>
          <a:p>
            <a:r>
              <a:rPr lang="en-US" altLang="zh-CN" dirty="0"/>
              <a:t>Our solution</a:t>
            </a:r>
            <a:endParaRPr lang="en-US" dirty="0"/>
          </a:p>
        </p:txBody>
      </p:sp>
      <p:sp>
        <p:nvSpPr>
          <p:cNvPr id="3" name="Content Placeholder 2"/>
          <p:cNvSpPr>
            <a:spLocks noGrp="1"/>
          </p:cNvSpPr>
          <p:nvPr>
            <p:ph idx="1"/>
          </p:nvPr>
        </p:nvSpPr>
        <p:spPr/>
        <p:txBody>
          <a:bodyPr/>
          <a:lstStyle/>
          <a:p>
            <a:r>
              <a:rPr lang="en-US" altLang="zh-CN" sz="3200" dirty="0"/>
              <a:t>Motivation</a:t>
            </a:r>
          </a:p>
          <a:p>
            <a:pPr lvl="1"/>
            <a:r>
              <a:rPr lang="en-US" altLang="zh-CN" sz="2600" dirty="0"/>
              <a:t>Peak loads at different edge cloud servers do not appear at the same time</a:t>
            </a:r>
          </a:p>
        </p:txBody>
      </p:sp>
      <p:sp>
        <p:nvSpPr>
          <p:cNvPr id="4" name="Footer Placeholder 3"/>
          <p:cNvSpPr>
            <a:spLocks noGrp="1"/>
          </p:cNvSpPr>
          <p:nvPr>
            <p:ph type="ftr" sz="quarter" idx="11"/>
          </p:nvPr>
        </p:nvSpPr>
        <p:spPr/>
        <p:txBody>
          <a:bodyPr/>
          <a:lstStyle/>
          <a:p>
            <a:pPr fontAlgn="t"/>
            <a:r>
              <a:rPr lang="en-US" altLang="zh-CN" b="1"/>
              <a:t>IEEE INFOCOM 2016</a:t>
            </a:r>
            <a:endParaRPr lang="en-US" altLang="zh-CN" b="1" dirty="0"/>
          </a:p>
        </p:txBody>
      </p:sp>
      <p:pic>
        <p:nvPicPr>
          <p:cNvPr id="6" name="Picture 5"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6400" y="2743200"/>
            <a:ext cx="1761285" cy="1398272"/>
          </a:xfrm>
          <a:prstGeom prst="rect">
            <a:avLst/>
          </a:prstGeom>
        </p:spPr>
      </p:pic>
      <p:pic>
        <p:nvPicPr>
          <p:cNvPr id="7" name="Picture 18" descr="http://files.softicons.com/download/internet-icons/web-hosting-icons-by-heart-internet/png/256/data-cente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733703" y="3207275"/>
            <a:ext cx="470120" cy="47012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91515" y="2667000"/>
            <a:ext cx="1857268" cy="1474472"/>
          </a:xfrm>
          <a:prstGeom prst="rect">
            <a:avLst/>
          </a:prstGeom>
        </p:spPr>
      </p:pic>
      <p:pic>
        <p:nvPicPr>
          <p:cNvPr id="10" name="Picture 18" descr="http://files.softicons.com/download/internet-icons/web-hosting-icons-by-heart-internet/png/256/data-cente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38818" y="3207275"/>
            <a:ext cx="470120" cy="47012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Screen Clippi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286000" y="3048000"/>
            <a:ext cx="562282" cy="742606"/>
          </a:xfrm>
          <a:prstGeom prst="rect">
            <a:avLst/>
          </a:prstGeom>
        </p:spPr>
      </p:pic>
      <p:pic>
        <p:nvPicPr>
          <p:cNvPr id="13" name="Picture 12" descr="Screen Clippin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243264" y="3196224"/>
            <a:ext cx="538536" cy="537576"/>
          </a:xfrm>
          <a:prstGeom prst="rect">
            <a:avLst/>
          </a:prstGeom>
        </p:spPr>
      </p:pic>
      <p:pic>
        <p:nvPicPr>
          <p:cNvPr id="14" name="Picture 13" descr="Screen Clippi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226585" y="4986870"/>
            <a:ext cx="364848" cy="738472"/>
          </a:xfrm>
          <a:prstGeom prst="rect">
            <a:avLst/>
          </a:prstGeom>
        </p:spPr>
      </p:pic>
      <p:pic>
        <p:nvPicPr>
          <p:cNvPr id="18" name="Picture 17" descr="Screen Clippi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879791" y="4963434"/>
            <a:ext cx="364848" cy="738472"/>
          </a:xfrm>
          <a:prstGeom prst="rect">
            <a:avLst/>
          </a:prstGeom>
        </p:spPr>
      </p:pic>
      <p:pic>
        <p:nvPicPr>
          <p:cNvPr id="19" name="Picture 18" descr="Screen Clippi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514600" y="4976528"/>
            <a:ext cx="364848" cy="738472"/>
          </a:xfrm>
          <a:prstGeom prst="rect">
            <a:avLst/>
          </a:prstGeom>
        </p:spPr>
      </p:pic>
      <p:pic>
        <p:nvPicPr>
          <p:cNvPr id="20" name="Picture 19" descr="Screen Clippi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124200" y="4976528"/>
            <a:ext cx="364848" cy="738472"/>
          </a:xfrm>
          <a:prstGeom prst="rect">
            <a:avLst/>
          </a:prstGeom>
        </p:spPr>
      </p:pic>
      <p:pic>
        <p:nvPicPr>
          <p:cNvPr id="21" name="Picture 20" descr="Screen Clippi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391400" y="4976528"/>
            <a:ext cx="364848" cy="738472"/>
          </a:xfrm>
          <a:prstGeom prst="rect">
            <a:avLst/>
          </a:prstGeom>
        </p:spPr>
      </p:pic>
      <p:sp>
        <p:nvSpPr>
          <p:cNvPr id="22" name="Rectangle 21"/>
          <p:cNvSpPr/>
          <p:nvPr/>
        </p:nvSpPr>
        <p:spPr>
          <a:xfrm>
            <a:off x="685800" y="2667000"/>
            <a:ext cx="3276600" cy="3276600"/>
          </a:xfrm>
          <a:prstGeom prst="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4876800" y="2667000"/>
            <a:ext cx="3276600" cy="3276600"/>
          </a:xfrm>
          <a:prstGeom prst="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p:cNvCxnSpPr/>
          <p:nvPr/>
        </p:nvCxnSpPr>
        <p:spPr>
          <a:xfrm flipV="1">
            <a:off x="1409009" y="3927996"/>
            <a:ext cx="653206" cy="991436"/>
          </a:xfrm>
          <a:prstGeom prst="line">
            <a:avLst/>
          </a:prstGeom>
          <a:ln w="19050">
            <a:solidFill>
              <a:srgbClr val="004386"/>
            </a:solidFill>
            <a:prstDash val="solid"/>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2047927" y="4050188"/>
            <a:ext cx="276173" cy="837603"/>
          </a:xfrm>
          <a:prstGeom prst="line">
            <a:avLst/>
          </a:prstGeom>
          <a:ln w="19050">
            <a:solidFill>
              <a:srgbClr val="004386"/>
            </a:solidFill>
            <a:prstDash val="solid"/>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flipV="1">
            <a:off x="2671815" y="4063282"/>
            <a:ext cx="25209" cy="805296"/>
          </a:xfrm>
          <a:prstGeom prst="line">
            <a:avLst/>
          </a:prstGeom>
          <a:ln w="19050">
            <a:solidFill>
              <a:srgbClr val="004386"/>
            </a:solidFill>
            <a:prstDash val="solid"/>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flipV="1">
            <a:off x="3044739" y="4050188"/>
            <a:ext cx="279376" cy="848513"/>
          </a:xfrm>
          <a:prstGeom prst="line">
            <a:avLst/>
          </a:prstGeom>
          <a:ln w="19050">
            <a:solidFill>
              <a:srgbClr val="004386"/>
            </a:solidFill>
            <a:prstDash val="solid"/>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5562600" y="3927996"/>
            <a:ext cx="381000" cy="1024408"/>
          </a:xfrm>
          <a:prstGeom prst="line">
            <a:avLst/>
          </a:prstGeom>
          <a:ln w="19050">
            <a:solidFill>
              <a:srgbClr val="004386"/>
            </a:solidFill>
            <a:prstDash val="solid"/>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flipV="1">
            <a:off x="6203823" y="4050188"/>
            <a:ext cx="7875" cy="883002"/>
          </a:xfrm>
          <a:prstGeom prst="line">
            <a:avLst/>
          </a:prstGeom>
          <a:ln w="19050">
            <a:solidFill>
              <a:srgbClr val="004386"/>
            </a:solidFill>
            <a:prstDash val="solid"/>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flipV="1">
            <a:off x="6629400" y="4060118"/>
            <a:ext cx="209388" cy="903196"/>
          </a:xfrm>
          <a:prstGeom prst="line">
            <a:avLst/>
          </a:prstGeom>
          <a:ln w="19050">
            <a:solidFill>
              <a:srgbClr val="004386"/>
            </a:solidFill>
            <a:prstDash val="solid"/>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flipV="1">
            <a:off x="7002478" y="4060118"/>
            <a:ext cx="518907" cy="808460"/>
          </a:xfrm>
          <a:prstGeom prst="line">
            <a:avLst/>
          </a:prstGeom>
          <a:ln w="19050">
            <a:solidFill>
              <a:srgbClr val="004386"/>
            </a:solidFill>
            <a:prstDash val="solid"/>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3784791" y="5867400"/>
            <a:ext cx="2463609" cy="584775"/>
          </a:xfrm>
          <a:prstGeom prst="rect">
            <a:avLst/>
          </a:prstGeom>
          <a:noFill/>
        </p:spPr>
        <p:txBody>
          <a:bodyPr wrap="square" rtlCol="0">
            <a:spAutoFit/>
          </a:bodyPr>
          <a:lstStyle/>
          <a:p>
            <a:r>
              <a:rPr lang="en-US" sz="3200" dirty="0">
                <a:solidFill>
                  <a:srgbClr val="0000FF"/>
                </a:solidFill>
              </a:rPr>
              <a:t>Morning</a:t>
            </a:r>
          </a:p>
        </p:txBody>
      </p:sp>
      <p:sp>
        <p:nvSpPr>
          <p:cNvPr id="40" name="TextBox 39"/>
          <p:cNvSpPr txBox="1"/>
          <p:nvPr/>
        </p:nvSpPr>
        <p:spPr>
          <a:xfrm>
            <a:off x="3505200" y="5867400"/>
            <a:ext cx="2463609" cy="584775"/>
          </a:xfrm>
          <a:prstGeom prst="rect">
            <a:avLst/>
          </a:prstGeom>
          <a:noFill/>
        </p:spPr>
        <p:txBody>
          <a:bodyPr wrap="square" rtlCol="0">
            <a:spAutoFit/>
          </a:bodyPr>
          <a:lstStyle/>
          <a:p>
            <a:r>
              <a:rPr lang="en-US" sz="3200" dirty="0">
                <a:solidFill>
                  <a:srgbClr val="0000FF"/>
                </a:solidFill>
              </a:rPr>
              <a:t>Lunch time</a:t>
            </a:r>
          </a:p>
        </p:txBody>
      </p:sp>
      <p:sp>
        <p:nvSpPr>
          <p:cNvPr id="5" name="Slide Number Placeholder 4"/>
          <p:cNvSpPr>
            <a:spLocks noGrp="1"/>
          </p:cNvSpPr>
          <p:nvPr>
            <p:ph type="sldNum" sz="quarter" idx="12"/>
          </p:nvPr>
        </p:nvSpPr>
        <p:spPr/>
        <p:txBody>
          <a:bodyPr/>
          <a:lstStyle/>
          <a:p>
            <a:fld id="{B6F15528-21DE-4FAA-801E-634DDDAF4B2B}" type="slidenum">
              <a:rPr lang="en-US" smtClean="0"/>
              <a:pPr/>
              <a:t>6</a:t>
            </a:fld>
            <a:endParaRPr lang="en-US" dirty="0"/>
          </a:p>
        </p:txBody>
      </p:sp>
    </p:spTree>
    <p:extLst>
      <p:ext uri="{BB962C8B-B14F-4D97-AF65-F5344CB8AC3E}">
        <p14:creationId xmlns:p14="http://schemas.microsoft.com/office/powerpoint/2010/main" val="213969274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26"/>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28"/>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31"/>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42" presetClass="path" presetSubtype="0" accel="50000" decel="50000" fill="hold" nodeType="clickEffect">
                                  <p:stCondLst>
                                    <p:cond delay="0"/>
                                  </p:stCondLst>
                                  <p:childTnLst>
                                    <p:animMotion origin="layout" path="M -8.33333E-7 3.7037E-6 L 0.38281 -0.00116 " pathEditMode="relative" rAng="0" ptsTypes="AA">
                                      <p:cBhvr>
                                        <p:cTn id="22" dur="2000" fill="hold"/>
                                        <p:tgtEl>
                                          <p:spTgt spid="18"/>
                                        </p:tgtEl>
                                        <p:attrNameLst>
                                          <p:attrName>ppt_x</p:attrName>
                                          <p:attrName>ppt_y</p:attrName>
                                        </p:attrNameLst>
                                      </p:cBhvr>
                                      <p:rCtr x="19132" y="-69"/>
                                    </p:animMotion>
                                  </p:childTnLst>
                                </p:cTn>
                              </p:par>
                              <p:par>
                                <p:cTn id="23" presetID="42" presetClass="path" presetSubtype="0" accel="50000" decel="50000" fill="hold" nodeType="withEffect">
                                  <p:stCondLst>
                                    <p:cond delay="0"/>
                                  </p:stCondLst>
                                  <p:childTnLst>
                                    <p:animMotion origin="layout" path="M 4.72222E-6 1.85185E-6 L 0.38784 -0.00301 " pathEditMode="relative" rAng="0" ptsTypes="AA">
                                      <p:cBhvr>
                                        <p:cTn id="24" dur="2000" fill="hold"/>
                                        <p:tgtEl>
                                          <p:spTgt spid="19"/>
                                        </p:tgtEl>
                                        <p:attrNameLst>
                                          <p:attrName>ppt_x</p:attrName>
                                          <p:attrName>ppt_y</p:attrName>
                                        </p:attrNameLst>
                                      </p:cBhvr>
                                      <p:rCtr x="19392" y="-162"/>
                                    </p:animMotion>
                                  </p:childTnLst>
                                </p:cTn>
                              </p:par>
                              <p:par>
                                <p:cTn id="25" presetID="42" presetClass="path" presetSubtype="0" accel="50000" decel="50000" fill="hold" nodeType="withEffect">
                                  <p:stCondLst>
                                    <p:cond delay="0"/>
                                  </p:stCondLst>
                                  <p:childTnLst>
                                    <p:animMotion origin="layout" path="M -1.94444E-6 1.85185E-6 L 0.38629 -0.00301 " pathEditMode="relative" rAng="0" ptsTypes="AA">
                                      <p:cBhvr>
                                        <p:cTn id="26" dur="2000" fill="hold"/>
                                        <p:tgtEl>
                                          <p:spTgt spid="20"/>
                                        </p:tgtEl>
                                        <p:attrNameLst>
                                          <p:attrName>ppt_x</p:attrName>
                                          <p:attrName>ppt_y</p:attrName>
                                        </p:attrNameLst>
                                      </p:cBhvr>
                                      <p:rCtr x="19306" y="-162"/>
                                    </p:animMotion>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686800" cy="1143000"/>
          </a:xfrm>
        </p:spPr>
        <p:txBody>
          <a:bodyPr>
            <a:noAutofit/>
          </a:bodyPr>
          <a:lstStyle/>
          <a:p>
            <a:r>
              <a:rPr lang="en-US" altLang="zh-CN" dirty="0"/>
              <a:t>Our solution</a:t>
            </a:r>
            <a:endParaRPr lang="en-US" dirty="0"/>
          </a:p>
        </p:txBody>
      </p:sp>
      <p:sp>
        <p:nvSpPr>
          <p:cNvPr id="3" name="Content Placeholder 2"/>
          <p:cNvSpPr>
            <a:spLocks noGrp="1"/>
          </p:cNvSpPr>
          <p:nvPr>
            <p:ph idx="1"/>
          </p:nvPr>
        </p:nvSpPr>
        <p:spPr/>
        <p:txBody>
          <a:bodyPr/>
          <a:lstStyle/>
          <a:p>
            <a:r>
              <a:rPr lang="en-US" altLang="zh-CN" sz="3000" dirty="0"/>
              <a:t>Key idea</a:t>
            </a:r>
          </a:p>
          <a:p>
            <a:pPr lvl="1"/>
            <a:r>
              <a:rPr lang="en-US" altLang="zh-CN" sz="2600" dirty="0"/>
              <a:t>Hierarchical edge cloud architecture</a:t>
            </a:r>
          </a:p>
          <a:p>
            <a:pPr lvl="2"/>
            <a:r>
              <a:rPr lang="en-US" altLang="zh-CN" sz="2200" dirty="0"/>
              <a:t>Opportunistically aggregate peak loads </a:t>
            </a:r>
          </a:p>
          <a:p>
            <a:pPr lvl="2"/>
            <a:r>
              <a:rPr lang="en-US" altLang="zh-CN" sz="2200" dirty="0"/>
              <a:t>Improve the resource utilization</a:t>
            </a:r>
          </a:p>
        </p:txBody>
      </p:sp>
      <p:sp>
        <p:nvSpPr>
          <p:cNvPr id="4" name="Footer Placeholder 3"/>
          <p:cNvSpPr>
            <a:spLocks noGrp="1"/>
          </p:cNvSpPr>
          <p:nvPr>
            <p:ph type="ftr" sz="quarter" idx="11"/>
          </p:nvPr>
        </p:nvSpPr>
        <p:spPr/>
        <p:txBody>
          <a:bodyPr/>
          <a:lstStyle/>
          <a:p>
            <a:pPr fontAlgn="t"/>
            <a:r>
              <a:rPr lang="en-US" altLang="zh-CN" b="1"/>
              <a:t>IEEE INFOCOM 2016</a:t>
            </a:r>
            <a:endParaRPr lang="en-US" altLang="zh-CN" b="1" dirty="0"/>
          </a:p>
        </p:txBody>
      </p:sp>
      <p:pic>
        <p:nvPicPr>
          <p:cNvPr id="5" name="Picture 4"/>
          <p:cNvPicPr>
            <a:picLocks noChangeAspect="1"/>
          </p:cNvPicPr>
          <p:nvPr/>
        </p:nvPicPr>
        <p:blipFill>
          <a:blip r:embed="rId3"/>
          <a:stretch>
            <a:fillRect/>
          </a:stretch>
        </p:blipFill>
        <p:spPr>
          <a:xfrm>
            <a:off x="2057400" y="3092450"/>
            <a:ext cx="4847298" cy="3079750"/>
          </a:xfrm>
          <a:prstGeom prst="rect">
            <a:avLst/>
          </a:prstGeom>
        </p:spPr>
      </p:pic>
      <p:sp>
        <p:nvSpPr>
          <p:cNvPr id="6" name="Slide Number Placeholder 5"/>
          <p:cNvSpPr>
            <a:spLocks noGrp="1"/>
          </p:cNvSpPr>
          <p:nvPr>
            <p:ph type="sldNum" sz="quarter" idx="12"/>
          </p:nvPr>
        </p:nvSpPr>
        <p:spPr/>
        <p:txBody>
          <a:bodyPr/>
          <a:lstStyle/>
          <a:p>
            <a:fld id="{B6F15528-21DE-4FAA-801E-634DDDAF4B2B}" type="slidenum">
              <a:rPr lang="en-US" smtClean="0"/>
              <a:pPr/>
              <a:t>7</a:t>
            </a:fld>
            <a:endParaRPr lang="en-US" dirty="0"/>
          </a:p>
        </p:txBody>
      </p:sp>
    </p:spTree>
    <p:extLst>
      <p:ext uri="{BB962C8B-B14F-4D97-AF65-F5344CB8AC3E}">
        <p14:creationId xmlns:p14="http://schemas.microsoft.com/office/powerpoint/2010/main" val="3059490685"/>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686800" cy="1143000"/>
          </a:xfrm>
        </p:spPr>
        <p:txBody>
          <a:bodyPr>
            <a:noAutofit/>
          </a:bodyPr>
          <a:lstStyle/>
          <a:p>
            <a:r>
              <a:rPr lang="en-US" altLang="zh-CN" dirty="0"/>
              <a:t>Our solution</a:t>
            </a:r>
            <a:endParaRPr lang="en-US" dirty="0"/>
          </a:p>
        </p:txBody>
      </p:sp>
      <p:sp>
        <p:nvSpPr>
          <p:cNvPr id="3" name="Content Placeholder 2"/>
          <p:cNvSpPr>
            <a:spLocks noGrp="1"/>
          </p:cNvSpPr>
          <p:nvPr>
            <p:ph idx="1"/>
          </p:nvPr>
        </p:nvSpPr>
        <p:spPr/>
        <p:txBody>
          <a:bodyPr/>
          <a:lstStyle/>
          <a:p>
            <a:r>
              <a:rPr lang="en-US" altLang="zh-CN" sz="3000" dirty="0"/>
              <a:t>Key problems</a:t>
            </a:r>
          </a:p>
          <a:p>
            <a:pPr lvl="1"/>
            <a:r>
              <a:rPr lang="en-US" altLang="zh-CN" sz="2600" dirty="0"/>
              <a:t>How to efficiently provision edge cloud capacity?</a:t>
            </a:r>
            <a:endParaRPr lang="en-US" altLang="zh-CN" sz="2200" dirty="0"/>
          </a:p>
          <a:p>
            <a:pPr lvl="1"/>
            <a:r>
              <a:rPr lang="en-US" altLang="zh-CN" sz="2600" dirty="0"/>
              <a:t>How to </a:t>
            </a:r>
            <a:r>
              <a:rPr lang="en-US" sz="2800" dirty="0"/>
              <a:t>appropriately place mobile workload at different tiers of servers?</a:t>
            </a:r>
            <a:r>
              <a:rPr lang="en-US" altLang="zh-CN" sz="2600" dirty="0"/>
              <a:t> </a:t>
            </a:r>
          </a:p>
          <a:p>
            <a:r>
              <a:rPr lang="en-US" altLang="zh-CN" sz="3000" dirty="0"/>
              <a:t>Our work</a:t>
            </a:r>
          </a:p>
          <a:p>
            <a:pPr lvl="1"/>
            <a:r>
              <a:rPr lang="en-US" altLang="zh-CN" sz="2600" dirty="0"/>
              <a:t>Formally study the characteristics of the peak load</a:t>
            </a:r>
          </a:p>
          <a:p>
            <a:pPr lvl="1"/>
            <a:r>
              <a:rPr lang="en-US" altLang="zh-CN" sz="2600" dirty="0"/>
              <a:t>Analyze the efficiency of capacity provisioning</a:t>
            </a:r>
          </a:p>
          <a:p>
            <a:pPr lvl="1"/>
            <a:r>
              <a:rPr lang="en-US" altLang="zh-CN" sz="2600" dirty="0"/>
              <a:t>Design a workload placement algorithm to further improve the efficiency of program execution</a:t>
            </a:r>
          </a:p>
          <a:p>
            <a:pPr lvl="1"/>
            <a:endParaRPr lang="en-US" altLang="zh-CN" sz="2600" dirty="0"/>
          </a:p>
          <a:p>
            <a:pPr lvl="1"/>
            <a:endParaRPr lang="en-US" altLang="zh-CN" sz="2600" dirty="0"/>
          </a:p>
        </p:txBody>
      </p:sp>
      <p:sp>
        <p:nvSpPr>
          <p:cNvPr id="4" name="Footer Placeholder 3"/>
          <p:cNvSpPr>
            <a:spLocks noGrp="1"/>
          </p:cNvSpPr>
          <p:nvPr>
            <p:ph type="ftr" sz="quarter" idx="11"/>
          </p:nvPr>
        </p:nvSpPr>
        <p:spPr/>
        <p:txBody>
          <a:bodyPr/>
          <a:lstStyle/>
          <a:p>
            <a:pPr fontAlgn="t"/>
            <a:r>
              <a:rPr lang="en-US" altLang="zh-CN" b="1"/>
              <a:t>IEEE INFOCOM 2016</a:t>
            </a:r>
            <a:endParaRPr lang="en-US" altLang="zh-CN" b="1"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8</a:t>
            </a:fld>
            <a:endParaRPr lang="en-US" dirty="0"/>
          </a:p>
        </p:txBody>
      </p:sp>
    </p:spTree>
    <p:extLst>
      <p:ext uri="{BB962C8B-B14F-4D97-AF65-F5344CB8AC3E}">
        <p14:creationId xmlns:p14="http://schemas.microsoft.com/office/powerpoint/2010/main" val="2566898930"/>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686800" cy="1143000"/>
          </a:xfrm>
        </p:spPr>
        <p:txBody>
          <a:bodyPr>
            <a:noAutofit/>
          </a:bodyPr>
          <a:lstStyle/>
          <a:p>
            <a:r>
              <a:rPr lang="en-US" dirty="0"/>
              <a:t>Formal study of the peak load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altLang="zh-CN" sz="3200" dirty="0"/>
                  <a:t>System model</a:t>
                </a:r>
              </a:p>
              <a:p>
                <a:pPr lvl="1"/>
                <a14:m>
                  <m:oMath xmlns:m="http://schemas.openxmlformats.org/officeDocument/2006/math" xmlns="">
                    <m:r>
                      <a:rPr lang="en-US" altLang="zh-CN" sz="2600" b="0" i="1" smtClean="0">
                        <a:latin typeface="Cambria Math" panose="02040503050406030204" pitchFamily="18" charset="0"/>
                      </a:rPr>
                      <m:t>𝑚</m:t>
                    </m:r>
                  </m:oMath>
                </a14:m>
                <a:r>
                  <a:rPr lang="en-US" altLang="zh-CN" sz="2600" dirty="0"/>
                  <a:t> tier-1 server and 1 tier-2 server</a:t>
                </a:r>
              </a:p>
              <a:p>
                <a:pPr lvl="1"/>
                <a14:m>
                  <m:oMath xmlns:m="http://schemas.openxmlformats.org/officeDocument/2006/math" xmlns="">
                    <m:r>
                      <a:rPr lang="en-US" altLang="zh-CN" sz="2600" b="0" i="1" smtClean="0">
                        <a:latin typeface="Cambria Math" panose="02040503050406030204" pitchFamily="18" charset="0"/>
                      </a:rPr>
                      <m:t>𝐶</m:t>
                    </m:r>
                  </m:oMath>
                </a14:m>
                <a:r>
                  <a:rPr lang="en-US" altLang="zh-CN" sz="2600" dirty="0"/>
                  <a:t>: Computational capacity of the tier-2 server</a:t>
                </a:r>
              </a:p>
              <a:p>
                <a:pPr lvl="1"/>
                <a14:m>
                  <m:oMath xmlns:m="http://schemas.openxmlformats.org/officeDocument/2006/math" xmlns="">
                    <m:sSub>
                      <m:sSubPr>
                        <m:ctrlPr>
                          <a:rPr lang="en-US" altLang="zh-CN" sz="2600" i="1" smtClean="0">
                            <a:latin typeface="Cambria Math" panose="02040503050406030204" pitchFamily="18" charset="0"/>
                          </a:rPr>
                        </m:ctrlPr>
                      </m:sSubPr>
                      <m:e>
                        <m:r>
                          <a:rPr lang="en-US" altLang="zh-CN" sz="2600" b="0" i="1" smtClean="0">
                            <a:latin typeface="Cambria Math" panose="02040503050406030204" pitchFamily="18" charset="0"/>
                          </a:rPr>
                          <m:t>𝑐</m:t>
                        </m:r>
                      </m:e>
                      <m:sub>
                        <m:r>
                          <a:rPr lang="en-US" altLang="zh-CN" sz="2600" b="0" i="1" smtClean="0">
                            <a:latin typeface="Cambria Math" panose="02040503050406030204" pitchFamily="18" charset="0"/>
                          </a:rPr>
                          <m:t>𝑖</m:t>
                        </m:r>
                      </m:sub>
                    </m:sSub>
                  </m:oMath>
                </a14:m>
                <a:r>
                  <a:rPr lang="en-US" altLang="zh-CN" sz="2600" dirty="0"/>
                  <a:t> and </a:t>
                </a:r>
                <a14:m>
                  <m:oMath xmlns:m="http://schemas.openxmlformats.org/officeDocument/2006/math" xmlns="">
                    <m:sSub>
                      <m:sSubPr>
                        <m:ctrlPr>
                          <a:rPr lang="en-US" altLang="zh-CN" sz="2600" i="1">
                            <a:latin typeface="Cambria Math" panose="02040503050406030204" pitchFamily="18" charset="0"/>
                          </a:rPr>
                        </m:ctrlPr>
                      </m:sSubPr>
                      <m:e>
                        <m:r>
                          <a:rPr lang="en-US" altLang="zh-CN" sz="2600" i="1">
                            <a:latin typeface="Cambria Math" panose="02040503050406030204" pitchFamily="18" charset="0"/>
                          </a:rPr>
                          <m:t>𝑤</m:t>
                        </m:r>
                      </m:e>
                      <m:sub>
                        <m:r>
                          <a:rPr lang="en-US" altLang="zh-CN" sz="2600" i="1">
                            <a:latin typeface="Cambria Math" panose="02040503050406030204" pitchFamily="18" charset="0"/>
                          </a:rPr>
                          <m:t>𝑖</m:t>
                        </m:r>
                      </m:sub>
                    </m:sSub>
                  </m:oMath>
                </a14:m>
                <a:r>
                  <a:rPr lang="en-US" altLang="zh-CN" sz="2600" dirty="0"/>
                  <a:t>: computational capacity and workload of the </a:t>
                </a:r>
                <a:r>
                  <a:rPr lang="en-US" altLang="zh-CN" sz="2600" dirty="0" err="1"/>
                  <a:t>i-th</a:t>
                </a:r>
                <a:r>
                  <a:rPr lang="en-US" altLang="zh-CN" sz="2600" dirty="0"/>
                  <a:t> tier-1 server</a:t>
                </a:r>
              </a:p>
              <a:p>
                <a:pPr lvl="1"/>
                <a:r>
                  <a:rPr lang="en-US" altLang="zh-CN" sz="2600" dirty="0"/>
                  <a:t>When </a:t>
                </a:r>
                <a14:m>
                  <m:oMath xmlns:m="http://schemas.openxmlformats.org/officeDocument/2006/math" xmlns="">
                    <m:sSub>
                      <m:sSubPr>
                        <m:ctrlPr>
                          <a:rPr lang="en-US" altLang="zh-CN" sz="2600" i="1" smtClean="0">
                            <a:latin typeface="Cambria Math" panose="02040503050406030204" pitchFamily="18" charset="0"/>
                          </a:rPr>
                        </m:ctrlPr>
                      </m:sSubPr>
                      <m:e>
                        <m:r>
                          <a:rPr lang="en-US" altLang="zh-CN" sz="2600" b="0" i="1" smtClean="0">
                            <a:latin typeface="Cambria Math" panose="02040503050406030204" pitchFamily="18" charset="0"/>
                          </a:rPr>
                          <m:t>𝑤</m:t>
                        </m:r>
                      </m:e>
                      <m:sub>
                        <m:r>
                          <a:rPr lang="en-US" altLang="zh-CN" sz="2600" b="0" i="1" smtClean="0">
                            <a:latin typeface="Cambria Math" panose="02040503050406030204" pitchFamily="18" charset="0"/>
                          </a:rPr>
                          <m:t>𝑖</m:t>
                        </m:r>
                      </m:sub>
                    </m:sSub>
                    <m:r>
                      <a:rPr lang="en-US" altLang="zh-CN" sz="2600" b="0" i="1" smtClean="0">
                        <a:latin typeface="Cambria Math" panose="02040503050406030204" pitchFamily="18" charset="0"/>
                      </a:rPr>
                      <m:t>&gt; </m:t>
                    </m:r>
                    <m:sSub>
                      <m:sSubPr>
                        <m:ctrlPr>
                          <a:rPr lang="en-US" altLang="zh-CN" sz="2600" b="0" i="1" smtClean="0">
                            <a:latin typeface="Cambria Math" panose="02040503050406030204" pitchFamily="18" charset="0"/>
                          </a:rPr>
                        </m:ctrlPr>
                      </m:sSubPr>
                      <m:e>
                        <m:r>
                          <a:rPr lang="en-US" altLang="zh-CN" sz="2600" b="0" i="1" smtClean="0">
                            <a:latin typeface="Cambria Math" panose="02040503050406030204" pitchFamily="18" charset="0"/>
                          </a:rPr>
                          <m:t>𝑐</m:t>
                        </m:r>
                      </m:e>
                      <m:sub>
                        <m:r>
                          <a:rPr lang="en-US" altLang="zh-CN" sz="2600" b="0" i="1" smtClean="0">
                            <a:latin typeface="Cambria Math" panose="02040503050406030204" pitchFamily="18" charset="0"/>
                          </a:rPr>
                          <m:t>𝑖</m:t>
                        </m:r>
                      </m:sub>
                    </m:sSub>
                  </m:oMath>
                </a14:m>
                <a:r>
                  <a:rPr lang="en-US" altLang="zh-CN" sz="2600" dirty="0"/>
                  <a:t>, a workload of </a:t>
                </a:r>
                <a14:m>
                  <m:oMath xmlns:m="http://schemas.openxmlformats.org/officeDocument/2006/math" xmlns="">
                    <m:sSub>
                      <m:sSubPr>
                        <m:ctrlPr>
                          <a:rPr lang="en-US" altLang="zh-CN" sz="2600" i="1" smtClean="0">
                            <a:latin typeface="Cambria Math" panose="02040503050406030204" pitchFamily="18" charset="0"/>
                          </a:rPr>
                        </m:ctrlPr>
                      </m:sSubPr>
                      <m:e>
                        <m:r>
                          <m:rPr>
                            <m:sty m:val="p"/>
                          </m:rPr>
                          <a:rPr lang="el-GR" altLang="zh-CN" sz="2600" i="1" smtClean="0">
                            <a:latin typeface="Cambria Math" panose="02040503050406030204" pitchFamily="18" charset="0"/>
                          </a:rPr>
                          <m:t>η</m:t>
                        </m:r>
                      </m:e>
                      <m:sub>
                        <m:r>
                          <a:rPr lang="en-US" altLang="zh-CN" sz="2600" b="0" i="1" smtClean="0">
                            <a:latin typeface="Cambria Math" panose="02040503050406030204" pitchFamily="18" charset="0"/>
                          </a:rPr>
                          <m:t>𝑖</m:t>
                        </m:r>
                      </m:sub>
                    </m:sSub>
                    <m:r>
                      <a:rPr lang="en-US" altLang="zh-CN" sz="2600" b="0" i="1" smtClean="0">
                        <a:latin typeface="Cambria Math" panose="02040503050406030204" pitchFamily="18" charset="0"/>
                      </a:rPr>
                      <m:t>=</m:t>
                    </m:r>
                    <m:sSub>
                      <m:sSubPr>
                        <m:ctrlPr>
                          <a:rPr lang="en-US" altLang="zh-CN" sz="2600" i="1">
                            <a:latin typeface="Cambria Math" panose="02040503050406030204" pitchFamily="18" charset="0"/>
                          </a:rPr>
                        </m:ctrlPr>
                      </m:sSubPr>
                      <m:e>
                        <m:r>
                          <a:rPr lang="en-US" altLang="zh-CN" sz="2600" i="1">
                            <a:latin typeface="Cambria Math" panose="02040503050406030204" pitchFamily="18" charset="0"/>
                          </a:rPr>
                          <m:t>𝑤</m:t>
                        </m:r>
                      </m:e>
                      <m:sub>
                        <m:r>
                          <a:rPr lang="en-US" altLang="zh-CN" sz="2600" i="1">
                            <a:latin typeface="Cambria Math" panose="02040503050406030204" pitchFamily="18" charset="0"/>
                          </a:rPr>
                          <m:t>𝑖</m:t>
                        </m:r>
                      </m:sub>
                    </m:sSub>
                    <m:r>
                      <a:rPr lang="en-US" altLang="zh-CN" sz="2600" b="0" i="1" smtClean="0">
                        <a:latin typeface="Cambria Math" panose="02040503050406030204" pitchFamily="18" charset="0"/>
                      </a:rPr>
                      <m:t>−</m:t>
                    </m:r>
                    <m:sSub>
                      <m:sSubPr>
                        <m:ctrlPr>
                          <a:rPr lang="en-US" altLang="zh-CN" sz="2600" i="1">
                            <a:latin typeface="Cambria Math" panose="02040503050406030204" pitchFamily="18" charset="0"/>
                          </a:rPr>
                        </m:ctrlPr>
                      </m:sSubPr>
                      <m:e>
                        <m:r>
                          <a:rPr lang="en-US" altLang="zh-CN" sz="2600" b="0" i="1" smtClean="0">
                            <a:latin typeface="Cambria Math" panose="02040503050406030204" pitchFamily="18" charset="0"/>
                          </a:rPr>
                          <m:t>𝑐</m:t>
                        </m:r>
                      </m:e>
                      <m:sub>
                        <m:r>
                          <a:rPr lang="en-US" altLang="zh-CN" sz="2600" i="1">
                            <a:latin typeface="Cambria Math" panose="02040503050406030204" pitchFamily="18" charset="0"/>
                          </a:rPr>
                          <m:t>𝑖</m:t>
                        </m:r>
                      </m:sub>
                    </m:sSub>
                  </m:oMath>
                </a14:m>
                <a:r>
                  <a:rPr lang="en-US" altLang="zh-CN" sz="2600" dirty="0"/>
                  <a:t> will be offloaded to tier-2.</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407" t="-1576"/>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pPr fontAlgn="t"/>
            <a:r>
              <a:rPr lang="en-US" altLang="zh-CN" b="1"/>
              <a:t>IEEE INFOCOM 2016</a:t>
            </a:r>
            <a:endParaRPr lang="en-US" altLang="zh-CN" b="1" dirty="0"/>
          </a:p>
        </p:txBody>
      </p:sp>
      <p:sp>
        <p:nvSpPr>
          <p:cNvPr id="7" name="Oval 6"/>
          <p:cNvSpPr/>
          <p:nvPr/>
        </p:nvSpPr>
        <p:spPr>
          <a:xfrm>
            <a:off x="4842660" y="4536681"/>
            <a:ext cx="2320140" cy="533400"/>
          </a:xfrm>
          <a:prstGeom prst="ellipse">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4"/>
          <a:stretch>
            <a:fillRect/>
          </a:stretch>
        </p:blipFill>
        <p:spPr>
          <a:xfrm>
            <a:off x="3993945" y="4105669"/>
            <a:ext cx="3200400" cy="1928824"/>
          </a:xfrm>
          <a:prstGeom prst="rect">
            <a:avLst/>
          </a:prstGeom>
        </p:spPr>
      </p:pic>
      <p:sp>
        <p:nvSpPr>
          <p:cNvPr id="9" name="TextBox 8"/>
          <p:cNvSpPr txBox="1"/>
          <p:nvPr/>
        </p:nvSpPr>
        <p:spPr>
          <a:xfrm>
            <a:off x="6871110" y="4153536"/>
            <a:ext cx="1600200" cy="461665"/>
          </a:xfrm>
          <a:prstGeom prst="rect">
            <a:avLst/>
          </a:prstGeom>
          <a:noFill/>
        </p:spPr>
        <p:txBody>
          <a:bodyPr wrap="square" rtlCol="0">
            <a:spAutoFit/>
          </a:bodyPr>
          <a:lstStyle/>
          <a:p>
            <a:r>
              <a:rPr lang="en-US" sz="2400" dirty="0">
                <a:solidFill>
                  <a:srgbClr val="FF0000"/>
                </a:solidFill>
              </a:rPr>
              <a:t>Peak load</a:t>
            </a:r>
          </a:p>
        </p:txBody>
      </p:sp>
      <p:sp>
        <p:nvSpPr>
          <p:cNvPr id="5" name="Slide Number Placeholder 4"/>
          <p:cNvSpPr>
            <a:spLocks noGrp="1"/>
          </p:cNvSpPr>
          <p:nvPr>
            <p:ph type="sldNum" sz="quarter" idx="12"/>
          </p:nvPr>
        </p:nvSpPr>
        <p:spPr/>
        <p:txBody>
          <a:bodyPr/>
          <a:lstStyle/>
          <a:p>
            <a:fld id="{B6F15528-21DE-4FAA-801E-634DDDAF4B2B}" type="slidenum">
              <a:rPr lang="en-US" smtClean="0"/>
              <a:pPr/>
              <a:t>9</a:t>
            </a:fld>
            <a:endParaRPr lang="en-US" dirty="0"/>
          </a:p>
        </p:txBody>
      </p:sp>
    </p:spTree>
    <p:extLst>
      <p:ext uri="{BB962C8B-B14F-4D97-AF65-F5344CB8AC3E}">
        <p14:creationId xmlns:p14="http://schemas.microsoft.com/office/powerpoint/2010/main" val="49476717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12037</TotalTime>
  <Words>4212</Words>
  <Application>Microsoft Macintosh PowerPoint</Application>
  <PresentationFormat>全屏显示(4:3)</PresentationFormat>
  <Paragraphs>377</Paragraphs>
  <Slides>26</Slides>
  <Notes>26</Notes>
  <HiddenSlides>0</HiddenSlides>
  <MMClips>0</MMClips>
  <ScaleCrop>false</ScaleCrop>
  <HeadingPairs>
    <vt:vector size="6" baseType="variant">
      <vt:variant>
        <vt:lpstr>主题</vt:lpstr>
      </vt:variant>
      <vt:variant>
        <vt:i4>1</vt:i4>
      </vt:variant>
      <vt:variant>
        <vt:lpstr>嵌入的 OLE 服务器</vt:lpstr>
      </vt:variant>
      <vt:variant>
        <vt:i4>1</vt:i4>
      </vt:variant>
      <vt:variant>
        <vt:lpstr>幻灯片标题</vt:lpstr>
      </vt:variant>
      <vt:variant>
        <vt:i4>26</vt:i4>
      </vt:variant>
    </vt:vector>
  </HeadingPairs>
  <TitlesOfParts>
    <vt:vector size="28" baseType="lpstr">
      <vt:lpstr>Office Theme</vt:lpstr>
      <vt:lpstr>Equation</vt:lpstr>
      <vt:lpstr>A Hierarchical Edge Cloud Architecture for Mobile Computing</vt:lpstr>
      <vt:lpstr>Cloud Computing for mobile devices</vt:lpstr>
      <vt:lpstr>The limits of Cloud Computing</vt:lpstr>
      <vt:lpstr>Existing solution</vt:lpstr>
      <vt:lpstr>The limits of Cloudlet</vt:lpstr>
      <vt:lpstr>Our solution</vt:lpstr>
      <vt:lpstr>Our solution</vt:lpstr>
      <vt:lpstr>Our solution</vt:lpstr>
      <vt:lpstr>Formal study of the peak load</vt:lpstr>
      <vt:lpstr>Formal study of the peak load</vt:lpstr>
      <vt:lpstr>Formal study of the peak load</vt:lpstr>
      <vt:lpstr>Optimal workload placement</vt:lpstr>
      <vt:lpstr>Optimal workload placement</vt:lpstr>
      <vt:lpstr>Optimal workload placement</vt:lpstr>
      <vt:lpstr>Optimal workload placement</vt:lpstr>
      <vt:lpstr>Optimal workload placement</vt:lpstr>
      <vt:lpstr>System experimentation</vt:lpstr>
      <vt:lpstr>Evaluation setup</vt:lpstr>
      <vt:lpstr>Offloading performance</vt:lpstr>
      <vt:lpstr>Offloading performance</vt:lpstr>
      <vt:lpstr>Simulation experimentation</vt:lpstr>
      <vt:lpstr>Simulation setup</vt:lpstr>
      <vt:lpstr>Effect of computation amounts </vt:lpstr>
      <vt:lpstr>Effect SA cooling parameter</vt:lpstr>
      <vt:lpstr>Summary</vt:lpstr>
      <vt:lpstr>Thank you!</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ECE 455 Embedded System Design</dc:title>
  <dc:creator>Wei Gao</dc:creator>
  <cp:lastModifiedBy>Tong Liang</cp:lastModifiedBy>
  <cp:revision>916</cp:revision>
  <dcterms:created xsi:type="dcterms:W3CDTF">2006-08-16T00:00:00Z</dcterms:created>
  <dcterms:modified xsi:type="dcterms:W3CDTF">2016-04-12T15:38:04Z</dcterms:modified>
</cp:coreProperties>
</file>