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29" r:id="rId2"/>
    <p:sldId id="330" r:id="rId3"/>
    <p:sldId id="331" r:id="rId4"/>
    <p:sldId id="332" r:id="rId5"/>
    <p:sldId id="268" r:id="rId6"/>
    <p:sldId id="326" r:id="rId7"/>
    <p:sldId id="305" r:id="rId8"/>
    <p:sldId id="306" r:id="rId9"/>
    <p:sldId id="308" r:id="rId10"/>
    <p:sldId id="310" r:id="rId11"/>
    <p:sldId id="327" r:id="rId12"/>
    <p:sldId id="334" r:id="rId13"/>
    <p:sldId id="333" r:id="rId14"/>
    <p:sldId id="312" r:id="rId15"/>
    <p:sldId id="314" r:id="rId16"/>
    <p:sldId id="315" r:id="rId17"/>
    <p:sldId id="317" r:id="rId18"/>
    <p:sldId id="271" r:id="rId19"/>
    <p:sldId id="318" r:id="rId20"/>
    <p:sldId id="319" r:id="rId21"/>
    <p:sldId id="321" r:id="rId22"/>
    <p:sldId id="335" r:id="rId23"/>
    <p:sldId id="32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82456" autoAdjust="0"/>
  </p:normalViewPr>
  <p:slideViewPr>
    <p:cSldViewPr>
      <p:cViewPr varScale="1">
        <p:scale>
          <a:sx n="76" d="100"/>
          <a:sy n="76" d="100"/>
        </p:scale>
        <p:origin x="1836" y="84"/>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287177-1E0B-45BF-9C9B-604D19AD28E4}" type="datetimeFigureOut">
              <a:rPr lang="en-US" smtClean="0"/>
              <a:t>4/15/2016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A0230-7B9E-4396-BCAA-4C088D530F8D}" type="slidenum">
              <a:rPr lang="en-US" smtClean="0"/>
              <a:t>‹#›</a:t>
            </a:fld>
            <a:endParaRPr lang="en-US"/>
          </a:p>
        </p:txBody>
      </p:sp>
    </p:spTree>
    <p:extLst>
      <p:ext uri="{BB962C8B-B14F-4D97-AF65-F5344CB8AC3E}">
        <p14:creationId xmlns:p14="http://schemas.microsoft.com/office/powerpoint/2010/main" val="400628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6547B-AF16-4ECC-B722-48AAC5864479}" type="datetimeFigureOut">
              <a:rPr lang="en-US" smtClean="0"/>
              <a:pPr/>
              <a:t>4/15/2016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F6CDF7-6365-42B1-8ADA-9494865DC13B}" type="slidenum">
              <a:rPr lang="en-US" smtClean="0"/>
              <a:pPr/>
              <a:t>‹#›</a:t>
            </a:fld>
            <a:endParaRPr lang="en-US"/>
          </a:p>
        </p:txBody>
      </p:sp>
    </p:spTree>
    <p:extLst>
      <p:ext uri="{BB962C8B-B14F-4D97-AF65-F5344CB8AC3E}">
        <p14:creationId xmlns:p14="http://schemas.microsoft.com/office/powerpoint/2010/main" val="2102712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Thank you for your nice introduction.</a:t>
            </a:r>
            <a:r>
              <a:rPr lang="en-US" baseline="0" dirty="0"/>
              <a:t> </a:t>
            </a:r>
            <a:r>
              <a:rPr lang="en-US" dirty="0"/>
              <a:t>Good morning, everyone.</a:t>
            </a:r>
            <a:r>
              <a:rPr lang="en-US" baseline="0" dirty="0"/>
              <a:t> It is my </a:t>
            </a:r>
            <a:r>
              <a:rPr lang="en-US" baseline="0" dirty="0" err="1"/>
              <a:t>honour</a:t>
            </a:r>
            <a:r>
              <a:rPr lang="en-US" baseline="0" dirty="0"/>
              <a:t> to be here to </a:t>
            </a:r>
            <a:r>
              <a:rPr lang="en-US" dirty="0"/>
              <a:t>present our</a:t>
            </a:r>
            <a:r>
              <a:rPr lang="en-US" baseline="0" dirty="0"/>
              <a:t> paper “</a:t>
            </a:r>
            <a:r>
              <a:rPr lang="en-US" sz="1200" b="0" kern="1200" dirty="0">
                <a:solidFill>
                  <a:srgbClr val="004386"/>
                </a:solidFill>
                <a:latin typeface="+mn-lt"/>
                <a:ea typeface="+mn-ea"/>
                <a:cs typeface="+mn-cs"/>
              </a:rPr>
              <a:t>Application-Aware Traffic Scheduling for Workload Offloading in Mobile Clouds</a:t>
            </a:r>
            <a:r>
              <a:rPr lang="en-US" altLang="zh-CN" baseline="0" dirty="0"/>
              <a:t>”. This paper is coauthored with my advisor Professor Wei Gao at the University of Tennessee</a:t>
            </a:r>
            <a:endParaRPr lang="en-US" dirty="0"/>
          </a:p>
          <a:p>
            <a:pPr eaLnBrk="1" hangingPunct="1"/>
            <a:endParaRPr lang="en-US" dirty="0"/>
          </a:p>
        </p:txBody>
      </p:sp>
      <p:sp>
        <p:nvSpPr>
          <p:cNvPr id="28676" name="Slide Number Placeholder 3"/>
          <p:cNvSpPr>
            <a:spLocks noGrp="1"/>
          </p:cNvSpPr>
          <p:nvPr>
            <p:ph type="sldNum" sz="quarter" idx="5"/>
          </p:nvPr>
        </p:nvSpPr>
        <p:spPr>
          <a:noFill/>
        </p:spPr>
        <p:txBody>
          <a:bodyPr/>
          <a:lstStyle/>
          <a:p>
            <a:fld id="{9693F0CE-9536-446A-A77B-FDE9D38BC440}" type="slidenum">
              <a:rPr lang="zh-CN" altLang="en-US" smtClean="0"/>
              <a:pPr/>
              <a:t>1</a:t>
            </a:fld>
            <a:endParaRPr lang="en-US" altLang="zh-CN"/>
          </a:p>
        </p:txBody>
      </p:sp>
    </p:spTree>
    <p:extLst>
      <p:ext uri="{BB962C8B-B14F-4D97-AF65-F5344CB8AC3E}">
        <p14:creationId xmlns:p14="http://schemas.microsoft.com/office/powerpoint/2010/main" val="4153766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now we</a:t>
            </a:r>
            <a:r>
              <a:rPr lang="en-US" baseline="0" dirty="0"/>
              <a:t> mentioned that the objective is to maximize the total number of bundles, as more bundles there are, more tail energy could be eliminated. So how about the constraints? Firstly, each delay is subject to transmission delay, which means delay of T(j+1 ) should be at least no less than the former one. Secondly, the transmission overlaps should be eliminated, as we use an identifying function here to indicate whether a transmission will overlap with </a:t>
            </a:r>
            <a:r>
              <a:rPr lang="en-US" baseline="0" dirty="0" smtClean="0"/>
              <a:t>another one when it is deferred </a:t>
            </a:r>
            <a:r>
              <a:rPr lang="en-US" baseline="0" dirty="0"/>
              <a:t>by </a:t>
            </a:r>
            <a:r>
              <a:rPr lang="en-US" baseline="0" dirty="0" err="1"/>
              <a:t>dj</a:t>
            </a:r>
            <a:r>
              <a:rPr lang="en-US" baseline="0" dirty="0"/>
              <a:t>. Finally, each delay is constrained by the delay constraint. As you can see, this optimization problem has an exponential solution space. Therefore, we need to design efficient algorithms to find the optimal solution. </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10</a:t>
            </a:fld>
            <a:endParaRPr lang="en-US"/>
          </a:p>
        </p:txBody>
      </p:sp>
    </p:spTree>
    <p:extLst>
      <p:ext uri="{BB962C8B-B14F-4D97-AF65-F5344CB8AC3E}">
        <p14:creationId xmlns:p14="http://schemas.microsoft.com/office/powerpoint/2010/main" val="4158014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a:t>
            </a:r>
            <a:r>
              <a:rPr lang="en-US" baseline="0" dirty="0"/>
              <a:t> I would like to introduce our algorithm design to solve the integer programming problem in an efficient way. As the solution space is discrete and with an exponential size, our basic idea is to solve the problems by combining the solutions to </a:t>
            </a:r>
            <a:r>
              <a:rPr lang="en-US" baseline="0" dirty="0" smtClean="0"/>
              <a:t>overlapping </a:t>
            </a:r>
            <a:r>
              <a:rPr lang="en-US" baseline="0" dirty="0" err="1" smtClean="0"/>
              <a:t>subproblems</a:t>
            </a:r>
            <a:r>
              <a:rPr lang="en-US" baseline="0" dirty="0"/>
              <a:t>, so that we can eliminate repeated computations. Considering the causality among transmissions, we adopt dynamic programming.  We first define a </a:t>
            </a:r>
            <a:r>
              <a:rPr lang="en-US" baseline="0" dirty="0" err="1" smtClean="0"/>
              <a:t>subproblem</a:t>
            </a:r>
            <a:r>
              <a:rPr lang="en-US" baseline="0" dirty="0" smtClean="0"/>
              <a:t> </a:t>
            </a:r>
            <a:r>
              <a:rPr lang="en-US" baseline="0" dirty="0"/>
              <a:t>with </a:t>
            </a:r>
            <a:r>
              <a:rPr lang="en-US" baseline="0" dirty="0" smtClean="0"/>
              <a:t>j transmissions and  a delay constraint k.  </a:t>
            </a:r>
            <a:r>
              <a:rPr lang="en-US" baseline="0" dirty="0"/>
              <a:t>We then formally prove that the scheduling problem has </a:t>
            </a:r>
            <a:r>
              <a:rPr lang="en-US" baseline="0" dirty="0" smtClean="0"/>
              <a:t>an </a:t>
            </a:r>
            <a:r>
              <a:rPr lang="en-US" baseline="0" dirty="0"/>
              <a:t>optimal substructure, which means </a:t>
            </a:r>
            <a:r>
              <a:rPr lang="en-US" sz="1200" b="0" i="0" kern="1200" dirty="0">
                <a:solidFill>
                  <a:schemeClr val="tx1"/>
                </a:solidFill>
                <a:effectLst/>
                <a:latin typeface="+mn-lt"/>
                <a:ea typeface="+mn-ea"/>
                <a:cs typeface="+mn-cs"/>
              </a:rPr>
              <a:t>an optimal solution can be constructed from optimal solutions of its </a:t>
            </a:r>
            <a:r>
              <a:rPr lang="en-US" sz="1200" b="0" i="0" kern="1200" dirty="0" err="1">
                <a:solidFill>
                  <a:schemeClr val="tx1"/>
                </a:solidFill>
                <a:effectLst/>
                <a:latin typeface="+mn-lt"/>
                <a:ea typeface="+mn-ea"/>
                <a:cs typeface="+mn-cs"/>
              </a:rPr>
              <a:t>subproblems</a:t>
            </a:r>
            <a:r>
              <a:rPr lang="en-US" sz="1200" b="0" i="0" kern="1200" baseline="0" dirty="0">
                <a:solidFill>
                  <a:schemeClr val="tx1"/>
                </a:solidFill>
                <a:effectLst/>
                <a:latin typeface="+mn-lt"/>
                <a:ea typeface="+mn-ea"/>
                <a:cs typeface="+mn-cs"/>
              </a:rPr>
              <a:t>. Therefore, the problem has an optimal solution as the optimal substructure is a sufficient condition that a problem can be solved by </a:t>
            </a:r>
            <a:r>
              <a:rPr lang="en-US" sz="1200" b="0" i="0" kern="1200" baseline="0" dirty="0" smtClean="0">
                <a:solidFill>
                  <a:schemeClr val="tx1"/>
                </a:solidFill>
                <a:effectLst/>
                <a:latin typeface="+mn-lt"/>
                <a:ea typeface="+mn-ea"/>
                <a:cs typeface="+mn-cs"/>
              </a:rPr>
              <a:t>dynamic programming. </a:t>
            </a:r>
            <a:r>
              <a:rPr lang="en-US" sz="1200" b="0" i="0" kern="1200" baseline="0" dirty="0">
                <a:solidFill>
                  <a:schemeClr val="tx1"/>
                </a:solidFill>
                <a:effectLst/>
                <a:latin typeface="+mn-lt"/>
                <a:ea typeface="+mn-ea"/>
                <a:cs typeface="+mn-cs"/>
              </a:rPr>
              <a:t>Right now the key point is what is </a:t>
            </a:r>
            <a:r>
              <a:rPr lang="en-US" sz="1200" b="0" i="0" kern="1200" baseline="0" dirty="0" smtClean="0">
                <a:solidFill>
                  <a:schemeClr val="tx1"/>
                </a:solidFill>
                <a:effectLst/>
                <a:latin typeface="+mn-lt"/>
                <a:ea typeface="+mn-ea"/>
                <a:cs typeface="+mn-cs"/>
              </a:rPr>
              <a:t>the optimal solutions </a:t>
            </a:r>
            <a:r>
              <a:rPr lang="en-US" sz="1200" b="0" i="0" kern="1200" baseline="0" dirty="0">
                <a:solidFill>
                  <a:schemeClr val="tx1"/>
                </a:solidFill>
                <a:effectLst/>
                <a:latin typeface="+mn-lt"/>
                <a:ea typeface="+mn-ea"/>
                <a:cs typeface="+mn-cs"/>
              </a:rPr>
              <a:t>of the </a:t>
            </a:r>
            <a:r>
              <a:rPr lang="en-US" sz="1200" b="0" i="0" kern="1200" baseline="0" dirty="0" err="1">
                <a:solidFill>
                  <a:schemeClr val="tx1"/>
                </a:solidFill>
                <a:effectLst/>
                <a:latin typeface="+mn-lt"/>
                <a:ea typeface="+mn-ea"/>
                <a:cs typeface="+mn-cs"/>
              </a:rPr>
              <a:t>subproblems</a:t>
            </a:r>
            <a:r>
              <a:rPr lang="en-US" sz="1200" b="0" i="0" kern="1200" baseline="0" dirty="0">
                <a:solidFill>
                  <a:schemeClr val="tx1"/>
                </a:solidFill>
                <a:effectLst/>
                <a:latin typeface="+mn-lt"/>
                <a:ea typeface="+mn-ea"/>
                <a:cs typeface="+mn-cs"/>
              </a:rPr>
              <a:t> and what is their internal relationships? </a:t>
            </a:r>
            <a:r>
              <a:rPr lang="en-US" sz="1200" b="1" i="0" u="sng" kern="1200" baseline="0" dirty="0">
                <a:solidFill>
                  <a:schemeClr val="tx1"/>
                </a:solidFill>
                <a:effectLst/>
                <a:latin typeface="Calibri"/>
              </a:rPr>
              <a:t/>
            </a:r>
            <a:br>
              <a:rPr lang="en-US" sz="1200" b="1" i="0" u="sng" kern="1200" baseline="0" dirty="0">
                <a:solidFill>
                  <a:schemeClr val="tx1"/>
                </a:solidFill>
                <a:effectLst/>
                <a:latin typeface="Calibri"/>
              </a:rPr>
            </a:br>
            <a:endParaRPr lang="en-US" sz="1200" b="1" i="0" u="sng" kern="1200" baseline="0" dirty="0">
              <a:solidFill>
                <a:schemeClr val="tx1"/>
              </a:solidFill>
              <a:effectLst/>
              <a:latin typeface="Calibri"/>
            </a:endParaRPr>
          </a:p>
          <a:p>
            <a:r>
              <a:rPr lang="en-US" sz="1200" b="1" i="0" u="sng" kern="1200" baseline="0" dirty="0">
                <a:solidFill>
                  <a:schemeClr val="tx1"/>
                </a:solidFill>
                <a:effectLst/>
                <a:latin typeface="+mn-lt"/>
                <a:ea typeface="+mn-ea"/>
                <a:cs typeface="+mn-cs"/>
              </a:rPr>
              <a:t>[you cannot assume that everyone is familiar with DP: so what’s the state here? How DP works with the states? Explain</a:t>
            </a:r>
            <a:r>
              <a:rPr lang="en-US" sz="1200" b="1" i="0" u="sng" kern="1200" baseline="0" dirty="0">
                <a:solidFill>
                  <a:schemeClr val="tx1"/>
                </a:solidFill>
                <a:effectLst/>
              </a:rPr>
              <a:t>!!!!]</a:t>
            </a:r>
            <a:endParaRPr lang="en-US" b="1" u="sng"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11</a:t>
            </a:fld>
            <a:endParaRPr lang="en-US"/>
          </a:p>
        </p:txBody>
      </p:sp>
    </p:spTree>
    <p:extLst>
      <p:ext uri="{BB962C8B-B14F-4D97-AF65-F5344CB8AC3E}">
        <p14:creationId xmlns:p14="http://schemas.microsoft.com/office/powerpoint/2010/main" val="1869876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 </a:t>
            </a:r>
            <a:r>
              <a:rPr lang="en-US" baseline="0" dirty="0"/>
              <a:t>we use a two dimensional </a:t>
            </a:r>
            <a:r>
              <a:rPr lang="en-US" baseline="0" dirty="0" smtClean="0"/>
              <a:t>array to describe the optimal solution for a </a:t>
            </a:r>
            <a:r>
              <a:rPr lang="en-US" baseline="0" dirty="0" err="1" smtClean="0"/>
              <a:t>subproblem</a:t>
            </a:r>
            <a:r>
              <a:rPr lang="en-US" baseline="0" dirty="0" smtClean="0"/>
              <a:t>. </a:t>
            </a:r>
            <a:r>
              <a:rPr lang="en-US" baseline="0" dirty="0"/>
              <a:t>One dimension </a:t>
            </a:r>
            <a:r>
              <a:rPr lang="en-US" baseline="0" dirty="0" smtClean="0"/>
              <a:t> here represents </a:t>
            </a:r>
            <a:r>
              <a:rPr lang="en-US" baseline="0" dirty="0"/>
              <a:t>the last transmission of the </a:t>
            </a:r>
            <a:r>
              <a:rPr lang="en-US" baseline="0" dirty="0" err="1"/>
              <a:t>subproblem</a:t>
            </a:r>
            <a:r>
              <a:rPr lang="en-US" baseline="0" dirty="0"/>
              <a:t>, the other one stands for the delay for this transmission. I’d like you to look at this figure to show how it works. This is a scenario where two transmissions need scheduling. We first derives the maximum number of bundles when T_1 is deferred by k, where k &lt;= 4 due to the delay constraint. We then derives the maximum number of bundles when T_2  is deferred by k as well. Each time T_2 is deferred by k, it contains the </a:t>
            </a:r>
            <a:r>
              <a:rPr lang="en-US" baseline="0" dirty="0" err="1"/>
              <a:t>subproblem</a:t>
            </a:r>
            <a:r>
              <a:rPr lang="en-US" baseline="0" dirty="0"/>
              <a:t> that T_1 is deferred by no larger than k. Therefore,  the optimal values for </a:t>
            </a:r>
            <a:r>
              <a:rPr lang="en-US" baseline="0" dirty="0" err="1"/>
              <a:t>subproblem</a:t>
            </a:r>
            <a:r>
              <a:rPr lang="en-US" baseline="0" dirty="0"/>
              <a:t> {T_1} can help to recursively </a:t>
            </a:r>
            <a:r>
              <a:rPr lang="en-US" baseline="0" dirty="0" smtClean="0"/>
              <a:t>get </a:t>
            </a:r>
            <a:r>
              <a:rPr lang="en-US" baseline="0" dirty="0"/>
              <a:t>the optimal values for </a:t>
            </a:r>
            <a:r>
              <a:rPr lang="en-US" baseline="0" dirty="0" err="1" smtClean="0"/>
              <a:t>subproblem</a:t>
            </a:r>
            <a:r>
              <a:rPr lang="en-US" baseline="0" dirty="0" smtClean="0"/>
              <a:t> {T1,T2</a:t>
            </a:r>
            <a:r>
              <a:rPr lang="en-US" baseline="0" dirty="0"/>
              <a:t>}. Note that the time complexity of the algorithm is O(</a:t>
            </a:r>
            <a:r>
              <a:rPr lang="en-US" baseline="0" dirty="0" err="1"/>
              <a:t>n_i</a:t>
            </a:r>
            <a:r>
              <a:rPr lang="en-US" baseline="0" dirty="0"/>
              <a:t>*D_i^2)</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12</a:t>
            </a:fld>
            <a:endParaRPr lang="en-US"/>
          </a:p>
        </p:txBody>
      </p:sp>
    </p:spTree>
    <p:extLst>
      <p:ext uri="{BB962C8B-B14F-4D97-AF65-F5344CB8AC3E}">
        <p14:creationId xmlns:p14="http://schemas.microsoft.com/office/powerpoint/2010/main" val="259765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you remember, the time</a:t>
            </a:r>
            <a:r>
              <a:rPr lang="en-US" baseline="0" dirty="0"/>
              <a:t> complexity for the optimal transition scheduling is O(</a:t>
            </a:r>
            <a:r>
              <a:rPr lang="en-US" baseline="0" dirty="0" err="1"/>
              <a:t>n_i</a:t>
            </a:r>
            <a:r>
              <a:rPr lang="en-US" baseline="0" dirty="0"/>
              <a:t> D_i^2).  Where </a:t>
            </a:r>
            <a:r>
              <a:rPr lang="en-US" baseline="0" dirty="0" err="1"/>
              <a:t>n_i</a:t>
            </a:r>
            <a:r>
              <a:rPr lang="en-US" baseline="0" dirty="0"/>
              <a:t> is the number of transmissions to be scheduled, and </a:t>
            </a:r>
            <a:r>
              <a:rPr lang="en-US" baseline="0" dirty="0" err="1"/>
              <a:t>D_i</a:t>
            </a:r>
            <a:r>
              <a:rPr lang="en-US" baseline="0" dirty="0"/>
              <a:t> is the delay constraint in unit of time slots. When the delay constraint is very large, then the optimal scheduling approach could incur a large amount of computational overhead. To further improve the computational efficiency, we further propose a 2-stage scheduling approach which heuristically eliminates transmission overlaps with a relatively lower time complexity and a good solution in practice. The basic idea is we first eliminate the transmission overlap in a posterior manner, then we eliminate the other overlaps left in a prior manner.  </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13</a:t>
            </a:fld>
            <a:endParaRPr lang="en-US"/>
          </a:p>
        </p:txBody>
      </p:sp>
    </p:spTree>
    <p:extLst>
      <p:ext uri="{BB962C8B-B14F-4D97-AF65-F5344CB8AC3E}">
        <p14:creationId xmlns:p14="http://schemas.microsoft.com/office/powerpoint/2010/main" val="3035892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 the first stage, we iteratively look for the maximally allowed transmission delay within the application delay constraint, then we eliminate the transmission overlap due to such delay in a posterior manner. As illustrated in the figure, each transmission can be deferred in front of or after an existing transmission. We can see that when T_3 is deferred behind P_3, it has the maximum allowed delay, and such a maximum delay can guarantee that all the other transmissions prior to T_3 can be deferred and bundling with other transmissions without transmission overlaps, since all the other transmissions prior to T_3 only need a shorter delay to be bundled with existing transmissions. The maximally allowed transmission delay will be iteratively looked for until it reached the delay constraint. Note that the posterior overlap elimination method only has a time complexity O(ni^2), which is much lower than the optimal scheduling approach.</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14</a:t>
            </a:fld>
            <a:endParaRPr lang="en-US"/>
          </a:p>
        </p:txBody>
      </p:sp>
    </p:spTree>
    <p:extLst>
      <p:ext uri="{BB962C8B-B14F-4D97-AF65-F5344CB8AC3E}">
        <p14:creationId xmlns:p14="http://schemas.microsoft.com/office/powerpoint/2010/main" val="406045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second stage, different</a:t>
            </a:r>
            <a:r>
              <a:rPr lang="en-US" baseline="0" dirty="0"/>
              <a:t> from stage 1, we iteratively look for the minimum transmission delay. We then use this minimum delay to </a:t>
            </a:r>
            <a:r>
              <a:rPr lang="en-US" sz="1200" b="0" i="0" u="none" strike="noStrike" kern="1200" baseline="0" dirty="0">
                <a:solidFill>
                  <a:schemeClr val="tx1"/>
                </a:solidFill>
                <a:latin typeface="+mn-lt"/>
                <a:ea typeface="+mn-ea"/>
                <a:cs typeface="+mn-cs"/>
              </a:rPr>
              <a:t>defer all transmissions prior to the corresponding transmission. In this way, we avoid any overlap prior to this transmission because only the interval between this transmission and its next transmission is reduced to 0 after scheduling. As shown in the figure, the minimum delay is 1 and there is no overlaps for transmission 4, 5 and 6 after being deferred by 1. Like the posterior </a:t>
            </a:r>
            <a:r>
              <a:rPr lang="en-US" sz="1200" b="0" i="0" u="none" strike="noStrike" kern="1200" baseline="0" dirty="0" smtClean="0">
                <a:solidFill>
                  <a:schemeClr val="tx1"/>
                </a:solidFill>
                <a:latin typeface="+mn-lt"/>
                <a:ea typeface="+mn-ea"/>
                <a:cs typeface="+mn-cs"/>
              </a:rPr>
              <a:t>approach</a:t>
            </a:r>
            <a:r>
              <a:rPr lang="en-US" sz="1200" b="0" i="0" u="none" strike="noStrike" kern="1200" baseline="0" dirty="0">
                <a:solidFill>
                  <a:schemeClr val="tx1"/>
                </a:solidFill>
                <a:latin typeface="+mn-lt"/>
                <a:ea typeface="+mn-ea"/>
                <a:cs typeface="+mn-cs"/>
              </a:rPr>
              <a:t>, the prior approach also has a time complexity O(n_i^2) which is also significantly improved compared to the optimal transmission scheduling approach.</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15</a:t>
            </a:fld>
            <a:endParaRPr lang="en-US"/>
          </a:p>
        </p:txBody>
      </p:sp>
    </p:spTree>
    <p:extLst>
      <p:ext uri="{BB962C8B-B14F-4D97-AF65-F5344CB8AC3E}">
        <p14:creationId xmlns:p14="http://schemas.microsoft.com/office/powerpoint/2010/main" val="147393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now we talked about how to schedule in an</a:t>
            </a:r>
            <a:r>
              <a:rPr lang="en-US" baseline="0" dirty="0"/>
              <a:t> offline manner, where we have the complete knowledge of the sequence of transmissions. Here I’d like to introduce how to extend the proposed offline scheduling by incorporating run-time dynamics of application executions, </a:t>
            </a:r>
            <a:r>
              <a:rPr lang="en-US" sz="1200" b="0" i="0" u="none" strike="noStrike" kern="1200" baseline="0" dirty="0">
                <a:solidFill>
                  <a:schemeClr val="tx1"/>
                </a:solidFill>
                <a:latin typeface="+mn-lt"/>
                <a:ea typeface="+mn-ea"/>
                <a:cs typeface="+mn-cs"/>
              </a:rPr>
              <a:t>without knowing the application execution pattern in the future</a:t>
            </a:r>
            <a:r>
              <a:rPr lang="en-US" baseline="0" dirty="0"/>
              <a:t>. This means </a:t>
            </a:r>
            <a:r>
              <a:rPr lang="en-US" sz="1200" b="0" i="0" u="none" strike="noStrike" kern="1200" baseline="0" dirty="0">
                <a:solidFill>
                  <a:schemeClr val="tx1"/>
                </a:solidFill>
                <a:latin typeface="+mn-lt"/>
                <a:ea typeface="+mn-ea"/>
                <a:cs typeface="+mn-cs"/>
              </a:rPr>
              <a:t>we predict the execution paths of applications in the future from the past history of their method invocations. We adopt our previous work which formulates the method transitions as an order-k semi Markov model. Note that here order-k means that the invocation of a method is determined by the former k invocations. Based on this formulation, we can furtherly predict the number of future method invocations and the execution time of method to be invoked in the future. </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16</a:t>
            </a:fld>
            <a:endParaRPr lang="en-US"/>
          </a:p>
        </p:txBody>
      </p:sp>
    </p:spTree>
    <p:extLst>
      <p:ext uri="{BB962C8B-B14F-4D97-AF65-F5344CB8AC3E}">
        <p14:creationId xmlns:p14="http://schemas.microsoft.com/office/powerpoint/2010/main" val="19066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Based on the above formulation, we further develop a probabilistic framework to adaptively schedule each transmission by deferring </a:t>
            </a:r>
            <a:r>
              <a:rPr lang="en-US" sz="1200" b="0" i="0" u="none" strike="noStrike" kern="1200" baseline="0" dirty="0" err="1">
                <a:solidFill>
                  <a:schemeClr val="tx1"/>
                </a:solidFill>
                <a:latin typeface="+mn-lt"/>
                <a:ea typeface="+mn-ea"/>
                <a:cs typeface="+mn-cs"/>
              </a:rPr>
              <a:t>d_j</a:t>
            </a:r>
            <a:r>
              <a:rPr lang="en-US" sz="1200" b="0" i="0" u="none" strike="noStrike" kern="1200" baseline="0" dirty="0">
                <a:solidFill>
                  <a:schemeClr val="tx1"/>
                </a:solidFill>
                <a:latin typeface="+mn-lt"/>
                <a:ea typeface="+mn-ea"/>
                <a:cs typeface="+mn-cs"/>
              </a:rPr>
              <a:t> when it is requested by the application. Our basic idea is to probabilistically estimate the cumulative transition delay, and make it less than the delay constraint with a probability guarantee. Here the cumulative delay can be derived by adding the cumulative deferral and cumulative execution time together, where the predicted number of future execution and predicted execution time for future method invocation can be derived by our semi k-order </a:t>
            </a:r>
            <a:r>
              <a:rPr lang="en-US" sz="1200" b="0" i="0" u="none" strike="noStrike" kern="1200" baseline="0" dirty="0" err="1">
                <a:solidFill>
                  <a:schemeClr val="tx1"/>
                </a:solidFill>
                <a:latin typeface="+mn-lt"/>
                <a:ea typeface="+mn-ea"/>
                <a:cs typeface="+mn-cs"/>
              </a:rPr>
              <a:t>markov</a:t>
            </a:r>
            <a:r>
              <a:rPr lang="en-US" sz="1200" b="0" i="0" u="none" strike="noStrike" kern="1200" baseline="0" dirty="0">
                <a:solidFill>
                  <a:schemeClr val="tx1"/>
                </a:solidFill>
                <a:latin typeface="+mn-lt"/>
                <a:ea typeface="+mn-ea"/>
                <a:cs typeface="+mn-cs"/>
              </a:rPr>
              <a:t> model.  Note that the probabilistic framework here provides an upper bound for </a:t>
            </a:r>
            <a:r>
              <a:rPr lang="en-US" sz="1200" b="0" i="0" u="none" strike="noStrike" kern="1200" baseline="0" dirty="0" err="1">
                <a:solidFill>
                  <a:schemeClr val="tx1"/>
                </a:solidFill>
                <a:latin typeface="+mn-lt"/>
                <a:ea typeface="+mn-ea"/>
                <a:cs typeface="+mn-cs"/>
              </a:rPr>
              <a:t>d_j</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17</a:t>
            </a:fld>
            <a:endParaRPr lang="en-US"/>
          </a:p>
        </p:txBody>
      </p:sp>
    </p:spTree>
    <p:extLst>
      <p:ext uri="{BB962C8B-B14F-4D97-AF65-F5344CB8AC3E}">
        <p14:creationId xmlns:p14="http://schemas.microsoft.com/office/powerpoint/2010/main" val="286152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Now we introduce</a:t>
            </a:r>
            <a:r>
              <a:rPr lang="en-US" altLang="zh-CN" baseline="0" dirty="0"/>
              <a:t> the performance evaluation result of our system. We compare our transmission scheduling approach with bundle transmissions, fast dormancy and RSG. </a:t>
            </a:r>
            <a:r>
              <a:rPr lang="en-US" altLang="zh-CN" dirty="0"/>
              <a:t>We evaluate our system in three metrics.</a:t>
            </a:r>
            <a:r>
              <a:rPr lang="en-US" altLang="zh-CN" baseline="0" dirty="0"/>
              <a:t> The first is the application completion ratio, which is </a:t>
            </a:r>
            <a:r>
              <a:rPr lang="en-US" sz="1200" b="0" i="0" u="none" strike="noStrike" kern="1200" baseline="0" dirty="0">
                <a:solidFill>
                  <a:schemeClr val="tx1"/>
                </a:solidFill>
                <a:latin typeface="+mn-lt"/>
                <a:ea typeface="+mn-ea"/>
                <a:cs typeface="+mn-cs"/>
              </a:rPr>
              <a:t>the percentage of application executions that are completed within the constraint of delay. </a:t>
            </a:r>
            <a:r>
              <a:rPr lang="en-US" altLang="zh-CN" sz="1200" b="0" i="0" u="none" strike="noStrike" kern="1200" baseline="0" dirty="0">
                <a:solidFill>
                  <a:schemeClr val="tx1"/>
                </a:solidFill>
                <a:latin typeface="+mn-lt"/>
                <a:ea typeface="+mn-ea"/>
                <a:cs typeface="+mn-cs"/>
              </a:rPr>
              <a:t>The second metric is amount of energy </a:t>
            </a:r>
            <a:r>
              <a:rPr lang="en-US" altLang="zh-CN" sz="1200" b="0" i="0" u="none" strike="noStrike" kern="1200" baseline="0" dirty="0" smtClean="0">
                <a:solidFill>
                  <a:schemeClr val="tx1"/>
                </a:solidFill>
                <a:latin typeface="+mn-lt"/>
                <a:ea typeface="+mn-ea"/>
                <a:cs typeface="+mn-cs"/>
              </a:rPr>
              <a:t>saved. </a:t>
            </a:r>
            <a:r>
              <a:rPr lang="en-US" altLang="zh-CN" sz="1200" b="0" i="0" u="none" strike="noStrike" kern="1200" baseline="0" dirty="0">
                <a:solidFill>
                  <a:schemeClr val="tx1"/>
                </a:solidFill>
                <a:latin typeface="+mn-lt"/>
                <a:ea typeface="+mn-ea"/>
                <a:cs typeface="+mn-cs"/>
              </a:rPr>
              <a:t>The last metric is the computational overhead. Which measures the </a:t>
            </a:r>
            <a:r>
              <a:rPr lang="en-US" altLang="zh-CN" sz="1200" dirty="0">
                <a:cs typeface="Arial" pitchFamily="34" charset="0"/>
              </a:rPr>
              <a:t>percentage of the energy consumption of application</a:t>
            </a:r>
            <a:r>
              <a:rPr lang="en-US" altLang="zh-CN" sz="1200" baseline="0" dirty="0">
                <a:cs typeface="Arial" pitchFamily="34" charset="0"/>
              </a:rPr>
              <a:t> </a:t>
            </a:r>
            <a:r>
              <a:rPr lang="en-US" altLang="zh-CN" sz="1200" dirty="0">
                <a:cs typeface="Arial" pitchFamily="34" charset="0"/>
              </a:rPr>
              <a:t>executions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en-US" altLang="zh-CN"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18</a:t>
            </a:fld>
            <a:endParaRPr lang="en-US"/>
          </a:p>
        </p:txBody>
      </p:sp>
    </p:spTree>
    <p:extLst>
      <p:ext uri="{BB962C8B-B14F-4D97-AF65-F5344CB8AC3E}">
        <p14:creationId xmlns:p14="http://schemas.microsoft.com/office/powerpoint/2010/main" val="1124389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We evaluate</a:t>
            </a:r>
            <a:r>
              <a:rPr lang="en-US" altLang="zh-CN" baseline="0" dirty="0"/>
              <a:t> our system against three real Android mobile apps downloaded from Google Play – Firefox, Chess walk and barcode scanner. We </a:t>
            </a:r>
            <a:r>
              <a:rPr lang="en-US" sz="1200" b="0" i="0" u="none" strike="noStrike" kern="1200" baseline="0" dirty="0">
                <a:solidFill>
                  <a:schemeClr val="tx1"/>
                </a:solidFill>
                <a:latin typeface="+mn-lt"/>
                <a:ea typeface="+mn-ea"/>
                <a:cs typeface="+mn-cs"/>
              </a:rPr>
              <a:t>embed the implementation of workload offloading and transmission scheduling approaches into the source code of each application. We also </a:t>
            </a:r>
            <a:r>
              <a:rPr lang="en-US" sz="1200" b="0" i="0" u="none" strike="noStrike" kern="1200" baseline="0" dirty="0" smtClean="0">
                <a:solidFill>
                  <a:schemeClr val="tx1"/>
                </a:solidFill>
                <a:latin typeface="+mn-lt"/>
                <a:ea typeface="+mn-ea"/>
                <a:cs typeface="+mn-cs"/>
              </a:rPr>
              <a:t>existing work to make offloading decisions and maintain a clone VM at the Cloud server. </a:t>
            </a:r>
            <a:r>
              <a:rPr lang="en-US" altLang="zh-CN" sz="1200" b="0" i="0" u="none" strike="noStrike" kern="1200" baseline="0" dirty="0">
                <a:solidFill>
                  <a:schemeClr val="tx1"/>
                </a:solidFill>
                <a:latin typeface="+mn-lt"/>
                <a:ea typeface="+mn-ea"/>
                <a:cs typeface="+mn-cs"/>
              </a:rPr>
              <a:t>Each experiment on a mobile application is conducted 100 times with different input datasets.</a:t>
            </a:r>
            <a:endParaRPr lang="zh-CN" altLang="en-US" dirty="0"/>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19</a:t>
            </a:fld>
            <a:endParaRPr lang="en-US"/>
          </a:p>
        </p:txBody>
      </p:sp>
    </p:spTree>
    <p:extLst>
      <p:ext uri="{BB962C8B-B14F-4D97-AF65-F5344CB8AC3E}">
        <p14:creationId xmlns:p14="http://schemas.microsoft.com/office/powerpoint/2010/main" val="127264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I’d like to begin with the background and motivation. Current mobile apps are becoming more and more computing-intensive, such as gaming and speech recognitions. </a:t>
            </a:r>
            <a:r>
              <a:rPr lang="en-US" altLang="zh-CN" sz="1200" b="0" i="0" u="none" strike="noStrike" kern="1200" baseline="0" dirty="0">
                <a:solidFill>
                  <a:schemeClr val="tx1"/>
                </a:solidFill>
                <a:latin typeface="+mn-lt"/>
                <a:ea typeface="+mn-ea"/>
                <a:cs typeface="+mn-cs"/>
              </a:rPr>
              <a:t>These applications increase the requirements on smartphones’ capabilities in computation, communication, and storage, and seriously reduce the smartphones’ battery lifetime. As a viable solution to bridge the gap between limited capabilities of mobile devices and the increasing users’ demand of mobile multimedia applications, Mobile Cloud computing enables mobile devices to offload the computational workloads from local devices to the cloud. Therefore, the local capacity of the devices is augmented and they can have a longer battery life.</a:t>
            </a:r>
          </a:p>
          <a:p>
            <a:r>
              <a:rPr lang="en-US" sz="1200" b="0" i="0" u="none" strike="noStrike" kern="1200" baseline="0" dirty="0">
                <a:solidFill>
                  <a:schemeClr val="tx1"/>
                </a:solidFill>
                <a:latin typeface="Calibri"/>
              </a:rPr>
              <a:t/>
            </a:r>
            <a:br>
              <a:rPr lang="en-US" sz="1200" b="0" i="0" u="none" strike="noStrike" kern="1200" baseline="0" dirty="0">
                <a:solidFill>
                  <a:schemeClr val="tx1"/>
                </a:solidFill>
                <a:latin typeface="Calibri"/>
              </a:rPr>
            </a:br>
            <a:endParaRPr lang="en-US" sz="1200" b="0" i="0" u="none" strike="noStrike" kern="1200" baseline="0" dirty="0">
              <a:solidFill>
                <a:schemeClr val="tx1"/>
              </a:solidFill>
              <a:latin typeface="Calibri"/>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2</a:t>
            </a:fld>
            <a:endParaRPr lang="en-US"/>
          </a:p>
        </p:txBody>
      </p:sp>
    </p:spTree>
    <p:extLst>
      <p:ext uri="{BB962C8B-B14F-4D97-AF65-F5344CB8AC3E}">
        <p14:creationId xmlns:p14="http://schemas.microsoft.com/office/powerpoint/2010/main" val="103081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From our system evaluation result, we can see that we can get at least 25%</a:t>
            </a:r>
            <a:r>
              <a:rPr lang="en-US" altLang="zh-CN" baseline="0" dirty="0"/>
              <a:t> more completion ratio. In addition, we can get 40% of energy saving in the offloaded method execution</a:t>
            </a:r>
            <a:r>
              <a:rPr lang="en-US" altLang="zh-CN" sz="1200" b="0" i="0" u="none" strike="noStrike" kern="1200" baseline="0" dirty="0">
                <a:solidFill>
                  <a:schemeClr val="tx1"/>
                </a:solidFill>
                <a:latin typeface="+mn-lt"/>
                <a:ea typeface="+mn-ea"/>
                <a:cs typeface="+mn-cs"/>
              </a:rPr>
              <a:t>. We can also get 4% computational </a:t>
            </a:r>
            <a:r>
              <a:rPr lang="en-US" altLang="zh-CN" sz="1200" b="0" i="0" u="none" strike="noStrike" kern="1200" baseline="0" dirty="0" smtClean="0">
                <a:solidFill>
                  <a:schemeClr val="tx1"/>
                </a:solidFill>
                <a:latin typeface="+mn-lt"/>
                <a:ea typeface="+mn-ea"/>
                <a:cs typeface="+mn-cs"/>
              </a:rPr>
              <a:t>overhead</a:t>
            </a:r>
            <a:r>
              <a:rPr lang="en-US" sz="1200" b="0" i="0" u="none" strike="noStrike" kern="1200" baseline="0" dirty="0" smtClean="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Note that when application delay constraint is tight, the improvement on energy efficiency is limited because the cascaded delay during scheduling incurs more </a:t>
            </a:r>
            <a:r>
              <a:rPr lang="en-US" sz="1200" b="0" i="0" u="none" strike="noStrike" kern="1200" baseline="0" dirty="0" smtClean="0">
                <a:solidFill>
                  <a:schemeClr val="tx1"/>
                </a:solidFill>
                <a:latin typeface="+mn-lt"/>
                <a:ea typeface="+mn-ea"/>
                <a:cs typeface="+mn-cs"/>
              </a:rPr>
              <a:t>overlaps </a:t>
            </a:r>
            <a:r>
              <a:rPr lang="en-US" sz="1200" b="0" i="0" u="none" strike="noStrike" kern="1200" baseline="0" dirty="0">
                <a:solidFill>
                  <a:schemeClr val="tx1"/>
                </a:solidFill>
                <a:latin typeface="+mn-lt"/>
                <a:ea typeface="+mn-ea"/>
                <a:cs typeface="+mn-cs"/>
              </a:rPr>
              <a:t>among transmissions, therefore the energy efficiency of wireless network is degraded.</a:t>
            </a:r>
            <a:endParaRPr lang="en-US" altLang="zh-CN"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20</a:t>
            </a:fld>
            <a:endParaRPr lang="en-US"/>
          </a:p>
        </p:txBody>
      </p:sp>
    </p:spTree>
    <p:extLst>
      <p:ext uri="{BB962C8B-B14F-4D97-AF65-F5344CB8AC3E}">
        <p14:creationId xmlns:p14="http://schemas.microsoft.com/office/powerpoint/2010/main" val="3893898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latin typeface="Arial" pitchFamily="34" charset="0"/>
                <a:cs typeface="Arial" pitchFamily="34" charset="0"/>
              </a:rPr>
              <a:t>We also</a:t>
            </a:r>
            <a:r>
              <a:rPr lang="en-US" altLang="zh-CN" baseline="0" dirty="0">
                <a:latin typeface="Arial" pitchFamily="34" charset="0"/>
                <a:cs typeface="Arial" pitchFamily="34" charset="0"/>
              </a:rPr>
              <a:t> measure the effectiveness of online scheduling.  As you can see in the figures, the online scheduling approach can achieve 20% more completion ratio and save 25% more energy compared to the offline scheduling. The main reason is that </a:t>
            </a:r>
            <a:r>
              <a:rPr lang="en-US" sz="1200" b="0" i="0" u="none" strike="noStrike" kern="1200" baseline="0" dirty="0">
                <a:solidFill>
                  <a:schemeClr val="tx1"/>
                </a:solidFill>
                <a:latin typeface="+mn-lt"/>
                <a:ea typeface="+mn-ea"/>
                <a:cs typeface="+mn-cs"/>
              </a:rPr>
              <a:t>the online algorithm incorporates run-time dynamics of application executions and can better predict of application </a:t>
            </a:r>
            <a:r>
              <a:rPr lang="en-US" sz="1200" b="0" i="0" u="none" strike="noStrike" kern="1200" baseline="0" dirty="0" smtClean="0">
                <a:solidFill>
                  <a:schemeClr val="tx1"/>
                </a:solidFill>
                <a:latin typeface="+mn-lt"/>
                <a:ea typeface="+mn-ea"/>
                <a:cs typeface="+mn-cs"/>
              </a:rPr>
              <a:t>executions. </a:t>
            </a:r>
            <a:r>
              <a:rPr lang="en-US" sz="1200" b="0" i="0" u="none" strike="noStrike" kern="1200" baseline="0" dirty="0">
                <a:solidFill>
                  <a:schemeClr val="tx1"/>
                </a:solidFill>
                <a:latin typeface="+mn-lt"/>
                <a:ea typeface="+mn-ea"/>
                <a:cs typeface="+mn-cs"/>
              </a:rPr>
              <a:t>Note that online scheduling algorithm incurs higher computational overhead especially when the delay constraint is larger than 1.5, the online scheduling incurs 50% higher overhead. This suggest that online algorithms are more suitable with short application delay constraints. </a:t>
            </a:r>
            <a:r>
              <a:rPr lang="en-US" sz="1200" b="1" i="0" u="sng" strike="noStrike" kern="1200" baseline="0" dirty="0">
                <a:solidFill>
                  <a:schemeClr val="tx1"/>
                </a:solidFill>
                <a:latin typeface="+mn-lt"/>
                <a:ea typeface="+mn-ea"/>
                <a:cs typeface="+mn-cs"/>
              </a:rPr>
              <a:t>[Add the summary page]</a:t>
            </a:r>
          </a:p>
        </p:txBody>
      </p:sp>
      <p:sp>
        <p:nvSpPr>
          <p:cNvPr id="4" name="Slide Number Placeholder 3"/>
          <p:cNvSpPr>
            <a:spLocks noGrp="1"/>
          </p:cNvSpPr>
          <p:nvPr>
            <p:ph type="sldNum" sz="quarter" idx="10"/>
          </p:nvPr>
        </p:nvSpPr>
        <p:spPr/>
        <p:txBody>
          <a:bodyPr/>
          <a:lstStyle/>
          <a:p>
            <a:fld id="{45F6CDF7-6365-42B1-8ADA-9494865DC13B}" type="slidenum">
              <a:rPr lang="en-US" smtClean="0"/>
              <a:pPr/>
              <a:t>21</a:t>
            </a:fld>
            <a:endParaRPr lang="en-US"/>
          </a:p>
        </p:txBody>
      </p:sp>
    </p:spTree>
    <p:extLst>
      <p:ext uri="{BB962C8B-B14F-4D97-AF65-F5344CB8AC3E}">
        <p14:creationId xmlns:p14="http://schemas.microsoft.com/office/powerpoint/2010/main" val="398431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latin typeface="Arial"/>
                <a:cs typeface="Arial"/>
              </a:rPr>
              <a:t>Now I'd like to summarize the above content shortly. First...Second...Our insight is that by exploiting run-time causality and dynamics, we can significantly improve the mobile apps performance while saving more energy. </a:t>
            </a:r>
          </a:p>
        </p:txBody>
      </p:sp>
      <p:sp>
        <p:nvSpPr>
          <p:cNvPr id="4" name="Slide Number Placeholder 3"/>
          <p:cNvSpPr>
            <a:spLocks noGrp="1"/>
          </p:cNvSpPr>
          <p:nvPr>
            <p:ph type="sldNum" sz="quarter" idx="10"/>
          </p:nvPr>
        </p:nvSpPr>
        <p:spPr/>
        <p:txBody>
          <a:bodyPr/>
          <a:lstStyle/>
          <a:p>
            <a:fld id="{45F6CDF7-6365-42B1-8ADA-9494865DC13B}" type="slidenum">
              <a:rPr lang="en-US" smtClean="0"/>
              <a:pPr/>
              <a:t>22</a:t>
            </a:fld>
            <a:endParaRPr lang="en-US"/>
          </a:p>
        </p:txBody>
      </p:sp>
    </p:spTree>
    <p:extLst>
      <p:ext uri="{BB962C8B-B14F-4D97-AF65-F5344CB8AC3E}">
        <p14:creationId xmlns:p14="http://schemas.microsoft.com/office/powerpoint/2010/main" val="1164444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think that's about it. I'd like to thank you all for coming in today. Do you have any questions?</a:t>
            </a:r>
            <a:endParaRPr lang="en-US" dirty="0"/>
          </a:p>
          <a:p>
            <a:endParaRPr lang="en-US" altLang="zh-CN"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23</a:t>
            </a:fld>
            <a:endParaRPr lang="en-US"/>
          </a:p>
        </p:txBody>
      </p:sp>
    </p:spTree>
    <p:extLst>
      <p:ext uri="{BB962C8B-B14F-4D97-AF65-F5344CB8AC3E}">
        <p14:creationId xmlns:p14="http://schemas.microsoft.com/office/powerpoint/2010/main" val="3442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The major challenge of MCC is that data transmission between mobile devices and the remote cloud through cellular networks is expensive. Therefore, instead of offloading the entire program to the remote cloud, researchers suggest  to adaptively partition the program into methods and offload a portion of methods to the remote cloud. Their motivation is to ensure that the amount of local computational energy saved is larger than the energy consumed by the wireless data transmission. Here is a question: how to measure the wireless transmission cost and what </a:t>
            </a:r>
            <a:r>
              <a:rPr lang="en-US" sz="1200" b="0" i="0" u="none" strike="noStrike" kern="1200" baseline="0" dirty="0" smtClean="0">
                <a:solidFill>
                  <a:schemeClr val="tx1"/>
                </a:solidFill>
                <a:latin typeface="+mn-lt"/>
                <a:ea typeface="+mn-ea"/>
                <a:cs typeface="+mn-cs"/>
              </a:rPr>
              <a:t>characteristics </a:t>
            </a:r>
            <a:r>
              <a:rPr lang="en-US" sz="1200" b="0" i="0" u="none" strike="noStrike" kern="1200" baseline="0" dirty="0">
                <a:solidFill>
                  <a:schemeClr val="tx1"/>
                </a:solidFill>
                <a:latin typeface="+mn-lt"/>
                <a:ea typeface="+mn-ea"/>
                <a:cs typeface="+mn-cs"/>
              </a:rPr>
              <a:t>it has?</a:t>
            </a:r>
          </a:p>
        </p:txBody>
      </p:sp>
      <p:sp>
        <p:nvSpPr>
          <p:cNvPr id="4" name="Slide Number Placeholder 3"/>
          <p:cNvSpPr>
            <a:spLocks noGrp="1"/>
          </p:cNvSpPr>
          <p:nvPr>
            <p:ph type="sldNum" sz="quarter" idx="10"/>
          </p:nvPr>
        </p:nvSpPr>
        <p:spPr/>
        <p:txBody>
          <a:bodyPr/>
          <a:lstStyle/>
          <a:p>
            <a:fld id="{45F6CDF7-6365-42B1-8ADA-9494865DC13B}" type="slidenum">
              <a:rPr lang="en-US" smtClean="0"/>
              <a:pPr/>
              <a:t>3</a:t>
            </a:fld>
            <a:endParaRPr lang="en-US"/>
          </a:p>
        </p:txBody>
      </p:sp>
    </p:spTree>
    <p:extLst>
      <p:ext uri="{BB962C8B-B14F-4D97-AF65-F5344CB8AC3E}">
        <p14:creationId xmlns:p14="http://schemas.microsoft.com/office/powerpoint/2010/main" val="2461009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To measure the cost of wireless transmission, we observe that some special network characteristics should be taken into account. </a:t>
            </a:r>
            <a:r>
              <a:rPr lang="en-US" dirty="0"/>
              <a:t>Take a look</a:t>
            </a:r>
            <a:r>
              <a:rPr lang="en-US" baseline="0" dirty="0"/>
              <a:t> at this figure. It</a:t>
            </a:r>
            <a:r>
              <a:rPr lang="en-US" dirty="0"/>
              <a:t> shows</a:t>
            </a:r>
            <a:r>
              <a:rPr lang="en-US" baseline="0" dirty="0"/>
              <a:t> the </a:t>
            </a:r>
            <a:r>
              <a:rPr lang="en-US" sz="1200" b="0" i="0" u="none" strike="noStrike" kern="1200" baseline="0" dirty="0">
                <a:solidFill>
                  <a:schemeClr val="tx1"/>
                </a:solidFill>
                <a:latin typeface="+mn-lt"/>
                <a:ea typeface="+mn-ea"/>
                <a:cs typeface="+mn-cs"/>
              </a:rPr>
              <a:t>energy model of a typical data transmission over cellular networks. The cellular radio interface can work at three states: IDLE, DCH, and FACH. It stays in the IDLE state and consumes little power when the radio is turned on, once there is data transmission, it switches to the DCH state and the power level is very high. Note that when the transmission is completed, the radio will not return to IDLE immediately. Instead, it stays at the FACH state which still has a high power level even for 10 seconds. Such </a:t>
            </a:r>
            <a:r>
              <a:rPr lang="en-US" sz="1200" b="0" i="0" u="none" strike="noStrike" kern="1200" baseline="0" dirty="0" smtClean="0">
                <a:solidFill>
                  <a:schemeClr val="tx1"/>
                </a:solidFill>
                <a:latin typeface="+mn-lt"/>
                <a:ea typeface="+mn-ea"/>
                <a:cs typeface="+mn-cs"/>
              </a:rPr>
              <a:t>duration </a:t>
            </a:r>
            <a:r>
              <a:rPr lang="en-US" sz="1200" b="0" i="0" u="none" strike="noStrike" kern="1200" baseline="0" dirty="0">
                <a:solidFill>
                  <a:schemeClr val="tx1"/>
                </a:solidFill>
                <a:latin typeface="+mn-lt"/>
                <a:ea typeface="+mn-ea"/>
                <a:cs typeface="+mn-cs"/>
              </a:rPr>
              <a:t>is also called tail time, and a large amount of additional energy is consumed during </a:t>
            </a:r>
            <a:r>
              <a:rPr lang="en-US" sz="1200" b="0" i="0" u="none" strike="noStrike" kern="1200" baseline="0" dirty="0" smtClean="0">
                <a:solidFill>
                  <a:schemeClr val="tx1"/>
                </a:solidFill>
                <a:latin typeface="+mn-lt"/>
                <a:ea typeface="+mn-ea"/>
                <a:cs typeface="+mn-cs"/>
              </a:rPr>
              <a:t>this </a:t>
            </a:r>
            <a:r>
              <a:rPr lang="en-US" sz="1200" b="0" i="0" u="none" strike="noStrike" kern="1200" baseline="0" dirty="0">
                <a:solidFill>
                  <a:schemeClr val="tx1"/>
                </a:solidFill>
                <a:latin typeface="+mn-lt"/>
                <a:ea typeface="+mn-ea"/>
                <a:cs typeface="+mn-cs"/>
              </a:rPr>
              <a:t>tail time</a:t>
            </a:r>
            <a:r>
              <a:rPr lang="en-US" sz="1200" b="0" i="0" u="none" strike="noStrike" kern="1200" baseline="0" dirty="0">
                <a:solidFill>
                  <a:schemeClr val="tx1"/>
                </a:solidFill>
              </a:rPr>
              <a:t>.</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4</a:t>
            </a:fld>
            <a:endParaRPr lang="en-US"/>
          </a:p>
        </p:txBody>
      </p:sp>
    </p:spTree>
    <p:extLst>
      <p:ext uri="{BB962C8B-B14F-4D97-AF65-F5344CB8AC3E}">
        <p14:creationId xmlns:p14="http://schemas.microsoft.com/office/powerpoint/2010/main" val="412903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outerShdw blurRad="38100" dist="38100" dir="2700000" algn="tl">
                    <a:srgbClr val="C0C0C0"/>
                  </a:outerShdw>
                </a:effectLst>
                <a:latin typeface="Arial" pitchFamily="34" charset="0"/>
                <a:cs typeface="Arial" pitchFamily="34" charset="0"/>
              </a:rPr>
              <a:t>To alleviate</a:t>
            </a:r>
            <a:r>
              <a:rPr lang="en-US" altLang="zh-CN" sz="1200" baseline="0" dirty="0">
                <a:effectLst>
                  <a:outerShdw blurRad="38100" dist="38100" dir="2700000" algn="tl">
                    <a:srgbClr val="C0C0C0"/>
                  </a:outerShdw>
                </a:effectLst>
                <a:latin typeface="Arial" pitchFamily="34" charset="0"/>
                <a:cs typeface="Arial" pitchFamily="34" charset="0"/>
              </a:rPr>
              <a:t> the additional energy cost during tail time, the most straightforward existing solution is to defer some transmissions and then send the data by bundles. This figure here illustrates how it works. The red and blue ones represent transmissions and the green ones are tails.  As you can see, by deferring and bundling, the two transmissions can be sent together, and there is only one tail left. It seems that the tail time phenomenon can be alleviated here. However, is this approach good enough considering the app performance? Our answer is NO. </a:t>
            </a:r>
            <a:endParaRPr lang="en-US" altLang="zh-CN" sz="1200" dirty="0">
              <a:effectLst>
                <a:outerShdw blurRad="38100" dist="38100" dir="2700000" algn="tl">
                  <a:srgbClr val="C0C0C0"/>
                </a:outerShdw>
              </a:effectLst>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5</a:t>
            </a:fld>
            <a:endParaRPr lang="en-US"/>
          </a:p>
        </p:txBody>
      </p:sp>
    </p:spTree>
    <p:extLst>
      <p:ext uri="{BB962C8B-B14F-4D97-AF65-F5344CB8AC3E}">
        <p14:creationId xmlns:p14="http://schemas.microsoft.com/office/powerpoint/2010/main" val="111640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ffectLst>
                  <a:outerShdw blurRad="38100" dist="38100" dir="2700000" algn="tl">
                    <a:srgbClr val="C0C0C0"/>
                  </a:outerShdw>
                </a:effectLst>
                <a:latin typeface="Arial" pitchFamily="34" charset="0"/>
                <a:cs typeface="Arial" pitchFamily="34" charset="0"/>
              </a:rPr>
              <a:t>Why? The main reason is</a:t>
            </a:r>
            <a:r>
              <a:rPr lang="en-US" altLang="zh-CN" sz="1200" baseline="0" dirty="0">
                <a:effectLst>
                  <a:outerShdw blurRad="38100" dist="38100" dir="2700000" algn="tl">
                    <a:srgbClr val="C0C0C0"/>
                  </a:outerShdw>
                </a:effectLst>
                <a:latin typeface="Arial" pitchFamily="34" charset="0"/>
                <a:cs typeface="Arial" pitchFamily="34" charset="0"/>
              </a:rPr>
              <a:t> that the existing solutions only focus on the network perspective and ignores the </a:t>
            </a:r>
            <a:r>
              <a:rPr lang="en-US" altLang="zh-CN" sz="1200" baseline="0" dirty="0" smtClean="0">
                <a:effectLst>
                  <a:outerShdw blurRad="38100" dist="38100" dir="2700000" algn="tl">
                    <a:srgbClr val="C0C0C0"/>
                  </a:outerShdw>
                </a:effectLst>
                <a:latin typeface="Arial" pitchFamily="34" charset="0"/>
                <a:cs typeface="Arial" pitchFamily="34" charset="0"/>
              </a:rPr>
              <a:t>specific </a:t>
            </a:r>
            <a:r>
              <a:rPr lang="en-US" altLang="zh-CN" sz="1200" baseline="0" dirty="0">
                <a:effectLst>
                  <a:outerShdw blurRad="38100" dist="38100" dir="2700000" algn="tl">
                    <a:srgbClr val="C0C0C0"/>
                  </a:outerShdw>
                </a:effectLst>
                <a:latin typeface="Arial" pitchFamily="34" charset="0"/>
                <a:cs typeface="Arial" pitchFamily="34" charset="0"/>
              </a:rPr>
              <a:t>mobile app characteristics. The first one is delay constraint of mobile app. As the mobile apps are delay-sensitive, we cannot defer the transmission arbitrarily. The second characteristic is interdependency and causality between computation and communication. E.g., a method is offloaded to the remote cloud only when the methods beforehand are all executed. The third one is the run-time </a:t>
            </a:r>
            <a:r>
              <a:rPr lang="en-US" altLang="zh-CN" sz="1200" baseline="0" dirty="0" smtClean="0">
                <a:effectLst>
                  <a:outerShdw blurRad="38100" dist="38100" dir="2700000" algn="tl">
                    <a:srgbClr val="C0C0C0"/>
                  </a:outerShdw>
                </a:effectLst>
                <a:latin typeface="Arial" pitchFamily="34" charset="0"/>
                <a:cs typeface="Arial" pitchFamily="34" charset="0"/>
              </a:rPr>
              <a:t>dynamics </a:t>
            </a:r>
            <a:r>
              <a:rPr lang="en-US" altLang="zh-CN" sz="1200" baseline="0" dirty="0">
                <a:effectLst>
                  <a:outerShdw blurRad="38100" dist="38100" dir="2700000" algn="tl">
                    <a:srgbClr val="C0C0C0"/>
                  </a:outerShdw>
                </a:effectLst>
                <a:latin typeface="Arial" pitchFamily="34" charset="0"/>
                <a:cs typeface="Arial" pitchFamily="34" charset="0"/>
              </a:rPr>
              <a:t>among different applications, as there are multiple applications running on a mobile devices, which are different in </a:t>
            </a:r>
            <a:r>
              <a:rPr lang="en-US" sz="1200" b="0" i="0" u="none" strike="noStrike" kern="1200" baseline="0" dirty="0">
                <a:solidFill>
                  <a:schemeClr val="tx1"/>
                </a:solidFill>
                <a:latin typeface="+mn-lt"/>
                <a:ea typeface="+mn-ea"/>
                <a:cs typeface="+mn-cs"/>
              </a:rPr>
              <a:t>input data, user operations, and system contexts. Such run-time dynamics lead to uncertainty of the wireless transmission pattern. Therefore, ignorance of the characteristics could seriously degrade application performance, as it </a:t>
            </a:r>
            <a:r>
              <a:rPr lang="en-US" sz="1200" b="0" i="0" u="none" strike="noStrike" kern="1200" baseline="0" dirty="0" smtClean="0">
                <a:solidFill>
                  <a:schemeClr val="tx1"/>
                </a:solidFill>
                <a:latin typeface="+mn-lt"/>
                <a:ea typeface="+mn-ea"/>
                <a:cs typeface="+mn-cs"/>
              </a:rPr>
              <a:t>ignores </a:t>
            </a:r>
            <a:r>
              <a:rPr lang="en-US" sz="1200" b="0" i="0" u="none" strike="noStrike" kern="1200" baseline="0" dirty="0">
                <a:solidFill>
                  <a:schemeClr val="tx1"/>
                </a:solidFill>
                <a:latin typeface="+mn-lt"/>
                <a:ea typeface="+mn-ea"/>
                <a:cs typeface="+mn-cs"/>
              </a:rPr>
              <a:t>the tradeoff between performance and energy efficiency of MCC</a:t>
            </a:r>
            <a:r>
              <a:rPr lang="en-US" sz="1200" b="0" i="0" u="none" strike="noStrike" kern="1200" baseline="0" dirty="0">
                <a:solidFill>
                  <a:schemeClr val="tx1"/>
                </a:solidFill>
              </a:rPr>
              <a:t>.</a:t>
            </a:r>
          </a:p>
          <a:p>
            <a:r>
              <a:rPr lang="en-US" sz="1200" b="0" i="0" u="none" strike="noStrike" kern="1200" baseline="0" dirty="0">
                <a:solidFill>
                  <a:schemeClr val="tx1"/>
                </a:solidFill>
                <a:latin typeface="Calibri"/>
              </a:rPr>
              <a:t/>
            </a:r>
            <a:br>
              <a:rPr lang="en-US" sz="1200" b="0" i="0" u="none" strike="noStrike" kern="1200" baseline="0" dirty="0">
                <a:solidFill>
                  <a:schemeClr val="tx1"/>
                </a:solidFill>
                <a:latin typeface="Calibri"/>
              </a:rPr>
            </a:br>
            <a:endParaRPr lang="en-US" sz="1200" b="0" i="0" u="none" strike="noStrike" kern="1200" baseline="0" dirty="0">
              <a:solidFill>
                <a:schemeClr val="tx1"/>
              </a:solidFill>
              <a:latin typeface="Calibri"/>
            </a:endParaRPr>
          </a:p>
          <a:p>
            <a:r>
              <a:rPr lang="en-US" altLang="zh-CN" sz="1200" b="1" u="sng" dirty="0">
                <a:effectLst>
                  <a:outerShdw blurRad="38100" dist="38100" dir="2700000" algn="tl">
                    <a:srgbClr val="C0C0C0"/>
                  </a:outerShdw>
                </a:effectLst>
                <a:latin typeface="Arial" pitchFamily="34" charset="0"/>
                <a:cs typeface="Arial" pitchFamily="34" charset="0"/>
              </a:rPr>
              <a:t>the existing solutions only focuses on the networking perspective and ignores the specific mobile app characteristics</a:t>
            </a:r>
          </a:p>
        </p:txBody>
      </p:sp>
      <p:sp>
        <p:nvSpPr>
          <p:cNvPr id="4" name="Slide Number Placeholder 3"/>
          <p:cNvSpPr>
            <a:spLocks noGrp="1"/>
          </p:cNvSpPr>
          <p:nvPr>
            <p:ph type="sldNum" sz="quarter" idx="10"/>
          </p:nvPr>
        </p:nvSpPr>
        <p:spPr/>
        <p:txBody>
          <a:bodyPr/>
          <a:lstStyle/>
          <a:p>
            <a:fld id="{45F6CDF7-6365-42B1-8ADA-9494865DC13B}" type="slidenum">
              <a:rPr lang="en-US" smtClean="0"/>
              <a:pPr/>
              <a:t>6</a:t>
            </a:fld>
            <a:endParaRPr lang="en-US"/>
          </a:p>
        </p:txBody>
      </p:sp>
    </p:spTree>
    <p:extLst>
      <p:ext uri="{BB962C8B-B14F-4D97-AF65-F5344CB8AC3E}">
        <p14:creationId xmlns:p14="http://schemas.microsoft.com/office/powerpoint/2010/main" val="852091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adaptively balance the tradeoff between application performance and energy</a:t>
            </a:r>
            <a:r>
              <a:rPr lang="en-US" baseline="0" dirty="0"/>
              <a:t> efficiency, our main idea is to take</a:t>
            </a:r>
            <a:r>
              <a:rPr lang="en-US" sz="1200" dirty="0">
                <a:cs typeface="Arial" panose="020B0604020202020204" pitchFamily="34" charset="0"/>
              </a:rPr>
              <a:t> both </a:t>
            </a:r>
            <a:r>
              <a:rPr lang="en-US" sz="1200" dirty="0">
                <a:solidFill>
                  <a:srgbClr val="FF0000"/>
                </a:solidFill>
                <a:cs typeface="Arial" panose="020B0604020202020204" pitchFamily="34" charset="0"/>
              </a:rPr>
              <a:t>causality</a:t>
            </a:r>
            <a:r>
              <a:rPr lang="en-US" sz="1200" dirty="0">
                <a:cs typeface="Arial" panose="020B0604020202020204" pitchFamily="34" charset="0"/>
              </a:rPr>
              <a:t> and </a:t>
            </a:r>
            <a:r>
              <a:rPr lang="en-US" sz="1200" dirty="0">
                <a:solidFill>
                  <a:srgbClr val="FF0000"/>
                </a:solidFill>
                <a:cs typeface="Arial" panose="020B0604020202020204" pitchFamily="34" charset="0"/>
              </a:rPr>
              <a:t>run-time dynamics </a:t>
            </a:r>
            <a:r>
              <a:rPr lang="en-US" sz="1200" dirty="0">
                <a:cs typeface="Arial" panose="020B0604020202020204" pitchFamily="34" charset="0"/>
              </a:rPr>
              <a:t>of application method executions into account,</a:t>
            </a:r>
            <a:r>
              <a:rPr lang="en-US" sz="1200" baseline="0" dirty="0">
                <a:cs typeface="Arial" panose="020B0604020202020204" pitchFamily="34" charset="0"/>
              </a:rPr>
              <a:t> to </a:t>
            </a:r>
            <a:r>
              <a:rPr lang="en-US" sz="1200" b="0" i="0" u="none" strike="noStrike" kern="1200" baseline="0" dirty="0">
                <a:solidFill>
                  <a:schemeClr val="tx1"/>
                </a:solidFill>
                <a:latin typeface="+mn-lt"/>
                <a:ea typeface="+mn-ea"/>
                <a:cs typeface="+mn-cs"/>
              </a:rPr>
              <a:t>minimize the wireless energy cost while satisfying application delay constraints. By taking causality into account, we first develop efficient algorithms for offline transmission scheduling in MCC, which is based on a pre-known sequence of transmissions to be scheduled. By taking run-time dynamics into account, we incorporate the run-time dynamics of mobile application executions into transmission scheduling by </a:t>
            </a:r>
            <a:r>
              <a:rPr lang="en-US" sz="1200" b="0" i="0" u="none" strike="noStrike" kern="1200" baseline="0" dirty="0" smtClean="0">
                <a:solidFill>
                  <a:schemeClr val="tx1"/>
                </a:solidFill>
                <a:latin typeface="+mn-lt"/>
                <a:ea typeface="+mn-ea"/>
                <a:cs typeface="+mn-cs"/>
              </a:rPr>
              <a:t>developing a </a:t>
            </a:r>
            <a:r>
              <a:rPr lang="en-US" sz="1200" b="0" i="0" u="none" strike="noStrike" kern="1200" baseline="0" dirty="0">
                <a:solidFill>
                  <a:schemeClr val="tx1"/>
                </a:solidFill>
                <a:latin typeface="+mn-lt"/>
                <a:ea typeface="+mn-ea"/>
                <a:cs typeface="+mn-cs"/>
              </a:rPr>
              <a:t>stochastic framework, so that we can extend the transmission scheduling algorithms to online operations.</a:t>
            </a:r>
            <a:endParaRPr lang="en-US" altLang="zh-CN" sz="1200" dirty="0">
              <a:solidFill>
                <a:srgbClr val="FF0000"/>
              </a:solidFill>
              <a:cs typeface="Arial" pitchFamily="34" charset="0"/>
            </a:endParaRPr>
          </a:p>
        </p:txBody>
      </p:sp>
      <p:sp>
        <p:nvSpPr>
          <p:cNvPr id="4" name="Slide Number Placeholder 3"/>
          <p:cNvSpPr>
            <a:spLocks noGrp="1"/>
          </p:cNvSpPr>
          <p:nvPr>
            <p:ph type="sldNum" sz="quarter" idx="10"/>
          </p:nvPr>
        </p:nvSpPr>
        <p:spPr/>
        <p:txBody>
          <a:bodyPr/>
          <a:lstStyle/>
          <a:p>
            <a:fld id="{45F6CDF7-6365-42B1-8ADA-9494865DC13B}" type="slidenum">
              <a:rPr lang="en-US" smtClean="0"/>
              <a:pPr/>
              <a:t>7</a:t>
            </a:fld>
            <a:endParaRPr lang="en-US"/>
          </a:p>
        </p:txBody>
      </p:sp>
    </p:spTree>
    <p:extLst>
      <p:ext uri="{BB962C8B-B14F-4D97-AF65-F5344CB8AC3E}">
        <p14:creationId xmlns:p14="http://schemas.microsoft.com/office/powerpoint/2010/main" val="184939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I’d like to move onto the system model. </a:t>
            </a:r>
            <a:r>
              <a:rPr lang="en-US" sz="1200" b="0" i="0" u="none" strike="noStrike" kern="1200" baseline="0" dirty="0">
                <a:solidFill>
                  <a:schemeClr val="tx1"/>
                </a:solidFill>
                <a:latin typeface="+mn-lt"/>
                <a:ea typeface="+mn-ea"/>
                <a:cs typeface="+mn-cs"/>
              </a:rPr>
              <a:t>We consider a generic scenario of MCC where multiple applications </a:t>
            </a:r>
            <a:r>
              <a:rPr lang="en-US" sz="1200" b="0" i="0" u="none" strike="noStrike" kern="1200" baseline="0" dirty="0" smtClean="0">
                <a:solidFill>
                  <a:schemeClr val="tx1"/>
                </a:solidFill>
                <a:latin typeface="+mn-lt"/>
                <a:ea typeface="+mn-ea"/>
                <a:cs typeface="+mn-cs"/>
              </a:rPr>
              <a:t>are running </a:t>
            </a:r>
            <a:r>
              <a:rPr lang="en-US" sz="1200" b="0" i="0" u="none" strike="noStrike" kern="1200" baseline="0" dirty="0">
                <a:solidFill>
                  <a:schemeClr val="tx1"/>
                </a:solidFill>
                <a:latin typeface="+mn-lt"/>
                <a:ea typeface="+mn-ea"/>
                <a:cs typeface="+mn-cs"/>
              </a:rPr>
              <a:t>concurrently. Each application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has its own delay constraint Di. Each application is partitioned to methods and </a:t>
            </a:r>
            <a:r>
              <a:rPr lang="en-US" sz="1200" b="0" i="0" u="none" strike="noStrike" kern="1200" baseline="0" dirty="0" smtClean="0">
                <a:solidFill>
                  <a:schemeClr val="tx1"/>
                </a:solidFill>
                <a:latin typeface="+mn-lt"/>
                <a:ea typeface="+mn-ea"/>
                <a:cs typeface="+mn-cs"/>
              </a:rPr>
              <a:t>these </a:t>
            </a:r>
            <a:r>
              <a:rPr lang="en-US" sz="1200" b="0" i="0" u="none" strike="noStrike" kern="1200" baseline="0" dirty="0">
                <a:solidFill>
                  <a:schemeClr val="tx1"/>
                </a:solidFill>
                <a:latin typeface="+mn-lt"/>
                <a:ea typeface="+mn-ea"/>
                <a:cs typeface="+mn-cs"/>
              </a:rPr>
              <a:t>methods can only be invoked </a:t>
            </a:r>
            <a:r>
              <a:rPr lang="en-US" sz="1200" b="0" i="0" u="none" strike="noStrike" kern="1200" baseline="0" dirty="0" smtClean="0">
                <a:solidFill>
                  <a:schemeClr val="tx1"/>
                </a:solidFill>
                <a:latin typeface="+mn-lt"/>
                <a:ea typeface="+mn-ea"/>
                <a:cs typeface="+mn-cs"/>
              </a:rPr>
              <a:t>sequentially. </a:t>
            </a:r>
            <a:r>
              <a:rPr lang="en-US" sz="1200" b="0" i="0" u="none" strike="noStrike" kern="1200" baseline="0" dirty="0">
                <a:solidFill>
                  <a:schemeClr val="tx1"/>
                </a:solidFill>
                <a:latin typeface="+mn-lt"/>
                <a:ea typeface="+mn-ea"/>
                <a:cs typeface="+mn-cs"/>
              </a:rPr>
              <a:t>Here is a figure showing our system model,  please note that the interdependency and causality between method executions and wireless transmissions. For example here M2 and M3 could only be executed at the remote cloud after the completion of T1. Therefore, deferring one transmission would impact other method executions and data transmissions. e.g. when T1 is deferred, T2 and T3 should also be deferred because the interval between these transmissions can not be </a:t>
            </a:r>
            <a:r>
              <a:rPr lang="en-US" sz="1200" b="0" i="0" u="none" strike="noStrike" kern="1200" baseline="0" dirty="0" smtClean="0">
                <a:solidFill>
                  <a:schemeClr val="tx1"/>
                </a:solidFill>
                <a:latin typeface="+mn-lt"/>
                <a:ea typeface="+mn-ea"/>
                <a:cs typeface="+mn-cs"/>
              </a:rPr>
              <a:t>shortened </a:t>
            </a:r>
            <a:r>
              <a:rPr lang="en-US" sz="1200" b="0" i="0" u="none" strike="noStrike" kern="1200" baseline="0" dirty="0">
                <a:solidFill>
                  <a:schemeClr val="tx1"/>
                </a:solidFill>
                <a:latin typeface="+mn-lt"/>
                <a:ea typeface="+mn-ea"/>
                <a:cs typeface="+mn-cs"/>
              </a:rPr>
              <a:t>due to the method executions in between.</a:t>
            </a:r>
          </a:p>
          <a:p>
            <a:r>
              <a:rPr lang="en-US" sz="1200" b="0" i="0" u="none" strike="noStrike" kern="1200" baseline="0" dirty="0">
                <a:solidFill>
                  <a:schemeClr val="tx1"/>
                </a:solidFill>
                <a:latin typeface="Calibri"/>
              </a:rPr>
              <a:t/>
            </a:r>
            <a:br>
              <a:rPr lang="en-US" sz="1200" b="0" i="0" u="none" strike="noStrike" kern="1200" baseline="0" dirty="0">
                <a:solidFill>
                  <a:schemeClr val="tx1"/>
                </a:solidFill>
                <a:latin typeface="Calibri"/>
              </a:rPr>
            </a:br>
            <a:endParaRPr lang="en-US" sz="1200" b="0" i="0" u="none" strike="noStrike" kern="1200" baseline="0" dirty="0">
              <a:solidFill>
                <a:schemeClr val="tx1"/>
              </a:solidFill>
              <a:latin typeface="Calibri"/>
            </a:endParaRPr>
          </a:p>
          <a:p>
            <a:r>
              <a:rPr lang="en-US" sz="1200" b="0" i="0" u="none" strike="noStrike" kern="1200" baseline="0" dirty="0">
                <a:solidFill>
                  <a:schemeClr val="tx1"/>
                </a:solidFill>
                <a:latin typeface="+mn-lt"/>
                <a:ea typeface="+mn-ea"/>
                <a:cs typeface="+mn-cs"/>
              </a:rPr>
              <a:t> </a:t>
            </a:r>
            <a:r>
              <a:rPr lang="en-US" sz="1200" b="1" i="0" u="sng" strike="noStrike" kern="1200" baseline="0" dirty="0">
                <a:solidFill>
                  <a:schemeClr val="tx1"/>
                </a:solidFill>
                <a:latin typeface="+mn-lt"/>
                <a:ea typeface="+mn-ea"/>
                <a:cs typeface="+mn-cs"/>
              </a:rPr>
              <a:t>[explain further: if T1 is deferred, T2 and T3 should also be deferred, because the interval between T1 and T2 cannot be changed due to method executions in between]</a:t>
            </a:r>
            <a:r>
              <a:rPr lang="en-US" sz="1200" b="0" i="0" u="none" strike="noStrike" kern="1200" baseline="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45F6CDF7-6365-42B1-8ADA-9494865DC13B}" type="slidenum">
              <a:rPr lang="en-US" smtClean="0"/>
              <a:pPr/>
              <a:t>8</a:t>
            </a:fld>
            <a:endParaRPr lang="en-US"/>
          </a:p>
        </p:txBody>
      </p:sp>
    </p:spTree>
    <p:extLst>
      <p:ext uri="{BB962C8B-B14F-4D97-AF65-F5344CB8AC3E}">
        <p14:creationId xmlns:p14="http://schemas.microsoft.com/office/powerpoint/2010/main" val="42265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a</a:t>
            </a:r>
            <a:r>
              <a:rPr lang="en-US" baseline="0" dirty="0"/>
              <a:t>n example how the deferral of one transmission would impact other transmissions, which is also the main challenge of our design. As you can see from the figure, when one transmission is deferred for d1, the posterior transmissions should also be deferred at least d1 since because of the causality between transmissions. As shown in the figure, such deferral could incur transmission overlaps, which indicates a conflict on the wireless channel. To avoid such contentions, an additional delay is needed to eliminate overlaps. But the question is, what’s the optimal value for these cascaded delay considering the tradeoff between energy efficiency and app performance? </a:t>
            </a:r>
            <a:endParaRPr lang="en-US" dirty="0"/>
          </a:p>
        </p:txBody>
      </p:sp>
      <p:sp>
        <p:nvSpPr>
          <p:cNvPr id="4" name="Slide Number Placeholder 3"/>
          <p:cNvSpPr>
            <a:spLocks noGrp="1"/>
          </p:cNvSpPr>
          <p:nvPr>
            <p:ph type="sldNum" sz="quarter" idx="10"/>
          </p:nvPr>
        </p:nvSpPr>
        <p:spPr/>
        <p:txBody>
          <a:bodyPr/>
          <a:lstStyle/>
          <a:p>
            <a:fld id="{45F6CDF7-6365-42B1-8ADA-9494865DC13B}" type="slidenum">
              <a:rPr lang="en-US" smtClean="0"/>
              <a:pPr/>
              <a:t>9</a:t>
            </a:fld>
            <a:endParaRPr lang="en-US"/>
          </a:p>
        </p:txBody>
      </p:sp>
    </p:spTree>
    <p:extLst>
      <p:ext uri="{BB962C8B-B14F-4D97-AF65-F5344CB8AC3E}">
        <p14:creationId xmlns:p14="http://schemas.microsoft.com/office/powerpoint/2010/main" val="2127935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a:effectLst>
            <a:outerShdw blurRad="50800" dist="38100" dir="2700000" algn="ctr" rotWithShape="0">
              <a:srgbClr val="000000">
                <a:alpha val="40000"/>
              </a:srgbClr>
            </a:outerShdw>
          </a:effectLst>
        </p:spPr>
        <p:txBody>
          <a:bodyPr/>
          <a:lstStyle>
            <a:lvl1pPr>
              <a:defRPr>
                <a:solidFill>
                  <a:srgbClr val="C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432175"/>
            <a:ext cx="6400800" cy="1752600"/>
          </a:xfrm>
          <a:effectLst>
            <a:outerShdw blurRad="50800" dist="38100" dir="2700000" algn="ctr" rotWithShape="0">
              <a:srgbClr val="000000">
                <a:alpha val="40000"/>
              </a:srgbClr>
            </a:outerShdw>
          </a:effectLst>
        </p:spPr>
        <p:txBody>
          <a:bodyPr/>
          <a:lstStyle>
            <a:lvl1pPr marL="0" indent="0" algn="ctr">
              <a:buNone/>
              <a:defRPr>
                <a:solidFill>
                  <a:srgbClr val="002B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A6AC4-BC0A-41CC-BBDF-FB5A0CD7C7CF}" type="datetime1">
              <a:rPr lang="en-US" smtClean="0"/>
              <a:t>4/15/2016</a:t>
            </a:fld>
            <a:endParaRPr lang="en-US" dirty="0"/>
          </a:p>
        </p:txBody>
      </p:sp>
      <p:sp>
        <p:nvSpPr>
          <p:cNvPr id="5" name="Footer Placeholder 4"/>
          <p:cNvSpPr>
            <a:spLocks noGrp="1"/>
          </p:cNvSpPr>
          <p:nvPr>
            <p:ph type="ftr" sz="quarter" idx="11"/>
          </p:nvPr>
        </p:nvSpPr>
        <p:spPr>
          <a:xfrm>
            <a:off x="2971800" y="6356350"/>
            <a:ext cx="3048000" cy="365125"/>
          </a:xfrm>
        </p:spPr>
        <p:txBody>
          <a:bodyPr/>
          <a:lstStyle>
            <a:lvl1pPr>
              <a:defRPr sz="1400">
                <a:solidFill>
                  <a:schemeClr val="tx1"/>
                </a:solidFill>
              </a:defRPr>
            </a:lvl1pPr>
          </a:lstStyle>
          <a:p>
            <a:r>
              <a:rPr lang="en-US"/>
              <a:t>IEEE INFOCOM 2016</a:t>
            </a:r>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B6F15528-21DE-4FAA-801E-634DDDAF4B2B}" type="slidenum">
              <a:rPr lang="en-US" smtClean="0"/>
              <a:pPr/>
              <a:t>‹#›</a:t>
            </a:fld>
            <a:endParaRPr lang="en-US" dirty="0"/>
          </a:p>
        </p:txBody>
      </p:sp>
      <p:pic>
        <p:nvPicPr>
          <p:cNvPr id="10" name="Picture 2" descr="https://encrypted-tbn2.google.com/images?q=tbn:ANd9GcSyBrXKkCN63PPilcolS8QLZMnBcUjGgebeawuil71JRvdKJjeBUQ"/>
          <p:cNvPicPr>
            <a:picLocks noChangeAspect="1" noChangeArrowheads="1"/>
          </p:cNvPicPr>
          <p:nvPr/>
        </p:nvPicPr>
        <p:blipFill>
          <a:blip r:embed="rId2" cstate="print"/>
          <a:srcRect/>
          <a:stretch>
            <a:fillRect/>
          </a:stretch>
        </p:blipFill>
        <p:spPr bwMode="auto">
          <a:xfrm>
            <a:off x="457200" y="6241415"/>
            <a:ext cx="1600200" cy="480060"/>
          </a:xfrm>
          <a:prstGeom prst="rect">
            <a:avLst/>
          </a:prstGeom>
          <a:noFill/>
        </p:spPr>
      </p:pic>
    </p:spTree>
    <p:extLst>
      <p:ext uri="{BB962C8B-B14F-4D97-AF65-F5344CB8AC3E}">
        <p14:creationId xmlns:p14="http://schemas.microsoft.com/office/powerpoint/2010/main" val="20196402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B0D3B-6FE2-4E41-BB6A-3E4960D3F369}" type="datetime1">
              <a:rPr lang="en-US" smtClean="0"/>
              <a:t>4/15/2016</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180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49B24-7A44-449F-9C44-36F6679701F1}" type="datetime1">
              <a:rPr lang="en-US" smtClean="0"/>
              <a:t>4/15/2016</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660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p:nvSpPr>
        <p:spPr>
          <a:xfrm>
            <a:off x="0" y="0"/>
            <a:ext cx="9144000" cy="1143000"/>
          </a:xfrm>
          <a:prstGeom prst="rect">
            <a:avLst/>
          </a:prstGeom>
          <a:solidFill>
            <a:srgbClr val="002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lvl1pPr algn="l">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19200"/>
            <a:ext cx="8229600" cy="5029200"/>
          </a:xfrm>
        </p:spPr>
        <p:txBody>
          <a:bodyPr/>
          <a:lstStyle>
            <a:lvl1pPr>
              <a:buClr>
                <a:srgbClr val="F3B50F"/>
              </a:buClr>
              <a:buSzPct val="90000"/>
              <a:buFont typeface="Wingdings" pitchFamily="2" charset="2"/>
              <a:buChar char="§"/>
              <a:defRPr sz="2800"/>
            </a:lvl1pPr>
            <a:lvl2pPr>
              <a:buClr>
                <a:srgbClr val="558ED5"/>
              </a:buClr>
              <a:buSzPct val="90000"/>
              <a:buFont typeface="Wingdings" pitchFamily="2" charset="2"/>
              <a:buChar char="§"/>
              <a:defRPr sz="2400"/>
            </a:lvl2pPr>
            <a:lvl3pPr>
              <a:buClr>
                <a:srgbClr val="E66C7D"/>
              </a:buClr>
              <a:buSzPct val="90000"/>
              <a:defRPr sz="20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E965973-2BE7-4EAD-BDFE-5FEC8A13C70D}" type="datetime1">
              <a:rPr lang="en-US" smtClean="0"/>
              <a:t>4/15/2016</a:t>
            </a:fld>
            <a:endParaRPr lang="en-US" dirty="0"/>
          </a:p>
        </p:txBody>
      </p:sp>
      <p:sp>
        <p:nvSpPr>
          <p:cNvPr id="5" name="Footer Placeholder 4"/>
          <p:cNvSpPr>
            <a:spLocks noGrp="1"/>
          </p:cNvSpPr>
          <p:nvPr>
            <p:ph type="ftr" sz="quarter" idx="11"/>
          </p:nvPr>
        </p:nvSpPr>
        <p:spPr>
          <a:xfrm>
            <a:off x="2971800" y="6356350"/>
            <a:ext cx="3200400" cy="365125"/>
          </a:xfrm>
        </p:spPr>
        <p:txBody>
          <a:bodyPr/>
          <a:lstStyle>
            <a:lvl1pPr>
              <a:defRPr sz="1400">
                <a:solidFill>
                  <a:schemeClr val="tx1"/>
                </a:solidFill>
              </a:defRPr>
            </a:lvl1pPr>
          </a:lstStyle>
          <a:p>
            <a:r>
              <a:rPr lang="en-US"/>
              <a:t>IEEE INFOCOM 2016</a:t>
            </a:r>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B6F15528-21DE-4FAA-801E-634DDDAF4B2B}" type="slidenum">
              <a:rPr lang="en-US" smtClean="0"/>
              <a:pPr/>
              <a:t>‹#›</a:t>
            </a:fld>
            <a:endParaRPr lang="en-US" dirty="0"/>
          </a:p>
        </p:txBody>
      </p:sp>
      <p:cxnSp>
        <p:nvCxnSpPr>
          <p:cNvPr id="7" name="Straight Connector 6"/>
          <p:cNvCxnSpPr/>
          <p:nvPr/>
        </p:nvCxnSpPr>
        <p:spPr>
          <a:xfrm>
            <a:off x="0" y="1143000"/>
            <a:ext cx="9144000" cy="0"/>
          </a:xfrm>
          <a:prstGeom prst="line">
            <a:avLst/>
          </a:prstGeom>
          <a:ln w="31750">
            <a:solidFill>
              <a:srgbClr val="F3B50F"/>
            </a:solidFill>
          </a:ln>
        </p:spPr>
        <p:style>
          <a:lnRef idx="1">
            <a:schemeClr val="accent1"/>
          </a:lnRef>
          <a:fillRef idx="0">
            <a:schemeClr val="accent1"/>
          </a:fillRef>
          <a:effectRef idx="0">
            <a:schemeClr val="accent1"/>
          </a:effectRef>
          <a:fontRef idx="minor">
            <a:schemeClr val="tx1"/>
          </a:fontRef>
        </p:style>
      </p:cxnSp>
      <p:pic>
        <p:nvPicPr>
          <p:cNvPr id="12290" name="Picture 2" descr="https://encrypted-tbn2.google.com/images?q=tbn:ANd9GcSyBrXKkCN63PPilcolS8QLZMnBcUjGgebeawuil71JRvdKJjeBUQ"/>
          <p:cNvPicPr>
            <a:picLocks noChangeAspect="1" noChangeArrowheads="1"/>
          </p:cNvPicPr>
          <p:nvPr/>
        </p:nvPicPr>
        <p:blipFill>
          <a:blip r:embed="rId2" cstate="print"/>
          <a:srcRect/>
          <a:stretch>
            <a:fillRect/>
          </a:stretch>
        </p:blipFill>
        <p:spPr bwMode="auto">
          <a:xfrm>
            <a:off x="457200" y="6248400"/>
            <a:ext cx="1600200" cy="480060"/>
          </a:xfrm>
          <a:prstGeom prst="rect">
            <a:avLst/>
          </a:prstGeom>
          <a:noFill/>
        </p:spPr>
      </p:pic>
    </p:spTree>
    <p:extLst>
      <p:ext uri="{BB962C8B-B14F-4D97-AF65-F5344CB8AC3E}">
        <p14:creationId xmlns:p14="http://schemas.microsoft.com/office/powerpoint/2010/main" val="2824487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44CCC-A764-44F9-82BF-BE8BDB1BFD17}" type="datetime1">
              <a:rPr lang="en-US" smtClean="0"/>
              <a:t>4/15/2016</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3336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E37F23-22CF-4CE7-87F7-D4E2C9904832}" type="datetime1">
              <a:rPr lang="en-US" smtClean="0"/>
              <a:t>4/15/2016</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5467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E0AD94-779B-4F40-B156-03F679B19341}" type="datetime1">
              <a:rPr lang="en-US" smtClean="0"/>
              <a:t>4/15/2016</a:t>
            </a:fld>
            <a:endParaRPr lang="en-US"/>
          </a:p>
        </p:txBody>
      </p:sp>
      <p:sp>
        <p:nvSpPr>
          <p:cNvPr id="8" name="Footer Placeholder 7"/>
          <p:cNvSpPr>
            <a:spLocks noGrp="1"/>
          </p:cNvSpPr>
          <p:nvPr>
            <p:ph type="ftr" sz="quarter" idx="11"/>
          </p:nvPr>
        </p:nvSpPr>
        <p:spPr/>
        <p:txBody>
          <a:bodyPr/>
          <a:lstStyle/>
          <a:p>
            <a:r>
              <a:rPr lang="en-US"/>
              <a:t>IEEE INFOCOM 2016</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1310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5BA4E6-A75D-431A-B713-9F02F8E37DA1}" type="datetime1">
              <a:rPr lang="en-US" smtClean="0"/>
              <a:t>4/15/2016</a:t>
            </a:fld>
            <a:endParaRPr lang="en-US"/>
          </a:p>
        </p:txBody>
      </p:sp>
      <p:sp>
        <p:nvSpPr>
          <p:cNvPr id="4" name="Footer Placeholder 3"/>
          <p:cNvSpPr>
            <a:spLocks noGrp="1"/>
          </p:cNvSpPr>
          <p:nvPr>
            <p:ph type="ftr" sz="quarter" idx="11"/>
          </p:nvPr>
        </p:nvSpPr>
        <p:spPr/>
        <p:txBody>
          <a:bodyPr/>
          <a:lstStyle/>
          <a:p>
            <a:r>
              <a:rPr lang="en-US"/>
              <a:t>IEEE INFOCOM 2016</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202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754A5-F6E7-4286-9F52-8F0468272BB8}" type="datetime1">
              <a:rPr lang="en-US" smtClean="0"/>
              <a:t>4/15/2016</a:t>
            </a:fld>
            <a:endParaRPr lang="en-US"/>
          </a:p>
        </p:txBody>
      </p:sp>
      <p:sp>
        <p:nvSpPr>
          <p:cNvPr id="3" name="Footer Placeholder 2"/>
          <p:cNvSpPr>
            <a:spLocks noGrp="1"/>
          </p:cNvSpPr>
          <p:nvPr>
            <p:ph type="ftr" sz="quarter" idx="11"/>
          </p:nvPr>
        </p:nvSpPr>
        <p:spPr/>
        <p:txBody>
          <a:bodyPr/>
          <a:lstStyle/>
          <a:p>
            <a:r>
              <a:rPr lang="en-US"/>
              <a:t>IEEE INFOCOM 2016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075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E3E5A-85DE-4253-B34A-820C7ACF7A7D}" type="datetime1">
              <a:rPr lang="en-US" smtClean="0"/>
              <a:t>4/15/2016</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374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DB05AE-52B8-4B33-8143-E7223D4A6D59}" type="datetime1">
              <a:rPr lang="en-US" smtClean="0"/>
              <a:t>4/15/2016</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009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1524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F4A48-0301-4E43-9E9B-56CC4B12E859}" type="datetime1">
              <a:rPr lang="en-US" smtClean="0"/>
              <a:t>4/15/2016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IEEE INFOCOM 2016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9667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16.png"/><Relationship Id="rId7" Type="http://schemas.openxmlformats.org/officeDocument/2006/relationships/image" Target="../media/image180.png"/><Relationship Id="rId12"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16.emf"/><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1.png"/></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eb.eecs.utk.edu/~weiga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9.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381000" y="1295400"/>
            <a:ext cx="8305800" cy="1200329"/>
          </a:xfrm>
          <a:prstGeom prst="rect">
            <a:avLst/>
          </a:prstGeom>
          <a:noFill/>
          <a:ln w="9525">
            <a:noFill/>
            <a:miter lim="800000"/>
            <a:headEnd/>
            <a:tailEnd/>
          </a:ln>
          <a:effectLst/>
        </p:spPr>
        <p:txBody>
          <a:bodyPr wrap="square">
            <a:spAutoFit/>
          </a:bodyPr>
          <a:lstStyle/>
          <a:p>
            <a:pPr algn="ctr">
              <a:spcBef>
                <a:spcPct val="0"/>
              </a:spcBef>
            </a:pPr>
            <a:r>
              <a:rPr lang="en-US" sz="3600" b="1" dirty="0">
                <a:solidFill>
                  <a:srgbClr val="004386"/>
                </a:solidFill>
                <a:latin typeface="+mj-lt"/>
                <a:ea typeface="+mj-ea"/>
                <a:cs typeface="+mj-cs"/>
              </a:rPr>
              <a:t>Application-Aware Traffic Scheduling for Workload Offloading in Mobile Clouds</a:t>
            </a:r>
            <a:endParaRPr lang="en-US" altLang="zh-CN" sz="3600" b="1" dirty="0">
              <a:solidFill>
                <a:srgbClr val="004386"/>
              </a:solidFill>
              <a:latin typeface="+mj-lt"/>
              <a:ea typeface="+mj-ea"/>
              <a:cs typeface="+mj-cs"/>
            </a:endParaRPr>
          </a:p>
        </p:txBody>
      </p:sp>
      <p:sp>
        <p:nvSpPr>
          <p:cNvPr id="6" name="Text Box 9"/>
          <p:cNvSpPr txBox="1">
            <a:spLocks noChangeArrowheads="1"/>
          </p:cNvSpPr>
          <p:nvPr/>
        </p:nvSpPr>
        <p:spPr bwMode="auto">
          <a:xfrm>
            <a:off x="2057400" y="3581400"/>
            <a:ext cx="502920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b="1" dirty="0">
                <a:solidFill>
                  <a:srgbClr val="C00000"/>
                </a:solidFill>
                <a:effectLst>
                  <a:outerShdw blurRad="38100" dist="38100" dir="2700000" algn="tl">
                    <a:srgbClr val="C0C0C0"/>
                  </a:outerShdw>
                </a:effectLst>
                <a:cs typeface="Arial" pitchFamily="34" charset="0"/>
              </a:rPr>
              <a:t>Liang Tong</a:t>
            </a:r>
            <a:r>
              <a:rPr lang="en-US" altLang="zh-CN" sz="3200" dirty="0">
                <a:solidFill>
                  <a:srgbClr val="C00000"/>
                </a:solidFill>
                <a:effectLst>
                  <a:outerShdw blurRad="38100" dist="38100" dir="2700000" algn="tl">
                    <a:srgbClr val="C0C0C0"/>
                  </a:outerShdw>
                </a:effectLst>
                <a:cs typeface="Arial" pitchFamily="34" charset="0"/>
              </a:rPr>
              <a:t>, </a:t>
            </a:r>
            <a:r>
              <a:rPr lang="en-US" altLang="zh-CN" sz="3200" b="1" dirty="0">
                <a:solidFill>
                  <a:srgbClr val="C00000"/>
                </a:solidFill>
                <a:effectLst>
                  <a:outerShdw blurRad="38100" dist="38100" dir="2700000" algn="tl">
                    <a:srgbClr val="C0C0C0"/>
                  </a:outerShdw>
                </a:effectLst>
                <a:cs typeface="Arial" pitchFamily="34" charset="0"/>
              </a:rPr>
              <a:t>Wei Gao</a:t>
            </a:r>
          </a:p>
        </p:txBody>
      </p:sp>
      <p:sp>
        <p:nvSpPr>
          <p:cNvPr id="4" name="Text Box 9"/>
          <p:cNvSpPr txBox="1">
            <a:spLocks noChangeArrowheads="1"/>
          </p:cNvSpPr>
          <p:nvPr/>
        </p:nvSpPr>
        <p:spPr bwMode="auto">
          <a:xfrm>
            <a:off x="1981200" y="4262735"/>
            <a:ext cx="5257800" cy="523220"/>
          </a:xfrm>
          <a:prstGeom prst="rect">
            <a:avLst/>
          </a:prstGeom>
          <a:noFill/>
          <a:ln w="9525">
            <a:noFill/>
            <a:miter lim="800000"/>
            <a:headEnd/>
            <a:tailEnd/>
          </a:ln>
          <a:effectLst/>
        </p:spPr>
        <p:txBody>
          <a:bodyPr wrap="square">
            <a:spAutoFit/>
          </a:bodyPr>
          <a:lstStyle/>
          <a:p>
            <a:pPr algn="ctr">
              <a:spcBef>
                <a:spcPct val="50000"/>
              </a:spcBef>
              <a:defRPr/>
            </a:pPr>
            <a:r>
              <a:rPr lang="en-US" altLang="zh-CN" sz="2800" dirty="0">
                <a:solidFill>
                  <a:srgbClr val="C00000"/>
                </a:solidFill>
                <a:effectLst>
                  <a:outerShdw blurRad="38100" dist="38100" dir="2700000" algn="tl">
                    <a:srgbClr val="C0C0C0"/>
                  </a:outerShdw>
                </a:effectLst>
                <a:cs typeface="Arial" pitchFamily="34" charset="0"/>
              </a:rPr>
              <a:t>University of Tennessee – Knoxville</a:t>
            </a:r>
          </a:p>
        </p:txBody>
      </p:sp>
      <p:sp>
        <p:nvSpPr>
          <p:cNvPr id="3" name="Footer Placeholder 2"/>
          <p:cNvSpPr>
            <a:spLocks noGrp="1"/>
          </p:cNvSpPr>
          <p:nvPr>
            <p:ph type="ftr" sz="quarter" idx="11"/>
          </p:nvPr>
        </p:nvSpPr>
        <p:spPr>
          <a:xfrm>
            <a:off x="3124200" y="6356350"/>
            <a:ext cx="3048000" cy="365125"/>
          </a:xfrm>
        </p:spPr>
        <p:txBody>
          <a:bodyPr/>
          <a:lstStyle/>
          <a:p>
            <a:r>
              <a:rPr lang="en-US" b="1" dirty="0">
                <a:solidFill>
                  <a:schemeClr val="tx1">
                    <a:lumMod val="65000"/>
                    <a:lumOff val="35000"/>
                  </a:schemeClr>
                </a:solidFill>
              </a:rPr>
              <a:t>IEEE INFOCOM 2016</a:t>
            </a:r>
            <a:endParaRPr lang="en-US" sz="1400" b="1" dirty="0">
              <a:solidFill>
                <a:schemeClr val="tx1">
                  <a:lumMod val="65000"/>
                  <a:lumOff val="35000"/>
                </a:scheme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89677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Offline transmission scheduling</a:t>
            </a:r>
          </a:p>
        </p:txBody>
      </p:sp>
      <p:grpSp>
        <p:nvGrpSpPr>
          <p:cNvPr id="39" name="Group 19"/>
          <p:cNvGrpSpPr/>
          <p:nvPr/>
        </p:nvGrpSpPr>
        <p:grpSpPr>
          <a:xfrm>
            <a:off x="455599" y="1208678"/>
            <a:ext cx="7857931" cy="523220"/>
            <a:chOff x="676469" y="5410199"/>
            <a:chExt cx="7857931" cy="523220"/>
          </a:xfrm>
        </p:grpSpPr>
        <p:sp>
          <p:nvSpPr>
            <p:cNvPr id="40" name="Oval 39"/>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Problem formulation</a:t>
              </a:r>
            </a:p>
          </p:txBody>
        </p:sp>
      </p:grpSp>
      <mc:AlternateContent xmlns:mc="http://schemas.openxmlformats.org/markup-compatibility/2006" xmlns:a14="http://schemas.microsoft.com/office/drawing/2010/main">
        <mc:Choice Requires="a14">
          <p:sp>
            <p:nvSpPr>
              <p:cNvPr id="8" name="TextBox 7"/>
              <p:cNvSpPr txBox="1"/>
              <p:nvPr/>
            </p:nvSpPr>
            <p:spPr>
              <a:xfrm>
                <a:off x="1890869" y="1852441"/>
                <a:ext cx="3352800" cy="1050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max</m:t>
                          </m:r>
                        </m:fName>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𝑗</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𝑗</m:t>
                                      </m:r>
                                    </m:sub>
                                  </m:sSub>
                                </m:e>
                              </m:d>
                            </m:e>
                          </m:nary>
                        </m:e>
                      </m:func>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890869" y="1852441"/>
                <a:ext cx="3352800" cy="105003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90869" y="2946290"/>
                <a:ext cx="3124200" cy="824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a:latin typeface="Cambria Math" panose="02040503050406030204" pitchFamily="18" charset="0"/>
                            </a:rPr>
                            <m:t>s</m:t>
                          </m:r>
                          <m:r>
                            <a:rPr lang="en-US" sz="2400">
                              <a:latin typeface="Cambria Math" panose="02040503050406030204" pitchFamily="18" charset="0"/>
                            </a:rPr>
                            <m:t>.</m:t>
                          </m:r>
                          <m:r>
                            <m:rPr>
                              <m:sty m:val="p"/>
                            </m:rPr>
                            <a:rPr lang="en-US" sz="2400">
                              <a:latin typeface="Cambria Math" panose="02040503050406030204" pitchFamily="18" charset="0"/>
                            </a:rPr>
                            <m:t>t</m:t>
                          </m:r>
                          <m:r>
                            <a:rPr lang="en-US" sz="240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𝑑</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𝑗</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𝐼</m:t>
                        </m:r>
                      </m:e>
                      <m:sub>
                        <m:r>
                          <a:rPr lang="en-US" sz="2400" b="0" i="1" smtClean="0">
                            <a:latin typeface="Cambria Math" panose="02040503050406030204" pitchFamily="18" charset="0"/>
                          </a:rPr>
                          <m:t>𝑗</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=0</m:t>
                    </m:r>
                  </m:oMath>
                </a14:m>
                <a:r>
                  <a:rPr lang="en-US" sz="2400" b="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890869" y="2946290"/>
                <a:ext cx="3124200" cy="824585"/>
              </a:xfrm>
              <a:prstGeom prst="rect">
                <a:avLst/>
              </a:prstGeom>
              <a:blipFill rotWithShape="0">
                <a:blip r:embed="rId4"/>
                <a:stretch>
                  <a:fillRect b="-18382"/>
                </a:stretch>
              </a:blipFill>
            </p:spPr>
            <p:txBody>
              <a:bodyPr/>
              <a:lstStyle/>
              <a:p>
                <a:r>
                  <a:rPr lang="en-US">
                    <a:noFill/>
                  </a:rPr>
                  <a:t> </a:t>
                </a:r>
              </a:p>
            </p:txBody>
          </p:sp>
        </mc:Fallback>
      </mc:AlternateContent>
      <p:sp>
        <p:nvSpPr>
          <p:cNvPr id="10" name="Oval 9"/>
          <p:cNvSpPr/>
          <p:nvPr/>
        </p:nvSpPr>
        <p:spPr>
          <a:xfrm>
            <a:off x="3567269" y="1967239"/>
            <a:ext cx="1143000" cy="685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2869072" y="3794597"/>
                <a:ext cx="35735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dirty="0" smtClean="0"/>
                        <m:t>0 </m:t>
                      </m:r>
                      <m:r>
                        <a:rPr lang="en-US" sz="2400" i="1">
                          <a:latin typeface="Cambria Math" panose="02040503050406030204" pitchFamily="18" charset="0"/>
                          <a:ea typeface="Cambria Math" panose="02040503050406030204" pitchFamily="18" charset="0"/>
                        </a:rPr>
                        <m:t>≤</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b="0" i="1" smtClean="0">
                              <a:latin typeface="Cambria Math" panose="02040503050406030204" pitchFamily="18" charset="0"/>
                            </a:rPr>
                            <m:t>𝑘</m:t>
                          </m:r>
                        </m:sub>
                      </m:sSub>
                      <m:r>
                        <m:rPr>
                          <m:nor/>
                        </m:rPr>
                        <a:rPr lang="en-US" sz="2400" dirty="0"/>
                        <m:t> </m:t>
                      </m:r>
                      <m:r>
                        <a:rPr lang="en-US" sz="2400" i="1" dirty="0">
                          <a:latin typeface="Cambria Math" panose="02040503050406030204" pitchFamily="18" charset="0"/>
                          <a:ea typeface="Cambria Math" panose="02040503050406030204" pitchFamily="18" charset="0"/>
                        </a:rPr>
                        <m:t>≤</m:t>
                      </m:r>
                      <m:r>
                        <m:rPr>
                          <m:nor/>
                        </m:rPr>
                        <a:rPr lang="en-US" sz="2400" dirty="0"/>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𝑖</m:t>
                          </m:r>
                        </m:sub>
                      </m:sSub>
                      <m:r>
                        <m:rPr>
                          <m:nor/>
                        </m:rPr>
                        <a:rPr lang="en-US" sz="2400" dirty="0"/>
                        <m:t>,</m:t>
                      </m:r>
                      <m:r>
                        <m:rPr>
                          <m:nor/>
                        </m:rPr>
                        <a:rPr lang="en-US" sz="2400" b="0" i="0" dirty="0" smtClean="0"/>
                        <m:t> </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𝑘</m:t>
                          </m:r>
                          <m:r>
                            <a:rPr lang="en-US" sz="2400" b="0" i="1" dirty="0" smtClean="0">
                              <a:latin typeface="Cambria Math" panose="02040503050406030204" pitchFamily="18" charset="0"/>
                            </a:rPr>
                            <m:t> ≤ </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𝑛</m:t>
                              </m:r>
                            </m:e>
                            <m:sub>
                              <m:r>
                                <a:rPr lang="en-US" sz="2400" b="0" i="1" dirty="0" smtClean="0">
                                  <a:latin typeface="Cambria Math" panose="02040503050406030204" pitchFamily="18" charset="0"/>
                                  <a:ea typeface="Cambria Math" panose="02040503050406030204" pitchFamily="18" charset="0"/>
                                </a:rPr>
                                <m:t>𝑖</m:t>
                              </m:r>
                            </m:sub>
                          </m:sSub>
                          <m:r>
                            <a:rPr lang="en-US" sz="2400" b="0" i="1" dirty="0" smtClean="0">
                              <a:latin typeface="Cambria Math" panose="02040503050406030204" pitchFamily="18" charset="0"/>
                            </a:rPr>
                            <m:t> </m:t>
                          </m:r>
                        </m:e>
                      </m:d>
                      <m:r>
                        <a:rPr lang="en-US" sz="2400" b="0" i="1" dirty="0" smtClean="0">
                          <a:latin typeface="Cambria Math" panose="02040503050406030204" pitchFamily="18" charset="0"/>
                        </a:rPr>
                        <m:t>,</m:t>
                      </m:r>
                      <m:r>
                        <m:rPr>
                          <m:nor/>
                        </m:rPr>
                        <a:rPr lang="en-US" sz="2400" b="0" i="0" dirty="0" smtClean="0"/>
                        <m:t> </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869072" y="3794597"/>
                <a:ext cx="3573542" cy="369332"/>
              </a:xfrm>
              <a:prstGeom prst="rect">
                <a:avLst/>
              </a:prstGeom>
              <a:blipFill rotWithShape="0">
                <a:blip r:embed="rId5"/>
                <a:stretch>
                  <a:fillRect l="-1536"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128877" y="4163929"/>
                <a:ext cx="100989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m:t>
                      </m:r>
                    </m:oMath>
                  </m:oMathPara>
                </a14:m>
                <a:endParaRPr 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3128877" y="4163929"/>
                <a:ext cx="1009892" cy="399084"/>
              </a:xfrm>
              <a:prstGeom prst="rect">
                <a:avLst/>
              </a:prstGeom>
              <a:blipFill rotWithShape="0">
                <a:blip r:embed="rId6"/>
                <a:stretch>
                  <a:fillRect l="-6024" r="-5422" b="-24242"/>
                </a:stretch>
              </a:blipFill>
            </p:spPr>
            <p:txBody>
              <a:bodyPr/>
              <a:lstStyle/>
              <a:p>
                <a:r>
                  <a:rPr lang="en-US">
                    <a:noFill/>
                  </a:rPr>
                  <a:t> </a:t>
                </a:r>
              </a:p>
            </p:txBody>
          </p:sp>
        </mc:Fallback>
      </mc:AlternateContent>
      <p:sp>
        <p:nvSpPr>
          <p:cNvPr id="15" name="TextBox 14"/>
          <p:cNvSpPr txBox="1"/>
          <p:nvPr/>
        </p:nvSpPr>
        <p:spPr>
          <a:xfrm>
            <a:off x="6351798" y="3768494"/>
            <a:ext cx="2438400" cy="461665"/>
          </a:xfrm>
          <a:prstGeom prst="rect">
            <a:avLst/>
          </a:prstGeom>
          <a:noFill/>
        </p:spPr>
        <p:txBody>
          <a:bodyPr wrap="square" rtlCol="0">
            <a:spAutoFit/>
          </a:bodyPr>
          <a:lstStyle/>
          <a:p>
            <a:r>
              <a:rPr lang="en-US" sz="2400" dirty="0">
                <a:solidFill>
                  <a:srgbClr val="FF0000"/>
                </a:solidFill>
              </a:rPr>
              <a:t>delay constraint</a:t>
            </a:r>
          </a:p>
        </p:txBody>
      </p:sp>
      <p:sp>
        <p:nvSpPr>
          <p:cNvPr id="49" name="TextBox 48"/>
          <p:cNvSpPr txBox="1"/>
          <p:nvPr/>
        </p:nvSpPr>
        <p:spPr>
          <a:xfrm>
            <a:off x="4907810" y="2899451"/>
            <a:ext cx="3116866" cy="461665"/>
          </a:xfrm>
          <a:prstGeom prst="rect">
            <a:avLst/>
          </a:prstGeom>
          <a:noFill/>
        </p:spPr>
        <p:txBody>
          <a:bodyPr wrap="square" rtlCol="0">
            <a:spAutoFit/>
          </a:bodyPr>
          <a:lstStyle/>
          <a:p>
            <a:r>
              <a:rPr lang="en-US" sz="2400" dirty="0">
                <a:solidFill>
                  <a:srgbClr val="FF0000"/>
                </a:solidFill>
              </a:rPr>
              <a:t>transmission causality</a:t>
            </a:r>
          </a:p>
        </p:txBody>
      </p:sp>
      <p:sp>
        <p:nvSpPr>
          <p:cNvPr id="50" name="TextBox 49"/>
          <p:cNvSpPr txBox="1"/>
          <p:nvPr/>
        </p:nvSpPr>
        <p:spPr>
          <a:xfrm>
            <a:off x="4915144" y="3312136"/>
            <a:ext cx="3116866" cy="461665"/>
          </a:xfrm>
          <a:prstGeom prst="rect">
            <a:avLst/>
          </a:prstGeom>
          <a:noFill/>
        </p:spPr>
        <p:txBody>
          <a:bodyPr wrap="square" rtlCol="0">
            <a:spAutoFit/>
          </a:bodyPr>
          <a:lstStyle/>
          <a:p>
            <a:r>
              <a:rPr lang="en-US" sz="2400" dirty="0">
                <a:solidFill>
                  <a:srgbClr val="FF0000"/>
                </a:solidFill>
              </a:rPr>
              <a:t>overlap elimination</a:t>
            </a:r>
          </a:p>
        </p:txBody>
      </p:sp>
      <p:sp>
        <p:nvSpPr>
          <p:cNvPr id="51" name="TextBox 50"/>
          <p:cNvSpPr txBox="1"/>
          <p:nvPr/>
        </p:nvSpPr>
        <p:spPr>
          <a:xfrm>
            <a:off x="4888318" y="2186394"/>
            <a:ext cx="4255682" cy="404406"/>
          </a:xfrm>
          <a:prstGeom prst="rect">
            <a:avLst/>
          </a:prstGeom>
          <a:noFill/>
        </p:spPr>
        <p:txBody>
          <a:bodyPr wrap="square" rtlCol="0">
            <a:spAutoFit/>
          </a:bodyPr>
          <a:lstStyle/>
          <a:p>
            <a:pPr>
              <a:lnSpc>
                <a:spcPts val="2400"/>
              </a:lnSpc>
            </a:pPr>
            <a:r>
              <a:rPr lang="en-US" sz="2400" dirty="0">
                <a:solidFill>
                  <a:srgbClr val="FF0000"/>
                </a:solidFill>
              </a:rPr>
              <a:t>Total number of </a:t>
            </a:r>
            <a:r>
              <a:rPr lang="en-US" sz="2400" dirty="0" smtClean="0">
                <a:solidFill>
                  <a:srgbClr val="FF0000"/>
                </a:solidFill>
              </a:rPr>
              <a:t>bundling</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2" name="TextBox 51"/>
              <p:cNvSpPr txBox="1"/>
              <p:nvPr/>
            </p:nvSpPr>
            <p:spPr>
              <a:xfrm>
                <a:off x="802360" y="4781252"/>
                <a:ext cx="7655840" cy="2000548"/>
              </a:xfrm>
              <a:prstGeom prst="rect">
                <a:avLst/>
              </a:prstGeom>
              <a:noFill/>
            </p:spPr>
            <p:txBody>
              <a:bodyPr wrap="square" rtlCol="0">
                <a:spAutoFit/>
              </a:bodyPr>
              <a:lstStyle/>
              <a:p>
                <a:pPr>
                  <a:spcBef>
                    <a:spcPct val="50000"/>
                  </a:spcBef>
                  <a:defRPr/>
                </a:pPr>
                <a:r>
                  <a:rPr lang="en-US" sz="2800" dirty="0">
                    <a:cs typeface="Arial" pitchFamily="34" charset="0"/>
                  </a:rPr>
                  <a:t>Solution space</a:t>
                </a:r>
                <a:r>
                  <a:rPr lang="en-US" sz="2400" dirty="0">
                    <a:latin typeface="Arial" pitchFamily="34" charset="0"/>
                    <a:cs typeface="Arial" pitchFamily="34" charset="0"/>
                  </a:rPr>
                  <a:t>: </a:t>
                </a:r>
                <a14:m>
                  <m:oMath xmlns:m="http://schemas.openxmlformats.org/officeDocument/2006/math">
                    <m:sSubSup>
                      <m:sSubSupPr>
                        <m:ctrlPr>
                          <a:rPr lang="en-US" sz="2400" i="1">
                            <a:latin typeface="Cambria Math" panose="02040503050406030204" pitchFamily="18" charset="0"/>
                            <a:cs typeface="Arial" pitchFamily="34" charset="0"/>
                          </a:rPr>
                        </m:ctrlPr>
                      </m:sSubSupPr>
                      <m:e>
                        <m:r>
                          <a:rPr lang="en-US" sz="2400">
                            <a:latin typeface="Cambria Math" panose="02040503050406030204" pitchFamily="18" charset="0"/>
                            <a:cs typeface="Arial" pitchFamily="34" charset="0"/>
                          </a:rPr>
                          <m:t>𝐷</m:t>
                        </m:r>
                      </m:e>
                      <m:sub>
                        <m:r>
                          <a:rPr lang="en-US" sz="2400">
                            <a:latin typeface="Cambria Math" panose="02040503050406030204" pitchFamily="18" charset="0"/>
                            <a:cs typeface="Arial" pitchFamily="34" charset="0"/>
                          </a:rPr>
                          <m:t>𝑖</m:t>
                        </m:r>
                      </m:sub>
                      <m:sup>
                        <m:sSub>
                          <m:sSubPr>
                            <m:ctrlPr>
                              <a:rPr lang="en-US" sz="2400" i="1">
                                <a:latin typeface="Cambria Math" panose="02040503050406030204" pitchFamily="18" charset="0"/>
                                <a:cs typeface="Arial" pitchFamily="34" charset="0"/>
                              </a:rPr>
                            </m:ctrlPr>
                          </m:sSubPr>
                          <m:e>
                            <m:r>
                              <a:rPr lang="en-US" sz="2400">
                                <a:latin typeface="Cambria Math" panose="02040503050406030204" pitchFamily="18" charset="0"/>
                                <a:cs typeface="Arial" pitchFamily="34" charset="0"/>
                              </a:rPr>
                              <m:t>𝑛</m:t>
                            </m:r>
                          </m:e>
                          <m:sub>
                            <m:r>
                              <a:rPr lang="en-US" sz="2400">
                                <a:latin typeface="Cambria Math" panose="02040503050406030204" pitchFamily="18" charset="0"/>
                                <a:cs typeface="Arial" pitchFamily="34" charset="0"/>
                              </a:rPr>
                              <m:t>𝑖</m:t>
                            </m:r>
                          </m:sub>
                        </m:sSub>
                      </m:sup>
                    </m:sSubSup>
                  </m:oMath>
                </a14:m>
                <a:r>
                  <a:rPr lang="en-US" sz="2400" dirty="0">
                    <a:latin typeface="Arial" pitchFamily="34" charset="0"/>
                    <a:cs typeface="Arial" pitchFamily="34" charset="0"/>
                  </a:rPr>
                  <a:t>. </a:t>
                </a:r>
                <a:r>
                  <a:rPr lang="en-US" sz="2400" dirty="0">
                    <a:solidFill>
                      <a:srgbClr val="FF0000"/>
                    </a:solidFill>
                  </a:rPr>
                  <a:t>Exponential time</a:t>
                </a:r>
                <a:r>
                  <a:rPr lang="en-US" sz="2400" dirty="0"/>
                  <a:t> for exhaustive search!</a:t>
                </a:r>
                <a:r>
                  <a:rPr lang="en-US" sz="2400" dirty="0">
                    <a:solidFill>
                      <a:srgbClr val="FF0000"/>
                    </a:solidFill>
                  </a:rPr>
                  <a:t> </a:t>
                </a:r>
              </a:p>
              <a:p>
                <a:pPr>
                  <a:spcBef>
                    <a:spcPct val="50000"/>
                  </a:spcBef>
                  <a:defRPr/>
                </a:pPr>
                <a:endParaRPr lang="en-US" sz="2400" dirty="0">
                  <a:solidFill>
                    <a:srgbClr val="FF0000"/>
                  </a:solidFill>
                </a:endParaRPr>
              </a:p>
              <a:p>
                <a:pPr>
                  <a:spcBef>
                    <a:spcPct val="50000"/>
                  </a:spcBef>
                  <a:defRPr/>
                </a:pPr>
                <a:endParaRPr lang="en-US" sz="2400" dirty="0">
                  <a:latin typeface="Arial" pitchFamily="34" charset="0"/>
                  <a:cs typeface="Arial"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802360" y="4781252"/>
                <a:ext cx="7655840" cy="2000548"/>
              </a:xfrm>
              <a:prstGeom prst="rect">
                <a:avLst/>
              </a:prstGeom>
              <a:blipFill rotWithShape="0">
                <a:blip r:embed="rId7"/>
                <a:stretch>
                  <a:fillRect l="-1672" t="-3040"/>
                </a:stretch>
              </a:blipFill>
            </p:spPr>
            <p:txBody>
              <a:bodyPr/>
              <a:lstStyle/>
              <a:p>
                <a:r>
                  <a:rPr lang="en-US">
                    <a:noFill/>
                  </a:rPr>
                  <a:t> </a:t>
                </a:r>
              </a:p>
            </p:txBody>
          </p:sp>
        </mc:Fallback>
      </mc:AlternateContent>
      <p:sp>
        <p:nvSpPr>
          <p:cNvPr id="28" name="Oval 27"/>
          <p:cNvSpPr/>
          <p:nvPr/>
        </p:nvSpPr>
        <p:spPr>
          <a:xfrm>
            <a:off x="547674" y="502705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grpSp>
        <p:nvGrpSpPr>
          <p:cNvPr id="18" name="Group 17"/>
          <p:cNvGrpSpPr/>
          <p:nvPr/>
        </p:nvGrpSpPr>
        <p:grpSpPr>
          <a:xfrm>
            <a:off x="990600" y="5632369"/>
            <a:ext cx="7653338" cy="467238"/>
            <a:chOff x="957262" y="4275296"/>
            <a:chExt cx="7653338" cy="830997"/>
          </a:xfrm>
        </p:grpSpPr>
        <p:sp>
          <p:nvSpPr>
            <p:cNvPr id="19" name="Rectangle 18"/>
            <p:cNvSpPr/>
            <p:nvPr/>
          </p:nvSpPr>
          <p:spPr>
            <a:xfrm>
              <a:off x="957262" y="466981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 Box 9"/>
            <p:cNvSpPr txBox="1">
              <a:spLocks noChangeArrowheads="1"/>
            </p:cNvSpPr>
            <p:nvPr/>
          </p:nvSpPr>
          <p:spPr bwMode="auto">
            <a:xfrm>
              <a:off x="1066800" y="4275296"/>
              <a:ext cx="7543800" cy="830997"/>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How to find optimal solution with a low complexity?</a:t>
              </a:r>
              <a:endParaRPr lang="en-US" altLang="zh-CN" sz="2400" b="1" dirty="0">
                <a:solidFill>
                  <a:srgbClr val="FF0000"/>
                </a:solidFill>
                <a:cs typeface="Arial" pitchFamily="34" charset="0"/>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8595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07886"/>
          </a:xfrm>
          <a:prstGeom prst="rect">
            <a:avLst/>
          </a:prstGeom>
          <a:noFill/>
          <a:ln w="9525">
            <a:noFill/>
            <a:miter lim="800000"/>
            <a:headEnd/>
            <a:tailEnd/>
          </a:ln>
          <a:effectLst/>
        </p:spPr>
        <p:txBody>
          <a:bodyPr>
            <a:spAutoFit/>
          </a:bodyPr>
          <a:lstStyle/>
          <a:p>
            <a:pPr>
              <a:spcBef>
                <a:spcPct val="50000"/>
              </a:spcBef>
              <a:defRPr/>
            </a:pPr>
            <a:r>
              <a:rPr lang="en-US" altLang="zh-CN" sz="4000" b="1" dirty="0">
                <a:solidFill>
                  <a:schemeClr val="bg1"/>
                </a:solidFill>
                <a:cs typeface="Arial" pitchFamily="34" charset="0"/>
              </a:rPr>
              <a:t>Optimal transmission scheduling (OTS) </a:t>
            </a:r>
          </a:p>
        </p:txBody>
      </p:sp>
      <p:grpSp>
        <p:nvGrpSpPr>
          <p:cNvPr id="3" name="Group 19"/>
          <p:cNvGrpSpPr/>
          <p:nvPr/>
        </p:nvGrpSpPr>
        <p:grpSpPr>
          <a:xfrm>
            <a:off x="609600" y="1265740"/>
            <a:ext cx="7857931" cy="523220"/>
            <a:chOff x="676469" y="5410199"/>
            <a:chExt cx="7857931" cy="523220"/>
          </a:xfrm>
        </p:grpSpPr>
        <p:sp>
          <p:nvSpPr>
            <p:cNvPr id="35" name="Oval 34"/>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Basic idea</a:t>
              </a:r>
            </a:p>
          </p:txBody>
        </p:sp>
      </p:grpSp>
      <p:grpSp>
        <p:nvGrpSpPr>
          <p:cNvPr id="4" name="Group 18"/>
          <p:cNvGrpSpPr/>
          <p:nvPr/>
        </p:nvGrpSpPr>
        <p:grpSpPr>
          <a:xfrm>
            <a:off x="811087" y="1801859"/>
            <a:ext cx="7886983" cy="461665"/>
            <a:chOff x="937384" y="5924490"/>
            <a:chExt cx="7729538" cy="432969"/>
          </a:xfrm>
        </p:grpSpPr>
        <p:sp>
          <p:nvSpPr>
            <p:cNvPr id="43" name="Rectangle 42"/>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Text Box 9"/>
            <p:cNvSpPr txBox="1">
              <a:spLocks noChangeArrowheads="1"/>
            </p:cNvSpPr>
            <p:nvPr/>
          </p:nvSpPr>
          <p:spPr bwMode="auto">
            <a:xfrm>
              <a:off x="1123122" y="5924490"/>
              <a:ext cx="7543800" cy="432969"/>
            </a:xfrm>
            <a:prstGeom prst="rect">
              <a:avLst/>
            </a:prstGeom>
            <a:noFill/>
            <a:ln w="9525">
              <a:noFill/>
              <a:miter lim="800000"/>
              <a:headEnd/>
              <a:tailEnd/>
            </a:ln>
            <a:effectLst/>
          </p:spPr>
          <p:txBody>
            <a:bodyPr wrap="square">
              <a:spAutoFit/>
            </a:bodyPr>
            <a:lstStyle/>
            <a:p>
              <a:pPr algn="just">
                <a:spcBef>
                  <a:spcPct val="50000"/>
                </a:spcBef>
                <a:defRPr/>
              </a:pPr>
              <a:r>
                <a:rPr lang="en-US" altLang="zh-CN" sz="2400" dirty="0">
                  <a:cs typeface="Arial" pitchFamily="34" charset="0"/>
                </a:rPr>
                <a:t>Solve problems by combining the solutions to </a:t>
              </a:r>
              <a:r>
                <a:rPr lang="en-US" altLang="zh-CN" sz="2400" dirty="0" err="1">
                  <a:cs typeface="Arial" pitchFamily="34" charset="0"/>
                </a:rPr>
                <a:t>subproblems</a:t>
              </a:r>
              <a:r>
                <a:rPr lang="en-US" altLang="zh-CN" sz="2400" dirty="0">
                  <a:cs typeface="Arial" pitchFamily="34" charset="0"/>
                </a:rPr>
                <a:t> </a:t>
              </a:r>
            </a:p>
          </p:txBody>
        </p:sp>
      </p:grpSp>
      <p:grpSp>
        <p:nvGrpSpPr>
          <p:cNvPr id="28" name="Group 19"/>
          <p:cNvGrpSpPr/>
          <p:nvPr/>
        </p:nvGrpSpPr>
        <p:grpSpPr>
          <a:xfrm>
            <a:off x="609600" y="4648200"/>
            <a:ext cx="7857931" cy="523220"/>
            <a:chOff x="676469" y="5410199"/>
            <a:chExt cx="7857931" cy="523220"/>
          </a:xfrm>
        </p:grpSpPr>
        <p:sp>
          <p:nvSpPr>
            <p:cNvPr id="31" name="Oval 30"/>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Guarantee of optimal solution</a:t>
              </a:r>
            </a:p>
          </p:txBody>
        </p:sp>
      </p:grpSp>
      <p:grpSp>
        <p:nvGrpSpPr>
          <p:cNvPr id="33" name="Group 18"/>
          <p:cNvGrpSpPr/>
          <p:nvPr/>
        </p:nvGrpSpPr>
        <p:grpSpPr>
          <a:xfrm>
            <a:off x="998237" y="5177135"/>
            <a:ext cx="7729538" cy="461665"/>
            <a:chOff x="937384" y="5924490"/>
            <a:chExt cx="7729538" cy="432969"/>
          </a:xfrm>
        </p:grpSpPr>
        <p:sp>
          <p:nvSpPr>
            <p:cNvPr id="34" name="Rectangle 33"/>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36" name="Text Box 9"/>
                <p:cNvSpPr txBox="1">
                  <a:spLocks noChangeArrowheads="1"/>
                </p:cNvSpPr>
                <p:nvPr/>
              </p:nvSpPr>
              <p:spPr bwMode="auto">
                <a:xfrm>
                  <a:off x="1123122" y="5924490"/>
                  <a:ext cx="7543800" cy="432969"/>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cs typeface="Arial" pitchFamily="34" charset="0"/>
                    </a:rPr>
                    <a:t>BUNDLE</a:t>
                  </a:r>
                  <a:r>
                    <a:rPr lang="en-US" altLang="zh-CN" sz="2000" dirty="0" smtClean="0">
                      <a:cs typeface="Arial" pitchFamily="34" charset="0"/>
                    </a:rPr>
                    <a:t>(</a:t>
                  </a:r>
                  <a14:m>
                    <m:oMath xmlns:m="http://schemas.openxmlformats.org/officeDocument/2006/math">
                      <m:sSub>
                        <m:sSubPr>
                          <m:ctrlPr>
                            <a:rPr lang="en-US" altLang="zh-CN" sz="2000" i="1" smtClean="0">
                              <a:latin typeface="Cambria Math" panose="02040503050406030204" pitchFamily="18" charset="0"/>
                              <a:cs typeface="Arial" pitchFamily="34" charset="0"/>
                            </a:rPr>
                          </m:ctrlPr>
                        </m:sSubPr>
                        <m:e>
                          <m:r>
                            <a:rPr lang="en-US" altLang="zh-CN" sz="2000" b="0" i="1" smtClean="0">
                              <a:latin typeface="Cambria Math" panose="02040503050406030204" pitchFamily="18" charset="0"/>
                              <a:cs typeface="Arial" pitchFamily="34" charset="0"/>
                            </a:rPr>
                            <m:t>𝑛</m:t>
                          </m:r>
                        </m:e>
                        <m:sub>
                          <m:r>
                            <a:rPr lang="en-US" altLang="zh-CN" sz="2000" b="0" i="1" smtClean="0">
                              <a:latin typeface="Cambria Math" panose="02040503050406030204" pitchFamily="18" charset="0"/>
                              <a:cs typeface="Arial" pitchFamily="34" charset="0"/>
                            </a:rPr>
                            <m:t>𝑖</m:t>
                          </m:r>
                        </m:sub>
                      </m:sSub>
                      <m:r>
                        <a:rPr lang="en-US" altLang="zh-CN" sz="2000" b="0" i="1" smtClean="0">
                          <a:latin typeface="Cambria Math" panose="02040503050406030204" pitchFamily="18" charset="0"/>
                          <a:cs typeface="Arial" pitchFamily="34" charset="0"/>
                        </a:rPr>
                        <m:t>,</m:t>
                      </m:r>
                      <m:sSub>
                        <m:sSubPr>
                          <m:ctrlPr>
                            <a:rPr lang="en-US" altLang="zh-CN" sz="2000" b="0" i="1" smtClean="0">
                              <a:latin typeface="Cambria Math" panose="02040503050406030204" pitchFamily="18" charset="0"/>
                              <a:cs typeface="Arial" pitchFamily="34" charset="0"/>
                            </a:rPr>
                          </m:ctrlPr>
                        </m:sSubPr>
                        <m:e>
                          <m:r>
                            <a:rPr lang="en-US" altLang="zh-CN" sz="2000" b="0" i="1" smtClean="0">
                              <a:latin typeface="Cambria Math" panose="02040503050406030204" pitchFamily="18" charset="0"/>
                              <a:cs typeface="Arial" pitchFamily="34" charset="0"/>
                            </a:rPr>
                            <m:t>𝐷</m:t>
                          </m:r>
                        </m:e>
                        <m:sub>
                          <m:r>
                            <a:rPr lang="en-US" altLang="zh-CN" sz="2000" b="0" i="1" smtClean="0">
                              <a:latin typeface="Cambria Math" panose="02040503050406030204" pitchFamily="18" charset="0"/>
                              <a:cs typeface="Arial" pitchFamily="34" charset="0"/>
                            </a:rPr>
                            <m:t>𝑖</m:t>
                          </m:r>
                        </m:sub>
                      </m:sSub>
                    </m:oMath>
                  </a14:m>
                  <a:r>
                    <a:rPr lang="en-US" altLang="zh-CN" sz="2000" dirty="0" smtClean="0">
                      <a:cs typeface="Arial" pitchFamily="34" charset="0"/>
                    </a:rPr>
                    <a:t>) </a:t>
                  </a:r>
                  <a:r>
                    <a:rPr lang="en-US" altLang="zh-CN" sz="2400" dirty="0">
                      <a:cs typeface="Arial" pitchFamily="34" charset="0"/>
                    </a:rPr>
                    <a:t>has </a:t>
                  </a:r>
                  <a:r>
                    <a:rPr lang="en-US" altLang="zh-CN" sz="2400" dirty="0" smtClean="0">
                      <a:cs typeface="Arial" pitchFamily="34" charset="0"/>
                    </a:rPr>
                    <a:t>an optimal </a:t>
                  </a:r>
                  <a:r>
                    <a:rPr lang="en-US" altLang="zh-CN" sz="2400" dirty="0">
                      <a:cs typeface="Arial" pitchFamily="34" charset="0"/>
                    </a:rPr>
                    <a:t>substructure</a:t>
                  </a:r>
                </a:p>
              </p:txBody>
            </p:sp>
          </mc:Choice>
          <mc:Fallback xmlns="">
            <p:sp>
              <p:nvSpPr>
                <p:cNvPr id="36" name="Text Box 9"/>
                <p:cNvSpPr txBox="1">
                  <a:spLocks noRot="1" noChangeAspect="1" noMove="1" noResize="1" noEditPoints="1" noAdjustHandles="1" noChangeArrowheads="1" noChangeShapeType="1" noTextEdit="1"/>
                </p:cNvSpPr>
                <p:nvPr/>
              </p:nvSpPr>
              <p:spPr bwMode="auto">
                <a:xfrm>
                  <a:off x="1123122" y="5924490"/>
                  <a:ext cx="7543800" cy="432969"/>
                </a:xfrm>
                <a:prstGeom prst="rect">
                  <a:avLst/>
                </a:prstGeom>
                <a:blipFill rotWithShape="0">
                  <a:blip r:embed="rId3"/>
                  <a:stretch>
                    <a:fillRect l="-1212" t="-10526" b="-28947"/>
                  </a:stretch>
                </a:blipFill>
                <a:ln w="9525">
                  <a:noFill/>
                  <a:miter lim="800000"/>
                  <a:headEnd/>
                  <a:tailEnd/>
                </a:ln>
                <a:effectLst/>
              </p:spPr>
              <p:txBody>
                <a:bodyPr/>
                <a:lstStyle/>
                <a:p>
                  <a:r>
                    <a:rPr lang="en-US">
                      <a:noFill/>
                    </a:rPr>
                    <a:t> </a:t>
                  </a:r>
                </a:p>
              </p:txBody>
            </p:sp>
          </mc:Fallback>
        </mc:AlternateContent>
      </p:grpSp>
      <p:grpSp>
        <p:nvGrpSpPr>
          <p:cNvPr id="38" name="Group 18"/>
          <p:cNvGrpSpPr/>
          <p:nvPr/>
        </p:nvGrpSpPr>
        <p:grpSpPr>
          <a:xfrm>
            <a:off x="990600" y="5634335"/>
            <a:ext cx="7729538" cy="461665"/>
            <a:chOff x="937384" y="5924490"/>
            <a:chExt cx="7729538" cy="432969"/>
          </a:xfrm>
        </p:grpSpPr>
        <p:sp>
          <p:nvSpPr>
            <p:cNvPr id="42" name="Rectangle 41"/>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ext Box 9"/>
            <p:cNvSpPr txBox="1">
              <a:spLocks noChangeArrowheads="1"/>
            </p:cNvSpPr>
            <p:nvPr/>
          </p:nvSpPr>
          <p:spPr bwMode="auto">
            <a:xfrm>
              <a:off x="1123122" y="5924490"/>
              <a:ext cx="7543800" cy="432969"/>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cs typeface="Arial" pitchFamily="34" charset="0"/>
                </a:rPr>
                <a:t>What are the optimal solutions for </a:t>
              </a:r>
              <a:r>
                <a:rPr lang="en-US" altLang="zh-CN" sz="2400" dirty="0" err="1" smtClean="0">
                  <a:cs typeface="Arial" pitchFamily="34" charset="0"/>
                </a:rPr>
                <a:t>subproblems</a:t>
              </a:r>
              <a:r>
                <a:rPr lang="en-US" altLang="zh-CN" sz="2400" dirty="0" smtClean="0">
                  <a:cs typeface="Arial" pitchFamily="34" charset="0"/>
                </a:rPr>
                <a:t>?</a:t>
              </a:r>
              <a:endParaRPr lang="en-US" altLang="zh-CN" sz="2400" dirty="0">
                <a:cs typeface="Arial" pitchFamily="34" charset="0"/>
              </a:endParaRPr>
            </a:p>
          </p:txBody>
        </p:sp>
      </p:grpSp>
      <p:sp>
        <p:nvSpPr>
          <p:cNvPr id="20" name="Footer Placeholder 3"/>
          <p:cNvSpPr>
            <a:spLocks noGrp="1"/>
          </p:cNvSpPr>
          <p:nvPr>
            <p:ph type="ftr" sz="quarter" idx="11"/>
          </p:nvPr>
        </p:nvSpPr>
        <p:spPr/>
        <p:txBody>
          <a:bodyPr/>
          <a:lstStyle/>
          <a:p>
            <a:pPr fontAlgn="t"/>
            <a:r>
              <a:rPr lang="en-US" altLang="zh-CN" sz="1400" b="1" dirty="0">
                <a:solidFill>
                  <a:schemeClr val="tx1">
                    <a:lumMod val="65000"/>
                    <a:lumOff val="35000"/>
                  </a:schemeClr>
                </a:solidFill>
              </a:rPr>
              <a:t>IEEE INFOCOM 2016</a:t>
            </a:r>
          </a:p>
        </p:txBody>
      </p:sp>
      <p:sp>
        <p:nvSpPr>
          <p:cNvPr id="22" name="Text Box 9"/>
          <p:cNvSpPr txBox="1">
            <a:spLocks noChangeArrowheads="1"/>
          </p:cNvSpPr>
          <p:nvPr/>
        </p:nvSpPr>
        <p:spPr bwMode="auto">
          <a:xfrm>
            <a:off x="1371600" y="3581400"/>
            <a:ext cx="7543800" cy="769441"/>
          </a:xfrm>
          <a:prstGeom prst="rect">
            <a:avLst/>
          </a:prstGeom>
          <a:noFill/>
          <a:ln w="9525">
            <a:noFill/>
            <a:miter lim="800000"/>
            <a:headEnd/>
            <a:tailEnd/>
          </a:ln>
          <a:effectLst/>
        </p:spPr>
        <p:txBody>
          <a:bodyPr wrap="square">
            <a:spAutoFit/>
          </a:bodyPr>
          <a:lstStyle/>
          <a:p>
            <a:r>
              <a:rPr lang="en-US" sz="2200" dirty="0">
                <a:solidFill>
                  <a:srgbClr val="FF0000"/>
                </a:solidFill>
              </a:rPr>
              <a:t>Dynamic Programming</a:t>
            </a:r>
          </a:p>
          <a:p>
            <a:endParaRPr lang="en-US" sz="2200" dirty="0">
              <a:solidFill>
                <a:srgbClr val="FF0000"/>
              </a:solidFill>
            </a:endParaRPr>
          </a:p>
        </p:txBody>
      </p:sp>
      <p:pic>
        <p:nvPicPr>
          <p:cNvPr id="23" name="Picture 22" descr="star.png"/>
          <p:cNvPicPr>
            <a:picLocks noChangeAspect="1"/>
          </p:cNvPicPr>
          <p:nvPr/>
        </p:nvPicPr>
        <p:blipFill>
          <a:blip r:embed="rId4" cstate="print"/>
          <a:stretch>
            <a:fillRect/>
          </a:stretch>
        </p:blipFill>
        <p:spPr>
          <a:xfrm>
            <a:off x="1093024" y="3587231"/>
            <a:ext cx="444971" cy="414494"/>
          </a:xfrm>
          <a:prstGeom prst="rect">
            <a:avLst/>
          </a:prstGeom>
        </p:spPr>
      </p:pic>
      <mc:AlternateContent xmlns:mc="http://schemas.openxmlformats.org/markup-compatibility/2006" xmlns:a14="http://schemas.microsoft.com/office/drawing/2010/main">
        <mc:Choice Requires="a14">
          <p:sp>
            <p:nvSpPr>
              <p:cNvPr id="24" name="Text Box 9"/>
              <p:cNvSpPr txBox="1">
                <a:spLocks noChangeArrowheads="1"/>
              </p:cNvSpPr>
              <p:nvPr/>
            </p:nvSpPr>
            <p:spPr bwMode="auto">
              <a:xfrm>
                <a:off x="1371600" y="3940276"/>
                <a:ext cx="7543800" cy="769441"/>
              </a:xfrm>
              <a:prstGeom prst="rect">
                <a:avLst/>
              </a:prstGeom>
              <a:noFill/>
              <a:ln w="9525">
                <a:noFill/>
                <a:miter lim="800000"/>
                <a:headEnd/>
                <a:tailEnd/>
              </a:ln>
              <a:effectLst/>
            </p:spPr>
            <p:txBody>
              <a:bodyPr wrap="square">
                <a:spAutoFit/>
              </a:bodyPr>
              <a:lstStyle/>
              <a:p>
                <a:r>
                  <a:rPr lang="en-US" altLang="zh-CN" sz="2200" dirty="0" smtClean="0">
                    <a:cs typeface="Arial" pitchFamily="34" charset="0"/>
                  </a:rPr>
                  <a:t>BUNDLE(</a:t>
                </a:r>
                <a14:m>
                  <m:oMath xmlns:m="http://schemas.openxmlformats.org/officeDocument/2006/math">
                    <m:r>
                      <a:rPr lang="en-US" altLang="zh-CN" sz="2200" b="0" i="1" smtClean="0">
                        <a:latin typeface="Cambria Math" panose="02040503050406030204" pitchFamily="18" charset="0"/>
                        <a:cs typeface="Arial" pitchFamily="34" charset="0"/>
                      </a:rPr>
                      <m:t>𝑗</m:t>
                    </m:r>
                  </m:oMath>
                </a14:m>
                <a:r>
                  <a:rPr lang="en-US" altLang="zh-CN" sz="2200" dirty="0" smtClean="0">
                    <a:cs typeface="Arial" pitchFamily="34" charset="0"/>
                  </a:rPr>
                  <a:t>, </a:t>
                </a:r>
                <a14:m>
                  <m:oMath xmlns:m="http://schemas.openxmlformats.org/officeDocument/2006/math">
                    <m:r>
                      <a:rPr lang="en-US" altLang="zh-CN" sz="2200" b="0" i="1" smtClean="0">
                        <a:latin typeface="Cambria Math" panose="02040503050406030204" pitchFamily="18" charset="0"/>
                        <a:cs typeface="Arial" pitchFamily="34" charset="0"/>
                      </a:rPr>
                      <m:t>𝑘</m:t>
                    </m:r>
                  </m:oMath>
                </a14:m>
                <a:r>
                  <a:rPr lang="en-US" altLang="zh-CN" sz="2200" dirty="0">
                    <a:cs typeface="Arial" pitchFamily="34" charset="0"/>
                  </a:rPr>
                  <a:t>): </a:t>
                </a:r>
                <a:r>
                  <a:rPr lang="en-US" altLang="zh-CN" sz="2200" dirty="0" err="1" smtClean="0">
                    <a:cs typeface="Arial" pitchFamily="34" charset="0"/>
                  </a:rPr>
                  <a:t>subproblem</a:t>
                </a:r>
                <a:r>
                  <a:rPr lang="en-US" altLang="zh-CN" sz="2200" dirty="0" smtClean="0">
                    <a:cs typeface="Arial" pitchFamily="34" charset="0"/>
                  </a:rPr>
                  <a:t> with j transmissions and delay constraint k</a:t>
                </a:r>
                <a:endParaRPr lang="en-US" sz="2200" dirty="0"/>
              </a:p>
            </p:txBody>
          </p:sp>
        </mc:Choice>
        <mc:Fallback xmlns="">
          <p:sp>
            <p:nvSpPr>
              <p:cNvPr id="24" name="Text Box 9"/>
              <p:cNvSpPr txBox="1">
                <a:spLocks noRot="1" noChangeAspect="1" noMove="1" noResize="1" noEditPoints="1" noAdjustHandles="1" noChangeArrowheads="1" noChangeShapeType="1" noTextEdit="1"/>
              </p:cNvSpPr>
              <p:nvPr/>
            </p:nvSpPr>
            <p:spPr bwMode="auto">
              <a:xfrm>
                <a:off x="1371600" y="3940276"/>
                <a:ext cx="7543800" cy="769441"/>
              </a:xfrm>
              <a:prstGeom prst="rect">
                <a:avLst/>
              </a:prstGeom>
              <a:blipFill rotWithShape="0">
                <a:blip r:embed="rId5"/>
                <a:stretch>
                  <a:fillRect l="-1050" t="-4724" b="-14961"/>
                </a:stretch>
              </a:blipFill>
              <a:ln w="9525">
                <a:noFill/>
                <a:miter lim="800000"/>
                <a:headEnd/>
                <a:tailEnd/>
              </a:ln>
              <a:effectLst/>
            </p:spPr>
            <p:txBody>
              <a:bodyPr/>
              <a:lstStyle/>
              <a:p>
                <a:r>
                  <a:rPr lang="en-US">
                    <a:noFill/>
                  </a:rPr>
                  <a:t> </a:t>
                </a:r>
              </a:p>
            </p:txBody>
          </p:sp>
        </mc:Fallback>
      </mc:AlternateContent>
      <p:pic>
        <p:nvPicPr>
          <p:cNvPr id="25" name="Picture 24" descr="star.png"/>
          <p:cNvPicPr>
            <a:picLocks noChangeAspect="1"/>
          </p:cNvPicPr>
          <p:nvPr/>
        </p:nvPicPr>
        <p:blipFill>
          <a:blip r:embed="rId4" cstate="print"/>
          <a:stretch>
            <a:fillRect/>
          </a:stretch>
        </p:blipFill>
        <p:spPr>
          <a:xfrm>
            <a:off x="1093024" y="3946107"/>
            <a:ext cx="444971" cy="414494"/>
          </a:xfrm>
          <a:prstGeom prst="rect">
            <a:avLst/>
          </a:prstGeom>
        </p:spPr>
      </p:pic>
      <p:sp>
        <p:nvSpPr>
          <p:cNvPr id="7" name="Oval 6"/>
          <p:cNvSpPr/>
          <p:nvPr/>
        </p:nvSpPr>
        <p:spPr>
          <a:xfrm>
            <a:off x="1550838" y="2395810"/>
            <a:ext cx="6348705" cy="891151"/>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73119" y="2442400"/>
            <a:ext cx="3883215" cy="713553"/>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65544" y="2526780"/>
            <a:ext cx="1752600" cy="5334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Box 9"/>
          <p:cNvSpPr txBox="1">
            <a:spLocks noChangeArrowheads="1"/>
          </p:cNvSpPr>
          <p:nvPr/>
        </p:nvSpPr>
        <p:spPr bwMode="auto">
          <a:xfrm>
            <a:off x="2641744" y="2571690"/>
            <a:ext cx="1625456" cy="400110"/>
          </a:xfrm>
          <a:prstGeom prst="rect">
            <a:avLst/>
          </a:prstGeom>
          <a:noFill/>
          <a:ln w="9525">
            <a:noFill/>
            <a:miter lim="800000"/>
            <a:headEnd/>
            <a:tailEnd/>
          </a:ln>
          <a:effectLst/>
        </p:spPr>
        <p:txBody>
          <a:bodyPr wrap="square">
            <a:spAutoFit/>
          </a:bodyPr>
          <a:lstStyle/>
          <a:p>
            <a:r>
              <a:rPr lang="en-US" sz="2000" dirty="0" err="1">
                <a:solidFill>
                  <a:srgbClr val="000099"/>
                </a:solidFill>
              </a:rPr>
              <a:t>subproblem</a:t>
            </a:r>
            <a:r>
              <a:rPr lang="en-US" sz="2000" dirty="0">
                <a:solidFill>
                  <a:srgbClr val="000099"/>
                </a:solidFill>
              </a:rPr>
              <a:t> 1</a:t>
            </a:r>
          </a:p>
        </p:txBody>
      </p:sp>
      <p:sp>
        <p:nvSpPr>
          <p:cNvPr id="39" name="Text Box 9"/>
          <p:cNvSpPr txBox="1">
            <a:spLocks noChangeArrowheads="1"/>
          </p:cNvSpPr>
          <p:nvPr/>
        </p:nvSpPr>
        <p:spPr bwMode="auto">
          <a:xfrm>
            <a:off x="4318144" y="2571690"/>
            <a:ext cx="1625456" cy="400110"/>
          </a:xfrm>
          <a:prstGeom prst="rect">
            <a:avLst/>
          </a:prstGeom>
          <a:noFill/>
          <a:ln w="9525">
            <a:noFill/>
            <a:miter lim="800000"/>
            <a:headEnd/>
            <a:tailEnd/>
          </a:ln>
          <a:effectLst/>
        </p:spPr>
        <p:txBody>
          <a:bodyPr wrap="square">
            <a:spAutoFit/>
          </a:bodyPr>
          <a:lstStyle/>
          <a:p>
            <a:r>
              <a:rPr lang="en-US" sz="2000" dirty="0" err="1">
                <a:solidFill>
                  <a:srgbClr val="000099"/>
                </a:solidFill>
              </a:rPr>
              <a:t>subproblem</a:t>
            </a:r>
            <a:r>
              <a:rPr lang="en-US" sz="2000" dirty="0">
                <a:solidFill>
                  <a:srgbClr val="000099"/>
                </a:solidFill>
              </a:rPr>
              <a:t> 2</a:t>
            </a:r>
          </a:p>
        </p:txBody>
      </p:sp>
      <p:sp>
        <p:nvSpPr>
          <p:cNvPr id="40" name="Text Box 9"/>
          <p:cNvSpPr txBox="1">
            <a:spLocks noChangeArrowheads="1"/>
          </p:cNvSpPr>
          <p:nvPr/>
        </p:nvSpPr>
        <p:spPr bwMode="auto">
          <a:xfrm>
            <a:off x="5994544" y="2571690"/>
            <a:ext cx="1625456" cy="400110"/>
          </a:xfrm>
          <a:prstGeom prst="rect">
            <a:avLst/>
          </a:prstGeom>
          <a:noFill/>
          <a:ln w="9525">
            <a:noFill/>
            <a:miter lim="800000"/>
            <a:headEnd/>
            <a:tailEnd/>
          </a:ln>
          <a:effectLst/>
        </p:spPr>
        <p:txBody>
          <a:bodyPr wrap="square">
            <a:spAutoFit/>
          </a:bodyPr>
          <a:lstStyle/>
          <a:p>
            <a:r>
              <a:rPr lang="en-US" sz="2000" dirty="0" err="1">
                <a:solidFill>
                  <a:srgbClr val="000099"/>
                </a:solidFill>
              </a:rPr>
              <a:t>subproblem</a:t>
            </a:r>
            <a:r>
              <a:rPr lang="en-US" sz="2000" dirty="0">
                <a:solidFill>
                  <a:srgbClr val="000099"/>
                </a:solidFill>
              </a:rPr>
              <a:t>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6614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7" grpId="0" animBg="1"/>
      <p:bldP spid="27" grpId="0" animBg="1"/>
      <p:bldP spid="29" grpId="0" animBg="1"/>
      <p:bldP spid="30"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07886"/>
          </a:xfrm>
          <a:prstGeom prst="rect">
            <a:avLst/>
          </a:prstGeom>
          <a:noFill/>
          <a:ln w="9525">
            <a:noFill/>
            <a:miter lim="800000"/>
            <a:headEnd/>
            <a:tailEnd/>
          </a:ln>
          <a:effectLst/>
        </p:spPr>
        <p:txBody>
          <a:bodyPr>
            <a:spAutoFit/>
          </a:bodyPr>
          <a:lstStyle/>
          <a:p>
            <a:pPr>
              <a:spcBef>
                <a:spcPct val="50000"/>
              </a:spcBef>
              <a:defRPr/>
            </a:pPr>
            <a:r>
              <a:rPr lang="en-US" altLang="zh-CN" sz="4000" b="1" dirty="0">
                <a:solidFill>
                  <a:schemeClr val="bg1"/>
                </a:solidFill>
                <a:cs typeface="Arial" pitchFamily="34" charset="0"/>
              </a:rPr>
              <a:t>Optimal transmission scheduling (OTS)</a:t>
            </a:r>
          </a:p>
        </p:txBody>
      </p:sp>
      <p:grpSp>
        <p:nvGrpSpPr>
          <p:cNvPr id="3" name="Group 19"/>
          <p:cNvGrpSpPr/>
          <p:nvPr/>
        </p:nvGrpSpPr>
        <p:grpSpPr>
          <a:xfrm>
            <a:off x="609600" y="1233696"/>
            <a:ext cx="7857931" cy="523220"/>
            <a:chOff x="676469" y="5410199"/>
            <a:chExt cx="7857931" cy="523220"/>
          </a:xfrm>
        </p:grpSpPr>
        <p:sp>
          <p:nvSpPr>
            <p:cNvPr id="35" name="Oval 34"/>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smtClean="0">
                  <a:cs typeface="Arial" pitchFamily="34" charset="0"/>
                </a:rPr>
                <a:t>Optimal solutions of </a:t>
              </a:r>
              <a:r>
                <a:rPr lang="en-US" altLang="zh-CN" sz="2800" dirty="0" err="1" smtClean="0">
                  <a:cs typeface="Arial" pitchFamily="34" charset="0"/>
                </a:rPr>
                <a:t>subproblems</a:t>
              </a:r>
              <a:endParaRPr lang="en-US" altLang="zh-CN" sz="2800" dirty="0">
                <a:cs typeface="Arial" pitchFamily="34" charset="0"/>
              </a:endParaRPr>
            </a:p>
          </p:txBody>
        </p:sp>
      </p:grpSp>
      <p:grpSp>
        <p:nvGrpSpPr>
          <p:cNvPr id="4" name="Group 18"/>
          <p:cNvGrpSpPr/>
          <p:nvPr/>
        </p:nvGrpSpPr>
        <p:grpSpPr>
          <a:xfrm>
            <a:off x="811087" y="1767092"/>
            <a:ext cx="7875713" cy="886268"/>
            <a:chOff x="937384" y="5924489"/>
            <a:chExt cx="7729538" cy="831180"/>
          </a:xfrm>
        </p:grpSpPr>
        <p:sp>
          <p:nvSpPr>
            <p:cNvPr id="43" name="Rectangle 42"/>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44" name="Text Box 9"/>
                <p:cNvSpPr txBox="1">
                  <a:spLocks noChangeArrowheads="1"/>
                </p:cNvSpPr>
                <p:nvPr/>
              </p:nvSpPr>
              <p:spPr bwMode="auto">
                <a:xfrm>
                  <a:off x="1123122" y="5924489"/>
                  <a:ext cx="7543800" cy="831180"/>
                </a:xfrm>
                <a:prstGeom prst="rect">
                  <a:avLst/>
                </a:prstGeom>
                <a:noFill/>
                <a:ln w="9525">
                  <a:noFill/>
                  <a:miter lim="800000"/>
                  <a:headEnd/>
                  <a:tailEnd/>
                </a:ln>
                <a:effectLst/>
              </p:spPr>
              <p:txBody>
                <a:bodyPr wrap="square">
                  <a:spAutoFit/>
                </a:bodyPr>
                <a:lstStyle/>
                <a:p>
                  <a:pPr algn="just">
                    <a:spcBef>
                      <a:spcPts val="600"/>
                    </a:spcBef>
                    <a:defRPr/>
                  </a:pPr>
                  <a:r>
                    <a:rPr lang="en-US" altLang="zh-CN" sz="2400" dirty="0" smtClean="0">
                      <a:cs typeface="Arial" pitchFamily="34" charset="0"/>
                    </a:rPr>
                    <a:t>dp</a:t>
                  </a:r>
                  <a14:m>
                    <m:oMath xmlns:m="http://schemas.openxmlformats.org/officeDocument/2006/math">
                      <m:r>
                        <a:rPr lang="en-US" altLang="zh-CN" sz="2400" i="1" dirty="0" smtClean="0">
                          <a:latin typeface="Cambria Math" panose="02040503050406030204" pitchFamily="18" charset="0"/>
                          <a:cs typeface="Arial" pitchFamily="34" charset="0"/>
                        </a:rPr>
                        <m:t>[</m:t>
                      </m:r>
                      <m:r>
                        <a:rPr lang="en-US" altLang="zh-CN" sz="2400" b="0" i="1" dirty="0" smtClean="0">
                          <a:latin typeface="Cambria Math" panose="02040503050406030204" pitchFamily="18" charset="0"/>
                          <a:cs typeface="Arial" pitchFamily="34" charset="0"/>
                        </a:rPr>
                        <m:t>𝑗</m:t>
                      </m:r>
                      <m:r>
                        <a:rPr lang="en-US" altLang="zh-CN" sz="2400" i="1" dirty="0" smtClean="0">
                          <a:latin typeface="Cambria Math" panose="02040503050406030204" pitchFamily="18" charset="0"/>
                          <a:cs typeface="Arial" pitchFamily="34" charset="0"/>
                        </a:rPr>
                        <m:t>][</m:t>
                      </m:r>
                      <m:r>
                        <a:rPr lang="en-US" altLang="zh-CN" sz="2400" b="0" i="1" dirty="0" smtClean="0">
                          <a:latin typeface="Cambria Math" panose="02040503050406030204" pitchFamily="18" charset="0"/>
                          <a:cs typeface="Arial" pitchFamily="34" charset="0"/>
                        </a:rPr>
                        <m:t>𝑘</m:t>
                      </m:r>
                      <m:r>
                        <a:rPr lang="en-US" altLang="zh-CN" sz="2400" i="1" dirty="0" smtClean="0">
                          <a:latin typeface="Cambria Math" panose="02040503050406030204" pitchFamily="18" charset="0"/>
                          <a:cs typeface="Arial" pitchFamily="34" charset="0"/>
                        </a:rPr>
                        <m:t>]</m:t>
                      </m:r>
                      <m:r>
                        <a:rPr lang="en-US" altLang="zh-CN" sz="2400" b="0" i="1" dirty="0" smtClean="0">
                          <a:latin typeface="Cambria Math" panose="02040503050406030204" pitchFamily="18" charset="0"/>
                          <a:cs typeface="Arial" pitchFamily="34" charset="0"/>
                        </a:rPr>
                        <m:t>(</m:t>
                      </m:r>
                      <m:r>
                        <a:rPr lang="en-US" altLang="zh-CN" sz="2400" b="0" i="1" dirty="0" smtClean="0">
                          <a:latin typeface="Cambria Math" panose="02040503050406030204" pitchFamily="18" charset="0"/>
                          <a:cs typeface="Arial" pitchFamily="34" charset="0"/>
                        </a:rPr>
                        <m:t>𝑘</m:t>
                      </m:r>
                      <m:r>
                        <a:rPr lang="en-US" altLang="zh-CN" sz="2400" i="1" dirty="0" smtClean="0">
                          <a:latin typeface="Cambria Math" panose="02040503050406030204" pitchFamily="18" charset="0"/>
                          <a:ea typeface="Cambria Math" panose="02040503050406030204" pitchFamily="18" charset="0"/>
                          <a:cs typeface="Arial" pitchFamily="34" charset="0"/>
                        </a:rPr>
                        <m:t>≤</m:t>
                      </m:r>
                      <m:r>
                        <a:rPr lang="en-US" altLang="zh-CN" sz="2400" b="0" i="1" dirty="0" smtClean="0">
                          <a:latin typeface="Cambria Math" panose="02040503050406030204" pitchFamily="18" charset="0"/>
                          <a:ea typeface="Cambria Math" panose="02040503050406030204" pitchFamily="18" charset="0"/>
                          <a:cs typeface="Arial" pitchFamily="34" charset="0"/>
                        </a:rPr>
                        <m:t>𝐷</m:t>
                      </m:r>
                      <m:r>
                        <a:rPr lang="en-US" altLang="zh-CN" sz="2400" b="0" i="1" dirty="0" smtClean="0">
                          <a:latin typeface="Cambria Math" panose="02040503050406030204" pitchFamily="18" charset="0"/>
                          <a:ea typeface="Cambria Math" panose="02040503050406030204" pitchFamily="18" charset="0"/>
                          <a:cs typeface="Arial" pitchFamily="34" charset="0"/>
                        </a:rPr>
                        <m:t>)</m:t>
                      </m:r>
                    </m:oMath>
                  </a14:m>
                  <a:r>
                    <a:rPr lang="en-US" altLang="zh-CN" sz="2400" dirty="0">
                      <a:cs typeface="Arial" pitchFamily="34" charset="0"/>
                    </a:rPr>
                    <a:t>: the maximum number of bundles for a </a:t>
                  </a:r>
                  <a:r>
                    <a:rPr lang="en-US" altLang="zh-CN" sz="2400" dirty="0" err="1" smtClean="0">
                      <a:cs typeface="Arial" pitchFamily="34" charset="0"/>
                    </a:rPr>
                    <a:t>subproblem</a:t>
                  </a:r>
                  <a:r>
                    <a:rPr lang="en-US" altLang="zh-CN" sz="2400" dirty="0" smtClean="0">
                      <a:cs typeface="Arial" pitchFamily="34" charset="0"/>
                    </a:rPr>
                    <a:t> </a:t>
                  </a:r>
                  <a:r>
                    <a:rPr lang="en-US" altLang="zh-CN" sz="2400" dirty="0">
                      <a:cs typeface="Arial" pitchFamily="34" charset="0"/>
                    </a:rPr>
                    <a:t>of </a:t>
                  </a:r>
                  <a14:m>
                    <m:oMath xmlns:m="http://schemas.openxmlformats.org/officeDocument/2006/math">
                      <m:d>
                        <m:dPr>
                          <m:begChr m:val="{"/>
                          <m:endChr m:val="}"/>
                          <m:ctrlPr>
                            <a:rPr lang="en-US" altLang="zh-CN" sz="2400" i="1" smtClean="0">
                              <a:latin typeface="Cambria Math" panose="02040503050406030204" pitchFamily="18" charset="0"/>
                              <a:cs typeface="Arial" pitchFamily="34" charset="0"/>
                            </a:rPr>
                          </m:ctrlPr>
                        </m:dPr>
                        <m:e>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𝑇</m:t>
                              </m:r>
                            </m:e>
                            <m:sub>
                              <m:r>
                                <a:rPr lang="en-US" altLang="zh-CN" sz="2400" i="1">
                                  <a:latin typeface="Cambria Math" panose="02040503050406030204" pitchFamily="18" charset="0"/>
                                  <a:cs typeface="Arial" pitchFamily="34" charset="0"/>
                                </a:rPr>
                                <m:t>1</m:t>
                              </m:r>
                            </m:sub>
                          </m:sSub>
                          <m:r>
                            <a:rPr lang="en-US" altLang="zh-CN" sz="2400" i="1">
                              <a:latin typeface="Cambria Math" panose="02040503050406030204" pitchFamily="18" charset="0"/>
                              <a:cs typeface="Arial" pitchFamily="34" charset="0"/>
                            </a:rPr>
                            <m:t>,</m:t>
                          </m:r>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𝑇</m:t>
                              </m:r>
                            </m:e>
                            <m:sub>
                              <m:r>
                                <a:rPr lang="en-US" altLang="zh-CN" sz="2400" b="0" i="1" smtClean="0">
                                  <a:latin typeface="Cambria Math" panose="02040503050406030204" pitchFamily="18" charset="0"/>
                                  <a:cs typeface="Arial" pitchFamily="34" charset="0"/>
                                </a:rPr>
                                <m:t>2</m:t>
                              </m:r>
                            </m:sub>
                          </m:sSub>
                          <m:r>
                            <a:rPr lang="en-US" altLang="zh-CN" sz="2400" i="1">
                              <a:latin typeface="Cambria Math" panose="02040503050406030204" pitchFamily="18" charset="0"/>
                              <a:cs typeface="Arial" pitchFamily="34" charset="0"/>
                            </a:rPr>
                            <m:t>…,</m:t>
                          </m:r>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𝑇</m:t>
                              </m:r>
                            </m:e>
                            <m:sub>
                              <m:r>
                                <a:rPr lang="en-US" altLang="zh-CN" sz="2400" b="0" i="1" smtClean="0">
                                  <a:latin typeface="Cambria Math" panose="02040503050406030204" pitchFamily="18" charset="0"/>
                                  <a:cs typeface="Arial" pitchFamily="34" charset="0"/>
                                </a:rPr>
                                <m:t>𝑗</m:t>
                              </m:r>
                            </m:sub>
                          </m:sSub>
                        </m:e>
                      </m:d>
                    </m:oMath>
                  </a14:m>
                  <a:r>
                    <a:rPr lang="en-US" altLang="zh-CN" sz="2400" dirty="0">
                      <a:cs typeface="Arial" pitchFamily="34" charset="0"/>
                    </a:rPr>
                    <a:t> when </a:t>
                  </a:r>
                  <a14:m>
                    <m:oMath xmlns:m="http://schemas.openxmlformats.org/officeDocument/2006/math">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𝑇</m:t>
                          </m:r>
                        </m:e>
                        <m:sub>
                          <m:r>
                            <a:rPr lang="en-US" altLang="zh-CN" sz="2400" i="1">
                              <a:latin typeface="Cambria Math" panose="02040503050406030204" pitchFamily="18" charset="0"/>
                              <a:cs typeface="Arial" pitchFamily="34" charset="0"/>
                            </a:rPr>
                            <m:t>𝑗</m:t>
                          </m:r>
                        </m:sub>
                      </m:sSub>
                    </m:oMath>
                  </a14:m>
                  <a:r>
                    <a:rPr lang="en-US" altLang="zh-CN" sz="2400" dirty="0">
                      <a:cs typeface="Arial" pitchFamily="34" charset="0"/>
                    </a:rPr>
                    <a:t> is delayed for </a:t>
                  </a:r>
                  <a14:m>
                    <m:oMath xmlns:m="http://schemas.openxmlformats.org/officeDocument/2006/math">
                      <m:r>
                        <a:rPr lang="en-US" altLang="zh-CN" sz="2400" i="1" dirty="0">
                          <a:latin typeface="Cambria Math" panose="02040503050406030204" pitchFamily="18" charset="0"/>
                          <a:cs typeface="Arial" pitchFamily="34" charset="0"/>
                        </a:rPr>
                        <m:t>𝑘</m:t>
                      </m:r>
                    </m:oMath>
                  </a14:m>
                  <a:endParaRPr lang="en-US" altLang="zh-CN" sz="2400" dirty="0">
                    <a:cs typeface="Arial" pitchFamily="34" charset="0"/>
                  </a:endParaRPr>
                </a:p>
              </p:txBody>
            </p:sp>
          </mc:Choice>
          <mc:Fallback xmlns="">
            <p:sp>
              <p:nvSpPr>
                <p:cNvPr id="44" name="Text Box 9"/>
                <p:cNvSpPr txBox="1">
                  <a:spLocks noRot="1" noChangeAspect="1" noMove="1" noResize="1" noEditPoints="1" noAdjustHandles="1" noChangeArrowheads="1" noChangeShapeType="1" noTextEdit="1"/>
                </p:cNvSpPr>
                <p:nvPr/>
              </p:nvSpPr>
              <p:spPr bwMode="auto">
                <a:xfrm>
                  <a:off x="1123122" y="5924489"/>
                  <a:ext cx="7543800" cy="831180"/>
                </a:xfrm>
                <a:prstGeom prst="rect">
                  <a:avLst/>
                </a:prstGeom>
                <a:blipFill rotWithShape="0">
                  <a:blip r:embed="rId3"/>
                  <a:stretch>
                    <a:fillRect l="-1190" t="-5517" r="-1269" b="-12414"/>
                  </a:stretch>
                </a:blipFill>
                <a:ln w="9525">
                  <a:noFill/>
                  <a:miter lim="800000"/>
                  <a:headEnd/>
                  <a:tailEnd/>
                </a:ln>
                <a:effectLst/>
              </p:spPr>
              <p:txBody>
                <a:bodyPr/>
                <a:lstStyle/>
                <a:p>
                  <a:r>
                    <a:rPr lang="en-US">
                      <a:noFill/>
                    </a:rPr>
                    <a:t> </a:t>
                  </a:r>
                </a:p>
              </p:txBody>
            </p:sp>
          </mc:Fallback>
        </mc:AlternateContent>
      </p:grpSp>
      <p:sp>
        <p:nvSpPr>
          <p:cNvPr id="20" name="Footer Placeholder 3"/>
          <p:cNvSpPr>
            <a:spLocks noGrp="1"/>
          </p:cNvSpPr>
          <p:nvPr>
            <p:ph type="ftr" sz="quarter" idx="11"/>
          </p:nvPr>
        </p:nvSpPr>
        <p:spPr/>
        <p:txBody>
          <a:bodyPr/>
          <a:lstStyle/>
          <a:p>
            <a:pPr fontAlgn="t"/>
            <a:r>
              <a:rPr lang="en-US" altLang="zh-CN" sz="1400" b="1" dirty="0">
                <a:solidFill>
                  <a:schemeClr val="tx1">
                    <a:lumMod val="65000"/>
                    <a:lumOff val="35000"/>
                  </a:schemeClr>
                </a:solidFill>
              </a:rPr>
              <a:t>IEEE INFOCOM 2016</a:t>
            </a:r>
          </a:p>
        </p:txBody>
      </p:sp>
      <p:pic>
        <p:nvPicPr>
          <p:cNvPr id="12" name="Picture 11"/>
          <p:cNvPicPr>
            <a:picLocks noChangeAspect="1"/>
          </p:cNvPicPr>
          <p:nvPr/>
        </p:nvPicPr>
        <p:blipFill>
          <a:blip r:embed="rId4"/>
          <a:stretch>
            <a:fillRect/>
          </a:stretch>
        </p:blipFill>
        <p:spPr>
          <a:xfrm>
            <a:off x="1159180" y="3024396"/>
            <a:ext cx="7070420" cy="876300"/>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1524000" y="2655064"/>
                <a:ext cx="48077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Arial" pitchFamily="34" charset="0"/>
                            </a:rPr>
                          </m:ctrlPr>
                        </m:sSubPr>
                        <m:e>
                          <m:r>
                            <a:rPr lang="en-US" altLang="zh-CN" sz="2000" i="1">
                              <a:latin typeface="Cambria Math" panose="02040503050406030204" pitchFamily="18" charset="0"/>
                              <a:cs typeface="Arial" pitchFamily="34" charset="0"/>
                            </a:rPr>
                            <m:t>𝑇</m:t>
                          </m:r>
                        </m:e>
                        <m:sub>
                          <m:r>
                            <a:rPr lang="en-US" altLang="zh-CN" sz="2000" i="1">
                              <a:latin typeface="Cambria Math" panose="02040503050406030204" pitchFamily="18" charset="0"/>
                              <a:cs typeface="Arial" pitchFamily="34" charset="0"/>
                            </a:rPr>
                            <m:t>1</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524000" y="2655064"/>
                <a:ext cx="480773" cy="4001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4419600" y="2681496"/>
                <a:ext cx="4867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itchFamily="34" charset="0"/>
                            </a:rPr>
                          </m:ctrlPr>
                        </m:sSubPr>
                        <m:e>
                          <m:r>
                            <a:rPr lang="en-US" altLang="zh-CN" sz="2000" i="1">
                              <a:latin typeface="Cambria Math" panose="02040503050406030204" pitchFamily="18" charset="0"/>
                              <a:cs typeface="Arial" pitchFamily="34" charset="0"/>
                            </a:rPr>
                            <m:t>𝑇</m:t>
                          </m:r>
                        </m:e>
                        <m:sub>
                          <m:r>
                            <a:rPr lang="en-US" altLang="zh-CN" sz="2000" b="0" i="1" smtClean="0">
                              <a:latin typeface="Cambria Math" panose="02040503050406030204" pitchFamily="18" charset="0"/>
                              <a:cs typeface="Arial" pitchFamily="34" charset="0"/>
                            </a:rPr>
                            <m:t>2</m:t>
                          </m:r>
                        </m:sub>
                      </m:sSub>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4419600" y="2681496"/>
                <a:ext cx="486735" cy="40011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 Box 9"/>
              <p:cNvSpPr txBox="1">
                <a:spLocks noChangeArrowheads="1"/>
              </p:cNvSpPr>
              <p:nvPr/>
            </p:nvSpPr>
            <p:spPr bwMode="auto">
              <a:xfrm>
                <a:off x="2895600" y="5840750"/>
                <a:ext cx="3652463" cy="483850"/>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Time complexity: </a:t>
                </a:r>
                <a14:m>
                  <m:oMath xmlns:m="http://schemas.openxmlformats.org/officeDocument/2006/math">
                    <m:r>
                      <a:rPr lang="en-US" altLang="zh-CN" sz="2400" b="0" i="1" smtClean="0">
                        <a:latin typeface="Cambria Math" panose="02040503050406030204" pitchFamily="18" charset="0"/>
                        <a:cs typeface="Arial" pitchFamily="34" charset="0"/>
                      </a:rPr>
                      <m:t>𝑂</m:t>
                    </m:r>
                    <m:r>
                      <a:rPr lang="en-US" altLang="zh-CN" sz="2400" b="0" i="1" smtClean="0">
                        <a:latin typeface="Cambria Math" panose="02040503050406030204" pitchFamily="18" charset="0"/>
                        <a:cs typeface="Arial" pitchFamily="34" charset="0"/>
                      </a:rPr>
                      <m:t>(</m:t>
                    </m:r>
                    <m:sSub>
                      <m:sSubPr>
                        <m:ctrlPr>
                          <a:rPr lang="en-US" altLang="zh-CN" sz="2400" b="0" i="1" smtClean="0">
                            <a:latin typeface="Cambria Math" panose="02040503050406030204" pitchFamily="18" charset="0"/>
                            <a:cs typeface="Arial" pitchFamily="34" charset="0"/>
                          </a:rPr>
                        </m:ctrlPr>
                      </m:sSubPr>
                      <m:e>
                        <m:r>
                          <a:rPr lang="en-US" altLang="zh-CN" sz="2400" b="0" i="1" smtClean="0">
                            <a:latin typeface="Cambria Math" panose="02040503050406030204" pitchFamily="18" charset="0"/>
                            <a:cs typeface="Arial" pitchFamily="34" charset="0"/>
                          </a:rPr>
                          <m:t>𝑛</m:t>
                        </m:r>
                      </m:e>
                      <m:sub>
                        <m:r>
                          <a:rPr lang="en-US" altLang="zh-CN" sz="2400" b="0" i="1" smtClean="0">
                            <a:latin typeface="Cambria Math" panose="02040503050406030204" pitchFamily="18" charset="0"/>
                            <a:cs typeface="Arial" pitchFamily="34" charset="0"/>
                          </a:rPr>
                          <m:t>𝑖</m:t>
                        </m:r>
                      </m:sub>
                    </m:sSub>
                    <m:sSup>
                      <m:sSupPr>
                        <m:ctrlPr>
                          <a:rPr lang="en-US" altLang="zh-CN" sz="2400" b="0" i="1" smtClean="0">
                            <a:latin typeface="Cambria Math" panose="02040503050406030204" pitchFamily="18" charset="0"/>
                            <a:cs typeface="Arial" pitchFamily="34" charset="0"/>
                          </a:rPr>
                        </m:ctrlPr>
                      </m:sSupPr>
                      <m:e>
                        <m:sSub>
                          <m:sSubPr>
                            <m:ctrlPr>
                              <a:rPr lang="en-US" altLang="zh-CN" sz="2400" b="0" i="1" smtClean="0">
                                <a:latin typeface="Cambria Math" panose="02040503050406030204" pitchFamily="18" charset="0"/>
                                <a:cs typeface="Arial" pitchFamily="34" charset="0"/>
                              </a:rPr>
                            </m:ctrlPr>
                          </m:sSubPr>
                          <m:e>
                            <m:r>
                              <a:rPr lang="en-US" altLang="zh-CN" sz="2400" b="0" i="1" smtClean="0">
                                <a:latin typeface="Cambria Math" panose="02040503050406030204" pitchFamily="18" charset="0"/>
                                <a:cs typeface="Arial" pitchFamily="34" charset="0"/>
                              </a:rPr>
                              <m:t>𝐷</m:t>
                            </m:r>
                          </m:e>
                          <m:sub>
                            <m:r>
                              <a:rPr lang="en-US" altLang="zh-CN" sz="2400" b="0" i="1" smtClean="0">
                                <a:latin typeface="Cambria Math" panose="02040503050406030204" pitchFamily="18" charset="0"/>
                                <a:cs typeface="Arial" pitchFamily="34" charset="0"/>
                              </a:rPr>
                              <m:t>𝑖</m:t>
                            </m:r>
                          </m:sub>
                        </m:sSub>
                      </m:e>
                      <m:sup>
                        <m:r>
                          <a:rPr lang="en-US" altLang="zh-CN" sz="2400" b="0" i="1" smtClean="0">
                            <a:latin typeface="Cambria Math" panose="02040503050406030204" pitchFamily="18" charset="0"/>
                            <a:cs typeface="Arial" pitchFamily="34" charset="0"/>
                          </a:rPr>
                          <m:t>2</m:t>
                        </m:r>
                      </m:sup>
                    </m:sSup>
                    <m:r>
                      <a:rPr lang="en-US" altLang="zh-CN" sz="2400" b="0" i="1" smtClean="0">
                        <a:latin typeface="Cambria Math" panose="02040503050406030204" pitchFamily="18" charset="0"/>
                        <a:cs typeface="Arial" pitchFamily="34" charset="0"/>
                      </a:rPr>
                      <m:t>)</m:t>
                    </m:r>
                  </m:oMath>
                </a14:m>
                <a:r>
                  <a:rPr lang="en-US" altLang="zh-CN" sz="2400" dirty="0">
                    <a:cs typeface="Arial" pitchFamily="34" charset="0"/>
                  </a:rPr>
                  <a:t> </a:t>
                </a:r>
              </a:p>
            </p:txBody>
          </p:sp>
        </mc:Choice>
        <mc:Fallback xmlns="">
          <p:sp>
            <p:nvSpPr>
              <p:cNvPr id="71" name="Text Box 9"/>
              <p:cNvSpPr txBox="1">
                <a:spLocks noRot="1" noChangeAspect="1" noMove="1" noResize="1" noEditPoints="1" noAdjustHandles="1" noChangeArrowheads="1" noChangeShapeType="1" noTextEdit="1"/>
              </p:cNvSpPr>
              <p:nvPr/>
            </p:nvSpPr>
            <p:spPr bwMode="auto">
              <a:xfrm>
                <a:off x="2895600" y="5840750"/>
                <a:ext cx="3652463" cy="483850"/>
              </a:xfrm>
              <a:prstGeom prst="rect">
                <a:avLst/>
              </a:prstGeom>
              <a:blipFill rotWithShape="0">
                <a:blip r:embed="rId10"/>
                <a:stretch>
                  <a:fillRect l="-2504" t="-5000" b="-27500"/>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371600" y="4038600"/>
                <a:ext cx="2297104" cy="461665"/>
              </a:xfrm>
              <a:prstGeom prst="rect">
                <a:avLst/>
              </a:prstGeom>
            </p:spPr>
            <p:txBody>
              <a:bodyPr wrap="none">
                <a:spAutoFit/>
              </a:bodyPr>
              <a:lstStyle/>
              <a:p>
                <a:r>
                  <a:rPr lang="en-US" altLang="zh-CN" sz="2400" dirty="0">
                    <a:cs typeface="Arial" pitchFamily="34" charset="0"/>
                  </a:rPr>
                  <a:t>Subproblem</a:t>
                </a:r>
                <a14:m>
                  <m:oMath xmlns:m="http://schemas.openxmlformats.org/officeDocument/2006/math">
                    <m:r>
                      <a:rPr lang="en-US" altLang="zh-CN" sz="2400" b="0" i="0" smtClean="0">
                        <a:latin typeface="Cambria Math" panose="02040503050406030204" pitchFamily="18" charset="0"/>
                        <a:cs typeface="Arial" pitchFamily="34" charset="0"/>
                      </a:rPr>
                      <m:t> </m:t>
                    </m:r>
                    <m:sSub>
                      <m:sSubPr>
                        <m:ctrlPr>
                          <a:rPr lang="en-US" altLang="zh-CN" sz="2400" i="1" smtClean="0">
                            <a:latin typeface="Cambria Math" panose="02040503050406030204" pitchFamily="18" charset="0"/>
                            <a:cs typeface="Arial" pitchFamily="34" charset="0"/>
                          </a:rPr>
                        </m:ctrlPr>
                      </m:sSubPr>
                      <m:e>
                        <m:r>
                          <a:rPr lang="en-US" altLang="zh-CN" sz="2400" b="0" i="1" smtClean="0">
                            <a:latin typeface="Cambria Math" panose="02040503050406030204" pitchFamily="18" charset="0"/>
                            <a:cs typeface="Arial" pitchFamily="34" charset="0"/>
                          </a:rPr>
                          <m:t>{</m:t>
                        </m:r>
                        <m:r>
                          <a:rPr lang="en-US" altLang="zh-CN" sz="2400" i="1">
                            <a:latin typeface="Cambria Math" panose="02040503050406030204" pitchFamily="18" charset="0"/>
                            <a:cs typeface="Arial" pitchFamily="34" charset="0"/>
                          </a:rPr>
                          <m:t>𝑇</m:t>
                        </m:r>
                      </m:e>
                      <m:sub>
                        <m:r>
                          <a:rPr lang="en-US" altLang="zh-CN" sz="2400" b="0" i="1" smtClean="0">
                            <a:latin typeface="Cambria Math" panose="02040503050406030204" pitchFamily="18" charset="0"/>
                            <a:cs typeface="Arial" pitchFamily="34" charset="0"/>
                          </a:rPr>
                          <m:t>1</m:t>
                        </m:r>
                      </m:sub>
                    </m:sSub>
                    <m:r>
                      <a:rPr lang="en-US" altLang="zh-CN" sz="2400" b="0" i="1" smtClean="0">
                        <a:latin typeface="Cambria Math" panose="02040503050406030204" pitchFamily="18" charset="0"/>
                        <a:cs typeface="Arial" pitchFamily="34" charset="0"/>
                      </a:rPr>
                      <m:t>}</m:t>
                    </m:r>
                  </m:oMath>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371600" y="4038600"/>
                <a:ext cx="2297104" cy="461665"/>
              </a:xfrm>
              <a:prstGeom prst="rect">
                <a:avLst/>
              </a:prstGeom>
              <a:blipFill rotWithShape="0">
                <a:blip r:embed="rId11"/>
                <a:stretch>
                  <a:fillRect l="-3979" t="-10667" r="-796"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4983406" y="3962400"/>
                <a:ext cx="2712794" cy="461665"/>
              </a:xfrm>
              <a:prstGeom prst="rect">
                <a:avLst/>
              </a:prstGeom>
            </p:spPr>
            <p:txBody>
              <a:bodyPr wrap="none">
                <a:spAutoFit/>
              </a:bodyPr>
              <a:lstStyle/>
              <a:p>
                <a:r>
                  <a:rPr lang="en-US" altLang="zh-CN" sz="2400" dirty="0">
                    <a:cs typeface="Arial" pitchFamily="34" charset="0"/>
                  </a:rPr>
                  <a:t>Subproblem</a:t>
                </a:r>
                <a14:m>
                  <m:oMath xmlns:m="http://schemas.openxmlformats.org/officeDocument/2006/math">
                    <m:r>
                      <a:rPr lang="en-US" altLang="zh-CN" sz="2400" b="0" i="0" smtClean="0">
                        <a:latin typeface="Cambria Math" panose="02040503050406030204" pitchFamily="18" charset="0"/>
                        <a:cs typeface="Arial" pitchFamily="34" charset="0"/>
                      </a:rPr>
                      <m:t> </m:t>
                    </m:r>
                    <m:sSub>
                      <m:sSubPr>
                        <m:ctrlPr>
                          <a:rPr lang="en-US" altLang="zh-CN" sz="2400" i="1" smtClean="0">
                            <a:latin typeface="Cambria Math" panose="02040503050406030204" pitchFamily="18" charset="0"/>
                            <a:cs typeface="Arial" pitchFamily="34" charset="0"/>
                          </a:rPr>
                        </m:ctrlPr>
                      </m:sSubPr>
                      <m:e>
                        <m:r>
                          <a:rPr lang="en-US" altLang="zh-CN" sz="2400" b="0" i="1" smtClean="0">
                            <a:latin typeface="Cambria Math" panose="02040503050406030204" pitchFamily="18" charset="0"/>
                            <a:cs typeface="Arial" pitchFamily="34" charset="0"/>
                          </a:rPr>
                          <m:t>{</m:t>
                        </m:r>
                        <m:r>
                          <a:rPr lang="en-US" altLang="zh-CN" sz="2400" i="1">
                            <a:latin typeface="Cambria Math" panose="02040503050406030204" pitchFamily="18" charset="0"/>
                            <a:cs typeface="Arial" pitchFamily="34" charset="0"/>
                          </a:rPr>
                          <m:t>𝑇</m:t>
                        </m:r>
                      </m:e>
                      <m:sub>
                        <m:r>
                          <a:rPr lang="en-US" altLang="zh-CN" sz="2400" b="0" i="1" smtClean="0">
                            <a:latin typeface="Cambria Math" panose="02040503050406030204" pitchFamily="18" charset="0"/>
                            <a:cs typeface="Arial" pitchFamily="34" charset="0"/>
                          </a:rPr>
                          <m:t>1</m:t>
                        </m:r>
                      </m:sub>
                    </m:sSub>
                    <m:r>
                      <a:rPr lang="en-US" altLang="zh-CN" sz="2400" b="0" i="1" smtClean="0">
                        <a:latin typeface="Cambria Math" panose="02040503050406030204" pitchFamily="18" charset="0"/>
                        <a:cs typeface="Arial" pitchFamily="34" charset="0"/>
                      </a:rPr>
                      <m:t>,</m:t>
                    </m:r>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𝑇</m:t>
                        </m:r>
                      </m:e>
                      <m:sub>
                        <m:r>
                          <a:rPr lang="en-US" altLang="zh-CN" sz="2400" b="0" i="1" smtClean="0">
                            <a:latin typeface="Cambria Math" panose="02040503050406030204" pitchFamily="18" charset="0"/>
                            <a:cs typeface="Arial" pitchFamily="34" charset="0"/>
                          </a:rPr>
                          <m:t>2</m:t>
                        </m:r>
                      </m:sub>
                    </m:sSub>
                    <m:r>
                      <a:rPr lang="en-US" altLang="zh-CN" sz="2400" b="0" i="1" smtClean="0">
                        <a:latin typeface="Cambria Math" panose="02040503050406030204" pitchFamily="18" charset="0"/>
                        <a:cs typeface="Arial" pitchFamily="34" charset="0"/>
                      </a:rPr>
                      <m:t>}</m:t>
                    </m:r>
                  </m:oMath>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4983406" y="3962400"/>
                <a:ext cx="2712794" cy="461665"/>
              </a:xfrm>
              <a:prstGeom prst="rect">
                <a:avLst/>
              </a:prstGeom>
              <a:blipFill rotWithShape="0">
                <a:blip r:embed="rId12"/>
                <a:stretch>
                  <a:fillRect l="-336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705600" y="2712274"/>
                <a:ext cx="888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𝑖</m:t>
                          </m:r>
                        </m:sub>
                      </m:sSub>
                      <m:r>
                        <a:rPr lang="en-US" b="0" i="1" dirty="0" smtClean="0">
                          <a:latin typeface="Cambria Math" panose="02040503050406030204" pitchFamily="18" charset="0"/>
                        </a:rPr>
                        <m:t>=4</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705600" y="2712274"/>
                <a:ext cx="888577"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4000" y="4532015"/>
                <a:ext cx="1802689" cy="707886"/>
              </a:xfrm>
              <a:prstGeom prst="rect">
                <a:avLst/>
              </a:prstGeom>
              <a:noFill/>
              <a:ln w="19050">
                <a:solidFill>
                  <a:schemeClr val="tx1"/>
                </a:solidFill>
                <a:prstDash val="sysDash"/>
              </a:ln>
            </p:spPr>
            <p:txBody>
              <a:bodyPr wrap="square" rtlCol="0">
                <a:spAutoFit/>
              </a:bodyPr>
              <a:lstStyle/>
              <a:p>
                <a:pPr algn="ctr"/>
                <a:r>
                  <a:rPr lang="en-US" sz="2000" dirty="0" err="1">
                    <a:solidFill>
                      <a:srgbClr val="0033CC"/>
                    </a:solidFill>
                  </a:rPr>
                  <a:t>dp</a:t>
                </a:r>
                <a:r>
                  <a:rPr lang="en-US" sz="2000" dirty="0">
                    <a:solidFill>
                      <a:srgbClr val="0033CC"/>
                    </a:solidFill>
                  </a:rPr>
                  <a:t>[1][k]</a:t>
                </a:r>
              </a:p>
              <a:p>
                <a:pPr algn="ctr"/>
                <a:r>
                  <a:rPr lang="en-US" sz="2000" dirty="0">
                    <a:solidFill>
                      <a:srgbClr val="0033CC"/>
                    </a:solidFill>
                  </a:rPr>
                  <a:t>(k </a:t>
                </a:r>
                <a14:m>
                  <m:oMath xmlns:m="http://schemas.openxmlformats.org/officeDocument/2006/math">
                    <m:r>
                      <a:rPr lang="en-US" sz="2000" i="1" smtClean="0">
                        <a:solidFill>
                          <a:srgbClr val="0033CC"/>
                        </a:solidFill>
                        <a:latin typeface="Cambria Math" panose="02040503050406030204" pitchFamily="18" charset="0"/>
                        <a:ea typeface="Cambria Math" panose="02040503050406030204" pitchFamily="18" charset="0"/>
                      </a:rPr>
                      <m:t>≤</m:t>
                    </m:r>
                  </m:oMath>
                </a14:m>
                <a:r>
                  <a:rPr lang="en-US" sz="2000" dirty="0">
                    <a:solidFill>
                      <a:srgbClr val="0033CC"/>
                    </a:solidFill>
                  </a:rPr>
                  <a:t>4)</a:t>
                </a:r>
              </a:p>
            </p:txBody>
          </p:sp>
        </mc:Choice>
        <mc:Fallback xmlns="">
          <p:sp>
            <p:nvSpPr>
              <p:cNvPr id="7" name="TextBox 6"/>
              <p:cNvSpPr txBox="1">
                <a:spLocks noRot="1" noChangeAspect="1" noMove="1" noResize="1" noEditPoints="1" noAdjustHandles="1" noChangeArrowheads="1" noChangeShapeType="1" noTextEdit="1"/>
              </p:cNvSpPr>
              <p:nvPr/>
            </p:nvSpPr>
            <p:spPr>
              <a:xfrm>
                <a:off x="1524000" y="4532015"/>
                <a:ext cx="1802689" cy="707886"/>
              </a:xfrm>
              <a:prstGeom prst="rect">
                <a:avLst/>
              </a:prstGeom>
              <a:blipFill rotWithShape="0">
                <a:blip r:embed="rId14"/>
                <a:stretch>
                  <a:fillRect t="-3333" b="-11667"/>
                </a:stretch>
              </a:blipFill>
              <a:ln w="19050">
                <a:solidFill>
                  <a:schemeClr val="tx1"/>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969180" y="4495800"/>
                <a:ext cx="2574620" cy="1323439"/>
              </a:xfrm>
              <a:prstGeom prst="rect">
                <a:avLst/>
              </a:prstGeom>
              <a:noFill/>
              <a:ln w="19050">
                <a:noFill/>
                <a:prstDash val="sysDash"/>
              </a:ln>
            </p:spPr>
            <p:txBody>
              <a:bodyPr wrap="square" rtlCol="0">
                <a:spAutoFit/>
              </a:bodyPr>
              <a:lstStyle/>
              <a:p>
                <a:pPr algn="ctr"/>
                <a:r>
                  <a:rPr lang="en-US" sz="2000" dirty="0" err="1">
                    <a:solidFill>
                      <a:srgbClr val="0033CC"/>
                    </a:solidFill>
                  </a:rPr>
                  <a:t>dp</a:t>
                </a:r>
                <a:r>
                  <a:rPr lang="en-US" sz="2000" dirty="0">
                    <a:solidFill>
                      <a:srgbClr val="0033CC"/>
                    </a:solidFill>
                  </a:rPr>
                  <a:t>[1][m]</a:t>
                </a:r>
              </a:p>
              <a:p>
                <a:pPr algn="ctr"/>
                <a:r>
                  <a:rPr lang="en-US" sz="2000" dirty="0">
                    <a:solidFill>
                      <a:srgbClr val="0033CC"/>
                    </a:solidFill>
                  </a:rPr>
                  <a:t>(m </a:t>
                </a:r>
                <a14:m>
                  <m:oMath xmlns:m="http://schemas.openxmlformats.org/officeDocument/2006/math">
                    <m:r>
                      <a:rPr lang="en-US" sz="2000" i="1" smtClean="0">
                        <a:solidFill>
                          <a:srgbClr val="0033CC"/>
                        </a:solidFill>
                        <a:latin typeface="Cambria Math" panose="02040503050406030204" pitchFamily="18" charset="0"/>
                        <a:ea typeface="Cambria Math" panose="02040503050406030204" pitchFamily="18" charset="0"/>
                      </a:rPr>
                      <m:t>≤</m:t>
                    </m:r>
                  </m:oMath>
                </a14:m>
                <a:r>
                  <a:rPr lang="en-US" sz="2000" dirty="0">
                    <a:solidFill>
                      <a:srgbClr val="0033CC"/>
                    </a:solidFill>
                  </a:rPr>
                  <a:t>k)</a:t>
                </a:r>
              </a:p>
              <a:p>
                <a:pPr algn="ctr"/>
                <a:r>
                  <a:rPr lang="en-US" sz="2000" dirty="0" err="1">
                    <a:solidFill>
                      <a:srgbClr val="0033CC"/>
                    </a:solidFill>
                  </a:rPr>
                  <a:t>dp</a:t>
                </a:r>
                <a:r>
                  <a:rPr lang="en-US" sz="2000" dirty="0">
                    <a:solidFill>
                      <a:srgbClr val="0033CC"/>
                    </a:solidFill>
                  </a:rPr>
                  <a:t>[2][k]</a:t>
                </a:r>
              </a:p>
              <a:p>
                <a:pPr algn="ctr"/>
                <a:r>
                  <a:rPr lang="en-US" sz="2000" dirty="0">
                    <a:solidFill>
                      <a:srgbClr val="0033CC"/>
                    </a:solidFill>
                  </a:rPr>
                  <a:t>(k </a:t>
                </a:r>
                <a14:m>
                  <m:oMath xmlns:m="http://schemas.openxmlformats.org/officeDocument/2006/math">
                    <m:r>
                      <a:rPr lang="en-US" sz="2000" i="1">
                        <a:solidFill>
                          <a:srgbClr val="0033CC"/>
                        </a:solidFill>
                        <a:latin typeface="Cambria Math" panose="02040503050406030204" pitchFamily="18" charset="0"/>
                        <a:ea typeface="Cambria Math" panose="02040503050406030204" pitchFamily="18" charset="0"/>
                      </a:rPr>
                      <m:t>≤</m:t>
                    </m:r>
                  </m:oMath>
                </a14:m>
                <a:r>
                  <a:rPr lang="en-US" sz="2000" dirty="0">
                    <a:solidFill>
                      <a:srgbClr val="0033CC"/>
                    </a:solidFill>
                  </a:rPr>
                  <a:t>4)</a:t>
                </a:r>
              </a:p>
            </p:txBody>
          </p:sp>
        </mc:Choice>
        <mc:Fallback xmlns="">
          <p:sp>
            <p:nvSpPr>
              <p:cNvPr id="28" name="TextBox 27"/>
              <p:cNvSpPr txBox="1">
                <a:spLocks noRot="1" noChangeAspect="1" noMove="1" noResize="1" noEditPoints="1" noAdjustHandles="1" noChangeArrowheads="1" noChangeShapeType="1" noTextEdit="1"/>
              </p:cNvSpPr>
              <p:nvPr/>
            </p:nvSpPr>
            <p:spPr>
              <a:xfrm>
                <a:off x="4969180" y="4495800"/>
                <a:ext cx="2574620" cy="1323439"/>
              </a:xfrm>
              <a:prstGeom prst="rect">
                <a:avLst/>
              </a:prstGeom>
              <a:blipFill rotWithShape="0">
                <a:blip r:embed="rId15"/>
                <a:stretch>
                  <a:fillRect t="-2765" b="-6912"/>
                </a:stretch>
              </a:blipFill>
              <a:ln w="19050">
                <a:noFill/>
                <a:prstDash val="sysDash"/>
              </a:ln>
            </p:spPr>
            <p:txBody>
              <a:bodyPr/>
              <a:lstStyle/>
              <a:p>
                <a:r>
                  <a:rPr lang="en-US">
                    <a:noFill/>
                  </a:rPr>
                  <a:t> </a:t>
                </a:r>
              </a:p>
            </p:txBody>
          </p:sp>
        </mc:Fallback>
      </mc:AlternateContent>
      <p:sp>
        <p:nvSpPr>
          <p:cNvPr id="8" name="Rectangle 7"/>
          <p:cNvSpPr/>
          <p:nvPr/>
        </p:nvSpPr>
        <p:spPr>
          <a:xfrm>
            <a:off x="5029200" y="4572000"/>
            <a:ext cx="2388016" cy="66790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791200" y="4726735"/>
            <a:ext cx="914400"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Box 9"/>
          <p:cNvSpPr txBox="1">
            <a:spLocks noChangeArrowheads="1"/>
          </p:cNvSpPr>
          <p:nvPr/>
        </p:nvSpPr>
        <p:spPr bwMode="auto">
          <a:xfrm>
            <a:off x="6553200" y="4800600"/>
            <a:ext cx="1452660" cy="430887"/>
          </a:xfrm>
          <a:prstGeom prst="rect">
            <a:avLst/>
          </a:prstGeom>
          <a:noFill/>
          <a:ln w="9525">
            <a:noFill/>
            <a:miter lim="800000"/>
            <a:headEnd/>
            <a:tailEnd/>
          </a:ln>
          <a:effectLst/>
        </p:spPr>
        <p:txBody>
          <a:bodyPr wrap="square">
            <a:spAutoFit/>
          </a:bodyPr>
          <a:lstStyle/>
          <a:p>
            <a:pPr algn="ctr"/>
            <a:r>
              <a:rPr lang="en-US" sz="2200" dirty="0">
                <a:solidFill>
                  <a:srgbClr val="FF0000"/>
                </a:solidFill>
              </a:rPr>
              <a:t>Causality</a:t>
            </a:r>
          </a:p>
        </p:txBody>
      </p:sp>
      <p:sp>
        <p:nvSpPr>
          <p:cNvPr id="10" name="Rectangle 9"/>
          <p:cNvSpPr/>
          <p:nvPr/>
        </p:nvSpPr>
        <p:spPr>
          <a:xfrm>
            <a:off x="5562600" y="4532015"/>
            <a:ext cx="1371600" cy="64958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0" y="4424065"/>
            <a:ext cx="1815888" cy="139517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3"/>
          </p:cNvCxnSpPr>
          <p:nvPr/>
        </p:nvCxnSpPr>
        <p:spPr>
          <a:xfrm flipV="1">
            <a:off x="3326689" y="4876800"/>
            <a:ext cx="2197183" cy="9158"/>
          </a:xfrm>
          <a:prstGeom prst="straightConnector1">
            <a:avLst/>
          </a:prstGeom>
          <a:ln w="19050">
            <a:solidFill>
              <a:srgbClr val="0000C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1200" y="5354234"/>
            <a:ext cx="914400"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9"/>
          <p:cNvSpPr txBox="1">
            <a:spLocks noChangeArrowheads="1"/>
          </p:cNvSpPr>
          <p:nvPr/>
        </p:nvSpPr>
        <p:spPr bwMode="auto">
          <a:xfrm>
            <a:off x="6553200" y="5428099"/>
            <a:ext cx="2291076" cy="430887"/>
          </a:xfrm>
          <a:prstGeom prst="rect">
            <a:avLst/>
          </a:prstGeom>
          <a:noFill/>
          <a:ln w="9525">
            <a:noFill/>
            <a:miter lim="800000"/>
            <a:headEnd/>
            <a:tailEnd/>
          </a:ln>
          <a:effectLst/>
        </p:spPr>
        <p:txBody>
          <a:bodyPr wrap="square">
            <a:spAutoFit/>
          </a:bodyPr>
          <a:lstStyle/>
          <a:p>
            <a:pPr algn="ctr"/>
            <a:r>
              <a:rPr lang="en-US" sz="2200" dirty="0">
                <a:solidFill>
                  <a:srgbClr val="FF0000"/>
                </a:solidFill>
              </a:rPr>
              <a:t>Delay constraint</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2773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1" grpId="0"/>
      <p:bldP spid="71" grpId="0"/>
      <p:bldP spid="2" grpId="0"/>
      <p:bldP spid="25" grpId="0"/>
      <p:bldP spid="5" grpId="0"/>
      <p:bldP spid="7" grpId="0" animBg="1"/>
      <p:bldP spid="28" grpId="0"/>
      <p:bldP spid="30" grpId="0" animBg="1"/>
      <p:bldP spid="33" grpId="0"/>
      <p:bldP spid="10" grpId="0" animBg="1"/>
      <p:bldP spid="11" grpId="0" animBg="1"/>
      <p:bldP spid="39"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646331"/>
          </a:xfrm>
          <a:prstGeom prst="rect">
            <a:avLst/>
          </a:prstGeom>
          <a:noFill/>
          <a:ln w="9525">
            <a:noFill/>
            <a:miter lim="800000"/>
            <a:headEnd/>
            <a:tailEnd/>
          </a:ln>
          <a:effectLst/>
        </p:spPr>
        <p:txBody>
          <a:bodyPr>
            <a:spAutoFit/>
          </a:bodyPr>
          <a:lstStyle/>
          <a:p>
            <a:pPr>
              <a:spcBef>
                <a:spcPct val="50000"/>
              </a:spcBef>
              <a:defRPr/>
            </a:pPr>
            <a:r>
              <a:rPr lang="en-US" sz="3600" b="1" dirty="0">
                <a:solidFill>
                  <a:schemeClr val="bg1"/>
                </a:solidFill>
                <a:cs typeface="Arial" pitchFamily="34" charset="0"/>
              </a:rPr>
              <a:t>Improvement of Computational Efficiency</a:t>
            </a:r>
            <a:endParaRPr lang="en-US" altLang="zh-CN" sz="3600" b="1" dirty="0">
              <a:solidFill>
                <a:schemeClr val="bg1"/>
              </a:solidFill>
              <a:cs typeface="Arial" pitchFamily="34" charset="0"/>
            </a:endParaRPr>
          </a:p>
        </p:txBody>
      </p:sp>
      <p:sp>
        <p:nvSpPr>
          <p:cNvPr id="17" name="Oval 16"/>
          <p:cNvSpPr/>
          <p:nvPr/>
        </p:nvSpPr>
        <p:spPr>
          <a:xfrm>
            <a:off x="676469" y="2975049"/>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 Box 9"/>
          <p:cNvSpPr txBox="1">
            <a:spLocks noChangeArrowheads="1"/>
          </p:cNvSpPr>
          <p:nvPr/>
        </p:nvSpPr>
        <p:spPr bwMode="auto">
          <a:xfrm>
            <a:off x="914400" y="2799522"/>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solidFill>
                  <a:srgbClr val="FF0000"/>
                </a:solidFill>
                <a:cs typeface="Arial" pitchFamily="34" charset="0"/>
              </a:rPr>
              <a:t>Solution</a:t>
            </a:r>
            <a:r>
              <a:rPr lang="en-US" altLang="zh-CN" sz="2800" dirty="0">
                <a:cs typeface="Arial" pitchFamily="34" charset="0"/>
              </a:rPr>
              <a:t>: 2-stage transmission scheduling</a:t>
            </a:r>
          </a:p>
        </p:txBody>
      </p:sp>
      <p:sp>
        <p:nvSpPr>
          <p:cNvPr id="27" name="Text Box 9"/>
          <p:cNvSpPr txBox="1">
            <a:spLocks noChangeArrowheads="1"/>
          </p:cNvSpPr>
          <p:nvPr/>
        </p:nvSpPr>
        <p:spPr bwMode="auto">
          <a:xfrm>
            <a:off x="2209800" y="4131574"/>
            <a:ext cx="3962400" cy="461665"/>
          </a:xfrm>
          <a:prstGeom prst="rect">
            <a:avLst/>
          </a:prstGeom>
          <a:noFill/>
          <a:ln w="9525">
            <a:noFill/>
            <a:miter lim="800000"/>
            <a:headEnd/>
            <a:tailEnd/>
          </a:ln>
          <a:effectLst/>
        </p:spPr>
        <p:txBody>
          <a:bodyPr wrap="square">
            <a:spAutoFit/>
          </a:bodyPr>
          <a:lstStyle/>
          <a:p>
            <a:pPr algn="ctr">
              <a:spcBef>
                <a:spcPct val="50000"/>
              </a:spcBef>
              <a:defRPr/>
            </a:pPr>
            <a:r>
              <a:rPr lang="en-US" altLang="zh-CN" sz="2400" dirty="0">
                <a:cs typeface="Arial" pitchFamily="34" charset="0"/>
              </a:rPr>
              <a:t>Posterior overlap elimination</a:t>
            </a:r>
          </a:p>
        </p:txBody>
      </p:sp>
      <p:sp>
        <p:nvSpPr>
          <p:cNvPr id="24" name="Oval 23"/>
          <p:cNvSpPr/>
          <p:nvPr/>
        </p:nvSpPr>
        <p:spPr>
          <a:xfrm>
            <a:off x="675861" y="1314062"/>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 Box 9"/>
          <p:cNvSpPr txBox="1">
            <a:spLocks noChangeArrowheads="1"/>
          </p:cNvSpPr>
          <p:nvPr/>
        </p:nvSpPr>
        <p:spPr bwMode="auto">
          <a:xfrm>
            <a:off x="913792" y="1138535"/>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solidFill>
                  <a:srgbClr val="FF0000"/>
                </a:solidFill>
                <a:cs typeface="Arial" pitchFamily="34" charset="0"/>
              </a:rPr>
              <a:t>Problem</a:t>
            </a:r>
            <a:r>
              <a:rPr lang="en-US" altLang="zh-CN" sz="2800" dirty="0">
                <a:cs typeface="Arial" pitchFamily="34" charset="0"/>
              </a:rPr>
              <a:t>: large computational overhead of OTS </a:t>
            </a:r>
          </a:p>
        </p:txBody>
      </p:sp>
      <p:sp>
        <p:nvSpPr>
          <p:cNvPr id="31" name="Rectangle 30"/>
          <p:cNvSpPr/>
          <p:nvPr/>
        </p:nvSpPr>
        <p:spPr>
          <a:xfrm>
            <a:off x="864555" y="1920962"/>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 Box 9"/>
          <p:cNvSpPr txBox="1">
            <a:spLocks noChangeArrowheads="1"/>
          </p:cNvSpPr>
          <p:nvPr/>
        </p:nvSpPr>
        <p:spPr bwMode="auto">
          <a:xfrm>
            <a:off x="1044591" y="1671983"/>
            <a:ext cx="7543800" cy="861774"/>
          </a:xfrm>
          <a:prstGeom prst="rect">
            <a:avLst/>
          </a:prstGeom>
          <a:noFill/>
          <a:ln w="9525">
            <a:noFill/>
            <a:miter lim="800000"/>
            <a:headEnd/>
            <a:tailEnd/>
          </a:ln>
          <a:effectLst/>
        </p:spPr>
        <p:txBody>
          <a:bodyPr wrap="square">
            <a:spAutoFit/>
          </a:bodyPr>
          <a:lstStyle/>
          <a:p>
            <a:pPr>
              <a:spcBef>
                <a:spcPct val="50000"/>
              </a:spcBef>
              <a:defRPr/>
            </a:pPr>
            <a:endParaRPr lang="en-US" altLang="zh-CN" sz="2000" dirty="0">
              <a:latin typeface="Arial" pitchFamily="34" charset="0"/>
              <a:cs typeface="Arial" pitchFamily="34" charset="0"/>
            </a:endParaRPr>
          </a:p>
          <a:p>
            <a:pPr>
              <a:spcBef>
                <a:spcPct val="50000"/>
              </a:spcBef>
              <a:defRPr/>
            </a:pPr>
            <a:endParaRPr lang="en-US" altLang="zh-CN" sz="2000" dirty="0">
              <a:latin typeface="Arial" pitchFamily="34" charset="0"/>
              <a:cs typeface="Arial" pitchFamily="34" charset="0"/>
            </a:endParaRPr>
          </a:p>
        </p:txBody>
      </p:sp>
      <p:sp>
        <p:nvSpPr>
          <p:cNvPr id="34" name="Rectangle 33"/>
          <p:cNvSpPr/>
          <p:nvPr/>
        </p:nvSpPr>
        <p:spPr>
          <a:xfrm>
            <a:off x="869649" y="2414919"/>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35" name="Text Box 9"/>
              <p:cNvSpPr txBox="1">
                <a:spLocks noChangeArrowheads="1"/>
              </p:cNvSpPr>
              <p:nvPr/>
            </p:nvSpPr>
            <p:spPr bwMode="auto">
              <a:xfrm>
                <a:off x="1050293" y="2190566"/>
                <a:ext cx="7543800" cy="513282"/>
              </a:xfrm>
              <a:prstGeom prst="rect">
                <a:avLst/>
              </a:prstGeom>
              <a:noFill/>
              <a:ln w="9525">
                <a:noFill/>
                <a:miter lim="800000"/>
                <a:headEnd/>
                <a:tailEnd/>
              </a:ln>
              <a:effectLst/>
            </p:spPr>
            <p:txBody>
              <a:bodyPr wrap="square">
                <a:spAutoFit/>
              </a:bodyPr>
              <a:lstStyle/>
              <a:p>
                <a:pPr>
                  <a:spcBef>
                    <a:spcPct val="50000"/>
                  </a:spcBef>
                  <a:defRPr/>
                </a:pPr>
                <a14:m>
                  <m:oMath xmlns:m="http://schemas.openxmlformats.org/officeDocument/2006/math">
                    <m:sSub>
                      <m:sSubPr>
                        <m:ctrlPr>
                          <a:rPr lang="en-US" altLang="zh-CN" sz="2800" i="1" dirty="0" smtClean="0">
                            <a:latin typeface="Cambria Math" panose="02040503050406030204" pitchFamily="18" charset="0"/>
                            <a:cs typeface="Arial" pitchFamily="34" charset="0"/>
                          </a:rPr>
                        </m:ctrlPr>
                      </m:sSubPr>
                      <m:e>
                        <m:r>
                          <a:rPr lang="en-US" altLang="zh-CN" sz="2800" b="0" i="1" dirty="0" smtClean="0">
                            <a:latin typeface="Cambria Math" panose="02040503050406030204" pitchFamily="18" charset="0"/>
                            <a:cs typeface="Arial" pitchFamily="34" charset="0"/>
                          </a:rPr>
                          <m:t>𝐷</m:t>
                        </m:r>
                      </m:e>
                      <m:sub>
                        <m:r>
                          <a:rPr lang="en-US" altLang="zh-CN" sz="2800" b="0" i="1" dirty="0" smtClean="0">
                            <a:latin typeface="Cambria Math" panose="02040503050406030204" pitchFamily="18" charset="0"/>
                            <a:cs typeface="Arial" pitchFamily="34" charset="0"/>
                          </a:rPr>
                          <m:t>𝑖</m:t>
                        </m:r>
                      </m:sub>
                    </m:sSub>
                  </m:oMath>
                </a14:m>
                <a:r>
                  <a:rPr lang="en-US" altLang="zh-CN" sz="2400" dirty="0">
                    <a:cs typeface="Arial" pitchFamily="34" charset="0"/>
                  </a:rPr>
                  <a:t> could be very large</a:t>
                </a:r>
              </a:p>
            </p:txBody>
          </p:sp>
        </mc:Choice>
        <mc:Fallback xmlns="">
          <p:sp>
            <p:nvSpPr>
              <p:cNvPr id="35" name="Text Box 9"/>
              <p:cNvSpPr txBox="1">
                <a:spLocks noRot="1" noChangeAspect="1" noMove="1" noResize="1" noEditPoints="1" noAdjustHandles="1" noChangeArrowheads="1" noChangeShapeType="1" noTextEdit="1"/>
              </p:cNvSpPr>
              <p:nvPr/>
            </p:nvSpPr>
            <p:spPr bwMode="auto">
              <a:xfrm>
                <a:off x="1050293" y="2190566"/>
                <a:ext cx="7543800" cy="513282"/>
              </a:xfrm>
              <a:prstGeom prst="rect">
                <a:avLst/>
              </a:prstGeom>
              <a:blipFill rotWithShape="0">
                <a:blip r:embed="rId3"/>
                <a:stretch>
                  <a:fillRect b="-24706"/>
                </a:stretch>
              </a:blipFill>
              <a:ln w="9525">
                <a:noFill/>
                <a:miter lim="800000"/>
                <a:headEnd/>
                <a:tailEnd/>
              </a:ln>
              <a:effectLst/>
            </p:spPr>
            <p:txBody>
              <a:bodyPr/>
              <a:lstStyle/>
              <a:p>
                <a:r>
                  <a:rPr lang="en-US">
                    <a:noFill/>
                  </a:rPr>
                  <a:t> </a:t>
                </a:r>
              </a:p>
            </p:txBody>
          </p:sp>
        </mc:Fallback>
      </mc:AlternateContent>
      <p:sp>
        <p:nvSpPr>
          <p:cNvPr id="38" name="Text Box 9"/>
          <p:cNvSpPr txBox="1">
            <a:spLocks noChangeArrowheads="1"/>
          </p:cNvSpPr>
          <p:nvPr/>
        </p:nvSpPr>
        <p:spPr bwMode="auto">
          <a:xfrm>
            <a:off x="983973" y="3352800"/>
            <a:ext cx="75438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cs typeface="Arial" pitchFamily="34" charset="0"/>
              </a:rPr>
              <a:t>Eliminating </a:t>
            </a:r>
            <a:r>
              <a:rPr lang="en-US" altLang="zh-CN" sz="2400" dirty="0">
                <a:cs typeface="Arial" pitchFamily="34" charset="0"/>
              </a:rPr>
              <a:t>transmission overlaps heuristically</a:t>
            </a:r>
          </a:p>
        </p:txBody>
      </p:sp>
      <p:sp>
        <p:nvSpPr>
          <p:cNvPr id="39" name="Rectangle 38"/>
          <p:cNvSpPr/>
          <p:nvPr/>
        </p:nvSpPr>
        <p:spPr>
          <a:xfrm>
            <a:off x="838200" y="3523008"/>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Text Box 9"/>
          <p:cNvSpPr txBox="1">
            <a:spLocks noChangeArrowheads="1"/>
          </p:cNvSpPr>
          <p:nvPr/>
        </p:nvSpPr>
        <p:spPr bwMode="auto">
          <a:xfrm>
            <a:off x="838200" y="4114800"/>
            <a:ext cx="12192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Stage 1:</a:t>
            </a:r>
          </a:p>
        </p:txBody>
      </p:sp>
      <p:sp>
        <p:nvSpPr>
          <p:cNvPr id="53" name="Text Box 9"/>
          <p:cNvSpPr txBox="1">
            <a:spLocks noChangeArrowheads="1"/>
          </p:cNvSpPr>
          <p:nvPr/>
        </p:nvSpPr>
        <p:spPr bwMode="auto">
          <a:xfrm>
            <a:off x="838200" y="4953000"/>
            <a:ext cx="12192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Stage 2:</a:t>
            </a:r>
          </a:p>
        </p:txBody>
      </p:sp>
      <p:sp>
        <p:nvSpPr>
          <p:cNvPr id="41" name="Text Box 9"/>
          <p:cNvSpPr txBox="1">
            <a:spLocks noChangeArrowheads="1"/>
          </p:cNvSpPr>
          <p:nvPr/>
        </p:nvSpPr>
        <p:spPr bwMode="auto">
          <a:xfrm>
            <a:off x="2562559" y="4957170"/>
            <a:ext cx="3505200" cy="461665"/>
          </a:xfrm>
          <a:prstGeom prst="rect">
            <a:avLst/>
          </a:prstGeom>
          <a:noFill/>
          <a:ln w="9525">
            <a:noFill/>
            <a:miter lim="800000"/>
            <a:headEnd/>
            <a:tailEnd/>
          </a:ln>
          <a:effectLst/>
        </p:spPr>
        <p:txBody>
          <a:bodyPr wrap="square">
            <a:spAutoFit/>
          </a:bodyPr>
          <a:lstStyle/>
          <a:p>
            <a:pPr algn="ctr">
              <a:spcBef>
                <a:spcPct val="50000"/>
              </a:spcBef>
              <a:defRPr/>
            </a:pPr>
            <a:r>
              <a:rPr lang="en-US" altLang="zh-CN" sz="2400" dirty="0">
                <a:cs typeface="Arial" pitchFamily="34" charset="0"/>
              </a:rPr>
              <a:t>Prior overlap avoidance</a:t>
            </a:r>
          </a:p>
        </p:txBody>
      </p:sp>
      <mc:AlternateContent xmlns:mc="http://schemas.openxmlformats.org/markup-compatibility/2006" xmlns:a14="http://schemas.microsoft.com/office/drawing/2010/main">
        <mc:Choice Requires="a14">
          <p:sp>
            <p:nvSpPr>
              <p:cNvPr id="20" name="Text Box 9"/>
              <p:cNvSpPr txBox="1">
                <a:spLocks noChangeArrowheads="1"/>
              </p:cNvSpPr>
              <p:nvPr/>
            </p:nvSpPr>
            <p:spPr bwMode="auto">
              <a:xfrm>
                <a:off x="1052120" y="1676023"/>
                <a:ext cx="7543800" cy="975139"/>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anose="020B0604020202020204" pitchFamily="34" charset="0"/>
                  </a:rPr>
                  <a:t>Time complexity of OTS</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400" i="1">
                        <a:latin typeface="Cambria Math" panose="02040503050406030204" pitchFamily="18" charset="0"/>
                        <a:cs typeface="Arial" pitchFamily="34" charset="0"/>
                      </a:rPr>
                      <m:t>𝑂</m:t>
                    </m:r>
                    <m:d>
                      <m:dPr>
                        <m:ctrlPr>
                          <a:rPr lang="en-US" altLang="zh-CN" sz="2400" i="1">
                            <a:latin typeface="Cambria Math" panose="02040503050406030204" pitchFamily="18" charset="0"/>
                            <a:cs typeface="Arial" pitchFamily="34" charset="0"/>
                          </a:rPr>
                        </m:ctrlPr>
                      </m:dPr>
                      <m:e>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𝑛</m:t>
                            </m:r>
                          </m:e>
                          <m:sub>
                            <m:r>
                              <a:rPr lang="en-US" altLang="zh-CN" sz="2400" i="1">
                                <a:latin typeface="Cambria Math" panose="02040503050406030204" pitchFamily="18" charset="0"/>
                                <a:cs typeface="Arial" pitchFamily="34" charset="0"/>
                              </a:rPr>
                              <m:t>𝑖</m:t>
                            </m:r>
                          </m:sub>
                        </m:sSub>
                        <m:sSup>
                          <m:sSupPr>
                            <m:ctrlPr>
                              <a:rPr lang="en-US" altLang="zh-CN" sz="2400" i="1">
                                <a:latin typeface="Cambria Math" panose="02040503050406030204" pitchFamily="18" charset="0"/>
                                <a:cs typeface="Arial" pitchFamily="34" charset="0"/>
                              </a:rPr>
                            </m:ctrlPr>
                          </m:sSupPr>
                          <m:e>
                            <m:sSub>
                              <m:sSubPr>
                                <m:ctrlPr>
                                  <a:rPr lang="en-US" altLang="zh-CN" sz="2400" i="1">
                                    <a:latin typeface="Cambria Math" panose="02040503050406030204" pitchFamily="18" charset="0"/>
                                    <a:cs typeface="Arial" pitchFamily="34" charset="0"/>
                                  </a:rPr>
                                </m:ctrlPr>
                              </m:sSubPr>
                              <m:e>
                                <m:r>
                                  <a:rPr lang="en-US" altLang="zh-CN" sz="2400" i="1">
                                    <a:latin typeface="Cambria Math" panose="02040503050406030204" pitchFamily="18" charset="0"/>
                                    <a:cs typeface="Arial" pitchFamily="34" charset="0"/>
                                  </a:rPr>
                                  <m:t>𝐷</m:t>
                                </m:r>
                              </m:e>
                              <m:sub>
                                <m:r>
                                  <a:rPr lang="en-US" altLang="zh-CN" sz="2400" i="1">
                                    <a:latin typeface="Cambria Math" panose="02040503050406030204" pitchFamily="18" charset="0"/>
                                    <a:cs typeface="Arial" pitchFamily="34" charset="0"/>
                                  </a:rPr>
                                  <m:t>𝑖</m:t>
                                </m:r>
                              </m:sub>
                            </m:sSub>
                          </m:e>
                          <m:sup>
                            <m:r>
                              <a:rPr lang="en-US" altLang="zh-CN" sz="2400" i="1">
                                <a:latin typeface="Cambria Math" panose="02040503050406030204" pitchFamily="18" charset="0"/>
                                <a:cs typeface="Arial" pitchFamily="34" charset="0"/>
                              </a:rPr>
                              <m:t>2</m:t>
                            </m:r>
                          </m:sup>
                        </m:sSup>
                      </m:e>
                    </m:d>
                  </m:oMath>
                </a14:m>
                <a:r>
                  <a:rPr lang="en-US" altLang="zh-CN" sz="2000" dirty="0">
                    <a:latin typeface="Arial" pitchFamily="34" charset="0"/>
                    <a:cs typeface="Arial" pitchFamily="34" charset="0"/>
                  </a:rPr>
                  <a:t> </a:t>
                </a:r>
              </a:p>
              <a:p>
                <a:pPr>
                  <a:spcBef>
                    <a:spcPct val="50000"/>
                  </a:spcBef>
                  <a:defRPr/>
                </a:pPr>
                <a:endParaRPr lang="en-US" altLang="zh-CN" sz="2000" dirty="0">
                  <a:latin typeface="Arial" pitchFamily="34" charset="0"/>
                  <a:cs typeface="Arial" pitchFamily="34" charset="0"/>
                </a:endParaRPr>
              </a:p>
            </p:txBody>
          </p:sp>
        </mc:Choice>
        <mc:Fallback xmlns="">
          <p:sp>
            <p:nvSpPr>
              <p:cNvPr id="20" name="Text Box 9"/>
              <p:cNvSpPr txBox="1">
                <a:spLocks noRot="1" noChangeAspect="1" noMove="1" noResize="1" noEditPoints="1" noAdjustHandles="1" noChangeArrowheads="1" noChangeShapeType="1" noTextEdit="1"/>
              </p:cNvSpPr>
              <p:nvPr/>
            </p:nvSpPr>
            <p:spPr bwMode="auto">
              <a:xfrm>
                <a:off x="1052120" y="1676023"/>
                <a:ext cx="7543800" cy="975139"/>
              </a:xfrm>
              <a:prstGeom prst="rect">
                <a:avLst/>
              </a:prstGeom>
              <a:blipFill rotWithShape="0">
                <a:blip r:embed="rId4"/>
                <a:stretch>
                  <a:fillRect l="-1293" t="-1250"/>
                </a:stretch>
              </a:blipFill>
              <a:ln w="9525">
                <a:noFill/>
                <a:miter lim="800000"/>
                <a:headEnd/>
                <a:tailEnd/>
              </a:ln>
              <a:effectLst/>
            </p:spPr>
            <p:txBody>
              <a:bodyPr/>
              <a:lstStyle/>
              <a:p>
                <a:r>
                  <a:rPr lang="en-US">
                    <a:noFill/>
                  </a:rPr>
                  <a:t> </a:t>
                </a:r>
              </a:p>
            </p:txBody>
          </p:sp>
        </mc:Fallback>
      </mc:AlternateContent>
      <p:sp>
        <p:nvSpPr>
          <p:cNvPr id="21"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8" name="Down Arrow 7"/>
          <p:cNvSpPr/>
          <p:nvPr/>
        </p:nvSpPr>
        <p:spPr>
          <a:xfrm>
            <a:off x="4038600" y="4552453"/>
            <a:ext cx="304800" cy="4005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20418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39" grpId="0" animBg="1"/>
      <p:bldP spid="46" grpId="0"/>
      <p:bldP spid="53" grpId="0"/>
      <p:bldP spid="41"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646331"/>
          </a:xfrm>
          <a:prstGeom prst="rect">
            <a:avLst/>
          </a:prstGeom>
          <a:noFill/>
          <a:ln w="9525">
            <a:noFill/>
            <a:miter lim="800000"/>
            <a:headEnd/>
            <a:tailEnd/>
          </a:ln>
          <a:effectLst/>
        </p:spPr>
        <p:txBody>
          <a:bodyPr>
            <a:spAutoFit/>
          </a:bodyPr>
          <a:lstStyle/>
          <a:p>
            <a:pPr>
              <a:spcBef>
                <a:spcPct val="50000"/>
              </a:spcBef>
              <a:defRPr/>
            </a:pPr>
            <a:r>
              <a:rPr lang="en-US" sz="3600" b="1" dirty="0">
                <a:solidFill>
                  <a:schemeClr val="bg1"/>
                </a:solidFill>
                <a:cs typeface="Arial" pitchFamily="34" charset="0"/>
              </a:rPr>
              <a:t>Improvement of Computational Efficiency</a:t>
            </a:r>
            <a:endParaRPr lang="en-US" altLang="zh-CN" sz="3600" b="1" dirty="0">
              <a:solidFill>
                <a:schemeClr val="bg1"/>
              </a:solidFill>
              <a:cs typeface="Arial" pitchFamily="34" charset="0"/>
            </a:endParaRPr>
          </a:p>
        </p:txBody>
      </p:sp>
      <p:sp>
        <p:nvSpPr>
          <p:cNvPr id="24" name="Oval 23"/>
          <p:cNvSpPr/>
          <p:nvPr/>
        </p:nvSpPr>
        <p:spPr>
          <a:xfrm>
            <a:off x="675861" y="1314062"/>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 Box 9"/>
          <p:cNvSpPr txBox="1">
            <a:spLocks noChangeArrowheads="1"/>
          </p:cNvSpPr>
          <p:nvPr/>
        </p:nvSpPr>
        <p:spPr bwMode="auto">
          <a:xfrm>
            <a:off x="913792" y="1138535"/>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Posterior overlap elimination</a:t>
            </a:r>
          </a:p>
        </p:txBody>
      </p:sp>
      <p:sp>
        <p:nvSpPr>
          <p:cNvPr id="31" name="Rectangle 30"/>
          <p:cNvSpPr/>
          <p:nvPr/>
        </p:nvSpPr>
        <p:spPr>
          <a:xfrm>
            <a:off x="887802" y="207331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 Box 9"/>
          <p:cNvSpPr txBox="1">
            <a:spLocks noChangeArrowheads="1"/>
          </p:cNvSpPr>
          <p:nvPr/>
        </p:nvSpPr>
        <p:spPr bwMode="auto">
          <a:xfrm>
            <a:off x="1067838" y="1824335"/>
            <a:ext cx="7543800" cy="1292662"/>
          </a:xfrm>
          <a:prstGeom prst="rect">
            <a:avLst/>
          </a:prstGeom>
          <a:noFill/>
          <a:ln w="9525">
            <a:noFill/>
            <a:miter lim="800000"/>
            <a:headEnd/>
            <a:tailEnd/>
          </a:ln>
          <a:effectLst/>
        </p:spPr>
        <p:txBody>
          <a:bodyPr wrap="square">
            <a:spAutoFit/>
          </a:bodyPr>
          <a:lstStyle/>
          <a:p>
            <a:r>
              <a:rPr lang="en-US" sz="2400" dirty="0">
                <a:cs typeface="Arial" pitchFamily="34" charset="0"/>
              </a:rPr>
              <a:t>Iteratively </a:t>
            </a:r>
            <a:r>
              <a:rPr lang="en-US" sz="2400" dirty="0" smtClean="0">
                <a:cs typeface="Arial" pitchFamily="34" charset="0"/>
              </a:rPr>
              <a:t>looking </a:t>
            </a:r>
            <a:r>
              <a:rPr lang="en-US" sz="2400" dirty="0">
                <a:cs typeface="Arial" pitchFamily="34" charset="0"/>
              </a:rPr>
              <a:t>for the maximally allowed transmission delay within the application delay constraint</a:t>
            </a:r>
            <a:endParaRPr lang="en-US" altLang="zh-CN" sz="2400" dirty="0">
              <a:cs typeface="Arial" pitchFamily="34" charset="0"/>
            </a:endParaRPr>
          </a:p>
          <a:p>
            <a:pPr>
              <a:spcBef>
                <a:spcPct val="50000"/>
              </a:spcBef>
              <a:defRPr/>
            </a:pPr>
            <a:endParaRPr lang="en-US" altLang="zh-CN" sz="2000" dirty="0">
              <a:latin typeface="Arial" pitchFamily="34" charset="0"/>
              <a:cs typeface="Arial" pitchFamily="34" charset="0"/>
            </a:endParaRPr>
          </a:p>
        </p:txBody>
      </p:sp>
      <p:sp>
        <p:nvSpPr>
          <p:cNvPr id="34" name="Rectangle 33"/>
          <p:cNvSpPr/>
          <p:nvPr/>
        </p:nvSpPr>
        <p:spPr>
          <a:xfrm>
            <a:off x="914316" y="3123518"/>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 Box 9"/>
          <p:cNvSpPr txBox="1">
            <a:spLocks noChangeArrowheads="1"/>
          </p:cNvSpPr>
          <p:nvPr/>
        </p:nvSpPr>
        <p:spPr bwMode="auto">
          <a:xfrm>
            <a:off x="1094960" y="2899165"/>
            <a:ext cx="7543800" cy="830997"/>
          </a:xfrm>
          <a:prstGeom prst="rect">
            <a:avLst/>
          </a:prstGeom>
          <a:noFill/>
          <a:ln w="9525">
            <a:noFill/>
            <a:miter lim="800000"/>
            <a:headEnd/>
            <a:tailEnd/>
          </a:ln>
          <a:effectLst/>
        </p:spPr>
        <p:txBody>
          <a:bodyPr wrap="square">
            <a:spAutoFit/>
          </a:bodyPr>
          <a:lstStyle/>
          <a:p>
            <a:r>
              <a:rPr lang="en-US" sz="2400" dirty="0" smtClean="0">
                <a:cs typeface="Arial" pitchFamily="34" charset="0"/>
              </a:rPr>
              <a:t>Eliminating </a:t>
            </a:r>
            <a:r>
              <a:rPr lang="en-US" sz="2400" dirty="0">
                <a:cs typeface="Arial" pitchFamily="34" charset="0"/>
              </a:rPr>
              <a:t>the transmission overlap due to such delay in a posterior manner</a:t>
            </a:r>
            <a:endParaRPr lang="en-US" altLang="zh-CN" sz="2400" dirty="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073" y="3793724"/>
            <a:ext cx="6244254" cy="2303706"/>
          </a:xfrm>
          <a:prstGeom prst="rect">
            <a:avLst/>
          </a:prstGeom>
        </p:spPr>
      </p:pic>
      <p:sp>
        <p:nvSpPr>
          <p:cNvPr id="42" name="Oval 41"/>
          <p:cNvSpPr/>
          <p:nvPr/>
        </p:nvSpPr>
        <p:spPr>
          <a:xfrm>
            <a:off x="5257800" y="3604035"/>
            <a:ext cx="914400"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4876800" y="2667000"/>
            <a:ext cx="708064" cy="965632"/>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5" name="Text Box 9"/>
              <p:cNvSpPr txBox="1">
                <a:spLocks noChangeArrowheads="1"/>
              </p:cNvSpPr>
              <p:nvPr/>
            </p:nvSpPr>
            <p:spPr bwMode="auto">
              <a:xfrm>
                <a:off x="7239000" y="4930421"/>
                <a:ext cx="3652463"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solidFill>
                      <a:srgbClr val="FF0000"/>
                    </a:solidFill>
                    <a:cs typeface="Arial" pitchFamily="34" charset="0"/>
                  </a:rPr>
                  <a:t> </a:t>
                </a:r>
                <a14:m>
                  <m:oMath xmlns:m="http://schemas.openxmlformats.org/officeDocument/2006/math">
                    <m:r>
                      <a:rPr lang="en-US" altLang="zh-CN" sz="2800" b="0" i="1" smtClean="0">
                        <a:solidFill>
                          <a:srgbClr val="FF0000"/>
                        </a:solidFill>
                        <a:latin typeface="Cambria Math" panose="02040503050406030204" pitchFamily="18" charset="0"/>
                        <a:cs typeface="Arial" pitchFamily="34" charset="0"/>
                      </a:rPr>
                      <m:t>𝑂</m:t>
                    </m:r>
                    <m:r>
                      <a:rPr lang="en-US" altLang="zh-CN" sz="2800" b="0" i="1" smtClean="0">
                        <a:solidFill>
                          <a:srgbClr val="FF0000"/>
                        </a:solidFill>
                        <a:latin typeface="Cambria Math" panose="02040503050406030204" pitchFamily="18" charset="0"/>
                        <a:cs typeface="Arial" pitchFamily="34" charset="0"/>
                      </a:rPr>
                      <m:t>(</m:t>
                    </m:r>
                    <m:sSup>
                      <m:sSupPr>
                        <m:ctrlPr>
                          <a:rPr lang="en-US" altLang="zh-CN" sz="2800" b="0" i="1" smtClean="0">
                            <a:solidFill>
                              <a:srgbClr val="FF0000"/>
                            </a:solidFill>
                            <a:latin typeface="Cambria Math" panose="02040503050406030204" pitchFamily="18" charset="0"/>
                            <a:cs typeface="Arial" pitchFamily="34" charset="0"/>
                          </a:rPr>
                        </m:ctrlPr>
                      </m:sSupPr>
                      <m:e>
                        <m:sSub>
                          <m:sSubPr>
                            <m:ctrlPr>
                              <a:rPr lang="en-US" altLang="zh-CN" sz="2800" b="0" i="1" smtClean="0">
                                <a:solidFill>
                                  <a:srgbClr val="FF0000"/>
                                </a:solidFill>
                                <a:latin typeface="Cambria Math" panose="02040503050406030204" pitchFamily="18" charset="0"/>
                                <a:cs typeface="Arial" pitchFamily="34" charset="0"/>
                              </a:rPr>
                            </m:ctrlPr>
                          </m:sSubPr>
                          <m:e>
                            <m:r>
                              <a:rPr lang="en-US" altLang="zh-CN" sz="2800" b="0" i="1" smtClean="0">
                                <a:solidFill>
                                  <a:srgbClr val="FF0000"/>
                                </a:solidFill>
                                <a:latin typeface="Cambria Math" panose="02040503050406030204" pitchFamily="18" charset="0"/>
                                <a:cs typeface="Arial" pitchFamily="34" charset="0"/>
                              </a:rPr>
                              <m:t>𝑛</m:t>
                            </m:r>
                          </m:e>
                          <m:sub>
                            <m:r>
                              <a:rPr lang="en-US" altLang="zh-CN" sz="2800" b="0" i="1" smtClean="0">
                                <a:solidFill>
                                  <a:srgbClr val="FF0000"/>
                                </a:solidFill>
                                <a:latin typeface="Cambria Math" panose="02040503050406030204" pitchFamily="18" charset="0"/>
                                <a:cs typeface="Arial" pitchFamily="34" charset="0"/>
                              </a:rPr>
                              <m:t>𝑖</m:t>
                            </m:r>
                          </m:sub>
                        </m:sSub>
                      </m:e>
                      <m:sup>
                        <m:r>
                          <a:rPr lang="en-US" altLang="zh-CN" sz="2800" b="0" i="1" smtClean="0">
                            <a:solidFill>
                              <a:srgbClr val="FF0000"/>
                            </a:solidFill>
                            <a:latin typeface="Cambria Math" panose="02040503050406030204" pitchFamily="18" charset="0"/>
                            <a:cs typeface="Arial" pitchFamily="34" charset="0"/>
                          </a:rPr>
                          <m:t>2</m:t>
                        </m:r>
                      </m:sup>
                    </m:sSup>
                    <m:r>
                      <a:rPr lang="en-US" altLang="zh-CN" sz="2800" b="0" i="1" smtClean="0">
                        <a:solidFill>
                          <a:srgbClr val="FF0000"/>
                        </a:solidFill>
                        <a:latin typeface="Cambria Math" panose="02040503050406030204" pitchFamily="18" charset="0"/>
                        <a:cs typeface="Arial" pitchFamily="34" charset="0"/>
                      </a:rPr>
                      <m:t>)</m:t>
                    </m:r>
                  </m:oMath>
                </a14:m>
                <a:r>
                  <a:rPr lang="en-US" altLang="zh-CN" sz="2800" dirty="0">
                    <a:solidFill>
                      <a:srgbClr val="FF0000"/>
                    </a:solidFill>
                    <a:cs typeface="Arial" pitchFamily="34" charset="0"/>
                  </a:rPr>
                  <a:t> </a:t>
                </a:r>
              </a:p>
            </p:txBody>
          </p:sp>
        </mc:Choice>
        <mc:Fallback xmlns="">
          <p:sp>
            <p:nvSpPr>
              <p:cNvPr id="15" name="Text Box 9"/>
              <p:cNvSpPr txBox="1">
                <a:spLocks noRot="1" noChangeAspect="1" noMove="1" noResize="1" noEditPoints="1" noAdjustHandles="1" noChangeArrowheads="1" noChangeShapeType="1" noTextEdit="1"/>
              </p:cNvSpPr>
              <p:nvPr/>
            </p:nvSpPr>
            <p:spPr bwMode="auto">
              <a:xfrm>
                <a:off x="7239000" y="4930421"/>
                <a:ext cx="3652463" cy="523220"/>
              </a:xfrm>
              <a:prstGeom prst="rect">
                <a:avLst/>
              </a:prstGeom>
              <a:blipFill rotWithShape="0">
                <a:blip r:embed="rId4"/>
                <a:stretch>
                  <a:fillRect/>
                </a:stretch>
              </a:blipFill>
              <a:ln w="9525">
                <a:noFill/>
                <a:miter lim="800000"/>
                <a:headEnd/>
                <a:tailEnd/>
              </a:ln>
              <a:effectLst/>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5760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646331"/>
          </a:xfrm>
          <a:prstGeom prst="rect">
            <a:avLst/>
          </a:prstGeom>
          <a:noFill/>
          <a:ln w="9525">
            <a:noFill/>
            <a:miter lim="800000"/>
            <a:headEnd/>
            <a:tailEnd/>
          </a:ln>
          <a:effectLst/>
        </p:spPr>
        <p:txBody>
          <a:bodyPr>
            <a:spAutoFit/>
          </a:bodyPr>
          <a:lstStyle/>
          <a:p>
            <a:pPr>
              <a:spcBef>
                <a:spcPct val="50000"/>
              </a:spcBef>
              <a:defRPr/>
            </a:pPr>
            <a:r>
              <a:rPr lang="en-US" sz="3600" b="1" dirty="0">
                <a:solidFill>
                  <a:schemeClr val="bg1"/>
                </a:solidFill>
                <a:cs typeface="Arial" pitchFamily="34" charset="0"/>
              </a:rPr>
              <a:t>Improvement of Computational Efficiency</a:t>
            </a:r>
            <a:endParaRPr lang="en-US" altLang="zh-CN" sz="3600" b="1" dirty="0">
              <a:solidFill>
                <a:schemeClr val="bg1"/>
              </a:solidFill>
              <a:cs typeface="Arial" pitchFamily="34" charset="0"/>
            </a:endParaRPr>
          </a:p>
        </p:txBody>
      </p:sp>
      <p:sp>
        <p:nvSpPr>
          <p:cNvPr id="24" name="Oval 23"/>
          <p:cNvSpPr/>
          <p:nvPr/>
        </p:nvSpPr>
        <p:spPr>
          <a:xfrm>
            <a:off x="675861" y="1314062"/>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 Box 9"/>
          <p:cNvSpPr txBox="1">
            <a:spLocks noChangeArrowheads="1"/>
          </p:cNvSpPr>
          <p:nvPr/>
        </p:nvSpPr>
        <p:spPr bwMode="auto">
          <a:xfrm>
            <a:off x="913792" y="1138535"/>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Prior overlap avoidance</a:t>
            </a:r>
          </a:p>
        </p:txBody>
      </p:sp>
      <p:sp>
        <p:nvSpPr>
          <p:cNvPr id="31" name="Rectangle 30"/>
          <p:cNvSpPr/>
          <p:nvPr/>
        </p:nvSpPr>
        <p:spPr>
          <a:xfrm>
            <a:off x="887802" y="207331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 Box 9"/>
          <p:cNvSpPr txBox="1">
            <a:spLocks noChangeArrowheads="1"/>
          </p:cNvSpPr>
          <p:nvPr/>
        </p:nvSpPr>
        <p:spPr bwMode="auto">
          <a:xfrm>
            <a:off x="1067838" y="1824335"/>
            <a:ext cx="7543800" cy="461665"/>
          </a:xfrm>
          <a:prstGeom prst="rect">
            <a:avLst/>
          </a:prstGeom>
          <a:noFill/>
          <a:ln w="9525">
            <a:noFill/>
            <a:miter lim="800000"/>
            <a:headEnd/>
            <a:tailEnd/>
          </a:ln>
          <a:effectLst/>
        </p:spPr>
        <p:txBody>
          <a:bodyPr wrap="square">
            <a:spAutoFit/>
          </a:bodyPr>
          <a:lstStyle/>
          <a:p>
            <a:r>
              <a:rPr lang="en-US" sz="2400" dirty="0">
                <a:cs typeface="Arial" pitchFamily="34" charset="0"/>
              </a:rPr>
              <a:t>Iteratively </a:t>
            </a:r>
            <a:r>
              <a:rPr lang="en-US" sz="2400" dirty="0" smtClean="0">
                <a:cs typeface="Arial" pitchFamily="34" charset="0"/>
              </a:rPr>
              <a:t>looking </a:t>
            </a:r>
            <a:r>
              <a:rPr lang="en-US" sz="2400" dirty="0">
                <a:cs typeface="Arial" pitchFamily="34" charset="0"/>
              </a:rPr>
              <a:t>for the minimum transmission delay</a:t>
            </a:r>
            <a:endParaRPr lang="en-US" altLang="zh-CN" sz="2400" dirty="0">
              <a:cs typeface="Arial" pitchFamily="34" charset="0"/>
            </a:endParaRPr>
          </a:p>
        </p:txBody>
      </p:sp>
      <p:sp>
        <p:nvSpPr>
          <p:cNvPr id="34" name="Rectangle 33"/>
          <p:cNvSpPr/>
          <p:nvPr/>
        </p:nvSpPr>
        <p:spPr>
          <a:xfrm>
            <a:off x="887194" y="2614135"/>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 Box 9"/>
          <p:cNvSpPr txBox="1">
            <a:spLocks noChangeArrowheads="1"/>
          </p:cNvSpPr>
          <p:nvPr/>
        </p:nvSpPr>
        <p:spPr bwMode="auto">
          <a:xfrm>
            <a:off x="1067838" y="2389782"/>
            <a:ext cx="7543800" cy="830997"/>
          </a:xfrm>
          <a:prstGeom prst="rect">
            <a:avLst/>
          </a:prstGeom>
          <a:noFill/>
          <a:ln w="9525">
            <a:noFill/>
            <a:miter lim="800000"/>
            <a:headEnd/>
            <a:tailEnd/>
          </a:ln>
          <a:effectLst/>
        </p:spPr>
        <p:txBody>
          <a:bodyPr wrap="square">
            <a:spAutoFit/>
          </a:bodyPr>
          <a:lstStyle/>
          <a:p>
            <a:r>
              <a:rPr lang="en-US" sz="2400" dirty="0">
                <a:cs typeface="Arial" panose="020B0604020202020204" pitchFamily="34" charset="0"/>
              </a:rPr>
              <a:t>Ensure that all possible overlaps could be </a:t>
            </a:r>
            <a:r>
              <a:rPr lang="en-US" sz="2400" dirty="0" smtClean="0">
                <a:cs typeface="Arial" panose="020B0604020202020204" pitchFamily="34" charset="0"/>
              </a:rPr>
              <a:t>avoided in a </a:t>
            </a:r>
            <a:r>
              <a:rPr lang="en-US" sz="2400" dirty="0">
                <a:cs typeface="Arial" panose="020B0604020202020204" pitchFamily="34" charset="0"/>
              </a:rPr>
              <a:t>prior </a:t>
            </a:r>
            <a:r>
              <a:rPr lang="en-US" sz="2400" dirty="0" smtClean="0">
                <a:cs typeface="Arial" panose="020B0604020202020204" pitchFamily="34" charset="0"/>
              </a:rPr>
              <a:t>manner</a:t>
            </a:r>
            <a:endParaRPr lang="en-US" altLang="zh-CN" sz="2400" dirty="0">
              <a:cs typeface="Arial"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178" y="3278395"/>
            <a:ext cx="7391614" cy="2718207"/>
          </a:xfrm>
          <a:prstGeom prst="rect">
            <a:avLst/>
          </a:prstGeom>
        </p:spPr>
      </p:pic>
      <p:sp>
        <p:nvSpPr>
          <p:cNvPr id="12" name="Oval 11"/>
          <p:cNvSpPr/>
          <p:nvPr/>
        </p:nvSpPr>
        <p:spPr>
          <a:xfrm>
            <a:off x="3733800" y="3207756"/>
            <a:ext cx="914400"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4060864" y="2239833"/>
            <a:ext cx="968336" cy="996520"/>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5" name="Text Box 9"/>
              <p:cNvSpPr txBox="1">
                <a:spLocks noChangeArrowheads="1"/>
              </p:cNvSpPr>
              <p:nvPr/>
            </p:nvSpPr>
            <p:spPr bwMode="auto">
              <a:xfrm>
                <a:off x="381000" y="4800600"/>
                <a:ext cx="3652463"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solidFill>
                      <a:srgbClr val="FF0000"/>
                    </a:solidFill>
                    <a:cs typeface="Arial" pitchFamily="34" charset="0"/>
                  </a:rPr>
                  <a:t> </a:t>
                </a:r>
                <a14:m>
                  <m:oMath xmlns:m="http://schemas.openxmlformats.org/officeDocument/2006/math">
                    <m:r>
                      <a:rPr lang="en-US" altLang="zh-CN" sz="2800" b="0" i="1" smtClean="0">
                        <a:solidFill>
                          <a:srgbClr val="FF0000"/>
                        </a:solidFill>
                        <a:latin typeface="Cambria Math" panose="02040503050406030204" pitchFamily="18" charset="0"/>
                        <a:cs typeface="Arial" pitchFamily="34" charset="0"/>
                      </a:rPr>
                      <m:t>𝑂</m:t>
                    </m:r>
                    <m:r>
                      <a:rPr lang="en-US" altLang="zh-CN" sz="2800" b="0" i="1" smtClean="0">
                        <a:solidFill>
                          <a:srgbClr val="FF0000"/>
                        </a:solidFill>
                        <a:latin typeface="Cambria Math" panose="02040503050406030204" pitchFamily="18" charset="0"/>
                        <a:cs typeface="Arial" pitchFamily="34" charset="0"/>
                      </a:rPr>
                      <m:t>(</m:t>
                    </m:r>
                    <m:sSup>
                      <m:sSupPr>
                        <m:ctrlPr>
                          <a:rPr lang="en-US" altLang="zh-CN" sz="2800" b="0" i="1" smtClean="0">
                            <a:solidFill>
                              <a:srgbClr val="FF0000"/>
                            </a:solidFill>
                            <a:latin typeface="Cambria Math" panose="02040503050406030204" pitchFamily="18" charset="0"/>
                            <a:cs typeface="Arial" pitchFamily="34" charset="0"/>
                          </a:rPr>
                        </m:ctrlPr>
                      </m:sSupPr>
                      <m:e>
                        <m:sSub>
                          <m:sSubPr>
                            <m:ctrlPr>
                              <a:rPr lang="en-US" altLang="zh-CN" sz="2800" b="0" i="1" smtClean="0">
                                <a:solidFill>
                                  <a:srgbClr val="FF0000"/>
                                </a:solidFill>
                                <a:latin typeface="Cambria Math" panose="02040503050406030204" pitchFamily="18" charset="0"/>
                                <a:cs typeface="Arial" pitchFamily="34" charset="0"/>
                              </a:rPr>
                            </m:ctrlPr>
                          </m:sSubPr>
                          <m:e>
                            <m:r>
                              <a:rPr lang="en-US" altLang="zh-CN" sz="2800" b="0" i="1" smtClean="0">
                                <a:solidFill>
                                  <a:srgbClr val="FF0000"/>
                                </a:solidFill>
                                <a:latin typeface="Cambria Math" panose="02040503050406030204" pitchFamily="18" charset="0"/>
                                <a:cs typeface="Arial" pitchFamily="34" charset="0"/>
                              </a:rPr>
                              <m:t>𝑛</m:t>
                            </m:r>
                          </m:e>
                          <m:sub>
                            <m:r>
                              <a:rPr lang="en-US" altLang="zh-CN" sz="2800" b="0" i="1" smtClean="0">
                                <a:solidFill>
                                  <a:srgbClr val="FF0000"/>
                                </a:solidFill>
                                <a:latin typeface="Cambria Math" panose="02040503050406030204" pitchFamily="18" charset="0"/>
                                <a:cs typeface="Arial" pitchFamily="34" charset="0"/>
                              </a:rPr>
                              <m:t>𝑖</m:t>
                            </m:r>
                          </m:sub>
                        </m:sSub>
                      </m:e>
                      <m:sup>
                        <m:r>
                          <a:rPr lang="en-US" altLang="zh-CN" sz="2800" b="0" i="1" smtClean="0">
                            <a:solidFill>
                              <a:srgbClr val="FF0000"/>
                            </a:solidFill>
                            <a:latin typeface="Cambria Math" panose="02040503050406030204" pitchFamily="18" charset="0"/>
                            <a:cs typeface="Arial" pitchFamily="34" charset="0"/>
                          </a:rPr>
                          <m:t>2</m:t>
                        </m:r>
                      </m:sup>
                    </m:sSup>
                    <m:r>
                      <a:rPr lang="en-US" altLang="zh-CN" sz="2800" b="0" i="1" smtClean="0">
                        <a:solidFill>
                          <a:srgbClr val="FF0000"/>
                        </a:solidFill>
                        <a:latin typeface="Cambria Math" panose="02040503050406030204" pitchFamily="18" charset="0"/>
                        <a:cs typeface="Arial" pitchFamily="34" charset="0"/>
                      </a:rPr>
                      <m:t>)</m:t>
                    </m:r>
                  </m:oMath>
                </a14:m>
                <a:r>
                  <a:rPr lang="en-US" altLang="zh-CN" sz="2800" dirty="0">
                    <a:solidFill>
                      <a:srgbClr val="FF0000"/>
                    </a:solidFill>
                    <a:cs typeface="Arial" pitchFamily="34" charset="0"/>
                  </a:rPr>
                  <a:t> </a:t>
                </a:r>
              </a:p>
            </p:txBody>
          </p:sp>
        </mc:Choice>
        <mc:Fallback xmlns="">
          <p:sp>
            <p:nvSpPr>
              <p:cNvPr id="15" name="Text Box 9"/>
              <p:cNvSpPr txBox="1">
                <a:spLocks noRot="1" noChangeAspect="1" noMove="1" noResize="1" noEditPoints="1" noAdjustHandles="1" noChangeArrowheads="1" noChangeShapeType="1" noTextEdit="1"/>
              </p:cNvSpPr>
              <p:nvPr/>
            </p:nvSpPr>
            <p:spPr bwMode="auto">
              <a:xfrm>
                <a:off x="381000" y="4800600"/>
                <a:ext cx="3652463" cy="523220"/>
              </a:xfrm>
              <a:prstGeom prst="rect">
                <a:avLst/>
              </a:prstGeom>
              <a:blipFill rotWithShape="0">
                <a:blip r:embed="rId4"/>
                <a:stretch>
                  <a:fillRect/>
                </a:stretch>
              </a:blipFill>
              <a:ln w="9525">
                <a:noFill/>
                <a:miter lim="800000"/>
                <a:headEnd/>
                <a:tailEnd/>
              </a:ln>
              <a:effectLst/>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16512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Online transmission scheduling</a:t>
            </a:r>
          </a:p>
        </p:txBody>
      </p:sp>
      <p:grpSp>
        <p:nvGrpSpPr>
          <p:cNvPr id="31" name="Group 30"/>
          <p:cNvGrpSpPr/>
          <p:nvPr/>
        </p:nvGrpSpPr>
        <p:grpSpPr>
          <a:xfrm>
            <a:off x="666530" y="1215919"/>
            <a:ext cx="7857931" cy="523220"/>
            <a:chOff x="666530" y="1066800"/>
            <a:chExt cx="7857931" cy="523220"/>
          </a:xfrm>
        </p:grpSpPr>
        <p:sp>
          <p:nvSpPr>
            <p:cNvPr id="7" name="Oval 6"/>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8"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Prediction of application execution path</a:t>
              </a:r>
            </a:p>
          </p:txBody>
        </p:sp>
      </p:grpSp>
      <p:sp>
        <p:nvSpPr>
          <p:cNvPr id="15" name="Rectangle 14"/>
          <p:cNvSpPr/>
          <p:nvPr/>
        </p:nvSpPr>
        <p:spPr>
          <a:xfrm>
            <a:off x="947323" y="192779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685800" y="1677584"/>
            <a:ext cx="7543800" cy="830997"/>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Formulating method transitions as an order-k semi-Markov model</a:t>
            </a:r>
          </a:p>
        </p:txBody>
      </p:sp>
      <p:pic>
        <p:nvPicPr>
          <p:cNvPr id="30" name="Picture 29" descr="star.png"/>
          <p:cNvPicPr>
            <a:picLocks noChangeAspect="1"/>
          </p:cNvPicPr>
          <p:nvPr/>
        </p:nvPicPr>
        <p:blipFill>
          <a:blip r:embed="rId3" cstate="print"/>
          <a:stretch>
            <a:fillRect/>
          </a:stretch>
        </p:blipFill>
        <p:spPr>
          <a:xfrm>
            <a:off x="1066800" y="2493184"/>
            <a:ext cx="444971" cy="414494"/>
          </a:xfrm>
          <a:prstGeom prst="rect">
            <a:avLst/>
          </a:prstGeom>
        </p:spPr>
      </p:pic>
      <p:sp>
        <p:nvSpPr>
          <p:cNvPr id="33" name="Text Box 9"/>
          <p:cNvSpPr txBox="1">
            <a:spLocks noChangeArrowheads="1"/>
          </p:cNvSpPr>
          <p:nvPr/>
        </p:nvSpPr>
        <p:spPr bwMode="auto">
          <a:xfrm>
            <a:off x="1345376" y="2546556"/>
            <a:ext cx="7543800" cy="650563"/>
          </a:xfrm>
          <a:prstGeom prst="rect">
            <a:avLst/>
          </a:prstGeom>
          <a:noFill/>
          <a:ln w="9525">
            <a:noFill/>
            <a:miter lim="800000"/>
            <a:headEnd/>
            <a:tailEnd/>
          </a:ln>
          <a:effectLst/>
        </p:spPr>
        <p:txBody>
          <a:bodyPr wrap="square">
            <a:spAutoFit/>
          </a:bodyPr>
          <a:lstStyle/>
          <a:p>
            <a:pPr>
              <a:lnSpc>
                <a:spcPts val="1500"/>
              </a:lnSpc>
              <a:spcBef>
                <a:spcPct val="50000"/>
              </a:spcBef>
              <a:defRPr/>
            </a:pPr>
            <a:r>
              <a:rPr lang="en-US" altLang="zh-CN" sz="2200" i="1" u="sng" dirty="0">
                <a:solidFill>
                  <a:srgbClr val="FF0000"/>
                </a:solidFill>
                <a:cs typeface="Arial" pitchFamily="34" charset="0"/>
              </a:rPr>
              <a:t>Semi-</a:t>
            </a:r>
            <a:r>
              <a:rPr lang="en-US" altLang="zh-CN" sz="2200" i="1" u="sng" dirty="0" err="1">
                <a:solidFill>
                  <a:srgbClr val="FF0000"/>
                </a:solidFill>
                <a:cs typeface="Arial" pitchFamily="34" charset="0"/>
              </a:rPr>
              <a:t>markov</a:t>
            </a:r>
            <a:r>
              <a:rPr lang="en-US" altLang="zh-CN" sz="2200" dirty="0">
                <a:cs typeface="Arial" pitchFamily="34" charset="0"/>
              </a:rPr>
              <a:t>: arbitrary sojourn times</a:t>
            </a:r>
          </a:p>
          <a:p>
            <a:pPr>
              <a:lnSpc>
                <a:spcPts val="1500"/>
              </a:lnSpc>
              <a:spcBef>
                <a:spcPct val="50000"/>
              </a:spcBef>
              <a:defRPr/>
            </a:pPr>
            <a:r>
              <a:rPr lang="en-US" altLang="zh-CN" sz="2200" dirty="0">
                <a:cs typeface="Arial" pitchFamily="34" charset="0"/>
              </a:rPr>
              <a:t>between method transitions </a:t>
            </a:r>
            <a:endParaRPr lang="en-US" altLang="zh-CN" sz="2200" i="1" u="sng" dirty="0">
              <a:solidFill>
                <a:srgbClr val="FF0000"/>
              </a:solidFill>
              <a:cs typeface="Arial" pitchFamily="34" charset="0"/>
            </a:endParaRPr>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325" y="2184519"/>
            <a:ext cx="3140075"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1" name="TextBox 50"/>
          <p:cNvSpPr txBox="1"/>
          <p:nvPr/>
        </p:nvSpPr>
        <p:spPr>
          <a:xfrm>
            <a:off x="6156325" y="4013319"/>
            <a:ext cx="2477409" cy="369332"/>
          </a:xfrm>
          <a:prstGeom prst="rect">
            <a:avLst/>
          </a:prstGeom>
          <a:noFill/>
        </p:spPr>
        <p:txBody>
          <a:bodyPr wrap="none" rtlCol="0">
            <a:spAutoFit/>
          </a:bodyPr>
          <a:lstStyle/>
          <a:p>
            <a:r>
              <a:rPr lang="en-US" dirty="0">
                <a:solidFill>
                  <a:srgbClr val="FF0000"/>
                </a:solidFill>
              </a:rPr>
              <a:t>Method execution times</a:t>
            </a:r>
          </a:p>
        </p:txBody>
      </p:sp>
      <p:cxnSp>
        <p:nvCxnSpPr>
          <p:cNvPr id="52" name="Straight Connector 51"/>
          <p:cNvCxnSpPr/>
          <p:nvPr/>
        </p:nvCxnSpPr>
        <p:spPr>
          <a:xfrm>
            <a:off x="6689725" y="3632319"/>
            <a:ext cx="304800" cy="457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680325" y="3556119"/>
            <a:ext cx="381000" cy="533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308725" y="3403719"/>
            <a:ext cx="762000" cy="1524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395029" y="2794119"/>
            <a:ext cx="209096" cy="609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985125" y="2641719"/>
            <a:ext cx="533400" cy="3810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57" name="Picture 56" descr="star.png"/>
          <p:cNvPicPr>
            <a:picLocks noChangeAspect="1"/>
          </p:cNvPicPr>
          <p:nvPr/>
        </p:nvPicPr>
        <p:blipFill>
          <a:blip r:embed="rId3" cstate="print"/>
          <a:stretch>
            <a:fillRect/>
          </a:stretch>
        </p:blipFill>
        <p:spPr>
          <a:xfrm>
            <a:off x="1066800" y="3273319"/>
            <a:ext cx="444971" cy="414494"/>
          </a:xfrm>
          <a:prstGeom prst="rect">
            <a:avLst/>
          </a:prstGeom>
        </p:spPr>
      </p:pic>
      <p:sp>
        <p:nvSpPr>
          <p:cNvPr id="58" name="Text Box 9"/>
          <p:cNvSpPr txBox="1">
            <a:spLocks noChangeArrowheads="1"/>
          </p:cNvSpPr>
          <p:nvPr/>
        </p:nvSpPr>
        <p:spPr bwMode="auto">
          <a:xfrm>
            <a:off x="1345376" y="3326691"/>
            <a:ext cx="7543800" cy="646331"/>
          </a:xfrm>
          <a:prstGeom prst="rect">
            <a:avLst/>
          </a:prstGeom>
          <a:noFill/>
          <a:ln w="9525">
            <a:noFill/>
            <a:miter lim="800000"/>
            <a:headEnd/>
            <a:tailEnd/>
          </a:ln>
          <a:effectLst/>
        </p:spPr>
        <p:txBody>
          <a:bodyPr wrap="square">
            <a:spAutoFit/>
          </a:bodyPr>
          <a:lstStyle/>
          <a:p>
            <a:pPr>
              <a:lnSpc>
                <a:spcPts val="1500"/>
              </a:lnSpc>
              <a:spcBef>
                <a:spcPct val="50000"/>
              </a:spcBef>
              <a:defRPr/>
            </a:pPr>
            <a:r>
              <a:rPr lang="en-US" altLang="zh-CN" sz="2200" i="1" u="sng" dirty="0">
                <a:solidFill>
                  <a:srgbClr val="FF0000"/>
                </a:solidFill>
                <a:cs typeface="Arial" pitchFamily="34" charset="0"/>
              </a:rPr>
              <a:t>Order-k</a:t>
            </a:r>
            <a:r>
              <a:rPr lang="en-US" altLang="zh-CN" sz="2200" dirty="0">
                <a:cs typeface="Arial" pitchFamily="34" charset="0"/>
              </a:rPr>
              <a:t>: precise prediction of method</a:t>
            </a:r>
          </a:p>
          <a:p>
            <a:pPr>
              <a:lnSpc>
                <a:spcPts val="1500"/>
              </a:lnSpc>
              <a:spcBef>
                <a:spcPct val="50000"/>
              </a:spcBef>
              <a:defRPr/>
            </a:pPr>
            <a:r>
              <a:rPr lang="en-US" altLang="zh-CN" sz="2200" dirty="0">
                <a:cs typeface="Arial" pitchFamily="34" charset="0"/>
              </a:rPr>
              <a:t>Invocation (k-step interdependency)</a:t>
            </a:r>
          </a:p>
        </p:txBody>
      </p:sp>
      <p:sp>
        <p:nvSpPr>
          <p:cNvPr id="60" name="Rectangle 59"/>
          <p:cNvSpPr/>
          <p:nvPr/>
        </p:nvSpPr>
        <p:spPr>
          <a:xfrm>
            <a:off x="1064765" y="4369282"/>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Text Box 9"/>
          <p:cNvSpPr txBox="1">
            <a:spLocks noChangeArrowheads="1"/>
          </p:cNvSpPr>
          <p:nvPr/>
        </p:nvSpPr>
        <p:spPr bwMode="auto">
          <a:xfrm>
            <a:off x="803495" y="4184682"/>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Incorporation of run-time dynamics</a:t>
            </a:r>
          </a:p>
        </p:txBody>
      </p:sp>
      <p:pic>
        <p:nvPicPr>
          <p:cNvPr id="67" name="Picture 66" descr="star.png"/>
          <p:cNvPicPr>
            <a:picLocks noChangeAspect="1"/>
          </p:cNvPicPr>
          <p:nvPr/>
        </p:nvPicPr>
        <p:blipFill>
          <a:blip r:embed="rId3" cstate="print"/>
          <a:stretch>
            <a:fillRect/>
          </a:stretch>
        </p:blipFill>
        <p:spPr>
          <a:xfrm>
            <a:off x="1151056" y="4707216"/>
            <a:ext cx="444971" cy="414494"/>
          </a:xfrm>
          <a:prstGeom prst="rect">
            <a:avLst/>
          </a:prstGeom>
        </p:spPr>
      </p:pic>
      <p:sp>
        <p:nvSpPr>
          <p:cNvPr id="68" name="Text Box 9"/>
          <p:cNvSpPr txBox="1">
            <a:spLocks noChangeArrowheads="1"/>
          </p:cNvSpPr>
          <p:nvPr/>
        </p:nvSpPr>
        <p:spPr bwMode="auto">
          <a:xfrm>
            <a:off x="1429632" y="4760588"/>
            <a:ext cx="7543800" cy="284693"/>
          </a:xfrm>
          <a:prstGeom prst="rect">
            <a:avLst/>
          </a:prstGeom>
          <a:noFill/>
          <a:ln w="9525">
            <a:noFill/>
            <a:miter lim="800000"/>
            <a:headEnd/>
            <a:tailEnd/>
          </a:ln>
          <a:effectLst/>
        </p:spPr>
        <p:txBody>
          <a:bodyPr wrap="square">
            <a:spAutoFit/>
          </a:bodyPr>
          <a:lstStyle/>
          <a:p>
            <a:pPr>
              <a:lnSpc>
                <a:spcPts val="1500"/>
              </a:lnSpc>
              <a:spcBef>
                <a:spcPct val="50000"/>
              </a:spcBef>
              <a:defRPr/>
            </a:pPr>
            <a:r>
              <a:rPr lang="en-US" altLang="zh-CN" sz="2200" dirty="0" smtClean="0">
                <a:cs typeface="Arial" pitchFamily="34" charset="0"/>
              </a:rPr>
              <a:t>Predicting </a:t>
            </a:r>
            <a:r>
              <a:rPr lang="en-US" altLang="zh-CN" sz="2200" dirty="0">
                <a:cs typeface="Arial" pitchFamily="34" charset="0"/>
              </a:rPr>
              <a:t>the number of future method invocations</a:t>
            </a:r>
          </a:p>
        </p:txBody>
      </p:sp>
      <p:pic>
        <p:nvPicPr>
          <p:cNvPr id="69" name="Picture 68" descr="star.png"/>
          <p:cNvPicPr>
            <a:picLocks noChangeAspect="1"/>
          </p:cNvPicPr>
          <p:nvPr/>
        </p:nvPicPr>
        <p:blipFill>
          <a:blip r:embed="rId3" cstate="print"/>
          <a:stretch>
            <a:fillRect/>
          </a:stretch>
        </p:blipFill>
        <p:spPr>
          <a:xfrm>
            <a:off x="1151056" y="5141280"/>
            <a:ext cx="444971" cy="414494"/>
          </a:xfrm>
          <a:prstGeom prst="rect">
            <a:avLst/>
          </a:prstGeom>
        </p:spPr>
      </p:pic>
      <p:sp>
        <p:nvSpPr>
          <p:cNvPr id="70" name="Text Box 9"/>
          <p:cNvSpPr txBox="1">
            <a:spLocks noChangeArrowheads="1"/>
          </p:cNvSpPr>
          <p:nvPr/>
        </p:nvSpPr>
        <p:spPr bwMode="auto">
          <a:xfrm>
            <a:off x="1429632" y="5194652"/>
            <a:ext cx="7543800" cy="646331"/>
          </a:xfrm>
          <a:prstGeom prst="rect">
            <a:avLst/>
          </a:prstGeom>
          <a:noFill/>
          <a:ln w="9525">
            <a:noFill/>
            <a:miter lim="800000"/>
            <a:headEnd/>
            <a:tailEnd/>
          </a:ln>
          <a:effectLst/>
        </p:spPr>
        <p:txBody>
          <a:bodyPr wrap="square">
            <a:spAutoFit/>
          </a:bodyPr>
          <a:lstStyle/>
          <a:p>
            <a:pPr>
              <a:lnSpc>
                <a:spcPts val="1500"/>
              </a:lnSpc>
              <a:spcBef>
                <a:spcPct val="50000"/>
              </a:spcBef>
              <a:defRPr/>
            </a:pPr>
            <a:r>
              <a:rPr lang="en-US" altLang="zh-CN" sz="2200" dirty="0" smtClean="0">
                <a:cs typeface="Arial" pitchFamily="34" charset="0"/>
              </a:rPr>
              <a:t>Predicting </a:t>
            </a:r>
            <a:r>
              <a:rPr lang="en-US" altLang="zh-CN" sz="2200" dirty="0">
                <a:cs typeface="Arial" pitchFamily="34" charset="0"/>
              </a:rPr>
              <a:t>the execution time of method to be invoked in </a:t>
            </a:r>
          </a:p>
          <a:p>
            <a:pPr>
              <a:lnSpc>
                <a:spcPts val="1500"/>
              </a:lnSpc>
              <a:spcBef>
                <a:spcPct val="50000"/>
              </a:spcBef>
              <a:defRPr/>
            </a:pPr>
            <a:r>
              <a:rPr lang="en-US" altLang="zh-CN" sz="2200" dirty="0">
                <a:cs typeface="Arial" pitchFamily="34" charset="0"/>
              </a:rPr>
              <a:t>the future</a:t>
            </a:r>
          </a:p>
        </p:txBody>
      </p:sp>
      <p:sp>
        <p:nvSpPr>
          <p:cNvPr id="26"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8707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1" grpId="0"/>
      <p:bldP spid="58" grpId="0"/>
      <p:bldP spid="68"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Online transmission scheduling</a:t>
            </a:r>
          </a:p>
        </p:txBody>
      </p:sp>
      <p:grpSp>
        <p:nvGrpSpPr>
          <p:cNvPr id="31" name="Group 30"/>
          <p:cNvGrpSpPr/>
          <p:nvPr/>
        </p:nvGrpSpPr>
        <p:grpSpPr>
          <a:xfrm>
            <a:off x="666530" y="1227158"/>
            <a:ext cx="7857931" cy="523220"/>
            <a:chOff x="666530" y="1066800"/>
            <a:chExt cx="7857931" cy="523220"/>
          </a:xfrm>
        </p:grpSpPr>
        <p:sp>
          <p:nvSpPr>
            <p:cNvPr id="7" name="Oval 6"/>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Probabilistic transmission scheduling</a:t>
              </a:r>
            </a:p>
          </p:txBody>
        </p:sp>
      </p:grpSp>
      <p:sp>
        <p:nvSpPr>
          <p:cNvPr id="27" name="Rectangle 26"/>
          <p:cNvSpPr/>
          <p:nvPr/>
        </p:nvSpPr>
        <p:spPr>
          <a:xfrm>
            <a:off x="1016475" y="3003402"/>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Text Box 9"/>
          <p:cNvSpPr txBox="1">
            <a:spLocks noChangeArrowheads="1"/>
          </p:cNvSpPr>
          <p:nvPr/>
        </p:nvSpPr>
        <p:spPr bwMode="auto">
          <a:xfrm>
            <a:off x="762000" y="2697653"/>
            <a:ext cx="7543800" cy="830997"/>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Probabilistically estimate the cumulative transmission delay</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13461"/>
            <a:ext cx="4653421" cy="803711"/>
          </a:xfrm>
          <a:prstGeom prst="rect">
            <a:avLst/>
          </a:prstGeom>
        </p:spPr>
      </p:pic>
      <p:sp>
        <p:nvSpPr>
          <p:cNvPr id="12" name="Rectangle 11"/>
          <p:cNvSpPr/>
          <p:nvPr/>
        </p:nvSpPr>
        <p:spPr>
          <a:xfrm>
            <a:off x="978320" y="2074643"/>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 Box 9"/>
          <p:cNvSpPr txBox="1">
            <a:spLocks noChangeArrowheads="1"/>
          </p:cNvSpPr>
          <p:nvPr/>
        </p:nvSpPr>
        <p:spPr bwMode="auto">
          <a:xfrm>
            <a:off x="792997" y="1824433"/>
            <a:ext cx="7543800" cy="830997"/>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 probabilistic framework to adaptively schedule each transmission</a:t>
            </a:r>
          </a:p>
        </p:txBody>
      </p:sp>
      <p:sp>
        <p:nvSpPr>
          <p:cNvPr id="22"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cxnSp>
        <p:nvCxnSpPr>
          <p:cNvPr id="3" name="Straight Connector 2"/>
          <p:cNvCxnSpPr/>
          <p:nvPr/>
        </p:nvCxnSpPr>
        <p:spPr>
          <a:xfrm>
            <a:off x="2566261" y="4800600"/>
            <a:ext cx="91440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61661" y="4800600"/>
            <a:ext cx="152400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33" name="Text Box 9"/>
          <p:cNvSpPr txBox="1">
            <a:spLocks noChangeArrowheads="1"/>
          </p:cNvSpPr>
          <p:nvPr/>
        </p:nvSpPr>
        <p:spPr bwMode="auto">
          <a:xfrm>
            <a:off x="2241196" y="4834870"/>
            <a:ext cx="1564530" cy="769441"/>
          </a:xfrm>
          <a:prstGeom prst="rect">
            <a:avLst/>
          </a:prstGeom>
          <a:noFill/>
          <a:ln w="9525">
            <a:noFill/>
            <a:miter lim="800000"/>
            <a:headEnd/>
            <a:tailEnd/>
          </a:ln>
          <a:effectLst/>
        </p:spPr>
        <p:txBody>
          <a:bodyPr wrap="square">
            <a:spAutoFit/>
          </a:bodyPr>
          <a:lstStyle/>
          <a:p>
            <a:pPr algn="ctr"/>
            <a:r>
              <a:rPr lang="en-US" sz="2200" dirty="0">
                <a:solidFill>
                  <a:srgbClr val="000099"/>
                </a:solidFill>
              </a:rPr>
              <a:t>Cumulative</a:t>
            </a:r>
          </a:p>
          <a:p>
            <a:pPr algn="ctr"/>
            <a:r>
              <a:rPr lang="en-US" sz="2200" dirty="0">
                <a:solidFill>
                  <a:srgbClr val="000099"/>
                </a:solidFill>
              </a:rPr>
              <a:t>deferral</a:t>
            </a:r>
          </a:p>
        </p:txBody>
      </p:sp>
      <p:sp>
        <p:nvSpPr>
          <p:cNvPr id="34" name="Text Box 9"/>
          <p:cNvSpPr txBox="1">
            <a:spLocks noChangeArrowheads="1"/>
          </p:cNvSpPr>
          <p:nvPr/>
        </p:nvSpPr>
        <p:spPr bwMode="auto">
          <a:xfrm>
            <a:off x="3175861" y="4869359"/>
            <a:ext cx="3118290" cy="769441"/>
          </a:xfrm>
          <a:prstGeom prst="rect">
            <a:avLst/>
          </a:prstGeom>
          <a:noFill/>
          <a:ln w="9525">
            <a:noFill/>
            <a:miter lim="800000"/>
            <a:headEnd/>
            <a:tailEnd/>
          </a:ln>
          <a:effectLst/>
        </p:spPr>
        <p:txBody>
          <a:bodyPr wrap="square">
            <a:spAutoFit/>
          </a:bodyPr>
          <a:lstStyle/>
          <a:p>
            <a:pPr algn="ctr"/>
            <a:r>
              <a:rPr lang="en-US" sz="2200" dirty="0">
                <a:solidFill>
                  <a:srgbClr val="000099"/>
                </a:solidFill>
              </a:rPr>
              <a:t>Cumulative</a:t>
            </a:r>
          </a:p>
          <a:p>
            <a:pPr algn="ctr"/>
            <a:r>
              <a:rPr lang="en-US" sz="2200" dirty="0">
                <a:solidFill>
                  <a:srgbClr val="000099"/>
                </a:solidFill>
              </a:rPr>
              <a:t>Execution time</a:t>
            </a:r>
          </a:p>
        </p:txBody>
      </p:sp>
      <p:sp>
        <p:nvSpPr>
          <p:cNvPr id="35" name="Oval 34"/>
          <p:cNvSpPr/>
          <p:nvPr/>
        </p:nvSpPr>
        <p:spPr>
          <a:xfrm>
            <a:off x="2573188" y="4138642"/>
            <a:ext cx="450273"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2900253" y="3961274"/>
            <a:ext cx="351808" cy="205965"/>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84359" y="3316069"/>
            <a:ext cx="2177584" cy="707886"/>
          </a:xfrm>
          <a:prstGeom prst="rect">
            <a:avLst/>
          </a:prstGeom>
          <a:noFill/>
        </p:spPr>
        <p:txBody>
          <a:bodyPr wrap="none" rtlCol="0">
            <a:spAutoFit/>
          </a:bodyPr>
          <a:lstStyle/>
          <a:p>
            <a:pPr algn="ctr"/>
            <a:r>
              <a:rPr lang="en-US" sz="2000" dirty="0">
                <a:solidFill>
                  <a:srgbClr val="FF0000"/>
                </a:solidFill>
              </a:rPr>
              <a:t>Predicted number </a:t>
            </a:r>
          </a:p>
          <a:p>
            <a:pPr algn="ctr"/>
            <a:r>
              <a:rPr lang="en-US" sz="2000" dirty="0">
                <a:solidFill>
                  <a:srgbClr val="FF0000"/>
                </a:solidFill>
              </a:rPr>
              <a:t>of future execution</a:t>
            </a:r>
          </a:p>
        </p:txBody>
      </p:sp>
      <p:sp>
        <p:nvSpPr>
          <p:cNvPr id="19" name="Rectangle 18"/>
          <p:cNvSpPr/>
          <p:nvPr/>
        </p:nvSpPr>
        <p:spPr>
          <a:xfrm>
            <a:off x="3099661" y="4114800"/>
            <a:ext cx="404504" cy="50883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004661" y="4099173"/>
            <a:ext cx="450273" cy="513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5331726" y="3921805"/>
            <a:ext cx="351808" cy="205965"/>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34860" y="3516868"/>
            <a:ext cx="2791982" cy="400110"/>
          </a:xfrm>
          <a:prstGeom prst="rect">
            <a:avLst/>
          </a:prstGeom>
          <a:noFill/>
        </p:spPr>
        <p:txBody>
          <a:bodyPr wrap="none" rtlCol="0">
            <a:spAutoFit/>
          </a:bodyPr>
          <a:lstStyle/>
          <a:p>
            <a:pPr algn="ctr"/>
            <a:r>
              <a:rPr lang="en-US" sz="2000" dirty="0">
                <a:solidFill>
                  <a:srgbClr val="FF0000"/>
                </a:solidFill>
              </a:rPr>
              <a:t>Predicted execution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92781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animBg="1"/>
      <p:bldP spid="37" grpId="0"/>
      <p:bldP spid="38"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07886"/>
          </a:xfrm>
          <a:prstGeom prst="rect">
            <a:avLst/>
          </a:prstGeom>
          <a:noFill/>
          <a:ln w="9525">
            <a:noFill/>
            <a:miter lim="800000"/>
            <a:headEnd/>
            <a:tailEnd/>
          </a:ln>
          <a:effectLst/>
        </p:spPr>
        <p:txBody>
          <a:bodyPr>
            <a:spAutoFit/>
          </a:bodyPr>
          <a:lstStyle/>
          <a:p>
            <a:pPr>
              <a:spcBef>
                <a:spcPct val="50000"/>
              </a:spcBef>
              <a:defRPr/>
            </a:pPr>
            <a:r>
              <a:rPr lang="en-US" altLang="zh-CN" sz="4000" b="1" dirty="0">
                <a:solidFill>
                  <a:schemeClr val="bg1"/>
                </a:solidFill>
                <a:cs typeface="Arial" pitchFamily="34" charset="0"/>
              </a:rPr>
              <a:t>Performance evaluations</a:t>
            </a:r>
          </a:p>
        </p:txBody>
      </p:sp>
      <p:grpSp>
        <p:nvGrpSpPr>
          <p:cNvPr id="20" name="Group 19"/>
          <p:cNvGrpSpPr/>
          <p:nvPr/>
        </p:nvGrpSpPr>
        <p:grpSpPr>
          <a:xfrm>
            <a:off x="666530" y="1191722"/>
            <a:ext cx="7857931" cy="523220"/>
            <a:chOff x="666530" y="1066800"/>
            <a:chExt cx="7857931" cy="523220"/>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Comparisons</a:t>
              </a:r>
            </a:p>
          </p:txBody>
        </p:sp>
      </p:grpSp>
      <p:sp>
        <p:nvSpPr>
          <p:cNvPr id="13" name="Rectangle 12"/>
          <p:cNvSpPr/>
          <p:nvPr/>
        </p:nvSpPr>
        <p:spPr>
          <a:xfrm>
            <a:off x="978320" y="185041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 Box 9"/>
          <p:cNvSpPr txBox="1">
            <a:spLocks noChangeArrowheads="1"/>
          </p:cNvSpPr>
          <p:nvPr/>
        </p:nvSpPr>
        <p:spPr bwMode="auto">
          <a:xfrm>
            <a:off x="762000" y="1600200"/>
            <a:ext cx="7543800" cy="830997"/>
          </a:xfrm>
          <a:prstGeom prst="rect">
            <a:avLst/>
          </a:prstGeom>
          <a:noFill/>
          <a:ln w="9525">
            <a:noFill/>
            <a:miter lim="800000"/>
            <a:headEnd/>
            <a:tailEnd/>
          </a:ln>
          <a:effectLst/>
        </p:spPr>
        <p:txBody>
          <a:bodyPr wrap="square">
            <a:spAutoFit/>
          </a:bodyPr>
          <a:lstStyle/>
          <a:p>
            <a:pPr lvl="1"/>
            <a:r>
              <a:rPr lang="en-US" sz="2400" i="1" u="sng" dirty="0">
                <a:cs typeface="Arial" panose="020B0604020202020204" pitchFamily="34" charset="0"/>
              </a:rPr>
              <a:t>Bundle transmission</a:t>
            </a:r>
            <a:r>
              <a:rPr lang="en-US" sz="2400" dirty="0">
                <a:cs typeface="Arial" panose="020B0604020202020204" pitchFamily="34" charset="0"/>
              </a:rPr>
              <a:t>: performance requirements and delay constraint are not considered.</a:t>
            </a:r>
            <a:endParaRPr lang="en-US" sz="2400" i="1" u="sng" dirty="0">
              <a:cs typeface="Arial" panose="020B0604020202020204" pitchFamily="34" charset="0"/>
            </a:endParaRPr>
          </a:p>
        </p:txBody>
      </p:sp>
      <p:sp>
        <p:nvSpPr>
          <p:cNvPr id="15" name="Rectangle 14"/>
          <p:cNvSpPr/>
          <p:nvPr/>
        </p:nvSpPr>
        <p:spPr>
          <a:xfrm>
            <a:off x="978320" y="2600085"/>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762000" y="2349875"/>
            <a:ext cx="7543800" cy="830997"/>
          </a:xfrm>
          <a:prstGeom prst="rect">
            <a:avLst/>
          </a:prstGeom>
          <a:noFill/>
          <a:ln w="9525">
            <a:noFill/>
            <a:miter lim="800000"/>
            <a:headEnd/>
            <a:tailEnd/>
          </a:ln>
          <a:effectLst/>
        </p:spPr>
        <p:txBody>
          <a:bodyPr wrap="square">
            <a:spAutoFit/>
          </a:bodyPr>
          <a:lstStyle/>
          <a:p>
            <a:pPr lvl="1"/>
            <a:r>
              <a:rPr lang="en-US" sz="2400" i="1" u="sng" dirty="0">
                <a:cs typeface="Arial" panose="020B0604020202020204" pitchFamily="34" charset="0"/>
              </a:rPr>
              <a:t>Fast dormancy</a:t>
            </a:r>
            <a:r>
              <a:rPr lang="en-US" sz="2400" dirty="0">
                <a:cs typeface="Arial" panose="020B0604020202020204" pitchFamily="34" charset="0"/>
              </a:rPr>
              <a:t>: the mobile device switches to IDLE quickly after data transmission </a:t>
            </a:r>
            <a:endParaRPr lang="en-US" sz="2400" i="1" u="sng" dirty="0">
              <a:cs typeface="Arial" panose="020B0604020202020204" pitchFamily="34" charset="0"/>
            </a:endParaRPr>
          </a:p>
        </p:txBody>
      </p:sp>
      <p:sp>
        <p:nvSpPr>
          <p:cNvPr id="17" name="Rectangle 16"/>
          <p:cNvSpPr/>
          <p:nvPr/>
        </p:nvSpPr>
        <p:spPr>
          <a:xfrm>
            <a:off x="978320" y="336418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 Box 9"/>
          <p:cNvSpPr txBox="1">
            <a:spLocks noChangeArrowheads="1"/>
          </p:cNvSpPr>
          <p:nvPr/>
        </p:nvSpPr>
        <p:spPr bwMode="auto">
          <a:xfrm>
            <a:off x="762000" y="3113974"/>
            <a:ext cx="7543800" cy="461665"/>
          </a:xfrm>
          <a:prstGeom prst="rect">
            <a:avLst/>
          </a:prstGeom>
          <a:noFill/>
          <a:ln w="9525">
            <a:noFill/>
            <a:miter lim="800000"/>
            <a:headEnd/>
            <a:tailEnd/>
          </a:ln>
          <a:effectLst/>
        </p:spPr>
        <p:txBody>
          <a:bodyPr wrap="square">
            <a:spAutoFit/>
          </a:bodyPr>
          <a:lstStyle/>
          <a:p>
            <a:pPr lvl="1"/>
            <a:r>
              <a:rPr lang="en-US" sz="2400" i="1" u="sng" dirty="0">
                <a:cs typeface="Arial" panose="020B0604020202020204" pitchFamily="34" charset="0"/>
              </a:rPr>
              <a:t>RSG</a:t>
            </a:r>
            <a:r>
              <a:rPr lang="en-US" sz="2400" dirty="0">
                <a:cs typeface="Arial" panose="020B0604020202020204" pitchFamily="34" charset="0"/>
              </a:rPr>
              <a:t>: run-time causality and dynamics are ignored.</a:t>
            </a:r>
            <a:endParaRPr lang="en-US" sz="2400" i="1" u="sng" dirty="0">
              <a:cs typeface="Arial" panose="020B0604020202020204" pitchFamily="34" charset="0"/>
            </a:endParaRPr>
          </a:p>
        </p:txBody>
      </p:sp>
      <p:grpSp>
        <p:nvGrpSpPr>
          <p:cNvPr id="19" name="Group 18"/>
          <p:cNvGrpSpPr/>
          <p:nvPr/>
        </p:nvGrpSpPr>
        <p:grpSpPr>
          <a:xfrm>
            <a:off x="666530" y="3657600"/>
            <a:ext cx="7857931" cy="523220"/>
            <a:chOff x="666530" y="1066800"/>
            <a:chExt cx="7857931" cy="523220"/>
          </a:xfrm>
        </p:grpSpPr>
        <p:sp>
          <p:nvSpPr>
            <p:cNvPr id="25" name="Oval 24"/>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Evaluation metrics</a:t>
              </a:r>
            </a:p>
          </p:txBody>
        </p:sp>
      </p:grpSp>
      <p:sp>
        <p:nvSpPr>
          <p:cNvPr id="28" name="Rectangle 27"/>
          <p:cNvSpPr/>
          <p:nvPr/>
        </p:nvSpPr>
        <p:spPr>
          <a:xfrm>
            <a:off x="996401" y="431877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Text Box 9"/>
          <p:cNvSpPr txBox="1">
            <a:spLocks noChangeArrowheads="1"/>
          </p:cNvSpPr>
          <p:nvPr/>
        </p:nvSpPr>
        <p:spPr bwMode="auto">
          <a:xfrm>
            <a:off x="780081" y="4068560"/>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Application completion ratio</a:t>
            </a:r>
          </a:p>
        </p:txBody>
      </p:sp>
      <p:sp>
        <p:nvSpPr>
          <p:cNvPr id="33" name="Rectangle 32"/>
          <p:cNvSpPr/>
          <p:nvPr/>
        </p:nvSpPr>
        <p:spPr>
          <a:xfrm>
            <a:off x="996401" y="4766147"/>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Text Box 9"/>
          <p:cNvSpPr txBox="1">
            <a:spLocks noChangeArrowheads="1"/>
          </p:cNvSpPr>
          <p:nvPr/>
        </p:nvSpPr>
        <p:spPr bwMode="auto">
          <a:xfrm>
            <a:off x="777498" y="4561694"/>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Amount of energy saved</a:t>
            </a:r>
          </a:p>
        </p:txBody>
      </p:sp>
      <p:sp>
        <p:nvSpPr>
          <p:cNvPr id="35" name="Rectangle 34"/>
          <p:cNvSpPr/>
          <p:nvPr/>
        </p:nvSpPr>
        <p:spPr>
          <a:xfrm>
            <a:off x="996401" y="5241005"/>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Text Box 9"/>
          <p:cNvSpPr txBox="1">
            <a:spLocks noChangeArrowheads="1"/>
          </p:cNvSpPr>
          <p:nvPr/>
        </p:nvSpPr>
        <p:spPr bwMode="auto">
          <a:xfrm>
            <a:off x="780081" y="4990795"/>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Computational overhead</a:t>
            </a:r>
          </a:p>
        </p:txBody>
      </p:sp>
      <p:pic>
        <p:nvPicPr>
          <p:cNvPr id="38" name="Picture 37" descr="star.png"/>
          <p:cNvPicPr>
            <a:picLocks noChangeAspect="1"/>
          </p:cNvPicPr>
          <p:nvPr/>
        </p:nvPicPr>
        <p:blipFill>
          <a:blip r:embed="rId3" cstate="print"/>
          <a:stretch>
            <a:fillRect/>
          </a:stretch>
        </p:blipFill>
        <p:spPr>
          <a:xfrm>
            <a:off x="1093024" y="5466418"/>
            <a:ext cx="444971" cy="414494"/>
          </a:xfrm>
          <a:prstGeom prst="rect">
            <a:avLst/>
          </a:prstGeom>
        </p:spPr>
      </p:pic>
      <p:sp>
        <p:nvSpPr>
          <p:cNvPr id="39" name="Text Box 9"/>
          <p:cNvSpPr txBox="1">
            <a:spLocks noChangeArrowheads="1"/>
          </p:cNvSpPr>
          <p:nvPr/>
        </p:nvSpPr>
        <p:spPr bwMode="auto">
          <a:xfrm>
            <a:off x="1371600" y="5519790"/>
            <a:ext cx="7543800" cy="646331"/>
          </a:xfrm>
          <a:prstGeom prst="rect">
            <a:avLst/>
          </a:prstGeom>
          <a:noFill/>
          <a:ln w="9525">
            <a:noFill/>
            <a:miter lim="800000"/>
            <a:headEnd/>
            <a:tailEnd/>
          </a:ln>
          <a:effectLst/>
        </p:spPr>
        <p:txBody>
          <a:bodyPr wrap="square">
            <a:spAutoFit/>
          </a:bodyPr>
          <a:lstStyle/>
          <a:p>
            <a:pPr>
              <a:lnSpc>
                <a:spcPts val="1500"/>
              </a:lnSpc>
              <a:spcBef>
                <a:spcPct val="50000"/>
              </a:spcBef>
              <a:defRPr/>
            </a:pPr>
            <a:r>
              <a:rPr lang="en-US" altLang="zh-CN" sz="2200" dirty="0">
                <a:cs typeface="Arial" pitchFamily="34" charset="0"/>
              </a:rPr>
              <a:t>The percentage of the energy consumption of application</a:t>
            </a:r>
          </a:p>
          <a:p>
            <a:pPr>
              <a:lnSpc>
                <a:spcPts val="1500"/>
              </a:lnSpc>
              <a:spcBef>
                <a:spcPct val="50000"/>
              </a:spcBef>
              <a:defRPr/>
            </a:pPr>
            <a:r>
              <a:rPr lang="en-US" altLang="zh-CN" sz="2200" dirty="0">
                <a:cs typeface="Arial" pitchFamily="34" charset="0"/>
              </a:rPr>
              <a:t>executions</a:t>
            </a:r>
          </a:p>
        </p:txBody>
      </p:sp>
      <p:sp>
        <p:nvSpPr>
          <p:cNvPr id="24"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latin typeface="+mj-lt"/>
                <a:cs typeface="Arial" pitchFamily="34" charset="0"/>
              </a:rPr>
              <a:t>Evaluation setup</a:t>
            </a:r>
          </a:p>
        </p:txBody>
      </p:sp>
      <p:grpSp>
        <p:nvGrpSpPr>
          <p:cNvPr id="20" name="Group 19"/>
          <p:cNvGrpSpPr/>
          <p:nvPr/>
        </p:nvGrpSpPr>
        <p:grpSpPr>
          <a:xfrm>
            <a:off x="666530" y="1226958"/>
            <a:ext cx="7857931" cy="523220"/>
            <a:chOff x="666530" y="1066800"/>
            <a:chExt cx="7857931" cy="523220"/>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Evaluation against open-source Android apps</a:t>
              </a:r>
            </a:p>
          </p:txBody>
        </p:sp>
      </p:grpSp>
      <p:sp>
        <p:nvSpPr>
          <p:cNvPr id="13" name="Rectangle 12"/>
          <p:cNvSpPr/>
          <p:nvPr/>
        </p:nvSpPr>
        <p:spPr>
          <a:xfrm>
            <a:off x="944739" y="1966771"/>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 Box 9"/>
          <p:cNvSpPr txBox="1">
            <a:spLocks noChangeArrowheads="1"/>
          </p:cNvSpPr>
          <p:nvPr/>
        </p:nvSpPr>
        <p:spPr bwMode="auto">
          <a:xfrm>
            <a:off x="764584" y="1716561"/>
            <a:ext cx="7543800" cy="461665"/>
          </a:xfrm>
          <a:prstGeom prst="rect">
            <a:avLst/>
          </a:prstGeom>
          <a:noFill/>
          <a:ln w="9525">
            <a:noFill/>
            <a:miter lim="800000"/>
            <a:headEnd/>
            <a:tailEnd/>
          </a:ln>
          <a:effectLst/>
        </p:spPr>
        <p:txBody>
          <a:bodyPr wrap="square">
            <a:spAutoFit/>
          </a:bodyPr>
          <a:lstStyle/>
          <a:p>
            <a:pPr lvl="1"/>
            <a:r>
              <a:rPr lang="en-US" sz="2400" i="1" dirty="0">
                <a:cs typeface="Arial" panose="020B0604020202020204" pitchFamily="34" charset="0"/>
              </a:rPr>
              <a:t>Firefox</a:t>
            </a:r>
            <a:r>
              <a:rPr lang="en-US" sz="2400" dirty="0">
                <a:cs typeface="Arial" panose="020B0604020202020204" pitchFamily="34" charset="0"/>
              </a:rPr>
              <a:t>, </a:t>
            </a:r>
            <a:r>
              <a:rPr lang="en-US" sz="2400" i="1" dirty="0">
                <a:cs typeface="Arial" panose="020B0604020202020204" pitchFamily="34" charset="0"/>
              </a:rPr>
              <a:t>Chess-Walk</a:t>
            </a:r>
            <a:r>
              <a:rPr lang="en-US" sz="2400" dirty="0">
                <a:cs typeface="Arial" panose="020B0604020202020204" pitchFamily="34" charset="0"/>
              </a:rPr>
              <a:t>, </a:t>
            </a:r>
            <a:r>
              <a:rPr lang="en-US" sz="2400" i="1" dirty="0">
                <a:cs typeface="Arial" panose="020B0604020202020204" pitchFamily="34" charset="0"/>
              </a:rPr>
              <a:t>Barcode Scanner</a:t>
            </a:r>
            <a:r>
              <a:rPr lang="en-US" sz="2400" dirty="0">
                <a:cs typeface="Arial" panose="020B0604020202020204" pitchFamily="34" charset="0"/>
              </a:rPr>
              <a:t>.</a:t>
            </a:r>
            <a:endParaRPr lang="en-US" sz="2400" i="1" u="sng" dirty="0">
              <a:cs typeface="Arial" panose="020B0604020202020204" pitchFamily="34" charset="0"/>
            </a:endParaRPr>
          </a:p>
        </p:txBody>
      </p:sp>
      <p:sp>
        <p:nvSpPr>
          <p:cNvPr id="15" name="Rectangle 14"/>
          <p:cNvSpPr/>
          <p:nvPr/>
        </p:nvSpPr>
        <p:spPr>
          <a:xfrm>
            <a:off x="939443" y="239863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764585" y="2110668"/>
            <a:ext cx="7543800" cy="830997"/>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Implementing the transmission scheduling approach into app codes </a:t>
            </a:r>
            <a:endParaRPr lang="en-US" sz="2400" i="1" u="sng" dirty="0">
              <a:cs typeface="Arial" panose="020B0604020202020204" pitchFamily="34" charset="0"/>
            </a:endParaRPr>
          </a:p>
        </p:txBody>
      </p:sp>
      <p:grpSp>
        <p:nvGrpSpPr>
          <p:cNvPr id="24" name="Group 23"/>
          <p:cNvGrpSpPr/>
          <p:nvPr/>
        </p:nvGrpSpPr>
        <p:grpSpPr>
          <a:xfrm>
            <a:off x="731959" y="2895600"/>
            <a:ext cx="7857931" cy="523220"/>
            <a:chOff x="666530" y="1066800"/>
            <a:chExt cx="7857931" cy="523220"/>
          </a:xfrm>
        </p:grpSpPr>
        <p:sp>
          <p:nvSpPr>
            <p:cNvPr id="26" name="Oval 25"/>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Offloading operations</a:t>
              </a:r>
            </a:p>
          </p:txBody>
        </p:sp>
      </p:grpSp>
      <p:sp>
        <p:nvSpPr>
          <p:cNvPr id="31" name="Rectangle 30"/>
          <p:cNvSpPr/>
          <p:nvPr/>
        </p:nvSpPr>
        <p:spPr>
          <a:xfrm>
            <a:off x="922783" y="3605615"/>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 Box 9"/>
          <p:cNvSpPr txBox="1">
            <a:spLocks noChangeArrowheads="1"/>
          </p:cNvSpPr>
          <p:nvPr/>
        </p:nvSpPr>
        <p:spPr bwMode="auto">
          <a:xfrm>
            <a:off x="762000" y="3434231"/>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Adopt MAUI for workload offloading decisions</a:t>
            </a:r>
          </a:p>
        </p:txBody>
      </p:sp>
      <p:sp>
        <p:nvSpPr>
          <p:cNvPr id="36" name="Rectangle 35"/>
          <p:cNvSpPr/>
          <p:nvPr/>
        </p:nvSpPr>
        <p:spPr>
          <a:xfrm>
            <a:off x="939442" y="409930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 Box 9"/>
          <p:cNvSpPr txBox="1">
            <a:spLocks noChangeArrowheads="1"/>
          </p:cNvSpPr>
          <p:nvPr/>
        </p:nvSpPr>
        <p:spPr bwMode="auto">
          <a:xfrm>
            <a:off x="764584" y="3884765"/>
            <a:ext cx="7543800" cy="830997"/>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Adopt </a:t>
            </a:r>
            <a:r>
              <a:rPr lang="en-US" sz="2400" i="1" dirty="0" err="1">
                <a:cs typeface="Arial" panose="020B0604020202020204" pitchFamily="34" charset="0"/>
              </a:rPr>
              <a:t>CloneCloud</a:t>
            </a:r>
            <a:r>
              <a:rPr lang="en-US" sz="2400" dirty="0">
                <a:cs typeface="Arial" panose="020B0604020202020204" pitchFamily="34" charset="0"/>
              </a:rPr>
              <a:t> to maintain a clone VM at the cloud server for each app </a:t>
            </a:r>
            <a:endParaRPr lang="en-US" sz="2400" i="1" u="sng" dirty="0">
              <a:cs typeface="Arial" panose="020B0604020202020204" pitchFamily="34" charset="0"/>
            </a:endParaRPr>
          </a:p>
        </p:txBody>
      </p:sp>
      <p:grpSp>
        <p:nvGrpSpPr>
          <p:cNvPr id="42" name="Group 41"/>
          <p:cNvGrpSpPr/>
          <p:nvPr/>
        </p:nvGrpSpPr>
        <p:grpSpPr>
          <a:xfrm>
            <a:off x="763769" y="4724400"/>
            <a:ext cx="7857931" cy="523220"/>
            <a:chOff x="666530" y="1066800"/>
            <a:chExt cx="7857931" cy="523220"/>
          </a:xfrm>
        </p:grpSpPr>
        <p:sp>
          <p:nvSpPr>
            <p:cNvPr id="43" name="Oval 42"/>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Experiments</a:t>
              </a:r>
            </a:p>
          </p:txBody>
        </p:sp>
      </p:grpSp>
      <p:sp>
        <p:nvSpPr>
          <p:cNvPr id="45" name="Rectangle 44"/>
          <p:cNvSpPr/>
          <p:nvPr/>
        </p:nvSpPr>
        <p:spPr>
          <a:xfrm>
            <a:off x="954593" y="5434415"/>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Text Box 9"/>
          <p:cNvSpPr txBox="1">
            <a:spLocks noChangeArrowheads="1"/>
          </p:cNvSpPr>
          <p:nvPr/>
        </p:nvSpPr>
        <p:spPr bwMode="auto">
          <a:xfrm>
            <a:off x="793810" y="5263031"/>
            <a:ext cx="7543800" cy="784830"/>
          </a:xfrm>
          <a:prstGeom prst="rect">
            <a:avLst/>
          </a:prstGeom>
          <a:noFill/>
          <a:ln w="9525">
            <a:noFill/>
            <a:miter lim="800000"/>
            <a:headEnd/>
            <a:tailEnd/>
          </a:ln>
          <a:effectLst/>
        </p:spPr>
        <p:txBody>
          <a:bodyPr wrap="square">
            <a:spAutoFit/>
          </a:bodyPr>
          <a:lstStyle/>
          <a:p>
            <a:pPr lvl="1"/>
            <a:r>
              <a:rPr lang="en-US" sz="2100" dirty="0">
                <a:latin typeface="Arial" panose="020B0604020202020204" pitchFamily="34" charset="0"/>
                <a:cs typeface="Arial" panose="020B0604020202020204" pitchFamily="34" charset="0"/>
              </a:rPr>
              <a:t>100 times with different input data for statistical </a:t>
            </a:r>
            <a:r>
              <a:rPr lang="en-US" sz="2400" dirty="0">
                <a:cs typeface="Arial" panose="020B0604020202020204" pitchFamily="34" charset="0"/>
              </a:rPr>
              <a:t>convergence</a:t>
            </a:r>
            <a:r>
              <a:rPr lang="en-US" sz="2100" dirty="0">
                <a:latin typeface="Arial" panose="020B0604020202020204" pitchFamily="34" charset="0"/>
                <a:cs typeface="Arial" panose="020B0604020202020204" pitchFamily="34" charset="0"/>
              </a:rPr>
              <a:t> </a:t>
            </a:r>
          </a:p>
        </p:txBody>
      </p:sp>
      <p:sp>
        <p:nvSpPr>
          <p:cNvPr id="23"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845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sz="4400" b="1" dirty="0">
                <a:solidFill>
                  <a:schemeClr val="bg1"/>
                </a:solidFill>
                <a:cs typeface="Arial" panose="020B0604020202020204" pitchFamily="34" charset="0"/>
              </a:rPr>
              <a:t>Cloud</a:t>
            </a:r>
            <a:r>
              <a:rPr lang="en-US" sz="4000" b="1" dirty="0">
                <a:solidFill>
                  <a:schemeClr val="bg1"/>
                </a:solidFill>
                <a:cs typeface="Arial" panose="020B0604020202020204" pitchFamily="34" charset="0"/>
              </a:rPr>
              <a:t> </a:t>
            </a:r>
            <a:r>
              <a:rPr lang="en-US" sz="4400" b="1" dirty="0">
                <a:solidFill>
                  <a:schemeClr val="bg1"/>
                </a:solidFill>
                <a:cs typeface="Arial" panose="020B0604020202020204" pitchFamily="34" charset="0"/>
              </a:rPr>
              <a:t>Computing </a:t>
            </a:r>
            <a:r>
              <a:rPr lang="en-US" sz="4000" b="1" dirty="0">
                <a:solidFill>
                  <a:schemeClr val="bg1"/>
                </a:solidFill>
                <a:cs typeface="Arial" panose="020B0604020202020204" pitchFamily="34" charset="0"/>
              </a:rPr>
              <a:t>for mobile devices</a:t>
            </a:r>
            <a:endParaRPr lang="en-US" altLang="zh-CN" sz="4000" b="1" dirty="0">
              <a:solidFill>
                <a:schemeClr val="bg1"/>
              </a:solidFill>
              <a:effectLst>
                <a:outerShdw blurRad="38100" dist="38100" dir="2700000" algn="tl">
                  <a:srgbClr val="C0C0C0"/>
                </a:outerShdw>
              </a:effectLst>
              <a:cs typeface="Arial" pitchFamily="34" charset="0"/>
            </a:endParaRPr>
          </a:p>
        </p:txBody>
      </p:sp>
      <p:grpSp>
        <p:nvGrpSpPr>
          <p:cNvPr id="9" name="Group 19"/>
          <p:cNvGrpSpPr/>
          <p:nvPr/>
        </p:nvGrpSpPr>
        <p:grpSpPr>
          <a:xfrm>
            <a:off x="649356" y="1219200"/>
            <a:ext cx="7857931" cy="954107"/>
            <a:chOff x="676469" y="5410199"/>
            <a:chExt cx="7857931" cy="954107"/>
          </a:xfrm>
        </p:grpSpPr>
        <p:sp>
          <p:nvSpPr>
            <p:cNvPr id="10" name="Oval 9"/>
            <p:cNvSpPr/>
            <p:nvPr/>
          </p:nvSpPr>
          <p:spPr>
            <a:xfrm>
              <a:off x="676469" y="5638799"/>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 Box 9"/>
            <p:cNvSpPr txBox="1">
              <a:spLocks noChangeArrowheads="1"/>
            </p:cNvSpPr>
            <p:nvPr/>
          </p:nvSpPr>
          <p:spPr bwMode="auto">
            <a:xfrm>
              <a:off x="914400" y="5410199"/>
              <a:ext cx="7620000" cy="954107"/>
            </a:xfrm>
            <a:prstGeom prst="rect">
              <a:avLst/>
            </a:prstGeom>
            <a:noFill/>
            <a:ln w="9525">
              <a:noFill/>
              <a:miter lim="800000"/>
              <a:headEnd/>
              <a:tailEnd/>
            </a:ln>
            <a:effectLst/>
          </p:spPr>
          <p:txBody>
            <a:bodyPr wrap="square">
              <a:spAutoFit/>
            </a:bodyPr>
            <a:lstStyle/>
            <a:p>
              <a:pPr>
                <a:spcBef>
                  <a:spcPct val="50000"/>
                </a:spcBef>
                <a:defRPr/>
              </a:pPr>
              <a:r>
                <a:rPr lang="en-US" sz="2800" dirty="0">
                  <a:cs typeface="Arial" pitchFamily="34" charset="0"/>
                </a:rPr>
                <a:t>Contradiction between limited battery and complex mobile applications</a:t>
              </a:r>
            </a:p>
          </p:txBody>
        </p:sp>
      </p:grpSp>
      <p:grpSp>
        <p:nvGrpSpPr>
          <p:cNvPr id="14" name="Group 19"/>
          <p:cNvGrpSpPr/>
          <p:nvPr/>
        </p:nvGrpSpPr>
        <p:grpSpPr>
          <a:xfrm>
            <a:off x="669048" y="4873018"/>
            <a:ext cx="7857931" cy="523220"/>
            <a:chOff x="676469" y="5410199"/>
            <a:chExt cx="7857931" cy="523220"/>
          </a:xfrm>
        </p:grpSpPr>
        <p:sp>
          <p:nvSpPr>
            <p:cNvPr id="15" name="Oval 14"/>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sz="2800" dirty="0"/>
                <a:t> </a:t>
              </a:r>
              <a:r>
                <a:rPr lang="en-US" sz="2800" dirty="0">
                  <a:cs typeface="Arial" pitchFamily="34" charset="0"/>
                </a:rPr>
                <a:t>Mobile Cloud Computing (MCC)</a:t>
              </a:r>
            </a:p>
          </p:txBody>
        </p:sp>
      </p:grpSp>
      <p:sp>
        <p:nvSpPr>
          <p:cNvPr id="19" name="Text Box 9"/>
          <p:cNvSpPr txBox="1">
            <a:spLocks noChangeArrowheads="1"/>
          </p:cNvSpPr>
          <p:nvPr/>
        </p:nvSpPr>
        <p:spPr bwMode="auto">
          <a:xfrm>
            <a:off x="1090199" y="4402114"/>
            <a:ext cx="6686770" cy="400110"/>
          </a:xfrm>
          <a:prstGeom prst="rect">
            <a:avLst/>
          </a:prstGeom>
          <a:noFill/>
          <a:ln w="9525">
            <a:noFill/>
            <a:miter lim="800000"/>
            <a:headEnd/>
            <a:tailEnd/>
          </a:ln>
          <a:effectLst/>
        </p:spPr>
        <p:txBody>
          <a:bodyPr wrap="square">
            <a:spAutoFit/>
          </a:bodyPr>
          <a:lstStyle/>
          <a:p>
            <a:pPr>
              <a:spcBef>
                <a:spcPct val="50000"/>
              </a:spcBef>
              <a:defRPr/>
            </a:pPr>
            <a:r>
              <a:rPr lang="en-US" altLang="zh-CN" sz="2000" dirty="0">
                <a:latin typeface="Arial" pitchFamily="34" charset="0"/>
                <a:cs typeface="Arial" pitchFamily="34" charset="0"/>
              </a:rPr>
              <a:t>  </a:t>
            </a:r>
          </a:p>
        </p:txBody>
      </p:sp>
      <p:pic>
        <p:nvPicPr>
          <p:cNvPr id="43" name="Picture 2" descr="http://venturebeat.files.wordpress.com/2011/11/apple-siri-app-icon-thum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363" y="2400734"/>
            <a:ext cx="860596" cy="860596"/>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4" descr="http://a306.phobos.apple.com/us/r30/Purple4/v4/7c/6b/1b/7c6b1b4b-3a09-60e6-7a0a-4f840c0970bf/mzl.nvkwvrz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9956" y="3375459"/>
            <a:ext cx="733425" cy="733425"/>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6" descr="http://alliosnews.com/wp-content/uploads/2014/02/MyFitnessP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193" y="3332938"/>
            <a:ext cx="896937" cy="847108"/>
          </a:xfrm>
          <a:prstGeom prst="rect">
            <a:avLst/>
          </a:prstGeom>
          <a:noFill/>
          <a:extLst>
            <a:ext uri="{909E8E84-426E-40dd-AFC4-6F175D3DCCD1}">
              <a14:hiddenFill xmlns:a14="http://schemas.microsoft.com/office/drawing/2010/main" xmlns="">
                <a:solidFill>
                  <a:srgbClr val="FFFFFF"/>
                </a:solidFill>
              </a14:hiddenFill>
            </a:ext>
          </a:extLst>
        </p:spPr>
      </p:pic>
      <p:pic>
        <p:nvPicPr>
          <p:cNvPr id="47" name="Picture 8" descr="http://files.softicons.com/download/application-icons/bloc-icons-by-lukeedee/png/512x512/Ches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7653" y="2400734"/>
            <a:ext cx="818030" cy="818030"/>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10" descr="http://blog.pre-pay-as-you-go.co.uk/wp-content/uploads/2012/05/smartphone-low-battery-300x16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918" y="2360366"/>
            <a:ext cx="28575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Left-Right Arrow 48"/>
          <p:cNvSpPr/>
          <p:nvPr/>
        </p:nvSpPr>
        <p:spPr>
          <a:xfrm>
            <a:off x="3551193" y="2965884"/>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descr="http://files.softicons.com/download/internet-icons/web-hosting-icons-by-heart-internet/png/256/data-cent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3115" y="2362078"/>
            <a:ext cx="1943656" cy="1943656"/>
          </a:xfrm>
          <a:prstGeom prst="rect">
            <a:avLst/>
          </a:prstGeom>
          <a:noFill/>
          <a:extLst>
            <a:ext uri="{909E8E84-426E-40dd-AFC4-6F175D3DCCD1}">
              <a14:hiddenFill xmlns:a14="http://schemas.microsoft.com/office/drawing/2010/main" xmlns="">
                <a:solidFill>
                  <a:srgbClr val="FFFFFF"/>
                </a:solidFill>
              </a14:hiddenFill>
            </a:ext>
          </a:extLst>
        </p:spPr>
      </p:pic>
      <p:sp>
        <p:nvSpPr>
          <p:cNvPr id="51" name="Right Arrow 50"/>
          <p:cNvSpPr/>
          <p:nvPr/>
        </p:nvSpPr>
        <p:spPr>
          <a:xfrm>
            <a:off x="3647891" y="2951938"/>
            <a:ext cx="175978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8"/>
          <p:cNvGrpSpPr/>
          <p:nvPr/>
        </p:nvGrpSpPr>
        <p:grpSpPr>
          <a:xfrm>
            <a:off x="904461" y="5388183"/>
            <a:ext cx="7729538" cy="830997"/>
            <a:chOff x="937384" y="5924490"/>
            <a:chExt cx="7729538" cy="830997"/>
          </a:xfrm>
        </p:grpSpPr>
        <p:sp>
          <p:nvSpPr>
            <p:cNvPr id="25" name="Rectangle 24"/>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 Box 9"/>
            <p:cNvSpPr txBox="1">
              <a:spLocks noChangeArrowheads="1"/>
            </p:cNvSpPr>
            <p:nvPr/>
          </p:nvSpPr>
          <p:spPr bwMode="auto">
            <a:xfrm>
              <a:off x="1123122" y="5924490"/>
              <a:ext cx="7543800" cy="830997"/>
            </a:xfrm>
            <a:prstGeom prst="rect">
              <a:avLst/>
            </a:prstGeom>
            <a:noFill/>
            <a:ln w="9525">
              <a:noFill/>
              <a:miter lim="800000"/>
              <a:headEnd/>
              <a:tailEnd/>
            </a:ln>
            <a:effectLst/>
          </p:spPr>
          <p:txBody>
            <a:bodyPr wrap="square">
              <a:spAutoFit/>
            </a:bodyPr>
            <a:lstStyle/>
            <a:p>
              <a:pPr marL="0" lvl="1">
                <a:spcBef>
                  <a:spcPct val="50000"/>
                </a:spcBef>
                <a:defRPr/>
              </a:pPr>
              <a:r>
                <a:rPr lang="en-US" sz="2400" dirty="0">
                  <a:cs typeface="Arial" pitchFamily="34" charset="0"/>
                </a:rPr>
                <a:t>Offloading local computations to remote execution via wireless communication</a:t>
              </a:r>
            </a:p>
          </p:txBody>
        </p:sp>
      </p:grpSp>
      <p:sp>
        <p:nvSpPr>
          <p:cNvPr id="27" name="Footer Placeholder 3"/>
          <p:cNvSpPr>
            <a:spLocks noGrp="1"/>
          </p:cNvSpPr>
          <p:nvPr>
            <p:ph type="ftr" sz="quarter" idx="11"/>
          </p:nvPr>
        </p:nvSpPr>
        <p:spPr/>
        <p:txBody>
          <a:bodyPr/>
          <a:lstStyle/>
          <a:p>
            <a:pPr fontAlgn="t"/>
            <a:r>
              <a:rPr lang="en-US" altLang="zh-CN" sz="1400" b="1" dirty="0">
                <a:solidFill>
                  <a:schemeClr val="tx1">
                    <a:lumMod val="65000"/>
                    <a:lumOff val="35000"/>
                  </a:schemeClr>
                </a:solidFill>
              </a:rPr>
              <a:t>IEEE INFOCOM 2016</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381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48"/>
                                        </p:tgtEl>
                                      </p:cBhvr>
                                    </p:animEffect>
                                    <p:set>
                                      <p:cBhvr>
                                        <p:cTn id="11" dur="1" fill="hold">
                                          <p:stCondLst>
                                            <p:cond delay="499"/>
                                          </p:stCondLst>
                                        </p:cTn>
                                        <p:tgtEl>
                                          <p:spTgt spid="48"/>
                                        </p:tgtEl>
                                        <p:attrNameLst>
                                          <p:attrName>style.visibility</p:attrName>
                                        </p:attrNameLst>
                                      </p:cBhvr>
                                      <p:to>
                                        <p:strVal val="hidden"/>
                                      </p:to>
                                    </p:set>
                                  </p:childTnLst>
                                </p:cTn>
                              </p:par>
                              <p:par>
                                <p:cTn id="12" presetID="3" presetClass="exit" presetSubtype="10" fill="hold" grpId="0" nodeType="withEffect">
                                  <p:stCondLst>
                                    <p:cond delay="0"/>
                                  </p:stCondLst>
                                  <p:childTnLst>
                                    <p:animEffect transition="out" filter="blinds(horizontal)">
                                      <p:cBhvr>
                                        <p:cTn id="13" dur="500"/>
                                        <p:tgtEl>
                                          <p:spTgt spid="49"/>
                                        </p:tgtEl>
                                      </p:cBhvr>
                                    </p:animEffect>
                                    <p:set>
                                      <p:cBhvr>
                                        <p:cTn id="14" dur="1" fill="hold">
                                          <p:stCondLst>
                                            <p:cond delay="499"/>
                                          </p:stCondLst>
                                        </p:cTn>
                                        <p:tgtEl>
                                          <p:spTgt spid="49"/>
                                        </p:tgtEl>
                                        <p:attrNameLst>
                                          <p:attrName>style.visibility</p:attrName>
                                        </p:attrNameLst>
                                      </p:cBhvr>
                                      <p:to>
                                        <p:strVal val="hidden"/>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left)">
                                      <p:cBhvr>
                                        <p:cTn id="18" dur="500"/>
                                        <p:tgtEl>
                                          <p:spTgt spid="51"/>
                                        </p:tgtEl>
                                      </p:cBhvr>
                                    </p:animEffect>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latin typeface="+mj-lt"/>
                <a:cs typeface="Arial" pitchFamily="34" charset="0"/>
              </a:rPr>
              <a:t>Effectiveness of offline scheduling</a:t>
            </a:r>
          </a:p>
        </p:txBody>
      </p:sp>
      <p:grpSp>
        <p:nvGrpSpPr>
          <p:cNvPr id="20" name="Group 19"/>
          <p:cNvGrpSpPr/>
          <p:nvPr/>
        </p:nvGrpSpPr>
        <p:grpSpPr>
          <a:xfrm>
            <a:off x="666530" y="1295400"/>
            <a:ext cx="7857931" cy="954107"/>
            <a:chOff x="666530" y="1066800"/>
            <a:chExt cx="7857931" cy="954107"/>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22" name="Text Box 9"/>
                <p:cNvSpPr txBox="1">
                  <a:spLocks noChangeArrowheads="1"/>
                </p:cNvSpPr>
                <p:nvPr/>
              </p:nvSpPr>
              <p:spPr bwMode="auto">
                <a:xfrm>
                  <a:off x="904461" y="1066800"/>
                  <a:ext cx="7620000" cy="954107"/>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The optimal scheduling (baseline </a:t>
                  </a:r>
                  <a14:m>
                    <m:oMath xmlns:m="http://schemas.openxmlformats.org/officeDocument/2006/math">
                      <m:r>
                        <a:rPr lang="en-US" altLang="zh-CN" sz="2800" i="1" smtClean="0">
                          <a:latin typeface="Cambria Math" panose="02040503050406030204" pitchFamily="18" charset="0"/>
                          <a:ea typeface="Cambria Math" panose="02040503050406030204" pitchFamily="18" charset="0"/>
                          <a:cs typeface="Arial" pitchFamily="34" charset="0"/>
                        </a:rPr>
                        <m:t>&lt;</m:t>
                      </m:r>
                    </m:oMath>
                  </a14:m>
                  <a:r>
                    <a:rPr lang="en-US" altLang="zh-CN" sz="2800" dirty="0">
                      <a:cs typeface="Arial" pitchFamily="34" charset="0"/>
                    </a:rPr>
                    <a:t> 2.0) and 2-stage scheduling (baseline </a:t>
                  </a:r>
                  <a14:m>
                    <m:oMath xmlns:m="http://schemas.openxmlformats.org/officeDocument/2006/math">
                      <m:r>
                        <a:rPr lang="en-US" altLang="zh-CN" sz="2800" i="1" smtClean="0">
                          <a:latin typeface="Cambria Math" panose="02040503050406030204" pitchFamily="18" charset="0"/>
                          <a:ea typeface="Cambria Math" panose="02040503050406030204" pitchFamily="18" charset="0"/>
                          <a:cs typeface="Arial" pitchFamily="34" charset="0"/>
                        </a:rPr>
                        <m:t>≥</m:t>
                      </m:r>
                    </m:oMath>
                  </a14:m>
                  <a:r>
                    <a:rPr lang="en-US" altLang="zh-CN" sz="2800" dirty="0">
                      <a:cs typeface="Arial" pitchFamily="34" charset="0"/>
                    </a:rPr>
                    <a:t> 2.0) are used</a:t>
                  </a:r>
                </a:p>
              </p:txBody>
            </p:sp>
          </mc:Choice>
          <mc:Fallback xmlns="">
            <p:sp>
              <p:nvSpPr>
                <p:cNvPr id="22" name="Text Box 9"/>
                <p:cNvSpPr txBox="1">
                  <a:spLocks noRot="1" noChangeAspect="1" noMove="1" noResize="1" noEditPoints="1" noAdjustHandles="1" noChangeArrowheads="1" noChangeShapeType="1" noTextEdit="1"/>
                </p:cNvSpPr>
                <p:nvPr/>
              </p:nvSpPr>
              <p:spPr bwMode="auto">
                <a:xfrm>
                  <a:off x="904461" y="1066800"/>
                  <a:ext cx="7620000" cy="954107"/>
                </a:xfrm>
                <a:prstGeom prst="rect">
                  <a:avLst/>
                </a:prstGeom>
                <a:blipFill rotWithShape="0">
                  <a:blip r:embed="rId3"/>
                  <a:stretch>
                    <a:fillRect l="-1600" t="-5732" b="-17197"/>
                  </a:stretch>
                </a:blipFill>
                <a:ln w="9525">
                  <a:noFill/>
                  <a:miter lim="800000"/>
                  <a:headEnd/>
                  <a:tailEnd/>
                </a:ln>
                <a:effectLst/>
              </p:spPr>
              <p:txBody>
                <a:bodyPr/>
                <a:lstStyle/>
                <a:p>
                  <a:r>
                    <a:rPr lang="en-US">
                      <a:noFill/>
                    </a:rPr>
                    <a:t> </a:t>
                  </a:r>
                </a:p>
              </p:txBody>
            </p:sp>
          </mc:Fallback>
        </mc:AlternateContent>
      </p:gr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819400"/>
            <a:ext cx="8915400" cy="2292093"/>
          </a:xfrm>
          <a:prstGeom prst="rect">
            <a:avLst/>
          </a:prstGeom>
        </p:spPr>
      </p:pic>
      <p:sp>
        <p:nvSpPr>
          <p:cNvPr id="25" name="TextBox 24"/>
          <p:cNvSpPr txBox="1"/>
          <p:nvPr/>
        </p:nvSpPr>
        <p:spPr>
          <a:xfrm>
            <a:off x="152400" y="5432623"/>
            <a:ext cx="3028330" cy="400110"/>
          </a:xfrm>
          <a:prstGeom prst="rect">
            <a:avLst/>
          </a:prstGeom>
          <a:noFill/>
          <a:ln>
            <a:solidFill>
              <a:srgbClr val="FF0000"/>
            </a:solidFill>
          </a:ln>
        </p:spPr>
        <p:txBody>
          <a:bodyPr wrap="none" rtlCol="0">
            <a:spAutoFit/>
          </a:bodyPr>
          <a:lstStyle/>
          <a:p>
            <a:r>
              <a:rPr lang="en-US" sz="2000" b="1" u="sng" dirty="0">
                <a:solidFill>
                  <a:srgbClr val="FF0000"/>
                </a:solidFill>
              </a:rPr>
              <a:t>25%</a:t>
            </a:r>
            <a:r>
              <a:rPr lang="en-US" sz="2000" dirty="0"/>
              <a:t> more completion ratio</a:t>
            </a:r>
          </a:p>
        </p:txBody>
      </p:sp>
      <p:sp>
        <p:nvSpPr>
          <p:cNvPr id="27" name="TextBox 26"/>
          <p:cNvSpPr txBox="1"/>
          <p:nvPr/>
        </p:nvSpPr>
        <p:spPr>
          <a:xfrm>
            <a:off x="3415659" y="5413513"/>
            <a:ext cx="2680341" cy="400110"/>
          </a:xfrm>
          <a:prstGeom prst="rect">
            <a:avLst/>
          </a:prstGeom>
          <a:noFill/>
          <a:ln>
            <a:solidFill>
              <a:srgbClr val="FF0000"/>
            </a:solidFill>
          </a:ln>
        </p:spPr>
        <p:txBody>
          <a:bodyPr wrap="none" rtlCol="0">
            <a:spAutoFit/>
          </a:bodyPr>
          <a:lstStyle/>
          <a:p>
            <a:r>
              <a:rPr lang="en-US" sz="2000" b="1" u="sng" dirty="0">
                <a:solidFill>
                  <a:srgbClr val="FF0000"/>
                </a:solidFill>
              </a:rPr>
              <a:t>40%</a:t>
            </a:r>
            <a:r>
              <a:rPr lang="en-US" sz="2000" dirty="0"/>
              <a:t> more energy saved</a:t>
            </a:r>
          </a:p>
        </p:txBody>
      </p:sp>
      <p:sp>
        <p:nvSpPr>
          <p:cNvPr id="28" name="TextBox 27"/>
          <p:cNvSpPr txBox="1"/>
          <p:nvPr/>
        </p:nvSpPr>
        <p:spPr>
          <a:xfrm>
            <a:off x="6489775" y="5413513"/>
            <a:ext cx="2577500" cy="400110"/>
          </a:xfrm>
          <a:prstGeom prst="rect">
            <a:avLst/>
          </a:prstGeom>
          <a:noFill/>
          <a:ln>
            <a:solidFill>
              <a:srgbClr val="FF0000"/>
            </a:solidFill>
          </a:ln>
        </p:spPr>
        <p:txBody>
          <a:bodyPr wrap="none" rtlCol="0">
            <a:spAutoFit/>
          </a:bodyPr>
          <a:lstStyle/>
          <a:p>
            <a:r>
              <a:rPr lang="en-US" sz="2000" dirty="0"/>
              <a:t>Less than </a:t>
            </a:r>
            <a:r>
              <a:rPr lang="en-US" sz="2000" b="1" u="sng" dirty="0">
                <a:solidFill>
                  <a:srgbClr val="FF0000"/>
                </a:solidFill>
              </a:rPr>
              <a:t>4%</a:t>
            </a:r>
            <a:r>
              <a:rPr lang="en-US" sz="2000" dirty="0"/>
              <a:t> overhead</a:t>
            </a:r>
          </a:p>
        </p:txBody>
      </p:sp>
      <p:sp>
        <p:nvSpPr>
          <p:cNvPr id="11"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16" name="Rectangle 15"/>
          <p:cNvSpPr/>
          <p:nvPr/>
        </p:nvSpPr>
        <p:spPr>
          <a:xfrm>
            <a:off x="887802" y="2458779"/>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9"/>
          <p:cNvSpPr txBox="1">
            <a:spLocks noChangeArrowheads="1"/>
          </p:cNvSpPr>
          <p:nvPr/>
        </p:nvSpPr>
        <p:spPr bwMode="auto">
          <a:xfrm>
            <a:off x="1067838" y="2200870"/>
            <a:ext cx="7543800" cy="923330"/>
          </a:xfrm>
          <a:prstGeom prst="rect">
            <a:avLst/>
          </a:prstGeom>
          <a:noFill/>
          <a:ln w="9525">
            <a:noFill/>
            <a:miter lim="800000"/>
            <a:headEnd/>
            <a:tailEnd/>
          </a:ln>
          <a:effectLst/>
        </p:spPr>
        <p:txBody>
          <a:bodyPr wrap="square">
            <a:spAutoFit/>
          </a:bodyPr>
          <a:lstStyle/>
          <a:p>
            <a:r>
              <a:rPr lang="en-US" sz="2400" dirty="0">
                <a:cs typeface="Arial" pitchFamily="34" charset="0"/>
              </a:rPr>
              <a:t>Baseline: completion time of local application executions</a:t>
            </a:r>
            <a:endParaRPr lang="en-US" altLang="zh-CN" sz="2400" dirty="0">
              <a:cs typeface="Arial" pitchFamily="34" charset="0"/>
            </a:endParaRPr>
          </a:p>
          <a:p>
            <a:pPr>
              <a:spcBef>
                <a:spcPct val="50000"/>
              </a:spcBef>
              <a:defRPr/>
            </a:pPr>
            <a:endParaRPr lang="en-US" altLang="zh-CN"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66270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Effectiveness of online scheduling</a:t>
            </a:r>
          </a:p>
        </p:txBody>
      </p:sp>
      <p:grpSp>
        <p:nvGrpSpPr>
          <p:cNvPr id="20" name="Group 19"/>
          <p:cNvGrpSpPr/>
          <p:nvPr/>
        </p:nvGrpSpPr>
        <p:grpSpPr>
          <a:xfrm>
            <a:off x="666530" y="1219200"/>
            <a:ext cx="8248870" cy="523220"/>
            <a:chOff x="666530" y="1066800"/>
            <a:chExt cx="7857931" cy="523220"/>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An order-3 semi-Markov model is used</a:t>
              </a:r>
            </a:p>
          </p:txBody>
        </p:sp>
      </p:grpSp>
      <p:sp>
        <p:nvSpPr>
          <p:cNvPr id="14" name="Text Box 9"/>
          <p:cNvSpPr txBox="1">
            <a:spLocks noChangeArrowheads="1"/>
          </p:cNvSpPr>
          <p:nvPr/>
        </p:nvSpPr>
        <p:spPr bwMode="auto">
          <a:xfrm>
            <a:off x="927251" y="2050197"/>
            <a:ext cx="7620000" cy="461665"/>
          </a:xfrm>
          <a:prstGeom prst="rect">
            <a:avLst/>
          </a:prstGeom>
          <a:noFill/>
          <a:ln w="9525">
            <a:noFill/>
            <a:miter lim="800000"/>
            <a:headEnd/>
            <a:tailEnd/>
          </a:ln>
          <a:effectLst/>
        </p:spPr>
        <p:txBody>
          <a:bodyPr wrap="square">
            <a:spAutoFit/>
          </a:bodyPr>
          <a:lstStyle/>
          <a:p>
            <a:pPr>
              <a:spcBef>
                <a:spcPct val="50000"/>
              </a:spcBef>
              <a:defRPr/>
            </a:pPr>
            <a:endParaRPr lang="en-US" altLang="zh-CN" sz="2400" dirty="0">
              <a:latin typeface="Arial" pitchFamily="34" charset="0"/>
              <a:cs typeface="Arial" pitchFamily="34" charset="0"/>
            </a:endParaRPr>
          </a:p>
        </p:txBody>
      </p:sp>
      <p:sp>
        <p:nvSpPr>
          <p:cNvPr id="15" name="Rectangle 14"/>
          <p:cNvSpPr/>
          <p:nvPr/>
        </p:nvSpPr>
        <p:spPr>
          <a:xfrm>
            <a:off x="946607" y="1968827"/>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685800" y="1740006"/>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Online transmission algorithm performs better</a:t>
            </a:r>
            <a:endParaRPr lang="en-US" sz="2400" i="1" u="sng" dirty="0">
              <a:cs typeface="Arial" panose="020B0604020202020204" pitchFamily="34" charset="0"/>
            </a:endParaRPr>
          </a:p>
        </p:txBody>
      </p:sp>
      <p:sp>
        <p:nvSpPr>
          <p:cNvPr id="11" name="Text Box 9"/>
          <p:cNvSpPr txBox="1">
            <a:spLocks noChangeArrowheads="1"/>
          </p:cNvSpPr>
          <p:nvPr/>
        </p:nvSpPr>
        <p:spPr bwMode="auto">
          <a:xfrm>
            <a:off x="685800" y="2184793"/>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Higher overhead is incurred</a:t>
            </a:r>
            <a:endParaRPr lang="en-US" sz="2400" i="1" u="sng" dirty="0">
              <a:cs typeface="Arial" panose="020B0604020202020204" pitchFamily="34" charset="0"/>
            </a:endParaRPr>
          </a:p>
        </p:txBody>
      </p:sp>
      <p:sp>
        <p:nvSpPr>
          <p:cNvPr id="12" name="Rectangle 11"/>
          <p:cNvSpPr/>
          <p:nvPr/>
        </p:nvSpPr>
        <p:spPr>
          <a:xfrm>
            <a:off x="946607" y="2399503"/>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49" y="2958110"/>
            <a:ext cx="8547251" cy="2243469"/>
          </a:xfrm>
          <a:prstGeom prst="rect">
            <a:avLst/>
          </a:prstGeom>
        </p:spPr>
      </p:pic>
      <p:sp>
        <p:nvSpPr>
          <p:cNvPr id="17" name="TextBox 16"/>
          <p:cNvSpPr txBox="1"/>
          <p:nvPr/>
        </p:nvSpPr>
        <p:spPr>
          <a:xfrm>
            <a:off x="205878" y="5332286"/>
            <a:ext cx="3028330" cy="400110"/>
          </a:xfrm>
          <a:prstGeom prst="rect">
            <a:avLst/>
          </a:prstGeom>
          <a:noFill/>
          <a:ln>
            <a:solidFill>
              <a:srgbClr val="FF0000"/>
            </a:solidFill>
          </a:ln>
        </p:spPr>
        <p:txBody>
          <a:bodyPr wrap="none" rtlCol="0">
            <a:spAutoFit/>
          </a:bodyPr>
          <a:lstStyle/>
          <a:p>
            <a:r>
              <a:rPr lang="en-US" sz="2000" b="1" u="sng" dirty="0">
                <a:solidFill>
                  <a:srgbClr val="FF0000"/>
                </a:solidFill>
              </a:rPr>
              <a:t>20%</a:t>
            </a:r>
            <a:r>
              <a:rPr lang="en-US" sz="2000" dirty="0"/>
              <a:t> more completion ratio</a:t>
            </a:r>
          </a:p>
        </p:txBody>
      </p:sp>
      <p:sp>
        <p:nvSpPr>
          <p:cNvPr id="18" name="TextBox 17"/>
          <p:cNvSpPr txBox="1"/>
          <p:nvPr/>
        </p:nvSpPr>
        <p:spPr>
          <a:xfrm>
            <a:off x="3406562" y="5313016"/>
            <a:ext cx="2668487" cy="400110"/>
          </a:xfrm>
          <a:prstGeom prst="rect">
            <a:avLst/>
          </a:prstGeom>
          <a:noFill/>
          <a:ln>
            <a:solidFill>
              <a:srgbClr val="FF0000"/>
            </a:solidFill>
          </a:ln>
        </p:spPr>
        <p:txBody>
          <a:bodyPr wrap="none" rtlCol="0">
            <a:spAutoFit/>
          </a:bodyPr>
          <a:lstStyle/>
          <a:p>
            <a:r>
              <a:rPr lang="en-US" sz="2000" b="1" u="sng" dirty="0">
                <a:solidFill>
                  <a:srgbClr val="FF0000"/>
                </a:solidFill>
              </a:rPr>
              <a:t>25%</a:t>
            </a:r>
            <a:r>
              <a:rPr lang="en-US" sz="2000" dirty="0"/>
              <a:t> more energy saved</a:t>
            </a:r>
          </a:p>
        </p:txBody>
      </p:sp>
      <p:sp>
        <p:nvSpPr>
          <p:cNvPr id="19" name="TextBox 18"/>
          <p:cNvSpPr txBox="1"/>
          <p:nvPr/>
        </p:nvSpPr>
        <p:spPr>
          <a:xfrm>
            <a:off x="6218990" y="5313176"/>
            <a:ext cx="2824171" cy="400110"/>
          </a:xfrm>
          <a:prstGeom prst="rect">
            <a:avLst/>
          </a:prstGeom>
          <a:noFill/>
          <a:ln>
            <a:solidFill>
              <a:srgbClr val="FF0000"/>
            </a:solidFill>
          </a:ln>
        </p:spPr>
        <p:txBody>
          <a:bodyPr wrap="none" rtlCol="0">
            <a:spAutoFit/>
          </a:bodyPr>
          <a:lstStyle/>
          <a:p>
            <a:r>
              <a:rPr lang="en-US" sz="2000" dirty="0"/>
              <a:t>more than </a:t>
            </a:r>
            <a:r>
              <a:rPr lang="en-US" sz="2000" b="1" u="sng" dirty="0">
                <a:solidFill>
                  <a:srgbClr val="FF0000"/>
                </a:solidFill>
              </a:rPr>
              <a:t>50%</a:t>
            </a:r>
            <a:r>
              <a:rPr lang="en-US" sz="2000" dirty="0"/>
              <a:t> overhead</a:t>
            </a:r>
          </a:p>
        </p:txBody>
      </p:sp>
      <p:sp>
        <p:nvSpPr>
          <p:cNvPr id="23"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843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Summary</a:t>
            </a:r>
          </a:p>
        </p:txBody>
      </p:sp>
      <p:grpSp>
        <p:nvGrpSpPr>
          <p:cNvPr id="20" name="Group 19"/>
          <p:cNvGrpSpPr/>
          <p:nvPr/>
        </p:nvGrpSpPr>
        <p:grpSpPr>
          <a:xfrm>
            <a:off x="666530" y="1279525"/>
            <a:ext cx="8248870" cy="523220"/>
            <a:chOff x="666530" y="1066800"/>
            <a:chExt cx="7857931" cy="523220"/>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Mobile </a:t>
              </a:r>
              <a:r>
                <a:rPr lang="en-US" altLang="zh-CN" sz="2800" dirty="0" smtClean="0">
                  <a:cs typeface="Arial" pitchFamily="34" charset="0"/>
                </a:rPr>
                <a:t>Cloud </a:t>
              </a:r>
              <a:r>
                <a:rPr lang="en-US" altLang="zh-CN" sz="2800" dirty="0">
                  <a:cs typeface="Arial" pitchFamily="34" charset="0"/>
                </a:rPr>
                <a:t>C</a:t>
              </a:r>
              <a:r>
                <a:rPr lang="en-US" altLang="zh-CN" sz="2800" dirty="0" smtClean="0">
                  <a:cs typeface="Arial" pitchFamily="34" charset="0"/>
                </a:rPr>
                <a:t>omputing </a:t>
              </a:r>
              <a:r>
                <a:rPr lang="en-US" altLang="zh-CN" sz="2800" dirty="0">
                  <a:cs typeface="Arial" pitchFamily="34" charset="0"/>
                </a:rPr>
                <a:t>is critical to </a:t>
              </a:r>
            </a:p>
          </p:txBody>
        </p:sp>
      </p:grpSp>
      <p:sp>
        <p:nvSpPr>
          <p:cNvPr id="14" name="Text Box 9"/>
          <p:cNvSpPr txBox="1">
            <a:spLocks noChangeArrowheads="1"/>
          </p:cNvSpPr>
          <p:nvPr/>
        </p:nvSpPr>
        <p:spPr bwMode="auto">
          <a:xfrm>
            <a:off x="927251" y="2110522"/>
            <a:ext cx="7620000" cy="461665"/>
          </a:xfrm>
          <a:prstGeom prst="rect">
            <a:avLst/>
          </a:prstGeom>
          <a:noFill/>
          <a:ln w="9525">
            <a:noFill/>
            <a:miter lim="800000"/>
            <a:headEnd/>
            <a:tailEnd/>
          </a:ln>
          <a:effectLst/>
        </p:spPr>
        <p:txBody>
          <a:bodyPr wrap="square">
            <a:spAutoFit/>
          </a:bodyPr>
          <a:lstStyle/>
          <a:p>
            <a:pPr>
              <a:spcBef>
                <a:spcPct val="50000"/>
              </a:spcBef>
              <a:defRPr/>
            </a:pPr>
            <a:endParaRPr lang="en-US" altLang="zh-CN" sz="2400" dirty="0">
              <a:latin typeface="Arial" pitchFamily="34" charset="0"/>
              <a:cs typeface="Arial" pitchFamily="34" charset="0"/>
            </a:endParaRPr>
          </a:p>
        </p:txBody>
      </p:sp>
      <p:sp>
        <p:nvSpPr>
          <p:cNvPr id="15" name="Rectangle 14"/>
          <p:cNvSpPr/>
          <p:nvPr/>
        </p:nvSpPr>
        <p:spPr>
          <a:xfrm>
            <a:off x="946607" y="2029152"/>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685800" y="1800331"/>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Augment mobile devices’ local capabilities</a:t>
            </a:r>
            <a:endParaRPr lang="en-US" sz="2400" i="1" u="sng" dirty="0">
              <a:cs typeface="Arial" panose="020B0604020202020204" pitchFamily="34" charset="0"/>
            </a:endParaRPr>
          </a:p>
        </p:txBody>
      </p:sp>
      <p:sp>
        <p:nvSpPr>
          <p:cNvPr id="11" name="Text Box 9"/>
          <p:cNvSpPr txBox="1">
            <a:spLocks noChangeArrowheads="1"/>
          </p:cNvSpPr>
          <p:nvPr/>
        </p:nvSpPr>
        <p:spPr bwMode="auto">
          <a:xfrm>
            <a:off x="685800" y="2245118"/>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Energy saving</a:t>
            </a:r>
            <a:endParaRPr lang="en-US" sz="2400" i="1" u="sng" dirty="0">
              <a:cs typeface="Arial" panose="020B0604020202020204" pitchFamily="34" charset="0"/>
            </a:endParaRPr>
          </a:p>
        </p:txBody>
      </p:sp>
      <p:sp>
        <p:nvSpPr>
          <p:cNvPr id="12" name="Rectangle 11"/>
          <p:cNvSpPr/>
          <p:nvPr/>
        </p:nvSpPr>
        <p:spPr>
          <a:xfrm>
            <a:off x="946607" y="2459828"/>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 name="Group 22"/>
          <p:cNvGrpSpPr/>
          <p:nvPr/>
        </p:nvGrpSpPr>
        <p:grpSpPr>
          <a:xfrm>
            <a:off x="708942" y="2752950"/>
            <a:ext cx="8248870" cy="954107"/>
            <a:chOff x="666530" y="1066800"/>
            <a:chExt cx="7857931" cy="954107"/>
          </a:xfrm>
        </p:grpSpPr>
        <p:sp>
          <p:nvSpPr>
            <p:cNvPr id="24" name="Oval 23"/>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 Box 9"/>
            <p:cNvSpPr txBox="1">
              <a:spLocks noChangeArrowheads="1"/>
            </p:cNvSpPr>
            <p:nvPr/>
          </p:nvSpPr>
          <p:spPr bwMode="auto">
            <a:xfrm>
              <a:off x="904461" y="1066800"/>
              <a:ext cx="7620000" cy="954107"/>
            </a:xfrm>
            <a:prstGeom prst="rect">
              <a:avLst/>
            </a:prstGeom>
            <a:noFill/>
            <a:ln w="9525">
              <a:noFill/>
              <a:miter lim="800000"/>
              <a:headEnd/>
              <a:tailEnd/>
            </a:ln>
            <a:effectLst/>
          </p:spPr>
          <p:txBody>
            <a:bodyPr wrap="square">
              <a:spAutoFit/>
            </a:bodyPr>
            <a:lstStyle/>
            <a:p>
              <a:pPr>
                <a:defRPr/>
              </a:pPr>
              <a:r>
                <a:rPr lang="en-US" altLang="zh-CN" sz="2800" dirty="0">
                  <a:cs typeface="Arial" pitchFamily="34" charset="0"/>
                </a:rPr>
                <a:t>MCC offloading energy efficiency is determined by wireless transmission scheduling </a:t>
              </a:r>
            </a:p>
          </p:txBody>
        </p:sp>
      </p:grpSp>
      <p:grpSp>
        <p:nvGrpSpPr>
          <p:cNvPr id="26" name="Group 25"/>
          <p:cNvGrpSpPr/>
          <p:nvPr/>
        </p:nvGrpSpPr>
        <p:grpSpPr>
          <a:xfrm>
            <a:off x="719274" y="3869753"/>
            <a:ext cx="8248870" cy="954107"/>
            <a:chOff x="666530" y="1066800"/>
            <a:chExt cx="7857931" cy="954107"/>
          </a:xfrm>
        </p:grpSpPr>
        <p:sp>
          <p:nvSpPr>
            <p:cNvPr id="27" name="Oval 26"/>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Text Box 9"/>
            <p:cNvSpPr txBox="1">
              <a:spLocks noChangeArrowheads="1"/>
            </p:cNvSpPr>
            <p:nvPr/>
          </p:nvSpPr>
          <p:spPr bwMode="auto">
            <a:xfrm>
              <a:off x="904461" y="1066800"/>
              <a:ext cx="7620000" cy="954107"/>
            </a:xfrm>
            <a:prstGeom prst="rect">
              <a:avLst/>
            </a:prstGeom>
            <a:noFill/>
            <a:ln w="9525">
              <a:noFill/>
              <a:miter lim="800000"/>
              <a:headEnd/>
              <a:tailEnd/>
            </a:ln>
            <a:effectLst/>
          </p:spPr>
          <p:txBody>
            <a:bodyPr wrap="square">
              <a:spAutoFit/>
            </a:bodyPr>
            <a:lstStyle/>
            <a:p>
              <a:pPr>
                <a:defRPr/>
              </a:pPr>
              <a:r>
                <a:rPr lang="en-US" altLang="zh-CN" sz="2800" i="1" u="sng" dirty="0">
                  <a:cs typeface="Arial" pitchFamily="34" charset="0"/>
                </a:rPr>
                <a:t>Insight:</a:t>
              </a:r>
              <a:r>
                <a:rPr lang="en-US" altLang="zh-CN" sz="2800" dirty="0">
                  <a:cs typeface="Arial" pitchFamily="34" charset="0"/>
                </a:rPr>
                <a:t> exploiting run-time causality and dynamics is the key</a:t>
              </a:r>
              <a:endParaRPr lang="en-US" altLang="zh-CN" sz="2800" i="1" u="sng" dirty="0">
                <a:cs typeface="Arial" pitchFamily="34" charset="0"/>
              </a:endParaRPr>
            </a:p>
          </p:txBody>
        </p:sp>
      </p:grpSp>
      <p:sp>
        <p:nvSpPr>
          <p:cNvPr id="29" name="Rectangle 28"/>
          <p:cNvSpPr/>
          <p:nvPr/>
        </p:nvSpPr>
        <p:spPr>
          <a:xfrm>
            <a:off x="997226" y="507946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Text Box 9"/>
          <p:cNvSpPr txBox="1">
            <a:spLocks noChangeArrowheads="1"/>
          </p:cNvSpPr>
          <p:nvPr/>
        </p:nvSpPr>
        <p:spPr bwMode="auto">
          <a:xfrm>
            <a:off x="762000" y="4850639"/>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Offline algorithm with causality being considered</a:t>
            </a:r>
            <a:endParaRPr lang="en-US" sz="2400" i="1" u="sng" dirty="0">
              <a:cs typeface="Arial" panose="020B0604020202020204" pitchFamily="34" charset="0"/>
            </a:endParaRPr>
          </a:p>
        </p:txBody>
      </p:sp>
      <p:sp>
        <p:nvSpPr>
          <p:cNvPr id="31" name="Text Box 9"/>
          <p:cNvSpPr txBox="1">
            <a:spLocks noChangeArrowheads="1"/>
          </p:cNvSpPr>
          <p:nvPr/>
        </p:nvSpPr>
        <p:spPr bwMode="auto">
          <a:xfrm>
            <a:off x="762000" y="5295426"/>
            <a:ext cx="7543800" cy="461665"/>
          </a:xfrm>
          <a:prstGeom prst="rect">
            <a:avLst/>
          </a:prstGeom>
          <a:noFill/>
          <a:ln w="9525">
            <a:noFill/>
            <a:miter lim="800000"/>
            <a:headEnd/>
            <a:tailEnd/>
          </a:ln>
          <a:effectLst/>
        </p:spPr>
        <p:txBody>
          <a:bodyPr wrap="square">
            <a:spAutoFit/>
          </a:bodyPr>
          <a:lstStyle/>
          <a:p>
            <a:pPr lvl="1"/>
            <a:r>
              <a:rPr lang="en-US" sz="2400" dirty="0">
                <a:cs typeface="Arial" panose="020B0604020202020204" pitchFamily="34" charset="0"/>
              </a:rPr>
              <a:t>Online algorithm incorporating with run-time dynamics </a:t>
            </a:r>
            <a:endParaRPr lang="en-US" sz="2400" i="1" u="sng" dirty="0">
              <a:cs typeface="Arial" panose="020B0604020202020204" pitchFamily="34" charset="0"/>
            </a:endParaRPr>
          </a:p>
        </p:txBody>
      </p:sp>
      <p:sp>
        <p:nvSpPr>
          <p:cNvPr id="32" name="Rectangle 31"/>
          <p:cNvSpPr/>
          <p:nvPr/>
        </p:nvSpPr>
        <p:spPr>
          <a:xfrm>
            <a:off x="997226" y="551013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998778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Thank you!</a:t>
            </a:r>
          </a:p>
        </p:txBody>
      </p:sp>
      <p:grpSp>
        <p:nvGrpSpPr>
          <p:cNvPr id="20" name="Group 19"/>
          <p:cNvGrpSpPr/>
          <p:nvPr/>
        </p:nvGrpSpPr>
        <p:grpSpPr>
          <a:xfrm>
            <a:off x="666530" y="1331654"/>
            <a:ext cx="8248870" cy="523220"/>
            <a:chOff x="666530" y="1066800"/>
            <a:chExt cx="7857931" cy="523220"/>
          </a:xfrm>
        </p:grpSpPr>
        <p:sp>
          <p:nvSpPr>
            <p:cNvPr id="21" name="Oval 20"/>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904461" y="1066800"/>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Questions?</a:t>
              </a:r>
            </a:p>
          </p:txBody>
        </p:sp>
      </p:grpSp>
      <p:sp>
        <p:nvSpPr>
          <p:cNvPr id="14" name="Text Box 9"/>
          <p:cNvSpPr txBox="1">
            <a:spLocks noChangeArrowheads="1"/>
          </p:cNvSpPr>
          <p:nvPr/>
        </p:nvSpPr>
        <p:spPr bwMode="auto">
          <a:xfrm>
            <a:off x="927251" y="1897797"/>
            <a:ext cx="7620000" cy="461665"/>
          </a:xfrm>
          <a:prstGeom prst="rect">
            <a:avLst/>
          </a:prstGeom>
          <a:noFill/>
          <a:ln w="9525">
            <a:noFill/>
            <a:miter lim="800000"/>
            <a:headEnd/>
            <a:tailEnd/>
          </a:ln>
          <a:effectLst/>
        </p:spPr>
        <p:txBody>
          <a:bodyPr wrap="square">
            <a:spAutoFit/>
          </a:bodyPr>
          <a:lstStyle/>
          <a:p>
            <a:pPr>
              <a:spcBef>
                <a:spcPct val="50000"/>
              </a:spcBef>
              <a:defRPr/>
            </a:pPr>
            <a:endParaRPr lang="en-US" altLang="zh-CN" sz="2400" dirty="0">
              <a:latin typeface="Arial" pitchFamily="34" charset="0"/>
              <a:cs typeface="Arial" pitchFamily="34" charset="0"/>
            </a:endParaRPr>
          </a:p>
        </p:txBody>
      </p:sp>
      <p:grpSp>
        <p:nvGrpSpPr>
          <p:cNvPr id="33" name="Group 32"/>
          <p:cNvGrpSpPr/>
          <p:nvPr/>
        </p:nvGrpSpPr>
        <p:grpSpPr>
          <a:xfrm>
            <a:off x="682570" y="2932093"/>
            <a:ext cx="8248870" cy="954107"/>
            <a:chOff x="666530" y="1066800"/>
            <a:chExt cx="7857931" cy="954107"/>
          </a:xfrm>
        </p:grpSpPr>
        <p:sp>
          <p:nvSpPr>
            <p:cNvPr id="34" name="Oval 33"/>
            <p:cNvSpPr/>
            <p:nvPr/>
          </p:nvSpPr>
          <p:spPr>
            <a:xfrm>
              <a:off x="666530" y="12423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 Box 9"/>
            <p:cNvSpPr txBox="1">
              <a:spLocks noChangeArrowheads="1"/>
            </p:cNvSpPr>
            <p:nvPr/>
          </p:nvSpPr>
          <p:spPr bwMode="auto">
            <a:xfrm>
              <a:off x="904461" y="1066800"/>
              <a:ext cx="7620000" cy="954107"/>
            </a:xfrm>
            <a:prstGeom prst="rect">
              <a:avLst/>
            </a:prstGeom>
            <a:noFill/>
            <a:ln w="9525">
              <a:noFill/>
              <a:miter lim="800000"/>
              <a:headEnd/>
              <a:tailEnd/>
            </a:ln>
            <a:effectLst/>
          </p:spPr>
          <p:txBody>
            <a:bodyPr wrap="square">
              <a:spAutoFit/>
            </a:bodyPr>
            <a:lstStyle/>
            <a:p>
              <a:pPr>
                <a:defRPr/>
              </a:pPr>
              <a:r>
                <a:rPr lang="en-US" altLang="zh-CN" sz="2800" dirty="0">
                  <a:cs typeface="Arial" pitchFamily="34" charset="0"/>
                </a:rPr>
                <a:t>The paper and slides are also available at:</a:t>
              </a:r>
            </a:p>
            <a:p>
              <a:pPr>
                <a:defRPr/>
              </a:pPr>
              <a:r>
                <a:rPr lang="en-US" sz="2800" dirty="0"/>
                <a:t> </a:t>
              </a:r>
              <a:r>
                <a:rPr lang="en-US" sz="2800" dirty="0">
                  <a:hlinkClick r:id="rId3"/>
                </a:rPr>
                <a:t>http://web.eecs.utk.edu/~weigao/</a:t>
              </a:r>
              <a:endParaRPr lang="en-US" altLang="zh-CN" sz="2800" dirty="0">
                <a:cs typeface="Arial" pitchFamily="34" charset="0"/>
              </a:endParaRPr>
            </a:p>
          </p:txBody>
        </p:sp>
      </p:grpSp>
      <p:sp>
        <p:nvSpPr>
          <p:cNvPr id="11" name="Footer Placeholder 3"/>
          <p:cNvSpPr>
            <a:spLocks noGrp="1"/>
          </p:cNvSpPr>
          <p:nvPr>
            <p:ph type="ftr" sz="quarter" idx="11"/>
          </p:nvPr>
        </p:nvSpPr>
        <p:spPr>
          <a:xfrm>
            <a:off x="2971800" y="6340475"/>
            <a:ext cx="3200400" cy="365125"/>
          </a:xfrm>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354037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sz="4400" b="1" dirty="0">
                <a:solidFill>
                  <a:schemeClr val="bg1"/>
                </a:solidFill>
                <a:cs typeface="Arial" panose="020B0604020202020204" pitchFamily="34" charset="0"/>
              </a:rPr>
              <a:t>Cloud</a:t>
            </a:r>
            <a:r>
              <a:rPr lang="en-US" sz="4000" b="1" dirty="0">
                <a:solidFill>
                  <a:schemeClr val="bg1"/>
                </a:solidFill>
                <a:cs typeface="Arial" panose="020B0604020202020204" pitchFamily="34" charset="0"/>
              </a:rPr>
              <a:t> </a:t>
            </a:r>
            <a:r>
              <a:rPr lang="en-US" sz="4400" b="1" dirty="0">
                <a:solidFill>
                  <a:schemeClr val="bg1"/>
                </a:solidFill>
                <a:cs typeface="Arial" panose="020B0604020202020204" pitchFamily="34" charset="0"/>
              </a:rPr>
              <a:t>Computing </a:t>
            </a:r>
            <a:r>
              <a:rPr lang="en-US" sz="4000" b="1" dirty="0">
                <a:solidFill>
                  <a:schemeClr val="bg1"/>
                </a:solidFill>
                <a:cs typeface="Arial" panose="020B0604020202020204" pitchFamily="34" charset="0"/>
              </a:rPr>
              <a:t>for mobile devices</a:t>
            </a:r>
            <a:endParaRPr lang="en-US" altLang="zh-CN" sz="4000" b="1" dirty="0">
              <a:solidFill>
                <a:schemeClr val="bg1"/>
              </a:solidFill>
              <a:effectLst>
                <a:outerShdw blurRad="38100" dist="38100" dir="2700000" algn="tl">
                  <a:srgbClr val="C0C0C0"/>
                </a:outerShdw>
              </a:effectLst>
              <a:cs typeface="Arial" pitchFamily="34" charset="0"/>
            </a:endParaRPr>
          </a:p>
        </p:txBody>
      </p:sp>
      <p:grpSp>
        <p:nvGrpSpPr>
          <p:cNvPr id="9" name="Group 19"/>
          <p:cNvGrpSpPr/>
          <p:nvPr/>
        </p:nvGrpSpPr>
        <p:grpSpPr>
          <a:xfrm>
            <a:off x="649356" y="1219200"/>
            <a:ext cx="7857931" cy="523220"/>
            <a:chOff x="676469" y="5410199"/>
            <a:chExt cx="7857931" cy="523220"/>
          </a:xfrm>
        </p:grpSpPr>
        <p:sp>
          <p:nvSpPr>
            <p:cNvPr id="10" name="Oval 9"/>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sz="2800" dirty="0">
                  <a:cs typeface="Arial" pitchFamily="34" charset="0"/>
                </a:rPr>
                <a:t>Wireless communication is expensive! </a:t>
              </a:r>
            </a:p>
          </p:txBody>
        </p:sp>
      </p:grpSp>
      <p:grpSp>
        <p:nvGrpSpPr>
          <p:cNvPr id="14" name="Group 19"/>
          <p:cNvGrpSpPr/>
          <p:nvPr/>
        </p:nvGrpSpPr>
        <p:grpSpPr>
          <a:xfrm>
            <a:off x="666530" y="4343400"/>
            <a:ext cx="7857931" cy="523220"/>
            <a:chOff x="676469" y="5410199"/>
            <a:chExt cx="7857931" cy="523220"/>
          </a:xfrm>
        </p:grpSpPr>
        <p:sp>
          <p:nvSpPr>
            <p:cNvPr id="15" name="Oval 14"/>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sz="2800" dirty="0"/>
                <a:t> </a:t>
              </a:r>
              <a:r>
                <a:rPr lang="en-US" sz="2800" dirty="0">
                  <a:cs typeface="Arial" pitchFamily="34" charset="0"/>
                </a:rPr>
                <a:t>Partitioning workloads at the method level</a:t>
              </a:r>
            </a:p>
          </p:txBody>
        </p:sp>
      </p:grpSp>
      <p:pic>
        <p:nvPicPr>
          <p:cNvPr id="24" name="Picture 23"/>
          <p:cNvPicPr>
            <a:picLocks noChangeAspect="1"/>
          </p:cNvPicPr>
          <p:nvPr/>
        </p:nvPicPr>
        <p:blipFill>
          <a:blip r:embed="rId3"/>
          <a:stretch>
            <a:fillRect/>
          </a:stretch>
        </p:blipFill>
        <p:spPr>
          <a:xfrm>
            <a:off x="1290489" y="4748974"/>
            <a:ext cx="728423" cy="1423226"/>
          </a:xfrm>
          <a:prstGeom prst="rect">
            <a:avLst/>
          </a:prstGeom>
        </p:spPr>
      </p:pic>
      <p:sp>
        <p:nvSpPr>
          <p:cNvPr id="25" name="TextBox 24"/>
          <p:cNvSpPr txBox="1"/>
          <p:nvPr/>
        </p:nvSpPr>
        <p:spPr>
          <a:xfrm>
            <a:off x="2310130" y="5181293"/>
            <a:ext cx="381000" cy="461665"/>
          </a:xfrm>
          <a:prstGeom prst="rect">
            <a:avLst/>
          </a:prstGeom>
          <a:solidFill>
            <a:srgbClr val="00B050"/>
          </a:solidFill>
        </p:spPr>
        <p:txBody>
          <a:bodyPr wrap="square" rtlCol="0">
            <a:spAutoFit/>
          </a:bodyPr>
          <a:lstStyle/>
          <a:p>
            <a:r>
              <a:rPr lang="en-US" sz="2400" b="1" dirty="0">
                <a:solidFill>
                  <a:schemeClr val="bg1"/>
                </a:solidFill>
              </a:rPr>
              <a:t>B</a:t>
            </a:r>
          </a:p>
        </p:txBody>
      </p:sp>
      <p:sp>
        <p:nvSpPr>
          <p:cNvPr id="26" name="TextBox 25"/>
          <p:cNvSpPr txBox="1"/>
          <p:nvPr/>
        </p:nvSpPr>
        <p:spPr>
          <a:xfrm>
            <a:off x="2728876" y="5153126"/>
            <a:ext cx="5685852" cy="461665"/>
          </a:xfrm>
          <a:prstGeom prst="rect">
            <a:avLst/>
          </a:prstGeom>
          <a:noFill/>
        </p:spPr>
        <p:txBody>
          <a:bodyPr wrap="none" rtlCol="0">
            <a:spAutoFit/>
          </a:bodyPr>
          <a:lstStyle/>
          <a:p>
            <a:r>
              <a:rPr lang="en-US" sz="2400" dirty="0"/>
              <a:t>Local execution &gt; wireless data transmission</a:t>
            </a:r>
          </a:p>
        </p:txBody>
      </p:sp>
      <p:pic>
        <p:nvPicPr>
          <p:cNvPr id="28" name="Picture 4" descr="http://a306.phobos.apple.com/us/r30/Purple4/v4/7c/6b/1b/7c6b1b4b-3a09-60e6-7a0a-4f840c0970bf/mzl.nvkwvrz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3013" y="3205487"/>
            <a:ext cx="733425" cy="733425"/>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8" descr="http://alliosnews.com/wp-content/uploads/2014/02/MyFitnessP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162966"/>
            <a:ext cx="896937" cy="847108"/>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ight Arrow 30"/>
          <p:cNvSpPr/>
          <p:nvPr/>
        </p:nvSpPr>
        <p:spPr>
          <a:xfrm>
            <a:off x="3627344" y="2781966"/>
            <a:ext cx="175978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600450" y="2311376"/>
            <a:ext cx="1704313" cy="461665"/>
          </a:xfrm>
          <a:prstGeom prst="rect">
            <a:avLst/>
          </a:prstGeom>
          <a:noFill/>
        </p:spPr>
        <p:txBody>
          <a:bodyPr wrap="none" rtlCol="0">
            <a:spAutoFit/>
          </a:bodyPr>
          <a:lstStyle/>
          <a:p>
            <a:r>
              <a:rPr lang="en-US" sz="2400" dirty="0"/>
              <a:t>3G/4G, </a:t>
            </a:r>
            <a:r>
              <a:rPr lang="en-US" sz="2400" dirty="0" err="1"/>
              <a:t>WiFi</a:t>
            </a:r>
            <a:endParaRPr lang="en-US" sz="2400" dirty="0"/>
          </a:p>
        </p:txBody>
      </p:sp>
      <p:sp>
        <p:nvSpPr>
          <p:cNvPr id="34" name="TextBox 33"/>
          <p:cNvSpPr txBox="1"/>
          <p:nvPr/>
        </p:nvSpPr>
        <p:spPr>
          <a:xfrm>
            <a:off x="1946556" y="3221362"/>
            <a:ext cx="1806294" cy="830997"/>
          </a:xfrm>
          <a:prstGeom prst="rect">
            <a:avLst/>
          </a:prstGeom>
          <a:noFill/>
        </p:spPr>
        <p:txBody>
          <a:bodyPr wrap="square" rtlCol="0">
            <a:spAutoFit/>
          </a:bodyPr>
          <a:lstStyle/>
          <a:p>
            <a:r>
              <a:rPr lang="en-US" sz="2400" dirty="0"/>
              <a:t>Application process</a:t>
            </a:r>
          </a:p>
        </p:txBody>
      </p:sp>
      <p:pic>
        <p:nvPicPr>
          <p:cNvPr id="35" name="Picture 18" descr="http://files.softicons.com/download/internet-icons/web-hosting-icons-by-heart-internet/png/256/data-c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6172" y="2192106"/>
            <a:ext cx="1943656" cy="1943656"/>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 descr="http://venturebeat.files.wordpress.com/2011/11/apple-siri-app-icon-thum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2428" y="2214656"/>
            <a:ext cx="860596" cy="86059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8" descr="http://files.softicons.com/download/application-icons/bloc-icons-by-lukeedee/png/512x512/Ches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66718" y="2214656"/>
            <a:ext cx="818030" cy="818030"/>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p:nvSpPr>
        <p:spPr>
          <a:xfrm>
            <a:off x="2171164" y="2205726"/>
            <a:ext cx="381000" cy="461665"/>
          </a:xfrm>
          <a:prstGeom prst="rect">
            <a:avLst/>
          </a:prstGeom>
          <a:solidFill>
            <a:srgbClr val="FF0000"/>
          </a:solidFill>
        </p:spPr>
        <p:txBody>
          <a:bodyPr wrap="square" rtlCol="0">
            <a:spAutoFit/>
          </a:bodyPr>
          <a:lstStyle/>
          <a:p>
            <a:r>
              <a:rPr lang="en-US" sz="2400" b="1" dirty="0">
                <a:solidFill>
                  <a:schemeClr val="bg1"/>
                </a:solidFill>
              </a:rPr>
              <a:t>A</a:t>
            </a:r>
          </a:p>
        </p:txBody>
      </p:sp>
      <p:sp>
        <p:nvSpPr>
          <p:cNvPr id="39" name="TextBox 38"/>
          <p:cNvSpPr txBox="1"/>
          <p:nvPr/>
        </p:nvSpPr>
        <p:spPr>
          <a:xfrm>
            <a:off x="2171164" y="2667391"/>
            <a:ext cx="381000" cy="461665"/>
          </a:xfrm>
          <a:prstGeom prst="rect">
            <a:avLst/>
          </a:prstGeom>
          <a:solidFill>
            <a:srgbClr val="00B050"/>
          </a:solidFill>
        </p:spPr>
        <p:txBody>
          <a:bodyPr wrap="square" rtlCol="0">
            <a:spAutoFit/>
          </a:bodyPr>
          <a:lstStyle/>
          <a:p>
            <a:r>
              <a:rPr lang="en-US" sz="2400" b="1" dirty="0">
                <a:solidFill>
                  <a:schemeClr val="bg1"/>
                </a:solidFill>
              </a:rPr>
              <a:t>B</a:t>
            </a:r>
          </a:p>
        </p:txBody>
      </p:sp>
      <p:sp>
        <p:nvSpPr>
          <p:cNvPr id="40" name="Rectangle 39"/>
          <p:cNvSpPr/>
          <p:nvPr/>
        </p:nvSpPr>
        <p:spPr>
          <a:xfrm>
            <a:off x="2113024" y="2176000"/>
            <a:ext cx="492834" cy="1013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30" name="TextBox 29"/>
          <p:cNvSpPr txBox="1"/>
          <p:nvPr/>
        </p:nvSpPr>
        <p:spPr>
          <a:xfrm>
            <a:off x="4876800" y="5791200"/>
            <a:ext cx="3574067" cy="461665"/>
          </a:xfrm>
          <a:prstGeom prst="rect">
            <a:avLst/>
          </a:prstGeom>
          <a:noFill/>
        </p:spPr>
        <p:txBody>
          <a:bodyPr wrap="square" rtlCol="0">
            <a:spAutoFit/>
          </a:bodyPr>
          <a:lstStyle/>
          <a:p>
            <a:r>
              <a:rPr lang="en-US" sz="2400" b="1" dirty="0">
                <a:solidFill>
                  <a:srgbClr val="FF0000"/>
                </a:solidFill>
              </a:rPr>
              <a:t>How to measure the cost?</a:t>
            </a:r>
          </a:p>
        </p:txBody>
      </p:sp>
      <p:cxnSp>
        <p:nvCxnSpPr>
          <p:cNvPr id="33" name="Straight Connector 32"/>
          <p:cNvCxnSpPr/>
          <p:nvPr/>
        </p:nvCxnSpPr>
        <p:spPr>
          <a:xfrm flipH="1">
            <a:off x="6324600" y="5538853"/>
            <a:ext cx="442792" cy="328286"/>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37611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7"/>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33333E-6 -3.7037E-6 L 0.36424 -0.00555 " pathEditMode="relative" rAng="0" ptsTypes="AA">
                                      <p:cBhvr>
                                        <p:cTn id="22" dur="1000" fill="hold"/>
                                        <p:tgtEl>
                                          <p:spTgt spid="39"/>
                                        </p:tgtEl>
                                        <p:attrNameLst>
                                          <p:attrName>ppt_x</p:attrName>
                                          <p:attrName>ppt_y</p:attrName>
                                        </p:attrNameLst>
                                      </p:cBhvr>
                                      <p:rCtr x="18212" y="-278"/>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34" grpId="0"/>
      <p:bldP spid="38" grpId="0" animBg="1"/>
      <p:bldP spid="39" grpId="0" animBg="1"/>
      <p:bldP spid="39" grpId="1" animBg="1"/>
      <p:bldP spid="40" grpId="0" animBg="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Cost of wireless transmission</a:t>
            </a:r>
          </a:p>
        </p:txBody>
      </p:sp>
      <p:grpSp>
        <p:nvGrpSpPr>
          <p:cNvPr id="3" name="Group 19"/>
          <p:cNvGrpSpPr/>
          <p:nvPr/>
        </p:nvGrpSpPr>
        <p:grpSpPr>
          <a:xfrm>
            <a:off x="649356" y="1219200"/>
            <a:ext cx="8494644" cy="523220"/>
            <a:chOff x="676469" y="5410199"/>
            <a:chExt cx="7857931" cy="523220"/>
          </a:xfrm>
        </p:grpSpPr>
        <p:sp>
          <p:nvSpPr>
            <p:cNvPr id="35" name="Oval 34"/>
            <p:cNvSpPr/>
            <p:nvPr/>
          </p:nvSpPr>
          <p:spPr>
            <a:xfrm>
              <a:off x="676469" y="558572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Text Box 9"/>
            <p:cNvSpPr txBox="1">
              <a:spLocks noChangeArrowheads="1"/>
            </p:cNvSpPr>
            <p:nvPr/>
          </p:nvSpPr>
          <p:spPr bwMode="auto">
            <a:xfrm>
              <a:off x="914400" y="541019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Energy consumption during wireless transmission</a:t>
              </a:r>
            </a:p>
          </p:txBody>
        </p:sp>
      </p:grpSp>
      <p:grpSp>
        <p:nvGrpSpPr>
          <p:cNvPr id="4" name="Group 18"/>
          <p:cNvGrpSpPr/>
          <p:nvPr/>
        </p:nvGrpSpPr>
        <p:grpSpPr>
          <a:xfrm>
            <a:off x="937384" y="1733490"/>
            <a:ext cx="7729538" cy="1390710"/>
            <a:chOff x="937384" y="5924490"/>
            <a:chExt cx="7729538" cy="1323439"/>
          </a:xfrm>
        </p:grpSpPr>
        <p:sp>
          <p:nvSpPr>
            <p:cNvPr id="43" name="Rectangle 42"/>
            <p:cNvSpPr/>
            <p:nvPr/>
          </p:nvSpPr>
          <p:spPr>
            <a:xfrm>
              <a:off x="937384" y="6098976"/>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Text Box 9"/>
            <p:cNvSpPr txBox="1">
              <a:spLocks noChangeArrowheads="1"/>
            </p:cNvSpPr>
            <p:nvPr/>
          </p:nvSpPr>
          <p:spPr bwMode="auto">
            <a:xfrm>
              <a:off x="1123122" y="5924490"/>
              <a:ext cx="7543800" cy="1323439"/>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Energy model of the UMTS cellular radio interface </a:t>
              </a:r>
            </a:p>
            <a:p>
              <a:pPr>
                <a:spcBef>
                  <a:spcPct val="50000"/>
                </a:spcBef>
                <a:defRPr/>
              </a:pPr>
              <a:endParaRPr lang="en-US" altLang="zh-CN" sz="2000" dirty="0">
                <a:latin typeface="Arial" pitchFamily="34" charset="0"/>
                <a:cs typeface="Arial" pitchFamily="34" charset="0"/>
              </a:endParaRPr>
            </a:p>
            <a:p>
              <a:pPr>
                <a:spcBef>
                  <a:spcPct val="50000"/>
                </a:spcBef>
                <a:defRPr/>
              </a:pPr>
              <a:endParaRPr lang="en-US" altLang="zh-CN" sz="2000" dirty="0">
                <a:latin typeface="Arial" pitchFamily="34" charset="0"/>
                <a:cs typeface="Arial" pitchFamily="34" charset="0"/>
              </a:endParaRPr>
            </a:p>
          </p:txBody>
        </p:sp>
      </p:gr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02" y="2133600"/>
            <a:ext cx="7199244" cy="2825217"/>
          </a:xfrm>
          <a:prstGeom prst="rect">
            <a:avLst/>
          </a:prstGeom>
        </p:spPr>
      </p:pic>
      <p:sp>
        <p:nvSpPr>
          <p:cNvPr id="15" name="Text Box 9"/>
          <p:cNvSpPr txBox="1">
            <a:spLocks noChangeArrowheads="1"/>
          </p:cNvSpPr>
          <p:nvPr/>
        </p:nvSpPr>
        <p:spPr bwMode="auto">
          <a:xfrm>
            <a:off x="6553200" y="4966764"/>
            <a:ext cx="2763078" cy="461665"/>
          </a:xfrm>
          <a:prstGeom prst="rect">
            <a:avLst/>
          </a:prstGeom>
          <a:noFill/>
          <a:ln w="9525">
            <a:noFill/>
            <a:miter lim="800000"/>
            <a:headEnd/>
            <a:tailEnd/>
          </a:ln>
          <a:effectLst/>
        </p:spPr>
        <p:txBody>
          <a:bodyPr wrap="square">
            <a:spAutoFit/>
          </a:bodyPr>
          <a:lstStyle/>
          <a:p>
            <a:pPr algn="just">
              <a:spcBef>
                <a:spcPct val="50000"/>
              </a:spcBef>
              <a:defRPr/>
            </a:pPr>
            <a:r>
              <a:rPr lang="en-US" sz="2400" b="1" dirty="0">
                <a:solidFill>
                  <a:srgbClr val="FF0000"/>
                </a:solidFill>
                <a:cs typeface="Arial" pitchFamily="34" charset="0"/>
              </a:rPr>
              <a:t>Up to 10 seconds</a:t>
            </a:r>
            <a:endParaRPr lang="en-US" altLang="zh-CN" sz="2400" dirty="0">
              <a:cs typeface="Arial" pitchFamily="34" charset="0"/>
            </a:endParaRPr>
          </a:p>
        </p:txBody>
      </p:sp>
      <p:sp>
        <p:nvSpPr>
          <p:cNvPr id="12" name="Footer Placeholder 3"/>
          <p:cNvSpPr>
            <a:spLocks noGrp="1"/>
          </p:cNvSpPr>
          <p:nvPr>
            <p:ph type="ftr" sz="quarter" idx="11"/>
          </p:nvPr>
        </p:nvSpPr>
        <p:spPr>
          <a:xfrm>
            <a:off x="2971800" y="6340475"/>
            <a:ext cx="3200400" cy="365125"/>
          </a:xfrm>
        </p:spPr>
        <p:txBody>
          <a:bodyPr/>
          <a:lstStyle/>
          <a:p>
            <a:pPr fontAlgn="t"/>
            <a:r>
              <a:rPr lang="en-US" altLang="zh-CN" sz="1400" b="1" dirty="0">
                <a:solidFill>
                  <a:schemeClr val="tx1">
                    <a:lumMod val="65000"/>
                    <a:lumOff val="35000"/>
                  </a:schemeClr>
                </a:solidFill>
              </a:rPr>
              <a:t>IEEE INFOCOM 2016</a:t>
            </a:r>
          </a:p>
        </p:txBody>
      </p:sp>
      <p:sp>
        <p:nvSpPr>
          <p:cNvPr id="16" name="TextBox 15"/>
          <p:cNvSpPr txBox="1"/>
          <p:nvPr/>
        </p:nvSpPr>
        <p:spPr>
          <a:xfrm>
            <a:off x="5788595" y="2223062"/>
            <a:ext cx="3116866" cy="461665"/>
          </a:xfrm>
          <a:prstGeom prst="rect">
            <a:avLst/>
          </a:prstGeom>
          <a:noFill/>
        </p:spPr>
        <p:txBody>
          <a:bodyPr wrap="square" rtlCol="0">
            <a:spAutoFit/>
          </a:bodyPr>
          <a:lstStyle/>
          <a:p>
            <a:r>
              <a:rPr lang="en-US" sz="2400" b="1" dirty="0">
                <a:solidFill>
                  <a:srgbClr val="FF0000"/>
                </a:solidFill>
              </a:rPr>
              <a:t>High power state</a:t>
            </a:r>
          </a:p>
        </p:txBody>
      </p:sp>
      <p:cxnSp>
        <p:nvCxnSpPr>
          <p:cNvPr id="17" name="Straight Connector 16"/>
          <p:cNvCxnSpPr/>
          <p:nvPr/>
        </p:nvCxnSpPr>
        <p:spPr>
          <a:xfrm flipH="1">
            <a:off x="5788595" y="2624701"/>
            <a:ext cx="1128592" cy="587609"/>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57491" y="4958817"/>
            <a:ext cx="1495709" cy="238780"/>
          </a:xfrm>
          <a:prstGeom prst="lin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Box 9"/>
          <p:cNvSpPr txBox="1">
            <a:spLocks noChangeArrowheads="1"/>
          </p:cNvSpPr>
          <p:nvPr/>
        </p:nvSpPr>
        <p:spPr bwMode="auto">
          <a:xfrm>
            <a:off x="1523999" y="5341203"/>
            <a:ext cx="6248401" cy="830997"/>
          </a:xfrm>
          <a:prstGeom prst="rect">
            <a:avLst/>
          </a:prstGeom>
          <a:noFill/>
          <a:ln w="9525">
            <a:noFill/>
            <a:miter lim="800000"/>
            <a:headEnd/>
            <a:tailEnd/>
          </a:ln>
          <a:effectLst/>
        </p:spPr>
        <p:txBody>
          <a:bodyPr wrap="square">
            <a:spAutoFit/>
          </a:bodyPr>
          <a:lstStyle/>
          <a:p>
            <a:pPr>
              <a:spcBef>
                <a:spcPct val="50000"/>
              </a:spcBef>
              <a:defRPr/>
            </a:pPr>
            <a:r>
              <a:rPr lang="en-US" sz="2400" dirty="0">
                <a:cs typeface="Arial" pitchFamily="34" charset="0"/>
              </a:rPr>
              <a:t>A large portion of wireless energy consumption happens during tail times! </a:t>
            </a:r>
            <a:endParaRPr lang="en-US" altLang="zh-CN" sz="2400" dirty="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39552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08810" y="1745506"/>
            <a:ext cx="6201812" cy="3585032"/>
          </a:xfrm>
          <a:prstGeom prst="rect">
            <a:avLst/>
          </a:prstGeom>
          <a:ln w="19050">
            <a:noFill/>
          </a:ln>
        </p:spPr>
      </p:pic>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Existing solution</a:t>
            </a:r>
          </a:p>
        </p:txBody>
      </p:sp>
      <p:sp>
        <p:nvSpPr>
          <p:cNvPr id="7" name="Oval 6"/>
          <p:cNvSpPr/>
          <p:nvPr/>
        </p:nvSpPr>
        <p:spPr>
          <a:xfrm>
            <a:off x="676469" y="1419552"/>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 Box 9"/>
          <p:cNvSpPr txBox="1">
            <a:spLocks noChangeArrowheads="1"/>
          </p:cNvSpPr>
          <p:nvPr/>
        </p:nvSpPr>
        <p:spPr bwMode="auto">
          <a:xfrm>
            <a:off x="914400" y="1244025"/>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Deferral and bundling </a:t>
            </a:r>
          </a:p>
        </p:txBody>
      </p:sp>
      <p:grpSp>
        <p:nvGrpSpPr>
          <p:cNvPr id="79" name="Group 78"/>
          <p:cNvGrpSpPr/>
          <p:nvPr/>
        </p:nvGrpSpPr>
        <p:grpSpPr>
          <a:xfrm>
            <a:off x="914400" y="5816025"/>
            <a:ext cx="7778374" cy="461665"/>
            <a:chOff x="994192" y="5469820"/>
            <a:chExt cx="7778374" cy="461665"/>
          </a:xfrm>
        </p:grpSpPr>
        <p:sp>
          <p:nvSpPr>
            <p:cNvPr id="21" name="Rectangle 20"/>
            <p:cNvSpPr/>
            <p:nvPr/>
          </p:nvSpPr>
          <p:spPr>
            <a:xfrm>
              <a:off x="994192" y="571750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 Box 9"/>
            <p:cNvSpPr txBox="1">
              <a:spLocks noChangeArrowheads="1"/>
            </p:cNvSpPr>
            <p:nvPr/>
          </p:nvSpPr>
          <p:spPr bwMode="auto">
            <a:xfrm>
              <a:off x="1228766" y="5469820"/>
              <a:ext cx="75438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Good enough?</a:t>
              </a:r>
            </a:p>
          </p:txBody>
        </p:sp>
      </p:grpSp>
      <p:grpSp>
        <p:nvGrpSpPr>
          <p:cNvPr id="85" name="Group 84"/>
          <p:cNvGrpSpPr/>
          <p:nvPr/>
        </p:nvGrpSpPr>
        <p:grpSpPr>
          <a:xfrm>
            <a:off x="915400" y="5400162"/>
            <a:ext cx="7653338" cy="467238"/>
            <a:chOff x="957262" y="4275296"/>
            <a:chExt cx="7653338" cy="830997"/>
          </a:xfrm>
        </p:grpSpPr>
        <p:sp>
          <p:nvSpPr>
            <p:cNvPr id="69" name="Rectangle 68"/>
            <p:cNvSpPr/>
            <p:nvPr/>
          </p:nvSpPr>
          <p:spPr>
            <a:xfrm>
              <a:off x="957262" y="466981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Text Box 9"/>
            <p:cNvSpPr txBox="1">
              <a:spLocks noChangeArrowheads="1"/>
            </p:cNvSpPr>
            <p:nvPr/>
          </p:nvSpPr>
          <p:spPr bwMode="auto">
            <a:xfrm>
              <a:off x="1066800" y="4275296"/>
              <a:ext cx="7543800" cy="830997"/>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 The tail time phenomenon can be alleviated </a:t>
              </a:r>
              <a:br>
                <a:rPr lang="en-US" altLang="zh-CN" sz="2400" dirty="0">
                  <a:cs typeface="Arial" pitchFamily="34" charset="0"/>
                </a:rPr>
              </a:br>
              <a:endParaRPr lang="en-US" altLang="zh-CN" sz="2400" dirty="0">
                <a:cs typeface="Arial" pitchFamily="34" charset="0"/>
              </a:endParaRPr>
            </a:p>
          </p:txBody>
        </p:sp>
      </p:grpSp>
      <p:sp>
        <p:nvSpPr>
          <p:cNvPr id="3" name="TextBox 2"/>
          <p:cNvSpPr txBox="1"/>
          <p:nvPr/>
        </p:nvSpPr>
        <p:spPr>
          <a:xfrm>
            <a:off x="3131707" y="5739825"/>
            <a:ext cx="1211693" cy="584775"/>
          </a:xfrm>
          <a:prstGeom prst="rect">
            <a:avLst/>
          </a:prstGeom>
          <a:noFill/>
        </p:spPr>
        <p:txBody>
          <a:bodyPr wrap="square" rtlCol="0">
            <a:spAutoFit/>
          </a:bodyPr>
          <a:lstStyle/>
          <a:p>
            <a:r>
              <a:rPr lang="en-US" sz="3200" dirty="0">
                <a:solidFill>
                  <a:srgbClr val="FF0000"/>
                </a:solidFill>
              </a:rPr>
              <a:t>No!</a:t>
            </a:r>
          </a:p>
        </p:txBody>
      </p:sp>
      <p:sp>
        <p:nvSpPr>
          <p:cNvPr id="14"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sp>
        <p:nvSpPr>
          <p:cNvPr id="11" name="TextBox 10"/>
          <p:cNvSpPr txBox="1"/>
          <p:nvPr/>
        </p:nvSpPr>
        <p:spPr>
          <a:xfrm>
            <a:off x="6074852" y="3115999"/>
            <a:ext cx="2395538" cy="461665"/>
          </a:xfrm>
          <a:prstGeom prst="rect">
            <a:avLst/>
          </a:prstGeom>
          <a:noFill/>
        </p:spPr>
        <p:txBody>
          <a:bodyPr wrap="square" rtlCol="0">
            <a:spAutoFit/>
          </a:bodyPr>
          <a:lstStyle/>
          <a:p>
            <a:r>
              <a:rPr lang="en-US" sz="2400" dirty="0">
                <a:solidFill>
                  <a:srgbClr val="FF0000"/>
                </a:solidFill>
              </a:rPr>
              <a:t>Only one tail left</a:t>
            </a:r>
          </a:p>
        </p:txBody>
      </p:sp>
      <p:cxnSp>
        <p:nvCxnSpPr>
          <p:cNvPr id="13" name="Straight Connector 12"/>
          <p:cNvCxnSpPr/>
          <p:nvPr/>
        </p:nvCxnSpPr>
        <p:spPr>
          <a:xfrm flipV="1">
            <a:off x="5796284" y="3586363"/>
            <a:ext cx="838200" cy="26670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99916" y="2930238"/>
            <a:ext cx="0" cy="685800"/>
          </a:xfrm>
          <a:prstGeom prst="line">
            <a:avLst/>
          </a:prstGeom>
          <a:ln w="19050">
            <a:solidFill>
              <a:srgbClr val="0000C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81116" y="3160654"/>
            <a:ext cx="0" cy="455384"/>
          </a:xfrm>
          <a:prstGeom prst="line">
            <a:avLst/>
          </a:prstGeom>
          <a:ln w="19050">
            <a:solidFill>
              <a:srgbClr val="0000C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99916" y="3388346"/>
            <a:ext cx="1981200" cy="0"/>
          </a:xfrm>
          <a:prstGeom prst="straightConnector1">
            <a:avLst/>
          </a:prstGeom>
          <a:ln w="19050">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49969" y="2980103"/>
            <a:ext cx="2133600" cy="461665"/>
          </a:xfrm>
          <a:prstGeom prst="rect">
            <a:avLst/>
          </a:prstGeom>
          <a:noFill/>
          <a:ln>
            <a:noFill/>
          </a:ln>
        </p:spPr>
        <p:txBody>
          <a:bodyPr wrap="square" rtlCol="0">
            <a:spAutoFit/>
          </a:bodyPr>
          <a:lstStyle/>
          <a:p>
            <a:r>
              <a:rPr lang="en-US" sz="2400" dirty="0">
                <a:solidFill>
                  <a:srgbClr val="000099"/>
                </a:solidFill>
              </a:rPr>
              <a:t>deferral</a:t>
            </a:r>
            <a:endParaRPr lang="en-US" sz="2000" dirty="0">
              <a:solidFill>
                <a:srgbClr val="000099"/>
              </a:solidFill>
            </a:endParaRPr>
          </a:p>
        </p:txBody>
      </p:sp>
      <p:sp>
        <p:nvSpPr>
          <p:cNvPr id="18" name="Oval 17"/>
          <p:cNvSpPr/>
          <p:nvPr/>
        </p:nvSpPr>
        <p:spPr>
          <a:xfrm>
            <a:off x="4058490" y="3538022"/>
            <a:ext cx="1600200" cy="1000452"/>
          </a:xfrm>
          <a:prstGeom prst="ellipse">
            <a:avLst/>
          </a:prstGeom>
          <a:noFill/>
          <a:ln w="19050">
            <a:solidFill>
              <a:srgbClr val="0000C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675269" y="4467982"/>
            <a:ext cx="2133600" cy="461665"/>
          </a:xfrm>
          <a:prstGeom prst="rect">
            <a:avLst/>
          </a:prstGeom>
          <a:noFill/>
          <a:ln>
            <a:noFill/>
          </a:ln>
        </p:spPr>
        <p:txBody>
          <a:bodyPr wrap="square" rtlCol="0">
            <a:spAutoFit/>
          </a:bodyPr>
          <a:lstStyle/>
          <a:p>
            <a:r>
              <a:rPr lang="en-US" sz="2400" dirty="0">
                <a:solidFill>
                  <a:srgbClr val="000099"/>
                </a:solidFill>
              </a:rPr>
              <a:t>bundling</a:t>
            </a:r>
            <a:endParaRPr lang="en-US" sz="2000" dirty="0">
              <a:solidFill>
                <a:srgbClr val="000099"/>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28" grpId="0"/>
      <p:bldP spid="18"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81049" y="1893896"/>
            <a:ext cx="6199663" cy="3583790"/>
          </a:xfrm>
          <a:prstGeom prst="rect">
            <a:avLst/>
          </a:prstGeom>
          <a:ln w="19050">
            <a:noFill/>
          </a:ln>
        </p:spPr>
      </p:pic>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Why?</a:t>
            </a:r>
          </a:p>
        </p:txBody>
      </p:sp>
      <p:sp>
        <p:nvSpPr>
          <p:cNvPr id="7" name="Oval 6"/>
          <p:cNvSpPr/>
          <p:nvPr/>
        </p:nvSpPr>
        <p:spPr>
          <a:xfrm>
            <a:off x="676469" y="1393803"/>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 Box 9"/>
          <p:cNvSpPr txBox="1">
            <a:spLocks noChangeArrowheads="1"/>
          </p:cNvSpPr>
          <p:nvPr/>
        </p:nvSpPr>
        <p:spPr bwMode="auto">
          <a:xfrm>
            <a:off x="914400" y="1218276"/>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Ignorance of mobile app characteristics</a:t>
            </a:r>
          </a:p>
        </p:txBody>
      </p:sp>
      <p:grpSp>
        <p:nvGrpSpPr>
          <p:cNvPr id="85" name="Group 84"/>
          <p:cNvGrpSpPr/>
          <p:nvPr/>
        </p:nvGrpSpPr>
        <p:grpSpPr>
          <a:xfrm>
            <a:off x="821531" y="5628762"/>
            <a:ext cx="7653338" cy="467238"/>
            <a:chOff x="957262" y="4275296"/>
            <a:chExt cx="7653338" cy="830997"/>
          </a:xfrm>
        </p:grpSpPr>
        <p:sp>
          <p:nvSpPr>
            <p:cNvPr id="69" name="Rectangle 68"/>
            <p:cNvSpPr/>
            <p:nvPr/>
          </p:nvSpPr>
          <p:spPr>
            <a:xfrm>
              <a:off x="957262" y="466981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Text Box 9"/>
            <p:cNvSpPr txBox="1">
              <a:spLocks noChangeArrowheads="1"/>
            </p:cNvSpPr>
            <p:nvPr/>
          </p:nvSpPr>
          <p:spPr bwMode="auto">
            <a:xfrm>
              <a:off x="1066800" y="4275296"/>
              <a:ext cx="7543800" cy="830997"/>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Application performance could be seriously degraded! </a:t>
              </a:r>
            </a:p>
          </p:txBody>
        </p:sp>
      </p:grpSp>
      <p:sp>
        <p:nvSpPr>
          <p:cNvPr id="14"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cxnSp>
        <p:nvCxnSpPr>
          <p:cNvPr id="13" name="Straight Connector 12"/>
          <p:cNvCxnSpPr/>
          <p:nvPr/>
        </p:nvCxnSpPr>
        <p:spPr>
          <a:xfrm flipV="1">
            <a:off x="2709308" y="2257823"/>
            <a:ext cx="643492" cy="264868"/>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09871" y="3164641"/>
            <a:ext cx="0" cy="685562"/>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91071" y="3395057"/>
            <a:ext cx="0" cy="455226"/>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09871" y="3732876"/>
            <a:ext cx="197611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33866" y="2978860"/>
            <a:ext cx="2128125" cy="830997"/>
          </a:xfrm>
          <a:prstGeom prst="rect">
            <a:avLst/>
          </a:prstGeom>
          <a:noFill/>
          <a:ln>
            <a:noFill/>
          </a:ln>
        </p:spPr>
        <p:txBody>
          <a:bodyPr wrap="square" rtlCol="0">
            <a:spAutoFit/>
          </a:bodyPr>
          <a:lstStyle/>
          <a:p>
            <a:pPr algn="ctr"/>
            <a:r>
              <a:rPr lang="en-US" sz="2400" dirty="0">
                <a:solidFill>
                  <a:srgbClr val="FF0000"/>
                </a:solidFill>
              </a:rPr>
              <a:t>delay constraint?</a:t>
            </a:r>
          </a:p>
        </p:txBody>
      </p:sp>
      <p:sp>
        <p:nvSpPr>
          <p:cNvPr id="18" name="Oval 17"/>
          <p:cNvSpPr/>
          <p:nvPr/>
        </p:nvSpPr>
        <p:spPr>
          <a:xfrm>
            <a:off x="3868445" y="3772425"/>
            <a:ext cx="1596094" cy="1000105"/>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962400" y="2257823"/>
            <a:ext cx="641946" cy="21056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42361" y="1777888"/>
            <a:ext cx="3887253" cy="461665"/>
          </a:xfrm>
          <a:prstGeom prst="rect">
            <a:avLst/>
          </a:prstGeom>
          <a:noFill/>
          <a:ln>
            <a:noFill/>
          </a:ln>
        </p:spPr>
        <p:txBody>
          <a:bodyPr wrap="square" rtlCol="0">
            <a:spAutoFit/>
          </a:bodyPr>
          <a:lstStyle/>
          <a:p>
            <a:r>
              <a:rPr lang="en-US" sz="2400" dirty="0">
                <a:solidFill>
                  <a:srgbClr val="FF0000"/>
                </a:solidFill>
              </a:rPr>
              <a:t>interdependency &amp; causality?</a:t>
            </a:r>
          </a:p>
        </p:txBody>
      </p:sp>
      <p:sp>
        <p:nvSpPr>
          <p:cNvPr id="29" name="TextBox 28"/>
          <p:cNvSpPr txBox="1"/>
          <p:nvPr/>
        </p:nvSpPr>
        <p:spPr>
          <a:xfrm>
            <a:off x="5256501" y="3172143"/>
            <a:ext cx="2319834" cy="830997"/>
          </a:xfrm>
          <a:prstGeom prst="rect">
            <a:avLst/>
          </a:prstGeom>
          <a:noFill/>
          <a:ln>
            <a:noFill/>
          </a:ln>
        </p:spPr>
        <p:txBody>
          <a:bodyPr wrap="square" rtlCol="0">
            <a:spAutoFit/>
          </a:bodyPr>
          <a:lstStyle/>
          <a:p>
            <a:r>
              <a:rPr lang="en-US" sz="2400" dirty="0">
                <a:solidFill>
                  <a:srgbClr val="FF0000"/>
                </a:solidFill>
              </a:rPr>
              <a:t>Run-time dynamics?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44088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8" grpId="0"/>
      <p:bldP spid="18" grpId="0" animBg="1"/>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62271"/>
            <a:ext cx="8763000" cy="769441"/>
          </a:xfrm>
          <a:prstGeom prst="rect">
            <a:avLst/>
          </a:prstGeom>
          <a:noFill/>
          <a:ln w="9525">
            <a:noFill/>
            <a:miter lim="800000"/>
            <a:headEnd/>
            <a:tailEnd/>
          </a:ln>
          <a:effectLst/>
        </p:spPr>
        <p:txBody>
          <a:bodyPr wrap="square">
            <a:spAutoFit/>
          </a:bodyPr>
          <a:lstStyle/>
          <a:p>
            <a:pPr>
              <a:spcBef>
                <a:spcPct val="50000"/>
              </a:spcBef>
              <a:defRPr/>
            </a:pPr>
            <a:r>
              <a:rPr lang="en-US" altLang="zh-CN" sz="4400" b="1" dirty="0">
                <a:solidFill>
                  <a:schemeClr val="bg1"/>
                </a:solidFill>
                <a:cs typeface="Arial" pitchFamily="34" charset="0"/>
              </a:rPr>
              <a:t>Our solution</a:t>
            </a:r>
          </a:p>
        </p:txBody>
      </p:sp>
      <p:grpSp>
        <p:nvGrpSpPr>
          <p:cNvPr id="97" name="Group 96"/>
          <p:cNvGrpSpPr/>
          <p:nvPr/>
        </p:nvGrpSpPr>
        <p:grpSpPr>
          <a:xfrm>
            <a:off x="604934" y="1247740"/>
            <a:ext cx="7857931" cy="523220"/>
            <a:chOff x="600269" y="983159"/>
            <a:chExt cx="7857931" cy="523220"/>
          </a:xfrm>
        </p:grpSpPr>
        <p:sp>
          <p:nvSpPr>
            <p:cNvPr id="20" name="Oval 19"/>
            <p:cNvSpPr/>
            <p:nvPr/>
          </p:nvSpPr>
          <p:spPr>
            <a:xfrm>
              <a:off x="600269" y="115868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 Box 9"/>
            <p:cNvSpPr txBox="1">
              <a:spLocks noChangeArrowheads="1"/>
            </p:cNvSpPr>
            <p:nvPr/>
          </p:nvSpPr>
          <p:spPr bwMode="auto">
            <a:xfrm>
              <a:off x="838200" y="98315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Key idea:</a:t>
              </a:r>
            </a:p>
          </p:txBody>
        </p:sp>
      </p:grpSp>
      <p:grpSp>
        <p:nvGrpSpPr>
          <p:cNvPr id="95" name="Group 94"/>
          <p:cNvGrpSpPr/>
          <p:nvPr/>
        </p:nvGrpSpPr>
        <p:grpSpPr>
          <a:xfrm>
            <a:off x="842865" y="1854933"/>
            <a:ext cx="7729538" cy="461665"/>
            <a:chOff x="881062" y="1501914"/>
            <a:chExt cx="7729538" cy="461665"/>
          </a:xfrm>
        </p:grpSpPr>
        <p:sp>
          <p:nvSpPr>
            <p:cNvPr id="38" name="Rectangle 37"/>
            <p:cNvSpPr/>
            <p:nvPr/>
          </p:nvSpPr>
          <p:spPr>
            <a:xfrm>
              <a:off x="881062" y="167592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Text Box 9"/>
            <p:cNvSpPr txBox="1">
              <a:spLocks noChangeArrowheads="1"/>
            </p:cNvSpPr>
            <p:nvPr/>
          </p:nvSpPr>
          <p:spPr bwMode="auto">
            <a:xfrm>
              <a:off x="1066800" y="1501914"/>
              <a:ext cx="7543800" cy="461665"/>
            </a:xfrm>
            <a:prstGeom prst="rect">
              <a:avLst/>
            </a:prstGeom>
            <a:noFill/>
            <a:ln w="9525">
              <a:noFill/>
              <a:miter lim="800000"/>
              <a:headEnd/>
              <a:tailEnd/>
            </a:ln>
            <a:effectLst/>
          </p:spPr>
          <p:txBody>
            <a:bodyPr wrap="square">
              <a:spAutoFit/>
            </a:bodyPr>
            <a:lstStyle/>
            <a:p>
              <a:r>
                <a:rPr lang="en-US" sz="2400" dirty="0">
                  <a:cs typeface="Arial" panose="020B0604020202020204" pitchFamily="34" charset="0"/>
                </a:rPr>
                <a:t>Adaptively </a:t>
              </a:r>
              <a:r>
                <a:rPr lang="en-US" sz="2400" dirty="0" smtClean="0">
                  <a:cs typeface="Arial" panose="020B0604020202020204" pitchFamily="34" charset="0"/>
                </a:rPr>
                <a:t>balancing </a:t>
              </a:r>
              <a:r>
                <a:rPr lang="en-US" sz="2400" dirty="0">
                  <a:solidFill>
                    <a:srgbClr val="FF0000"/>
                  </a:solidFill>
                  <a:cs typeface="Arial" panose="020B0604020202020204" pitchFamily="34" charset="0"/>
                </a:rPr>
                <a:t>the energy/delay tradeoff</a:t>
              </a:r>
              <a:r>
                <a:rPr lang="en-US" sz="2400" dirty="0">
                  <a:cs typeface="Arial" panose="020B0604020202020204" pitchFamily="34" charset="0"/>
                </a:rPr>
                <a:t> </a:t>
              </a:r>
              <a:endParaRPr lang="en-US" altLang="zh-CN" sz="2400" dirty="0">
                <a:solidFill>
                  <a:srgbClr val="FF0000"/>
                </a:solidFill>
                <a:cs typeface="Arial" pitchFamily="34" charset="0"/>
              </a:endParaRPr>
            </a:p>
          </p:txBody>
        </p:sp>
      </p:grpSp>
      <p:grpSp>
        <p:nvGrpSpPr>
          <p:cNvPr id="90" name="Group 89"/>
          <p:cNvGrpSpPr/>
          <p:nvPr/>
        </p:nvGrpSpPr>
        <p:grpSpPr>
          <a:xfrm>
            <a:off x="842865" y="2315501"/>
            <a:ext cx="7729538" cy="830997"/>
            <a:chOff x="881062" y="1501914"/>
            <a:chExt cx="7729538" cy="830997"/>
          </a:xfrm>
        </p:grpSpPr>
        <p:sp>
          <p:nvSpPr>
            <p:cNvPr id="98" name="Rectangle 97"/>
            <p:cNvSpPr/>
            <p:nvPr/>
          </p:nvSpPr>
          <p:spPr>
            <a:xfrm>
              <a:off x="881062" y="1675924"/>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Text Box 9"/>
            <p:cNvSpPr txBox="1">
              <a:spLocks noChangeArrowheads="1"/>
            </p:cNvSpPr>
            <p:nvPr/>
          </p:nvSpPr>
          <p:spPr bwMode="auto">
            <a:xfrm>
              <a:off x="1066800" y="1501914"/>
              <a:ext cx="7543800" cy="830997"/>
            </a:xfrm>
            <a:prstGeom prst="rect">
              <a:avLst/>
            </a:prstGeom>
            <a:noFill/>
            <a:ln w="9525">
              <a:noFill/>
              <a:miter lim="800000"/>
              <a:headEnd/>
              <a:tailEnd/>
            </a:ln>
            <a:effectLst/>
          </p:spPr>
          <p:txBody>
            <a:bodyPr wrap="square">
              <a:spAutoFit/>
            </a:bodyPr>
            <a:lstStyle/>
            <a:p>
              <a:r>
                <a:rPr lang="en-US" sz="2400" dirty="0" smtClean="0">
                  <a:cs typeface="Arial" panose="020B0604020202020204" pitchFamily="34" charset="0"/>
                </a:rPr>
                <a:t>Taking </a:t>
              </a:r>
              <a:r>
                <a:rPr lang="en-US" sz="2400" dirty="0">
                  <a:cs typeface="Arial" panose="020B0604020202020204" pitchFamily="34" charset="0"/>
                </a:rPr>
                <a:t>both </a:t>
              </a:r>
              <a:r>
                <a:rPr lang="en-US" sz="2400" dirty="0">
                  <a:solidFill>
                    <a:srgbClr val="FF0000"/>
                  </a:solidFill>
                  <a:cs typeface="Arial" panose="020B0604020202020204" pitchFamily="34" charset="0"/>
                </a:rPr>
                <a:t>causality</a:t>
              </a:r>
              <a:r>
                <a:rPr lang="en-US" sz="2400" dirty="0">
                  <a:cs typeface="Arial" panose="020B0604020202020204" pitchFamily="34" charset="0"/>
                </a:rPr>
                <a:t> and </a:t>
              </a:r>
              <a:r>
                <a:rPr lang="en-US" sz="2400" dirty="0">
                  <a:solidFill>
                    <a:srgbClr val="FF0000"/>
                  </a:solidFill>
                  <a:cs typeface="Arial" panose="020B0604020202020204" pitchFamily="34" charset="0"/>
                </a:rPr>
                <a:t>run-time dynamics </a:t>
              </a:r>
              <a:r>
                <a:rPr lang="en-US" sz="2400" dirty="0">
                  <a:cs typeface="Arial" panose="020B0604020202020204" pitchFamily="34" charset="0"/>
                </a:rPr>
                <a:t>of application method executions into account</a:t>
              </a:r>
              <a:endParaRPr lang="en-US" altLang="zh-CN" sz="2400" dirty="0">
                <a:solidFill>
                  <a:srgbClr val="FF0000"/>
                </a:solidFill>
                <a:cs typeface="Arial" pitchFamily="34" charset="0"/>
              </a:endParaRPr>
            </a:p>
          </p:txBody>
        </p:sp>
      </p:grpSp>
      <p:sp>
        <p:nvSpPr>
          <p:cNvPr id="104" name="Text Box 9"/>
          <p:cNvSpPr txBox="1">
            <a:spLocks noChangeArrowheads="1"/>
          </p:cNvSpPr>
          <p:nvPr/>
        </p:nvSpPr>
        <p:spPr bwMode="auto">
          <a:xfrm>
            <a:off x="1371600" y="3920705"/>
            <a:ext cx="1391969"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Causality </a:t>
            </a:r>
          </a:p>
        </p:txBody>
      </p:sp>
      <p:sp>
        <p:nvSpPr>
          <p:cNvPr id="107" name="Text Box 9"/>
          <p:cNvSpPr txBox="1">
            <a:spLocks noChangeArrowheads="1"/>
          </p:cNvSpPr>
          <p:nvPr/>
        </p:nvSpPr>
        <p:spPr bwMode="auto">
          <a:xfrm>
            <a:off x="1235918" y="5360360"/>
            <a:ext cx="2575254"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Run-time dynamics </a:t>
            </a:r>
          </a:p>
        </p:txBody>
      </p:sp>
      <p:sp>
        <p:nvSpPr>
          <p:cNvPr id="109" name="Rectangle 108"/>
          <p:cNvSpPr/>
          <p:nvPr/>
        </p:nvSpPr>
        <p:spPr>
          <a:xfrm>
            <a:off x="3281265" y="3915906"/>
            <a:ext cx="2819400" cy="461665"/>
          </a:xfrm>
          <a:prstGeom prst="rect">
            <a:avLst/>
          </a:prstGeom>
        </p:spPr>
        <p:txBody>
          <a:bodyPr wrap="square">
            <a:spAutoFit/>
          </a:bodyPr>
          <a:lstStyle/>
          <a:p>
            <a:r>
              <a:rPr lang="en-US" altLang="zh-CN" sz="2400" dirty="0">
                <a:cs typeface="Arial" pitchFamily="34" charset="0"/>
              </a:rPr>
              <a:t>Offline scheduling</a:t>
            </a:r>
            <a:endParaRPr lang="en-US" sz="2400" dirty="0"/>
          </a:p>
        </p:txBody>
      </p:sp>
      <p:sp>
        <p:nvSpPr>
          <p:cNvPr id="111" name="Rectangle 110"/>
          <p:cNvSpPr/>
          <p:nvPr/>
        </p:nvSpPr>
        <p:spPr>
          <a:xfrm>
            <a:off x="4343400" y="5359001"/>
            <a:ext cx="2819400" cy="461665"/>
          </a:xfrm>
          <a:prstGeom prst="rect">
            <a:avLst/>
          </a:prstGeom>
        </p:spPr>
        <p:txBody>
          <a:bodyPr wrap="square">
            <a:spAutoFit/>
          </a:bodyPr>
          <a:lstStyle/>
          <a:p>
            <a:r>
              <a:rPr lang="en-US" altLang="zh-CN" sz="2400" dirty="0">
                <a:cs typeface="Arial" pitchFamily="34" charset="0"/>
              </a:rPr>
              <a:t>Online scheduling</a:t>
            </a:r>
            <a:endParaRPr lang="en-US" sz="2400" dirty="0"/>
          </a:p>
        </p:txBody>
      </p:sp>
      <p:sp>
        <p:nvSpPr>
          <p:cNvPr id="23"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grpSp>
        <p:nvGrpSpPr>
          <p:cNvPr id="25" name="Group 24"/>
          <p:cNvGrpSpPr/>
          <p:nvPr/>
        </p:nvGrpSpPr>
        <p:grpSpPr>
          <a:xfrm>
            <a:off x="643034" y="3227646"/>
            <a:ext cx="7857931" cy="523220"/>
            <a:chOff x="600269" y="983159"/>
            <a:chExt cx="7857931" cy="523220"/>
          </a:xfrm>
        </p:grpSpPr>
        <p:sp>
          <p:nvSpPr>
            <p:cNvPr id="26" name="Oval 25"/>
            <p:cNvSpPr/>
            <p:nvPr/>
          </p:nvSpPr>
          <p:spPr>
            <a:xfrm>
              <a:off x="600269" y="1158686"/>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Text Box 9"/>
            <p:cNvSpPr txBox="1">
              <a:spLocks noChangeArrowheads="1"/>
            </p:cNvSpPr>
            <p:nvPr/>
          </p:nvSpPr>
          <p:spPr bwMode="auto">
            <a:xfrm>
              <a:off x="838200" y="983159"/>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Solutions</a:t>
              </a:r>
            </a:p>
          </p:txBody>
        </p:sp>
      </p:grpSp>
      <p:sp>
        <p:nvSpPr>
          <p:cNvPr id="3" name="Left Brace 2"/>
          <p:cNvSpPr/>
          <p:nvPr/>
        </p:nvSpPr>
        <p:spPr>
          <a:xfrm>
            <a:off x="880965" y="4082892"/>
            <a:ext cx="277739" cy="1841527"/>
          </a:xfrm>
          <a:prstGeom prst="lef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9" name="Left Brace 28"/>
          <p:cNvSpPr/>
          <p:nvPr/>
        </p:nvSpPr>
        <p:spPr>
          <a:xfrm>
            <a:off x="5868409" y="3587402"/>
            <a:ext cx="228600" cy="1230632"/>
          </a:xfrm>
          <a:prstGeom prst="lef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0" name="Text Box 9"/>
          <p:cNvSpPr txBox="1">
            <a:spLocks noChangeArrowheads="1"/>
          </p:cNvSpPr>
          <p:nvPr/>
        </p:nvSpPr>
        <p:spPr bwMode="auto">
          <a:xfrm>
            <a:off x="6235024" y="3427676"/>
            <a:ext cx="33909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Optimal scheduling</a:t>
            </a:r>
          </a:p>
        </p:txBody>
      </p:sp>
      <p:sp>
        <p:nvSpPr>
          <p:cNvPr id="31" name="Text Box 9"/>
          <p:cNvSpPr txBox="1">
            <a:spLocks noChangeArrowheads="1"/>
          </p:cNvSpPr>
          <p:nvPr/>
        </p:nvSpPr>
        <p:spPr bwMode="auto">
          <a:xfrm>
            <a:off x="6235024" y="4451590"/>
            <a:ext cx="33909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cs typeface="Arial" pitchFamily="34" charset="0"/>
              </a:rPr>
              <a:t>Heuristic </a:t>
            </a:r>
            <a:r>
              <a:rPr lang="en-US" altLang="zh-CN" sz="2400" dirty="0">
                <a:cs typeface="Arial" pitchFamily="34" charset="0"/>
              </a:rPr>
              <a:t>scheduling</a:t>
            </a:r>
          </a:p>
        </p:txBody>
      </p:sp>
      <p:sp>
        <p:nvSpPr>
          <p:cNvPr id="4" name="Right Arrow 3"/>
          <p:cNvSpPr/>
          <p:nvPr/>
        </p:nvSpPr>
        <p:spPr>
          <a:xfrm>
            <a:off x="2870017" y="4052584"/>
            <a:ext cx="304800" cy="294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3924886" y="5442493"/>
            <a:ext cx="304800" cy="294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4127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P spid="29" grpId="0" animBg="1"/>
      <p:bldP spid="30" grpId="0"/>
      <p:bldP spid="31" grpId="0"/>
      <p:bldP spid="4"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System model</a:t>
            </a:r>
          </a:p>
        </p:txBody>
      </p:sp>
      <p:sp>
        <p:nvSpPr>
          <p:cNvPr id="20" name="Oval 19"/>
          <p:cNvSpPr/>
          <p:nvPr/>
        </p:nvSpPr>
        <p:spPr>
          <a:xfrm>
            <a:off x="600269" y="1318527"/>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 Box 9"/>
          <p:cNvSpPr txBox="1">
            <a:spLocks noChangeArrowheads="1"/>
          </p:cNvSpPr>
          <p:nvPr/>
        </p:nvSpPr>
        <p:spPr bwMode="auto">
          <a:xfrm>
            <a:off x="838200" y="1143000"/>
            <a:ext cx="7620000" cy="954107"/>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Multiple applications </a:t>
            </a:r>
            <a:r>
              <a:rPr lang="en-US" altLang="zh-CN" sz="2800" dirty="0" smtClean="0">
                <a:cs typeface="Arial" pitchFamily="34" charset="0"/>
              </a:rPr>
              <a:t>are running </a:t>
            </a:r>
            <a:r>
              <a:rPr lang="en-US" altLang="zh-CN" sz="2800" dirty="0">
                <a:cs typeface="Arial" pitchFamily="34" charset="0"/>
              </a:rPr>
              <a:t>concurrently. For application</a:t>
            </a:r>
            <a:r>
              <a:rPr lang="en-US" altLang="zh-CN" sz="2800" i="1" dirty="0">
                <a:cs typeface="Arial" pitchFamily="34" charset="0"/>
              </a:rPr>
              <a:t> i</a:t>
            </a:r>
            <a:r>
              <a:rPr lang="en-US" altLang="zh-CN" sz="2800" dirty="0">
                <a:cs typeface="Arial" pitchFamily="34" charset="0"/>
              </a:rPr>
              <a:t>:</a:t>
            </a:r>
            <a:endParaRPr lang="en-US" altLang="zh-CN" sz="2800" i="1" dirty="0">
              <a:cs typeface="Arial" pitchFamily="34" charset="0"/>
            </a:endParaRPr>
          </a:p>
        </p:txBody>
      </p:sp>
      <p:grpSp>
        <p:nvGrpSpPr>
          <p:cNvPr id="19" name="Group 18"/>
          <p:cNvGrpSpPr/>
          <p:nvPr/>
        </p:nvGrpSpPr>
        <p:grpSpPr>
          <a:xfrm>
            <a:off x="781826" y="2056448"/>
            <a:ext cx="7880144" cy="523220"/>
            <a:chOff x="741586" y="2327130"/>
            <a:chExt cx="7880144" cy="523220"/>
          </a:xfrm>
        </p:grpSpPr>
        <p:pic>
          <p:nvPicPr>
            <p:cNvPr id="12" name="Picture 11" descr="star.png"/>
            <p:cNvPicPr>
              <a:picLocks noChangeAspect="1"/>
            </p:cNvPicPr>
            <p:nvPr/>
          </p:nvPicPr>
          <p:blipFill>
            <a:blip r:embed="rId3" cstate="print"/>
            <a:stretch>
              <a:fillRect/>
            </a:stretch>
          </p:blipFill>
          <p:spPr>
            <a:xfrm>
              <a:off x="741586" y="2422137"/>
              <a:ext cx="444971" cy="414494"/>
            </a:xfrm>
            <a:prstGeom prst="rect">
              <a:avLst/>
            </a:prstGeom>
          </p:spPr>
        </p:pic>
        <mc:AlternateContent xmlns:mc="http://schemas.openxmlformats.org/markup-compatibility/2006" xmlns:a14="http://schemas.microsoft.com/office/drawing/2010/main">
          <mc:Choice Requires="a14">
            <p:sp>
              <p:nvSpPr>
                <p:cNvPr id="13" name="Text Box 9"/>
                <p:cNvSpPr txBox="1">
                  <a:spLocks noChangeArrowheads="1"/>
                </p:cNvSpPr>
                <p:nvPr/>
              </p:nvSpPr>
              <p:spPr bwMode="auto">
                <a:xfrm>
                  <a:off x="1077930" y="2327130"/>
                  <a:ext cx="7543800" cy="523220"/>
                </a:xfrm>
                <a:prstGeom prst="rect">
                  <a:avLst/>
                </a:prstGeom>
                <a:noFill/>
                <a:ln w="9525">
                  <a:noFill/>
                  <a:miter lim="800000"/>
                  <a:headEnd/>
                  <a:tailEnd/>
                </a:ln>
                <a:effectLst/>
              </p:spPr>
              <p:txBody>
                <a:bodyPr wrap="square">
                  <a:spAutoFit/>
                </a:bodyPr>
                <a:lstStyle/>
                <a:p>
                  <a:pPr>
                    <a:spcBef>
                      <a:spcPct val="50000"/>
                    </a:spcBef>
                    <a:defRPr/>
                  </a:pPr>
                  <a:r>
                    <a:rPr lang="en-US" altLang="zh-CN" sz="2400" dirty="0">
                      <a:solidFill>
                        <a:srgbClr val="FF0000"/>
                      </a:solidFill>
                      <a:cs typeface="Arial" pitchFamily="34" charset="0"/>
                    </a:rPr>
                    <a:t>Delay constraint</a:t>
                  </a:r>
                  <a:r>
                    <a:rPr lang="en-US" altLang="zh-CN" sz="2800" dirty="0">
                      <a:cs typeface="Arial" pitchFamily="34" charset="0"/>
                    </a:rPr>
                    <a:t>: </a:t>
                  </a:r>
                  <a14:m>
                    <m:oMath xmlns:m="http://schemas.openxmlformats.org/officeDocument/2006/math">
                      <m:sSub>
                        <m:sSubPr>
                          <m:ctrlPr>
                            <a:rPr lang="en-US" altLang="zh-CN" sz="2800" i="1" smtClean="0">
                              <a:latin typeface="Cambria Math" panose="02040503050406030204" pitchFamily="18" charset="0"/>
                              <a:cs typeface="Arial" pitchFamily="34" charset="0"/>
                            </a:rPr>
                          </m:ctrlPr>
                        </m:sSubPr>
                        <m:e>
                          <m:r>
                            <a:rPr lang="en-US" altLang="zh-CN" sz="2800" b="0" i="1" smtClean="0">
                              <a:latin typeface="Cambria Math" panose="02040503050406030204" pitchFamily="18" charset="0"/>
                              <a:cs typeface="Arial" pitchFamily="34" charset="0"/>
                            </a:rPr>
                            <m:t>𝐷</m:t>
                          </m:r>
                        </m:e>
                        <m:sub>
                          <m:r>
                            <a:rPr lang="en-US" altLang="zh-CN" sz="2800" b="0" i="1" smtClean="0">
                              <a:latin typeface="Cambria Math" panose="02040503050406030204" pitchFamily="18" charset="0"/>
                              <a:cs typeface="Arial" pitchFamily="34" charset="0"/>
                            </a:rPr>
                            <m:t>𝑖</m:t>
                          </m:r>
                        </m:sub>
                      </m:sSub>
                    </m:oMath>
                  </a14:m>
                  <a:endParaRPr lang="en-US" altLang="zh-CN" sz="2800" dirty="0">
                    <a:cs typeface="Arial" pitchFamily="34" charset="0"/>
                  </a:endParaRPr>
                </a:p>
              </p:txBody>
            </p:sp>
          </mc:Choice>
          <mc:Fallback xmlns="">
            <p:sp>
              <p:nvSpPr>
                <p:cNvPr id="13" name="Text Box 9"/>
                <p:cNvSpPr txBox="1">
                  <a:spLocks noRot="1" noChangeAspect="1" noMove="1" noResize="1" noEditPoints="1" noAdjustHandles="1" noChangeArrowheads="1" noChangeShapeType="1" noTextEdit="1"/>
                </p:cNvSpPr>
                <p:nvPr/>
              </p:nvSpPr>
              <p:spPr bwMode="auto">
                <a:xfrm>
                  <a:off x="1077930" y="2327130"/>
                  <a:ext cx="7543800" cy="523220"/>
                </a:xfrm>
                <a:prstGeom prst="rect">
                  <a:avLst/>
                </a:prstGeom>
                <a:blipFill rotWithShape="0">
                  <a:blip r:embed="rId4"/>
                  <a:stretch>
                    <a:fillRect l="-1212" t="-10465" b="-32558"/>
                  </a:stretch>
                </a:blipFill>
                <a:ln w="9525">
                  <a:noFill/>
                  <a:miter lim="800000"/>
                  <a:headEnd/>
                  <a:tailEnd/>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 Box 9"/>
              <p:cNvSpPr txBox="1">
                <a:spLocks noChangeArrowheads="1"/>
              </p:cNvSpPr>
              <p:nvPr/>
            </p:nvSpPr>
            <p:spPr bwMode="auto">
              <a:xfrm>
                <a:off x="1134438" y="2538947"/>
                <a:ext cx="7543800" cy="524952"/>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Execution path:  </a:t>
                </a:r>
                <a14:m>
                  <m:oMath xmlns:m="http://schemas.openxmlformats.org/officeDocument/2006/math">
                    <m:d>
                      <m:dPr>
                        <m:begChr m:val="{"/>
                        <m:endChr m:val="}"/>
                        <m:ctrlPr>
                          <a:rPr lang="en-US" altLang="zh-CN" sz="2400" i="1" smtClean="0">
                            <a:latin typeface="Cambria Math" panose="02040503050406030204" pitchFamily="18" charset="0"/>
                            <a:cs typeface="Arial" pitchFamily="34" charset="0"/>
                          </a:rPr>
                        </m:ctrlPr>
                      </m:dPr>
                      <m:e>
                        <m:sSubSup>
                          <m:sSubSupPr>
                            <m:ctrlPr>
                              <a:rPr lang="en-US" altLang="zh-CN" sz="2400" i="1" smtClean="0">
                                <a:latin typeface="Cambria Math" panose="02040503050406030204" pitchFamily="18" charset="0"/>
                                <a:cs typeface="Arial" pitchFamily="34" charset="0"/>
                              </a:rPr>
                            </m:ctrlPr>
                          </m:sSubSupPr>
                          <m:e>
                            <m:r>
                              <a:rPr lang="en-US" altLang="zh-CN" sz="2400" b="0" i="1" smtClean="0">
                                <a:latin typeface="Cambria Math" panose="02040503050406030204" pitchFamily="18" charset="0"/>
                                <a:cs typeface="Arial" pitchFamily="34" charset="0"/>
                              </a:rPr>
                              <m:t>𝑀</m:t>
                            </m:r>
                          </m:e>
                          <m:sub>
                            <m:r>
                              <a:rPr lang="en-US" altLang="zh-CN" sz="2400" b="0" i="1" smtClean="0">
                                <a:latin typeface="Cambria Math" panose="02040503050406030204" pitchFamily="18" charset="0"/>
                                <a:cs typeface="Arial" pitchFamily="34" charset="0"/>
                              </a:rPr>
                              <m:t>1</m:t>
                            </m:r>
                          </m:sub>
                          <m:sup>
                            <m:r>
                              <a:rPr lang="en-US" altLang="zh-CN" sz="2400" b="0" i="1" smtClean="0">
                                <a:latin typeface="Cambria Math" panose="02040503050406030204" pitchFamily="18" charset="0"/>
                                <a:cs typeface="Arial" pitchFamily="34" charset="0"/>
                              </a:rPr>
                              <m:t>𝑖</m:t>
                            </m:r>
                          </m:sup>
                        </m:sSubSup>
                        <m:r>
                          <a:rPr lang="en-US" altLang="zh-CN" sz="2400" b="0" i="1" smtClean="0">
                            <a:latin typeface="Cambria Math" panose="02040503050406030204" pitchFamily="18" charset="0"/>
                            <a:cs typeface="Arial" pitchFamily="34" charset="0"/>
                          </a:rPr>
                          <m:t>,</m:t>
                        </m:r>
                        <m:sSubSup>
                          <m:sSubSupPr>
                            <m:ctrlPr>
                              <a:rPr lang="en-US" altLang="zh-CN" sz="2400" i="1">
                                <a:latin typeface="Cambria Math" panose="02040503050406030204" pitchFamily="18" charset="0"/>
                                <a:cs typeface="Arial" pitchFamily="34" charset="0"/>
                              </a:rPr>
                            </m:ctrlPr>
                          </m:sSubSupPr>
                          <m:e>
                            <m:r>
                              <a:rPr lang="en-US" altLang="zh-CN" sz="2400" i="1">
                                <a:latin typeface="Cambria Math" panose="02040503050406030204" pitchFamily="18" charset="0"/>
                                <a:cs typeface="Arial" pitchFamily="34" charset="0"/>
                              </a:rPr>
                              <m:t>𝑀</m:t>
                            </m:r>
                          </m:e>
                          <m:sub>
                            <m:r>
                              <a:rPr lang="en-US" altLang="zh-CN" sz="2400" b="0" i="1" smtClean="0">
                                <a:latin typeface="Cambria Math" panose="02040503050406030204" pitchFamily="18" charset="0"/>
                                <a:cs typeface="Arial" pitchFamily="34" charset="0"/>
                              </a:rPr>
                              <m:t>2</m:t>
                            </m:r>
                          </m:sub>
                          <m:sup>
                            <m:r>
                              <a:rPr lang="en-US" altLang="zh-CN" sz="2400" i="1">
                                <a:latin typeface="Cambria Math" panose="02040503050406030204" pitchFamily="18" charset="0"/>
                                <a:cs typeface="Arial" pitchFamily="34" charset="0"/>
                              </a:rPr>
                              <m:t>𝑖</m:t>
                            </m:r>
                          </m:sup>
                        </m:sSubSup>
                        <m:r>
                          <a:rPr lang="en-US" altLang="zh-CN" sz="2400" b="0" i="1" smtClean="0">
                            <a:latin typeface="Cambria Math" panose="02040503050406030204" pitchFamily="18" charset="0"/>
                            <a:cs typeface="Arial" pitchFamily="34" charset="0"/>
                          </a:rPr>
                          <m:t>, …,</m:t>
                        </m:r>
                        <m:sSubSup>
                          <m:sSubSupPr>
                            <m:ctrlPr>
                              <a:rPr lang="en-US" altLang="zh-CN" sz="2400" i="1">
                                <a:latin typeface="Cambria Math" panose="02040503050406030204" pitchFamily="18" charset="0"/>
                                <a:cs typeface="Arial" pitchFamily="34" charset="0"/>
                              </a:rPr>
                            </m:ctrlPr>
                          </m:sSubSupPr>
                          <m:e>
                            <m:r>
                              <a:rPr lang="en-US" altLang="zh-CN" sz="2400" i="1">
                                <a:latin typeface="Cambria Math" panose="02040503050406030204" pitchFamily="18" charset="0"/>
                                <a:cs typeface="Arial" pitchFamily="34" charset="0"/>
                              </a:rPr>
                              <m:t>𝑀</m:t>
                            </m:r>
                          </m:e>
                          <m:sub>
                            <m:sSub>
                              <m:sSubPr>
                                <m:ctrlPr>
                                  <a:rPr lang="en-US" altLang="zh-CN" sz="2400" i="1" smtClean="0">
                                    <a:latin typeface="Cambria Math" panose="02040503050406030204" pitchFamily="18" charset="0"/>
                                    <a:cs typeface="Arial" pitchFamily="34" charset="0"/>
                                  </a:rPr>
                                </m:ctrlPr>
                              </m:sSubPr>
                              <m:e>
                                <m:r>
                                  <a:rPr lang="en-US" altLang="zh-CN" sz="2400" b="0" i="1" smtClean="0">
                                    <a:latin typeface="Cambria Math" panose="02040503050406030204" pitchFamily="18" charset="0"/>
                                    <a:cs typeface="Arial" pitchFamily="34" charset="0"/>
                                  </a:rPr>
                                  <m:t>𝑛</m:t>
                                </m:r>
                              </m:e>
                              <m:sub>
                                <m:r>
                                  <a:rPr lang="en-US" altLang="zh-CN" sz="2400" b="0" i="1" smtClean="0">
                                    <a:latin typeface="Cambria Math" panose="02040503050406030204" pitchFamily="18" charset="0"/>
                                    <a:cs typeface="Arial" pitchFamily="34" charset="0"/>
                                  </a:rPr>
                                  <m:t>𝑖</m:t>
                                </m:r>
                              </m:sub>
                            </m:sSub>
                          </m:sub>
                          <m:sup>
                            <m:r>
                              <a:rPr lang="en-US" altLang="zh-CN" sz="2400" i="1">
                                <a:latin typeface="Cambria Math" panose="02040503050406030204" pitchFamily="18" charset="0"/>
                                <a:cs typeface="Arial" pitchFamily="34" charset="0"/>
                              </a:rPr>
                              <m:t>𝑖</m:t>
                            </m:r>
                          </m:sup>
                        </m:sSubSup>
                      </m:e>
                    </m:d>
                  </m:oMath>
                </a14:m>
                <a:r>
                  <a:rPr lang="en-US" altLang="zh-CN" sz="2400" dirty="0">
                    <a:cs typeface="Arial" pitchFamily="34" charset="0"/>
                  </a:rPr>
                  <a:t>.</a:t>
                </a:r>
              </a:p>
            </p:txBody>
          </p:sp>
        </mc:Choice>
        <mc:Fallback xmlns="">
          <p:sp>
            <p:nvSpPr>
              <p:cNvPr id="26" name="Text Box 9"/>
              <p:cNvSpPr txBox="1">
                <a:spLocks noRot="1" noChangeAspect="1" noMove="1" noResize="1" noEditPoints="1" noAdjustHandles="1" noChangeArrowheads="1" noChangeShapeType="1" noTextEdit="1"/>
              </p:cNvSpPr>
              <p:nvPr/>
            </p:nvSpPr>
            <p:spPr bwMode="auto">
              <a:xfrm>
                <a:off x="1134438" y="2538947"/>
                <a:ext cx="7543800" cy="524952"/>
              </a:xfrm>
              <a:prstGeom prst="rect">
                <a:avLst/>
              </a:prstGeom>
              <a:blipFill rotWithShape="0">
                <a:blip r:embed="rId5"/>
                <a:stretch>
                  <a:fillRect l="-1212" t="-3448" b="-18391"/>
                </a:stretch>
              </a:blipFill>
              <a:ln w="9525">
                <a:noFill/>
                <a:miter lim="800000"/>
                <a:headEnd/>
                <a:tailEnd/>
              </a:ln>
              <a:effectLst/>
            </p:spPr>
            <p:txBody>
              <a:bodyPr/>
              <a:lstStyle/>
              <a:p>
                <a:r>
                  <a:rPr lang="en-US">
                    <a:noFill/>
                  </a:rPr>
                  <a:t> </a:t>
                </a:r>
              </a:p>
            </p:txBody>
          </p:sp>
        </mc:Fallback>
      </mc:AlternateContent>
      <p:grpSp>
        <p:nvGrpSpPr>
          <p:cNvPr id="29" name="Group 28"/>
          <p:cNvGrpSpPr/>
          <p:nvPr/>
        </p:nvGrpSpPr>
        <p:grpSpPr>
          <a:xfrm>
            <a:off x="790389" y="3047280"/>
            <a:ext cx="7904117" cy="461665"/>
            <a:chOff x="615531" y="2111270"/>
            <a:chExt cx="7904117" cy="461665"/>
          </a:xfrm>
        </p:grpSpPr>
        <p:pic>
          <p:nvPicPr>
            <p:cNvPr id="30" name="Picture 29" descr="star.png"/>
            <p:cNvPicPr>
              <a:picLocks noChangeAspect="1"/>
            </p:cNvPicPr>
            <p:nvPr/>
          </p:nvPicPr>
          <p:blipFill>
            <a:blip r:embed="rId3" cstate="print"/>
            <a:stretch>
              <a:fillRect/>
            </a:stretch>
          </p:blipFill>
          <p:spPr>
            <a:xfrm>
              <a:off x="615531" y="2143165"/>
              <a:ext cx="444971" cy="414494"/>
            </a:xfrm>
            <a:prstGeom prst="rect">
              <a:avLst/>
            </a:prstGeom>
          </p:spPr>
        </p:pic>
        <p:sp>
          <p:nvSpPr>
            <p:cNvPr id="31" name="Text Box 9"/>
            <p:cNvSpPr txBox="1">
              <a:spLocks noChangeArrowheads="1"/>
            </p:cNvSpPr>
            <p:nvPr/>
          </p:nvSpPr>
          <p:spPr bwMode="auto">
            <a:xfrm>
              <a:off x="975848" y="2111270"/>
              <a:ext cx="7543800"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Offloading decisions: existing work</a:t>
              </a:r>
              <a:endParaRPr lang="en-US" altLang="zh-CN" sz="2800" dirty="0">
                <a:cs typeface="Arial" pitchFamily="34" charset="0"/>
              </a:endParaRPr>
            </a:p>
          </p:txBody>
        </p:sp>
      </p:grpSp>
      <p:sp>
        <p:nvSpPr>
          <p:cNvPr id="18"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pic>
        <p:nvPicPr>
          <p:cNvPr id="22" name="Picture 21" descr="star.png"/>
          <p:cNvPicPr>
            <a:picLocks noChangeAspect="1"/>
          </p:cNvPicPr>
          <p:nvPr/>
        </p:nvPicPr>
        <p:blipFill>
          <a:blip r:embed="rId3" cstate="print"/>
          <a:stretch>
            <a:fillRect/>
          </a:stretch>
        </p:blipFill>
        <p:spPr>
          <a:xfrm>
            <a:off x="781827" y="2647471"/>
            <a:ext cx="444971" cy="414494"/>
          </a:xfrm>
          <a:prstGeom prst="rect">
            <a:avLst/>
          </a:prstGeom>
        </p:spPr>
      </p:pic>
      <p:pic>
        <p:nvPicPr>
          <p:cNvPr id="11" name="Picture 10"/>
          <p:cNvPicPr>
            <a:picLocks noChangeAspect="1"/>
          </p:cNvPicPr>
          <p:nvPr/>
        </p:nvPicPr>
        <p:blipFill>
          <a:blip r:embed="rId6"/>
          <a:stretch>
            <a:fillRect/>
          </a:stretch>
        </p:blipFill>
        <p:spPr>
          <a:xfrm>
            <a:off x="731427" y="3657600"/>
            <a:ext cx="7681145" cy="1916135"/>
          </a:xfrm>
          <a:prstGeom prst="rect">
            <a:avLst/>
          </a:prstGeom>
        </p:spPr>
      </p:pic>
      <p:sp>
        <p:nvSpPr>
          <p:cNvPr id="27" name="Text Box 9"/>
          <p:cNvSpPr txBox="1">
            <a:spLocks noChangeArrowheads="1"/>
          </p:cNvSpPr>
          <p:nvPr/>
        </p:nvSpPr>
        <p:spPr bwMode="auto">
          <a:xfrm>
            <a:off x="1143000" y="3500735"/>
            <a:ext cx="7543800" cy="523220"/>
          </a:xfrm>
          <a:prstGeom prst="rect">
            <a:avLst/>
          </a:prstGeom>
          <a:noFill/>
          <a:ln w="9525">
            <a:noFill/>
            <a:miter lim="800000"/>
            <a:headEnd/>
            <a:tailEnd/>
          </a:ln>
          <a:effectLst/>
        </p:spPr>
        <p:txBody>
          <a:bodyPr wrap="square">
            <a:spAutoFit/>
          </a:bodyPr>
          <a:lstStyle/>
          <a:p>
            <a:pPr>
              <a:spcBef>
                <a:spcPct val="50000"/>
              </a:spcBef>
              <a:defRPr/>
            </a:pPr>
            <a:endParaRPr lang="en-US" altLang="zh-CN" sz="2800" dirty="0">
              <a:cs typeface="Arial" pitchFamily="34" charset="0"/>
            </a:endParaRPr>
          </a:p>
        </p:txBody>
      </p:sp>
      <p:sp>
        <p:nvSpPr>
          <p:cNvPr id="2" name="Oval 1"/>
          <p:cNvSpPr/>
          <p:nvPr/>
        </p:nvSpPr>
        <p:spPr>
          <a:xfrm>
            <a:off x="3505200" y="4038600"/>
            <a:ext cx="2438400" cy="1676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090862" y="5791200"/>
            <a:ext cx="2395538" cy="461665"/>
          </a:xfrm>
          <a:prstGeom prst="rect">
            <a:avLst/>
          </a:prstGeom>
          <a:noFill/>
        </p:spPr>
        <p:txBody>
          <a:bodyPr wrap="square" rtlCol="0">
            <a:spAutoFit/>
          </a:bodyPr>
          <a:lstStyle/>
          <a:p>
            <a:r>
              <a:rPr lang="en-US" sz="2400" dirty="0">
                <a:solidFill>
                  <a:srgbClr val="FF0000"/>
                </a:solidFill>
              </a:rPr>
              <a:t>Causality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4738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77800"/>
            <a:ext cx="8534400" cy="769441"/>
          </a:xfrm>
          <a:prstGeom prst="rect">
            <a:avLst/>
          </a:prstGeom>
          <a:noFill/>
          <a:ln w="9525">
            <a:noFill/>
            <a:miter lim="800000"/>
            <a:headEnd/>
            <a:tailEnd/>
          </a:ln>
          <a:effectLst/>
        </p:spPr>
        <p:txBody>
          <a:bodyPr>
            <a:spAutoFit/>
          </a:bodyPr>
          <a:lstStyle/>
          <a:p>
            <a:pPr>
              <a:spcBef>
                <a:spcPct val="50000"/>
              </a:spcBef>
              <a:defRPr/>
            </a:pPr>
            <a:r>
              <a:rPr lang="en-US" altLang="zh-CN" sz="4400" b="1" dirty="0">
                <a:solidFill>
                  <a:schemeClr val="bg1"/>
                </a:solidFill>
                <a:cs typeface="Arial" pitchFamily="34" charset="0"/>
              </a:rPr>
              <a:t>Challenge </a:t>
            </a:r>
          </a:p>
        </p:txBody>
      </p:sp>
      <p:sp>
        <p:nvSpPr>
          <p:cNvPr id="20" name="Oval 19"/>
          <p:cNvSpPr/>
          <p:nvPr/>
        </p:nvSpPr>
        <p:spPr>
          <a:xfrm>
            <a:off x="501741" y="1375550"/>
            <a:ext cx="92075" cy="92075"/>
          </a:xfrm>
          <a:prstGeom prst="ellipse">
            <a:avLst/>
          </a:prstGeom>
          <a:solidFill>
            <a:srgbClr val="FFC000"/>
          </a:solidFill>
          <a:ln>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 Box 9"/>
          <p:cNvSpPr txBox="1">
            <a:spLocks noChangeArrowheads="1"/>
          </p:cNvSpPr>
          <p:nvPr/>
        </p:nvSpPr>
        <p:spPr bwMode="auto">
          <a:xfrm>
            <a:off x="739672" y="1200023"/>
            <a:ext cx="76200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dirty="0">
                <a:cs typeface="Arial" pitchFamily="34" charset="0"/>
              </a:rPr>
              <a:t>How to eliminate transmission overlaps?</a:t>
            </a:r>
            <a:endParaRPr lang="en-US" altLang="zh-CN" sz="2800" i="1" dirty="0">
              <a:cs typeface="Arial" pitchFamily="34" charset="0"/>
            </a:endParaRPr>
          </a:p>
        </p:txBody>
      </p:sp>
      <p:sp>
        <p:nvSpPr>
          <p:cNvPr id="14" name="Footer Placeholder 3"/>
          <p:cNvSpPr>
            <a:spLocks noGrp="1"/>
          </p:cNvSpPr>
          <p:nvPr>
            <p:ph type="ftr" sz="quarter" idx="11"/>
          </p:nvPr>
        </p:nvSpPr>
        <p:spPr/>
        <p:txBody>
          <a:bodyPr/>
          <a:lstStyle/>
          <a:p>
            <a:pPr fontAlgn="t"/>
            <a:r>
              <a:rPr lang="en-US" altLang="zh-CN" sz="1400" b="1">
                <a:solidFill>
                  <a:schemeClr val="tx1">
                    <a:lumMod val="65000"/>
                    <a:lumOff val="35000"/>
                  </a:schemeClr>
                </a:solidFill>
              </a:rPr>
              <a:t>IEEE INFOCOM 2016</a:t>
            </a:r>
            <a:endParaRPr lang="en-US" altLang="zh-CN" sz="1400" b="1" dirty="0">
              <a:solidFill>
                <a:schemeClr val="tx1">
                  <a:lumMod val="65000"/>
                  <a:lumOff val="35000"/>
                </a:schemeClr>
              </a:solidFill>
            </a:endParaRPr>
          </a:p>
        </p:txBody>
      </p:sp>
      <p:pic>
        <p:nvPicPr>
          <p:cNvPr id="7" name="Picture 6"/>
          <p:cNvPicPr>
            <a:picLocks noChangeAspect="1"/>
          </p:cNvPicPr>
          <p:nvPr/>
        </p:nvPicPr>
        <p:blipFill>
          <a:blip r:embed="rId4"/>
          <a:stretch>
            <a:fillRect/>
          </a:stretch>
        </p:blipFill>
        <p:spPr>
          <a:xfrm>
            <a:off x="547778" y="1871459"/>
            <a:ext cx="8263633" cy="1231900"/>
          </a:xfrm>
          <a:prstGeom prst="rect">
            <a:avLst/>
          </a:prstGeom>
        </p:spPr>
      </p:pic>
      <p:pic>
        <p:nvPicPr>
          <p:cNvPr id="8" name="Picture 7"/>
          <p:cNvPicPr>
            <a:picLocks noChangeAspect="1"/>
          </p:cNvPicPr>
          <p:nvPr/>
        </p:nvPicPr>
        <p:blipFill>
          <a:blip r:embed="rId5"/>
          <a:stretch>
            <a:fillRect/>
          </a:stretch>
        </p:blipFill>
        <p:spPr>
          <a:xfrm>
            <a:off x="575567" y="4723476"/>
            <a:ext cx="8263633" cy="863600"/>
          </a:xfrm>
          <a:prstGeom prst="rect">
            <a:avLst/>
          </a:prstGeom>
        </p:spPr>
      </p:pic>
      <p:cxnSp>
        <p:nvCxnSpPr>
          <p:cNvPr id="24" name="Straight Connector 23"/>
          <p:cNvCxnSpPr/>
          <p:nvPr/>
        </p:nvCxnSpPr>
        <p:spPr>
          <a:xfrm flipV="1">
            <a:off x="914400" y="3103361"/>
            <a:ext cx="0" cy="886257"/>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52600" y="3636760"/>
            <a:ext cx="0" cy="1086716"/>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3123276"/>
            <a:ext cx="0" cy="866342"/>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810000" y="3656676"/>
            <a:ext cx="0" cy="1066800"/>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486400" y="3123276"/>
            <a:ext cx="0" cy="866342"/>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324600" y="3656676"/>
            <a:ext cx="0" cy="1066800"/>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14400" y="3809075"/>
            <a:ext cx="838200" cy="7074"/>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71800" y="3802002"/>
            <a:ext cx="838200" cy="7074"/>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486400" y="3802002"/>
            <a:ext cx="838200" cy="7074"/>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38200" y="3170981"/>
            <a:ext cx="1436562" cy="461665"/>
          </a:xfrm>
          <a:prstGeom prst="rect">
            <a:avLst/>
          </a:prstGeom>
          <a:noFill/>
          <a:ln>
            <a:noFill/>
          </a:ln>
        </p:spPr>
        <p:txBody>
          <a:bodyPr wrap="square" rtlCol="0">
            <a:spAutoFit/>
          </a:bodyPr>
          <a:lstStyle/>
          <a:p>
            <a:r>
              <a:rPr lang="en-US" sz="2400" dirty="0">
                <a:solidFill>
                  <a:srgbClr val="FF0000"/>
                </a:solidFill>
              </a:rPr>
              <a:t>deferral</a:t>
            </a:r>
            <a:endParaRPr lang="en-US" dirty="0">
              <a:solidFill>
                <a:srgbClr val="FF0000"/>
              </a:solidFill>
            </a:endParaRPr>
          </a:p>
        </p:txBody>
      </p:sp>
      <p:sp>
        <p:nvSpPr>
          <p:cNvPr id="40" name="TextBox 39"/>
          <p:cNvSpPr txBox="1"/>
          <p:nvPr/>
        </p:nvSpPr>
        <p:spPr>
          <a:xfrm>
            <a:off x="3989102" y="3123276"/>
            <a:ext cx="1436562" cy="830997"/>
          </a:xfrm>
          <a:prstGeom prst="rect">
            <a:avLst/>
          </a:prstGeom>
          <a:noFill/>
          <a:ln>
            <a:noFill/>
          </a:ln>
        </p:spPr>
        <p:txBody>
          <a:bodyPr wrap="square" rtlCol="0">
            <a:spAutoFit/>
          </a:bodyPr>
          <a:lstStyle/>
          <a:p>
            <a:r>
              <a:rPr lang="en-US" sz="2400" dirty="0">
                <a:solidFill>
                  <a:srgbClr val="FF0000"/>
                </a:solidFill>
              </a:rPr>
              <a:t>cascaded</a:t>
            </a:r>
          </a:p>
          <a:p>
            <a:pPr algn="ctr"/>
            <a:r>
              <a:rPr lang="en-US" sz="2400" dirty="0">
                <a:solidFill>
                  <a:srgbClr val="FF0000"/>
                </a:solidFill>
              </a:rPr>
              <a:t>delay</a:t>
            </a:r>
            <a:endParaRPr lang="en-US" dirty="0">
              <a:solidFill>
                <a:srgbClr val="FF0000"/>
              </a:solidFill>
            </a:endParaRPr>
          </a:p>
        </p:txBody>
      </p:sp>
      <p:sp>
        <p:nvSpPr>
          <p:cNvPr id="44" name="TextBox 43"/>
          <p:cNvSpPr txBox="1"/>
          <p:nvPr/>
        </p:nvSpPr>
        <p:spPr>
          <a:xfrm>
            <a:off x="4191000" y="4037676"/>
            <a:ext cx="2133600" cy="830997"/>
          </a:xfrm>
          <a:prstGeom prst="rect">
            <a:avLst/>
          </a:prstGeom>
          <a:noFill/>
          <a:ln>
            <a:noFill/>
          </a:ln>
        </p:spPr>
        <p:txBody>
          <a:bodyPr wrap="square" rtlCol="0">
            <a:spAutoFit/>
          </a:bodyPr>
          <a:lstStyle/>
          <a:p>
            <a:pPr algn="ctr"/>
            <a:r>
              <a:rPr lang="en-US" sz="2400" dirty="0">
                <a:solidFill>
                  <a:srgbClr val="0000CC"/>
                </a:solidFill>
              </a:rPr>
              <a:t>transmission</a:t>
            </a:r>
          </a:p>
          <a:p>
            <a:pPr algn="ctr"/>
            <a:r>
              <a:rPr lang="en-US" sz="2400" dirty="0">
                <a:solidFill>
                  <a:srgbClr val="0000CC"/>
                </a:solidFill>
              </a:rPr>
              <a:t>overlap</a:t>
            </a:r>
            <a:endParaRPr lang="en-US" dirty="0">
              <a:solidFill>
                <a:srgbClr val="0000CC"/>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3367691166"/>
              </p:ext>
            </p:extLst>
          </p:nvPr>
        </p:nvGraphicFramePr>
        <p:xfrm>
          <a:off x="1165354" y="3888186"/>
          <a:ext cx="261566" cy="298980"/>
        </p:xfrm>
        <a:graphic>
          <a:graphicData uri="http://schemas.openxmlformats.org/presentationml/2006/ole">
            <mc:AlternateContent xmlns:mc="http://schemas.openxmlformats.org/markup-compatibility/2006">
              <mc:Choice xmlns:v="urn:schemas-microsoft-com:vml" Requires="v">
                <p:oleObj spid="_x0000_s31868" r:id="rId6" imgW="1243692" imgH="1421280" progId="">
                  <p:embed/>
                </p:oleObj>
              </mc:Choice>
              <mc:Fallback>
                <p:oleObj r:id="rId6" imgW="1243692" imgH="1421280" progId="">
                  <p:embed/>
                  <p:pic>
                    <p:nvPicPr>
                      <p:cNvPr id="46" name="Object 45"/>
                      <p:cNvPicPr/>
                      <p:nvPr/>
                    </p:nvPicPr>
                    <p:blipFill>
                      <a:blip r:embed="rId7"/>
                      <a:stretch>
                        <a:fillRect/>
                      </a:stretch>
                    </p:blipFill>
                    <p:spPr>
                      <a:xfrm>
                        <a:off x="1165354" y="3888186"/>
                        <a:ext cx="261566" cy="298980"/>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595014252"/>
              </p:ext>
            </p:extLst>
          </p:nvPr>
        </p:nvGraphicFramePr>
        <p:xfrm>
          <a:off x="3243634" y="3885276"/>
          <a:ext cx="261566" cy="298980"/>
        </p:xfrm>
        <a:graphic>
          <a:graphicData uri="http://schemas.openxmlformats.org/presentationml/2006/ole">
            <mc:AlternateContent xmlns:mc="http://schemas.openxmlformats.org/markup-compatibility/2006">
              <mc:Choice xmlns:v="urn:schemas-microsoft-com:vml" Requires="v">
                <p:oleObj spid="_x0000_s31869" r:id="rId8" imgW="1243692" imgH="1421280" progId="">
                  <p:embed/>
                </p:oleObj>
              </mc:Choice>
              <mc:Fallback>
                <p:oleObj r:id="rId8" imgW="1243692" imgH="1421280" progId="">
                  <p:embed/>
                  <p:pic>
                    <p:nvPicPr>
                      <p:cNvPr id="48" name="Object 47"/>
                      <p:cNvPicPr/>
                      <p:nvPr/>
                    </p:nvPicPr>
                    <p:blipFill>
                      <a:blip r:embed="rId7"/>
                      <a:stretch>
                        <a:fillRect/>
                      </a:stretch>
                    </p:blipFill>
                    <p:spPr>
                      <a:xfrm>
                        <a:off x="3243634" y="3885276"/>
                        <a:ext cx="261566" cy="298980"/>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2900972623"/>
              </p:ext>
            </p:extLst>
          </p:nvPr>
        </p:nvGraphicFramePr>
        <p:xfrm>
          <a:off x="5834434" y="3885276"/>
          <a:ext cx="261566" cy="298980"/>
        </p:xfrm>
        <a:graphic>
          <a:graphicData uri="http://schemas.openxmlformats.org/presentationml/2006/ole">
            <mc:AlternateContent xmlns:mc="http://schemas.openxmlformats.org/markup-compatibility/2006">
              <mc:Choice xmlns:v="urn:schemas-microsoft-com:vml" Requires="v">
                <p:oleObj spid="_x0000_s31870" r:id="rId9" imgW="1243692" imgH="1421280" progId="">
                  <p:embed/>
                </p:oleObj>
              </mc:Choice>
              <mc:Fallback>
                <p:oleObj r:id="rId9" imgW="1243692" imgH="1421280" progId="">
                  <p:embed/>
                  <p:pic>
                    <p:nvPicPr>
                      <p:cNvPr id="49" name="Object 48"/>
                      <p:cNvPicPr/>
                      <p:nvPr/>
                    </p:nvPicPr>
                    <p:blipFill>
                      <a:blip r:embed="rId7"/>
                      <a:stretch>
                        <a:fillRect/>
                      </a:stretch>
                    </p:blipFill>
                    <p:spPr>
                      <a:xfrm>
                        <a:off x="5834434" y="3885276"/>
                        <a:ext cx="261566" cy="298980"/>
                      </a:xfrm>
                      <a:prstGeom prst="rect">
                        <a:avLst/>
                      </a:prstGeom>
                    </p:spPr>
                  </p:pic>
                </p:oleObj>
              </mc:Fallback>
            </mc:AlternateContent>
          </a:graphicData>
        </a:graphic>
      </p:graphicFrame>
      <p:grpSp>
        <p:nvGrpSpPr>
          <p:cNvPr id="50" name="Group 49"/>
          <p:cNvGrpSpPr/>
          <p:nvPr/>
        </p:nvGrpSpPr>
        <p:grpSpPr>
          <a:xfrm>
            <a:off x="821531" y="5704962"/>
            <a:ext cx="7653338" cy="467238"/>
            <a:chOff x="957262" y="4275296"/>
            <a:chExt cx="7653338" cy="830997"/>
          </a:xfrm>
        </p:grpSpPr>
        <p:sp>
          <p:nvSpPr>
            <p:cNvPr id="51" name="Rectangle 50"/>
            <p:cNvSpPr/>
            <p:nvPr/>
          </p:nvSpPr>
          <p:spPr>
            <a:xfrm>
              <a:off x="957262" y="4669810"/>
              <a:ext cx="109538" cy="2857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Text Box 9"/>
            <p:cNvSpPr txBox="1">
              <a:spLocks noChangeArrowheads="1"/>
            </p:cNvSpPr>
            <p:nvPr/>
          </p:nvSpPr>
          <p:spPr bwMode="auto">
            <a:xfrm>
              <a:off x="1066800" y="4275296"/>
              <a:ext cx="7543800" cy="830997"/>
            </a:xfrm>
            <a:prstGeom prst="rect">
              <a:avLst/>
            </a:prstGeom>
            <a:noFill/>
            <a:ln w="9525">
              <a:noFill/>
              <a:miter lim="800000"/>
              <a:headEnd/>
              <a:tailEnd/>
            </a:ln>
            <a:effectLst/>
          </p:spPr>
          <p:txBody>
            <a:bodyPr wrap="square">
              <a:spAutoFit/>
            </a:bodyPr>
            <a:lstStyle/>
            <a:p>
              <a:pPr>
                <a:spcBef>
                  <a:spcPct val="50000"/>
                </a:spcBef>
                <a:defRPr/>
              </a:pPr>
              <a:r>
                <a:rPr lang="en-US" altLang="zh-CN" sz="2400" dirty="0">
                  <a:cs typeface="Arial" pitchFamily="34" charset="0"/>
                </a:rPr>
                <a:t>Additional delay to eliminate overlaps. But </a:t>
              </a:r>
              <a:r>
                <a:rPr lang="en-US" altLang="zh-CN" sz="2400" b="1" dirty="0" smtClean="0">
                  <a:solidFill>
                    <a:srgbClr val="FF0000"/>
                  </a:solidFill>
                  <a:cs typeface="Arial" pitchFamily="34" charset="0"/>
                </a:rPr>
                <a:t>how long?</a:t>
              </a:r>
              <a:endParaRPr lang="en-US" altLang="zh-CN" sz="2400" b="1" dirty="0">
                <a:solidFill>
                  <a:srgbClr val="FF0000"/>
                </a:solidFill>
                <a:cs typeface="Arial" pitchFamily="34" charset="0"/>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20806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9" grpId="0"/>
      <p:bldP spid="40" grpId="0"/>
      <p:bldP spid="44" grpId="0"/>
    </p:bldLst>
  </p:timing>
</p:sld>
</file>

<file path=ppt/theme/theme1.xml><?xml version="1.0" encoding="utf-8"?>
<a:theme xmlns:a="http://schemas.openxmlformats.org/drawingml/2006/main" name="ut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k" id="{1E0DA98D-52C4-4B92-B649-E4016A0CF39D}" vid="{79B74D36-E9F3-4D09-A40A-8777604772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8872</TotalTime>
  <Words>3230</Words>
  <Application>Microsoft Office PowerPoint</Application>
  <PresentationFormat>On-screen Show (4:3)</PresentationFormat>
  <Paragraphs>295</Paragraphs>
  <Slides>23</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29" baseType="lpstr">
      <vt:lpstr>宋体</vt:lpstr>
      <vt:lpstr>Arial</vt:lpstr>
      <vt:lpstr>Calibri</vt:lpstr>
      <vt:lpstr>Cambria Math</vt:lpstr>
      <vt:lpstr>Wingdings</vt:lpstr>
      <vt:lpstr>utk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Xinyu Zhang</dc:creator>
  <cp:lastModifiedBy>Li, Yong</cp:lastModifiedBy>
  <cp:revision>2483</cp:revision>
  <dcterms:created xsi:type="dcterms:W3CDTF">2011-09-20T21:10:20Z</dcterms:created>
  <dcterms:modified xsi:type="dcterms:W3CDTF">2016-04-15T18:01:12Z</dcterms:modified>
</cp:coreProperties>
</file>