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AEF4"/>
    <a:srgbClr val="0E6EC5"/>
    <a:srgbClr val="0AD0D9"/>
    <a:srgbClr val="BCD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p:cViewPr varScale="1">
        <p:scale>
          <a:sx n="117" d="100"/>
          <a:sy n="117" d="100"/>
        </p:scale>
        <p:origin x="36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A4C248"/>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A4C248"/>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A4C248"/>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427475"/>
            <a:ext cx="3430904" cy="3430904"/>
          </a:xfrm>
          <a:custGeom>
            <a:avLst/>
            <a:gdLst/>
            <a:ahLst/>
            <a:cxnLst/>
            <a:rect l="l" t="t" r="r" b="b"/>
            <a:pathLst>
              <a:path w="3430904" h="3430904">
                <a:moveTo>
                  <a:pt x="3430524" y="0"/>
                </a:moveTo>
                <a:lnTo>
                  <a:pt x="0" y="0"/>
                </a:lnTo>
                <a:lnTo>
                  <a:pt x="0" y="3430524"/>
                </a:lnTo>
                <a:lnTo>
                  <a:pt x="3430524" y="3430524"/>
                </a:lnTo>
                <a:lnTo>
                  <a:pt x="3430524" y="0"/>
                </a:lnTo>
                <a:close/>
              </a:path>
            </a:pathLst>
          </a:custGeom>
          <a:solidFill>
            <a:srgbClr val="0AD0D9"/>
          </a:solidFill>
        </p:spPr>
        <p:txBody>
          <a:bodyPr wrap="square" lIns="0" tIns="0" rIns="0" bIns="0" rtlCol="0"/>
          <a:lstStyle/>
          <a:p>
            <a:endParaRPr/>
          </a:p>
        </p:txBody>
      </p:sp>
      <p:sp>
        <p:nvSpPr>
          <p:cNvPr id="17" name="bg object 17"/>
          <p:cNvSpPr/>
          <p:nvPr/>
        </p:nvSpPr>
        <p:spPr>
          <a:xfrm>
            <a:off x="0" y="3427476"/>
            <a:ext cx="3430904" cy="3430904"/>
          </a:xfrm>
          <a:custGeom>
            <a:avLst/>
            <a:gdLst/>
            <a:ahLst/>
            <a:cxnLst/>
            <a:rect l="l" t="t" r="r" b="b"/>
            <a:pathLst>
              <a:path w="3430904" h="3430904">
                <a:moveTo>
                  <a:pt x="3430524" y="0"/>
                </a:moveTo>
                <a:lnTo>
                  <a:pt x="0" y="3417389"/>
                </a:lnTo>
                <a:lnTo>
                  <a:pt x="0" y="3430523"/>
                </a:lnTo>
                <a:lnTo>
                  <a:pt x="3430524" y="3430523"/>
                </a:lnTo>
                <a:lnTo>
                  <a:pt x="3430524" y="0"/>
                </a:lnTo>
                <a:close/>
              </a:path>
            </a:pathLst>
          </a:custGeom>
          <a:solidFill>
            <a:srgbClr val="0E6EC5"/>
          </a:solidFill>
        </p:spPr>
        <p:txBody>
          <a:bodyPr wrap="square" lIns="0" tIns="0" rIns="0" bIns="0" rtlCol="0"/>
          <a:lstStyle/>
          <a:p>
            <a:endParaRPr/>
          </a:p>
        </p:txBody>
      </p:sp>
      <p:sp>
        <p:nvSpPr>
          <p:cNvPr id="18" name="bg object 18"/>
          <p:cNvSpPr/>
          <p:nvPr/>
        </p:nvSpPr>
        <p:spPr>
          <a:xfrm>
            <a:off x="0" y="0"/>
            <a:ext cx="3424554" cy="3436620"/>
          </a:xfrm>
          <a:custGeom>
            <a:avLst/>
            <a:gdLst/>
            <a:ahLst/>
            <a:cxnLst/>
            <a:rect l="l" t="t" r="r" b="b"/>
            <a:pathLst>
              <a:path w="3424554" h="3436620">
                <a:moveTo>
                  <a:pt x="3424428" y="0"/>
                </a:moveTo>
                <a:lnTo>
                  <a:pt x="0" y="0"/>
                </a:lnTo>
                <a:lnTo>
                  <a:pt x="0" y="3436620"/>
                </a:lnTo>
                <a:lnTo>
                  <a:pt x="3424428" y="3436620"/>
                </a:lnTo>
                <a:lnTo>
                  <a:pt x="3424428" y="0"/>
                </a:lnTo>
                <a:close/>
              </a:path>
            </a:pathLst>
          </a:custGeom>
          <a:solidFill>
            <a:srgbClr val="7BC961"/>
          </a:solidFill>
        </p:spPr>
        <p:txBody>
          <a:bodyPr wrap="square" lIns="0" tIns="0" rIns="0" bIns="0" rtlCol="0"/>
          <a:lstStyle/>
          <a:p>
            <a:endParaRPr/>
          </a:p>
        </p:txBody>
      </p:sp>
      <p:sp>
        <p:nvSpPr>
          <p:cNvPr id="19" name="bg object 19"/>
          <p:cNvSpPr/>
          <p:nvPr/>
        </p:nvSpPr>
        <p:spPr>
          <a:xfrm>
            <a:off x="0" y="1523"/>
            <a:ext cx="3424554" cy="3435350"/>
          </a:xfrm>
          <a:custGeom>
            <a:avLst/>
            <a:gdLst/>
            <a:ahLst/>
            <a:cxnLst/>
            <a:rect l="l" t="t" r="r" b="b"/>
            <a:pathLst>
              <a:path w="3424554" h="3435350">
                <a:moveTo>
                  <a:pt x="0" y="0"/>
                </a:moveTo>
                <a:lnTo>
                  <a:pt x="0" y="3435096"/>
                </a:lnTo>
                <a:lnTo>
                  <a:pt x="3424428" y="3435096"/>
                </a:lnTo>
                <a:lnTo>
                  <a:pt x="0"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a:xfrm>
            <a:off x="4868545" y="2510155"/>
            <a:ext cx="2454909" cy="696594"/>
          </a:xfrm>
          <a:prstGeom prst="rect">
            <a:avLst/>
          </a:prstGeom>
        </p:spPr>
        <p:txBody>
          <a:bodyPr wrap="square" lIns="0" tIns="0" rIns="0" bIns="0">
            <a:spAutoFit/>
          </a:bodyPr>
          <a:lstStyle>
            <a:lvl1pPr>
              <a:defRPr sz="4400" b="0" i="0">
                <a:solidFill>
                  <a:srgbClr val="A4C248"/>
                </a:solidFill>
                <a:latin typeface="Arial Black"/>
                <a:cs typeface="Arial Black"/>
              </a:defRPr>
            </a:lvl1pPr>
          </a:lstStyle>
          <a:p>
            <a:endParaRPr/>
          </a:p>
        </p:txBody>
      </p:sp>
      <p:sp>
        <p:nvSpPr>
          <p:cNvPr id="3" name="Holder 3"/>
          <p:cNvSpPr>
            <a:spLocks noGrp="1"/>
          </p:cNvSpPr>
          <p:nvPr>
            <p:ph type="body" idx="1"/>
          </p:nvPr>
        </p:nvSpPr>
        <p:spPr>
          <a:xfrm>
            <a:off x="1449450" y="2240660"/>
            <a:ext cx="9293098" cy="3175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favtutor.com/blogs/breadth-first-search-python"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s://alan.draknek.org/games/atomix-levelpack/?levelpack=origi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a-search-algorithm/" TargetMode="External"/><Relationship Id="rId2" Type="http://schemas.openxmlformats.org/officeDocument/2006/relationships/hyperlink" Target="http://www.user.tuberlin.de/" TargetMode="External"/><Relationship Id="rId1" Type="http://schemas.openxmlformats.org/officeDocument/2006/relationships/slideLayout" Target="../slideLayouts/slideLayout2.xml"/><Relationship Id="rId4" Type="http://schemas.openxmlformats.org/officeDocument/2006/relationships/hyperlink" Target="https://en.wikipedia.org/wiki/Atomix_"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95900" y="0"/>
            <a:ext cx="6896100" cy="6858000"/>
          </a:xfrm>
          <a:custGeom>
            <a:avLst/>
            <a:gdLst/>
            <a:ahLst/>
            <a:cxnLst/>
            <a:rect l="l" t="t" r="r" b="b"/>
            <a:pathLst>
              <a:path w="6896100" h="6858000">
                <a:moveTo>
                  <a:pt x="0" y="6858000"/>
                </a:moveTo>
                <a:lnTo>
                  <a:pt x="6896100" y="6858000"/>
                </a:lnTo>
                <a:lnTo>
                  <a:pt x="6896100" y="0"/>
                </a:lnTo>
                <a:lnTo>
                  <a:pt x="0" y="0"/>
                </a:lnTo>
                <a:lnTo>
                  <a:pt x="0" y="6858000"/>
                </a:lnTo>
                <a:close/>
              </a:path>
            </a:pathLst>
          </a:custGeom>
          <a:solidFill>
            <a:srgbClr val="0E6EC5"/>
          </a:solidFill>
        </p:spPr>
        <p:txBody>
          <a:bodyPr wrap="square" lIns="0" tIns="0" rIns="0" bIns="0" rtlCol="0"/>
          <a:lstStyle/>
          <a:p>
            <a:endParaRPr/>
          </a:p>
        </p:txBody>
      </p:sp>
      <p:grpSp>
        <p:nvGrpSpPr>
          <p:cNvPr id="3" name="object 3"/>
          <p:cNvGrpSpPr/>
          <p:nvPr/>
        </p:nvGrpSpPr>
        <p:grpSpPr>
          <a:xfrm>
            <a:off x="0" y="0"/>
            <a:ext cx="10791825" cy="6858000"/>
            <a:chOff x="0" y="0"/>
            <a:chExt cx="10791825" cy="6858000"/>
          </a:xfrm>
        </p:grpSpPr>
        <p:sp>
          <p:nvSpPr>
            <p:cNvPr id="4" name="object 4"/>
            <p:cNvSpPr/>
            <p:nvPr/>
          </p:nvSpPr>
          <p:spPr>
            <a:xfrm>
              <a:off x="0" y="0"/>
              <a:ext cx="5295900" cy="6858000"/>
            </a:xfrm>
            <a:custGeom>
              <a:avLst/>
              <a:gdLst/>
              <a:ahLst/>
              <a:cxnLst/>
              <a:rect l="l" t="t" r="r" b="b"/>
              <a:pathLst>
                <a:path w="5295900" h="6858000">
                  <a:moveTo>
                    <a:pt x="0" y="6857998"/>
                  </a:moveTo>
                  <a:lnTo>
                    <a:pt x="5295900" y="6857998"/>
                  </a:lnTo>
                  <a:lnTo>
                    <a:pt x="5295900" y="0"/>
                  </a:lnTo>
                  <a:lnTo>
                    <a:pt x="0" y="0"/>
                  </a:lnTo>
                  <a:lnTo>
                    <a:pt x="0" y="6857998"/>
                  </a:lnTo>
                  <a:close/>
                </a:path>
              </a:pathLst>
            </a:custGeom>
            <a:solidFill>
              <a:srgbClr val="0AD0D9"/>
            </a:solidFill>
          </p:spPr>
          <p:txBody>
            <a:bodyPr wrap="square" lIns="0" tIns="0" rIns="0" bIns="0" rtlCol="0"/>
            <a:lstStyle/>
            <a:p>
              <a:endParaRPr/>
            </a:p>
          </p:txBody>
        </p:sp>
        <p:sp>
          <p:nvSpPr>
            <p:cNvPr id="5" name="object 5"/>
            <p:cNvSpPr/>
            <p:nvPr/>
          </p:nvSpPr>
          <p:spPr>
            <a:xfrm>
              <a:off x="1600200" y="1153667"/>
              <a:ext cx="9191625" cy="5704840"/>
            </a:xfrm>
            <a:custGeom>
              <a:avLst/>
              <a:gdLst/>
              <a:ahLst/>
              <a:cxnLst/>
              <a:rect l="l" t="t" r="r" b="b"/>
              <a:pathLst>
                <a:path w="9191625" h="5704840">
                  <a:moveTo>
                    <a:pt x="4595622" y="0"/>
                  </a:moveTo>
                  <a:lnTo>
                    <a:pt x="4547182" y="249"/>
                  </a:lnTo>
                  <a:lnTo>
                    <a:pt x="4498861" y="997"/>
                  </a:lnTo>
                  <a:lnTo>
                    <a:pt x="4450663" y="2240"/>
                  </a:lnTo>
                  <a:lnTo>
                    <a:pt x="4402589" y="3977"/>
                  </a:lnTo>
                  <a:lnTo>
                    <a:pt x="4354642" y="6204"/>
                  </a:lnTo>
                  <a:lnTo>
                    <a:pt x="4306823" y="8919"/>
                  </a:lnTo>
                  <a:lnTo>
                    <a:pt x="4259137" y="12120"/>
                  </a:lnTo>
                  <a:lnTo>
                    <a:pt x="4211584" y="15804"/>
                  </a:lnTo>
                  <a:lnTo>
                    <a:pt x="4164169" y="19969"/>
                  </a:lnTo>
                  <a:lnTo>
                    <a:pt x="4116892" y="24613"/>
                  </a:lnTo>
                  <a:lnTo>
                    <a:pt x="4069756" y="29732"/>
                  </a:lnTo>
                  <a:lnTo>
                    <a:pt x="4022765" y="35325"/>
                  </a:lnTo>
                  <a:lnTo>
                    <a:pt x="3975919" y="41389"/>
                  </a:lnTo>
                  <a:lnTo>
                    <a:pt x="3929223" y="47922"/>
                  </a:lnTo>
                  <a:lnTo>
                    <a:pt x="3882677" y="54921"/>
                  </a:lnTo>
                  <a:lnTo>
                    <a:pt x="3836286" y="62384"/>
                  </a:lnTo>
                  <a:lnTo>
                    <a:pt x="3790050" y="70308"/>
                  </a:lnTo>
                  <a:lnTo>
                    <a:pt x="3743973" y="78691"/>
                  </a:lnTo>
                  <a:lnTo>
                    <a:pt x="3698057" y="87530"/>
                  </a:lnTo>
                  <a:lnTo>
                    <a:pt x="3652305" y="96824"/>
                  </a:lnTo>
                  <a:lnTo>
                    <a:pt x="3606718" y="106569"/>
                  </a:lnTo>
                  <a:lnTo>
                    <a:pt x="3561299" y="116763"/>
                  </a:lnTo>
                  <a:lnTo>
                    <a:pt x="3516052" y="127403"/>
                  </a:lnTo>
                  <a:lnTo>
                    <a:pt x="3470977" y="138488"/>
                  </a:lnTo>
                  <a:lnTo>
                    <a:pt x="3426079" y="150015"/>
                  </a:lnTo>
                  <a:lnTo>
                    <a:pt x="3381358" y="161981"/>
                  </a:lnTo>
                  <a:lnTo>
                    <a:pt x="3336818" y="174384"/>
                  </a:lnTo>
                  <a:lnTo>
                    <a:pt x="3292461" y="187221"/>
                  </a:lnTo>
                  <a:lnTo>
                    <a:pt x="3248289" y="200491"/>
                  </a:lnTo>
                  <a:lnTo>
                    <a:pt x="3204305" y="214190"/>
                  </a:lnTo>
                  <a:lnTo>
                    <a:pt x="3160512" y="228316"/>
                  </a:lnTo>
                  <a:lnTo>
                    <a:pt x="3116911" y="242867"/>
                  </a:lnTo>
                  <a:lnTo>
                    <a:pt x="3073506" y="257840"/>
                  </a:lnTo>
                  <a:lnTo>
                    <a:pt x="3030298" y="273233"/>
                  </a:lnTo>
                  <a:lnTo>
                    <a:pt x="2987290" y="289043"/>
                  </a:lnTo>
                  <a:lnTo>
                    <a:pt x="2944485" y="305268"/>
                  </a:lnTo>
                  <a:lnTo>
                    <a:pt x="2901885" y="321905"/>
                  </a:lnTo>
                  <a:lnTo>
                    <a:pt x="2859492" y="338953"/>
                  </a:lnTo>
                  <a:lnTo>
                    <a:pt x="2817309" y="356408"/>
                  </a:lnTo>
                  <a:lnTo>
                    <a:pt x="2775339" y="374268"/>
                  </a:lnTo>
                  <a:lnTo>
                    <a:pt x="2733583" y="392531"/>
                  </a:lnTo>
                  <a:lnTo>
                    <a:pt x="2692045" y="411195"/>
                  </a:lnTo>
                  <a:lnTo>
                    <a:pt x="2650726" y="430256"/>
                  </a:lnTo>
                  <a:lnTo>
                    <a:pt x="2609629" y="449712"/>
                  </a:lnTo>
                  <a:lnTo>
                    <a:pt x="2568757" y="469562"/>
                  </a:lnTo>
                  <a:lnTo>
                    <a:pt x="2528112" y="489801"/>
                  </a:lnTo>
                  <a:lnTo>
                    <a:pt x="2487696" y="510429"/>
                  </a:lnTo>
                  <a:lnTo>
                    <a:pt x="2447512" y="531443"/>
                  </a:lnTo>
                  <a:lnTo>
                    <a:pt x="2407563" y="552839"/>
                  </a:lnTo>
                  <a:lnTo>
                    <a:pt x="2367850" y="574617"/>
                  </a:lnTo>
                  <a:lnTo>
                    <a:pt x="2328377" y="596772"/>
                  </a:lnTo>
                  <a:lnTo>
                    <a:pt x="2289145" y="619304"/>
                  </a:lnTo>
                  <a:lnTo>
                    <a:pt x="2250157" y="642209"/>
                  </a:lnTo>
                  <a:lnTo>
                    <a:pt x="2211416" y="665484"/>
                  </a:lnTo>
                  <a:lnTo>
                    <a:pt x="2172924" y="689129"/>
                  </a:lnTo>
                  <a:lnTo>
                    <a:pt x="2134683" y="713139"/>
                  </a:lnTo>
                  <a:lnTo>
                    <a:pt x="2096697" y="737513"/>
                  </a:lnTo>
                  <a:lnTo>
                    <a:pt x="2058966" y="762248"/>
                  </a:lnTo>
                  <a:lnTo>
                    <a:pt x="2021494" y="787342"/>
                  </a:lnTo>
                  <a:lnTo>
                    <a:pt x="1984284" y="812792"/>
                  </a:lnTo>
                  <a:lnTo>
                    <a:pt x="1947337" y="838596"/>
                  </a:lnTo>
                  <a:lnTo>
                    <a:pt x="1910657" y="864751"/>
                  </a:lnTo>
                  <a:lnTo>
                    <a:pt x="1874245" y="891256"/>
                  </a:lnTo>
                  <a:lnTo>
                    <a:pt x="1838104" y="918107"/>
                  </a:lnTo>
                  <a:lnTo>
                    <a:pt x="1802236" y="945302"/>
                  </a:lnTo>
                  <a:lnTo>
                    <a:pt x="1766644" y="972838"/>
                  </a:lnTo>
                  <a:lnTo>
                    <a:pt x="1731331" y="1000714"/>
                  </a:lnTo>
                  <a:lnTo>
                    <a:pt x="1696299" y="1028926"/>
                  </a:lnTo>
                  <a:lnTo>
                    <a:pt x="1661549" y="1057473"/>
                  </a:lnTo>
                  <a:lnTo>
                    <a:pt x="1627086" y="1086352"/>
                  </a:lnTo>
                  <a:lnTo>
                    <a:pt x="1592910" y="1115560"/>
                  </a:lnTo>
                  <a:lnTo>
                    <a:pt x="1559025" y="1145095"/>
                  </a:lnTo>
                  <a:lnTo>
                    <a:pt x="1525433" y="1174954"/>
                  </a:lnTo>
                  <a:lnTo>
                    <a:pt x="1492137" y="1205136"/>
                  </a:lnTo>
                  <a:lnTo>
                    <a:pt x="1459138" y="1235637"/>
                  </a:lnTo>
                  <a:lnTo>
                    <a:pt x="1426440" y="1266456"/>
                  </a:lnTo>
                  <a:lnTo>
                    <a:pt x="1394045" y="1297589"/>
                  </a:lnTo>
                  <a:lnTo>
                    <a:pt x="1361955" y="1329035"/>
                  </a:lnTo>
                  <a:lnTo>
                    <a:pt x="1330172" y="1360790"/>
                  </a:lnTo>
                  <a:lnTo>
                    <a:pt x="1298700" y="1392853"/>
                  </a:lnTo>
                  <a:lnTo>
                    <a:pt x="1267540" y="1425221"/>
                  </a:lnTo>
                  <a:lnTo>
                    <a:pt x="1236695" y="1457891"/>
                  </a:lnTo>
                  <a:lnTo>
                    <a:pt x="1206168" y="1490862"/>
                  </a:lnTo>
                  <a:lnTo>
                    <a:pt x="1175961" y="1524130"/>
                  </a:lnTo>
                  <a:lnTo>
                    <a:pt x="1146076" y="1557694"/>
                  </a:lnTo>
                  <a:lnTo>
                    <a:pt x="1116516" y="1591550"/>
                  </a:lnTo>
                  <a:lnTo>
                    <a:pt x="1087283" y="1625696"/>
                  </a:lnTo>
                  <a:lnTo>
                    <a:pt x="1058379" y="1660131"/>
                  </a:lnTo>
                  <a:lnTo>
                    <a:pt x="1029808" y="1694851"/>
                  </a:lnTo>
                  <a:lnTo>
                    <a:pt x="1001572" y="1729853"/>
                  </a:lnTo>
                  <a:lnTo>
                    <a:pt x="973672" y="1765137"/>
                  </a:lnTo>
                  <a:lnTo>
                    <a:pt x="946112" y="1800698"/>
                  </a:lnTo>
                  <a:lnTo>
                    <a:pt x="918894" y="1836536"/>
                  </a:lnTo>
                  <a:lnTo>
                    <a:pt x="892020" y="1872646"/>
                  </a:lnTo>
                  <a:lnTo>
                    <a:pt x="865493" y="1909027"/>
                  </a:lnTo>
                  <a:lnTo>
                    <a:pt x="839316" y="1945677"/>
                  </a:lnTo>
                  <a:lnTo>
                    <a:pt x="813490" y="1982592"/>
                  </a:lnTo>
                  <a:lnTo>
                    <a:pt x="788018" y="2019771"/>
                  </a:lnTo>
                  <a:lnTo>
                    <a:pt x="762902" y="2057211"/>
                  </a:lnTo>
                  <a:lnTo>
                    <a:pt x="738146" y="2094910"/>
                  </a:lnTo>
                  <a:lnTo>
                    <a:pt x="713751" y="2132865"/>
                  </a:lnTo>
                  <a:lnTo>
                    <a:pt x="689721" y="2171073"/>
                  </a:lnTo>
                  <a:lnTo>
                    <a:pt x="666056" y="2209533"/>
                  </a:lnTo>
                  <a:lnTo>
                    <a:pt x="642760" y="2248241"/>
                  </a:lnTo>
                  <a:lnTo>
                    <a:pt x="619836" y="2287196"/>
                  </a:lnTo>
                  <a:lnTo>
                    <a:pt x="597285" y="2326395"/>
                  </a:lnTo>
                  <a:lnTo>
                    <a:pt x="575111" y="2365835"/>
                  </a:lnTo>
                  <a:lnTo>
                    <a:pt x="553315" y="2405514"/>
                  </a:lnTo>
                  <a:lnTo>
                    <a:pt x="531900" y="2445430"/>
                  </a:lnTo>
                  <a:lnTo>
                    <a:pt x="510868" y="2485580"/>
                  </a:lnTo>
                  <a:lnTo>
                    <a:pt x="490223" y="2525962"/>
                  </a:lnTo>
                  <a:lnTo>
                    <a:pt x="469965" y="2566573"/>
                  </a:lnTo>
                  <a:lnTo>
                    <a:pt x="450099" y="2607410"/>
                  </a:lnTo>
                  <a:lnTo>
                    <a:pt x="430626" y="2648473"/>
                  </a:lnTo>
                  <a:lnTo>
                    <a:pt x="411548" y="2689757"/>
                  </a:lnTo>
                  <a:lnTo>
                    <a:pt x="392869" y="2731260"/>
                  </a:lnTo>
                  <a:lnTo>
                    <a:pt x="374590" y="2772981"/>
                  </a:lnTo>
                  <a:lnTo>
                    <a:pt x="356715" y="2814916"/>
                  </a:lnTo>
                  <a:lnTo>
                    <a:pt x="339245" y="2857064"/>
                  </a:lnTo>
                  <a:lnTo>
                    <a:pt x="322182" y="2899421"/>
                  </a:lnTo>
                  <a:lnTo>
                    <a:pt x="305531" y="2941985"/>
                  </a:lnTo>
                  <a:lnTo>
                    <a:pt x="289292" y="2984755"/>
                  </a:lnTo>
                  <a:lnTo>
                    <a:pt x="273468" y="3027726"/>
                  </a:lnTo>
                  <a:lnTo>
                    <a:pt x="258062" y="3070898"/>
                  </a:lnTo>
                  <a:lnTo>
                    <a:pt x="243076" y="3114267"/>
                  </a:lnTo>
                  <a:lnTo>
                    <a:pt x="228513" y="3157831"/>
                  </a:lnTo>
                  <a:lnTo>
                    <a:pt x="214374" y="3201588"/>
                  </a:lnTo>
                  <a:lnTo>
                    <a:pt x="200664" y="3245535"/>
                  </a:lnTo>
                  <a:lnTo>
                    <a:pt x="187383" y="3289670"/>
                  </a:lnTo>
                  <a:lnTo>
                    <a:pt x="174534" y="3333990"/>
                  </a:lnTo>
                  <a:lnTo>
                    <a:pt x="162121" y="3378493"/>
                  </a:lnTo>
                  <a:lnTo>
                    <a:pt x="150144" y="3423176"/>
                  </a:lnTo>
                  <a:lnTo>
                    <a:pt x="138608" y="3468037"/>
                  </a:lnTo>
                  <a:lnTo>
                    <a:pt x="127513" y="3513074"/>
                  </a:lnTo>
                  <a:lnTo>
                    <a:pt x="116863" y="3558284"/>
                  </a:lnTo>
                  <a:lnTo>
                    <a:pt x="106661" y="3603665"/>
                  </a:lnTo>
                  <a:lnTo>
                    <a:pt x="96907" y="3649213"/>
                  </a:lnTo>
                  <a:lnTo>
                    <a:pt x="87606" y="3694928"/>
                  </a:lnTo>
                  <a:lnTo>
                    <a:pt x="78759" y="3740806"/>
                  </a:lnTo>
                  <a:lnTo>
                    <a:pt x="70369" y="3786844"/>
                  </a:lnTo>
                  <a:lnTo>
                    <a:pt x="62438" y="3833042"/>
                  </a:lnTo>
                  <a:lnTo>
                    <a:pt x="54969" y="3879395"/>
                  </a:lnTo>
                  <a:lnTo>
                    <a:pt x="47963" y="3925901"/>
                  </a:lnTo>
                  <a:lnTo>
                    <a:pt x="41425" y="3972559"/>
                  </a:lnTo>
                  <a:lnTo>
                    <a:pt x="35356" y="4019365"/>
                  </a:lnTo>
                  <a:lnTo>
                    <a:pt x="29758" y="4066318"/>
                  </a:lnTo>
                  <a:lnTo>
                    <a:pt x="24634" y="4113414"/>
                  </a:lnTo>
                  <a:lnTo>
                    <a:pt x="19986" y="4160652"/>
                  </a:lnTo>
                  <a:lnTo>
                    <a:pt x="15818" y="4208029"/>
                  </a:lnTo>
                  <a:lnTo>
                    <a:pt x="12130" y="4255542"/>
                  </a:lnTo>
                  <a:lnTo>
                    <a:pt x="8927" y="4303189"/>
                  </a:lnTo>
                  <a:lnTo>
                    <a:pt x="6209" y="4350967"/>
                  </a:lnTo>
                  <a:lnTo>
                    <a:pt x="3980" y="4398875"/>
                  </a:lnTo>
                  <a:lnTo>
                    <a:pt x="2242" y="4446909"/>
                  </a:lnTo>
                  <a:lnTo>
                    <a:pt x="998" y="4495068"/>
                  </a:lnTo>
                  <a:lnTo>
                    <a:pt x="250" y="4543348"/>
                  </a:lnTo>
                  <a:lnTo>
                    <a:pt x="0" y="4591748"/>
                  </a:lnTo>
                  <a:lnTo>
                    <a:pt x="0" y="5704332"/>
                  </a:lnTo>
                  <a:lnTo>
                    <a:pt x="9191244" y="5704332"/>
                  </a:lnTo>
                  <a:lnTo>
                    <a:pt x="9191244" y="4591748"/>
                  </a:lnTo>
                  <a:lnTo>
                    <a:pt x="9190993" y="4543348"/>
                  </a:lnTo>
                  <a:lnTo>
                    <a:pt x="9190245" y="4495068"/>
                  </a:lnTo>
                  <a:lnTo>
                    <a:pt x="9189001" y="4446909"/>
                  </a:lnTo>
                  <a:lnTo>
                    <a:pt x="9187263" y="4398875"/>
                  </a:lnTo>
                  <a:lnTo>
                    <a:pt x="9185034" y="4350967"/>
                  </a:lnTo>
                  <a:lnTo>
                    <a:pt x="9182316" y="4303189"/>
                  </a:lnTo>
                  <a:lnTo>
                    <a:pt x="9179113" y="4255542"/>
                  </a:lnTo>
                  <a:lnTo>
                    <a:pt x="9175425" y="4208029"/>
                  </a:lnTo>
                  <a:lnTo>
                    <a:pt x="9171257" y="4160652"/>
                  </a:lnTo>
                  <a:lnTo>
                    <a:pt x="9166609" y="4113414"/>
                  </a:lnTo>
                  <a:lnTo>
                    <a:pt x="9161485" y="4066318"/>
                  </a:lnTo>
                  <a:lnTo>
                    <a:pt x="9155887" y="4019365"/>
                  </a:lnTo>
                  <a:lnTo>
                    <a:pt x="9149818" y="3972559"/>
                  </a:lnTo>
                  <a:lnTo>
                    <a:pt x="9143280" y="3925901"/>
                  </a:lnTo>
                  <a:lnTo>
                    <a:pt x="9136274" y="3879395"/>
                  </a:lnTo>
                  <a:lnTo>
                    <a:pt x="9128805" y="3833042"/>
                  </a:lnTo>
                  <a:lnTo>
                    <a:pt x="9120874" y="3786844"/>
                  </a:lnTo>
                  <a:lnTo>
                    <a:pt x="9112484" y="3740806"/>
                  </a:lnTo>
                  <a:lnTo>
                    <a:pt x="9103637" y="3694928"/>
                  </a:lnTo>
                  <a:lnTo>
                    <a:pt x="9094336" y="3649213"/>
                  </a:lnTo>
                  <a:lnTo>
                    <a:pt x="9084582" y="3603665"/>
                  </a:lnTo>
                  <a:lnTo>
                    <a:pt x="9074380" y="3558284"/>
                  </a:lnTo>
                  <a:lnTo>
                    <a:pt x="9063730" y="3513074"/>
                  </a:lnTo>
                  <a:lnTo>
                    <a:pt x="9052635" y="3468037"/>
                  </a:lnTo>
                  <a:lnTo>
                    <a:pt x="9041099" y="3423176"/>
                  </a:lnTo>
                  <a:lnTo>
                    <a:pt x="9029122" y="3378493"/>
                  </a:lnTo>
                  <a:lnTo>
                    <a:pt x="9016709" y="3333990"/>
                  </a:lnTo>
                  <a:lnTo>
                    <a:pt x="9003860" y="3289670"/>
                  </a:lnTo>
                  <a:lnTo>
                    <a:pt x="8990579" y="3245535"/>
                  </a:lnTo>
                  <a:lnTo>
                    <a:pt x="8976869" y="3201588"/>
                  </a:lnTo>
                  <a:lnTo>
                    <a:pt x="8962730" y="3157831"/>
                  </a:lnTo>
                  <a:lnTo>
                    <a:pt x="8948167" y="3114267"/>
                  </a:lnTo>
                  <a:lnTo>
                    <a:pt x="8933181" y="3070898"/>
                  </a:lnTo>
                  <a:lnTo>
                    <a:pt x="8917775" y="3027726"/>
                  </a:lnTo>
                  <a:lnTo>
                    <a:pt x="8901951" y="2984755"/>
                  </a:lnTo>
                  <a:lnTo>
                    <a:pt x="8885712" y="2941985"/>
                  </a:lnTo>
                  <a:lnTo>
                    <a:pt x="8869061" y="2899421"/>
                  </a:lnTo>
                  <a:lnTo>
                    <a:pt x="8851998" y="2857064"/>
                  </a:lnTo>
                  <a:lnTo>
                    <a:pt x="8834528" y="2814916"/>
                  </a:lnTo>
                  <a:lnTo>
                    <a:pt x="8816653" y="2772981"/>
                  </a:lnTo>
                  <a:lnTo>
                    <a:pt x="8798374" y="2731260"/>
                  </a:lnTo>
                  <a:lnTo>
                    <a:pt x="8779695" y="2689757"/>
                  </a:lnTo>
                  <a:lnTo>
                    <a:pt x="8760617" y="2648473"/>
                  </a:lnTo>
                  <a:lnTo>
                    <a:pt x="8741144" y="2607410"/>
                  </a:lnTo>
                  <a:lnTo>
                    <a:pt x="8721278" y="2566573"/>
                  </a:lnTo>
                  <a:lnTo>
                    <a:pt x="8701020" y="2525962"/>
                  </a:lnTo>
                  <a:lnTo>
                    <a:pt x="8680375" y="2485580"/>
                  </a:lnTo>
                  <a:lnTo>
                    <a:pt x="8659343" y="2445430"/>
                  </a:lnTo>
                  <a:lnTo>
                    <a:pt x="8637928" y="2405514"/>
                  </a:lnTo>
                  <a:lnTo>
                    <a:pt x="8616132" y="2365835"/>
                  </a:lnTo>
                  <a:lnTo>
                    <a:pt x="8593958" y="2326395"/>
                  </a:lnTo>
                  <a:lnTo>
                    <a:pt x="8571407" y="2287196"/>
                  </a:lnTo>
                  <a:lnTo>
                    <a:pt x="8548483" y="2248241"/>
                  </a:lnTo>
                  <a:lnTo>
                    <a:pt x="8525187" y="2209533"/>
                  </a:lnTo>
                  <a:lnTo>
                    <a:pt x="8501522" y="2171073"/>
                  </a:lnTo>
                  <a:lnTo>
                    <a:pt x="8477492" y="2132865"/>
                  </a:lnTo>
                  <a:lnTo>
                    <a:pt x="8453097" y="2094910"/>
                  </a:lnTo>
                  <a:lnTo>
                    <a:pt x="8428341" y="2057211"/>
                  </a:lnTo>
                  <a:lnTo>
                    <a:pt x="8403225" y="2019771"/>
                  </a:lnTo>
                  <a:lnTo>
                    <a:pt x="8377753" y="1982592"/>
                  </a:lnTo>
                  <a:lnTo>
                    <a:pt x="8351927" y="1945677"/>
                  </a:lnTo>
                  <a:lnTo>
                    <a:pt x="8325750" y="1909027"/>
                  </a:lnTo>
                  <a:lnTo>
                    <a:pt x="8299223" y="1872646"/>
                  </a:lnTo>
                  <a:lnTo>
                    <a:pt x="8272349" y="1836536"/>
                  </a:lnTo>
                  <a:lnTo>
                    <a:pt x="8245131" y="1800698"/>
                  </a:lnTo>
                  <a:lnTo>
                    <a:pt x="8217571" y="1765137"/>
                  </a:lnTo>
                  <a:lnTo>
                    <a:pt x="8189671" y="1729853"/>
                  </a:lnTo>
                  <a:lnTo>
                    <a:pt x="8161435" y="1694851"/>
                  </a:lnTo>
                  <a:lnTo>
                    <a:pt x="8132864" y="1660131"/>
                  </a:lnTo>
                  <a:lnTo>
                    <a:pt x="8103960" y="1625696"/>
                  </a:lnTo>
                  <a:lnTo>
                    <a:pt x="8074727" y="1591550"/>
                  </a:lnTo>
                  <a:lnTo>
                    <a:pt x="8045167" y="1557694"/>
                  </a:lnTo>
                  <a:lnTo>
                    <a:pt x="8015282" y="1524130"/>
                  </a:lnTo>
                  <a:lnTo>
                    <a:pt x="7985075" y="1490862"/>
                  </a:lnTo>
                  <a:lnTo>
                    <a:pt x="7954548" y="1457891"/>
                  </a:lnTo>
                  <a:lnTo>
                    <a:pt x="7923703" y="1425221"/>
                  </a:lnTo>
                  <a:lnTo>
                    <a:pt x="7892543" y="1392853"/>
                  </a:lnTo>
                  <a:lnTo>
                    <a:pt x="7861071" y="1360790"/>
                  </a:lnTo>
                  <a:lnTo>
                    <a:pt x="7829288" y="1329035"/>
                  </a:lnTo>
                  <a:lnTo>
                    <a:pt x="7797198" y="1297589"/>
                  </a:lnTo>
                  <a:lnTo>
                    <a:pt x="7764803" y="1266456"/>
                  </a:lnTo>
                  <a:lnTo>
                    <a:pt x="7732105" y="1235637"/>
                  </a:lnTo>
                  <a:lnTo>
                    <a:pt x="7699106" y="1205136"/>
                  </a:lnTo>
                  <a:lnTo>
                    <a:pt x="7665810" y="1174954"/>
                  </a:lnTo>
                  <a:lnTo>
                    <a:pt x="7632218" y="1145095"/>
                  </a:lnTo>
                  <a:lnTo>
                    <a:pt x="7598333" y="1115560"/>
                  </a:lnTo>
                  <a:lnTo>
                    <a:pt x="7564157" y="1086352"/>
                  </a:lnTo>
                  <a:lnTo>
                    <a:pt x="7529694" y="1057473"/>
                  </a:lnTo>
                  <a:lnTo>
                    <a:pt x="7494944" y="1028926"/>
                  </a:lnTo>
                  <a:lnTo>
                    <a:pt x="7459912" y="1000714"/>
                  </a:lnTo>
                  <a:lnTo>
                    <a:pt x="7424599" y="972838"/>
                  </a:lnTo>
                  <a:lnTo>
                    <a:pt x="7389007" y="945302"/>
                  </a:lnTo>
                  <a:lnTo>
                    <a:pt x="7353139" y="918107"/>
                  </a:lnTo>
                  <a:lnTo>
                    <a:pt x="7316998" y="891256"/>
                  </a:lnTo>
                  <a:lnTo>
                    <a:pt x="7280586" y="864751"/>
                  </a:lnTo>
                  <a:lnTo>
                    <a:pt x="7243906" y="838596"/>
                  </a:lnTo>
                  <a:lnTo>
                    <a:pt x="7206959" y="812792"/>
                  </a:lnTo>
                  <a:lnTo>
                    <a:pt x="7169749" y="787342"/>
                  </a:lnTo>
                  <a:lnTo>
                    <a:pt x="7132277" y="762248"/>
                  </a:lnTo>
                  <a:lnTo>
                    <a:pt x="7094546" y="737513"/>
                  </a:lnTo>
                  <a:lnTo>
                    <a:pt x="7056560" y="713139"/>
                  </a:lnTo>
                  <a:lnTo>
                    <a:pt x="7018319" y="689129"/>
                  </a:lnTo>
                  <a:lnTo>
                    <a:pt x="6979827" y="665484"/>
                  </a:lnTo>
                  <a:lnTo>
                    <a:pt x="6941086" y="642209"/>
                  </a:lnTo>
                  <a:lnTo>
                    <a:pt x="6902098" y="619304"/>
                  </a:lnTo>
                  <a:lnTo>
                    <a:pt x="6862866" y="596772"/>
                  </a:lnTo>
                  <a:lnTo>
                    <a:pt x="6823393" y="574617"/>
                  </a:lnTo>
                  <a:lnTo>
                    <a:pt x="6783680" y="552839"/>
                  </a:lnTo>
                  <a:lnTo>
                    <a:pt x="6743731" y="531443"/>
                  </a:lnTo>
                  <a:lnTo>
                    <a:pt x="6703547" y="510429"/>
                  </a:lnTo>
                  <a:lnTo>
                    <a:pt x="6663131" y="489801"/>
                  </a:lnTo>
                  <a:lnTo>
                    <a:pt x="6622486" y="469562"/>
                  </a:lnTo>
                  <a:lnTo>
                    <a:pt x="6581614" y="449712"/>
                  </a:lnTo>
                  <a:lnTo>
                    <a:pt x="6540517" y="430256"/>
                  </a:lnTo>
                  <a:lnTo>
                    <a:pt x="6499198" y="411195"/>
                  </a:lnTo>
                  <a:lnTo>
                    <a:pt x="6457660" y="392531"/>
                  </a:lnTo>
                  <a:lnTo>
                    <a:pt x="6415904" y="374268"/>
                  </a:lnTo>
                  <a:lnTo>
                    <a:pt x="6373934" y="356408"/>
                  </a:lnTo>
                  <a:lnTo>
                    <a:pt x="6331751" y="338953"/>
                  </a:lnTo>
                  <a:lnTo>
                    <a:pt x="6289358" y="321905"/>
                  </a:lnTo>
                  <a:lnTo>
                    <a:pt x="6246758" y="305268"/>
                  </a:lnTo>
                  <a:lnTo>
                    <a:pt x="6203953" y="289043"/>
                  </a:lnTo>
                  <a:lnTo>
                    <a:pt x="6160945" y="273233"/>
                  </a:lnTo>
                  <a:lnTo>
                    <a:pt x="6117737" y="257840"/>
                  </a:lnTo>
                  <a:lnTo>
                    <a:pt x="6074332" y="242867"/>
                  </a:lnTo>
                  <a:lnTo>
                    <a:pt x="6030731" y="228316"/>
                  </a:lnTo>
                  <a:lnTo>
                    <a:pt x="5986938" y="214190"/>
                  </a:lnTo>
                  <a:lnTo>
                    <a:pt x="5942954" y="200491"/>
                  </a:lnTo>
                  <a:lnTo>
                    <a:pt x="5898782" y="187221"/>
                  </a:lnTo>
                  <a:lnTo>
                    <a:pt x="5854425" y="174384"/>
                  </a:lnTo>
                  <a:lnTo>
                    <a:pt x="5809885" y="161981"/>
                  </a:lnTo>
                  <a:lnTo>
                    <a:pt x="5765164" y="150015"/>
                  </a:lnTo>
                  <a:lnTo>
                    <a:pt x="5720266" y="138488"/>
                  </a:lnTo>
                  <a:lnTo>
                    <a:pt x="5675191" y="127403"/>
                  </a:lnTo>
                  <a:lnTo>
                    <a:pt x="5629944" y="116763"/>
                  </a:lnTo>
                  <a:lnTo>
                    <a:pt x="5584525" y="106569"/>
                  </a:lnTo>
                  <a:lnTo>
                    <a:pt x="5538938" y="96824"/>
                  </a:lnTo>
                  <a:lnTo>
                    <a:pt x="5493186" y="87530"/>
                  </a:lnTo>
                  <a:lnTo>
                    <a:pt x="5447270" y="78691"/>
                  </a:lnTo>
                  <a:lnTo>
                    <a:pt x="5401193" y="70308"/>
                  </a:lnTo>
                  <a:lnTo>
                    <a:pt x="5354957" y="62384"/>
                  </a:lnTo>
                  <a:lnTo>
                    <a:pt x="5308566" y="54921"/>
                  </a:lnTo>
                  <a:lnTo>
                    <a:pt x="5262020" y="47922"/>
                  </a:lnTo>
                  <a:lnTo>
                    <a:pt x="5215324" y="41389"/>
                  </a:lnTo>
                  <a:lnTo>
                    <a:pt x="5168478" y="35325"/>
                  </a:lnTo>
                  <a:lnTo>
                    <a:pt x="5121487" y="29732"/>
                  </a:lnTo>
                  <a:lnTo>
                    <a:pt x="5074351" y="24613"/>
                  </a:lnTo>
                  <a:lnTo>
                    <a:pt x="5027074" y="19969"/>
                  </a:lnTo>
                  <a:lnTo>
                    <a:pt x="4979659" y="15804"/>
                  </a:lnTo>
                  <a:lnTo>
                    <a:pt x="4932106" y="12120"/>
                  </a:lnTo>
                  <a:lnTo>
                    <a:pt x="4884420" y="8919"/>
                  </a:lnTo>
                  <a:lnTo>
                    <a:pt x="4836601" y="6204"/>
                  </a:lnTo>
                  <a:lnTo>
                    <a:pt x="4788654" y="3977"/>
                  </a:lnTo>
                  <a:lnTo>
                    <a:pt x="4740580" y="2240"/>
                  </a:lnTo>
                  <a:lnTo>
                    <a:pt x="4692382" y="997"/>
                  </a:lnTo>
                  <a:lnTo>
                    <a:pt x="4644061" y="249"/>
                  </a:lnTo>
                  <a:lnTo>
                    <a:pt x="4595622" y="0"/>
                  </a:lnTo>
                  <a:close/>
                </a:path>
              </a:pathLst>
            </a:custGeom>
            <a:solidFill>
              <a:srgbClr val="A4C248"/>
            </a:solidFill>
          </p:spPr>
          <p:txBody>
            <a:bodyPr wrap="square" lIns="0" tIns="0" rIns="0" bIns="0" rtlCol="0"/>
            <a:lstStyle/>
            <a:p>
              <a:endParaRPr/>
            </a:p>
          </p:txBody>
        </p:sp>
        <p:sp>
          <p:nvSpPr>
            <p:cNvPr id="6" name="object 6"/>
            <p:cNvSpPr/>
            <p:nvPr/>
          </p:nvSpPr>
          <p:spPr>
            <a:xfrm>
              <a:off x="2795016" y="0"/>
              <a:ext cx="6803390" cy="5396865"/>
            </a:xfrm>
            <a:custGeom>
              <a:avLst/>
              <a:gdLst/>
              <a:ahLst/>
              <a:cxnLst/>
              <a:rect l="l" t="t" r="r" b="b"/>
              <a:pathLst>
                <a:path w="6803390" h="5396865">
                  <a:moveTo>
                    <a:pt x="6803135" y="0"/>
                  </a:moveTo>
                  <a:lnTo>
                    <a:pt x="0" y="0"/>
                  </a:lnTo>
                  <a:lnTo>
                    <a:pt x="0" y="1997075"/>
                  </a:lnTo>
                  <a:lnTo>
                    <a:pt x="338" y="2045549"/>
                  </a:lnTo>
                  <a:lnTo>
                    <a:pt x="1352" y="2093861"/>
                  </a:lnTo>
                  <a:lnTo>
                    <a:pt x="3035" y="2142005"/>
                  </a:lnTo>
                  <a:lnTo>
                    <a:pt x="5384" y="2189977"/>
                  </a:lnTo>
                  <a:lnTo>
                    <a:pt x="8395" y="2237772"/>
                  </a:lnTo>
                  <a:lnTo>
                    <a:pt x="12062" y="2285387"/>
                  </a:lnTo>
                  <a:lnTo>
                    <a:pt x="16381" y="2332816"/>
                  </a:lnTo>
                  <a:lnTo>
                    <a:pt x="21348" y="2380056"/>
                  </a:lnTo>
                  <a:lnTo>
                    <a:pt x="26958" y="2427101"/>
                  </a:lnTo>
                  <a:lnTo>
                    <a:pt x="33206" y="2473947"/>
                  </a:lnTo>
                  <a:lnTo>
                    <a:pt x="40089" y="2520590"/>
                  </a:lnTo>
                  <a:lnTo>
                    <a:pt x="47602" y="2567025"/>
                  </a:lnTo>
                  <a:lnTo>
                    <a:pt x="55740" y="2613248"/>
                  </a:lnTo>
                  <a:lnTo>
                    <a:pt x="64499" y="2659254"/>
                  </a:lnTo>
                  <a:lnTo>
                    <a:pt x="73874" y="2705038"/>
                  </a:lnTo>
                  <a:lnTo>
                    <a:pt x="83860" y="2750597"/>
                  </a:lnTo>
                  <a:lnTo>
                    <a:pt x="94454" y="2795926"/>
                  </a:lnTo>
                  <a:lnTo>
                    <a:pt x="105651" y="2841020"/>
                  </a:lnTo>
                  <a:lnTo>
                    <a:pt x="117446" y="2885874"/>
                  </a:lnTo>
                  <a:lnTo>
                    <a:pt x="129835" y="2930485"/>
                  </a:lnTo>
                  <a:lnTo>
                    <a:pt x="142814" y="2974848"/>
                  </a:lnTo>
                  <a:lnTo>
                    <a:pt x="156377" y="3018958"/>
                  </a:lnTo>
                  <a:lnTo>
                    <a:pt x="170521" y="3062811"/>
                  </a:lnTo>
                  <a:lnTo>
                    <a:pt x="185240" y="3106402"/>
                  </a:lnTo>
                  <a:lnTo>
                    <a:pt x="200531" y="3149728"/>
                  </a:lnTo>
                  <a:lnTo>
                    <a:pt x="216389" y="3192782"/>
                  </a:lnTo>
                  <a:lnTo>
                    <a:pt x="232809" y="3235562"/>
                  </a:lnTo>
                  <a:lnTo>
                    <a:pt x="249787" y="3278062"/>
                  </a:lnTo>
                  <a:lnTo>
                    <a:pt x="267319" y="3320278"/>
                  </a:lnTo>
                  <a:lnTo>
                    <a:pt x="285399" y="3362205"/>
                  </a:lnTo>
                  <a:lnTo>
                    <a:pt x="304024" y="3403839"/>
                  </a:lnTo>
                  <a:lnTo>
                    <a:pt x="323189" y="3445176"/>
                  </a:lnTo>
                  <a:lnTo>
                    <a:pt x="342890" y="3486211"/>
                  </a:lnTo>
                  <a:lnTo>
                    <a:pt x="363121" y="3526939"/>
                  </a:lnTo>
                  <a:lnTo>
                    <a:pt x="383879" y="3567357"/>
                  </a:lnTo>
                  <a:lnTo>
                    <a:pt x="405159" y="3607459"/>
                  </a:lnTo>
                  <a:lnTo>
                    <a:pt x="426957" y="3647241"/>
                  </a:lnTo>
                  <a:lnTo>
                    <a:pt x="449268" y="3686698"/>
                  </a:lnTo>
                  <a:lnTo>
                    <a:pt x="472087" y="3725827"/>
                  </a:lnTo>
                  <a:lnTo>
                    <a:pt x="495410" y="3764622"/>
                  </a:lnTo>
                  <a:lnTo>
                    <a:pt x="519233" y="3803080"/>
                  </a:lnTo>
                  <a:lnTo>
                    <a:pt x="543551" y="3841195"/>
                  </a:lnTo>
                  <a:lnTo>
                    <a:pt x="568360" y="3878963"/>
                  </a:lnTo>
                  <a:lnTo>
                    <a:pt x="593655" y="3916380"/>
                  </a:lnTo>
                  <a:lnTo>
                    <a:pt x="619432" y="3953442"/>
                  </a:lnTo>
                  <a:lnTo>
                    <a:pt x="645685" y="3990142"/>
                  </a:lnTo>
                  <a:lnTo>
                    <a:pt x="672412" y="4026479"/>
                  </a:lnTo>
                  <a:lnTo>
                    <a:pt x="699606" y="4062446"/>
                  </a:lnTo>
                  <a:lnTo>
                    <a:pt x="727264" y="4098039"/>
                  </a:lnTo>
                  <a:lnTo>
                    <a:pt x="755382" y="4133254"/>
                  </a:lnTo>
                  <a:lnTo>
                    <a:pt x="783954" y="4168086"/>
                  </a:lnTo>
                  <a:lnTo>
                    <a:pt x="812976" y="4202531"/>
                  </a:lnTo>
                  <a:lnTo>
                    <a:pt x="842444" y="4236584"/>
                  </a:lnTo>
                  <a:lnTo>
                    <a:pt x="872354" y="4270242"/>
                  </a:lnTo>
                  <a:lnTo>
                    <a:pt x="902700" y="4303498"/>
                  </a:lnTo>
                  <a:lnTo>
                    <a:pt x="933479" y="4336350"/>
                  </a:lnTo>
                  <a:lnTo>
                    <a:pt x="964685" y="4368792"/>
                  </a:lnTo>
                  <a:lnTo>
                    <a:pt x="996315" y="4400819"/>
                  </a:lnTo>
                  <a:lnTo>
                    <a:pt x="1028363" y="4432429"/>
                  </a:lnTo>
                  <a:lnTo>
                    <a:pt x="1060826" y="4463615"/>
                  </a:lnTo>
                  <a:lnTo>
                    <a:pt x="1093698" y="4494373"/>
                  </a:lnTo>
                  <a:lnTo>
                    <a:pt x="1126976" y="4524700"/>
                  </a:lnTo>
                  <a:lnTo>
                    <a:pt x="1160655" y="4554590"/>
                  </a:lnTo>
                  <a:lnTo>
                    <a:pt x="1194731" y="4584039"/>
                  </a:lnTo>
                  <a:lnTo>
                    <a:pt x="1229198" y="4613043"/>
                  </a:lnTo>
                  <a:lnTo>
                    <a:pt x="1264052" y="4641596"/>
                  </a:lnTo>
                  <a:lnTo>
                    <a:pt x="1299290" y="4669696"/>
                  </a:lnTo>
                  <a:lnTo>
                    <a:pt x="1334906" y="4697336"/>
                  </a:lnTo>
                  <a:lnTo>
                    <a:pt x="1370896" y="4724513"/>
                  </a:lnTo>
                  <a:lnTo>
                    <a:pt x="1407255" y="4751222"/>
                  </a:lnTo>
                  <a:lnTo>
                    <a:pt x="1443979" y="4777458"/>
                  </a:lnTo>
                  <a:lnTo>
                    <a:pt x="1481064" y="4803218"/>
                  </a:lnTo>
                  <a:lnTo>
                    <a:pt x="1518505" y="4828496"/>
                  </a:lnTo>
                  <a:lnTo>
                    <a:pt x="1556298" y="4853289"/>
                  </a:lnTo>
                  <a:lnTo>
                    <a:pt x="1594437" y="4877591"/>
                  </a:lnTo>
                  <a:lnTo>
                    <a:pt x="1632919" y="4901399"/>
                  </a:lnTo>
                  <a:lnTo>
                    <a:pt x="1671739" y="4924707"/>
                  </a:lnTo>
                  <a:lnTo>
                    <a:pt x="1710893" y="4947511"/>
                  </a:lnTo>
                  <a:lnTo>
                    <a:pt x="1750375" y="4969807"/>
                  </a:lnTo>
                  <a:lnTo>
                    <a:pt x="1790182" y="4991591"/>
                  </a:lnTo>
                  <a:lnTo>
                    <a:pt x="1830310" y="5012857"/>
                  </a:lnTo>
                  <a:lnTo>
                    <a:pt x="1870753" y="5033601"/>
                  </a:lnTo>
                  <a:lnTo>
                    <a:pt x="1911507" y="5053819"/>
                  </a:lnTo>
                  <a:lnTo>
                    <a:pt x="1952568" y="5073507"/>
                  </a:lnTo>
                  <a:lnTo>
                    <a:pt x="1993931" y="5092660"/>
                  </a:lnTo>
                  <a:lnTo>
                    <a:pt x="2035591" y="5111272"/>
                  </a:lnTo>
                  <a:lnTo>
                    <a:pt x="2077545" y="5129341"/>
                  </a:lnTo>
                  <a:lnTo>
                    <a:pt x="2119787" y="5146861"/>
                  </a:lnTo>
                  <a:lnTo>
                    <a:pt x="2162314" y="5163828"/>
                  </a:lnTo>
                  <a:lnTo>
                    <a:pt x="2205120" y="5180237"/>
                  </a:lnTo>
                  <a:lnTo>
                    <a:pt x="2248202" y="5196085"/>
                  </a:lnTo>
                  <a:lnTo>
                    <a:pt x="2291554" y="5211366"/>
                  </a:lnTo>
                  <a:lnTo>
                    <a:pt x="2335173" y="5226075"/>
                  </a:lnTo>
                  <a:lnTo>
                    <a:pt x="2379053" y="5240210"/>
                  </a:lnTo>
                  <a:lnTo>
                    <a:pt x="2423191" y="5253764"/>
                  </a:lnTo>
                  <a:lnTo>
                    <a:pt x="2467582" y="5266734"/>
                  </a:lnTo>
                  <a:lnTo>
                    <a:pt x="2512220" y="5279114"/>
                  </a:lnTo>
                  <a:lnTo>
                    <a:pt x="2557103" y="5290902"/>
                  </a:lnTo>
                  <a:lnTo>
                    <a:pt x="2602225" y="5302091"/>
                  </a:lnTo>
                  <a:lnTo>
                    <a:pt x="2647582" y="5312678"/>
                  </a:lnTo>
                  <a:lnTo>
                    <a:pt x="2693169" y="5322658"/>
                  </a:lnTo>
                  <a:lnTo>
                    <a:pt x="2738982" y="5332027"/>
                  </a:lnTo>
                  <a:lnTo>
                    <a:pt x="2785016" y="5340780"/>
                  </a:lnTo>
                  <a:lnTo>
                    <a:pt x="2831267" y="5348913"/>
                  </a:lnTo>
                  <a:lnTo>
                    <a:pt x="2877731" y="5356420"/>
                  </a:lnTo>
                  <a:lnTo>
                    <a:pt x="2924403" y="5363299"/>
                  </a:lnTo>
                  <a:lnTo>
                    <a:pt x="2971278" y="5369543"/>
                  </a:lnTo>
                  <a:lnTo>
                    <a:pt x="3018352" y="5375150"/>
                  </a:lnTo>
                  <a:lnTo>
                    <a:pt x="3065620" y="5380113"/>
                  </a:lnTo>
                  <a:lnTo>
                    <a:pt x="3113079" y="5384429"/>
                  </a:lnTo>
                  <a:lnTo>
                    <a:pt x="3160723" y="5388094"/>
                  </a:lnTo>
                  <a:lnTo>
                    <a:pt x="3208548" y="5391102"/>
                  </a:lnTo>
                  <a:lnTo>
                    <a:pt x="3256549" y="5393450"/>
                  </a:lnTo>
                  <a:lnTo>
                    <a:pt x="3304722" y="5395132"/>
                  </a:lnTo>
                  <a:lnTo>
                    <a:pt x="3353063" y="5396145"/>
                  </a:lnTo>
                  <a:lnTo>
                    <a:pt x="3401568" y="5396484"/>
                  </a:lnTo>
                  <a:lnTo>
                    <a:pt x="3450075" y="5396145"/>
                  </a:lnTo>
                  <a:lnTo>
                    <a:pt x="3498419" y="5395132"/>
                  </a:lnTo>
                  <a:lnTo>
                    <a:pt x="3546595" y="5393450"/>
                  </a:lnTo>
                  <a:lnTo>
                    <a:pt x="3594600" y="5391102"/>
                  </a:lnTo>
                  <a:lnTo>
                    <a:pt x="3642427" y="5388094"/>
                  </a:lnTo>
                  <a:lnTo>
                    <a:pt x="3690074" y="5384429"/>
                  </a:lnTo>
                  <a:lnTo>
                    <a:pt x="3737535" y="5380113"/>
                  </a:lnTo>
                  <a:lnTo>
                    <a:pt x="3784806" y="5375150"/>
                  </a:lnTo>
                  <a:lnTo>
                    <a:pt x="3831882" y="5369543"/>
                  </a:lnTo>
                  <a:lnTo>
                    <a:pt x="3878760" y="5363299"/>
                  </a:lnTo>
                  <a:lnTo>
                    <a:pt x="3925433" y="5356420"/>
                  </a:lnTo>
                  <a:lnTo>
                    <a:pt x="3971899" y="5348913"/>
                  </a:lnTo>
                  <a:lnTo>
                    <a:pt x="4018153" y="5340780"/>
                  </a:lnTo>
                  <a:lnTo>
                    <a:pt x="4064189" y="5332027"/>
                  </a:lnTo>
                  <a:lnTo>
                    <a:pt x="4110004" y="5322658"/>
                  </a:lnTo>
                  <a:lnTo>
                    <a:pt x="4155592" y="5312678"/>
                  </a:lnTo>
                  <a:lnTo>
                    <a:pt x="4200951" y="5302091"/>
                  </a:lnTo>
                  <a:lnTo>
                    <a:pt x="4246074" y="5290902"/>
                  </a:lnTo>
                  <a:lnTo>
                    <a:pt x="4290958" y="5279114"/>
                  </a:lnTo>
                  <a:lnTo>
                    <a:pt x="4335598" y="5266734"/>
                  </a:lnTo>
                  <a:lnTo>
                    <a:pt x="4379990" y="5253764"/>
                  </a:lnTo>
                  <a:lnTo>
                    <a:pt x="4424129" y="5240210"/>
                  </a:lnTo>
                  <a:lnTo>
                    <a:pt x="4468011" y="5226075"/>
                  </a:lnTo>
                  <a:lnTo>
                    <a:pt x="4511630" y="5211366"/>
                  </a:lnTo>
                  <a:lnTo>
                    <a:pt x="4554984" y="5196085"/>
                  </a:lnTo>
                  <a:lnTo>
                    <a:pt x="4598066" y="5180237"/>
                  </a:lnTo>
                  <a:lnTo>
                    <a:pt x="4640873" y="5163828"/>
                  </a:lnTo>
                  <a:lnTo>
                    <a:pt x="4683401" y="5146861"/>
                  </a:lnTo>
                  <a:lnTo>
                    <a:pt x="4725644" y="5129341"/>
                  </a:lnTo>
                  <a:lnTo>
                    <a:pt x="4767598" y="5111272"/>
                  </a:lnTo>
                  <a:lnTo>
                    <a:pt x="4809259" y="5092660"/>
                  </a:lnTo>
                  <a:lnTo>
                    <a:pt x="4850622" y="5073507"/>
                  </a:lnTo>
                  <a:lnTo>
                    <a:pt x="4891684" y="5053819"/>
                  </a:lnTo>
                  <a:lnTo>
                    <a:pt x="4932438" y="5033601"/>
                  </a:lnTo>
                  <a:lnTo>
                    <a:pt x="4972881" y="5012857"/>
                  </a:lnTo>
                  <a:lnTo>
                    <a:pt x="5013009" y="4991591"/>
                  </a:lnTo>
                  <a:lnTo>
                    <a:pt x="5052816" y="4969807"/>
                  </a:lnTo>
                  <a:lnTo>
                    <a:pt x="5092299" y="4947511"/>
                  </a:lnTo>
                  <a:lnTo>
                    <a:pt x="5131453" y="4924707"/>
                  </a:lnTo>
                  <a:lnTo>
                    <a:pt x="5170272" y="4901399"/>
                  </a:lnTo>
                  <a:lnTo>
                    <a:pt x="5208754" y="4877591"/>
                  </a:lnTo>
                  <a:lnTo>
                    <a:pt x="5246894" y="4853289"/>
                  </a:lnTo>
                  <a:lnTo>
                    <a:pt x="5284686" y="4828496"/>
                  </a:lnTo>
                  <a:lnTo>
                    <a:pt x="5322126" y="4803218"/>
                  </a:lnTo>
                  <a:lnTo>
                    <a:pt x="5359211" y="4777458"/>
                  </a:lnTo>
                  <a:lnTo>
                    <a:pt x="5395935" y="4751222"/>
                  </a:lnTo>
                  <a:lnTo>
                    <a:pt x="5432294" y="4724513"/>
                  </a:lnTo>
                  <a:lnTo>
                    <a:pt x="5468283" y="4697336"/>
                  </a:lnTo>
                  <a:lnTo>
                    <a:pt x="5503899" y="4669696"/>
                  </a:lnTo>
                  <a:lnTo>
                    <a:pt x="5539136" y="4641596"/>
                  </a:lnTo>
                  <a:lnTo>
                    <a:pt x="5573990" y="4613043"/>
                  </a:lnTo>
                  <a:lnTo>
                    <a:pt x="5608456" y="4584039"/>
                  </a:lnTo>
                  <a:lnTo>
                    <a:pt x="5642531" y="4554590"/>
                  </a:lnTo>
                  <a:lnTo>
                    <a:pt x="5676209" y="4524700"/>
                  </a:lnTo>
                  <a:lnTo>
                    <a:pt x="5709487" y="4494373"/>
                  </a:lnTo>
                  <a:lnTo>
                    <a:pt x="5742358" y="4463615"/>
                  </a:lnTo>
                  <a:lnTo>
                    <a:pt x="5774820" y="4432429"/>
                  </a:lnTo>
                  <a:lnTo>
                    <a:pt x="5806868" y="4400819"/>
                  </a:lnTo>
                  <a:lnTo>
                    <a:pt x="5838497" y="4368792"/>
                  </a:lnTo>
                  <a:lnTo>
                    <a:pt x="5869702" y="4336350"/>
                  </a:lnTo>
                  <a:lnTo>
                    <a:pt x="5900480" y="4303498"/>
                  </a:lnTo>
                  <a:lnTo>
                    <a:pt x="5930825" y="4270242"/>
                  </a:lnTo>
                  <a:lnTo>
                    <a:pt x="5960734" y="4236584"/>
                  </a:lnTo>
                  <a:lnTo>
                    <a:pt x="5990201" y="4202531"/>
                  </a:lnTo>
                  <a:lnTo>
                    <a:pt x="6019222" y="4168086"/>
                  </a:lnTo>
                  <a:lnTo>
                    <a:pt x="6047794" y="4133254"/>
                  </a:lnTo>
                  <a:lnTo>
                    <a:pt x="6075910" y="4098039"/>
                  </a:lnTo>
                  <a:lnTo>
                    <a:pt x="6103567" y="4062446"/>
                  </a:lnTo>
                  <a:lnTo>
                    <a:pt x="6130761" y="4026479"/>
                  </a:lnTo>
                  <a:lnTo>
                    <a:pt x="6157486" y="3990142"/>
                  </a:lnTo>
                  <a:lnTo>
                    <a:pt x="6183739" y="3953442"/>
                  </a:lnTo>
                  <a:lnTo>
                    <a:pt x="6209514" y="3916380"/>
                  </a:lnTo>
                  <a:lnTo>
                    <a:pt x="6234808" y="3878963"/>
                  </a:lnTo>
                  <a:lnTo>
                    <a:pt x="6259615" y="3841195"/>
                  </a:lnTo>
                  <a:lnTo>
                    <a:pt x="6283932" y="3803080"/>
                  </a:lnTo>
                  <a:lnTo>
                    <a:pt x="6307754" y="3764622"/>
                  </a:lnTo>
                  <a:lnTo>
                    <a:pt x="6331077" y="3725827"/>
                  </a:lnTo>
                  <a:lnTo>
                    <a:pt x="6353895" y="3686698"/>
                  </a:lnTo>
                  <a:lnTo>
                    <a:pt x="6376204" y="3647241"/>
                  </a:lnTo>
                  <a:lnTo>
                    <a:pt x="6398001" y="3607459"/>
                  </a:lnTo>
                  <a:lnTo>
                    <a:pt x="6419280" y="3567357"/>
                  </a:lnTo>
                  <a:lnTo>
                    <a:pt x="6440037" y="3526939"/>
                  </a:lnTo>
                  <a:lnTo>
                    <a:pt x="6460267" y="3486211"/>
                  </a:lnTo>
                  <a:lnTo>
                    <a:pt x="6479967" y="3445176"/>
                  </a:lnTo>
                  <a:lnTo>
                    <a:pt x="6499131" y="3403839"/>
                  </a:lnTo>
                  <a:lnTo>
                    <a:pt x="6517755" y="3362205"/>
                  </a:lnTo>
                  <a:lnTo>
                    <a:pt x="6535834" y="3320278"/>
                  </a:lnTo>
                  <a:lnTo>
                    <a:pt x="6553365" y="3278062"/>
                  </a:lnTo>
                  <a:lnTo>
                    <a:pt x="6570342" y="3235562"/>
                  </a:lnTo>
                  <a:lnTo>
                    <a:pt x="6586761" y="3192782"/>
                  </a:lnTo>
                  <a:lnTo>
                    <a:pt x="6602618" y="3149728"/>
                  </a:lnTo>
                  <a:lnTo>
                    <a:pt x="6617908" y="3106402"/>
                  </a:lnTo>
                  <a:lnTo>
                    <a:pt x="6632626" y="3062811"/>
                  </a:lnTo>
                  <a:lnTo>
                    <a:pt x="6646769" y="3018958"/>
                  </a:lnTo>
                  <a:lnTo>
                    <a:pt x="6660331" y="2974848"/>
                  </a:lnTo>
                  <a:lnTo>
                    <a:pt x="6673309" y="2930485"/>
                  </a:lnTo>
                  <a:lnTo>
                    <a:pt x="6685697" y="2885874"/>
                  </a:lnTo>
                  <a:lnTo>
                    <a:pt x="6697492" y="2841020"/>
                  </a:lnTo>
                  <a:lnTo>
                    <a:pt x="6708688" y="2795926"/>
                  </a:lnTo>
                  <a:lnTo>
                    <a:pt x="6719281" y="2750597"/>
                  </a:lnTo>
                  <a:lnTo>
                    <a:pt x="6729267" y="2705038"/>
                  </a:lnTo>
                  <a:lnTo>
                    <a:pt x="6738641" y="2659254"/>
                  </a:lnTo>
                  <a:lnTo>
                    <a:pt x="6747399" y="2613248"/>
                  </a:lnTo>
                  <a:lnTo>
                    <a:pt x="6755537" y="2567025"/>
                  </a:lnTo>
                  <a:lnTo>
                    <a:pt x="6763049" y="2520590"/>
                  </a:lnTo>
                  <a:lnTo>
                    <a:pt x="6769931" y="2473947"/>
                  </a:lnTo>
                  <a:lnTo>
                    <a:pt x="6776179" y="2427101"/>
                  </a:lnTo>
                  <a:lnTo>
                    <a:pt x="6781789" y="2380056"/>
                  </a:lnTo>
                  <a:lnTo>
                    <a:pt x="6786756" y="2332816"/>
                  </a:lnTo>
                  <a:lnTo>
                    <a:pt x="6791074" y="2285387"/>
                  </a:lnTo>
                  <a:lnTo>
                    <a:pt x="6794741" y="2237772"/>
                  </a:lnTo>
                  <a:lnTo>
                    <a:pt x="6797751" y="2189977"/>
                  </a:lnTo>
                  <a:lnTo>
                    <a:pt x="6800100" y="2142005"/>
                  </a:lnTo>
                  <a:lnTo>
                    <a:pt x="6801783" y="2093861"/>
                  </a:lnTo>
                  <a:lnTo>
                    <a:pt x="6802797" y="2045549"/>
                  </a:lnTo>
                  <a:lnTo>
                    <a:pt x="6803135" y="1997075"/>
                  </a:lnTo>
                  <a:lnTo>
                    <a:pt x="6803135" y="0"/>
                  </a:lnTo>
                  <a:close/>
                </a:path>
              </a:pathLst>
            </a:custGeom>
            <a:solidFill>
              <a:srgbClr val="FFFFFF">
                <a:alpha val="98823"/>
              </a:srgbClr>
            </a:solidFill>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3335" rIns="0" bIns="0" rtlCol="0">
            <a:spAutoFit/>
          </a:bodyPr>
          <a:lstStyle/>
          <a:p>
            <a:pPr marL="14604">
              <a:lnSpc>
                <a:spcPct val="100000"/>
              </a:lnSpc>
              <a:spcBef>
                <a:spcPts val="105"/>
              </a:spcBef>
            </a:pPr>
            <a:r>
              <a:rPr spc="-310" dirty="0"/>
              <a:t>A</a:t>
            </a:r>
            <a:r>
              <a:rPr spc="-155" dirty="0"/>
              <a:t>T</a:t>
            </a:r>
            <a:r>
              <a:rPr dirty="0"/>
              <a:t>OMIX</a:t>
            </a:r>
          </a:p>
        </p:txBody>
      </p:sp>
      <p:sp>
        <p:nvSpPr>
          <p:cNvPr id="8" name="object 8"/>
          <p:cNvSpPr txBox="1"/>
          <p:nvPr/>
        </p:nvSpPr>
        <p:spPr>
          <a:xfrm>
            <a:off x="5212460" y="3450158"/>
            <a:ext cx="1768475" cy="391795"/>
          </a:xfrm>
          <a:prstGeom prst="rect">
            <a:avLst/>
          </a:prstGeom>
        </p:spPr>
        <p:txBody>
          <a:bodyPr vert="horz" wrap="square" lIns="0" tIns="12700" rIns="0" bIns="0" rtlCol="0">
            <a:spAutoFit/>
          </a:bodyPr>
          <a:lstStyle/>
          <a:p>
            <a:pPr marL="12700">
              <a:lnSpc>
                <a:spcPct val="100000"/>
              </a:lnSpc>
              <a:spcBef>
                <a:spcPts val="100"/>
              </a:spcBef>
            </a:pPr>
            <a:r>
              <a:rPr sz="2400" spc="85" dirty="0">
                <a:solidFill>
                  <a:srgbClr val="A4C248"/>
                </a:solidFill>
                <a:latin typeface="Times New Roman"/>
                <a:cs typeface="Times New Roman"/>
              </a:rPr>
              <a:t>Checkpoint</a:t>
            </a:r>
            <a:r>
              <a:rPr sz="2400" spc="-90" dirty="0">
                <a:solidFill>
                  <a:srgbClr val="A4C248"/>
                </a:solidFill>
                <a:latin typeface="Times New Roman"/>
                <a:cs typeface="Times New Roman"/>
              </a:rPr>
              <a:t> </a:t>
            </a:r>
            <a:r>
              <a:rPr sz="2400" dirty="0">
                <a:solidFill>
                  <a:srgbClr val="A4C248"/>
                </a:solidFill>
                <a:latin typeface="Times New Roman"/>
                <a:cs typeface="Times New Roman"/>
              </a:rPr>
              <a:t>1</a:t>
            </a:r>
            <a:endParaRPr sz="2400">
              <a:latin typeface="Times New Roman"/>
              <a:cs typeface="Times New Roman"/>
            </a:endParaRPr>
          </a:p>
        </p:txBody>
      </p:sp>
      <p:sp>
        <p:nvSpPr>
          <p:cNvPr id="9" name="object 9"/>
          <p:cNvSpPr txBox="1"/>
          <p:nvPr/>
        </p:nvSpPr>
        <p:spPr>
          <a:xfrm>
            <a:off x="584708" y="6076899"/>
            <a:ext cx="2927985" cy="330835"/>
          </a:xfrm>
          <a:prstGeom prst="rect">
            <a:avLst/>
          </a:prstGeom>
        </p:spPr>
        <p:txBody>
          <a:bodyPr vert="horz" wrap="square" lIns="0" tIns="12700" rIns="0" bIns="0" rtlCol="0">
            <a:spAutoFit/>
          </a:bodyPr>
          <a:lstStyle/>
          <a:p>
            <a:pPr marL="12700">
              <a:lnSpc>
                <a:spcPct val="100000"/>
              </a:lnSpc>
              <a:spcBef>
                <a:spcPts val="100"/>
              </a:spcBef>
            </a:pPr>
            <a:r>
              <a:rPr sz="2000" spc="-30" dirty="0">
                <a:solidFill>
                  <a:srgbClr val="FFFFFF"/>
                </a:solidFill>
                <a:latin typeface="Times New Roman"/>
                <a:cs typeface="Times New Roman"/>
              </a:rPr>
              <a:t>José</a:t>
            </a:r>
            <a:r>
              <a:rPr sz="2000" spc="-15" dirty="0">
                <a:solidFill>
                  <a:srgbClr val="FFFFFF"/>
                </a:solidFill>
                <a:latin typeface="Times New Roman"/>
                <a:cs typeface="Times New Roman"/>
              </a:rPr>
              <a:t> </a:t>
            </a:r>
            <a:r>
              <a:rPr sz="2000" spc="105" dirty="0">
                <a:solidFill>
                  <a:srgbClr val="FFFFFF"/>
                </a:solidFill>
                <a:latin typeface="Times New Roman"/>
                <a:cs typeface="Times New Roman"/>
              </a:rPr>
              <a:t>Cunha</a:t>
            </a:r>
            <a:r>
              <a:rPr sz="2000" spc="-20" dirty="0">
                <a:solidFill>
                  <a:srgbClr val="FFFFFF"/>
                </a:solidFill>
                <a:latin typeface="Times New Roman"/>
                <a:cs typeface="Times New Roman"/>
              </a:rPr>
              <a:t> </a:t>
            </a:r>
            <a:r>
              <a:rPr sz="2000" spc="415" dirty="0">
                <a:solidFill>
                  <a:srgbClr val="FFFFFF"/>
                </a:solidFill>
                <a:latin typeface="Microsoft Sans Serif"/>
                <a:cs typeface="Microsoft Sans Serif"/>
              </a:rPr>
              <a:t>–</a:t>
            </a:r>
            <a:r>
              <a:rPr sz="2000" spc="-45" dirty="0">
                <a:solidFill>
                  <a:srgbClr val="FFFFFF"/>
                </a:solidFill>
                <a:latin typeface="Microsoft Sans Serif"/>
                <a:cs typeface="Microsoft Sans Serif"/>
              </a:rPr>
              <a:t> </a:t>
            </a:r>
            <a:r>
              <a:rPr sz="2000" spc="20" dirty="0">
                <a:solidFill>
                  <a:srgbClr val="FFFFFF"/>
                </a:solidFill>
                <a:latin typeface="Times New Roman"/>
                <a:cs typeface="Times New Roman"/>
              </a:rPr>
              <a:t>up201905451</a:t>
            </a:r>
            <a:endParaRPr sz="2000">
              <a:latin typeface="Times New Roman"/>
              <a:cs typeface="Times New Roman"/>
            </a:endParaRPr>
          </a:p>
        </p:txBody>
      </p:sp>
      <p:sp>
        <p:nvSpPr>
          <p:cNvPr id="10" name="object 10"/>
          <p:cNvSpPr txBox="1"/>
          <p:nvPr/>
        </p:nvSpPr>
        <p:spPr>
          <a:xfrm>
            <a:off x="4497854" y="6076899"/>
            <a:ext cx="3479165" cy="330835"/>
          </a:xfrm>
          <a:prstGeom prst="rect">
            <a:avLst/>
          </a:prstGeom>
        </p:spPr>
        <p:txBody>
          <a:bodyPr vert="horz" wrap="square" lIns="0" tIns="12700" rIns="0" bIns="0" rtlCol="0">
            <a:spAutoFit/>
          </a:bodyPr>
          <a:lstStyle/>
          <a:p>
            <a:pPr marL="12700">
              <a:lnSpc>
                <a:spcPct val="100000"/>
              </a:lnSpc>
              <a:spcBef>
                <a:spcPts val="100"/>
              </a:spcBef>
            </a:pPr>
            <a:r>
              <a:rPr sz="2000" spc="45" dirty="0">
                <a:solidFill>
                  <a:srgbClr val="FFFFFF"/>
                </a:solidFill>
                <a:latin typeface="Times New Roman"/>
                <a:cs typeface="Times New Roman"/>
              </a:rPr>
              <a:t>Raquel</a:t>
            </a:r>
            <a:r>
              <a:rPr sz="2000" spc="-20" dirty="0">
                <a:solidFill>
                  <a:srgbClr val="FFFFFF"/>
                </a:solidFill>
                <a:latin typeface="Times New Roman"/>
                <a:cs typeface="Times New Roman"/>
              </a:rPr>
              <a:t> </a:t>
            </a:r>
            <a:r>
              <a:rPr sz="2000" spc="60" dirty="0">
                <a:solidFill>
                  <a:srgbClr val="FFFFFF"/>
                </a:solidFill>
                <a:latin typeface="Times New Roman"/>
                <a:cs typeface="Times New Roman"/>
              </a:rPr>
              <a:t>Carneiro</a:t>
            </a:r>
            <a:r>
              <a:rPr sz="2000" spc="-25" dirty="0">
                <a:solidFill>
                  <a:srgbClr val="FFFFFF"/>
                </a:solidFill>
                <a:latin typeface="Times New Roman"/>
                <a:cs typeface="Times New Roman"/>
              </a:rPr>
              <a:t> </a:t>
            </a:r>
            <a:r>
              <a:rPr sz="2000" spc="415" dirty="0">
                <a:solidFill>
                  <a:srgbClr val="FFFFFF"/>
                </a:solidFill>
                <a:latin typeface="Microsoft Sans Serif"/>
                <a:cs typeface="Microsoft Sans Serif"/>
              </a:rPr>
              <a:t>–</a:t>
            </a:r>
            <a:r>
              <a:rPr sz="2000" spc="-40" dirty="0">
                <a:solidFill>
                  <a:srgbClr val="FFFFFF"/>
                </a:solidFill>
                <a:latin typeface="Microsoft Sans Serif"/>
                <a:cs typeface="Microsoft Sans Serif"/>
              </a:rPr>
              <a:t> </a:t>
            </a:r>
            <a:r>
              <a:rPr sz="2000" spc="20" dirty="0">
                <a:solidFill>
                  <a:srgbClr val="FFFFFF"/>
                </a:solidFill>
                <a:latin typeface="Times New Roman"/>
                <a:cs typeface="Times New Roman"/>
              </a:rPr>
              <a:t>up202005330</a:t>
            </a:r>
            <a:endParaRPr sz="2000">
              <a:latin typeface="Times New Roman"/>
              <a:cs typeface="Times New Roman"/>
            </a:endParaRPr>
          </a:p>
        </p:txBody>
      </p:sp>
      <p:sp>
        <p:nvSpPr>
          <p:cNvPr id="11" name="object 11"/>
          <p:cNvSpPr txBox="1"/>
          <p:nvPr/>
        </p:nvSpPr>
        <p:spPr>
          <a:xfrm>
            <a:off x="8836304" y="6076899"/>
            <a:ext cx="2906395" cy="330835"/>
          </a:xfrm>
          <a:prstGeom prst="rect">
            <a:avLst/>
          </a:prstGeom>
        </p:spPr>
        <p:txBody>
          <a:bodyPr vert="horz" wrap="square" lIns="0" tIns="12700" rIns="0" bIns="0" rtlCol="0">
            <a:spAutoFit/>
          </a:bodyPr>
          <a:lstStyle/>
          <a:p>
            <a:pPr marL="12700">
              <a:lnSpc>
                <a:spcPct val="100000"/>
              </a:lnSpc>
              <a:spcBef>
                <a:spcPts val="100"/>
              </a:spcBef>
            </a:pPr>
            <a:r>
              <a:rPr sz="2000" spc="-220" dirty="0">
                <a:solidFill>
                  <a:srgbClr val="FFFFFF"/>
                </a:solidFill>
                <a:latin typeface="Times New Roman"/>
                <a:cs typeface="Times New Roman"/>
              </a:rPr>
              <a:t>T</a:t>
            </a:r>
            <a:r>
              <a:rPr sz="2000" spc="90" dirty="0">
                <a:solidFill>
                  <a:srgbClr val="FFFFFF"/>
                </a:solidFill>
                <a:latin typeface="Times New Roman"/>
                <a:cs typeface="Times New Roman"/>
              </a:rPr>
              <a:t>o</a:t>
            </a:r>
            <a:r>
              <a:rPr sz="2000" spc="140" dirty="0">
                <a:solidFill>
                  <a:srgbClr val="FFFFFF"/>
                </a:solidFill>
                <a:latin typeface="Times New Roman"/>
                <a:cs typeface="Times New Roman"/>
              </a:rPr>
              <a:t>m</a:t>
            </a:r>
            <a:r>
              <a:rPr sz="2000" spc="-35" dirty="0">
                <a:solidFill>
                  <a:srgbClr val="FFFFFF"/>
                </a:solidFill>
                <a:latin typeface="Times New Roman"/>
                <a:cs typeface="Times New Roman"/>
              </a:rPr>
              <a:t>ás</a:t>
            </a:r>
            <a:r>
              <a:rPr sz="2000" spc="-10" dirty="0">
                <a:solidFill>
                  <a:srgbClr val="FFFFFF"/>
                </a:solidFill>
                <a:latin typeface="Times New Roman"/>
                <a:cs typeface="Times New Roman"/>
              </a:rPr>
              <a:t> </a:t>
            </a:r>
            <a:r>
              <a:rPr sz="2000" spc="-25" dirty="0">
                <a:solidFill>
                  <a:srgbClr val="FFFFFF"/>
                </a:solidFill>
                <a:latin typeface="Times New Roman"/>
                <a:cs typeface="Times New Roman"/>
              </a:rPr>
              <a:t>P</a:t>
            </a:r>
            <a:r>
              <a:rPr sz="2000" dirty="0">
                <a:solidFill>
                  <a:srgbClr val="FFFFFF"/>
                </a:solidFill>
                <a:latin typeface="Times New Roman"/>
                <a:cs typeface="Times New Roman"/>
              </a:rPr>
              <a:t>ire</a:t>
            </a:r>
            <a:r>
              <a:rPr sz="2000" spc="5" dirty="0">
                <a:solidFill>
                  <a:srgbClr val="FFFFFF"/>
                </a:solidFill>
                <a:latin typeface="Times New Roman"/>
                <a:cs typeface="Times New Roman"/>
              </a:rPr>
              <a:t>s</a:t>
            </a:r>
            <a:r>
              <a:rPr sz="2000" dirty="0">
                <a:solidFill>
                  <a:srgbClr val="FFFFFF"/>
                </a:solidFill>
                <a:latin typeface="Times New Roman"/>
                <a:cs typeface="Times New Roman"/>
              </a:rPr>
              <a:t> </a:t>
            </a:r>
            <a:r>
              <a:rPr sz="2000" spc="-165" dirty="0">
                <a:solidFill>
                  <a:srgbClr val="FFFFFF"/>
                </a:solidFill>
                <a:latin typeface="Times New Roman"/>
                <a:cs typeface="Times New Roman"/>
              </a:rPr>
              <a:t>-</a:t>
            </a:r>
            <a:r>
              <a:rPr sz="2000" spc="-5" dirty="0">
                <a:solidFill>
                  <a:srgbClr val="FFFFFF"/>
                </a:solidFill>
                <a:latin typeface="Times New Roman"/>
                <a:cs typeface="Times New Roman"/>
              </a:rPr>
              <a:t> </a:t>
            </a:r>
            <a:r>
              <a:rPr sz="2000" spc="75" dirty="0">
                <a:solidFill>
                  <a:srgbClr val="FFFFFF"/>
                </a:solidFill>
                <a:latin typeface="Times New Roman"/>
                <a:cs typeface="Times New Roman"/>
              </a:rPr>
              <a:t>up</a:t>
            </a:r>
            <a:r>
              <a:rPr sz="2000" spc="85" dirty="0">
                <a:solidFill>
                  <a:srgbClr val="FFFFFF"/>
                </a:solidFill>
                <a:latin typeface="Times New Roman"/>
                <a:cs typeface="Times New Roman"/>
              </a:rPr>
              <a:t>2</a:t>
            </a:r>
            <a:r>
              <a:rPr sz="2000" spc="5" dirty="0">
                <a:solidFill>
                  <a:srgbClr val="FFFFFF"/>
                </a:solidFill>
                <a:latin typeface="Times New Roman"/>
                <a:cs typeface="Times New Roman"/>
              </a:rPr>
              <a:t>020</a:t>
            </a:r>
            <a:r>
              <a:rPr sz="2000" dirty="0">
                <a:solidFill>
                  <a:srgbClr val="FFFFFF"/>
                </a:solidFill>
                <a:latin typeface="Times New Roman"/>
                <a:cs typeface="Times New Roman"/>
              </a:rPr>
              <a:t>08319</a:t>
            </a:r>
            <a:endParaRPr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620"/>
            <a:ext cx="2243328" cy="2095500"/>
          </a:xfrm>
          <a:prstGeom prst="rect">
            <a:avLst/>
          </a:prstGeom>
        </p:spPr>
      </p:pic>
      <p:sp>
        <p:nvSpPr>
          <p:cNvPr id="3" name="object 3"/>
          <p:cNvSpPr txBox="1">
            <a:spLocks noGrp="1"/>
          </p:cNvSpPr>
          <p:nvPr>
            <p:ph type="title"/>
          </p:nvPr>
        </p:nvSpPr>
        <p:spPr>
          <a:xfrm>
            <a:off x="1695767" y="407238"/>
            <a:ext cx="8800465" cy="574040"/>
          </a:xfrm>
          <a:prstGeom prst="rect">
            <a:avLst/>
          </a:prstGeom>
        </p:spPr>
        <p:txBody>
          <a:bodyPr vert="horz" wrap="square" lIns="0" tIns="12700" rIns="0" bIns="0" rtlCol="0">
            <a:spAutoFit/>
          </a:bodyPr>
          <a:lstStyle/>
          <a:p>
            <a:pPr marL="12700">
              <a:lnSpc>
                <a:spcPct val="100000"/>
              </a:lnSpc>
              <a:spcBef>
                <a:spcPts val="100"/>
              </a:spcBef>
            </a:pPr>
            <a:r>
              <a:rPr lang="en-US" sz="3600" dirty="0"/>
              <a:t>REFERENCES</a:t>
            </a:r>
            <a:endParaRPr sz="3600" dirty="0"/>
          </a:p>
        </p:txBody>
      </p:sp>
      <p:sp>
        <p:nvSpPr>
          <p:cNvPr id="5" name="object 5"/>
          <p:cNvSpPr txBox="1"/>
          <p:nvPr/>
        </p:nvSpPr>
        <p:spPr>
          <a:xfrm>
            <a:off x="11384406" y="485343"/>
            <a:ext cx="110489"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4C248"/>
                </a:solidFill>
                <a:latin typeface="Arial MT"/>
                <a:cs typeface="Arial MT"/>
              </a:rPr>
              <a:t>4</a:t>
            </a:r>
            <a:endParaRPr sz="1200">
              <a:latin typeface="Arial MT"/>
              <a:cs typeface="Arial MT"/>
            </a:endParaRPr>
          </a:p>
        </p:txBody>
      </p:sp>
      <p:sp>
        <p:nvSpPr>
          <p:cNvPr id="8" name="TextBox 7">
            <a:extLst>
              <a:ext uri="{FF2B5EF4-FFF2-40B4-BE49-F238E27FC236}">
                <a16:creationId xmlns:a16="http://schemas.microsoft.com/office/drawing/2014/main" id="{A55409E0-AA05-3A06-EF9B-E384136B9ED2}"/>
              </a:ext>
            </a:extLst>
          </p:cNvPr>
          <p:cNvSpPr txBox="1"/>
          <p:nvPr/>
        </p:nvSpPr>
        <p:spPr>
          <a:xfrm>
            <a:off x="1101688" y="1338808"/>
            <a:ext cx="7356511" cy="697627"/>
          </a:xfrm>
          <a:prstGeom prst="rect">
            <a:avLst/>
          </a:prstGeom>
          <a:noFill/>
        </p:spPr>
        <p:txBody>
          <a:bodyPr wrap="square">
            <a:spAutoFit/>
          </a:bodyPr>
          <a:lstStyle/>
          <a:p>
            <a:pPr marL="360045" marR="5080" indent="-347980" algn="just">
              <a:lnSpc>
                <a:spcPct val="100000"/>
              </a:lnSpc>
              <a:spcBef>
                <a:spcPts val="409"/>
              </a:spcBef>
              <a:buFont typeface="Arial MT"/>
              <a:buChar char="•"/>
              <a:tabLst>
                <a:tab pos="360680" algn="l"/>
              </a:tabLst>
            </a:pPr>
            <a:r>
              <a:rPr lang="en-US" dirty="0">
                <a:latin typeface="gg sans"/>
                <a:hlinkClick r:id="rId3"/>
              </a:rPr>
              <a:t>https://favtutor.com/blogs/breadth-first-search-python</a:t>
            </a:r>
            <a:r>
              <a:rPr lang="en-US" dirty="0">
                <a:latin typeface="gg sans"/>
              </a:rPr>
              <a:t> </a:t>
            </a:r>
          </a:p>
          <a:p>
            <a:pPr marL="360045" marR="5080" indent="-347980" algn="just">
              <a:lnSpc>
                <a:spcPct val="100000"/>
              </a:lnSpc>
              <a:spcBef>
                <a:spcPts val="409"/>
              </a:spcBef>
              <a:buFont typeface="Arial MT"/>
              <a:buChar char="•"/>
              <a:tabLst>
                <a:tab pos="360680" algn="l"/>
              </a:tabLst>
            </a:pPr>
            <a:r>
              <a:rPr lang="en-US" b="0" i="0" dirty="0">
                <a:effectLst/>
                <a:latin typeface="gg sans"/>
                <a:hlinkClick r:id="rId4" tooltip="https://alan.draknek.org/games/atomix-levelpack/?levelpack=original"/>
              </a:rPr>
              <a:t>https://alan.draknek.org/games/atomix-levelpack/?levelpack=original</a:t>
            </a:r>
            <a:endParaRPr lang="en-US" dirty="0">
              <a:latin typeface="gg sans"/>
            </a:endParaRPr>
          </a:p>
        </p:txBody>
      </p:sp>
    </p:spTree>
    <p:extLst>
      <p:ext uri="{BB962C8B-B14F-4D97-AF65-F5344CB8AC3E}">
        <p14:creationId xmlns:p14="http://schemas.microsoft.com/office/powerpoint/2010/main" val="107310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4739" y="1226565"/>
            <a:ext cx="6610350" cy="1122680"/>
          </a:xfrm>
          <a:prstGeom prst="rect">
            <a:avLst/>
          </a:prstGeom>
        </p:spPr>
        <p:txBody>
          <a:bodyPr vert="horz" wrap="square" lIns="0" tIns="12700" rIns="0" bIns="0" rtlCol="0">
            <a:spAutoFit/>
          </a:bodyPr>
          <a:lstStyle/>
          <a:p>
            <a:pPr marL="12700" marR="5080">
              <a:lnSpc>
                <a:spcPct val="100000"/>
              </a:lnSpc>
              <a:spcBef>
                <a:spcPts val="100"/>
              </a:spcBef>
            </a:pPr>
            <a:r>
              <a:rPr sz="3600" spc="-20" dirty="0"/>
              <a:t>SPECIFICATION </a:t>
            </a:r>
            <a:r>
              <a:rPr sz="3600" spc="-5" dirty="0"/>
              <a:t>OF THE </a:t>
            </a:r>
            <a:r>
              <a:rPr sz="3600" dirty="0"/>
              <a:t> </a:t>
            </a:r>
            <a:r>
              <a:rPr sz="3600" spc="-20" dirty="0"/>
              <a:t>WORK</a:t>
            </a:r>
            <a:r>
              <a:rPr sz="3600" spc="-35" dirty="0"/>
              <a:t> </a:t>
            </a:r>
            <a:r>
              <a:rPr sz="3600" spc="-55" dirty="0"/>
              <a:t>TO</a:t>
            </a:r>
            <a:r>
              <a:rPr sz="3600" spc="-35" dirty="0"/>
              <a:t> </a:t>
            </a:r>
            <a:r>
              <a:rPr sz="3600" dirty="0"/>
              <a:t>BE</a:t>
            </a:r>
            <a:r>
              <a:rPr sz="3600" spc="-20" dirty="0"/>
              <a:t> </a:t>
            </a:r>
            <a:r>
              <a:rPr sz="3600" dirty="0"/>
              <a:t>PERFORMED</a:t>
            </a:r>
            <a:endParaRPr sz="3600"/>
          </a:p>
        </p:txBody>
      </p:sp>
      <p:sp>
        <p:nvSpPr>
          <p:cNvPr id="3" name="object 3"/>
          <p:cNvSpPr txBox="1"/>
          <p:nvPr/>
        </p:nvSpPr>
        <p:spPr>
          <a:xfrm>
            <a:off x="4134739" y="2727452"/>
            <a:ext cx="6609715" cy="2640965"/>
          </a:xfrm>
          <a:prstGeom prst="rect">
            <a:avLst/>
          </a:prstGeom>
        </p:spPr>
        <p:txBody>
          <a:bodyPr vert="horz" wrap="square" lIns="0" tIns="12700" rIns="0" bIns="0" rtlCol="0">
            <a:spAutoFit/>
          </a:bodyPr>
          <a:lstStyle/>
          <a:p>
            <a:pPr marL="12700" marR="5080" indent="914400" algn="just">
              <a:lnSpc>
                <a:spcPct val="100000"/>
              </a:lnSpc>
              <a:spcBef>
                <a:spcPts val="100"/>
              </a:spcBef>
            </a:pPr>
            <a:r>
              <a:rPr sz="1500" spc="25" dirty="0">
                <a:latin typeface="Times New Roman"/>
                <a:cs typeface="Times New Roman"/>
              </a:rPr>
              <a:t>Atomix </a:t>
            </a:r>
            <a:r>
              <a:rPr sz="1500" spc="5" dirty="0">
                <a:latin typeface="Times New Roman"/>
                <a:cs typeface="Times New Roman"/>
              </a:rPr>
              <a:t>takes </a:t>
            </a:r>
            <a:r>
              <a:rPr sz="1500" spc="10" dirty="0">
                <a:latin typeface="Times New Roman"/>
                <a:cs typeface="Times New Roman"/>
              </a:rPr>
              <a:t>place </a:t>
            </a:r>
            <a:r>
              <a:rPr sz="1500" spc="85" dirty="0">
                <a:latin typeface="Times New Roman"/>
                <a:cs typeface="Times New Roman"/>
              </a:rPr>
              <a:t>on </a:t>
            </a:r>
            <a:r>
              <a:rPr sz="1500" spc="-5" dirty="0">
                <a:latin typeface="Times New Roman"/>
                <a:cs typeface="Times New Roman"/>
              </a:rPr>
              <a:t>a </a:t>
            </a:r>
            <a:r>
              <a:rPr sz="1500" spc="10" dirty="0">
                <a:latin typeface="Times New Roman"/>
                <a:cs typeface="Times New Roman"/>
              </a:rPr>
              <a:t>playfield </a:t>
            </a:r>
            <a:r>
              <a:rPr sz="1500" spc="20" dirty="0">
                <a:latin typeface="Times New Roman"/>
                <a:cs typeface="Times New Roman"/>
              </a:rPr>
              <a:t>consisting </a:t>
            </a:r>
            <a:r>
              <a:rPr sz="1500" spc="10" dirty="0">
                <a:latin typeface="Times New Roman"/>
                <a:cs typeface="Times New Roman"/>
              </a:rPr>
              <a:t>of </a:t>
            </a:r>
            <a:r>
              <a:rPr sz="1500" spc="-5" dirty="0">
                <a:latin typeface="Times New Roman"/>
                <a:cs typeface="Times New Roman"/>
              </a:rPr>
              <a:t>a </a:t>
            </a:r>
            <a:r>
              <a:rPr sz="1500" spc="80" dirty="0">
                <a:latin typeface="Times New Roman"/>
                <a:cs typeface="Times New Roman"/>
              </a:rPr>
              <a:t>number </a:t>
            </a:r>
            <a:r>
              <a:rPr sz="1500" spc="10" dirty="0">
                <a:latin typeface="Times New Roman"/>
                <a:cs typeface="Times New Roman"/>
              </a:rPr>
              <a:t>of </a:t>
            </a:r>
            <a:r>
              <a:rPr sz="1500" spc="-5" dirty="0">
                <a:latin typeface="Times New Roman"/>
                <a:cs typeface="Times New Roman"/>
              </a:rPr>
              <a:t>walls, </a:t>
            </a:r>
            <a:r>
              <a:rPr sz="1500" spc="50" dirty="0">
                <a:latin typeface="Times New Roman"/>
                <a:cs typeface="Times New Roman"/>
              </a:rPr>
              <a:t>with </a:t>
            </a:r>
            <a:r>
              <a:rPr sz="1500" spc="-360" dirty="0">
                <a:latin typeface="Times New Roman"/>
                <a:cs typeface="Times New Roman"/>
              </a:rPr>
              <a:t> </a:t>
            </a:r>
            <a:r>
              <a:rPr sz="1500" spc="50" dirty="0">
                <a:latin typeface="Times New Roman"/>
                <a:cs typeface="Times New Roman"/>
              </a:rPr>
              <a:t>the </a:t>
            </a:r>
            <a:r>
              <a:rPr sz="1500" spc="35" dirty="0">
                <a:latin typeface="Times New Roman"/>
                <a:cs typeface="Times New Roman"/>
              </a:rPr>
              <a:t>atoms </a:t>
            </a:r>
            <a:r>
              <a:rPr sz="1500" spc="15" dirty="0">
                <a:latin typeface="Times New Roman"/>
                <a:cs typeface="Times New Roman"/>
              </a:rPr>
              <a:t>scattered </a:t>
            </a:r>
            <a:r>
              <a:rPr sz="1500" spc="60" dirty="0">
                <a:latin typeface="Times New Roman"/>
                <a:cs typeface="Times New Roman"/>
              </a:rPr>
              <a:t>throughout. </a:t>
            </a:r>
            <a:r>
              <a:rPr sz="1500" spc="30" dirty="0">
                <a:latin typeface="Times New Roman"/>
                <a:cs typeface="Times New Roman"/>
              </a:rPr>
              <a:t>The </a:t>
            </a:r>
            <a:r>
              <a:rPr sz="1500" spc="15" dirty="0">
                <a:latin typeface="Times New Roman"/>
                <a:cs typeface="Times New Roman"/>
              </a:rPr>
              <a:t>player </a:t>
            </a:r>
            <a:r>
              <a:rPr sz="1500" spc="-25" dirty="0">
                <a:latin typeface="Times New Roman"/>
                <a:cs typeface="Times New Roman"/>
              </a:rPr>
              <a:t>is </a:t>
            </a:r>
            <a:r>
              <a:rPr sz="1500" spc="15" dirty="0">
                <a:latin typeface="Times New Roman"/>
                <a:cs typeface="Times New Roman"/>
              </a:rPr>
              <a:t>tasked </a:t>
            </a:r>
            <a:r>
              <a:rPr sz="1500" spc="50" dirty="0">
                <a:latin typeface="Times New Roman"/>
                <a:cs typeface="Times New Roman"/>
              </a:rPr>
              <a:t>with </a:t>
            </a:r>
            <a:r>
              <a:rPr sz="1500" spc="20" dirty="0">
                <a:latin typeface="Times New Roman"/>
                <a:cs typeface="Times New Roman"/>
              </a:rPr>
              <a:t>assembling </a:t>
            </a:r>
            <a:r>
              <a:rPr sz="1500" spc="-5" dirty="0">
                <a:latin typeface="Times New Roman"/>
                <a:cs typeface="Times New Roman"/>
              </a:rPr>
              <a:t>a </a:t>
            </a:r>
            <a:r>
              <a:rPr sz="1500" spc="30" dirty="0">
                <a:latin typeface="Times New Roman"/>
                <a:cs typeface="Times New Roman"/>
              </a:rPr>
              <a:t>molecule </a:t>
            </a:r>
            <a:r>
              <a:rPr sz="1500" spc="35" dirty="0">
                <a:latin typeface="Times New Roman"/>
                <a:cs typeface="Times New Roman"/>
              </a:rPr>
              <a:t> </a:t>
            </a:r>
            <a:r>
              <a:rPr lang="pt-PT" sz="1500" spc="45" dirty="0">
                <a:latin typeface="Times New Roman"/>
                <a:cs typeface="Times New Roman"/>
              </a:rPr>
              <a:t>with </a:t>
            </a:r>
            <a:r>
              <a:rPr sz="1500" spc="50" dirty="0">
                <a:latin typeface="Times New Roman"/>
                <a:cs typeface="Times New Roman"/>
              </a:rPr>
              <a:t>the </a:t>
            </a:r>
            <a:r>
              <a:rPr sz="1500" spc="30" dirty="0">
                <a:latin typeface="Times New Roman"/>
                <a:cs typeface="Times New Roman"/>
              </a:rPr>
              <a:t>atoms. The </a:t>
            </a:r>
            <a:r>
              <a:rPr sz="1500" spc="35" dirty="0">
                <a:latin typeface="Times New Roman"/>
                <a:cs typeface="Times New Roman"/>
              </a:rPr>
              <a:t>atoms </a:t>
            </a:r>
            <a:r>
              <a:rPr sz="1500" spc="55" dirty="0">
                <a:latin typeface="Times New Roman"/>
                <a:cs typeface="Times New Roman"/>
              </a:rPr>
              <a:t>must </a:t>
            </a:r>
            <a:r>
              <a:rPr sz="1500" spc="35" dirty="0">
                <a:latin typeface="Times New Roman"/>
                <a:cs typeface="Times New Roman"/>
              </a:rPr>
              <a:t>be </a:t>
            </a:r>
            <a:r>
              <a:rPr sz="1500" spc="30" dirty="0">
                <a:latin typeface="Times New Roman"/>
                <a:cs typeface="Times New Roman"/>
              </a:rPr>
              <a:t>arranged </a:t>
            </a:r>
            <a:r>
              <a:rPr sz="1500" spc="55" dirty="0">
                <a:latin typeface="Times New Roman"/>
                <a:cs typeface="Times New Roman"/>
              </a:rPr>
              <a:t>to </a:t>
            </a:r>
            <a:r>
              <a:rPr sz="1500" spc="-10" dirty="0">
                <a:latin typeface="Times New Roman"/>
                <a:cs typeface="Times New Roman"/>
              </a:rPr>
              <a:t>exactly</a:t>
            </a:r>
            <a:r>
              <a:rPr sz="1500" spc="-5" dirty="0">
                <a:latin typeface="Times New Roman"/>
                <a:cs typeface="Times New Roman"/>
              </a:rPr>
              <a:t> </a:t>
            </a:r>
            <a:r>
              <a:rPr sz="1500" spc="55" dirty="0">
                <a:latin typeface="Times New Roman"/>
                <a:cs typeface="Times New Roman"/>
              </a:rPr>
              <a:t>match </a:t>
            </a:r>
            <a:r>
              <a:rPr sz="1500" spc="50" dirty="0">
                <a:latin typeface="Times New Roman"/>
                <a:cs typeface="Times New Roman"/>
              </a:rPr>
              <a:t>the </a:t>
            </a:r>
            <a:r>
              <a:rPr sz="1500" spc="30" dirty="0">
                <a:latin typeface="Times New Roman"/>
                <a:cs typeface="Times New Roman"/>
              </a:rPr>
              <a:t>molecule </a:t>
            </a:r>
            <a:r>
              <a:rPr sz="1500" spc="35" dirty="0">
                <a:latin typeface="Times New Roman"/>
                <a:cs typeface="Times New Roman"/>
              </a:rPr>
              <a:t> </a:t>
            </a:r>
            <a:r>
              <a:rPr sz="1500" spc="15" dirty="0">
                <a:latin typeface="Times New Roman"/>
                <a:cs typeface="Times New Roman"/>
              </a:rPr>
              <a:t>displayed</a:t>
            </a:r>
            <a:r>
              <a:rPr sz="1500" spc="5" dirty="0">
                <a:latin typeface="Times New Roman"/>
                <a:cs typeface="Times New Roman"/>
              </a:rPr>
              <a:t> </a:t>
            </a:r>
            <a:r>
              <a:rPr sz="1500" spc="80" dirty="0">
                <a:latin typeface="Times New Roman"/>
                <a:cs typeface="Times New Roman"/>
              </a:rPr>
              <a:t>on</a:t>
            </a:r>
            <a:r>
              <a:rPr sz="1500" spc="-10" dirty="0">
                <a:latin typeface="Times New Roman"/>
                <a:cs typeface="Times New Roman"/>
              </a:rPr>
              <a:t> </a:t>
            </a:r>
            <a:r>
              <a:rPr sz="1500" spc="50" dirty="0">
                <a:latin typeface="Times New Roman"/>
                <a:cs typeface="Times New Roman"/>
              </a:rPr>
              <a:t>the</a:t>
            </a:r>
            <a:r>
              <a:rPr sz="1500" spc="5" dirty="0">
                <a:latin typeface="Times New Roman"/>
                <a:cs typeface="Times New Roman"/>
              </a:rPr>
              <a:t> left</a:t>
            </a:r>
            <a:r>
              <a:rPr sz="1500" spc="15" dirty="0">
                <a:latin typeface="Times New Roman"/>
                <a:cs typeface="Times New Roman"/>
              </a:rPr>
              <a:t> </a:t>
            </a:r>
            <a:r>
              <a:rPr sz="1500" spc="5" dirty="0">
                <a:latin typeface="Times New Roman"/>
                <a:cs typeface="Times New Roman"/>
              </a:rPr>
              <a:t>side</a:t>
            </a:r>
            <a:r>
              <a:rPr sz="1500" spc="-5" dirty="0">
                <a:latin typeface="Times New Roman"/>
                <a:cs typeface="Times New Roman"/>
              </a:rPr>
              <a:t> </a:t>
            </a:r>
            <a:r>
              <a:rPr sz="1500" spc="10" dirty="0">
                <a:latin typeface="Times New Roman"/>
                <a:cs typeface="Times New Roman"/>
              </a:rPr>
              <a:t>of</a:t>
            </a:r>
            <a:r>
              <a:rPr sz="1500" dirty="0">
                <a:latin typeface="Times New Roman"/>
                <a:cs typeface="Times New Roman"/>
              </a:rPr>
              <a:t> </a:t>
            </a:r>
            <a:r>
              <a:rPr sz="1500" spc="50" dirty="0">
                <a:latin typeface="Times New Roman"/>
                <a:cs typeface="Times New Roman"/>
              </a:rPr>
              <a:t>the</a:t>
            </a:r>
            <a:r>
              <a:rPr sz="1500" spc="5" dirty="0">
                <a:latin typeface="Times New Roman"/>
                <a:cs typeface="Times New Roman"/>
              </a:rPr>
              <a:t> screen.</a:t>
            </a:r>
            <a:endParaRPr sz="1500" dirty="0">
              <a:latin typeface="Times New Roman"/>
              <a:cs typeface="Times New Roman"/>
            </a:endParaRPr>
          </a:p>
          <a:p>
            <a:pPr marL="12700" marR="5080" indent="914400" algn="just">
              <a:lnSpc>
                <a:spcPct val="100000"/>
              </a:lnSpc>
              <a:spcBef>
                <a:spcPts val="395"/>
              </a:spcBef>
            </a:pPr>
            <a:r>
              <a:rPr sz="1500" spc="30" dirty="0">
                <a:latin typeface="Times New Roman"/>
                <a:cs typeface="Times New Roman"/>
              </a:rPr>
              <a:t>The </a:t>
            </a:r>
            <a:r>
              <a:rPr sz="1500" spc="10" dirty="0">
                <a:latin typeface="Times New Roman"/>
                <a:cs typeface="Times New Roman"/>
              </a:rPr>
              <a:t>player </a:t>
            </a:r>
            <a:r>
              <a:rPr sz="1500" spc="25" dirty="0">
                <a:latin typeface="Times New Roman"/>
                <a:cs typeface="Times New Roman"/>
              </a:rPr>
              <a:t>can </a:t>
            </a:r>
            <a:r>
              <a:rPr sz="1500" spc="20" dirty="0">
                <a:latin typeface="Times New Roman"/>
                <a:cs typeface="Times New Roman"/>
              </a:rPr>
              <a:t>choose </a:t>
            </a:r>
            <a:r>
              <a:rPr sz="1500" spc="55" dirty="0">
                <a:latin typeface="Times New Roman"/>
                <a:cs typeface="Times New Roman"/>
              </a:rPr>
              <a:t>an </a:t>
            </a:r>
            <a:r>
              <a:rPr sz="1500" spc="60" dirty="0">
                <a:latin typeface="Times New Roman"/>
                <a:cs typeface="Times New Roman"/>
              </a:rPr>
              <a:t>atom and </a:t>
            </a:r>
            <a:r>
              <a:rPr sz="1500" spc="30" dirty="0">
                <a:latin typeface="Times New Roman"/>
                <a:cs typeface="Times New Roman"/>
              </a:rPr>
              <a:t>move </a:t>
            </a:r>
            <a:r>
              <a:rPr sz="1500" spc="45" dirty="0">
                <a:latin typeface="Times New Roman"/>
                <a:cs typeface="Times New Roman"/>
              </a:rPr>
              <a:t>it </a:t>
            </a:r>
            <a:r>
              <a:rPr sz="1500" spc="60" dirty="0">
                <a:latin typeface="Times New Roman"/>
                <a:cs typeface="Times New Roman"/>
              </a:rPr>
              <a:t>in </a:t>
            </a:r>
            <a:r>
              <a:rPr sz="1500" spc="15" dirty="0">
                <a:latin typeface="Times New Roman"/>
                <a:cs typeface="Times New Roman"/>
              </a:rPr>
              <a:t>any of </a:t>
            </a:r>
            <a:r>
              <a:rPr sz="1500" spc="50" dirty="0">
                <a:latin typeface="Times New Roman"/>
                <a:cs typeface="Times New Roman"/>
              </a:rPr>
              <a:t>the </a:t>
            </a:r>
            <a:r>
              <a:rPr sz="1500" spc="40" dirty="0">
                <a:latin typeface="Times New Roman"/>
                <a:cs typeface="Times New Roman"/>
              </a:rPr>
              <a:t>four </a:t>
            </a:r>
            <a:r>
              <a:rPr sz="1500" spc="30" dirty="0">
                <a:latin typeface="Times New Roman"/>
                <a:cs typeface="Times New Roman"/>
              </a:rPr>
              <a:t>cardinal </a:t>
            </a:r>
            <a:r>
              <a:rPr sz="1500" spc="-360" dirty="0">
                <a:latin typeface="Times New Roman"/>
                <a:cs typeface="Times New Roman"/>
              </a:rPr>
              <a:t> </a:t>
            </a:r>
            <a:r>
              <a:rPr sz="1500" spc="25" dirty="0">
                <a:latin typeface="Times New Roman"/>
                <a:cs typeface="Times New Roman"/>
              </a:rPr>
              <a:t>directions. </a:t>
            </a:r>
            <a:r>
              <a:rPr sz="1500" spc="-55" dirty="0">
                <a:latin typeface="Times New Roman"/>
                <a:cs typeface="Times New Roman"/>
              </a:rPr>
              <a:t>A</a:t>
            </a:r>
            <a:r>
              <a:rPr sz="1500" spc="-50" dirty="0">
                <a:latin typeface="Times New Roman"/>
                <a:cs typeface="Times New Roman"/>
              </a:rPr>
              <a:t> </a:t>
            </a:r>
            <a:r>
              <a:rPr sz="1500" spc="35" dirty="0">
                <a:latin typeface="Times New Roman"/>
                <a:cs typeface="Times New Roman"/>
              </a:rPr>
              <a:t>moved </a:t>
            </a:r>
            <a:r>
              <a:rPr sz="1500" spc="55" dirty="0">
                <a:latin typeface="Times New Roman"/>
                <a:cs typeface="Times New Roman"/>
              </a:rPr>
              <a:t>atom </a:t>
            </a:r>
            <a:r>
              <a:rPr sz="1500" spc="5" dirty="0">
                <a:latin typeface="Times New Roman"/>
                <a:cs typeface="Times New Roman"/>
              </a:rPr>
              <a:t>keeps </a:t>
            </a:r>
            <a:r>
              <a:rPr sz="1500" spc="25" dirty="0">
                <a:latin typeface="Times New Roman"/>
                <a:cs typeface="Times New Roman"/>
              </a:rPr>
              <a:t>sliding </a:t>
            </a:r>
            <a:r>
              <a:rPr sz="1500" spc="60" dirty="0">
                <a:latin typeface="Times New Roman"/>
                <a:cs typeface="Times New Roman"/>
              </a:rPr>
              <a:t>in </a:t>
            </a:r>
            <a:r>
              <a:rPr sz="1500" spc="50" dirty="0">
                <a:latin typeface="Times New Roman"/>
                <a:cs typeface="Times New Roman"/>
              </a:rPr>
              <a:t>one </a:t>
            </a:r>
            <a:r>
              <a:rPr sz="1500" spc="40" dirty="0">
                <a:latin typeface="Times New Roman"/>
                <a:cs typeface="Times New Roman"/>
              </a:rPr>
              <a:t>direction </a:t>
            </a:r>
            <a:r>
              <a:rPr sz="1500" spc="60" dirty="0">
                <a:latin typeface="Times New Roman"/>
                <a:cs typeface="Times New Roman"/>
              </a:rPr>
              <a:t>until </a:t>
            </a:r>
            <a:r>
              <a:rPr sz="1500" spc="45" dirty="0">
                <a:latin typeface="Times New Roman"/>
                <a:cs typeface="Times New Roman"/>
              </a:rPr>
              <a:t>it </a:t>
            </a:r>
            <a:r>
              <a:rPr sz="1500" spc="30" dirty="0">
                <a:latin typeface="Times New Roman"/>
                <a:cs typeface="Times New Roman"/>
              </a:rPr>
              <a:t>hits </a:t>
            </a:r>
            <a:r>
              <a:rPr sz="1500" spc="-5" dirty="0">
                <a:latin typeface="Times New Roman"/>
                <a:cs typeface="Times New Roman"/>
              </a:rPr>
              <a:t>a </a:t>
            </a:r>
            <a:r>
              <a:rPr sz="1500" spc="15" dirty="0">
                <a:latin typeface="Times New Roman"/>
                <a:cs typeface="Times New Roman"/>
              </a:rPr>
              <a:t>wall </a:t>
            </a:r>
            <a:r>
              <a:rPr sz="1500" spc="50" dirty="0">
                <a:latin typeface="Times New Roman"/>
                <a:cs typeface="Times New Roman"/>
              </a:rPr>
              <a:t>or </a:t>
            </a:r>
            <a:r>
              <a:rPr sz="1500" spc="55" dirty="0">
                <a:latin typeface="Times New Roman"/>
                <a:cs typeface="Times New Roman"/>
              </a:rPr>
              <a:t> </a:t>
            </a:r>
            <a:r>
              <a:rPr sz="1500" spc="50" dirty="0">
                <a:latin typeface="Times New Roman"/>
                <a:cs typeface="Times New Roman"/>
              </a:rPr>
              <a:t>another atom. </a:t>
            </a:r>
            <a:r>
              <a:rPr sz="1500" spc="10" dirty="0">
                <a:latin typeface="Times New Roman"/>
                <a:cs typeface="Times New Roman"/>
              </a:rPr>
              <a:t>Solving</a:t>
            </a:r>
            <a:r>
              <a:rPr sz="1500" spc="15" dirty="0">
                <a:latin typeface="Times New Roman"/>
                <a:cs typeface="Times New Roman"/>
              </a:rPr>
              <a:t> </a:t>
            </a:r>
            <a:r>
              <a:rPr sz="1500" spc="50" dirty="0">
                <a:latin typeface="Times New Roman"/>
                <a:cs typeface="Times New Roman"/>
              </a:rPr>
              <a:t>the </a:t>
            </a:r>
            <a:r>
              <a:rPr sz="1500" spc="10" dirty="0">
                <a:latin typeface="Times New Roman"/>
                <a:cs typeface="Times New Roman"/>
              </a:rPr>
              <a:t>puzzles</a:t>
            </a:r>
            <a:r>
              <a:rPr sz="1500" spc="15" dirty="0">
                <a:latin typeface="Times New Roman"/>
                <a:cs typeface="Times New Roman"/>
              </a:rPr>
              <a:t> </a:t>
            </a:r>
            <a:r>
              <a:rPr sz="1500" spc="25" dirty="0">
                <a:latin typeface="Times New Roman"/>
                <a:cs typeface="Times New Roman"/>
              </a:rPr>
              <a:t>requires</a:t>
            </a:r>
            <a:r>
              <a:rPr sz="1500" spc="30" dirty="0">
                <a:latin typeface="Times New Roman"/>
                <a:cs typeface="Times New Roman"/>
              </a:rPr>
              <a:t> </a:t>
            </a:r>
            <a:r>
              <a:rPr sz="1500" spc="10" dirty="0">
                <a:latin typeface="Times New Roman"/>
                <a:cs typeface="Times New Roman"/>
              </a:rPr>
              <a:t>strategic</a:t>
            </a:r>
            <a:r>
              <a:rPr sz="1500" spc="15" dirty="0">
                <a:latin typeface="Times New Roman"/>
                <a:cs typeface="Times New Roman"/>
              </a:rPr>
              <a:t> </a:t>
            </a:r>
            <a:r>
              <a:rPr sz="1500" spc="50" dirty="0">
                <a:latin typeface="Times New Roman"/>
                <a:cs typeface="Times New Roman"/>
              </a:rPr>
              <a:t>planning </a:t>
            </a:r>
            <a:r>
              <a:rPr sz="1500" spc="60" dirty="0">
                <a:latin typeface="Times New Roman"/>
                <a:cs typeface="Times New Roman"/>
              </a:rPr>
              <a:t>in </a:t>
            </a:r>
            <a:r>
              <a:rPr sz="1500" spc="40" dirty="0">
                <a:latin typeface="Times New Roman"/>
                <a:cs typeface="Times New Roman"/>
              </a:rPr>
              <a:t>moving</a:t>
            </a:r>
            <a:r>
              <a:rPr sz="1500" spc="45" dirty="0">
                <a:latin typeface="Times New Roman"/>
                <a:cs typeface="Times New Roman"/>
              </a:rPr>
              <a:t> </a:t>
            </a:r>
            <a:r>
              <a:rPr sz="1500" spc="50" dirty="0">
                <a:latin typeface="Times New Roman"/>
                <a:cs typeface="Times New Roman"/>
              </a:rPr>
              <a:t>the </a:t>
            </a:r>
            <a:r>
              <a:rPr sz="1500" spc="55" dirty="0">
                <a:latin typeface="Times New Roman"/>
                <a:cs typeface="Times New Roman"/>
              </a:rPr>
              <a:t> </a:t>
            </a:r>
            <a:r>
              <a:rPr sz="1500" spc="25" dirty="0">
                <a:latin typeface="Times New Roman"/>
                <a:cs typeface="Times New Roman"/>
              </a:rPr>
              <a:t>atoms, </a:t>
            </a:r>
            <a:r>
              <a:rPr sz="1500" spc="60" dirty="0">
                <a:latin typeface="Times New Roman"/>
                <a:cs typeface="Times New Roman"/>
              </a:rPr>
              <a:t>and</a:t>
            </a:r>
            <a:r>
              <a:rPr sz="1500" spc="65" dirty="0">
                <a:latin typeface="Times New Roman"/>
                <a:cs typeface="Times New Roman"/>
              </a:rPr>
              <a:t> </a:t>
            </a:r>
            <a:r>
              <a:rPr sz="1500" spc="80" dirty="0">
                <a:latin typeface="Times New Roman"/>
                <a:cs typeface="Times New Roman"/>
              </a:rPr>
              <a:t>on </a:t>
            </a:r>
            <a:r>
              <a:rPr sz="1500" spc="25" dirty="0">
                <a:latin typeface="Times New Roman"/>
                <a:cs typeface="Times New Roman"/>
              </a:rPr>
              <a:t>later</a:t>
            </a:r>
            <a:r>
              <a:rPr sz="1500" spc="30" dirty="0">
                <a:latin typeface="Times New Roman"/>
                <a:cs typeface="Times New Roman"/>
              </a:rPr>
              <a:t> </a:t>
            </a:r>
            <a:r>
              <a:rPr sz="1500" spc="-15" dirty="0">
                <a:latin typeface="Times New Roman"/>
                <a:cs typeface="Times New Roman"/>
              </a:rPr>
              <a:t>levels</a:t>
            </a:r>
            <a:r>
              <a:rPr sz="1500" spc="-10" dirty="0">
                <a:latin typeface="Times New Roman"/>
                <a:cs typeface="Times New Roman"/>
              </a:rPr>
              <a:t> </a:t>
            </a:r>
            <a:r>
              <a:rPr sz="1500" spc="50" dirty="0">
                <a:latin typeface="Times New Roman"/>
                <a:cs typeface="Times New Roman"/>
              </a:rPr>
              <a:t>with</a:t>
            </a:r>
            <a:r>
              <a:rPr sz="1500" spc="55" dirty="0">
                <a:latin typeface="Times New Roman"/>
                <a:cs typeface="Times New Roman"/>
              </a:rPr>
              <a:t> </a:t>
            </a:r>
            <a:r>
              <a:rPr sz="1500" spc="30" dirty="0">
                <a:latin typeface="Times New Roman"/>
                <a:cs typeface="Times New Roman"/>
              </a:rPr>
              <a:t>little</a:t>
            </a:r>
            <a:r>
              <a:rPr sz="1500" spc="35" dirty="0">
                <a:latin typeface="Times New Roman"/>
                <a:cs typeface="Times New Roman"/>
              </a:rPr>
              <a:t> </a:t>
            </a:r>
            <a:r>
              <a:rPr sz="1500" dirty="0">
                <a:latin typeface="Times New Roman"/>
                <a:cs typeface="Times New Roman"/>
              </a:rPr>
              <a:t>free</a:t>
            </a:r>
            <a:r>
              <a:rPr sz="1500" spc="5" dirty="0">
                <a:latin typeface="Times New Roman"/>
                <a:cs typeface="Times New Roman"/>
              </a:rPr>
              <a:t> </a:t>
            </a:r>
            <a:r>
              <a:rPr sz="1500" spc="-5" dirty="0">
                <a:latin typeface="Times New Roman"/>
                <a:cs typeface="Times New Roman"/>
              </a:rPr>
              <a:t>space,</a:t>
            </a:r>
            <a:r>
              <a:rPr sz="1500" dirty="0">
                <a:latin typeface="Times New Roman"/>
                <a:cs typeface="Times New Roman"/>
              </a:rPr>
              <a:t> </a:t>
            </a:r>
            <a:r>
              <a:rPr sz="1500" spc="15" dirty="0">
                <a:latin typeface="Times New Roman"/>
                <a:cs typeface="Times New Roman"/>
              </a:rPr>
              <a:t>even</a:t>
            </a:r>
            <a:r>
              <a:rPr sz="1500" spc="20" dirty="0">
                <a:latin typeface="Times New Roman"/>
                <a:cs typeface="Times New Roman"/>
              </a:rPr>
              <a:t> </a:t>
            </a:r>
            <a:r>
              <a:rPr sz="1500" spc="40" dirty="0">
                <a:latin typeface="Times New Roman"/>
                <a:cs typeface="Times New Roman"/>
              </a:rPr>
              <a:t>finding</a:t>
            </a:r>
            <a:r>
              <a:rPr sz="1500" spc="45" dirty="0">
                <a:latin typeface="Times New Roman"/>
                <a:cs typeface="Times New Roman"/>
              </a:rPr>
              <a:t> </a:t>
            </a:r>
            <a:r>
              <a:rPr sz="1500" spc="65" dirty="0">
                <a:latin typeface="Times New Roman"/>
                <a:cs typeface="Times New Roman"/>
              </a:rPr>
              <a:t>room </a:t>
            </a:r>
            <a:r>
              <a:rPr sz="1500" spc="25" dirty="0">
                <a:latin typeface="Times New Roman"/>
                <a:cs typeface="Times New Roman"/>
              </a:rPr>
              <a:t>for</a:t>
            </a:r>
            <a:r>
              <a:rPr sz="1500" spc="30" dirty="0">
                <a:latin typeface="Times New Roman"/>
                <a:cs typeface="Times New Roman"/>
              </a:rPr>
              <a:t> </a:t>
            </a:r>
            <a:r>
              <a:rPr sz="1500" spc="50" dirty="0">
                <a:latin typeface="Times New Roman"/>
                <a:cs typeface="Times New Roman"/>
              </a:rPr>
              <a:t>the </a:t>
            </a:r>
            <a:r>
              <a:rPr sz="1500" spc="55" dirty="0">
                <a:latin typeface="Times New Roman"/>
                <a:cs typeface="Times New Roman"/>
              </a:rPr>
              <a:t> </a:t>
            </a:r>
            <a:r>
              <a:rPr sz="1500" spc="35" dirty="0">
                <a:latin typeface="Times New Roman"/>
                <a:cs typeface="Times New Roman"/>
              </a:rPr>
              <a:t>completed</a:t>
            </a:r>
            <a:r>
              <a:rPr sz="1500" spc="15" dirty="0">
                <a:latin typeface="Times New Roman"/>
                <a:cs typeface="Times New Roman"/>
              </a:rPr>
              <a:t> </a:t>
            </a:r>
            <a:r>
              <a:rPr sz="1500" spc="30" dirty="0">
                <a:latin typeface="Times New Roman"/>
                <a:cs typeface="Times New Roman"/>
              </a:rPr>
              <a:t>molecule</a:t>
            </a:r>
            <a:r>
              <a:rPr sz="1500" spc="25" dirty="0">
                <a:latin typeface="Times New Roman"/>
                <a:cs typeface="Times New Roman"/>
              </a:rPr>
              <a:t> can</a:t>
            </a:r>
            <a:r>
              <a:rPr sz="1500" spc="5" dirty="0">
                <a:latin typeface="Times New Roman"/>
                <a:cs typeface="Times New Roman"/>
              </a:rPr>
              <a:t> </a:t>
            </a:r>
            <a:r>
              <a:rPr sz="1500" spc="35" dirty="0">
                <a:latin typeface="Times New Roman"/>
                <a:cs typeface="Times New Roman"/>
              </a:rPr>
              <a:t>be</a:t>
            </a:r>
            <a:r>
              <a:rPr sz="1500" spc="-10" dirty="0">
                <a:latin typeface="Times New Roman"/>
                <a:cs typeface="Times New Roman"/>
              </a:rPr>
              <a:t> </a:t>
            </a:r>
            <a:r>
              <a:rPr sz="1500" spc="-5" dirty="0">
                <a:latin typeface="Times New Roman"/>
                <a:cs typeface="Times New Roman"/>
              </a:rPr>
              <a:t>a</a:t>
            </a:r>
            <a:r>
              <a:rPr sz="1500" spc="-10" dirty="0">
                <a:latin typeface="Times New Roman"/>
                <a:cs typeface="Times New Roman"/>
              </a:rPr>
              <a:t> </a:t>
            </a:r>
            <a:r>
              <a:rPr sz="1500" spc="45" dirty="0">
                <a:latin typeface="Times New Roman"/>
                <a:cs typeface="Times New Roman"/>
              </a:rPr>
              <a:t>problem.</a:t>
            </a:r>
            <a:endParaRPr sz="1500" dirty="0">
              <a:latin typeface="Times New Roman"/>
              <a:cs typeface="Times New Roman"/>
            </a:endParaRPr>
          </a:p>
          <a:p>
            <a:pPr marL="12700" marR="5715" indent="914400" algn="just">
              <a:lnSpc>
                <a:spcPct val="100000"/>
              </a:lnSpc>
              <a:spcBef>
                <a:spcPts val="395"/>
              </a:spcBef>
            </a:pPr>
            <a:r>
              <a:rPr sz="1500" spc="35" dirty="0">
                <a:latin typeface="Times New Roman"/>
                <a:cs typeface="Times New Roman"/>
              </a:rPr>
              <a:t>Once </a:t>
            </a:r>
            <a:r>
              <a:rPr sz="1500" spc="50" dirty="0">
                <a:latin typeface="Times New Roman"/>
                <a:cs typeface="Times New Roman"/>
              </a:rPr>
              <a:t>the </a:t>
            </a:r>
            <a:r>
              <a:rPr sz="1500" spc="30" dirty="0">
                <a:latin typeface="Times New Roman"/>
                <a:cs typeface="Times New Roman"/>
              </a:rPr>
              <a:t>molecule </a:t>
            </a:r>
            <a:r>
              <a:rPr sz="1500" spc="-25" dirty="0">
                <a:latin typeface="Times New Roman"/>
                <a:cs typeface="Times New Roman"/>
              </a:rPr>
              <a:t>is </a:t>
            </a:r>
            <a:r>
              <a:rPr sz="1500" spc="10" dirty="0">
                <a:latin typeface="Times New Roman"/>
                <a:cs typeface="Times New Roman"/>
              </a:rPr>
              <a:t>assembled, </a:t>
            </a:r>
            <a:r>
              <a:rPr sz="1500" spc="50" dirty="0">
                <a:latin typeface="Times New Roman"/>
                <a:cs typeface="Times New Roman"/>
              </a:rPr>
              <a:t>the </a:t>
            </a:r>
            <a:r>
              <a:rPr sz="1500" spc="15" dirty="0">
                <a:latin typeface="Times New Roman"/>
                <a:cs typeface="Times New Roman"/>
              </a:rPr>
              <a:t>player </a:t>
            </a:r>
            <a:r>
              <a:rPr sz="1500" spc="-25" dirty="0">
                <a:latin typeface="Times New Roman"/>
                <a:cs typeface="Times New Roman"/>
              </a:rPr>
              <a:t>is </a:t>
            </a:r>
            <a:r>
              <a:rPr sz="1500" spc="15" dirty="0">
                <a:latin typeface="Times New Roman"/>
                <a:cs typeface="Times New Roman"/>
              </a:rPr>
              <a:t>given </a:t>
            </a:r>
            <a:r>
              <a:rPr sz="1500" spc="-5" dirty="0">
                <a:latin typeface="Times New Roman"/>
                <a:cs typeface="Times New Roman"/>
              </a:rPr>
              <a:t>a </a:t>
            </a:r>
            <a:r>
              <a:rPr sz="1500" dirty="0">
                <a:latin typeface="Times New Roman"/>
                <a:cs typeface="Times New Roman"/>
              </a:rPr>
              <a:t>score. </a:t>
            </a:r>
            <a:r>
              <a:rPr sz="1500" spc="30" dirty="0">
                <a:latin typeface="Times New Roman"/>
                <a:cs typeface="Times New Roman"/>
              </a:rPr>
              <a:t>The </a:t>
            </a:r>
            <a:r>
              <a:rPr sz="1500" spc="5" dirty="0">
                <a:latin typeface="Times New Roman"/>
                <a:cs typeface="Times New Roman"/>
              </a:rPr>
              <a:t>faster </a:t>
            </a:r>
            <a:r>
              <a:rPr sz="1500" spc="10" dirty="0">
                <a:latin typeface="Times New Roman"/>
                <a:cs typeface="Times New Roman"/>
              </a:rPr>
              <a:t> </a:t>
            </a:r>
            <a:r>
              <a:rPr sz="1500" spc="50" dirty="0">
                <a:latin typeface="Times New Roman"/>
                <a:cs typeface="Times New Roman"/>
              </a:rPr>
              <a:t>the</a:t>
            </a:r>
            <a:r>
              <a:rPr sz="1500" dirty="0">
                <a:latin typeface="Times New Roman"/>
                <a:cs typeface="Times New Roman"/>
              </a:rPr>
              <a:t> </a:t>
            </a:r>
            <a:r>
              <a:rPr sz="1500" spc="25" dirty="0">
                <a:latin typeface="Times New Roman"/>
                <a:cs typeface="Times New Roman"/>
              </a:rPr>
              <a:t>puzzle</a:t>
            </a:r>
            <a:r>
              <a:rPr sz="1500" spc="-10" dirty="0">
                <a:latin typeface="Times New Roman"/>
                <a:cs typeface="Times New Roman"/>
              </a:rPr>
              <a:t> </a:t>
            </a:r>
            <a:r>
              <a:rPr sz="1500" spc="-15" dirty="0">
                <a:latin typeface="Times New Roman"/>
                <a:cs typeface="Times New Roman"/>
              </a:rPr>
              <a:t>was</a:t>
            </a:r>
            <a:r>
              <a:rPr sz="1500" spc="-10" dirty="0">
                <a:latin typeface="Times New Roman"/>
                <a:cs typeface="Times New Roman"/>
              </a:rPr>
              <a:t> </a:t>
            </a:r>
            <a:r>
              <a:rPr sz="1500" spc="35" dirty="0">
                <a:latin typeface="Times New Roman"/>
                <a:cs typeface="Times New Roman"/>
              </a:rPr>
              <a:t>completed,</a:t>
            </a:r>
            <a:r>
              <a:rPr sz="1500" spc="-90" dirty="0">
                <a:latin typeface="Times New Roman"/>
                <a:cs typeface="Times New Roman"/>
              </a:rPr>
              <a:t> </a:t>
            </a:r>
            <a:r>
              <a:rPr sz="1500" spc="50" dirty="0">
                <a:latin typeface="Times New Roman"/>
                <a:cs typeface="Times New Roman"/>
              </a:rPr>
              <a:t>the</a:t>
            </a:r>
            <a:r>
              <a:rPr sz="1500" spc="5" dirty="0">
                <a:latin typeface="Times New Roman"/>
                <a:cs typeface="Times New Roman"/>
              </a:rPr>
              <a:t> </a:t>
            </a:r>
            <a:r>
              <a:rPr sz="1500" spc="45" dirty="0">
                <a:latin typeface="Times New Roman"/>
                <a:cs typeface="Times New Roman"/>
              </a:rPr>
              <a:t>higher</a:t>
            </a:r>
            <a:r>
              <a:rPr sz="1500" spc="-5" dirty="0">
                <a:latin typeface="Times New Roman"/>
                <a:cs typeface="Times New Roman"/>
              </a:rPr>
              <a:t> </a:t>
            </a:r>
            <a:r>
              <a:rPr sz="1500" spc="50" dirty="0">
                <a:latin typeface="Times New Roman"/>
                <a:cs typeface="Times New Roman"/>
              </a:rPr>
              <a:t>the</a:t>
            </a:r>
            <a:r>
              <a:rPr sz="1500" spc="-10" dirty="0">
                <a:latin typeface="Times New Roman"/>
                <a:cs typeface="Times New Roman"/>
              </a:rPr>
              <a:t> </a:t>
            </a:r>
            <a:r>
              <a:rPr sz="1500" dirty="0">
                <a:latin typeface="Times New Roman"/>
                <a:cs typeface="Times New Roman"/>
              </a:rPr>
              <a:t>score.</a:t>
            </a:r>
          </a:p>
        </p:txBody>
      </p:sp>
      <p:sp>
        <p:nvSpPr>
          <p:cNvPr id="4" name="object 4"/>
          <p:cNvSpPr txBox="1"/>
          <p:nvPr/>
        </p:nvSpPr>
        <p:spPr>
          <a:xfrm>
            <a:off x="11384406" y="485343"/>
            <a:ext cx="110489"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4C248"/>
                </a:solidFill>
                <a:latin typeface="Arial MT"/>
                <a:cs typeface="Arial MT"/>
              </a:rPr>
              <a:t>2</a:t>
            </a:r>
            <a:endParaRPr sz="12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4739" y="1226565"/>
            <a:ext cx="3432810" cy="574040"/>
          </a:xfrm>
          <a:prstGeom prst="rect">
            <a:avLst/>
          </a:prstGeom>
        </p:spPr>
        <p:txBody>
          <a:bodyPr vert="horz" wrap="square" lIns="0" tIns="12700" rIns="0" bIns="0" rtlCol="0">
            <a:spAutoFit/>
          </a:bodyPr>
          <a:lstStyle/>
          <a:p>
            <a:pPr marL="12700">
              <a:lnSpc>
                <a:spcPct val="100000"/>
              </a:lnSpc>
              <a:spcBef>
                <a:spcPts val="100"/>
              </a:spcBef>
            </a:pPr>
            <a:r>
              <a:rPr sz="3600" dirty="0"/>
              <a:t>REF</a:t>
            </a:r>
            <a:r>
              <a:rPr sz="3600" spc="10" dirty="0"/>
              <a:t>E</a:t>
            </a:r>
            <a:r>
              <a:rPr sz="3600" dirty="0"/>
              <a:t>RENC</a:t>
            </a:r>
            <a:r>
              <a:rPr sz="3600" spc="10" dirty="0"/>
              <a:t>E</a:t>
            </a:r>
            <a:r>
              <a:rPr sz="3600" dirty="0"/>
              <a:t>S</a:t>
            </a:r>
            <a:endParaRPr sz="3600"/>
          </a:p>
        </p:txBody>
      </p:sp>
      <p:sp>
        <p:nvSpPr>
          <p:cNvPr id="3" name="object 3"/>
          <p:cNvSpPr txBox="1"/>
          <p:nvPr/>
        </p:nvSpPr>
        <p:spPr>
          <a:xfrm>
            <a:off x="4134739" y="2240660"/>
            <a:ext cx="6607809" cy="3231654"/>
          </a:xfrm>
          <a:prstGeom prst="rect">
            <a:avLst/>
          </a:prstGeom>
        </p:spPr>
        <p:txBody>
          <a:bodyPr vert="horz" wrap="square" lIns="0" tIns="12700" rIns="0" bIns="0" rtlCol="0">
            <a:spAutoFit/>
          </a:bodyPr>
          <a:lstStyle/>
          <a:p>
            <a:pPr marL="12700" marR="5080" algn="just">
              <a:lnSpc>
                <a:spcPct val="100000"/>
              </a:lnSpc>
              <a:spcBef>
                <a:spcPts val="100"/>
              </a:spcBef>
            </a:pPr>
            <a:r>
              <a:rPr sz="1500" spc="60" dirty="0">
                <a:latin typeface="Times New Roman"/>
                <a:cs typeface="Times New Roman"/>
              </a:rPr>
              <a:t>In </a:t>
            </a:r>
            <a:r>
              <a:rPr sz="1500" spc="45" dirty="0">
                <a:latin typeface="Times New Roman"/>
                <a:cs typeface="Times New Roman"/>
              </a:rPr>
              <a:t>order </a:t>
            </a:r>
            <a:r>
              <a:rPr sz="1500" spc="55" dirty="0">
                <a:latin typeface="Times New Roman"/>
                <a:cs typeface="Times New Roman"/>
              </a:rPr>
              <a:t>to </a:t>
            </a:r>
            <a:r>
              <a:rPr sz="1500" spc="-10" dirty="0">
                <a:latin typeface="Times New Roman"/>
                <a:cs typeface="Times New Roman"/>
              </a:rPr>
              <a:t>solve </a:t>
            </a:r>
            <a:r>
              <a:rPr sz="1500" spc="30" dirty="0">
                <a:latin typeface="Times New Roman"/>
                <a:cs typeface="Times New Roman"/>
              </a:rPr>
              <a:t>this </a:t>
            </a:r>
            <a:r>
              <a:rPr sz="1500" spc="10" dirty="0">
                <a:latin typeface="Times New Roman"/>
                <a:cs typeface="Times New Roman"/>
              </a:rPr>
              <a:t>state </a:t>
            </a:r>
            <a:r>
              <a:rPr sz="1500" spc="-5" dirty="0">
                <a:latin typeface="Times New Roman"/>
                <a:cs typeface="Times New Roman"/>
              </a:rPr>
              <a:t>space </a:t>
            </a:r>
            <a:r>
              <a:rPr sz="1500" spc="10" dirty="0">
                <a:latin typeface="Times New Roman"/>
                <a:cs typeface="Times New Roman"/>
              </a:rPr>
              <a:t>search </a:t>
            </a:r>
            <a:r>
              <a:rPr sz="1500" spc="45" dirty="0">
                <a:latin typeface="Times New Roman"/>
                <a:cs typeface="Times New Roman"/>
              </a:rPr>
              <a:t>problem </a:t>
            </a:r>
            <a:r>
              <a:rPr sz="1500" spc="15" dirty="0">
                <a:latin typeface="Times New Roman"/>
                <a:cs typeface="Times New Roman"/>
              </a:rPr>
              <a:t>we </a:t>
            </a:r>
            <a:r>
              <a:rPr sz="1500" spc="30" dirty="0">
                <a:latin typeface="Times New Roman"/>
                <a:cs typeface="Times New Roman"/>
              </a:rPr>
              <a:t>can </a:t>
            </a:r>
            <a:r>
              <a:rPr sz="1500" spc="55" dirty="0">
                <a:latin typeface="Times New Roman"/>
                <a:cs typeface="Times New Roman"/>
              </a:rPr>
              <a:t>implement </a:t>
            </a:r>
            <a:r>
              <a:rPr sz="1500" spc="50" dirty="0">
                <a:latin typeface="Times New Roman"/>
                <a:cs typeface="Times New Roman"/>
              </a:rPr>
              <a:t>the </a:t>
            </a:r>
            <a:r>
              <a:rPr sz="1500" spc="25" dirty="0">
                <a:latin typeface="Times New Roman"/>
                <a:cs typeface="Times New Roman"/>
              </a:rPr>
              <a:t>heuristic </a:t>
            </a:r>
            <a:r>
              <a:rPr sz="1500" spc="30" dirty="0">
                <a:latin typeface="Times New Roman"/>
                <a:cs typeface="Times New Roman"/>
              </a:rPr>
              <a:t> </a:t>
            </a:r>
            <a:r>
              <a:rPr sz="1500" spc="45" dirty="0">
                <a:latin typeface="Times New Roman"/>
                <a:cs typeface="Times New Roman"/>
              </a:rPr>
              <a:t>algorithm </a:t>
            </a:r>
            <a:r>
              <a:rPr sz="1500" spc="-180" dirty="0">
                <a:latin typeface="Times New Roman"/>
                <a:cs typeface="Times New Roman"/>
              </a:rPr>
              <a:t>A*</a:t>
            </a:r>
            <a:r>
              <a:rPr sz="1500" spc="-175" dirty="0">
                <a:latin typeface="Times New Roman"/>
                <a:cs typeface="Times New Roman"/>
              </a:rPr>
              <a:t> </a:t>
            </a:r>
            <a:r>
              <a:rPr sz="1500" spc="60" dirty="0">
                <a:latin typeface="Times New Roman"/>
                <a:cs typeface="Times New Roman"/>
              </a:rPr>
              <a:t>and </a:t>
            </a:r>
            <a:r>
              <a:rPr sz="1500" spc="55" dirty="0">
                <a:latin typeface="Times New Roman"/>
                <a:cs typeface="Times New Roman"/>
              </a:rPr>
              <a:t>the </a:t>
            </a:r>
            <a:r>
              <a:rPr sz="1500" spc="40" dirty="0">
                <a:latin typeface="Times New Roman"/>
                <a:cs typeface="Times New Roman"/>
              </a:rPr>
              <a:t>limited </a:t>
            </a:r>
            <a:r>
              <a:rPr sz="1500" spc="60" dirty="0">
                <a:latin typeface="Times New Roman"/>
                <a:cs typeface="Times New Roman"/>
              </a:rPr>
              <a:t>memory </a:t>
            </a:r>
            <a:r>
              <a:rPr sz="1500" spc="45" dirty="0">
                <a:latin typeface="Times New Roman"/>
                <a:cs typeface="Times New Roman"/>
              </a:rPr>
              <a:t>algorithm </a:t>
            </a:r>
            <a:r>
              <a:rPr sz="1500" spc="-105" dirty="0">
                <a:latin typeface="Times New Roman"/>
                <a:cs typeface="Times New Roman"/>
              </a:rPr>
              <a:t>IDA*. </a:t>
            </a:r>
            <a:r>
              <a:rPr sz="1500" spc="30" dirty="0">
                <a:latin typeface="Times New Roman"/>
                <a:cs typeface="Times New Roman"/>
              </a:rPr>
              <a:t>Their</a:t>
            </a:r>
            <a:r>
              <a:rPr sz="1500" spc="35" dirty="0">
                <a:latin typeface="Times New Roman"/>
                <a:cs typeface="Times New Roman"/>
              </a:rPr>
              <a:t> </a:t>
            </a:r>
            <a:r>
              <a:rPr sz="1500" spc="10" dirty="0">
                <a:latin typeface="Times New Roman"/>
                <a:cs typeface="Times New Roman"/>
              </a:rPr>
              <a:t>research </a:t>
            </a:r>
            <a:r>
              <a:rPr sz="1500" spc="30" dirty="0">
                <a:latin typeface="Times New Roman"/>
                <a:cs typeface="Times New Roman"/>
              </a:rPr>
              <a:t>led </a:t>
            </a:r>
            <a:r>
              <a:rPr sz="1500" spc="15" dirty="0">
                <a:latin typeface="Times New Roman"/>
                <a:cs typeface="Times New Roman"/>
              </a:rPr>
              <a:t>us </a:t>
            </a:r>
            <a:r>
              <a:rPr sz="1500" spc="50" dirty="0">
                <a:latin typeface="Times New Roman"/>
                <a:cs typeface="Times New Roman"/>
              </a:rPr>
              <a:t>to </a:t>
            </a:r>
            <a:r>
              <a:rPr sz="1500" spc="55" dirty="0">
                <a:latin typeface="Times New Roman"/>
                <a:cs typeface="Times New Roman"/>
              </a:rPr>
              <a:t> </a:t>
            </a:r>
            <a:r>
              <a:rPr sz="1500" dirty="0">
                <a:latin typeface="Times New Roman"/>
                <a:cs typeface="Times New Roman"/>
              </a:rPr>
              <a:t>articles</a:t>
            </a:r>
            <a:r>
              <a:rPr sz="1500" spc="30" dirty="0">
                <a:latin typeface="Times New Roman"/>
                <a:cs typeface="Times New Roman"/>
              </a:rPr>
              <a:t> </a:t>
            </a:r>
            <a:r>
              <a:rPr sz="1500" spc="50" dirty="0">
                <a:latin typeface="Times New Roman"/>
                <a:cs typeface="Times New Roman"/>
              </a:rPr>
              <a:t>that</a:t>
            </a:r>
            <a:r>
              <a:rPr sz="1500" spc="10" dirty="0">
                <a:latin typeface="Times New Roman"/>
                <a:cs typeface="Times New Roman"/>
              </a:rPr>
              <a:t> </a:t>
            </a:r>
            <a:r>
              <a:rPr sz="1500" spc="20" dirty="0">
                <a:latin typeface="Times New Roman"/>
                <a:cs typeface="Times New Roman"/>
              </a:rPr>
              <a:t>explain</a:t>
            </a:r>
            <a:r>
              <a:rPr sz="1500" dirty="0">
                <a:latin typeface="Times New Roman"/>
                <a:cs typeface="Times New Roman"/>
              </a:rPr>
              <a:t> </a:t>
            </a:r>
            <a:r>
              <a:rPr sz="1500" spc="55" dirty="0">
                <a:latin typeface="Times New Roman"/>
                <a:cs typeface="Times New Roman"/>
              </a:rPr>
              <a:t>and</a:t>
            </a:r>
            <a:r>
              <a:rPr sz="1500" spc="-5" dirty="0">
                <a:latin typeface="Times New Roman"/>
                <a:cs typeface="Times New Roman"/>
              </a:rPr>
              <a:t> </a:t>
            </a:r>
            <a:r>
              <a:rPr sz="1500" spc="20" dirty="0">
                <a:latin typeface="Times New Roman"/>
                <a:cs typeface="Times New Roman"/>
              </a:rPr>
              <a:t>develop</a:t>
            </a:r>
            <a:r>
              <a:rPr sz="1500" spc="10" dirty="0">
                <a:latin typeface="Times New Roman"/>
                <a:cs typeface="Times New Roman"/>
              </a:rPr>
              <a:t> </a:t>
            </a:r>
            <a:r>
              <a:rPr sz="1500" spc="50" dirty="0">
                <a:latin typeface="Times New Roman"/>
                <a:cs typeface="Times New Roman"/>
              </a:rPr>
              <a:t>the</a:t>
            </a:r>
            <a:r>
              <a:rPr sz="1500" spc="5" dirty="0">
                <a:latin typeface="Times New Roman"/>
                <a:cs typeface="Times New Roman"/>
              </a:rPr>
              <a:t> </a:t>
            </a:r>
            <a:r>
              <a:rPr sz="1500" spc="25" dirty="0">
                <a:latin typeface="Times New Roman"/>
                <a:cs typeface="Times New Roman"/>
              </a:rPr>
              <a:t>algorithms:</a:t>
            </a:r>
            <a:endParaRPr sz="1500" dirty="0">
              <a:latin typeface="Times New Roman"/>
              <a:cs typeface="Times New Roman"/>
            </a:endParaRPr>
          </a:p>
          <a:p>
            <a:pPr>
              <a:lnSpc>
                <a:spcPct val="100000"/>
              </a:lnSpc>
              <a:spcBef>
                <a:spcPts val="5"/>
              </a:spcBef>
            </a:pPr>
            <a:endParaRPr sz="2250" dirty="0">
              <a:latin typeface="Times New Roman"/>
              <a:cs typeface="Times New Roman"/>
            </a:endParaRPr>
          </a:p>
          <a:p>
            <a:pPr marL="299085" marR="29209" indent="-287020">
              <a:lnSpc>
                <a:spcPct val="100000"/>
              </a:lnSpc>
              <a:buFont typeface="Arial MT"/>
              <a:buChar char="•"/>
              <a:tabLst>
                <a:tab pos="299085" algn="l"/>
                <a:tab pos="299720" algn="l"/>
              </a:tabLst>
            </a:pPr>
            <a:r>
              <a:rPr sz="1500" u="sng" spc="15" dirty="0">
                <a:uFill>
                  <a:solidFill>
                    <a:srgbClr val="000000"/>
                  </a:solidFill>
                </a:uFill>
                <a:latin typeface="Times New Roman"/>
                <a:cs typeface="Times New Roman"/>
              </a:rPr>
              <a:t>https://wayback.archiveit.org/all/20120712190655/</a:t>
            </a:r>
            <a:r>
              <a:rPr sz="1500" u="sng" spc="15" dirty="0">
                <a:uFill>
                  <a:solidFill>
                    <a:srgbClr val="000000"/>
                  </a:solidFill>
                </a:uFill>
                <a:latin typeface="Times New Roman"/>
                <a:cs typeface="Times New Roman"/>
                <a:hlinkClick r:id="rId2"/>
              </a:rPr>
              <a:t>http://www.user.tuberlin.de/ </a:t>
            </a:r>
            <a:r>
              <a:rPr sz="1500" spc="20" dirty="0">
                <a:latin typeface="Times New Roman"/>
                <a:cs typeface="Times New Roman"/>
              </a:rPr>
              <a:t> </a:t>
            </a:r>
            <a:r>
              <a:rPr sz="1500" u="sng" spc="25" dirty="0">
                <a:uFill>
                  <a:solidFill>
                    <a:srgbClr val="000000"/>
                  </a:solidFill>
                </a:uFill>
                <a:latin typeface="Times New Roman"/>
                <a:cs typeface="Times New Roman"/>
              </a:rPr>
              <a:t>hueffner/hueffner-studienarbeit-atomix.pdf</a:t>
            </a:r>
            <a:endParaRPr sz="1500" dirty="0">
              <a:latin typeface="Times New Roman"/>
              <a:cs typeface="Times New Roman"/>
            </a:endParaRPr>
          </a:p>
          <a:p>
            <a:pPr marL="299085" indent="-287020">
              <a:lnSpc>
                <a:spcPct val="100000"/>
              </a:lnSpc>
              <a:spcBef>
                <a:spcPts val="409"/>
              </a:spcBef>
              <a:buFont typeface="Arial MT"/>
              <a:buChar char="•"/>
              <a:tabLst>
                <a:tab pos="299085" algn="l"/>
                <a:tab pos="299720" algn="l"/>
              </a:tabLst>
            </a:pPr>
            <a:r>
              <a:rPr sz="1500" u="sng" spc="5" dirty="0">
                <a:uFill>
                  <a:solidFill>
                    <a:srgbClr val="000000"/>
                  </a:solidFill>
                </a:uFill>
                <a:latin typeface="Times New Roman"/>
                <a:cs typeface="Times New Roman"/>
                <a:hlinkClick r:id="rId3"/>
              </a:rPr>
              <a:t>https://www.geeksforgeeks.org/a-search-algorithm/</a:t>
            </a:r>
            <a:endParaRPr sz="1500" dirty="0">
              <a:latin typeface="Times New Roman"/>
              <a:cs typeface="Times New Roman"/>
            </a:endParaRPr>
          </a:p>
          <a:p>
            <a:pPr marL="299085" indent="-287020">
              <a:lnSpc>
                <a:spcPct val="100000"/>
              </a:lnSpc>
              <a:spcBef>
                <a:spcPts val="395"/>
              </a:spcBef>
              <a:buFont typeface="Arial MT"/>
              <a:buChar char="•"/>
              <a:tabLst>
                <a:tab pos="299085" algn="l"/>
                <a:tab pos="299720" algn="l"/>
              </a:tabLst>
            </a:pPr>
            <a:r>
              <a:rPr sz="1500" spc="30" dirty="0">
                <a:latin typeface="Times New Roman"/>
                <a:cs typeface="Times New Roman"/>
              </a:rPr>
              <a:t>Powerpoints</a:t>
            </a:r>
            <a:r>
              <a:rPr sz="1500" spc="5" dirty="0">
                <a:latin typeface="Times New Roman"/>
                <a:cs typeface="Times New Roman"/>
              </a:rPr>
              <a:t> </a:t>
            </a:r>
            <a:r>
              <a:rPr sz="1500" spc="30" dirty="0">
                <a:latin typeface="Times New Roman"/>
                <a:cs typeface="Times New Roman"/>
              </a:rPr>
              <a:t>presented</a:t>
            </a:r>
            <a:r>
              <a:rPr sz="1500" spc="-5" dirty="0">
                <a:latin typeface="Times New Roman"/>
                <a:cs typeface="Times New Roman"/>
              </a:rPr>
              <a:t> </a:t>
            </a:r>
            <a:r>
              <a:rPr sz="1500" spc="60" dirty="0">
                <a:latin typeface="Times New Roman"/>
                <a:cs typeface="Times New Roman"/>
              </a:rPr>
              <a:t>in</a:t>
            </a:r>
            <a:r>
              <a:rPr sz="1500" spc="-5" dirty="0">
                <a:latin typeface="Times New Roman"/>
                <a:cs typeface="Times New Roman"/>
              </a:rPr>
              <a:t> </a:t>
            </a:r>
            <a:r>
              <a:rPr sz="1500" spc="-25" dirty="0">
                <a:latin typeface="Times New Roman"/>
                <a:cs typeface="Times New Roman"/>
              </a:rPr>
              <a:t>class</a:t>
            </a:r>
            <a:endParaRPr sz="1500" dirty="0">
              <a:latin typeface="Times New Roman"/>
              <a:cs typeface="Times New Roman"/>
            </a:endParaRPr>
          </a:p>
          <a:p>
            <a:pPr>
              <a:lnSpc>
                <a:spcPct val="100000"/>
              </a:lnSpc>
              <a:spcBef>
                <a:spcPts val="20"/>
              </a:spcBef>
              <a:buFont typeface="Arial MT"/>
              <a:buChar char="•"/>
            </a:pPr>
            <a:endParaRPr sz="2250" dirty="0">
              <a:latin typeface="Times New Roman"/>
              <a:cs typeface="Times New Roman"/>
            </a:endParaRPr>
          </a:p>
          <a:p>
            <a:pPr marL="12700" algn="just">
              <a:lnSpc>
                <a:spcPct val="100000"/>
              </a:lnSpc>
            </a:pPr>
            <a:r>
              <a:rPr sz="1500" spc="20" dirty="0">
                <a:latin typeface="Times New Roman"/>
                <a:cs typeface="Times New Roman"/>
              </a:rPr>
              <a:t>Related</a:t>
            </a:r>
            <a:r>
              <a:rPr sz="1500" dirty="0">
                <a:latin typeface="Times New Roman"/>
                <a:cs typeface="Times New Roman"/>
              </a:rPr>
              <a:t> </a:t>
            </a:r>
            <a:r>
              <a:rPr sz="1500" spc="-25" dirty="0">
                <a:latin typeface="Times New Roman"/>
                <a:cs typeface="Times New Roman"/>
              </a:rPr>
              <a:t>Topics:</a:t>
            </a:r>
            <a:endParaRPr sz="1500" dirty="0">
              <a:latin typeface="Times New Roman"/>
              <a:cs typeface="Times New Roman"/>
            </a:endParaRPr>
          </a:p>
          <a:p>
            <a:pPr>
              <a:lnSpc>
                <a:spcPct val="100000"/>
              </a:lnSpc>
              <a:spcBef>
                <a:spcPts val="5"/>
              </a:spcBef>
            </a:pPr>
            <a:endParaRPr sz="2250" dirty="0">
              <a:latin typeface="Times New Roman"/>
              <a:cs typeface="Times New Roman"/>
            </a:endParaRPr>
          </a:p>
          <a:p>
            <a:pPr marL="299085" indent="-287020">
              <a:lnSpc>
                <a:spcPct val="100000"/>
              </a:lnSpc>
              <a:buFont typeface="Arial MT"/>
              <a:buChar char="•"/>
              <a:tabLst>
                <a:tab pos="299085" algn="l"/>
                <a:tab pos="299720" algn="l"/>
              </a:tabLst>
            </a:pPr>
            <a:r>
              <a:rPr sz="1500" spc="15" dirty="0">
                <a:latin typeface="Times New Roman"/>
                <a:cs typeface="Times New Roman"/>
                <a:hlinkClick r:id="rId4"/>
              </a:rPr>
              <a:t>https://en.wikipedia.org/wiki/Atomix_</a:t>
            </a:r>
            <a:r>
              <a:rPr lang="pt-PT" sz="1500" spc="15" dirty="0">
                <a:latin typeface="Times New Roman"/>
                <a:cs typeface="Times New Roman"/>
              </a:rPr>
              <a:t> </a:t>
            </a:r>
            <a:r>
              <a:rPr sz="1500" spc="15" dirty="0">
                <a:latin typeface="Times New Roman"/>
                <a:cs typeface="Times New Roman"/>
              </a:rPr>
              <a:t>(video_game)</a:t>
            </a:r>
            <a:endParaRPr sz="1500" dirty="0">
              <a:latin typeface="Times New Roman"/>
              <a:cs typeface="Times New Roman"/>
            </a:endParaRPr>
          </a:p>
        </p:txBody>
      </p:sp>
      <p:sp>
        <p:nvSpPr>
          <p:cNvPr id="4" name="object 4"/>
          <p:cNvSpPr txBox="1"/>
          <p:nvPr/>
        </p:nvSpPr>
        <p:spPr>
          <a:xfrm>
            <a:off x="11384406" y="485343"/>
            <a:ext cx="110489"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4C248"/>
                </a:solidFill>
                <a:latin typeface="Arial MT"/>
                <a:cs typeface="Arial MT"/>
              </a:rPr>
              <a:t>3</a:t>
            </a:r>
            <a:endParaRPr sz="12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620"/>
            <a:ext cx="2243328" cy="2095500"/>
          </a:xfrm>
          <a:prstGeom prst="rect">
            <a:avLst/>
          </a:prstGeom>
        </p:spPr>
      </p:pic>
      <p:sp>
        <p:nvSpPr>
          <p:cNvPr id="3" name="object 3"/>
          <p:cNvSpPr txBox="1">
            <a:spLocks noGrp="1"/>
          </p:cNvSpPr>
          <p:nvPr>
            <p:ph type="title"/>
          </p:nvPr>
        </p:nvSpPr>
        <p:spPr>
          <a:xfrm>
            <a:off x="1695069" y="234441"/>
            <a:ext cx="8800465" cy="574040"/>
          </a:xfrm>
          <a:prstGeom prst="rect">
            <a:avLst/>
          </a:prstGeom>
        </p:spPr>
        <p:txBody>
          <a:bodyPr vert="horz" wrap="square" lIns="0" tIns="12700" rIns="0" bIns="0" rtlCol="0">
            <a:spAutoFit/>
          </a:bodyPr>
          <a:lstStyle/>
          <a:p>
            <a:pPr marL="12700">
              <a:lnSpc>
                <a:spcPct val="100000"/>
              </a:lnSpc>
              <a:spcBef>
                <a:spcPts val="100"/>
              </a:spcBef>
            </a:pPr>
            <a:r>
              <a:rPr sz="3600" spc="-30" dirty="0"/>
              <a:t>FORMULATION</a:t>
            </a:r>
            <a:r>
              <a:rPr sz="3600" spc="10" dirty="0"/>
              <a:t> </a:t>
            </a:r>
            <a:r>
              <a:rPr sz="3600" dirty="0"/>
              <a:t>OF</a:t>
            </a:r>
            <a:r>
              <a:rPr sz="3600" spc="-15" dirty="0"/>
              <a:t> </a:t>
            </a:r>
            <a:r>
              <a:rPr sz="3600" spc="-5" dirty="0"/>
              <a:t>THE</a:t>
            </a:r>
            <a:r>
              <a:rPr sz="3600" spc="-15" dirty="0"/>
              <a:t> </a:t>
            </a:r>
            <a:r>
              <a:rPr sz="3600" spc="-10" dirty="0"/>
              <a:t>PROBLEM</a:t>
            </a:r>
            <a:endParaRPr sz="3600" dirty="0"/>
          </a:p>
        </p:txBody>
      </p:sp>
      <p:sp>
        <p:nvSpPr>
          <p:cNvPr id="4" name="object 4"/>
          <p:cNvSpPr txBox="1"/>
          <p:nvPr/>
        </p:nvSpPr>
        <p:spPr>
          <a:xfrm>
            <a:off x="618236" y="971448"/>
            <a:ext cx="5037455" cy="5372735"/>
          </a:xfrm>
          <a:prstGeom prst="rect">
            <a:avLst/>
          </a:prstGeom>
        </p:spPr>
        <p:txBody>
          <a:bodyPr vert="horz" wrap="square" lIns="0" tIns="64135" rIns="0" bIns="0" rtlCol="0">
            <a:spAutoFit/>
          </a:bodyPr>
          <a:lstStyle/>
          <a:p>
            <a:pPr marL="12700">
              <a:lnSpc>
                <a:spcPct val="100000"/>
              </a:lnSpc>
              <a:spcBef>
                <a:spcPts val="505"/>
              </a:spcBef>
            </a:pPr>
            <a:r>
              <a:rPr sz="1600" b="1" spc="-30" dirty="0">
                <a:latin typeface="Palatino Linotype"/>
                <a:cs typeface="Palatino Linotype"/>
              </a:rPr>
              <a:t>State</a:t>
            </a:r>
            <a:r>
              <a:rPr sz="1600" b="1" spc="-35" dirty="0">
                <a:latin typeface="Palatino Linotype"/>
                <a:cs typeface="Palatino Linotype"/>
              </a:rPr>
              <a:t> </a:t>
            </a:r>
            <a:r>
              <a:rPr sz="1600" b="1" spc="-15" dirty="0">
                <a:latin typeface="Palatino Linotype"/>
                <a:cs typeface="Palatino Linotype"/>
              </a:rPr>
              <a:t>representation:</a:t>
            </a:r>
            <a:endParaRPr sz="1600" dirty="0">
              <a:latin typeface="Palatino Linotype"/>
              <a:cs typeface="Palatino Linotype"/>
            </a:endParaRPr>
          </a:p>
          <a:p>
            <a:pPr marL="360045" marR="5080" indent="-347980" algn="just">
              <a:lnSpc>
                <a:spcPct val="100000"/>
              </a:lnSpc>
              <a:spcBef>
                <a:spcPts val="409"/>
              </a:spcBef>
              <a:buFont typeface="Arial MT"/>
              <a:buChar char="•"/>
              <a:tabLst>
                <a:tab pos="360680" algn="l"/>
              </a:tabLst>
            </a:pPr>
            <a:r>
              <a:rPr sz="1600" dirty="0">
                <a:latin typeface="Times New Roman"/>
                <a:cs typeface="Times New Roman"/>
              </a:rPr>
              <a:t>14 </a:t>
            </a:r>
            <a:r>
              <a:rPr sz="1600" spc="55" dirty="0">
                <a:latin typeface="Times New Roman"/>
                <a:cs typeface="Times New Roman"/>
              </a:rPr>
              <a:t>width </a:t>
            </a:r>
            <a:r>
              <a:rPr sz="1600" spc="-75" dirty="0">
                <a:latin typeface="Times New Roman"/>
                <a:cs typeface="Times New Roman"/>
              </a:rPr>
              <a:t>x </a:t>
            </a:r>
            <a:r>
              <a:rPr sz="1600" dirty="0">
                <a:latin typeface="Times New Roman"/>
                <a:cs typeface="Times New Roman"/>
              </a:rPr>
              <a:t>13 </a:t>
            </a:r>
            <a:r>
              <a:rPr sz="1600" spc="50" dirty="0">
                <a:latin typeface="Times New Roman"/>
                <a:cs typeface="Times New Roman"/>
              </a:rPr>
              <a:t>height </a:t>
            </a:r>
            <a:r>
              <a:rPr sz="1600" spc="45" dirty="0">
                <a:latin typeface="Times New Roman"/>
                <a:cs typeface="Times New Roman"/>
              </a:rPr>
              <a:t>map, </a:t>
            </a:r>
            <a:r>
              <a:rPr sz="1600" spc="30" dirty="0">
                <a:latin typeface="Times New Roman"/>
                <a:cs typeface="Times New Roman"/>
              </a:rPr>
              <a:t>defined </a:t>
            </a:r>
            <a:r>
              <a:rPr sz="1600" spc="40" dirty="0">
                <a:latin typeface="Times New Roman"/>
                <a:cs typeface="Times New Roman"/>
              </a:rPr>
              <a:t>either </a:t>
            </a:r>
            <a:r>
              <a:rPr sz="1600" spc="5" dirty="0">
                <a:latin typeface="Times New Roman"/>
                <a:cs typeface="Times New Roman"/>
              </a:rPr>
              <a:t>by </a:t>
            </a:r>
            <a:r>
              <a:rPr sz="1600" spc="55" dirty="0">
                <a:latin typeface="Times New Roman"/>
                <a:cs typeface="Times New Roman"/>
              </a:rPr>
              <a:t>an </a:t>
            </a:r>
            <a:r>
              <a:rPr sz="1600" spc="40" dirty="0">
                <a:latin typeface="Times New Roman"/>
                <a:cs typeface="Times New Roman"/>
              </a:rPr>
              <a:t>empty </a:t>
            </a:r>
            <a:r>
              <a:rPr sz="1600" spc="45" dirty="0">
                <a:latin typeface="Times New Roman"/>
                <a:cs typeface="Times New Roman"/>
              </a:rPr>
              <a:t> </a:t>
            </a:r>
            <a:r>
              <a:rPr sz="1600" spc="-5" dirty="0">
                <a:latin typeface="Times New Roman"/>
                <a:cs typeface="Times New Roman"/>
              </a:rPr>
              <a:t>spa</a:t>
            </a:r>
            <a:r>
              <a:rPr sz="1600" dirty="0">
                <a:latin typeface="Times New Roman"/>
                <a:cs typeface="Times New Roman"/>
              </a:rPr>
              <a:t>c</a:t>
            </a:r>
            <a:r>
              <a:rPr sz="1600" spc="-5" dirty="0">
                <a:latin typeface="Times New Roman"/>
                <a:cs typeface="Times New Roman"/>
              </a:rPr>
              <a:t>e</a:t>
            </a:r>
            <a:r>
              <a:rPr sz="1600" spc="5" dirty="0">
                <a:latin typeface="Times New Roman"/>
                <a:cs typeface="Times New Roman"/>
              </a:rPr>
              <a:t> (</a:t>
            </a:r>
            <a:r>
              <a:rPr sz="1600" dirty="0">
                <a:latin typeface="Times New Roman"/>
                <a:cs typeface="Times New Roman"/>
              </a:rPr>
              <a:t>0),</a:t>
            </a:r>
            <a:r>
              <a:rPr sz="1600" spc="-114" dirty="0">
                <a:latin typeface="Times New Roman"/>
                <a:cs typeface="Times New Roman"/>
              </a:rPr>
              <a:t> </a:t>
            </a:r>
            <a:r>
              <a:rPr sz="1600" spc="-5" dirty="0">
                <a:latin typeface="Times New Roman"/>
                <a:cs typeface="Times New Roman"/>
              </a:rPr>
              <a:t>a</a:t>
            </a:r>
            <a:r>
              <a:rPr sz="1600" spc="5" dirty="0">
                <a:latin typeface="Times New Roman"/>
                <a:cs typeface="Times New Roman"/>
              </a:rPr>
              <a:t> </a:t>
            </a:r>
            <a:r>
              <a:rPr sz="1600" spc="10" dirty="0">
                <a:latin typeface="Times New Roman"/>
                <a:cs typeface="Times New Roman"/>
              </a:rPr>
              <a:t>wal</a:t>
            </a:r>
            <a:r>
              <a:rPr sz="1600" spc="5" dirty="0">
                <a:latin typeface="Times New Roman"/>
                <a:cs typeface="Times New Roman"/>
              </a:rPr>
              <a:t>l</a:t>
            </a:r>
            <a:r>
              <a:rPr sz="1600" dirty="0">
                <a:latin typeface="Times New Roman"/>
                <a:cs typeface="Times New Roman"/>
              </a:rPr>
              <a:t> </a:t>
            </a:r>
            <a:r>
              <a:rPr sz="1600" spc="5" dirty="0">
                <a:latin typeface="Times New Roman"/>
                <a:cs typeface="Times New Roman"/>
              </a:rPr>
              <a:t>(</a:t>
            </a:r>
            <a:r>
              <a:rPr sz="1600" spc="-140" dirty="0">
                <a:latin typeface="Times New Roman"/>
                <a:cs typeface="Times New Roman"/>
              </a:rPr>
              <a:t>-</a:t>
            </a:r>
            <a:r>
              <a:rPr sz="1600" dirty="0">
                <a:latin typeface="Times New Roman"/>
                <a:cs typeface="Times New Roman"/>
              </a:rPr>
              <a:t>1),</a:t>
            </a:r>
            <a:r>
              <a:rPr sz="1600" spc="-114" dirty="0">
                <a:latin typeface="Times New Roman"/>
                <a:cs typeface="Times New Roman"/>
              </a:rPr>
              <a:t> </a:t>
            </a:r>
            <a:r>
              <a:rPr sz="1600" spc="60" dirty="0">
                <a:latin typeface="Times New Roman"/>
                <a:cs typeface="Times New Roman"/>
              </a:rPr>
              <a:t>o</a:t>
            </a:r>
            <a:r>
              <a:rPr sz="1600" spc="40" dirty="0">
                <a:latin typeface="Times New Roman"/>
                <a:cs typeface="Times New Roman"/>
              </a:rPr>
              <a:t>r</a:t>
            </a:r>
            <a:r>
              <a:rPr sz="1600" dirty="0">
                <a:latin typeface="Times New Roman"/>
                <a:cs typeface="Times New Roman"/>
              </a:rPr>
              <a:t> </a:t>
            </a:r>
            <a:r>
              <a:rPr sz="1600" spc="55" dirty="0">
                <a:latin typeface="Times New Roman"/>
                <a:cs typeface="Times New Roman"/>
              </a:rPr>
              <a:t>an</a:t>
            </a:r>
            <a:r>
              <a:rPr sz="1600" spc="5" dirty="0">
                <a:latin typeface="Times New Roman"/>
                <a:cs typeface="Times New Roman"/>
              </a:rPr>
              <a:t> </a:t>
            </a:r>
            <a:r>
              <a:rPr sz="1600" spc="50" dirty="0">
                <a:latin typeface="Times New Roman"/>
                <a:cs typeface="Times New Roman"/>
              </a:rPr>
              <a:t>atom(</a:t>
            </a:r>
            <a:r>
              <a:rPr sz="1600" dirty="0">
                <a:latin typeface="Times New Roman"/>
                <a:cs typeface="Times New Roman"/>
              </a:rPr>
              <a:t>1</a:t>
            </a:r>
            <a:r>
              <a:rPr sz="1600" spc="-70" dirty="0">
                <a:latin typeface="Times New Roman"/>
                <a:cs typeface="Times New Roman"/>
              </a:rPr>
              <a:t>~</a:t>
            </a:r>
            <a:r>
              <a:rPr sz="1600" spc="55" dirty="0">
                <a:latin typeface="Times New Roman"/>
                <a:cs typeface="Times New Roman"/>
              </a:rPr>
              <a:t>n)</a:t>
            </a:r>
            <a:endParaRPr sz="1600" dirty="0">
              <a:latin typeface="Times New Roman"/>
              <a:cs typeface="Times New Roman"/>
            </a:endParaRPr>
          </a:p>
          <a:p>
            <a:pPr marL="360045" marR="5080" indent="-347980" algn="just">
              <a:lnSpc>
                <a:spcPct val="100000"/>
              </a:lnSpc>
              <a:spcBef>
                <a:spcPts val="395"/>
              </a:spcBef>
              <a:buFont typeface="Arial MT"/>
              <a:buChar char="•"/>
              <a:tabLst>
                <a:tab pos="360680" algn="l"/>
              </a:tabLst>
            </a:pPr>
            <a:r>
              <a:rPr sz="1600" spc="50" dirty="0">
                <a:latin typeface="Times New Roman"/>
                <a:cs typeface="Times New Roman"/>
              </a:rPr>
              <a:t>Atom</a:t>
            </a:r>
            <a:r>
              <a:rPr sz="1600" spc="55" dirty="0">
                <a:latin typeface="Times New Roman"/>
                <a:cs typeface="Times New Roman"/>
              </a:rPr>
              <a:t> </a:t>
            </a:r>
            <a:r>
              <a:rPr sz="1600" spc="60" dirty="0">
                <a:latin typeface="Times New Roman"/>
                <a:cs typeface="Times New Roman"/>
              </a:rPr>
              <a:t>numbers</a:t>
            </a:r>
            <a:r>
              <a:rPr sz="1600" spc="65" dirty="0">
                <a:latin typeface="Times New Roman"/>
                <a:cs typeface="Times New Roman"/>
              </a:rPr>
              <a:t> </a:t>
            </a:r>
            <a:r>
              <a:rPr sz="1600" spc="15" dirty="0">
                <a:latin typeface="Times New Roman"/>
                <a:cs typeface="Times New Roman"/>
              </a:rPr>
              <a:t>are</a:t>
            </a:r>
            <a:r>
              <a:rPr sz="1600" spc="20" dirty="0">
                <a:latin typeface="Times New Roman"/>
                <a:cs typeface="Times New Roman"/>
              </a:rPr>
              <a:t> </a:t>
            </a:r>
            <a:r>
              <a:rPr sz="1600" spc="5" dirty="0">
                <a:latin typeface="Times New Roman"/>
                <a:cs typeface="Times New Roman"/>
              </a:rPr>
              <a:t>IDs</a:t>
            </a:r>
            <a:r>
              <a:rPr sz="1600" spc="10" dirty="0">
                <a:latin typeface="Times New Roman"/>
                <a:cs typeface="Times New Roman"/>
              </a:rPr>
              <a:t> </a:t>
            </a:r>
            <a:r>
              <a:rPr sz="1600" spc="60" dirty="0">
                <a:latin typeface="Times New Roman"/>
                <a:cs typeface="Times New Roman"/>
              </a:rPr>
              <a:t>that</a:t>
            </a:r>
            <a:r>
              <a:rPr sz="1600" spc="65" dirty="0">
                <a:latin typeface="Times New Roman"/>
                <a:cs typeface="Times New Roman"/>
              </a:rPr>
              <a:t> </a:t>
            </a:r>
            <a:r>
              <a:rPr sz="1600" spc="25" dirty="0">
                <a:latin typeface="Times New Roman"/>
                <a:cs typeface="Times New Roman"/>
              </a:rPr>
              <a:t>define</a:t>
            </a:r>
            <a:r>
              <a:rPr sz="1600" spc="30" dirty="0">
                <a:latin typeface="Times New Roman"/>
                <a:cs typeface="Times New Roman"/>
              </a:rPr>
              <a:t> </a:t>
            </a:r>
            <a:r>
              <a:rPr sz="1600" spc="50" dirty="0">
                <a:latin typeface="Times New Roman"/>
                <a:cs typeface="Times New Roman"/>
              </a:rPr>
              <a:t>their</a:t>
            </a:r>
            <a:r>
              <a:rPr sz="1600" spc="55" dirty="0">
                <a:latin typeface="Times New Roman"/>
                <a:cs typeface="Times New Roman"/>
              </a:rPr>
              <a:t> </a:t>
            </a:r>
            <a:r>
              <a:rPr sz="1600" spc="25" dirty="0">
                <a:latin typeface="Times New Roman"/>
                <a:cs typeface="Times New Roman"/>
              </a:rPr>
              <a:t>shape </a:t>
            </a:r>
            <a:r>
              <a:rPr sz="1600" spc="30" dirty="0">
                <a:latin typeface="Times New Roman"/>
                <a:cs typeface="Times New Roman"/>
              </a:rPr>
              <a:t> </a:t>
            </a:r>
            <a:r>
              <a:rPr sz="1600" spc="35" dirty="0">
                <a:latin typeface="Times New Roman"/>
                <a:cs typeface="Times New Roman"/>
              </a:rPr>
              <a:t>(element+connection</a:t>
            </a:r>
            <a:r>
              <a:rPr sz="1600" spc="40" dirty="0">
                <a:latin typeface="Times New Roman"/>
                <a:cs typeface="Times New Roman"/>
              </a:rPr>
              <a:t> </a:t>
            </a:r>
            <a:r>
              <a:rPr sz="1600" spc="20" dirty="0">
                <a:latin typeface="Times New Roman"/>
                <a:cs typeface="Times New Roman"/>
              </a:rPr>
              <a:t>directions);</a:t>
            </a:r>
            <a:r>
              <a:rPr sz="1600" spc="25" dirty="0">
                <a:latin typeface="Times New Roman"/>
                <a:cs typeface="Times New Roman"/>
              </a:rPr>
              <a:t> </a:t>
            </a:r>
            <a:r>
              <a:rPr sz="1600" spc="40" dirty="0">
                <a:latin typeface="Times New Roman"/>
                <a:cs typeface="Times New Roman"/>
              </a:rPr>
              <a:t>there</a:t>
            </a:r>
            <a:r>
              <a:rPr sz="1600" spc="45" dirty="0">
                <a:latin typeface="Times New Roman"/>
                <a:cs typeface="Times New Roman"/>
              </a:rPr>
              <a:t> </a:t>
            </a:r>
            <a:r>
              <a:rPr sz="1600" spc="25" dirty="0">
                <a:latin typeface="Times New Roman"/>
                <a:cs typeface="Times New Roman"/>
              </a:rPr>
              <a:t>may</a:t>
            </a:r>
            <a:r>
              <a:rPr sz="1600" spc="30" dirty="0">
                <a:latin typeface="Times New Roman"/>
                <a:cs typeface="Times New Roman"/>
              </a:rPr>
              <a:t> be </a:t>
            </a:r>
            <a:r>
              <a:rPr sz="1600" spc="-385" dirty="0">
                <a:latin typeface="Times New Roman"/>
                <a:cs typeface="Times New Roman"/>
              </a:rPr>
              <a:t> </a:t>
            </a:r>
            <a:r>
              <a:rPr sz="1600" spc="30" dirty="0">
                <a:latin typeface="Times New Roman"/>
                <a:cs typeface="Times New Roman"/>
              </a:rPr>
              <a:t>repeated</a:t>
            </a:r>
            <a:r>
              <a:rPr sz="1600" dirty="0">
                <a:latin typeface="Times New Roman"/>
                <a:cs typeface="Times New Roman"/>
              </a:rPr>
              <a:t> IDs.</a:t>
            </a:r>
          </a:p>
          <a:p>
            <a:pPr>
              <a:lnSpc>
                <a:spcPct val="100000"/>
              </a:lnSpc>
              <a:spcBef>
                <a:spcPts val="25"/>
              </a:spcBef>
              <a:buFont typeface="Arial MT"/>
              <a:buChar char="•"/>
            </a:pPr>
            <a:endParaRPr sz="2350" dirty="0">
              <a:latin typeface="Times New Roman"/>
              <a:cs typeface="Times New Roman"/>
            </a:endParaRPr>
          </a:p>
          <a:p>
            <a:pPr marL="12700">
              <a:lnSpc>
                <a:spcPct val="100000"/>
              </a:lnSpc>
            </a:pPr>
            <a:r>
              <a:rPr sz="1600" b="1" spc="-20" dirty="0">
                <a:latin typeface="Palatino Linotype"/>
                <a:cs typeface="Palatino Linotype"/>
              </a:rPr>
              <a:t>Operators:</a:t>
            </a:r>
            <a:endParaRPr sz="1600" dirty="0">
              <a:latin typeface="Palatino Linotype"/>
              <a:cs typeface="Palatino Linotype"/>
            </a:endParaRPr>
          </a:p>
          <a:p>
            <a:pPr marL="360045" indent="-347980">
              <a:lnSpc>
                <a:spcPct val="100000"/>
              </a:lnSpc>
              <a:spcBef>
                <a:spcPts val="395"/>
              </a:spcBef>
              <a:buFont typeface="Arial MT"/>
              <a:buChar char="•"/>
              <a:tabLst>
                <a:tab pos="360045" algn="l"/>
                <a:tab pos="360680" algn="l"/>
              </a:tabLst>
            </a:pPr>
            <a:r>
              <a:rPr sz="1600" spc="-15" dirty="0">
                <a:latin typeface="Times New Roman"/>
                <a:cs typeface="Times New Roman"/>
              </a:rPr>
              <a:t>All</a:t>
            </a:r>
            <a:r>
              <a:rPr sz="1600" dirty="0">
                <a:latin typeface="Times New Roman"/>
                <a:cs typeface="Times New Roman"/>
              </a:rPr>
              <a:t> </a:t>
            </a:r>
            <a:r>
              <a:rPr sz="1600" spc="30" dirty="0">
                <a:latin typeface="Times New Roman"/>
                <a:cs typeface="Times New Roman"/>
              </a:rPr>
              <a:t>operators</a:t>
            </a:r>
            <a:r>
              <a:rPr sz="1600" spc="10" dirty="0">
                <a:latin typeface="Times New Roman"/>
                <a:cs typeface="Times New Roman"/>
              </a:rPr>
              <a:t> have</a:t>
            </a:r>
            <a:r>
              <a:rPr sz="1600" spc="15" dirty="0">
                <a:latin typeface="Times New Roman"/>
                <a:cs typeface="Times New Roman"/>
              </a:rPr>
              <a:t> </a:t>
            </a:r>
            <a:r>
              <a:rPr sz="1600" spc="-5" dirty="0">
                <a:latin typeface="Times New Roman"/>
                <a:cs typeface="Times New Roman"/>
              </a:rPr>
              <a:t>a</a:t>
            </a:r>
            <a:r>
              <a:rPr sz="1600" dirty="0">
                <a:latin typeface="Times New Roman"/>
                <a:cs typeface="Times New Roman"/>
              </a:rPr>
              <a:t> </a:t>
            </a:r>
            <a:r>
              <a:rPr sz="1600" spc="5" dirty="0">
                <a:latin typeface="Times New Roman"/>
                <a:cs typeface="Times New Roman"/>
              </a:rPr>
              <a:t>cost</a:t>
            </a:r>
            <a:r>
              <a:rPr sz="1600" spc="-10" dirty="0">
                <a:latin typeface="Times New Roman"/>
                <a:cs typeface="Times New Roman"/>
              </a:rPr>
              <a:t> </a:t>
            </a:r>
            <a:r>
              <a:rPr sz="1600" spc="5" dirty="0">
                <a:latin typeface="Times New Roman"/>
                <a:cs typeface="Times New Roman"/>
              </a:rPr>
              <a:t>of</a:t>
            </a:r>
            <a:r>
              <a:rPr sz="1600" spc="-10" dirty="0">
                <a:latin typeface="Times New Roman"/>
                <a:cs typeface="Times New Roman"/>
              </a:rPr>
              <a:t> </a:t>
            </a:r>
            <a:r>
              <a:rPr sz="1600" dirty="0">
                <a:latin typeface="Times New Roman"/>
                <a:cs typeface="Times New Roman"/>
              </a:rPr>
              <a:t>1.</a:t>
            </a:r>
          </a:p>
          <a:p>
            <a:pPr>
              <a:lnSpc>
                <a:spcPct val="100000"/>
              </a:lnSpc>
              <a:spcBef>
                <a:spcPts val="25"/>
              </a:spcBef>
              <a:buFont typeface="Arial MT"/>
              <a:buChar char="•"/>
            </a:pPr>
            <a:endParaRPr sz="2350" dirty="0">
              <a:latin typeface="Times New Roman"/>
              <a:cs typeface="Times New Roman"/>
            </a:endParaRPr>
          </a:p>
          <a:p>
            <a:pPr marL="12700">
              <a:lnSpc>
                <a:spcPct val="100000"/>
              </a:lnSpc>
            </a:pPr>
            <a:r>
              <a:rPr sz="1600" b="1" spc="-65" dirty="0">
                <a:latin typeface="Palatino Linotype"/>
                <a:cs typeface="Palatino Linotype"/>
              </a:rPr>
              <a:t>Move</a:t>
            </a:r>
            <a:r>
              <a:rPr sz="1600" b="1" spc="-30" dirty="0">
                <a:latin typeface="Palatino Linotype"/>
                <a:cs typeface="Palatino Linotype"/>
              </a:rPr>
              <a:t> </a:t>
            </a:r>
            <a:r>
              <a:rPr sz="1600" b="1" spc="10" dirty="0">
                <a:latin typeface="Palatino Linotype"/>
                <a:cs typeface="Palatino Linotype"/>
              </a:rPr>
              <a:t>atom</a:t>
            </a:r>
            <a:r>
              <a:rPr sz="1600" b="1" spc="-5" dirty="0">
                <a:latin typeface="Palatino Linotype"/>
                <a:cs typeface="Palatino Linotype"/>
              </a:rPr>
              <a:t> </a:t>
            </a:r>
            <a:r>
              <a:rPr sz="1600" b="1" spc="-30" dirty="0">
                <a:latin typeface="Palatino Linotype"/>
                <a:cs typeface="Palatino Linotype"/>
              </a:rPr>
              <a:t>up:</a:t>
            </a:r>
            <a:endParaRPr sz="1600" dirty="0">
              <a:latin typeface="Palatino Linotype"/>
              <a:cs typeface="Palatino Linotype"/>
            </a:endParaRPr>
          </a:p>
          <a:p>
            <a:pPr marL="360045" marR="5080" indent="-347980" algn="just">
              <a:lnSpc>
                <a:spcPct val="100000"/>
              </a:lnSpc>
              <a:spcBef>
                <a:spcPts val="395"/>
              </a:spcBef>
              <a:buFont typeface="Arial MT"/>
              <a:buChar char="•"/>
              <a:tabLst>
                <a:tab pos="360680" algn="l"/>
              </a:tabLst>
            </a:pPr>
            <a:r>
              <a:rPr sz="1600" spc="40" dirty="0">
                <a:latin typeface="Times New Roman"/>
                <a:cs typeface="Times New Roman"/>
              </a:rPr>
              <a:t>Precondition:</a:t>
            </a:r>
            <a:r>
              <a:rPr sz="1600" spc="45" dirty="0">
                <a:latin typeface="Times New Roman"/>
                <a:cs typeface="Times New Roman"/>
              </a:rPr>
              <a:t> </a:t>
            </a:r>
            <a:r>
              <a:rPr sz="1600" spc="-5" dirty="0">
                <a:latin typeface="Times New Roman"/>
                <a:cs typeface="Times New Roman"/>
              </a:rPr>
              <a:t>Space</a:t>
            </a:r>
            <a:r>
              <a:rPr sz="1600" dirty="0">
                <a:latin typeface="Times New Roman"/>
                <a:cs typeface="Times New Roman"/>
              </a:rPr>
              <a:t> </a:t>
            </a:r>
            <a:r>
              <a:rPr sz="1600" spc="-40" dirty="0">
                <a:latin typeface="Times New Roman"/>
                <a:cs typeface="Times New Roman"/>
              </a:rPr>
              <a:t>[xa,ya-1]</a:t>
            </a:r>
            <a:r>
              <a:rPr sz="1600" spc="-35" dirty="0">
                <a:latin typeface="Times New Roman"/>
                <a:cs typeface="Times New Roman"/>
              </a:rPr>
              <a:t> </a:t>
            </a:r>
            <a:r>
              <a:rPr sz="1600" spc="-105" dirty="0">
                <a:latin typeface="Times New Roman"/>
                <a:cs typeface="Times New Roman"/>
              </a:rPr>
              <a:t>=</a:t>
            </a:r>
            <a:r>
              <a:rPr sz="1600" spc="-100" dirty="0">
                <a:latin typeface="Times New Roman"/>
                <a:cs typeface="Times New Roman"/>
              </a:rPr>
              <a:t> </a:t>
            </a:r>
            <a:r>
              <a:rPr sz="1600" spc="-25" dirty="0">
                <a:latin typeface="Times New Roman"/>
                <a:cs typeface="Times New Roman"/>
              </a:rPr>
              <a:t>0;</a:t>
            </a:r>
            <a:r>
              <a:rPr sz="1600" spc="-20" dirty="0">
                <a:latin typeface="Times New Roman"/>
                <a:cs typeface="Times New Roman"/>
              </a:rPr>
              <a:t> </a:t>
            </a:r>
            <a:r>
              <a:rPr sz="1600" spc="-45" dirty="0">
                <a:latin typeface="Times New Roman"/>
                <a:cs typeface="Times New Roman"/>
              </a:rPr>
              <a:t>xa,ya</a:t>
            </a:r>
            <a:r>
              <a:rPr sz="1600" spc="-40" dirty="0">
                <a:latin typeface="Times New Roman"/>
                <a:cs typeface="Times New Roman"/>
              </a:rPr>
              <a:t> </a:t>
            </a:r>
            <a:r>
              <a:rPr sz="1600" spc="40" dirty="0">
                <a:latin typeface="Times New Roman"/>
                <a:cs typeface="Times New Roman"/>
              </a:rPr>
              <a:t>being</a:t>
            </a:r>
            <a:r>
              <a:rPr sz="1600" spc="45" dirty="0">
                <a:latin typeface="Times New Roman"/>
                <a:cs typeface="Times New Roman"/>
              </a:rPr>
              <a:t> </a:t>
            </a:r>
            <a:r>
              <a:rPr sz="1600" spc="60" dirty="0">
                <a:latin typeface="Times New Roman"/>
                <a:cs typeface="Times New Roman"/>
              </a:rPr>
              <a:t>the </a:t>
            </a:r>
            <a:r>
              <a:rPr sz="1600" spc="65" dirty="0">
                <a:latin typeface="Times New Roman"/>
                <a:cs typeface="Times New Roman"/>
              </a:rPr>
              <a:t> </a:t>
            </a:r>
            <a:r>
              <a:rPr sz="1600" spc="30" dirty="0">
                <a:latin typeface="Times New Roman"/>
                <a:cs typeface="Times New Roman"/>
              </a:rPr>
              <a:t>cooridnates</a:t>
            </a:r>
            <a:r>
              <a:rPr sz="1600" spc="5" dirty="0">
                <a:latin typeface="Times New Roman"/>
                <a:cs typeface="Times New Roman"/>
              </a:rPr>
              <a:t> of</a:t>
            </a:r>
            <a:r>
              <a:rPr sz="1600" spc="-5" dirty="0">
                <a:latin typeface="Times New Roman"/>
                <a:cs typeface="Times New Roman"/>
              </a:rPr>
              <a:t> </a:t>
            </a:r>
            <a:r>
              <a:rPr sz="1600" spc="55" dirty="0">
                <a:latin typeface="Times New Roman"/>
                <a:cs typeface="Times New Roman"/>
              </a:rPr>
              <a:t>the</a:t>
            </a:r>
            <a:r>
              <a:rPr sz="1600" spc="10" dirty="0">
                <a:latin typeface="Times New Roman"/>
                <a:cs typeface="Times New Roman"/>
              </a:rPr>
              <a:t> </a:t>
            </a:r>
            <a:r>
              <a:rPr sz="1600" spc="30" dirty="0">
                <a:latin typeface="Times New Roman"/>
                <a:cs typeface="Times New Roman"/>
              </a:rPr>
              <a:t>chosen</a:t>
            </a:r>
            <a:r>
              <a:rPr sz="1600" spc="-10" dirty="0">
                <a:latin typeface="Times New Roman"/>
                <a:cs typeface="Times New Roman"/>
              </a:rPr>
              <a:t> </a:t>
            </a:r>
            <a:r>
              <a:rPr sz="1600" spc="60" dirty="0">
                <a:latin typeface="Times New Roman"/>
                <a:cs typeface="Times New Roman"/>
              </a:rPr>
              <a:t>atom</a:t>
            </a:r>
            <a:endParaRPr sz="1600" dirty="0">
              <a:latin typeface="Times New Roman"/>
              <a:cs typeface="Times New Roman"/>
            </a:endParaRPr>
          </a:p>
          <a:p>
            <a:pPr marL="360045" indent="-347980">
              <a:lnSpc>
                <a:spcPct val="100000"/>
              </a:lnSpc>
              <a:spcBef>
                <a:spcPts val="400"/>
              </a:spcBef>
              <a:buFont typeface="Arial MT"/>
              <a:buChar char="•"/>
              <a:tabLst>
                <a:tab pos="360045" algn="l"/>
                <a:tab pos="360680" algn="l"/>
              </a:tabLst>
            </a:pPr>
            <a:r>
              <a:rPr sz="1600" spc="-25" dirty="0">
                <a:latin typeface="Times New Roman"/>
                <a:cs typeface="Times New Roman"/>
              </a:rPr>
              <a:t>Effe</a:t>
            </a:r>
            <a:r>
              <a:rPr sz="1600" spc="-20" dirty="0">
                <a:latin typeface="Times New Roman"/>
                <a:cs typeface="Times New Roman"/>
              </a:rPr>
              <a:t>c</a:t>
            </a:r>
            <a:r>
              <a:rPr sz="1600" dirty="0">
                <a:latin typeface="Times New Roman"/>
                <a:cs typeface="Times New Roman"/>
              </a:rPr>
              <a:t>ts</a:t>
            </a:r>
            <a:r>
              <a:rPr sz="1600" spc="-50" dirty="0">
                <a:latin typeface="Times New Roman"/>
                <a:cs typeface="Times New Roman"/>
              </a:rPr>
              <a:t>:</a:t>
            </a:r>
            <a:r>
              <a:rPr sz="1600" spc="-10" dirty="0">
                <a:latin typeface="Times New Roman"/>
                <a:cs typeface="Times New Roman"/>
              </a:rPr>
              <a:t> </a:t>
            </a:r>
            <a:r>
              <a:rPr sz="1600" spc="-40" dirty="0">
                <a:latin typeface="Times New Roman"/>
                <a:cs typeface="Times New Roman"/>
              </a:rPr>
              <a:t>y</a:t>
            </a:r>
            <a:r>
              <a:rPr sz="1600" spc="-30" dirty="0">
                <a:latin typeface="Times New Roman"/>
                <a:cs typeface="Times New Roman"/>
              </a:rPr>
              <a:t>a</a:t>
            </a:r>
            <a:r>
              <a:rPr sz="1600" spc="20" dirty="0">
                <a:latin typeface="Times New Roman"/>
                <a:cs typeface="Times New Roman"/>
              </a:rPr>
              <a:t> </a:t>
            </a:r>
            <a:r>
              <a:rPr sz="1600" spc="-140" dirty="0">
                <a:latin typeface="Times New Roman"/>
                <a:cs typeface="Times New Roman"/>
              </a:rPr>
              <a:t>-</a:t>
            </a:r>
            <a:r>
              <a:rPr sz="1600" spc="-105" dirty="0">
                <a:latin typeface="Times New Roman"/>
                <a:cs typeface="Times New Roman"/>
              </a:rPr>
              <a:t>=</a:t>
            </a:r>
            <a:r>
              <a:rPr sz="1600"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65" dirty="0">
                <a:latin typeface="Times New Roman"/>
                <a:cs typeface="Times New Roman"/>
              </a:rPr>
              <a:t>until</a:t>
            </a:r>
            <a:r>
              <a:rPr sz="1600" spc="-5" dirty="0">
                <a:latin typeface="Times New Roman"/>
                <a:cs typeface="Times New Roman"/>
              </a:rPr>
              <a:t> </a:t>
            </a:r>
            <a:r>
              <a:rPr sz="1600" spc="-40" dirty="0">
                <a:latin typeface="Times New Roman"/>
                <a:cs typeface="Times New Roman"/>
              </a:rPr>
              <a:t>y</a:t>
            </a:r>
            <a:r>
              <a:rPr sz="1600" spc="-30" dirty="0">
                <a:latin typeface="Times New Roman"/>
                <a:cs typeface="Times New Roman"/>
              </a:rPr>
              <a:t>a</a:t>
            </a:r>
            <a:r>
              <a:rPr sz="1600" spc="-100" dirty="0">
                <a:latin typeface="Times New Roman"/>
                <a:cs typeface="Times New Roman"/>
              </a:rPr>
              <a:t>=</a:t>
            </a:r>
            <a:r>
              <a:rPr sz="1600" spc="-5" dirty="0">
                <a:latin typeface="Times New Roman"/>
                <a:cs typeface="Times New Roman"/>
              </a:rPr>
              <a:t>0</a:t>
            </a:r>
            <a:r>
              <a:rPr sz="1600" spc="10" dirty="0">
                <a:latin typeface="Times New Roman"/>
                <a:cs typeface="Times New Roman"/>
              </a:rPr>
              <a:t> </a:t>
            </a:r>
            <a:r>
              <a:rPr sz="1600" spc="60" dirty="0">
                <a:latin typeface="Times New Roman"/>
                <a:cs typeface="Times New Roman"/>
              </a:rPr>
              <a:t>o</a:t>
            </a:r>
            <a:r>
              <a:rPr sz="1600" spc="40" dirty="0">
                <a:latin typeface="Times New Roman"/>
                <a:cs typeface="Times New Roman"/>
              </a:rPr>
              <a:t>r</a:t>
            </a:r>
            <a:r>
              <a:rPr sz="1600" dirty="0">
                <a:latin typeface="Times New Roman"/>
                <a:cs typeface="Times New Roman"/>
              </a:rPr>
              <a:t> </a:t>
            </a:r>
            <a:r>
              <a:rPr sz="1600" spc="-35" dirty="0">
                <a:latin typeface="Times New Roman"/>
                <a:cs typeface="Times New Roman"/>
              </a:rPr>
              <a:t>[x</a:t>
            </a:r>
            <a:r>
              <a:rPr sz="1600" spc="-5" dirty="0">
                <a:latin typeface="Times New Roman"/>
                <a:cs typeface="Times New Roman"/>
              </a:rPr>
              <a:t>a</a:t>
            </a:r>
            <a:r>
              <a:rPr sz="1600" spc="-114" dirty="0">
                <a:latin typeface="Times New Roman"/>
                <a:cs typeface="Times New Roman"/>
              </a:rPr>
              <a:t>,</a:t>
            </a:r>
            <a:r>
              <a:rPr sz="1600" spc="-35" dirty="0">
                <a:latin typeface="Times New Roman"/>
                <a:cs typeface="Times New Roman"/>
              </a:rPr>
              <a:t>ya</a:t>
            </a:r>
            <a:r>
              <a:rPr sz="1600" spc="-140" dirty="0">
                <a:latin typeface="Times New Roman"/>
                <a:cs typeface="Times New Roman"/>
              </a:rPr>
              <a:t>-</a:t>
            </a:r>
            <a:r>
              <a:rPr sz="1600" spc="-5" dirty="0">
                <a:latin typeface="Times New Roman"/>
                <a:cs typeface="Times New Roman"/>
              </a:rPr>
              <a:t>1</a:t>
            </a:r>
            <a:r>
              <a:rPr sz="1600" spc="25"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60" dirty="0">
                <a:latin typeface="Times New Roman"/>
                <a:cs typeface="Times New Roman"/>
              </a:rPr>
              <a:t>!</a:t>
            </a:r>
            <a:r>
              <a:rPr sz="1600" spc="-110" dirty="0">
                <a:latin typeface="Times New Roman"/>
                <a:cs typeface="Times New Roman"/>
              </a:rPr>
              <a:t>=</a:t>
            </a:r>
            <a:r>
              <a:rPr sz="1600" spc="-10" dirty="0">
                <a:latin typeface="Times New Roman"/>
                <a:cs typeface="Times New Roman"/>
              </a:rPr>
              <a:t> </a:t>
            </a:r>
            <a:r>
              <a:rPr sz="1600" spc="-5" dirty="0">
                <a:latin typeface="Times New Roman"/>
                <a:cs typeface="Times New Roman"/>
              </a:rPr>
              <a:t>0</a:t>
            </a:r>
            <a:endParaRPr sz="1600" dirty="0">
              <a:latin typeface="Times New Roman"/>
              <a:cs typeface="Times New Roman"/>
            </a:endParaRPr>
          </a:p>
          <a:p>
            <a:pPr>
              <a:lnSpc>
                <a:spcPct val="100000"/>
              </a:lnSpc>
              <a:spcBef>
                <a:spcPts val="20"/>
              </a:spcBef>
              <a:buFont typeface="Arial MT"/>
              <a:buChar char="•"/>
            </a:pPr>
            <a:endParaRPr sz="2350" dirty="0">
              <a:latin typeface="Times New Roman"/>
              <a:cs typeface="Times New Roman"/>
            </a:endParaRPr>
          </a:p>
          <a:p>
            <a:pPr marL="12700">
              <a:lnSpc>
                <a:spcPct val="100000"/>
              </a:lnSpc>
            </a:pPr>
            <a:r>
              <a:rPr sz="1600" b="1" spc="-65" dirty="0">
                <a:latin typeface="Palatino Linotype"/>
                <a:cs typeface="Palatino Linotype"/>
              </a:rPr>
              <a:t>Move</a:t>
            </a:r>
            <a:r>
              <a:rPr sz="1600" b="1" spc="-30" dirty="0">
                <a:latin typeface="Palatino Linotype"/>
                <a:cs typeface="Palatino Linotype"/>
              </a:rPr>
              <a:t> </a:t>
            </a:r>
            <a:r>
              <a:rPr sz="1600" b="1" spc="10" dirty="0">
                <a:latin typeface="Palatino Linotype"/>
                <a:cs typeface="Palatino Linotype"/>
              </a:rPr>
              <a:t>atom</a:t>
            </a:r>
            <a:r>
              <a:rPr sz="1600" b="1" spc="-5" dirty="0">
                <a:latin typeface="Palatino Linotype"/>
                <a:cs typeface="Palatino Linotype"/>
              </a:rPr>
              <a:t> </a:t>
            </a:r>
            <a:r>
              <a:rPr sz="1600" b="1" spc="-20" dirty="0">
                <a:latin typeface="Palatino Linotype"/>
                <a:cs typeface="Palatino Linotype"/>
              </a:rPr>
              <a:t>down:</a:t>
            </a:r>
            <a:endParaRPr sz="1600" dirty="0">
              <a:latin typeface="Palatino Linotype"/>
              <a:cs typeface="Palatino Linotype"/>
            </a:endParaRPr>
          </a:p>
          <a:p>
            <a:pPr marL="360045" marR="5715" indent="-347980" algn="just">
              <a:lnSpc>
                <a:spcPct val="100000"/>
              </a:lnSpc>
              <a:spcBef>
                <a:spcPts val="400"/>
              </a:spcBef>
              <a:buFont typeface="Arial MT"/>
              <a:buChar char="•"/>
              <a:tabLst>
                <a:tab pos="360680" algn="l"/>
              </a:tabLst>
            </a:pPr>
            <a:r>
              <a:rPr sz="1600" spc="40" dirty="0">
                <a:latin typeface="Times New Roman"/>
                <a:cs typeface="Times New Roman"/>
              </a:rPr>
              <a:t>Precondition:</a:t>
            </a:r>
            <a:r>
              <a:rPr sz="1600" spc="45" dirty="0">
                <a:latin typeface="Times New Roman"/>
                <a:cs typeface="Times New Roman"/>
              </a:rPr>
              <a:t> </a:t>
            </a:r>
            <a:r>
              <a:rPr sz="1600" spc="-5" dirty="0">
                <a:latin typeface="Times New Roman"/>
                <a:cs typeface="Times New Roman"/>
              </a:rPr>
              <a:t>Space</a:t>
            </a:r>
            <a:r>
              <a:rPr sz="1600" dirty="0">
                <a:latin typeface="Times New Roman"/>
                <a:cs typeface="Times New Roman"/>
              </a:rPr>
              <a:t> </a:t>
            </a:r>
            <a:r>
              <a:rPr sz="1600" spc="-40" dirty="0">
                <a:latin typeface="Times New Roman"/>
                <a:cs typeface="Times New Roman"/>
              </a:rPr>
              <a:t>[xa,ya+1]</a:t>
            </a:r>
            <a:r>
              <a:rPr sz="1600" spc="-35" dirty="0">
                <a:latin typeface="Times New Roman"/>
                <a:cs typeface="Times New Roman"/>
              </a:rPr>
              <a:t> </a:t>
            </a:r>
            <a:r>
              <a:rPr sz="1600" spc="-105" dirty="0">
                <a:latin typeface="Times New Roman"/>
                <a:cs typeface="Times New Roman"/>
              </a:rPr>
              <a:t>=</a:t>
            </a:r>
            <a:r>
              <a:rPr sz="1600" spc="-100" dirty="0">
                <a:latin typeface="Times New Roman"/>
                <a:cs typeface="Times New Roman"/>
              </a:rPr>
              <a:t> </a:t>
            </a:r>
            <a:r>
              <a:rPr sz="1600" spc="-25" dirty="0">
                <a:latin typeface="Times New Roman"/>
                <a:cs typeface="Times New Roman"/>
              </a:rPr>
              <a:t>0;</a:t>
            </a:r>
            <a:r>
              <a:rPr sz="1600" spc="-20" dirty="0">
                <a:latin typeface="Times New Roman"/>
                <a:cs typeface="Times New Roman"/>
              </a:rPr>
              <a:t> </a:t>
            </a:r>
            <a:r>
              <a:rPr sz="1600" spc="-50" dirty="0">
                <a:latin typeface="Times New Roman"/>
                <a:cs typeface="Times New Roman"/>
              </a:rPr>
              <a:t>xa,ya</a:t>
            </a:r>
            <a:r>
              <a:rPr sz="1600" spc="-45" dirty="0">
                <a:latin typeface="Times New Roman"/>
                <a:cs typeface="Times New Roman"/>
              </a:rPr>
              <a:t> </a:t>
            </a:r>
            <a:r>
              <a:rPr sz="1600" spc="40" dirty="0">
                <a:latin typeface="Times New Roman"/>
                <a:cs typeface="Times New Roman"/>
              </a:rPr>
              <a:t>being</a:t>
            </a:r>
            <a:r>
              <a:rPr sz="1600" spc="45" dirty="0">
                <a:latin typeface="Times New Roman"/>
                <a:cs typeface="Times New Roman"/>
              </a:rPr>
              <a:t> </a:t>
            </a:r>
            <a:r>
              <a:rPr sz="1600" spc="50" dirty="0">
                <a:latin typeface="Times New Roman"/>
                <a:cs typeface="Times New Roman"/>
              </a:rPr>
              <a:t>the </a:t>
            </a:r>
            <a:r>
              <a:rPr sz="1600" spc="55" dirty="0">
                <a:latin typeface="Times New Roman"/>
                <a:cs typeface="Times New Roman"/>
              </a:rPr>
              <a:t> </a:t>
            </a:r>
            <a:r>
              <a:rPr sz="1600" spc="30" dirty="0">
                <a:latin typeface="Times New Roman"/>
                <a:cs typeface="Times New Roman"/>
              </a:rPr>
              <a:t>cooridnates</a:t>
            </a:r>
            <a:r>
              <a:rPr sz="1600" spc="5" dirty="0">
                <a:latin typeface="Times New Roman"/>
                <a:cs typeface="Times New Roman"/>
              </a:rPr>
              <a:t> of</a:t>
            </a:r>
            <a:r>
              <a:rPr sz="1600" spc="-5" dirty="0">
                <a:latin typeface="Times New Roman"/>
                <a:cs typeface="Times New Roman"/>
              </a:rPr>
              <a:t> </a:t>
            </a:r>
            <a:r>
              <a:rPr sz="1600" spc="55" dirty="0">
                <a:latin typeface="Times New Roman"/>
                <a:cs typeface="Times New Roman"/>
              </a:rPr>
              <a:t>the</a:t>
            </a:r>
            <a:r>
              <a:rPr sz="1600" spc="10" dirty="0">
                <a:latin typeface="Times New Roman"/>
                <a:cs typeface="Times New Roman"/>
              </a:rPr>
              <a:t> </a:t>
            </a:r>
            <a:r>
              <a:rPr sz="1600" spc="30" dirty="0">
                <a:latin typeface="Times New Roman"/>
                <a:cs typeface="Times New Roman"/>
              </a:rPr>
              <a:t>chosen</a:t>
            </a:r>
            <a:r>
              <a:rPr sz="1600" spc="-10" dirty="0">
                <a:latin typeface="Times New Roman"/>
                <a:cs typeface="Times New Roman"/>
              </a:rPr>
              <a:t> </a:t>
            </a:r>
            <a:r>
              <a:rPr sz="1600" spc="60" dirty="0">
                <a:latin typeface="Times New Roman"/>
                <a:cs typeface="Times New Roman"/>
              </a:rPr>
              <a:t>atom</a:t>
            </a:r>
            <a:endParaRPr sz="1600" dirty="0">
              <a:latin typeface="Times New Roman"/>
              <a:cs typeface="Times New Roman"/>
            </a:endParaRPr>
          </a:p>
          <a:p>
            <a:pPr marL="360045" indent="-347980">
              <a:lnSpc>
                <a:spcPct val="100000"/>
              </a:lnSpc>
              <a:spcBef>
                <a:spcPts val="405"/>
              </a:spcBef>
              <a:buFont typeface="Arial MT"/>
              <a:buChar char="•"/>
              <a:tabLst>
                <a:tab pos="360045" algn="l"/>
                <a:tab pos="360680" algn="l"/>
              </a:tabLst>
            </a:pPr>
            <a:r>
              <a:rPr sz="1600" spc="-25" dirty="0">
                <a:latin typeface="Times New Roman"/>
                <a:cs typeface="Times New Roman"/>
              </a:rPr>
              <a:t>Effe</a:t>
            </a:r>
            <a:r>
              <a:rPr sz="1600" spc="-20" dirty="0">
                <a:latin typeface="Times New Roman"/>
                <a:cs typeface="Times New Roman"/>
              </a:rPr>
              <a:t>c</a:t>
            </a:r>
            <a:r>
              <a:rPr sz="1600" dirty="0">
                <a:latin typeface="Times New Roman"/>
                <a:cs typeface="Times New Roman"/>
              </a:rPr>
              <a:t>ts</a:t>
            </a:r>
            <a:r>
              <a:rPr sz="1600" spc="-50" dirty="0">
                <a:latin typeface="Times New Roman"/>
                <a:cs typeface="Times New Roman"/>
              </a:rPr>
              <a:t>:</a:t>
            </a:r>
            <a:r>
              <a:rPr sz="1600" spc="-10" dirty="0">
                <a:latin typeface="Times New Roman"/>
                <a:cs typeface="Times New Roman"/>
              </a:rPr>
              <a:t> </a:t>
            </a:r>
            <a:r>
              <a:rPr sz="1600" spc="-40" dirty="0">
                <a:latin typeface="Times New Roman"/>
                <a:cs typeface="Times New Roman"/>
              </a:rPr>
              <a:t>y</a:t>
            </a:r>
            <a:r>
              <a:rPr sz="1600" spc="-30" dirty="0">
                <a:latin typeface="Times New Roman"/>
                <a:cs typeface="Times New Roman"/>
              </a:rPr>
              <a:t>a</a:t>
            </a:r>
            <a:r>
              <a:rPr sz="1600" spc="20" dirty="0">
                <a:latin typeface="Times New Roman"/>
                <a:cs typeface="Times New Roman"/>
              </a:rPr>
              <a:t> </a:t>
            </a:r>
            <a:r>
              <a:rPr sz="1600" spc="-100" dirty="0">
                <a:latin typeface="Times New Roman"/>
                <a:cs typeface="Times New Roman"/>
              </a:rPr>
              <a:t>+</a:t>
            </a:r>
            <a:r>
              <a:rPr sz="1600" spc="-105" dirty="0">
                <a:latin typeface="Times New Roman"/>
                <a:cs typeface="Times New Roman"/>
              </a:rPr>
              <a:t>=</a:t>
            </a:r>
            <a:r>
              <a:rPr sz="1600" spc="-10"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65" dirty="0">
                <a:latin typeface="Times New Roman"/>
                <a:cs typeface="Times New Roman"/>
              </a:rPr>
              <a:t>until</a:t>
            </a:r>
            <a:r>
              <a:rPr sz="1600" spc="10" dirty="0">
                <a:latin typeface="Times New Roman"/>
                <a:cs typeface="Times New Roman"/>
              </a:rPr>
              <a:t> </a:t>
            </a:r>
            <a:r>
              <a:rPr sz="1600" spc="-40" dirty="0">
                <a:latin typeface="Times New Roman"/>
                <a:cs typeface="Times New Roman"/>
              </a:rPr>
              <a:t>y</a:t>
            </a:r>
            <a:r>
              <a:rPr sz="1600" spc="-30" dirty="0">
                <a:latin typeface="Times New Roman"/>
                <a:cs typeface="Times New Roman"/>
              </a:rPr>
              <a:t>a</a:t>
            </a:r>
            <a:r>
              <a:rPr sz="1600" spc="-100" dirty="0">
                <a:latin typeface="Times New Roman"/>
                <a:cs typeface="Times New Roman"/>
              </a:rPr>
              <a:t>=</a:t>
            </a:r>
            <a:r>
              <a:rPr sz="1600" dirty="0">
                <a:latin typeface="Times New Roman"/>
                <a:cs typeface="Times New Roman"/>
              </a:rPr>
              <a:t>1</a:t>
            </a:r>
            <a:r>
              <a:rPr sz="1600" spc="-5" dirty="0">
                <a:latin typeface="Times New Roman"/>
                <a:cs typeface="Times New Roman"/>
              </a:rPr>
              <a:t>3</a:t>
            </a:r>
            <a:r>
              <a:rPr sz="1600" dirty="0">
                <a:latin typeface="Times New Roman"/>
                <a:cs typeface="Times New Roman"/>
              </a:rPr>
              <a:t> </a:t>
            </a:r>
            <a:r>
              <a:rPr sz="1600" spc="60" dirty="0">
                <a:latin typeface="Times New Roman"/>
                <a:cs typeface="Times New Roman"/>
              </a:rPr>
              <a:t>o</a:t>
            </a:r>
            <a:r>
              <a:rPr sz="1600" spc="40" dirty="0">
                <a:latin typeface="Times New Roman"/>
                <a:cs typeface="Times New Roman"/>
              </a:rPr>
              <a:t>r</a:t>
            </a:r>
            <a:r>
              <a:rPr sz="1600" spc="5" dirty="0">
                <a:latin typeface="Times New Roman"/>
                <a:cs typeface="Times New Roman"/>
              </a:rPr>
              <a:t> </a:t>
            </a:r>
            <a:r>
              <a:rPr sz="1600" spc="-25" dirty="0">
                <a:latin typeface="Times New Roman"/>
                <a:cs typeface="Times New Roman"/>
              </a:rPr>
              <a:t>[xa</a:t>
            </a:r>
            <a:r>
              <a:rPr sz="1600" spc="-114" dirty="0">
                <a:latin typeface="Times New Roman"/>
                <a:cs typeface="Times New Roman"/>
              </a:rPr>
              <a:t>,</a:t>
            </a:r>
            <a:r>
              <a:rPr sz="1600" spc="-55" dirty="0">
                <a:latin typeface="Times New Roman"/>
                <a:cs typeface="Times New Roman"/>
              </a:rPr>
              <a:t>ya</a:t>
            </a:r>
            <a:r>
              <a:rPr sz="1600" spc="-60" dirty="0">
                <a:latin typeface="Times New Roman"/>
                <a:cs typeface="Times New Roman"/>
              </a:rPr>
              <a:t>+</a:t>
            </a: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60" dirty="0">
                <a:latin typeface="Times New Roman"/>
                <a:cs typeface="Times New Roman"/>
              </a:rPr>
              <a:t>!</a:t>
            </a:r>
            <a:r>
              <a:rPr sz="1600" spc="-110" dirty="0">
                <a:latin typeface="Times New Roman"/>
                <a:cs typeface="Times New Roman"/>
              </a:rPr>
              <a:t>=</a:t>
            </a:r>
            <a:r>
              <a:rPr sz="1600" dirty="0">
                <a:latin typeface="Times New Roman"/>
                <a:cs typeface="Times New Roman"/>
              </a:rPr>
              <a:t> </a:t>
            </a:r>
            <a:r>
              <a:rPr sz="1600" spc="-5" dirty="0">
                <a:latin typeface="Times New Roman"/>
                <a:cs typeface="Times New Roman"/>
              </a:rPr>
              <a:t>0</a:t>
            </a:r>
            <a:endParaRPr sz="1600" dirty="0">
              <a:latin typeface="Times New Roman"/>
              <a:cs typeface="Times New Roman"/>
            </a:endParaRPr>
          </a:p>
        </p:txBody>
      </p:sp>
      <p:sp>
        <p:nvSpPr>
          <p:cNvPr id="5" name="object 5"/>
          <p:cNvSpPr txBox="1"/>
          <p:nvPr/>
        </p:nvSpPr>
        <p:spPr>
          <a:xfrm>
            <a:off x="11384406" y="485343"/>
            <a:ext cx="110489"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4C248"/>
                </a:solidFill>
                <a:latin typeface="Arial MT"/>
                <a:cs typeface="Arial MT"/>
              </a:rPr>
              <a:t>4</a:t>
            </a:r>
            <a:endParaRPr sz="1200">
              <a:latin typeface="Arial MT"/>
              <a:cs typeface="Arial MT"/>
            </a:endParaRPr>
          </a:p>
        </p:txBody>
      </p:sp>
      <p:sp>
        <p:nvSpPr>
          <p:cNvPr id="6" name="object 6"/>
          <p:cNvSpPr txBox="1"/>
          <p:nvPr/>
        </p:nvSpPr>
        <p:spPr>
          <a:xfrm>
            <a:off x="6533768" y="971448"/>
            <a:ext cx="5037455" cy="5077460"/>
          </a:xfrm>
          <a:prstGeom prst="rect">
            <a:avLst/>
          </a:prstGeom>
        </p:spPr>
        <p:txBody>
          <a:bodyPr vert="horz" wrap="square" lIns="0" tIns="64135" rIns="0" bIns="0" rtlCol="0">
            <a:spAutoFit/>
          </a:bodyPr>
          <a:lstStyle/>
          <a:p>
            <a:pPr marL="12700">
              <a:lnSpc>
                <a:spcPct val="100000"/>
              </a:lnSpc>
              <a:spcBef>
                <a:spcPts val="505"/>
              </a:spcBef>
            </a:pPr>
            <a:r>
              <a:rPr sz="1600" b="1" spc="-70" dirty="0">
                <a:latin typeface="Palatino Linotype"/>
                <a:cs typeface="Palatino Linotype"/>
              </a:rPr>
              <a:t>Mov</a:t>
            </a:r>
            <a:r>
              <a:rPr sz="1600" b="1" spc="-45" dirty="0">
                <a:latin typeface="Palatino Linotype"/>
                <a:cs typeface="Palatino Linotype"/>
              </a:rPr>
              <a:t>e</a:t>
            </a:r>
            <a:r>
              <a:rPr sz="1600" b="1" spc="-15" dirty="0">
                <a:latin typeface="Palatino Linotype"/>
                <a:cs typeface="Palatino Linotype"/>
              </a:rPr>
              <a:t> </a:t>
            </a:r>
            <a:r>
              <a:rPr sz="1600" b="1" spc="10" dirty="0">
                <a:latin typeface="Palatino Linotype"/>
                <a:cs typeface="Palatino Linotype"/>
              </a:rPr>
              <a:t>atom</a:t>
            </a:r>
            <a:r>
              <a:rPr sz="1600" b="1" spc="20" dirty="0">
                <a:latin typeface="Palatino Linotype"/>
                <a:cs typeface="Palatino Linotype"/>
              </a:rPr>
              <a:t> </a:t>
            </a:r>
            <a:r>
              <a:rPr sz="1600" b="1" spc="-50" dirty="0">
                <a:latin typeface="Palatino Linotype"/>
                <a:cs typeface="Palatino Linotype"/>
              </a:rPr>
              <a:t>le</a:t>
            </a:r>
            <a:r>
              <a:rPr sz="1600" b="1" spc="-10" dirty="0">
                <a:latin typeface="Palatino Linotype"/>
                <a:cs typeface="Palatino Linotype"/>
              </a:rPr>
              <a:t>f</a:t>
            </a:r>
            <a:r>
              <a:rPr sz="1600" b="1" dirty="0">
                <a:latin typeface="Palatino Linotype"/>
                <a:cs typeface="Palatino Linotype"/>
              </a:rPr>
              <a:t>t</a:t>
            </a:r>
            <a:r>
              <a:rPr sz="1600" b="1" spc="-5" dirty="0">
                <a:latin typeface="Palatino Linotype"/>
                <a:cs typeface="Palatino Linotype"/>
              </a:rPr>
              <a:t>:</a:t>
            </a:r>
            <a:endParaRPr sz="1600">
              <a:latin typeface="Palatino Linotype"/>
              <a:cs typeface="Palatino Linotype"/>
            </a:endParaRPr>
          </a:p>
          <a:p>
            <a:pPr marL="360045" marR="5715" indent="-347980">
              <a:lnSpc>
                <a:spcPct val="100000"/>
              </a:lnSpc>
              <a:spcBef>
                <a:spcPts val="409"/>
              </a:spcBef>
              <a:buFont typeface="Arial MT"/>
              <a:buChar char="•"/>
              <a:tabLst>
                <a:tab pos="360045" algn="l"/>
                <a:tab pos="360680" algn="l"/>
                <a:tab pos="1657985" algn="l"/>
                <a:tab pos="2272665" algn="l"/>
                <a:tab pos="3095625" algn="l"/>
                <a:tab pos="3327400" algn="l"/>
                <a:tab pos="3608070" algn="l"/>
                <a:tab pos="4142740" algn="l"/>
                <a:tab pos="4751070" algn="l"/>
              </a:tabLst>
            </a:pPr>
            <a:r>
              <a:rPr sz="1600" spc="65" dirty="0">
                <a:latin typeface="Times New Roman"/>
                <a:cs typeface="Times New Roman"/>
              </a:rPr>
              <a:t>P</a:t>
            </a:r>
            <a:r>
              <a:rPr sz="1600" spc="30" dirty="0">
                <a:latin typeface="Times New Roman"/>
                <a:cs typeface="Times New Roman"/>
              </a:rPr>
              <a:t>r</a:t>
            </a:r>
            <a:r>
              <a:rPr sz="1600" spc="5" dirty="0">
                <a:latin typeface="Times New Roman"/>
                <a:cs typeface="Times New Roman"/>
              </a:rPr>
              <a:t>e</a:t>
            </a:r>
            <a:r>
              <a:rPr sz="1600" spc="45" dirty="0">
                <a:latin typeface="Times New Roman"/>
                <a:cs typeface="Times New Roman"/>
              </a:rPr>
              <a:t>condit</a:t>
            </a:r>
            <a:r>
              <a:rPr sz="1600" spc="20" dirty="0">
                <a:latin typeface="Times New Roman"/>
                <a:cs typeface="Times New Roman"/>
              </a:rPr>
              <a:t>i</a:t>
            </a:r>
            <a:r>
              <a:rPr sz="1600" spc="80" dirty="0">
                <a:latin typeface="Times New Roman"/>
                <a:cs typeface="Times New Roman"/>
              </a:rPr>
              <a:t>o</a:t>
            </a:r>
            <a:r>
              <a:rPr sz="1600" spc="100" dirty="0">
                <a:latin typeface="Times New Roman"/>
                <a:cs typeface="Times New Roman"/>
              </a:rPr>
              <a:t>n</a:t>
            </a:r>
            <a:r>
              <a:rPr sz="1600" spc="-50" dirty="0">
                <a:latin typeface="Times New Roman"/>
                <a:cs typeface="Times New Roman"/>
              </a:rPr>
              <a:t>:</a:t>
            </a:r>
            <a:r>
              <a:rPr sz="1600" dirty="0">
                <a:latin typeface="Times New Roman"/>
                <a:cs typeface="Times New Roman"/>
              </a:rPr>
              <a:t>	</a:t>
            </a:r>
            <a:r>
              <a:rPr sz="1600" spc="-5" dirty="0">
                <a:latin typeface="Times New Roman"/>
                <a:cs typeface="Times New Roman"/>
              </a:rPr>
              <a:t>S</a:t>
            </a:r>
            <a:r>
              <a:rPr sz="1600" spc="5" dirty="0">
                <a:latin typeface="Times New Roman"/>
                <a:cs typeface="Times New Roman"/>
              </a:rPr>
              <a:t>p</a:t>
            </a:r>
            <a:r>
              <a:rPr sz="1600" spc="-10" dirty="0">
                <a:latin typeface="Times New Roman"/>
                <a:cs typeface="Times New Roman"/>
              </a:rPr>
              <a:t>ace</a:t>
            </a:r>
            <a:r>
              <a:rPr sz="1600" dirty="0">
                <a:latin typeface="Times New Roman"/>
                <a:cs typeface="Times New Roman"/>
              </a:rPr>
              <a:t>	</a:t>
            </a:r>
            <a:r>
              <a:rPr sz="1600" spc="-25" dirty="0">
                <a:latin typeface="Times New Roman"/>
                <a:cs typeface="Times New Roman"/>
              </a:rPr>
              <a:t>[x</a:t>
            </a:r>
            <a:r>
              <a:rPr sz="1600" spc="-10" dirty="0">
                <a:latin typeface="Times New Roman"/>
                <a:cs typeface="Times New Roman"/>
              </a:rPr>
              <a:t>a</a:t>
            </a:r>
            <a:r>
              <a:rPr sz="1600" spc="-140" dirty="0">
                <a:latin typeface="Times New Roman"/>
                <a:cs typeface="Times New Roman"/>
              </a:rPr>
              <a:t>-</a:t>
            </a:r>
            <a:r>
              <a:rPr sz="1600" dirty="0">
                <a:latin typeface="Times New Roman"/>
                <a:cs typeface="Times New Roman"/>
              </a:rPr>
              <a:t>1</a:t>
            </a:r>
            <a:r>
              <a:rPr sz="1600" spc="-120" dirty="0">
                <a:latin typeface="Times New Roman"/>
                <a:cs typeface="Times New Roman"/>
              </a:rPr>
              <a:t>,</a:t>
            </a:r>
            <a:r>
              <a:rPr sz="1600" spc="-20" dirty="0">
                <a:latin typeface="Times New Roman"/>
                <a:cs typeface="Times New Roman"/>
              </a:rPr>
              <a:t>ya]</a:t>
            </a:r>
            <a:r>
              <a:rPr sz="1600" dirty="0">
                <a:latin typeface="Times New Roman"/>
                <a:cs typeface="Times New Roman"/>
              </a:rPr>
              <a:t>	</a:t>
            </a:r>
            <a:r>
              <a:rPr sz="1600" spc="-105" dirty="0">
                <a:latin typeface="Times New Roman"/>
                <a:cs typeface="Times New Roman"/>
              </a:rPr>
              <a:t>=</a:t>
            </a:r>
            <a:r>
              <a:rPr sz="1600" dirty="0">
                <a:latin typeface="Times New Roman"/>
                <a:cs typeface="Times New Roman"/>
              </a:rPr>
              <a:t>	0</a:t>
            </a:r>
            <a:r>
              <a:rPr sz="1600" spc="-50" dirty="0">
                <a:latin typeface="Times New Roman"/>
                <a:cs typeface="Times New Roman"/>
              </a:rPr>
              <a:t>;</a:t>
            </a:r>
            <a:r>
              <a:rPr sz="1600" dirty="0">
                <a:latin typeface="Times New Roman"/>
                <a:cs typeface="Times New Roman"/>
              </a:rPr>
              <a:t>	</a:t>
            </a:r>
            <a:r>
              <a:rPr sz="1600" spc="-30" dirty="0">
                <a:latin typeface="Times New Roman"/>
                <a:cs typeface="Times New Roman"/>
              </a:rPr>
              <a:t>x</a:t>
            </a:r>
            <a:r>
              <a:rPr sz="1600" spc="-35" dirty="0">
                <a:latin typeface="Times New Roman"/>
                <a:cs typeface="Times New Roman"/>
              </a:rPr>
              <a:t>a</a:t>
            </a:r>
            <a:r>
              <a:rPr sz="1600" spc="-120" dirty="0">
                <a:latin typeface="Times New Roman"/>
                <a:cs typeface="Times New Roman"/>
              </a:rPr>
              <a:t>,</a:t>
            </a:r>
            <a:r>
              <a:rPr sz="1600" spc="-25" dirty="0">
                <a:latin typeface="Times New Roman"/>
                <a:cs typeface="Times New Roman"/>
              </a:rPr>
              <a:t>y</a:t>
            </a:r>
            <a:r>
              <a:rPr sz="1600" spc="-30" dirty="0">
                <a:latin typeface="Times New Roman"/>
                <a:cs typeface="Times New Roman"/>
              </a:rPr>
              <a:t>a</a:t>
            </a:r>
            <a:r>
              <a:rPr sz="1600" dirty="0">
                <a:latin typeface="Times New Roman"/>
                <a:cs typeface="Times New Roman"/>
              </a:rPr>
              <a:t>	</a:t>
            </a:r>
            <a:r>
              <a:rPr sz="1600" spc="35" dirty="0">
                <a:latin typeface="Times New Roman"/>
                <a:cs typeface="Times New Roman"/>
              </a:rPr>
              <a:t>be</a:t>
            </a:r>
            <a:r>
              <a:rPr sz="1600" spc="10" dirty="0">
                <a:latin typeface="Times New Roman"/>
                <a:cs typeface="Times New Roman"/>
              </a:rPr>
              <a:t>i</a:t>
            </a:r>
            <a:r>
              <a:rPr sz="1600" spc="55" dirty="0">
                <a:latin typeface="Times New Roman"/>
                <a:cs typeface="Times New Roman"/>
              </a:rPr>
              <a:t>n</a:t>
            </a:r>
            <a:r>
              <a:rPr sz="1600" spc="60" dirty="0">
                <a:latin typeface="Times New Roman"/>
                <a:cs typeface="Times New Roman"/>
              </a:rPr>
              <a:t>g</a:t>
            </a:r>
            <a:r>
              <a:rPr sz="1600" dirty="0">
                <a:latin typeface="Times New Roman"/>
                <a:cs typeface="Times New Roman"/>
              </a:rPr>
              <a:t>	</a:t>
            </a:r>
            <a:r>
              <a:rPr sz="1600" spc="55" dirty="0">
                <a:latin typeface="Times New Roman"/>
                <a:cs typeface="Times New Roman"/>
              </a:rPr>
              <a:t>t</a:t>
            </a:r>
            <a:r>
              <a:rPr sz="1600" spc="125" dirty="0">
                <a:latin typeface="Times New Roman"/>
                <a:cs typeface="Times New Roman"/>
              </a:rPr>
              <a:t>h</a:t>
            </a:r>
            <a:r>
              <a:rPr sz="1600" spc="-5" dirty="0">
                <a:latin typeface="Times New Roman"/>
                <a:cs typeface="Times New Roman"/>
              </a:rPr>
              <a:t>e  </a:t>
            </a:r>
            <a:r>
              <a:rPr sz="1600" spc="30" dirty="0">
                <a:latin typeface="Times New Roman"/>
                <a:cs typeface="Times New Roman"/>
              </a:rPr>
              <a:t>cooridnates</a:t>
            </a:r>
            <a:r>
              <a:rPr sz="1600" spc="10"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5" dirty="0">
                <a:latin typeface="Times New Roman"/>
                <a:cs typeface="Times New Roman"/>
              </a:rPr>
              <a:t>the</a:t>
            </a:r>
            <a:r>
              <a:rPr sz="1600" spc="10" dirty="0">
                <a:latin typeface="Times New Roman"/>
                <a:cs typeface="Times New Roman"/>
              </a:rPr>
              <a:t> </a:t>
            </a:r>
            <a:r>
              <a:rPr sz="1600" spc="30" dirty="0">
                <a:latin typeface="Times New Roman"/>
                <a:cs typeface="Times New Roman"/>
              </a:rPr>
              <a:t>chosen</a:t>
            </a:r>
            <a:r>
              <a:rPr sz="1600" dirty="0">
                <a:latin typeface="Times New Roman"/>
                <a:cs typeface="Times New Roman"/>
              </a:rPr>
              <a:t> </a:t>
            </a:r>
            <a:r>
              <a:rPr sz="1600" spc="60" dirty="0">
                <a:latin typeface="Times New Roman"/>
                <a:cs typeface="Times New Roman"/>
              </a:rPr>
              <a:t>atom</a:t>
            </a:r>
            <a:endParaRPr sz="1600">
              <a:latin typeface="Times New Roman"/>
              <a:cs typeface="Times New Roman"/>
            </a:endParaRPr>
          </a:p>
          <a:p>
            <a:pPr marL="360045" indent="-347980">
              <a:lnSpc>
                <a:spcPct val="100000"/>
              </a:lnSpc>
              <a:spcBef>
                <a:spcPts val="395"/>
              </a:spcBef>
              <a:buFont typeface="Arial MT"/>
              <a:buChar char="•"/>
              <a:tabLst>
                <a:tab pos="360045" algn="l"/>
                <a:tab pos="360680" algn="l"/>
              </a:tabLst>
            </a:pPr>
            <a:r>
              <a:rPr sz="1600" spc="-15" dirty="0">
                <a:latin typeface="Times New Roman"/>
                <a:cs typeface="Times New Roman"/>
              </a:rPr>
              <a:t>Effects</a:t>
            </a:r>
            <a:r>
              <a:rPr sz="1600" spc="-50" dirty="0">
                <a:latin typeface="Times New Roman"/>
                <a:cs typeface="Times New Roman"/>
              </a:rPr>
              <a:t>:</a:t>
            </a:r>
            <a:r>
              <a:rPr sz="1600" spc="-10" dirty="0">
                <a:latin typeface="Times New Roman"/>
                <a:cs typeface="Times New Roman"/>
              </a:rPr>
              <a:t> </a:t>
            </a:r>
            <a:r>
              <a:rPr sz="1600" spc="-40" dirty="0">
                <a:latin typeface="Times New Roman"/>
                <a:cs typeface="Times New Roman"/>
              </a:rPr>
              <a:t>xa</a:t>
            </a:r>
            <a:r>
              <a:rPr sz="1600" spc="20" dirty="0">
                <a:latin typeface="Times New Roman"/>
                <a:cs typeface="Times New Roman"/>
              </a:rPr>
              <a:t> </a:t>
            </a:r>
            <a:r>
              <a:rPr sz="1600" spc="-140" dirty="0">
                <a:latin typeface="Times New Roman"/>
                <a:cs typeface="Times New Roman"/>
              </a:rPr>
              <a:t>-</a:t>
            </a:r>
            <a:r>
              <a:rPr sz="1600" spc="-105" dirty="0">
                <a:latin typeface="Times New Roman"/>
                <a:cs typeface="Times New Roman"/>
              </a:rPr>
              <a:t>=</a:t>
            </a:r>
            <a:r>
              <a:rPr sz="1600"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65" dirty="0">
                <a:latin typeface="Times New Roman"/>
                <a:cs typeface="Times New Roman"/>
              </a:rPr>
              <a:t>until</a:t>
            </a:r>
            <a:r>
              <a:rPr sz="1600" spc="-5" dirty="0">
                <a:latin typeface="Times New Roman"/>
                <a:cs typeface="Times New Roman"/>
              </a:rPr>
              <a:t> </a:t>
            </a:r>
            <a:r>
              <a:rPr sz="1600" spc="-35" dirty="0">
                <a:latin typeface="Times New Roman"/>
                <a:cs typeface="Times New Roman"/>
              </a:rPr>
              <a:t>xa</a:t>
            </a:r>
            <a:r>
              <a:rPr sz="1600" spc="-100" dirty="0">
                <a:latin typeface="Times New Roman"/>
                <a:cs typeface="Times New Roman"/>
              </a:rPr>
              <a:t>=</a:t>
            </a:r>
            <a:r>
              <a:rPr sz="1600" spc="-5" dirty="0">
                <a:latin typeface="Times New Roman"/>
                <a:cs typeface="Times New Roman"/>
              </a:rPr>
              <a:t>0</a:t>
            </a:r>
            <a:r>
              <a:rPr sz="1600" spc="10" dirty="0">
                <a:latin typeface="Times New Roman"/>
                <a:cs typeface="Times New Roman"/>
              </a:rPr>
              <a:t> </a:t>
            </a:r>
            <a:r>
              <a:rPr sz="1600" spc="60" dirty="0">
                <a:latin typeface="Times New Roman"/>
                <a:cs typeface="Times New Roman"/>
              </a:rPr>
              <a:t>o</a:t>
            </a:r>
            <a:r>
              <a:rPr sz="1600" spc="40" dirty="0">
                <a:latin typeface="Times New Roman"/>
                <a:cs typeface="Times New Roman"/>
              </a:rPr>
              <a:t>r</a:t>
            </a:r>
            <a:r>
              <a:rPr sz="1600" dirty="0">
                <a:latin typeface="Times New Roman"/>
                <a:cs typeface="Times New Roman"/>
              </a:rPr>
              <a:t> </a:t>
            </a:r>
            <a:r>
              <a:rPr sz="1600" spc="-25" dirty="0">
                <a:latin typeface="Times New Roman"/>
                <a:cs typeface="Times New Roman"/>
              </a:rPr>
              <a:t>[xa</a:t>
            </a:r>
            <a:r>
              <a:rPr sz="1600" spc="-140" dirty="0">
                <a:latin typeface="Times New Roman"/>
                <a:cs typeface="Times New Roman"/>
              </a:rPr>
              <a:t>-</a:t>
            </a:r>
            <a:r>
              <a:rPr sz="1600" dirty="0">
                <a:latin typeface="Times New Roman"/>
                <a:cs typeface="Times New Roman"/>
              </a:rPr>
              <a:t>1</a:t>
            </a:r>
            <a:r>
              <a:rPr sz="1600" spc="-120" dirty="0">
                <a:latin typeface="Times New Roman"/>
                <a:cs typeface="Times New Roman"/>
              </a:rPr>
              <a:t>,</a:t>
            </a:r>
            <a:r>
              <a:rPr sz="1600" spc="-30" dirty="0">
                <a:latin typeface="Times New Roman"/>
                <a:cs typeface="Times New Roman"/>
              </a:rPr>
              <a:t>ya</a:t>
            </a:r>
            <a:r>
              <a:rPr sz="1600" spc="20"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60" dirty="0">
                <a:latin typeface="Times New Roman"/>
                <a:cs typeface="Times New Roman"/>
              </a:rPr>
              <a:t>!</a:t>
            </a:r>
            <a:r>
              <a:rPr sz="1600" spc="-110" dirty="0">
                <a:latin typeface="Times New Roman"/>
                <a:cs typeface="Times New Roman"/>
              </a:rPr>
              <a:t>=</a:t>
            </a:r>
            <a:r>
              <a:rPr sz="1600" spc="-10" dirty="0">
                <a:latin typeface="Times New Roman"/>
                <a:cs typeface="Times New Roman"/>
              </a:rPr>
              <a:t> </a:t>
            </a:r>
            <a:r>
              <a:rPr sz="1600" spc="-5" dirty="0">
                <a:latin typeface="Times New Roman"/>
                <a:cs typeface="Times New Roman"/>
              </a:rPr>
              <a:t>0</a:t>
            </a:r>
            <a:endParaRPr sz="1600">
              <a:latin typeface="Times New Roman"/>
              <a:cs typeface="Times New Roman"/>
            </a:endParaRPr>
          </a:p>
          <a:p>
            <a:pPr>
              <a:lnSpc>
                <a:spcPct val="100000"/>
              </a:lnSpc>
              <a:spcBef>
                <a:spcPts val="25"/>
              </a:spcBef>
              <a:buFont typeface="Arial MT"/>
              <a:buChar char="•"/>
            </a:pPr>
            <a:endParaRPr sz="2350">
              <a:latin typeface="Times New Roman"/>
              <a:cs typeface="Times New Roman"/>
            </a:endParaRPr>
          </a:p>
          <a:p>
            <a:pPr marL="12700">
              <a:lnSpc>
                <a:spcPct val="100000"/>
              </a:lnSpc>
            </a:pPr>
            <a:r>
              <a:rPr sz="1600" b="1" spc="-65" dirty="0">
                <a:latin typeface="Palatino Linotype"/>
                <a:cs typeface="Palatino Linotype"/>
              </a:rPr>
              <a:t>Move</a:t>
            </a:r>
            <a:r>
              <a:rPr sz="1600" b="1" spc="-35" dirty="0">
                <a:latin typeface="Palatino Linotype"/>
                <a:cs typeface="Palatino Linotype"/>
              </a:rPr>
              <a:t> </a:t>
            </a:r>
            <a:r>
              <a:rPr sz="1600" b="1" spc="10" dirty="0">
                <a:latin typeface="Palatino Linotype"/>
                <a:cs typeface="Palatino Linotype"/>
              </a:rPr>
              <a:t>atom</a:t>
            </a:r>
            <a:r>
              <a:rPr sz="1600" b="1" dirty="0">
                <a:latin typeface="Palatino Linotype"/>
                <a:cs typeface="Palatino Linotype"/>
              </a:rPr>
              <a:t> </a:t>
            </a:r>
            <a:r>
              <a:rPr sz="1600" b="1" spc="-5" dirty="0">
                <a:latin typeface="Palatino Linotype"/>
                <a:cs typeface="Palatino Linotype"/>
              </a:rPr>
              <a:t>right:</a:t>
            </a:r>
            <a:endParaRPr sz="1600">
              <a:latin typeface="Palatino Linotype"/>
              <a:cs typeface="Palatino Linotype"/>
            </a:endParaRPr>
          </a:p>
          <a:p>
            <a:pPr marL="360045" marR="5715" indent="-347980">
              <a:lnSpc>
                <a:spcPct val="100000"/>
              </a:lnSpc>
              <a:spcBef>
                <a:spcPts val="395"/>
              </a:spcBef>
              <a:buFont typeface="Arial MT"/>
              <a:buChar char="•"/>
              <a:tabLst>
                <a:tab pos="360045" algn="l"/>
                <a:tab pos="360680" algn="l"/>
              </a:tabLst>
            </a:pPr>
            <a:r>
              <a:rPr sz="1600" spc="40" dirty="0">
                <a:latin typeface="Times New Roman"/>
                <a:cs typeface="Times New Roman"/>
              </a:rPr>
              <a:t>Precondition:</a:t>
            </a:r>
            <a:r>
              <a:rPr sz="1600" spc="120" dirty="0">
                <a:latin typeface="Times New Roman"/>
                <a:cs typeface="Times New Roman"/>
              </a:rPr>
              <a:t> </a:t>
            </a:r>
            <a:r>
              <a:rPr sz="1600" spc="-5" dirty="0">
                <a:latin typeface="Times New Roman"/>
                <a:cs typeface="Times New Roman"/>
              </a:rPr>
              <a:t>Space</a:t>
            </a:r>
            <a:r>
              <a:rPr sz="1600" spc="175" dirty="0">
                <a:latin typeface="Times New Roman"/>
                <a:cs typeface="Times New Roman"/>
              </a:rPr>
              <a:t> </a:t>
            </a:r>
            <a:r>
              <a:rPr sz="1600" spc="-40" dirty="0">
                <a:latin typeface="Times New Roman"/>
                <a:cs typeface="Times New Roman"/>
              </a:rPr>
              <a:t>[xa+1,ya]</a:t>
            </a:r>
            <a:r>
              <a:rPr sz="1600" spc="195" dirty="0">
                <a:latin typeface="Times New Roman"/>
                <a:cs typeface="Times New Roman"/>
              </a:rPr>
              <a:t> </a:t>
            </a:r>
            <a:r>
              <a:rPr sz="1600" spc="-105" dirty="0">
                <a:latin typeface="Times New Roman"/>
                <a:cs typeface="Times New Roman"/>
              </a:rPr>
              <a:t>=</a:t>
            </a:r>
            <a:r>
              <a:rPr sz="1600" spc="-10" dirty="0">
                <a:latin typeface="Times New Roman"/>
                <a:cs typeface="Times New Roman"/>
              </a:rPr>
              <a:t> </a:t>
            </a:r>
            <a:r>
              <a:rPr sz="1600" spc="-25" dirty="0">
                <a:latin typeface="Times New Roman"/>
                <a:cs typeface="Times New Roman"/>
              </a:rPr>
              <a:t>0;</a:t>
            </a:r>
            <a:r>
              <a:rPr sz="1600" spc="175" dirty="0">
                <a:latin typeface="Times New Roman"/>
                <a:cs typeface="Times New Roman"/>
              </a:rPr>
              <a:t> </a:t>
            </a:r>
            <a:r>
              <a:rPr sz="1600" spc="-50" dirty="0">
                <a:latin typeface="Times New Roman"/>
                <a:cs typeface="Times New Roman"/>
              </a:rPr>
              <a:t>xa,ya</a:t>
            </a:r>
            <a:r>
              <a:rPr sz="1600" spc="215" dirty="0">
                <a:latin typeface="Times New Roman"/>
                <a:cs typeface="Times New Roman"/>
              </a:rPr>
              <a:t> </a:t>
            </a:r>
            <a:r>
              <a:rPr sz="1600" spc="40" dirty="0">
                <a:latin typeface="Times New Roman"/>
                <a:cs typeface="Times New Roman"/>
              </a:rPr>
              <a:t>being</a:t>
            </a:r>
            <a:r>
              <a:rPr sz="1600" spc="130" dirty="0">
                <a:latin typeface="Times New Roman"/>
                <a:cs typeface="Times New Roman"/>
              </a:rPr>
              <a:t> </a:t>
            </a:r>
            <a:r>
              <a:rPr sz="1600" spc="50" dirty="0">
                <a:latin typeface="Times New Roman"/>
                <a:cs typeface="Times New Roman"/>
              </a:rPr>
              <a:t>the </a:t>
            </a:r>
            <a:r>
              <a:rPr sz="1600" spc="-385" dirty="0">
                <a:latin typeface="Times New Roman"/>
                <a:cs typeface="Times New Roman"/>
              </a:rPr>
              <a:t> </a:t>
            </a:r>
            <a:r>
              <a:rPr sz="1600" spc="30" dirty="0">
                <a:latin typeface="Times New Roman"/>
                <a:cs typeface="Times New Roman"/>
              </a:rPr>
              <a:t>cooridnates</a:t>
            </a:r>
            <a:r>
              <a:rPr sz="1600" spc="10"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5" dirty="0">
                <a:latin typeface="Times New Roman"/>
                <a:cs typeface="Times New Roman"/>
              </a:rPr>
              <a:t>the</a:t>
            </a:r>
            <a:r>
              <a:rPr sz="1600" spc="10" dirty="0">
                <a:latin typeface="Times New Roman"/>
                <a:cs typeface="Times New Roman"/>
              </a:rPr>
              <a:t> </a:t>
            </a:r>
            <a:r>
              <a:rPr sz="1600" spc="30" dirty="0">
                <a:latin typeface="Times New Roman"/>
                <a:cs typeface="Times New Roman"/>
              </a:rPr>
              <a:t>chosen</a:t>
            </a:r>
            <a:r>
              <a:rPr sz="1600" dirty="0">
                <a:latin typeface="Times New Roman"/>
                <a:cs typeface="Times New Roman"/>
              </a:rPr>
              <a:t> </a:t>
            </a:r>
            <a:r>
              <a:rPr sz="1600" spc="60" dirty="0">
                <a:latin typeface="Times New Roman"/>
                <a:cs typeface="Times New Roman"/>
              </a:rPr>
              <a:t>atom</a:t>
            </a:r>
            <a:endParaRPr sz="1600">
              <a:latin typeface="Times New Roman"/>
              <a:cs typeface="Times New Roman"/>
            </a:endParaRPr>
          </a:p>
          <a:p>
            <a:pPr marL="360045" indent="-347980">
              <a:lnSpc>
                <a:spcPct val="100000"/>
              </a:lnSpc>
              <a:spcBef>
                <a:spcPts val="400"/>
              </a:spcBef>
              <a:buFont typeface="Arial MT"/>
              <a:buChar char="•"/>
              <a:tabLst>
                <a:tab pos="360045" algn="l"/>
                <a:tab pos="360680" algn="l"/>
              </a:tabLst>
            </a:pPr>
            <a:r>
              <a:rPr sz="1600" spc="-15" dirty="0">
                <a:latin typeface="Times New Roman"/>
                <a:cs typeface="Times New Roman"/>
              </a:rPr>
              <a:t>Effects</a:t>
            </a:r>
            <a:r>
              <a:rPr sz="1600" spc="-50" dirty="0">
                <a:latin typeface="Times New Roman"/>
                <a:cs typeface="Times New Roman"/>
              </a:rPr>
              <a:t>:</a:t>
            </a:r>
            <a:r>
              <a:rPr sz="1600" spc="-10" dirty="0">
                <a:latin typeface="Times New Roman"/>
                <a:cs typeface="Times New Roman"/>
              </a:rPr>
              <a:t> </a:t>
            </a:r>
            <a:r>
              <a:rPr sz="1600" spc="-40" dirty="0">
                <a:latin typeface="Times New Roman"/>
                <a:cs typeface="Times New Roman"/>
              </a:rPr>
              <a:t>xa</a:t>
            </a:r>
            <a:r>
              <a:rPr sz="1600" spc="20" dirty="0">
                <a:latin typeface="Times New Roman"/>
                <a:cs typeface="Times New Roman"/>
              </a:rPr>
              <a:t> </a:t>
            </a:r>
            <a:r>
              <a:rPr sz="1600" spc="-100" dirty="0">
                <a:latin typeface="Times New Roman"/>
                <a:cs typeface="Times New Roman"/>
              </a:rPr>
              <a:t>+</a:t>
            </a:r>
            <a:r>
              <a:rPr sz="1600" spc="-105" dirty="0">
                <a:latin typeface="Times New Roman"/>
                <a:cs typeface="Times New Roman"/>
              </a:rPr>
              <a:t>=</a:t>
            </a:r>
            <a:r>
              <a:rPr sz="1600" spc="-10"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65" dirty="0">
                <a:latin typeface="Times New Roman"/>
                <a:cs typeface="Times New Roman"/>
              </a:rPr>
              <a:t>until</a:t>
            </a:r>
            <a:r>
              <a:rPr sz="1600" spc="-5" dirty="0">
                <a:latin typeface="Times New Roman"/>
                <a:cs typeface="Times New Roman"/>
              </a:rPr>
              <a:t> </a:t>
            </a:r>
            <a:r>
              <a:rPr sz="1600" spc="-35" dirty="0">
                <a:latin typeface="Times New Roman"/>
                <a:cs typeface="Times New Roman"/>
              </a:rPr>
              <a:t>xa</a:t>
            </a:r>
            <a:r>
              <a:rPr sz="1600" spc="-100" dirty="0">
                <a:latin typeface="Times New Roman"/>
                <a:cs typeface="Times New Roman"/>
              </a:rPr>
              <a:t>=</a:t>
            </a:r>
            <a:r>
              <a:rPr sz="1600" dirty="0">
                <a:latin typeface="Times New Roman"/>
                <a:cs typeface="Times New Roman"/>
              </a:rPr>
              <a:t>1</a:t>
            </a:r>
            <a:r>
              <a:rPr sz="1600" spc="-5" dirty="0">
                <a:latin typeface="Times New Roman"/>
                <a:cs typeface="Times New Roman"/>
              </a:rPr>
              <a:t>4</a:t>
            </a:r>
            <a:r>
              <a:rPr sz="1600" spc="10" dirty="0">
                <a:latin typeface="Times New Roman"/>
                <a:cs typeface="Times New Roman"/>
              </a:rPr>
              <a:t> </a:t>
            </a:r>
            <a:r>
              <a:rPr sz="1600" spc="60" dirty="0">
                <a:latin typeface="Times New Roman"/>
                <a:cs typeface="Times New Roman"/>
              </a:rPr>
              <a:t>o</a:t>
            </a:r>
            <a:r>
              <a:rPr sz="1600" spc="40" dirty="0">
                <a:latin typeface="Times New Roman"/>
                <a:cs typeface="Times New Roman"/>
              </a:rPr>
              <a:t>r</a:t>
            </a:r>
            <a:r>
              <a:rPr sz="1600" dirty="0">
                <a:latin typeface="Times New Roman"/>
                <a:cs typeface="Times New Roman"/>
              </a:rPr>
              <a:t> </a:t>
            </a:r>
            <a:r>
              <a:rPr sz="1600" spc="-40" dirty="0">
                <a:latin typeface="Times New Roman"/>
                <a:cs typeface="Times New Roman"/>
              </a:rPr>
              <a:t>[xa</a:t>
            </a:r>
            <a:r>
              <a:rPr sz="1600" spc="-45" dirty="0">
                <a:latin typeface="Times New Roman"/>
                <a:cs typeface="Times New Roman"/>
              </a:rPr>
              <a:t>+</a:t>
            </a:r>
            <a:r>
              <a:rPr sz="1600" dirty="0">
                <a:latin typeface="Times New Roman"/>
                <a:cs typeface="Times New Roman"/>
              </a:rPr>
              <a:t>1</a:t>
            </a:r>
            <a:r>
              <a:rPr sz="1600" spc="-120" dirty="0">
                <a:latin typeface="Times New Roman"/>
                <a:cs typeface="Times New Roman"/>
              </a:rPr>
              <a:t>,</a:t>
            </a:r>
            <a:r>
              <a:rPr sz="1600" spc="-30" dirty="0">
                <a:latin typeface="Times New Roman"/>
                <a:cs typeface="Times New Roman"/>
              </a:rPr>
              <a:t>ya</a:t>
            </a:r>
            <a:r>
              <a:rPr sz="1600" spc="5" dirty="0">
                <a:latin typeface="Times New Roman"/>
                <a:cs typeface="Times New Roman"/>
              </a:rPr>
              <a:t> ]</a:t>
            </a:r>
            <a:r>
              <a:rPr sz="1600" spc="-5" dirty="0">
                <a:latin typeface="Times New Roman"/>
                <a:cs typeface="Times New Roman"/>
              </a:rPr>
              <a:t> </a:t>
            </a:r>
            <a:r>
              <a:rPr sz="1600" spc="-60" dirty="0">
                <a:latin typeface="Times New Roman"/>
                <a:cs typeface="Times New Roman"/>
              </a:rPr>
              <a:t>!</a:t>
            </a:r>
            <a:r>
              <a:rPr sz="1600" spc="-110" dirty="0">
                <a:latin typeface="Times New Roman"/>
                <a:cs typeface="Times New Roman"/>
              </a:rPr>
              <a:t>=</a:t>
            </a:r>
            <a:r>
              <a:rPr sz="1600" dirty="0">
                <a:latin typeface="Times New Roman"/>
                <a:cs typeface="Times New Roman"/>
              </a:rPr>
              <a:t> </a:t>
            </a:r>
            <a:r>
              <a:rPr sz="1600" spc="-5" dirty="0">
                <a:latin typeface="Times New Roman"/>
                <a:cs typeface="Times New Roman"/>
              </a:rPr>
              <a:t>0</a:t>
            </a:r>
            <a:endParaRPr sz="1600">
              <a:latin typeface="Times New Roman"/>
              <a:cs typeface="Times New Roman"/>
            </a:endParaRPr>
          </a:p>
          <a:p>
            <a:pPr>
              <a:lnSpc>
                <a:spcPct val="100000"/>
              </a:lnSpc>
              <a:buFont typeface="Arial MT"/>
              <a:buChar char="•"/>
            </a:pPr>
            <a:endParaRPr sz="2300">
              <a:latin typeface="Times New Roman"/>
              <a:cs typeface="Times New Roman"/>
            </a:endParaRPr>
          </a:p>
          <a:p>
            <a:pPr>
              <a:lnSpc>
                <a:spcPct val="100000"/>
              </a:lnSpc>
              <a:spcBef>
                <a:spcPts val="35"/>
              </a:spcBef>
              <a:buFont typeface="Arial MT"/>
              <a:buChar char="•"/>
            </a:pPr>
            <a:endParaRPr sz="2050">
              <a:latin typeface="Times New Roman"/>
              <a:cs typeface="Times New Roman"/>
            </a:endParaRPr>
          </a:p>
          <a:p>
            <a:pPr marL="12700">
              <a:lnSpc>
                <a:spcPct val="100000"/>
              </a:lnSpc>
              <a:spcBef>
                <a:spcPts val="5"/>
              </a:spcBef>
            </a:pPr>
            <a:r>
              <a:rPr sz="1600" b="1" spc="-40" dirty="0">
                <a:latin typeface="Palatino Linotype"/>
                <a:cs typeface="Palatino Linotype"/>
              </a:rPr>
              <a:t>Objective</a:t>
            </a:r>
            <a:r>
              <a:rPr sz="1600" b="1" spc="-15" dirty="0">
                <a:latin typeface="Palatino Linotype"/>
                <a:cs typeface="Palatino Linotype"/>
              </a:rPr>
              <a:t> </a:t>
            </a:r>
            <a:r>
              <a:rPr sz="1600" b="1" spc="-20" dirty="0">
                <a:latin typeface="Palatino Linotype"/>
                <a:cs typeface="Palatino Linotype"/>
              </a:rPr>
              <a:t>state:</a:t>
            </a:r>
            <a:endParaRPr sz="1600">
              <a:latin typeface="Palatino Linotype"/>
              <a:cs typeface="Palatino Linotype"/>
            </a:endParaRPr>
          </a:p>
          <a:p>
            <a:pPr marL="360045" marR="5080" indent="-347980">
              <a:lnSpc>
                <a:spcPct val="100000"/>
              </a:lnSpc>
              <a:spcBef>
                <a:spcPts val="405"/>
              </a:spcBef>
              <a:buFont typeface="Arial MT"/>
              <a:buChar char="•"/>
              <a:tabLst>
                <a:tab pos="360045" algn="l"/>
                <a:tab pos="360680" algn="l"/>
              </a:tabLst>
            </a:pPr>
            <a:r>
              <a:rPr sz="1600" spc="30" dirty="0">
                <a:latin typeface="Times New Roman"/>
                <a:cs typeface="Times New Roman"/>
              </a:rPr>
              <a:t>Defined </a:t>
            </a:r>
            <a:r>
              <a:rPr sz="1600" spc="15" dirty="0">
                <a:latin typeface="Times New Roman"/>
                <a:cs typeface="Times New Roman"/>
              </a:rPr>
              <a:t>by</a:t>
            </a:r>
            <a:r>
              <a:rPr sz="1600" spc="20" dirty="0">
                <a:latin typeface="Times New Roman"/>
                <a:cs typeface="Times New Roman"/>
              </a:rPr>
              <a:t> </a:t>
            </a:r>
            <a:r>
              <a:rPr sz="1600" spc="-5" dirty="0">
                <a:latin typeface="Times New Roman"/>
                <a:cs typeface="Times New Roman"/>
              </a:rPr>
              <a:t>a</a:t>
            </a:r>
            <a:r>
              <a:rPr sz="1600" dirty="0">
                <a:latin typeface="Times New Roman"/>
                <a:cs typeface="Times New Roman"/>
              </a:rPr>
              <a:t> </a:t>
            </a:r>
            <a:r>
              <a:rPr sz="1600" spc="30" dirty="0">
                <a:latin typeface="Times New Roman"/>
                <a:cs typeface="Times New Roman"/>
              </a:rPr>
              <a:t>sub-map </a:t>
            </a:r>
            <a:r>
              <a:rPr sz="1600" spc="25" dirty="0">
                <a:latin typeface="Times New Roman"/>
                <a:cs typeface="Times New Roman"/>
              </a:rPr>
              <a:t>describing</a:t>
            </a:r>
            <a:r>
              <a:rPr sz="1600" spc="30" dirty="0">
                <a:latin typeface="Times New Roman"/>
                <a:cs typeface="Times New Roman"/>
              </a:rPr>
              <a:t> </a:t>
            </a:r>
            <a:r>
              <a:rPr sz="1600" spc="-5" dirty="0">
                <a:latin typeface="Times New Roman"/>
                <a:cs typeface="Times New Roman"/>
              </a:rPr>
              <a:t>a</a:t>
            </a:r>
            <a:r>
              <a:rPr sz="1600" dirty="0">
                <a:latin typeface="Times New Roman"/>
                <a:cs typeface="Times New Roman"/>
              </a:rPr>
              <a:t> </a:t>
            </a:r>
            <a:r>
              <a:rPr sz="1600" spc="55" dirty="0">
                <a:latin typeface="Times New Roman"/>
                <a:cs typeface="Times New Roman"/>
              </a:rPr>
              <a:t>pattern </a:t>
            </a:r>
            <a:r>
              <a:rPr sz="1600" spc="5" dirty="0">
                <a:latin typeface="Times New Roman"/>
                <a:cs typeface="Times New Roman"/>
              </a:rPr>
              <a:t>of</a:t>
            </a:r>
            <a:r>
              <a:rPr sz="1600" spc="10" dirty="0">
                <a:latin typeface="Times New Roman"/>
                <a:cs typeface="Times New Roman"/>
              </a:rPr>
              <a:t> </a:t>
            </a:r>
            <a:r>
              <a:rPr sz="1600" spc="35" dirty="0">
                <a:latin typeface="Times New Roman"/>
                <a:cs typeface="Times New Roman"/>
              </a:rPr>
              <a:t>atoms </a:t>
            </a:r>
            <a:r>
              <a:rPr sz="1600" spc="-385" dirty="0">
                <a:latin typeface="Times New Roman"/>
                <a:cs typeface="Times New Roman"/>
              </a:rPr>
              <a:t> </a:t>
            </a:r>
            <a:r>
              <a:rPr sz="1600" spc="55" dirty="0">
                <a:latin typeface="Times New Roman"/>
                <a:cs typeface="Times New Roman"/>
              </a:rPr>
              <a:t>that</a:t>
            </a:r>
            <a:r>
              <a:rPr sz="1600" spc="-5" dirty="0">
                <a:latin typeface="Times New Roman"/>
                <a:cs typeface="Times New Roman"/>
              </a:rPr>
              <a:t> </a:t>
            </a:r>
            <a:r>
              <a:rPr sz="1600" spc="-30" dirty="0">
                <a:latin typeface="Times New Roman"/>
                <a:cs typeface="Times New Roman"/>
              </a:rPr>
              <a:t>is</a:t>
            </a:r>
            <a:r>
              <a:rPr sz="1600" spc="5" dirty="0">
                <a:latin typeface="Times New Roman"/>
                <a:cs typeface="Times New Roman"/>
              </a:rPr>
              <a:t> </a:t>
            </a:r>
            <a:r>
              <a:rPr sz="1600" spc="20" dirty="0">
                <a:latin typeface="Times New Roman"/>
                <a:cs typeface="Times New Roman"/>
              </a:rPr>
              <a:t>smaller</a:t>
            </a:r>
            <a:r>
              <a:rPr sz="1600" spc="40" dirty="0">
                <a:latin typeface="Times New Roman"/>
                <a:cs typeface="Times New Roman"/>
              </a:rPr>
              <a:t> </a:t>
            </a:r>
            <a:r>
              <a:rPr sz="1600" spc="70" dirty="0">
                <a:latin typeface="Times New Roman"/>
                <a:cs typeface="Times New Roman"/>
              </a:rPr>
              <a:t>than</a:t>
            </a:r>
            <a:r>
              <a:rPr sz="1600" dirty="0">
                <a:latin typeface="Times New Roman"/>
                <a:cs typeface="Times New Roman"/>
              </a:rPr>
              <a:t> </a:t>
            </a:r>
            <a:r>
              <a:rPr sz="1600" spc="55" dirty="0">
                <a:latin typeface="Times New Roman"/>
                <a:cs typeface="Times New Roman"/>
              </a:rPr>
              <a:t>the</a:t>
            </a:r>
            <a:r>
              <a:rPr sz="1600" spc="15" dirty="0">
                <a:latin typeface="Times New Roman"/>
                <a:cs typeface="Times New Roman"/>
              </a:rPr>
              <a:t> </a:t>
            </a:r>
            <a:r>
              <a:rPr sz="1600" spc="60" dirty="0">
                <a:latin typeface="Times New Roman"/>
                <a:cs typeface="Times New Roman"/>
              </a:rPr>
              <a:t>main</a:t>
            </a:r>
            <a:r>
              <a:rPr sz="1600" spc="15" dirty="0">
                <a:latin typeface="Times New Roman"/>
                <a:cs typeface="Times New Roman"/>
              </a:rPr>
              <a:t> </a:t>
            </a:r>
            <a:r>
              <a:rPr sz="1600" spc="35" dirty="0">
                <a:latin typeface="Times New Roman"/>
                <a:cs typeface="Times New Roman"/>
              </a:rPr>
              <a:t>map;</a:t>
            </a:r>
            <a:endParaRPr sz="1600">
              <a:latin typeface="Times New Roman"/>
              <a:cs typeface="Times New Roman"/>
            </a:endParaRPr>
          </a:p>
          <a:p>
            <a:pPr marL="360045" marR="5080" indent="-347980">
              <a:lnSpc>
                <a:spcPct val="100000"/>
              </a:lnSpc>
              <a:spcBef>
                <a:spcPts val="395"/>
              </a:spcBef>
              <a:buFont typeface="Arial MT"/>
              <a:buChar char="•"/>
              <a:tabLst>
                <a:tab pos="360045" algn="l"/>
                <a:tab pos="360680" algn="l"/>
                <a:tab pos="1477010" algn="l"/>
              </a:tabLst>
            </a:pPr>
            <a:r>
              <a:rPr sz="1600" spc="10" dirty="0">
                <a:latin typeface="Times New Roman"/>
                <a:cs typeface="Times New Roman"/>
              </a:rPr>
              <a:t>Each </a:t>
            </a:r>
            <a:r>
              <a:rPr sz="1600" spc="200" dirty="0">
                <a:latin typeface="Times New Roman"/>
                <a:cs typeface="Times New Roman"/>
              </a:rPr>
              <a:t> </a:t>
            </a:r>
            <a:r>
              <a:rPr sz="1600" spc="-5" dirty="0">
                <a:latin typeface="Times New Roman"/>
                <a:cs typeface="Times New Roman"/>
              </a:rPr>
              <a:t>space	</a:t>
            </a:r>
            <a:r>
              <a:rPr sz="1600" spc="25" dirty="0">
                <a:latin typeface="Times New Roman"/>
                <a:cs typeface="Times New Roman"/>
              </a:rPr>
              <a:t>may</a:t>
            </a:r>
            <a:r>
              <a:rPr sz="1600" spc="175" dirty="0">
                <a:latin typeface="Times New Roman"/>
                <a:cs typeface="Times New Roman"/>
              </a:rPr>
              <a:t> </a:t>
            </a:r>
            <a:r>
              <a:rPr sz="1600" spc="40" dirty="0">
                <a:latin typeface="Times New Roman"/>
                <a:cs typeface="Times New Roman"/>
              </a:rPr>
              <a:t>either</a:t>
            </a:r>
            <a:r>
              <a:rPr sz="1600" spc="155" dirty="0">
                <a:latin typeface="Times New Roman"/>
                <a:cs typeface="Times New Roman"/>
              </a:rPr>
              <a:t> </a:t>
            </a:r>
            <a:r>
              <a:rPr sz="1600" spc="50" dirty="0">
                <a:latin typeface="Times New Roman"/>
                <a:cs typeface="Times New Roman"/>
              </a:rPr>
              <a:t>contain</a:t>
            </a:r>
            <a:r>
              <a:rPr sz="1600" spc="150" dirty="0">
                <a:latin typeface="Times New Roman"/>
                <a:cs typeface="Times New Roman"/>
              </a:rPr>
              <a:t> </a:t>
            </a:r>
            <a:r>
              <a:rPr sz="1600" spc="55" dirty="0">
                <a:latin typeface="Times New Roman"/>
                <a:cs typeface="Times New Roman"/>
              </a:rPr>
              <a:t>an</a:t>
            </a:r>
            <a:r>
              <a:rPr sz="1600" spc="130" dirty="0">
                <a:latin typeface="Times New Roman"/>
                <a:cs typeface="Times New Roman"/>
              </a:rPr>
              <a:t> </a:t>
            </a:r>
            <a:r>
              <a:rPr sz="1600" spc="60" dirty="0">
                <a:latin typeface="Times New Roman"/>
                <a:cs typeface="Times New Roman"/>
              </a:rPr>
              <a:t>atom</a:t>
            </a:r>
            <a:r>
              <a:rPr sz="1600" spc="135" dirty="0">
                <a:latin typeface="Times New Roman"/>
                <a:cs typeface="Times New Roman"/>
              </a:rPr>
              <a:t> </a:t>
            </a:r>
            <a:r>
              <a:rPr sz="1600" spc="10" dirty="0">
                <a:latin typeface="Times New Roman"/>
                <a:cs typeface="Times New Roman"/>
              </a:rPr>
              <a:t>(1~n)</a:t>
            </a:r>
            <a:r>
              <a:rPr sz="1600" spc="175" dirty="0">
                <a:latin typeface="Times New Roman"/>
                <a:cs typeface="Times New Roman"/>
              </a:rPr>
              <a:t> </a:t>
            </a:r>
            <a:r>
              <a:rPr sz="1600" spc="50" dirty="0">
                <a:latin typeface="Times New Roman"/>
                <a:cs typeface="Times New Roman"/>
              </a:rPr>
              <a:t>or </a:t>
            </a:r>
            <a:r>
              <a:rPr sz="1600" spc="-385" dirty="0">
                <a:latin typeface="Times New Roman"/>
                <a:cs typeface="Times New Roman"/>
              </a:rPr>
              <a:t> </a:t>
            </a:r>
            <a:r>
              <a:rPr sz="1600" spc="65" dirty="0">
                <a:latin typeface="Times New Roman"/>
                <a:cs typeface="Times New Roman"/>
              </a:rPr>
              <a:t>nothing</a:t>
            </a:r>
            <a:r>
              <a:rPr sz="1600" spc="-5" dirty="0">
                <a:latin typeface="Times New Roman"/>
                <a:cs typeface="Times New Roman"/>
              </a:rPr>
              <a:t> </a:t>
            </a:r>
            <a:r>
              <a:rPr sz="1600" dirty="0">
                <a:latin typeface="Times New Roman"/>
                <a:cs typeface="Times New Roman"/>
              </a:rPr>
              <a:t>(0).</a:t>
            </a:r>
            <a:endParaRPr sz="1600">
              <a:latin typeface="Times New Roman"/>
              <a:cs typeface="Times New Roman"/>
            </a:endParaRPr>
          </a:p>
          <a:p>
            <a:pPr marL="360045" marR="5715" indent="-347980">
              <a:lnSpc>
                <a:spcPct val="100000"/>
              </a:lnSpc>
              <a:spcBef>
                <a:spcPts val="400"/>
              </a:spcBef>
              <a:buFont typeface="Arial MT"/>
              <a:buChar char="•"/>
              <a:tabLst>
                <a:tab pos="360045" algn="l"/>
                <a:tab pos="360680" algn="l"/>
              </a:tabLst>
            </a:pPr>
            <a:r>
              <a:rPr sz="1600" spc="-10" dirty="0">
                <a:latin typeface="Times New Roman"/>
                <a:cs typeface="Times New Roman"/>
              </a:rPr>
              <a:t>All</a:t>
            </a:r>
            <a:r>
              <a:rPr sz="1600" spc="-5" dirty="0">
                <a:latin typeface="Times New Roman"/>
                <a:cs typeface="Times New Roman"/>
              </a:rPr>
              <a:t> </a:t>
            </a:r>
            <a:r>
              <a:rPr sz="1600" spc="55" dirty="0">
                <a:latin typeface="Times New Roman"/>
                <a:cs typeface="Times New Roman"/>
              </a:rPr>
              <a:t>the</a:t>
            </a:r>
            <a:r>
              <a:rPr sz="1600" spc="60" dirty="0">
                <a:latin typeface="Times New Roman"/>
                <a:cs typeface="Times New Roman"/>
              </a:rPr>
              <a:t> </a:t>
            </a:r>
            <a:r>
              <a:rPr sz="1600" spc="35" dirty="0">
                <a:latin typeface="Times New Roman"/>
                <a:cs typeface="Times New Roman"/>
              </a:rPr>
              <a:t>atoms</a:t>
            </a:r>
            <a:r>
              <a:rPr sz="1600" spc="40" dirty="0">
                <a:latin typeface="Times New Roman"/>
                <a:cs typeface="Times New Roman"/>
              </a:rPr>
              <a:t> </a:t>
            </a:r>
            <a:r>
              <a:rPr sz="1600" spc="90" dirty="0">
                <a:latin typeface="Times New Roman"/>
                <a:cs typeface="Times New Roman"/>
              </a:rPr>
              <a:t>on</a:t>
            </a:r>
            <a:r>
              <a:rPr sz="1600" spc="95" dirty="0">
                <a:latin typeface="Times New Roman"/>
                <a:cs typeface="Times New Roman"/>
              </a:rPr>
              <a:t> </a:t>
            </a:r>
            <a:r>
              <a:rPr sz="1600" spc="55" dirty="0">
                <a:latin typeface="Times New Roman"/>
                <a:cs typeface="Times New Roman"/>
              </a:rPr>
              <a:t>the</a:t>
            </a:r>
            <a:r>
              <a:rPr sz="1600" spc="60" dirty="0">
                <a:latin typeface="Times New Roman"/>
                <a:cs typeface="Times New Roman"/>
              </a:rPr>
              <a:t> </a:t>
            </a:r>
            <a:r>
              <a:rPr sz="1600" spc="65" dirty="0">
                <a:latin typeface="Times New Roman"/>
                <a:cs typeface="Times New Roman"/>
              </a:rPr>
              <a:t>main</a:t>
            </a:r>
            <a:r>
              <a:rPr sz="1600" spc="70" dirty="0">
                <a:latin typeface="Times New Roman"/>
                <a:cs typeface="Times New Roman"/>
              </a:rPr>
              <a:t> map</a:t>
            </a:r>
            <a:r>
              <a:rPr sz="1600" spc="75" dirty="0">
                <a:latin typeface="Times New Roman"/>
                <a:cs typeface="Times New Roman"/>
              </a:rPr>
              <a:t> </a:t>
            </a:r>
            <a:r>
              <a:rPr sz="1600" spc="55" dirty="0">
                <a:latin typeface="Times New Roman"/>
                <a:cs typeface="Times New Roman"/>
              </a:rPr>
              <a:t>must</a:t>
            </a:r>
            <a:r>
              <a:rPr sz="1600" spc="60" dirty="0">
                <a:latin typeface="Times New Roman"/>
                <a:cs typeface="Times New Roman"/>
              </a:rPr>
              <a:t> match</a:t>
            </a:r>
            <a:r>
              <a:rPr sz="1600" spc="65" dirty="0">
                <a:latin typeface="Times New Roman"/>
                <a:cs typeface="Times New Roman"/>
              </a:rPr>
              <a:t> </a:t>
            </a:r>
            <a:r>
              <a:rPr sz="1600" spc="30" dirty="0">
                <a:latin typeface="Times New Roman"/>
                <a:cs typeface="Times New Roman"/>
              </a:rPr>
              <a:t>this </a:t>
            </a:r>
            <a:r>
              <a:rPr sz="1600" spc="-385" dirty="0">
                <a:latin typeface="Times New Roman"/>
                <a:cs typeface="Times New Roman"/>
              </a:rPr>
              <a:t> </a:t>
            </a:r>
            <a:r>
              <a:rPr sz="1600" spc="55" dirty="0">
                <a:latin typeface="Times New Roman"/>
                <a:cs typeface="Times New Roman"/>
              </a:rPr>
              <a:t>pattern</a:t>
            </a:r>
            <a:r>
              <a:rPr sz="1600" spc="-5" dirty="0">
                <a:latin typeface="Times New Roman"/>
                <a:cs typeface="Times New Roman"/>
              </a:rPr>
              <a:t> </a:t>
            </a:r>
            <a:r>
              <a:rPr sz="1600" spc="60" dirty="0">
                <a:latin typeface="Times New Roman"/>
                <a:cs typeface="Times New Roman"/>
              </a:rPr>
              <a:t>to</a:t>
            </a:r>
            <a:r>
              <a:rPr sz="1600" spc="-5" dirty="0">
                <a:latin typeface="Times New Roman"/>
                <a:cs typeface="Times New Roman"/>
              </a:rPr>
              <a:t> </a:t>
            </a:r>
            <a:r>
              <a:rPr sz="1600" spc="25" dirty="0">
                <a:latin typeface="Times New Roman"/>
                <a:cs typeface="Times New Roman"/>
              </a:rPr>
              <a:t>reach</a:t>
            </a:r>
            <a:r>
              <a:rPr sz="1600" spc="35" dirty="0">
                <a:latin typeface="Times New Roman"/>
                <a:cs typeface="Times New Roman"/>
              </a:rPr>
              <a:t> </a:t>
            </a:r>
            <a:r>
              <a:rPr sz="1600" spc="55" dirty="0">
                <a:latin typeface="Times New Roman"/>
                <a:cs typeface="Times New Roman"/>
              </a:rPr>
              <a:t>the</a:t>
            </a:r>
            <a:r>
              <a:rPr sz="1600" dirty="0">
                <a:latin typeface="Times New Roman"/>
                <a:cs typeface="Times New Roman"/>
              </a:rPr>
              <a:t> </a:t>
            </a:r>
            <a:r>
              <a:rPr sz="1600" spc="10" dirty="0">
                <a:latin typeface="Times New Roman"/>
                <a:cs typeface="Times New Roman"/>
              </a:rPr>
              <a:t>objective</a:t>
            </a:r>
            <a:r>
              <a:rPr sz="1600" spc="20" dirty="0">
                <a:latin typeface="Times New Roman"/>
                <a:cs typeface="Times New Roman"/>
              </a:rPr>
              <a:t> </a:t>
            </a:r>
            <a:r>
              <a:rPr sz="1600" spc="10" dirty="0">
                <a:latin typeface="Times New Roman"/>
                <a:cs typeface="Times New Roman"/>
              </a:rPr>
              <a:t>state.</a:t>
            </a:r>
            <a:endParaRPr sz="16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3430904" cy="6858000"/>
            <a:chOff x="0" y="0"/>
            <a:chExt cx="3430904" cy="6858000"/>
          </a:xfrm>
        </p:grpSpPr>
        <p:sp>
          <p:nvSpPr>
            <p:cNvPr id="3" name="object 3"/>
            <p:cNvSpPr/>
            <p:nvPr/>
          </p:nvSpPr>
          <p:spPr>
            <a:xfrm>
              <a:off x="0" y="3427475"/>
              <a:ext cx="3430904" cy="3430904"/>
            </a:xfrm>
            <a:custGeom>
              <a:avLst/>
              <a:gdLst/>
              <a:ahLst/>
              <a:cxnLst/>
              <a:rect l="l" t="t" r="r" b="b"/>
              <a:pathLst>
                <a:path w="3430904" h="3430904">
                  <a:moveTo>
                    <a:pt x="3430524" y="0"/>
                  </a:moveTo>
                  <a:lnTo>
                    <a:pt x="0" y="0"/>
                  </a:lnTo>
                  <a:lnTo>
                    <a:pt x="0" y="3430524"/>
                  </a:lnTo>
                  <a:lnTo>
                    <a:pt x="3430524" y="3430524"/>
                  </a:lnTo>
                  <a:lnTo>
                    <a:pt x="3430524" y="0"/>
                  </a:lnTo>
                  <a:close/>
                </a:path>
              </a:pathLst>
            </a:custGeom>
            <a:solidFill>
              <a:srgbClr val="0AD0D9"/>
            </a:solidFill>
          </p:spPr>
          <p:txBody>
            <a:bodyPr wrap="square" lIns="0" tIns="0" rIns="0" bIns="0" rtlCol="0"/>
            <a:lstStyle/>
            <a:p>
              <a:endParaRPr/>
            </a:p>
          </p:txBody>
        </p:sp>
        <p:sp>
          <p:nvSpPr>
            <p:cNvPr id="4" name="object 4"/>
            <p:cNvSpPr/>
            <p:nvPr/>
          </p:nvSpPr>
          <p:spPr>
            <a:xfrm>
              <a:off x="0" y="3427476"/>
              <a:ext cx="3430904" cy="3430904"/>
            </a:xfrm>
            <a:custGeom>
              <a:avLst/>
              <a:gdLst/>
              <a:ahLst/>
              <a:cxnLst/>
              <a:rect l="l" t="t" r="r" b="b"/>
              <a:pathLst>
                <a:path w="3430904" h="3430904">
                  <a:moveTo>
                    <a:pt x="3430524" y="0"/>
                  </a:moveTo>
                  <a:lnTo>
                    <a:pt x="0" y="3417389"/>
                  </a:lnTo>
                  <a:lnTo>
                    <a:pt x="0" y="3430523"/>
                  </a:lnTo>
                  <a:lnTo>
                    <a:pt x="3430524" y="3430523"/>
                  </a:lnTo>
                  <a:lnTo>
                    <a:pt x="3430524" y="0"/>
                  </a:lnTo>
                  <a:close/>
                </a:path>
              </a:pathLst>
            </a:custGeom>
            <a:solidFill>
              <a:srgbClr val="0E6EC5"/>
            </a:solidFill>
          </p:spPr>
          <p:txBody>
            <a:bodyPr wrap="square" lIns="0" tIns="0" rIns="0" bIns="0" rtlCol="0"/>
            <a:lstStyle/>
            <a:p>
              <a:endParaRPr/>
            </a:p>
          </p:txBody>
        </p:sp>
        <p:sp>
          <p:nvSpPr>
            <p:cNvPr id="5" name="object 5"/>
            <p:cNvSpPr/>
            <p:nvPr/>
          </p:nvSpPr>
          <p:spPr>
            <a:xfrm>
              <a:off x="0" y="0"/>
              <a:ext cx="3424554" cy="3436620"/>
            </a:xfrm>
            <a:custGeom>
              <a:avLst/>
              <a:gdLst/>
              <a:ahLst/>
              <a:cxnLst/>
              <a:rect l="l" t="t" r="r" b="b"/>
              <a:pathLst>
                <a:path w="3424554" h="3436620">
                  <a:moveTo>
                    <a:pt x="3424428" y="0"/>
                  </a:moveTo>
                  <a:lnTo>
                    <a:pt x="0" y="0"/>
                  </a:lnTo>
                  <a:lnTo>
                    <a:pt x="0" y="3436620"/>
                  </a:lnTo>
                  <a:lnTo>
                    <a:pt x="3424428" y="3436620"/>
                  </a:lnTo>
                  <a:lnTo>
                    <a:pt x="3424428" y="0"/>
                  </a:lnTo>
                  <a:close/>
                </a:path>
              </a:pathLst>
            </a:custGeom>
            <a:solidFill>
              <a:srgbClr val="7BC961"/>
            </a:solidFill>
          </p:spPr>
          <p:txBody>
            <a:bodyPr wrap="square" lIns="0" tIns="0" rIns="0" bIns="0" rtlCol="0"/>
            <a:lstStyle/>
            <a:p>
              <a:endParaRPr/>
            </a:p>
          </p:txBody>
        </p:sp>
        <p:sp>
          <p:nvSpPr>
            <p:cNvPr id="6" name="object 6"/>
            <p:cNvSpPr/>
            <p:nvPr/>
          </p:nvSpPr>
          <p:spPr>
            <a:xfrm>
              <a:off x="0" y="1523"/>
              <a:ext cx="3424554" cy="3435350"/>
            </a:xfrm>
            <a:custGeom>
              <a:avLst/>
              <a:gdLst/>
              <a:ahLst/>
              <a:cxnLst/>
              <a:rect l="l" t="t" r="r" b="b"/>
              <a:pathLst>
                <a:path w="3424554" h="3435350">
                  <a:moveTo>
                    <a:pt x="0" y="0"/>
                  </a:moveTo>
                  <a:lnTo>
                    <a:pt x="0" y="3435096"/>
                  </a:lnTo>
                  <a:lnTo>
                    <a:pt x="3424428" y="3435096"/>
                  </a:lnTo>
                  <a:lnTo>
                    <a:pt x="0" y="0"/>
                  </a:lnTo>
                  <a:close/>
                </a:path>
              </a:pathLst>
            </a:custGeom>
            <a:solidFill>
              <a:srgbClr val="0E6EC5"/>
            </a:solidFill>
          </p:spPr>
          <p:txBody>
            <a:bodyPr wrap="square" lIns="0" tIns="0" rIns="0" bIns="0" rtlCol="0"/>
            <a:lstStyle/>
            <a:p>
              <a:endParaRPr/>
            </a:p>
          </p:txBody>
        </p:sp>
      </p:grpSp>
      <p:sp>
        <p:nvSpPr>
          <p:cNvPr id="7" name="object 7"/>
          <p:cNvSpPr txBox="1">
            <a:spLocks noGrp="1"/>
          </p:cNvSpPr>
          <p:nvPr>
            <p:ph type="title"/>
          </p:nvPr>
        </p:nvSpPr>
        <p:spPr>
          <a:xfrm>
            <a:off x="4134738" y="1226565"/>
            <a:ext cx="6609462" cy="566822"/>
          </a:xfrm>
          <a:prstGeom prst="rect">
            <a:avLst/>
          </a:prstGeom>
        </p:spPr>
        <p:txBody>
          <a:bodyPr vert="horz" wrap="square" lIns="0" tIns="12700" rIns="0" bIns="0" rtlCol="0">
            <a:spAutoFit/>
          </a:bodyPr>
          <a:lstStyle/>
          <a:p>
            <a:pPr marL="12700">
              <a:lnSpc>
                <a:spcPct val="100000"/>
              </a:lnSpc>
              <a:spcBef>
                <a:spcPts val="100"/>
              </a:spcBef>
            </a:pPr>
            <a:r>
              <a:rPr lang="en-US" sz="3600" dirty="0"/>
              <a:t>IMPLEMENTATION WORK</a:t>
            </a:r>
          </a:p>
        </p:txBody>
      </p:sp>
      <p:sp>
        <p:nvSpPr>
          <p:cNvPr id="8" name="object 8"/>
          <p:cNvSpPr txBox="1"/>
          <p:nvPr/>
        </p:nvSpPr>
        <p:spPr>
          <a:xfrm>
            <a:off x="4134739" y="2183723"/>
            <a:ext cx="2686685" cy="738505"/>
          </a:xfrm>
          <a:prstGeom prst="rect">
            <a:avLst/>
          </a:prstGeom>
        </p:spPr>
        <p:txBody>
          <a:bodyPr vert="horz" wrap="square" lIns="0" tIns="64135" rIns="0" bIns="0" rtlCol="0">
            <a:spAutoFit/>
          </a:bodyPr>
          <a:lstStyle/>
          <a:p>
            <a:pPr marL="12700">
              <a:lnSpc>
                <a:spcPct val="100000"/>
              </a:lnSpc>
              <a:spcBef>
                <a:spcPts val="505"/>
              </a:spcBef>
            </a:pPr>
            <a:r>
              <a:rPr sz="2000" spc="70" dirty="0">
                <a:latin typeface="Times New Roman"/>
                <a:cs typeface="Times New Roman"/>
              </a:rPr>
              <a:t>Programming</a:t>
            </a:r>
            <a:r>
              <a:rPr sz="2000" spc="-65" dirty="0">
                <a:latin typeface="Times New Roman"/>
                <a:cs typeface="Times New Roman"/>
              </a:rPr>
              <a:t> </a:t>
            </a:r>
            <a:r>
              <a:rPr sz="2000" spc="20" dirty="0">
                <a:latin typeface="Times New Roman"/>
                <a:cs typeface="Times New Roman"/>
              </a:rPr>
              <a:t>Language:</a:t>
            </a:r>
            <a:endParaRPr sz="2000">
              <a:latin typeface="Times New Roman"/>
              <a:cs typeface="Times New Roman"/>
            </a:endParaRPr>
          </a:p>
          <a:p>
            <a:pPr marL="203200" indent="-191135">
              <a:lnSpc>
                <a:spcPct val="100000"/>
              </a:lnSpc>
              <a:spcBef>
                <a:spcPts val="405"/>
              </a:spcBef>
              <a:buFont typeface="Microsoft Sans Serif"/>
              <a:buChar char="•"/>
              <a:tabLst>
                <a:tab pos="203835" algn="l"/>
              </a:tabLst>
            </a:pPr>
            <a:r>
              <a:rPr sz="2000" spc="75" dirty="0">
                <a:latin typeface="Times New Roman"/>
                <a:cs typeface="Times New Roman"/>
              </a:rPr>
              <a:t>Python</a:t>
            </a:r>
            <a:endParaRPr sz="2000">
              <a:latin typeface="Times New Roman"/>
              <a:cs typeface="Times New Roman"/>
            </a:endParaRPr>
          </a:p>
        </p:txBody>
      </p:sp>
      <p:sp>
        <p:nvSpPr>
          <p:cNvPr id="9" name="object 9"/>
          <p:cNvSpPr txBox="1"/>
          <p:nvPr/>
        </p:nvSpPr>
        <p:spPr>
          <a:xfrm>
            <a:off x="4134739" y="3609043"/>
            <a:ext cx="3032760" cy="1090930"/>
          </a:xfrm>
          <a:prstGeom prst="rect">
            <a:avLst/>
          </a:prstGeom>
        </p:spPr>
        <p:txBody>
          <a:bodyPr vert="horz" wrap="square" lIns="0" tIns="62230" rIns="0" bIns="0" rtlCol="0">
            <a:spAutoFit/>
          </a:bodyPr>
          <a:lstStyle/>
          <a:p>
            <a:pPr marL="12700">
              <a:lnSpc>
                <a:spcPct val="100000"/>
              </a:lnSpc>
              <a:spcBef>
                <a:spcPts val="490"/>
              </a:spcBef>
            </a:pPr>
            <a:r>
              <a:rPr sz="2000" spc="50" dirty="0">
                <a:latin typeface="Times New Roman"/>
                <a:cs typeface="Times New Roman"/>
              </a:rPr>
              <a:t>Development</a:t>
            </a:r>
            <a:r>
              <a:rPr sz="2000" spc="-25" dirty="0">
                <a:latin typeface="Times New Roman"/>
                <a:cs typeface="Times New Roman"/>
              </a:rPr>
              <a:t> </a:t>
            </a:r>
            <a:r>
              <a:rPr sz="2000" spc="60" dirty="0">
                <a:latin typeface="Times New Roman"/>
                <a:cs typeface="Times New Roman"/>
              </a:rPr>
              <a:t>Environment:</a:t>
            </a:r>
            <a:endParaRPr sz="2000">
              <a:latin typeface="Times New Roman"/>
              <a:cs typeface="Times New Roman"/>
            </a:endParaRPr>
          </a:p>
          <a:p>
            <a:pPr marL="203200" indent="-191135">
              <a:lnSpc>
                <a:spcPct val="100000"/>
              </a:lnSpc>
              <a:spcBef>
                <a:spcPts val="395"/>
              </a:spcBef>
              <a:buFont typeface="Microsoft Sans Serif"/>
              <a:buChar char="•"/>
              <a:tabLst>
                <a:tab pos="203835" algn="l"/>
              </a:tabLst>
            </a:pPr>
            <a:r>
              <a:rPr sz="2000" spc="-15" dirty="0">
                <a:latin typeface="Times New Roman"/>
                <a:cs typeface="Times New Roman"/>
              </a:rPr>
              <a:t>Visual</a:t>
            </a:r>
            <a:r>
              <a:rPr sz="2000" spc="-35" dirty="0">
                <a:latin typeface="Times New Roman"/>
                <a:cs typeface="Times New Roman"/>
              </a:rPr>
              <a:t> </a:t>
            </a:r>
            <a:r>
              <a:rPr sz="2000" spc="50" dirty="0">
                <a:latin typeface="Times New Roman"/>
                <a:cs typeface="Times New Roman"/>
              </a:rPr>
              <a:t>Studio</a:t>
            </a:r>
            <a:endParaRPr sz="2000">
              <a:latin typeface="Times New Roman"/>
              <a:cs typeface="Times New Roman"/>
            </a:endParaRPr>
          </a:p>
          <a:p>
            <a:pPr marL="203200" indent="-191135">
              <a:lnSpc>
                <a:spcPct val="100000"/>
              </a:lnSpc>
              <a:spcBef>
                <a:spcPts val="400"/>
              </a:spcBef>
              <a:buFont typeface="Microsoft Sans Serif"/>
              <a:buChar char="•"/>
              <a:tabLst>
                <a:tab pos="203835" algn="l"/>
              </a:tabLst>
            </a:pPr>
            <a:r>
              <a:rPr sz="2000" spc="45" dirty="0">
                <a:latin typeface="Times New Roman"/>
                <a:cs typeface="Times New Roman"/>
              </a:rPr>
              <a:t>Anaconda</a:t>
            </a:r>
            <a:endParaRPr sz="2000">
              <a:latin typeface="Times New Roman"/>
              <a:cs typeface="Times New Roman"/>
            </a:endParaRPr>
          </a:p>
        </p:txBody>
      </p:sp>
      <p:sp>
        <p:nvSpPr>
          <p:cNvPr id="10" name="object 10"/>
          <p:cNvSpPr txBox="1"/>
          <p:nvPr/>
        </p:nvSpPr>
        <p:spPr>
          <a:xfrm>
            <a:off x="11384406" y="485343"/>
            <a:ext cx="110489"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4C248"/>
                </a:solidFill>
                <a:latin typeface="Arial MT"/>
                <a:cs typeface="Arial MT"/>
              </a:rPr>
              <a:t>5</a:t>
            </a:r>
            <a:endParaRPr sz="1200">
              <a:latin typeface="Arial MT"/>
              <a:cs typeface="Arial MT"/>
            </a:endParaRPr>
          </a:p>
        </p:txBody>
      </p:sp>
      <p:sp>
        <p:nvSpPr>
          <p:cNvPr id="11" name="object 11"/>
          <p:cNvSpPr txBox="1"/>
          <p:nvPr/>
        </p:nvSpPr>
        <p:spPr>
          <a:xfrm>
            <a:off x="8049894" y="2183723"/>
            <a:ext cx="2841625" cy="1449756"/>
          </a:xfrm>
          <a:prstGeom prst="rect">
            <a:avLst/>
          </a:prstGeom>
        </p:spPr>
        <p:txBody>
          <a:bodyPr vert="horz" wrap="square" lIns="0" tIns="64135" rIns="0" bIns="0" rtlCol="0">
            <a:spAutoFit/>
          </a:bodyPr>
          <a:lstStyle/>
          <a:p>
            <a:pPr marL="12700">
              <a:lnSpc>
                <a:spcPct val="100000"/>
              </a:lnSpc>
              <a:spcBef>
                <a:spcPts val="505"/>
              </a:spcBef>
            </a:pPr>
            <a:r>
              <a:rPr sz="2000" spc="40" dirty="0">
                <a:latin typeface="Times New Roman"/>
                <a:cs typeface="Times New Roman"/>
              </a:rPr>
              <a:t>Algorithms</a:t>
            </a:r>
            <a:r>
              <a:rPr sz="2000" spc="-50" dirty="0">
                <a:latin typeface="Times New Roman"/>
                <a:cs typeface="Times New Roman"/>
              </a:rPr>
              <a:t> </a:t>
            </a:r>
            <a:r>
              <a:rPr sz="2000" spc="80" dirty="0">
                <a:latin typeface="Times New Roman"/>
                <a:cs typeface="Times New Roman"/>
              </a:rPr>
              <a:t>to</a:t>
            </a:r>
            <a:r>
              <a:rPr sz="2000" spc="-15" dirty="0">
                <a:latin typeface="Times New Roman"/>
                <a:cs typeface="Times New Roman"/>
              </a:rPr>
              <a:t> </a:t>
            </a:r>
            <a:r>
              <a:rPr sz="2000" spc="65" dirty="0">
                <a:latin typeface="Times New Roman"/>
                <a:cs typeface="Times New Roman"/>
              </a:rPr>
              <a:t>Implement:</a:t>
            </a:r>
            <a:endParaRPr sz="2000" dirty="0">
              <a:latin typeface="Times New Roman"/>
              <a:cs typeface="Times New Roman"/>
            </a:endParaRPr>
          </a:p>
          <a:p>
            <a:pPr marL="203200" indent="-190500">
              <a:spcBef>
                <a:spcPts val="405"/>
              </a:spcBef>
              <a:buFont typeface="Microsoft Sans Serif"/>
              <a:buChar char="•"/>
              <a:tabLst>
                <a:tab pos="203200" algn="l"/>
              </a:tabLst>
            </a:pPr>
            <a:r>
              <a:rPr lang="en-GB" sz="2000" spc="-75" dirty="0">
                <a:latin typeface="Times New Roman"/>
                <a:cs typeface="Times New Roman"/>
              </a:rPr>
              <a:t> </a:t>
            </a:r>
            <a:r>
              <a:rPr lang="en-GB" sz="2000" spc="-340" dirty="0">
                <a:latin typeface="Times New Roman"/>
                <a:cs typeface="Times New Roman"/>
              </a:rPr>
              <a:t>A*</a:t>
            </a:r>
            <a:r>
              <a:rPr lang="en-GB" sz="2000" dirty="0">
                <a:latin typeface="Times New Roman"/>
                <a:cs typeface="Times New Roman"/>
              </a:rPr>
              <a:t> </a:t>
            </a:r>
            <a:r>
              <a:rPr sz="2000" spc="50" dirty="0">
                <a:latin typeface="Times New Roman"/>
                <a:cs typeface="Times New Roman"/>
              </a:rPr>
              <a:t>Algorit</a:t>
            </a:r>
            <a:r>
              <a:rPr lang="pt-PT" sz="2000" spc="50" dirty="0">
                <a:latin typeface="Times New Roman"/>
                <a:cs typeface="Times New Roman"/>
              </a:rPr>
              <a:t>hm</a:t>
            </a:r>
          </a:p>
          <a:p>
            <a:pPr marL="203200" indent="-190500">
              <a:spcBef>
                <a:spcPts val="405"/>
              </a:spcBef>
              <a:buFont typeface="Microsoft Sans Serif"/>
              <a:buChar char="•"/>
              <a:tabLst>
                <a:tab pos="203200" algn="l"/>
              </a:tabLst>
            </a:pPr>
            <a:r>
              <a:rPr lang="en-GB" sz="2000" spc="-90" dirty="0">
                <a:latin typeface="Times New Roman"/>
                <a:cs typeface="Times New Roman"/>
              </a:rPr>
              <a:t>IDA*</a:t>
            </a:r>
            <a:r>
              <a:rPr lang="en-GB" sz="2000" dirty="0">
                <a:latin typeface="Times New Roman"/>
                <a:cs typeface="Times New Roman"/>
              </a:rPr>
              <a:t> </a:t>
            </a:r>
            <a:r>
              <a:rPr sz="2000" spc="45" dirty="0">
                <a:latin typeface="Times New Roman"/>
                <a:cs typeface="Times New Roman"/>
              </a:rPr>
              <a:t>Algorit</a:t>
            </a:r>
            <a:r>
              <a:rPr lang="en-US" sz="2000" spc="45" dirty="0">
                <a:latin typeface="Times New Roman"/>
                <a:cs typeface="Times New Roman"/>
              </a:rPr>
              <a:t>hm</a:t>
            </a:r>
            <a:endParaRPr lang="en-US" sz="2000" spc="-60" dirty="0">
              <a:latin typeface="Times New Roman"/>
              <a:cs typeface="Times New Roman"/>
            </a:endParaRPr>
          </a:p>
          <a:p>
            <a:pPr marL="203200" indent="-190500">
              <a:lnSpc>
                <a:spcPct val="100000"/>
              </a:lnSpc>
              <a:spcBef>
                <a:spcPts val="405"/>
              </a:spcBef>
              <a:buFont typeface="Microsoft Sans Serif"/>
              <a:buChar char="•"/>
              <a:tabLst>
                <a:tab pos="203200" algn="l"/>
              </a:tabLst>
            </a:pPr>
            <a:r>
              <a:rPr lang="pt-PT" sz="2000" spc="45" dirty="0">
                <a:latin typeface="Times New Roman"/>
                <a:cs typeface="Times New Roman"/>
              </a:rPr>
              <a:t>Greedy </a:t>
            </a:r>
            <a:r>
              <a:rPr sz="2000" spc="45" dirty="0">
                <a:latin typeface="Times New Roman"/>
                <a:cs typeface="Times New Roman"/>
              </a:rPr>
              <a:t>Algorit</a:t>
            </a:r>
            <a:r>
              <a:rPr lang="pt-PT" sz="2000" spc="45" dirty="0">
                <a:latin typeface="Times New Roman"/>
                <a:cs typeface="Times New Roman"/>
              </a:rPr>
              <a:t>hm</a:t>
            </a: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F2435052-31A1-7B44-96F2-320316877842}"/>
              </a:ext>
            </a:extLst>
          </p:cNvPr>
          <p:cNvSpPr txBox="1">
            <a:spLocks noGrp="1"/>
          </p:cNvSpPr>
          <p:nvPr>
            <p:ph type="title"/>
          </p:nvPr>
        </p:nvSpPr>
        <p:spPr>
          <a:xfrm>
            <a:off x="4134738" y="1226565"/>
            <a:ext cx="5847461" cy="566822"/>
          </a:xfrm>
          <a:prstGeom prst="rect">
            <a:avLst/>
          </a:prstGeom>
        </p:spPr>
        <p:txBody>
          <a:bodyPr vert="horz" wrap="square" lIns="0" tIns="12700" rIns="0" bIns="0" rtlCol="0">
            <a:spAutoFit/>
          </a:bodyPr>
          <a:lstStyle/>
          <a:p>
            <a:pPr marL="12700">
              <a:lnSpc>
                <a:spcPct val="100000"/>
              </a:lnSpc>
              <a:spcBef>
                <a:spcPts val="100"/>
              </a:spcBef>
            </a:pPr>
            <a:r>
              <a:rPr lang="en-US" sz="3600" dirty="0"/>
              <a:t>APPROACH</a:t>
            </a:r>
            <a:endParaRPr sz="3600" dirty="0"/>
          </a:p>
        </p:txBody>
      </p:sp>
      <p:sp>
        <p:nvSpPr>
          <p:cNvPr id="5" name="object 8">
            <a:extLst>
              <a:ext uri="{FF2B5EF4-FFF2-40B4-BE49-F238E27FC236}">
                <a16:creationId xmlns:a16="http://schemas.microsoft.com/office/drawing/2014/main" id="{D07D2404-75FA-413E-68D9-C701A4E3169A}"/>
              </a:ext>
            </a:extLst>
          </p:cNvPr>
          <p:cNvSpPr txBox="1"/>
          <p:nvPr/>
        </p:nvSpPr>
        <p:spPr>
          <a:xfrm>
            <a:off x="4134739" y="2183723"/>
            <a:ext cx="4323461" cy="3770904"/>
          </a:xfrm>
          <a:prstGeom prst="rect">
            <a:avLst/>
          </a:prstGeom>
        </p:spPr>
        <p:txBody>
          <a:bodyPr vert="horz" wrap="square" lIns="0" tIns="64135" rIns="0" bIns="0" rtlCol="0">
            <a:spAutoFit/>
          </a:bodyPr>
          <a:lstStyle/>
          <a:p>
            <a:pPr marL="12700">
              <a:lnSpc>
                <a:spcPct val="100000"/>
              </a:lnSpc>
              <a:spcBef>
                <a:spcPts val="505"/>
              </a:spcBef>
            </a:pPr>
            <a:r>
              <a:rPr lang="en-US" sz="2000" b="1" spc="70" dirty="0">
                <a:latin typeface="Times New Roman"/>
                <a:cs typeface="Times New Roman"/>
              </a:rPr>
              <a:t>Evaluation Function:</a:t>
            </a:r>
          </a:p>
          <a:p>
            <a:pPr marL="12700" algn="just">
              <a:lnSpc>
                <a:spcPct val="100000"/>
              </a:lnSpc>
              <a:spcBef>
                <a:spcPts val="505"/>
              </a:spcBef>
            </a:pPr>
            <a:r>
              <a:rPr lang="en-US" sz="1600" dirty="0">
                <a:latin typeface="Times New Roman"/>
                <a:cs typeface="Times New Roman"/>
              </a:rPr>
              <a:t>The function receives a vector with the path from the initial state to the solution and returns its length minus one, which represents the number of moves made.</a:t>
            </a:r>
          </a:p>
          <a:p>
            <a:pPr marL="12700">
              <a:lnSpc>
                <a:spcPct val="100000"/>
              </a:lnSpc>
              <a:spcBef>
                <a:spcPts val="505"/>
              </a:spcBef>
            </a:pPr>
            <a:endParaRPr lang="en-US" sz="2000" dirty="0">
              <a:latin typeface="Times New Roman"/>
              <a:cs typeface="Times New Roman"/>
            </a:endParaRPr>
          </a:p>
          <a:p>
            <a:pPr marL="12700">
              <a:lnSpc>
                <a:spcPct val="100000"/>
              </a:lnSpc>
              <a:spcBef>
                <a:spcPts val="505"/>
              </a:spcBef>
            </a:pPr>
            <a:r>
              <a:rPr lang="en-US" sz="2000" b="1" dirty="0">
                <a:latin typeface="Times New Roman"/>
                <a:cs typeface="Times New Roman"/>
              </a:rPr>
              <a:t>Heuristics:</a:t>
            </a:r>
          </a:p>
          <a:p>
            <a:pPr marL="12700" algn="just">
              <a:lnSpc>
                <a:spcPct val="100000"/>
              </a:lnSpc>
              <a:spcBef>
                <a:spcPts val="505"/>
              </a:spcBef>
            </a:pPr>
            <a:r>
              <a:rPr lang="en-US" sz="1600" dirty="0">
                <a:latin typeface="Times New Roman"/>
                <a:cs typeface="Times New Roman"/>
              </a:rPr>
              <a:t>Given that the levels’ solution can be achieved in more than one place, the solution’s point of reference is given as a relative position from a given atom; as such, our heuristic of choice is given as the number of atoms not in this relative position.</a:t>
            </a:r>
          </a:p>
          <a:p>
            <a:pPr marL="12700" algn="just">
              <a:lnSpc>
                <a:spcPct val="100000"/>
              </a:lnSpc>
              <a:spcBef>
                <a:spcPts val="505"/>
              </a:spcBef>
            </a:pPr>
            <a:endParaRPr lang="en-US" sz="1600" dirty="0">
              <a:latin typeface="Times New Roman"/>
              <a:cs typeface="Times New Roman"/>
            </a:endParaRPr>
          </a:p>
        </p:txBody>
      </p:sp>
      <p:pic>
        <p:nvPicPr>
          <p:cNvPr id="1026" name="Picture 2">
            <a:extLst>
              <a:ext uri="{FF2B5EF4-FFF2-40B4-BE49-F238E27FC236}">
                <a16:creationId xmlns:a16="http://schemas.microsoft.com/office/drawing/2014/main" id="{9CFEC680-9691-FFC3-B644-22B195422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2514600"/>
            <a:ext cx="2143750" cy="56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66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F2435052-31A1-7B44-96F2-320316877842}"/>
              </a:ext>
            </a:extLst>
          </p:cNvPr>
          <p:cNvSpPr txBox="1">
            <a:spLocks noGrp="1"/>
          </p:cNvSpPr>
          <p:nvPr>
            <p:ph type="title"/>
          </p:nvPr>
        </p:nvSpPr>
        <p:spPr>
          <a:xfrm>
            <a:off x="4134738" y="1226565"/>
            <a:ext cx="7447662" cy="566822"/>
          </a:xfrm>
          <a:prstGeom prst="rect">
            <a:avLst/>
          </a:prstGeom>
        </p:spPr>
        <p:txBody>
          <a:bodyPr vert="horz" wrap="square" lIns="0" tIns="12700" rIns="0" bIns="0" rtlCol="0">
            <a:spAutoFit/>
          </a:bodyPr>
          <a:lstStyle/>
          <a:p>
            <a:pPr marL="12700">
              <a:lnSpc>
                <a:spcPct val="100000"/>
              </a:lnSpc>
              <a:spcBef>
                <a:spcPts val="100"/>
              </a:spcBef>
            </a:pPr>
            <a:r>
              <a:rPr lang="en-US" sz="3600" dirty="0"/>
              <a:t>IMPLEMENTED ALGORITHMS </a:t>
            </a:r>
            <a:endParaRPr sz="3600" dirty="0"/>
          </a:p>
        </p:txBody>
      </p:sp>
      <p:sp>
        <p:nvSpPr>
          <p:cNvPr id="7" name="object 11">
            <a:extLst>
              <a:ext uri="{FF2B5EF4-FFF2-40B4-BE49-F238E27FC236}">
                <a16:creationId xmlns:a16="http://schemas.microsoft.com/office/drawing/2014/main" id="{E236925A-7F2E-8047-7506-13AB3D32D30C}"/>
              </a:ext>
            </a:extLst>
          </p:cNvPr>
          <p:cNvSpPr txBox="1"/>
          <p:nvPr/>
        </p:nvSpPr>
        <p:spPr>
          <a:xfrm>
            <a:off x="4134738" y="2057400"/>
            <a:ext cx="2841625" cy="744435"/>
          </a:xfrm>
          <a:prstGeom prst="rect">
            <a:avLst/>
          </a:prstGeom>
        </p:spPr>
        <p:txBody>
          <a:bodyPr vert="horz" wrap="square" lIns="0" tIns="64135" rIns="0" bIns="0" rtlCol="0">
            <a:spAutoFit/>
          </a:bodyPr>
          <a:lstStyle/>
          <a:p>
            <a:pPr marL="355600" indent="-342900">
              <a:lnSpc>
                <a:spcPct val="100000"/>
              </a:lnSpc>
              <a:spcBef>
                <a:spcPts val="505"/>
              </a:spcBef>
              <a:buFont typeface="Arial" panose="020B0604020202020204" pitchFamily="34" charset="0"/>
              <a:buChar char="•"/>
            </a:pPr>
            <a:r>
              <a:rPr lang="en-US" sz="2000" dirty="0">
                <a:latin typeface="Times New Roman"/>
                <a:cs typeface="Times New Roman"/>
              </a:rPr>
              <a:t>BFS</a:t>
            </a:r>
          </a:p>
          <a:p>
            <a:pPr marL="355600" indent="-342900">
              <a:lnSpc>
                <a:spcPct val="100000"/>
              </a:lnSpc>
              <a:spcBef>
                <a:spcPts val="505"/>
              </a:spcBef>
              <a:buFont typeface="Arial" panose="020B0604020202020204" pitchFamily="34" charset="0"/>
              <a:buChar char="•"/>
            </a:pPr>
            <a:r>
              <a:rPr lang="en-US" sz="2000" dirty="0">
                <a:latin typeface="Times New Roman"/>
                <a:cs typeface="Times New Roman"/>
              </a:rPr>
              <a:t>Greedy Algorithm</a:t>
            </a:r>
            <a:endParaRPr sz="2000" dirty="0">
              <a:latin typeface="Times New Roman"/>
              <a:cs typeface="Times New Roman"/>
            </a:endParaRPr>
          </a:p>
        </p:txBody>
      </p:sp>
    </p:spTree>
    <p:extLst>
      <p:ext uri="{BB962C8B-B14F-4D97-AF65-F5344CB8AC3E}">
        <p14:creationId xmlns:p14="http://schemas.microsoft.com/office/powerpoint/2010/main" val="409190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F2435052-31A1-7B44-96F2-320316877842}"/>
              </a:ext>
            </a:extLst>
          </p:cNvPr>
          <p:cNvSpPr txBox="1">
            <a:spLocks noGrp="1"/>
          </p:cNvSpPr>
          <p:nvPr>
            <p:ph type="title"/>
          </p:nvPr>
        </p:nvSpPr>
        <p:spPr>
          <a:xfrm>
            <a:off x="4134738" y="1226565"/>
            <a:ext cx="7447662" cy="566822"/>
          </a:xfrm>
          <a:prstGeom prst="rect">
            <a:avLst/>
          </a:prstGeom>
        </p:spPr>
        <p:txBody>
          <a:bodyPr vert="horz" wrap="square" lIns="0" tIns="12700" rIns="0" bIns="0" rtlCol="0">
            <a:spAutoFit/>
          </a:bodyPr>
          <a:lstStyle/>
          <a:p>
            <a:pPr marL="12700">
              <a:lnSpc>
                <a:spcPct val="100000"/>
              </a:lnSpc>
              <a:spcBef>
                <a:spcPts val="100"/>
              </a:spcBef>
            </a:pPr>
            <a:r>
              <a:rPr lang="en-US" sz="3600" dirty="0"/>
              <a:t>EXPERIMENTAL RESULTS</a:t>
            </a:r>
            <a:endParaRPr sz="3600" dirty="0"/>
          </a:p>
        </p:txBody>
      </p:sp>
      <p:sp>
        <p:nvSpPr>
          <p:cNvPr id="3" name="object 8">
            <a:extLst>
              <a:ext uri="{FF2B5EF4-FFF2-40B4-BE49-F238E27FC236}">
                <a16:creationId xmlns:a16="http://schemas.microsoft.com/office/drawing/2014/main" id="{A198EC0A-3DBA-09DC-9644-F854A600DCB2}"/>
              </a:ext>
            </a:extLst>
          </p:cNvPr>
          <p:cNvSpPr txBox="1"/>
          <p:nvPr/>
        </p:nvSpPr>
        <p:spPr>
          <a:xfrm>
            <a:off x="4134738" y="2057400"/>
            <a:ext cx="7447662" cy="1359988"/>
          </a:xfrm>
          <a:prstGeom prst="rect">
            <a:avLst/>
          </a:prstGeom>
        </p:spPr>
        <p:txBody>
          <a:bodyPr vert="horz" wrap="square" lIns="0" tIns="64135" rIns="0" bIns="0" rtlCol="0">
            <a:spAutoFit/>
          </a:bodyPr>
          <a:lstStyle/>
          <a:p>
            <a:pPr marL="12700" algn="just">
              <a:lnSpc>
                <a:spcPct val="100000"/>
              </a:lnSpc>
              <a:spcBef>
                <a:spcPts val="505"/>
              </a:spcBef>
            </a:pPr>
            <a:r>
              <a:rPr lang="en-US" sz="1600" spc="70" dirty="0">
                <a:latin typeface="Times New Roman"/>
                <a:cs typeface="Times New Roman"/>
              </a:rPr>
              <a:t>The first level was concluded using the BFS algorithm, having a total of 365 moves to reach a solution and around 9 seconds to reach it.</a:t>
            </a:r>
          </a:p>
          <a:p>
            <a:pPr marL="12700" algn="just">
              <a:lnSpc>
                <a:spcPct val="100000"/>
              </a:lnSpc>
              <a:spcBef>
                <a:spcPts val="505"/>
              </a:spcBef>
            </a:pPr>
            <a:r>
              <a:rPr lang="en-US" sz="1600" spc="70" dirty="0">
                <a:latin typeface="Times New Roman"/>
                <a:cs typeface="Times New Roman"/>
              </a:rPr>
              <a:t>Similarly, the first level was concluded using the Greedy Algorithm with a heuristic based on the number of atoms already in a relative correct position, taking a total of 124 moves and 0.148 seconds to reach the solution.</a:t>
            </a:r>
          </a:p>
        </p:txBody>
      </p:sp>
    </p:spTree>
    <p:extLst>
      <p:ext uri="{BB962C8B-B14F-4D97-AF65-F5344CB8AC3E}">
        <p14:creationId xmlns:p14="http://schemas.microsoft.com/office/powerpoint/2010/main" val="163623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F2435052-31A1-7B44-96F2-320316877842}"/>
              </a:ext>
            </a:extLst>
          </p:cNvPr>
          <p:cNvSpPr txBox="1">
            <a:spLocks noGrp="1"/>
          </p:cNvSpPr>
          <p:nvPr>
            <p:ph type="title"/>
          </p:nvPr>
        </p:nvSpPr>
        <p:spPr>
          <a:xfrm>
            <a:off x="4134738" y="1226565"/>
            <a:ext cx="7447662" cy="566822"/>
          </a:xfrm>
          <a:prstGeom prst="rect">
            <a:avLst/>
          </a:prstGeom>
        </p:spPr>
        <p:txBody>
          <a:bodyPr vert="horz" wrap="square" lIns="0" tIns="12700" rIns="0" bIns="0" rtlCol="0">
            <a:spAutoFit/>
          </a:bodyPr>
          <a:lstStyle/>
          <a:p>
            <a:pPr marL="12700">
              <a:lnSpc>
                <a:spcPct val="100000"/>
              </a:lnSpc>
              <a:spcBef>
                <a:spcPts val="100"/>
              </a:spcBef>
            </a:pPr>
            <a:r>
              <a:rPr lang="en-US" sz="3600" dirty="0"/>
              <a:t>CONCLUSIONS</a:t>
            </a:r>
            <a:endParaRPr sz="3600" dirty="0"/>
          </a:p>
        </p:txBody>
      </p:sp>
      <p:sp>
        <p:nvSpPr>
          <p:cNvPr id="5" name="object 8">
            <a:extLst>
              <a:ext uri="{FF2B5EF4-FFF2-40B4-BE49-F238E27FC236}">
                <a16:creationId xmlns:a16="http://schemas.microsoft.com/office/drawing/2014/main" id="{D07D2404-75FA-413E-68D9-C701A4E3169A}"/>
              </a:ext>
            </a:extLst>
          </p:cNvPr>
          <p:cNvSpPr txBox="1"/>
          <p:nvPr/>
        </p:nvSpPr>
        <p:spPr>
          <a:xfrm>
            <a:off x="4134738" y="2057400"/>
            <a:ext cx="7447662" cy="1916550"/>
          </a:xfrm>
          <a:prstGeom prst="rect">
            <a:avLst/>
          </a:prstGeom>
        </p:spPr>
        <p:txBody>
          <a:bodyPr vert="horz" wrap="square" lIns="0" tIns="64135" rIns="0" bIns="0" rtlCol="0">
            <a:spAutoFit/>
          </a:bodyPr>
          <a:lstStyle/>
          <a:p>
            <a:pPr marL="12700" algn="just">
              <a:lnSpc>
                <a:spcPct val="100000"/>
              </a:lnSpc>
              <a:spcBef>
                <a:spcPts val="505"/>
              </a:spcBef>
            </a:pPr>
            <a:r>
              <a:rPr lang="en-US" sz="1600" spc="70" dirty="0">
                <a:latin typeface="Times New Roman"/>
                <a:cs typeface="Times New Roman"/>
              </a:rPr>
              <a:t>The biggest challenge of this project was trying to make the algorithms to run as smoothly as possible. </a:t>
            </a:r>
          </a:p>
          <a:p>
            <a:pPr marL="12700" algn="just">
              <a:lnSpc>
                <a:spcPct val="100000"/>
              </a:lnSpc>
              <a:spcBef>
                <a:spcPts val="505"/>
              </a:spcBef>
            </a:pPr>
            <a:r>
              <a:rPr lang="en-US" sz="1600" spc="70" dirty="0">
                <a:latin typeface="Times New Roman"/>
                <a:cs typeface="Times New Roman"/>
              </a:rPr>
              <a:t>The rules of the game made the implementation of algorithms a difficult task, since every atom needs to be in a certain position to be accepted as a solution. </a:t>
            </a:r>
          </a:p>
          <a:p>
            <a:pPr marL="12700" algn="just">
              <a:lnSpc>
                <a:spcPct val="100000"/>
              </a:lnSpc>
              <a:spcBef>
                <a:spcPts val="505"/>
              </a:spcBef>
            </a:pPr>
            <a:r>
              <a:rPr lang="en-US" sz="1600" spc="70" dirty="0">
                <a:latin typeface="Times New Roman"/>
                <a:cs typeface="Times New Roman"/>
              </a:rPr>
              <a:t>Then, the group considered that the elimination of steps towards the solution wouldn’t be beneficial because even when an atom finds its place, it might need to be moved so that another atom gets into place.</a:t>
            </a:r>
          </a:p>
        </p:txBody>
      </p:sp>
    </p:spTree>
    <p:extLst>
      <p:ext uri="{BB962C8B-B14F-4D97-AF65-F5344CB8AC3E}">
        <p14:creationId xmlns:p14="http://schemas.microsoft.com/office/powerpoint/2010/main" val="92616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877</Words>
  <Application>Microsoft Macintosh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Arial MT</vt:lpstr>
      <vt:lpstr>Calibri</vt:lpstr>
      <vt:lpstr>gg sans</vt:lpstr>
      <vt:lpstr>Microsoft Sans Serif</vt:lpstr>
      <vt:lpstr>Palatino Linotype</vt:lpstr>
      <vt:lpstr>Times New Roman</vt:lpstr>
      <vt:lpstr>Office Theme</vt:lpstr>
      <vt:lpstr>ATOMIX</vt:lpstr>
      <vt:lpstr>SPECIFICATION OF THE  WORK TO BE PERFORMED</vt:lpstr>
      <vt:lpstr>REFERENCES</vt:lpstr>
      <vt:lpstr>FORMULATION OF THE PROBLEM</vt:lpstr>
      <vt:lpstr>IMPLEMENTATION WORK</vt:lpstr>
      <vt:lpstr>APPROACH</vt:lpstr>
      <vt:lpstr>IMPLEMENTED ALGORITHMS </vt:lpstr>
      <vt:lpstr>EXPERIMENTAL RESULTS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ATOMIX</dc:title>
  <dc:creator>José Cunha</dc:creator>
  <cp:lastModifiedBy>Raquel Marques Carneiro</cp:lastModifiedBy>
  <cp:revision>10</cp:revision>
  <dcterms:created xsi:type="dcterms:W3CDTF">2023-03-13T09:23:09Z</dcterms:created>
  <dcterms:modified xsi:type="dcterms:W3CDTF">2023-04-04T21:54:43Z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2023-03-13T00:00:00Z</vt:filetime>
  </property>
  <property fmtid="{D5CDD505-2E9C-101B-9397-08002B2CF9AE}" pid="3" name="Creator">
    <vt:lpwstr>Microsoft® PowerPoint® for Microsoft 365</vt:lpwstr>
  </property>
  <property fmtid="{D5CDD505-2E9C-101B-9397-08002B2CF9AE}" pid="4" name="LastSaved">
    <vt:filetime>2023-03-13T00:00:00Z</vt:filetime>
  </property>
</Properties>
</file>