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>
      <p:cViewPr varScale="1">
        <p:scale>
          <a:sx n="117" d="100"/>
          <a:sy n="117" d="100"/>
        </p:scale>
        <p:origin x="36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A4C248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A4C248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A4C248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427475"/>
            <a:ext cx="3430904" cy="3430904"/>
          </a:xfrm>
          <a:custGeom>
            <a:avLst/>
            <a:gdLst/>
            <a:ahLst/>
            <a:cxnLst/>
            <a:rect l="l" t="t" r="r" b="b"/>
            <a:pathLst>
              <a:path w="3430904" h="3430904">
                <a:moveTo>
                  <a:pt x="3430524" y="0"/>
                </a:moveTo>
                <a:lnTo>
                  <a:pt x="0" y="0"/>
                </a:lnTo>
                <a:lnTo>
                  <a:pt x="0" y="3430524"/>
                </a:lnTo>
                <a:lnTo>
                  <a:pt x="3430524" y="3430524"/>
                </a:lnTo>
                <a:lnTo>
                  <a:pt x="3430524" y="0"/>
                </a:lnTo>
                <a:close/>
              </a:path>
            </a:pathLst>
          </a:custGeom>
          <a:solidFill>
            <a:srgbClr val="0AD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427476"/>
            <a:ext cx="3430904" cy="3430904"/>
          </a:xfrm>
          <a:custGeom>
            <a:avLst/>
            <a:gdLst/>
            <a:ahLst/>
            <a:cxnLst/>
            <a:rect l="l" t="t" r="r" b="b"/>
            <a:pathLst>
              <a:path w="3430904" h="3430904">
                <a:moveTo>
                  <a:pt x="3430524" y="0"/>
                </a:moveTo>
                <a:lnTo>
                  <a:pt x="0" y="3417389"/>
                </a:lnTo>
                <a:lnTo>
                  <a:pt x="0" y="3430523"/>
                </a:lnTo>
                <a:lnTo>
                  <a:pt x="3430524" y="3430523"/>
                </a:lnTo>
                <a:lnTo>
                  <a:pt x="343052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3424554" cy="3436620"/>
          </a:xfrm>
          <a:custGeom>
            <a:avLst/>
            <a:gdLst/>
            <a:ahLst/>
            <a:cxnLst/>
            <a:rect l="l" t="t" r="r" b="b"/>
            <a:pathLst>
              <a:path w="3424554" h="3436620">
                <a:moveTo>
                  <a:pt x="3424428" y="0"/>
                </a:moveTo>
                <a:lnTo>
                  <a:pt x="0" y="0"/>
                </a:lnTo>
                <a:lnTo>
                  <a:pt x="0" y="3436620"/>
                </a:lnTo>
                <a:lnTo>
                  <a:pt x="3424428" y="3436620"/>
                </a:lnTo>
                <a:lnTo>
                  <a:pt x="3424428" y="0"/>
                </a:lnTo>
                <a:close/>
              </a:path>
            </a:pathLst>
          </a:custGeom>
          <a:solidFill>
            <a:srgbClr val="7BC9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523"/>
            <a:ext cx="3424554" cy="3435350"/>
          </a:xfrm>
          <a:custGeom>
            <a:avLst/>
            <a:gdLst/>
            <a:ahLst/>
            <a:cxnLst/>
            <a:rect l="l" t="t" r="r" b="b"/>
            <a:pathLst>
              <a:path w="3424554" h="3435350">
                <a:moveTo>
                  <a:pt x="0" y="0"/>
                </a:moveTo>
                <a:lnTo>
                  <a:pt x="0" y="3435096"/>
                </a:lnTo>
                <a:lnTo>
                  <a:pt x="3424428" y="3435096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68545" y="2510155"/>
            <a:ext cx="245490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A4C248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49450" y="2240660"/>
            <a:ext cx="9293098" cy="317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-search-algorithm/" TargetMode="External"/><Relationship Id="rId2" Type="http://schemas.openxmlformats.org/officeDocument/2006/relationships/hyperlink" Target="http://www.user.tuberlin.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Atomix_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95900" y="0"/>
            <a:ext cx="6896100" cy="6858000"/>
          </a:xfrm>
          <a:custGeom>
            <a:avLst/>
            <a:gdLst/>
            <a:ahLst/>
            <a:cxnLst/>
            <a:rect l="l" t="t" r="r" b="b"/>
            <a:pathLst>
              <a:path w="6896100" h="6858000">
                <a:moveTo>
                  <a:pt x="0" y="6858000"/>
                </a:moveTo>
                <a:lnTo>
                  <a:pt x="6896100" y="6858000"/>
                </a:lnTo>
                <a:lnTo>
                  <a:pt x="68961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0791825" cy="6858000"/>
            <a:chOff x="0" y="0"/>
            <a:chExt cx="10791825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295900" cy="6858000"/>
            </a:xfrm>
            <a:custGeom>
              <a:avLst/>
              <a:gdLst/>
              <a:ahLst/>
              <a:cxnLst/>
              <a:rect l="l" t="t" r="r" b="b"/>
              <a:pathLst>
                <a:path w="5295900" h="6858000">
                  <a:moveTo>
                    <a:pt x="0" y="6857998"/>
                  </a:moveTo>
                  <a:lnTo>
                    <a:pt x="5295900" y="6857998"/>
                  </a:lnTo>
                  <a:lnTo>
                    <a:pt x="5295900" y="0"/>
                  </a:lnTo>
                  <a:lnTo>
                    <a:pt x="0" y="0"/>
                  </a:lnTo>
                  <a:lnTo>
                    <a:pt x="0" y="6857998"/>
                  </a:lnTo>
                  <a:close/>
                </a:path>
              </a:pathLst>
            </a:custGeom>
            <a:solidFill>
              <a:srgbClr val="0AD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00200" y="1153667"/>
              <a:ext cx="9191625" cy="5704840"/>
            </a:xfrm>
            <a:custGeom>
              <a:avLst/>
              <a:gdLst/>
              <a:ahLst/>
              <a:cxnLst/>
              <a:rect l="l" t="t" r="r" b="b"/>
              <a:pathLst>
                <a:path w="9191625" h="5704840">
                  <a:moveTo>
                    <a:pt x="4595622" y="0"/>
                  </a:moveTo>
                  <a:lnTo>
                    <a:pt x="4547182" y="249"/>
                  </a:lnTo>
                  <a:lnTo>
                    <a:pt x="4498861" y="997"/>
                  </a:lnTo>
                  <a:lnTo>
                    <a:pt x="4450663" y="2240"/>
                  </a:lnTo>
                  <a:lnTo>
                    <a:pt x="4402589" y="3977"/>
                  </a:lnTo>
                  <a:lnTo>
                    <a:pt x="4354642" y="6204"/>
                  </a:lnTo>
                  <a:lnTo>
                    <a:pt x="4306823" y="8919"/>
                  </a:lnTo>
                  <a:lnTo>
                    <a:pt x="4259137" y="12120"/>
                  </a:lnTo>
                  <a:lnTo>
                    <a:pt x="4211584" y="15804"/>
                  </a:lnTo>
                  <a:lnTo>
                    <a:pt x="4164169" y="19969"/>
                  </a:lnTo>
                  <a:lnTo>
                    <a:pt x="4116892" y="24613"/>
                  </a:lnTo>
                  <a:lnTo>
                    <a:pt x="4069756" y="29732"/>
                  </a:lnTo>
                  <a:lnTo>
                    <a:pt x="4022765" y="35325"/>
                  </a:lnTo>
                  <a:lnTo>
                    <a:pt x="3975919" y="41389"/>
                  </a:lnTo>
                  <a:lnTo>
                    <a:pt x="3929223" y="47922"/>
                  </a:lnTo>
                  <a:lnTo>
                    <a:pt x="3882677" y="54921"/>
                  </a:lnTo>
                  <a:lnTo>
                    <a:pt x="3836286" y="62384"/>
                  </a:lnTo>
                  <a:lnTo>
                    <a:pt x="3790050" y="70308"/>
                  </a:lnTo>
                  <a:lnTo>
                    <a:pt x="3743973" y="78691"/>
                  </a:lnTo>
                  <a:lnTo>
                    <a:pt x="3698057" y="87530"/>
                  </a:lnTo>
                  <a:lnTo>
                    <a:pt x="3652305" y="96824"/>
                  </a:lnTo>
                  <a:lnTo>
                    <a:pt x="3606718" y="106569"/>
                  </a:lnTo>
                  <a:lnTo>
                    <a:pt x="3561299" y="116763"/>
                  </a:lnTo>
                  <a:lnTo>
                    <a:pt x="3516052" y="127403"/>
                  </a:lnTo>
                  <a:lnTo>
                    <a:pt x="3470977" y="138488"/>
                  </a:lnTo>
                  <a:lnTo>
                    <a:pt x="3426079" y="150015"/>
                  </a:lnTo>
                  <a:lnTo>
                    <a:pt x="3381358" y="161981"/>
                  </a:lnTo>
                  <a:lnTo>
                    <a:pt x="3336818" y="174384"/>
                  </a:lnTo>
                  <a:lnTo>
                    <a:pt x="3292461" y="187221"/>
                  </a:lnTo>
                  <a:lnTo>
                    <a:pt x="3248289" y="200491"/>
                  </a:lnTo>
                  <a:lnTo>
                    <a:pt x="3204305" y="214190"/>
                  </a:lnTo>
                  <a:lnTo>
                    <a:pt x="3160512" y="228316"/>
                  </a:lnTo>
                  <a:lnTo>
                    <a:pt x="3116911" y="242867"/>
                  </a:lnTo>
                  <a:lnTo>
                    <a:pt x="3073506" y="257840"/>
                  </a:lnTo>
                  <a:lnTo>
                    <a:pt x="3030298" y="273233"/>
                  </a:lnTo>
                  <a:lnTo>
                    <a:pt x="2987290" y="289043"/>
                  </a:lnTo>
                  <a:lnTo>
                    <a:pt x="2944485" y="305268"/>
                  </a:lnTo>
                  <a:lnTo>
                    <a:pt x="2901885" y="321905"/>
                  </a:lnTo>
                  <a:lnTo>
                    <a:pt x="2859492" y="338953"/>
                  </a:lnTo>
                  <a:lnTo>
                    <a:pt x="2817309" y="356408"/>
                  </a:lnTo>
                  <a:lnTo>
                    <a:pt x="2775339" y="374268"/>
                  </a:lnTo>
                  <a:lnTo>
                    <a:pt x="2733583" y="392531"/>
                  </a:lnTo>
                  <a:lnTo>
                    <a:pt x="2692045" y="411195"/>
                  </a:lnTo>
                  <a:lnTo>
                    <a:pt x="2650726" y="430256"/>
                  </a:lnTo>
                  <a:lnTo>
                    <a:pt x="2609629" y="449712"/>
                  </a:lnTo>
                  <a:lnTo>
                    <a:pt x="2568757" y="469562"/>
                  </a:lnTo>
                  <a:lnTo>
                    <a:pt x="2528112" y="489801"/>
                  </a:lnTo>
                  <a:lnTo>
                    <a:pt x="2487696" y="510429"/>
                  </a:lnTo>
                  <a:lnTo>
                    <a:pt x="2447512" y="531443"/>
                  </a:lnTo>
                  <a:lnTo>
                    <a:pt x="2407563" y="552839"/>
                  </a:lnTo>
                  <a:lnTo>
                    <a:pt x="2367850" y="574617"/>
                  </a:lnTo>
                  <a:lnTo>
                    <a:pt x="2328377" y="596772"/>
                  </a:lnTo>
                  <a:lnTo>
                    <a:pt x="2289145" y="619304"/>
                  </a:lnTo>
                  <a:lnTo>
                    <a:pt x="2250157" y="642209"/>
                  </a:lnTo>
                  <a:lnTo>
                    <a:pt x="2211416" y="665484"/>
                  </a:lnTo>
                  <a:lnTo>
                    <a:pt x="2172924" y="689129"/>
                  </a:lnTo>
                  <a:lnTo>
                    <a:pt x="2134683" y="713139"/>
                  </a:lnTo>
                  <a:lnTo>
                    <a:pt x="2096697" y="737513"/>
                  </a:lnTo>
                  <a:lnTo>
                    <a:pt x="2058966" y="762248"/>
                  </a:lnTo>
                  <a:lnTo>
                    <a:pt x="2021494" y="787342"/>
                  </a:lnTo>
                  <a:lnTo>
                    <a:pt x="1984284" y="812792"/>
                  </a:lnTo>
                  <a:lnTo>
                    <a:pt x="1947337" y="838596"/>
                  </a:lnTo>
                  <a:lnTo>
                    <a:pt x="1910657" y="864751"/>
                  </a:lnTo>
                  <a:lnTo>
                    <a:pt x="1874245" y="891256"/>
                  </a:lnTo>
                  <a:lnTo>
                    <a:pt x="1838104" y="918107"/>
                  </a:lnTo>
                  <a:lnTo>
                    <a:pt x="1802236" y="945302"/>
                  </a:lnTo>
                  <a:lnTo>
                    <a:pt x="1766644" y="972838"/>
                  </a:lnTo>
                  <a:lnTo>
                    <a:pt x="1731331" y="1000714"/>
                  </a:lnTo>
                  <a:lnTo>
                    <a:pt x="1696299" y="1028926"/>
                  </a:lnTo>
                  <a:lnTo>
                    <a:pt x="1661549" y="1057473"/>
                  </a:lnTo>
                  <a:lnTo>
                    <a:pt x="1627086" y="1086352"/>
                  </a:lnTo>
                  <a:lnTo>
                    <a:pt x="1592910" y="1115560"/>
                  </a:lnTo>
                  <a:lnTo>
                    <a:pt x="1559025" y="1145095"/>
                  </a:lnTo>
                  <a:lnTo>
                    <a:pt x="1525433" y="1174954"/>
                  </a:lnTo>
                  <a:lnTo>
                    <a:pt x="1492137" y="1205136"/>
                  </a:lnTo>
                  <a:lnTo>
                    <a:pt x="1459138" y="1235637"/>
                  </a:lnTo>
                  <a:lnTo>
                    <a:pt x="1426440" y="1266456"/>
                  </a:lnTo>
                  <a:lnTo>
                    <a:pt x="1394045" y="1297589"/>
                  </a:lnTo>
                  <a:lnTo>
                    <a:pt x="1361955" y="1329035"/>
                  </a:lnTo>
                  <a:lnTo>
                    <a:pt x="1330172" y="1360790"/>
                  </a:lnTo>
                  <a:lnTo>
                    <a:pt x="1298700" y="1392853"/>
                  </a:lnTo>
                  <a:lnTo>
                    <a:pt x="1267540" y="1425221"/>
                  </a:lnTo>
                  <a:lnTo>
                    <a:pt x="1236695" y="1457891"/>
                  </a:lnTo>
                  <a:lnTo>
                    <a:pt x="1206168" y="1490862"/>
                  </a:lnTo>
                  <a:lnTo>
                    <a:pt x="1175961" y="1524130"/>
                  </a:lnTo>
                  <a:lnTo>
                    <a:pt x="1146076" y="1557694"/>
                  </a:lnTo>
                  <a:lnTo>
                    <a:pt x="1116516" y="1591550"/>
                  </a:lnTo>
                  <a:lnTo>
                    <a:pt x="1087283" y="1625696"/>
                  </a:lnTo>
                  <a:lnTo>
                    <a:pt x="1058379" y="1660131"/>
                  </a:lnTo>
                  <a:lnTo>
                    <a:pt x="1029808" y="1694851"/>
                  </a:lnTo>
                  <a:lnTo>
                    <a:pt x="1001572" y="1729853"/>
                  </a:lnTo>
                  <a:lnTo>
                    <a:pt x="973672" y="1765137"/>
                  </a:lnTo>
                  <a:lnTo>
                    <a:pt x="946112" y="1800698"/>
                  </a:lnTo>
                  <a:lnTo>
                    <a:pt x="918894" y="1836536"/>
                  </a:lnTo>
                  <a:lnTo>
                    <a:pt x="892020" y="1872646"/>
                  </a:lnTo>
                  <a:lnTo>
                    <a:pt x="865493" y="1909027"/>
                  </a:lnTo>
                  <a:lnTo>
                    <a:pt x="839316" y="1945677"/>
                  </a:lnTo>
                  <a:lnTo>
                    <a:pt x="813490" y="1982592"/>
                  </a:lnTo>
                  <a:lnTo>
                    <a:pt x="788018" y="2019771"/>
                  </a:lnTo>
                  <a:lnTo>
                    <a:pt x="762902" y="2057211"/>
                  </a:lnTo>
                  <a:lnTo>
                    <a:pt x="738146" y="2094910"/>
                  </a:lnTo>
                  <a:lnTo>
                    <a:pt x="713751" y="2132865"/>
                  </a:lnTo>
                  <a:lnTo>
                    <a:pt x="689721" y="2171073"/>
                  </a:lnTo>
                  <a:lnTo>
                    <a:pt x="666056" y="2209533"/>
                  </a:lnTo>
                  <a:lnTo>
                    <a:pt x="642760" y="2248241"/>
                  </a:lnTo>
                  <a:lnTo>
                    <a:pt x="619836" y="2287196"/>
                  </a:lnTo>
                  <a:lnTo>
                    <a:pt x="597285" y="2326395"/>
                  </a:lnTo>
                  <a:lnTo>
                    <a:pt x="575111" y="2365835"/>
                  </a:lnTo>
                  <a:lnTo>
                    <a:pt x="553315" y="2405514"/>
                  </a:lnTo>
                  <a:lnTo>
                    <a:pt x="531900" y="2445430"/>
                  </a:lnTo>
                  <a:lnTo>
                    <a:pt x="510868" y="2485580"/>
                  </a:lnTo>
                  <a:lnTo>
                    <a:pt x="490223" y="2525962"/>
                  </a:lnTo>
                  <a:lnTo>
                    <a:pt x="469965" y="2566573"/>
                  </a:lnTo>
                  <a:lnTo>
                    <a:pt x="450099" y="2607410"/>
                  </a:lnTo>
                  <a:lnTo>
                    <a:pt x="430626" y="2648473"/>
                  </a:lnTo>
                  <a:lnTo>
                    <a:pt x="411548" y="2689757"/>
                  </a:lnTo>
                  <a:lnTo>
                    <a:pt x="392869" y="2731260"/>
                  </a:lnTo>
                  <a:lnTo>
                    <a:pt x="374590" y="2772981"/>
                  </a:lnTo>
                  <a:lnTo>
                    <a:pt x="356715" y="2814916"/>
                  </a:lnTo>
                  <a:lnTo>
                    <a:pt x="339245" y="2857064"/>
                  </a:lnTo>
                  <a:lnTo>
                    <a:pt x="322182" y="2899421"/>
                  </a:lnTo>
                  <a:lnTo>
                    <a:pt x="305531" y="2941985"/>
                  </a:lnTo>
                  <a:lnTo>
                    <a:pt x="289292" y="2984755"/>
                  </a:lnTo>
                  <a:lnTo>
                    <a:pt x="273468" y="3027726"/>
                  </a:lnTo>
                  <a:lnTo>
                    <a:pt x="258062" y="3070898"/>
                  </a:lnTo>
                  <a:lnTo>
                    <a:pt x="243076" y="3114267"/>
                  </a:lnTo>
                  <a:lnTo>
                    <a:pt x="228513" y="3157831"/>
                  </a:lnTo>
                  <a:lnTo>
                    <a:pt x="214374" y="3201588"/>
                  </a:lnTo>
                  <a:lnTo>
                    <a:pt x="200664" y="3245535"/>
                  </a:lnTo>
                  <a:lnTo>
                    <a:pt x="187383" y="3289670"/>
                  </a:lnTo>
                  <a:lnTo>
                    <a:pt x="174534" y="3333990"/>
                  </a:lnTo>
                  <a:lnTo>
                    <a:pt x="162121" y="3378493"/>
                  </a:lnTo>
                  <a:lnTo>
                    <a:pt x="150144" y="3423176"/>
                  </a:lnTo>
                  <a:lnTo>
                    <a:pt x="138608" y="3468037"/>
                  </a:lnTo>
                  <a:lnTo>
                    <a:pt x="127513" y="3513074"/>
                  </a:lnTo>
                  <a:lnTo>
                    <a:pt x="116863" y="3558284"/>
                  </a:lnTo>
                  <a:lnTo>
                    <a:pt x="106661" y="3603665"/>
                  </a:lnTo>
                  <a:lnTo>
                    <a:pt x="96907" y="3649213"/>
                  </a:lnTo>
                  <a:lnTo>
                    <a:pt x="87606" y="3694928"/>
                  </a:lnTo>
                  <a:lnTo>
                    <a:pt x="78759" y="3740806"/>
                  </a:lnTo>
                  <a:lnTo>
                    <a:pt x="70369" y="3786844"/>
                  </a:lnTo>
                  <a:lnTo>
                    <a:pt x="62438" y="3833042"/>
                  </a:lnTo>
                  <a:lnTo>
                    <a:pt x="54969" y="3879395"/>
                  </a:lnTo>
                  <a:lnTo>
                    <a:pt x="47963" y="3925901"/>
                  </a:lnTo>
                  <a:lnTo>
                    <a:pt x="41425" y="3972559"/>
                  </a:lnTo>
                  <a:lnTo>
                    <a:pt x="35356" y="4019365"/>
                  </a:lnTo>
                  <a:lnTo>
                    <a:pt x="29758" y="4066318"/>
                  </a:lnTo>
                  <a:lnTo>
                    <a:pt x="24634" y="4113414"/>
                  </a:lnTo>
                  <a:lnTo>
                    <a:pt x="19986" y="4160652"/>
                  </a:lnTo>
                  <a:lnTo>
                    <a:pt x="15818" y="4208029"/>
                  </a:lnTo>
                  <a:lnTo>
                    <a:pt x="12130" y="4255542"/>
                  </a:lnTo>
                  <a:lnTo>
                    <a:pt x="8927" y="4303189"/>
                  </a:lnTo>
                  <a:lnTo>
                    <a:pt x="6209" y="4350967"/>
                  </a:lnTo>
                  <a:lnTo>
                    <a:pt x="3980" y="4398875"/>
                  </a:lnTo>
                  <a:lnTo>
                    <a:pt x="2242" y="4446909"/>
                  </a:lnTo>
                  <a:lnTo>
                    <a:pt x="998" y="4495068"/>
                  </a:lnTo>
                  <a:lnTo>
                    <a:pt x="250" y="4543348"/>
                  </a:lnTo>
                  <a:lnTo>
                    <a:pt x="0" y="4591748"/>
                  </a:lnTo>
                  <a:lnTo>
                    <a:pt x="0" y="5704332"/>
                  </a:lnTo>
                  <a:lnTo>
                    <a:pt x="9191244" y="5704332"/>
                  </a:lnTo>
                  <a:lnTo>
                    <a:pt x="9191244" y="4591748"/>
                  </a:lnTo>
                  <a:lnTo>
                    <a:pt x="9190993" y="4543348"/>
                  </a:lnTo>
                  <a:lnTo>
                    <a:pt x="9190245" y="4495068"/>
                  </a:lnTo>
                  <a:lnTo>
                    <a:pt x="9189001" y="4446909"/>
                  </a:lnTo>
                  <a:lnTo>
                    <a:pt x="9187263" y="4398875"/>
                  </a:lnTo>
                  <a:lnTo>
                    <a:pt x="9185034" y="4350967"/>
                  </a:lnTo>
                  <a:lnTo>
                    <a:pt x="9182316" y="4303189"/>
                  </a:lnTo>
                  <a:lnTo>
                    <a:pt x="9179113" y="4255542"/>
                  </a:lnTo>
                  <a:lnTo>
                    <a:pt x="9175425" y="4208029"/>
                  </a:lnTo>
                  <a:lnTo>
                    <a:pt x="9171257" y="4160652"/>
                  </a:lnTo>
                  <a:lnTo>
                    <a:pt x="9166609" y="4113414"/>
                  </a:lnTo>
                  <a:lnTo>
                    <a:pt x="9161485" y="4066318"/>
                  </a:lnTo>
                  <a:lnTo>
                    <a:pt x="9155887" y="4019365"/>
                  </a:lnTo>
                  <a:lnTo>
                    <a:pt x="9149818" y="3972559"/>
                  </a:lnTo>
                  <a:lnTo>
                    <a:pt x="9143280" y="3925901"/>
                  </a:lnTo>
                  <a:lnTo>
                    <a:pt x="9136274" y="3879395"/>
                  </a:lnTo>
                  <a:lnTo>
                    <a:pt x="9128805" y="3833042"/>
                  </a:lnTo>
                  <a:lnTo>
                    <a:pt x="9120874" y="3786844"/>
                  </a:lnTo>
                  <a:lnTo>
                    <a:pt x="9112484" y="3740806"/>
                  </a:lnTo>
                  <a:lnTo>
                    <a:pt x="9103637" y="3694928"/>
                  </a:lnTo>
                  <a:lnTo>
                    <a:pt x="9094336" y="3649213"/>
                  </a:lnTo>
                  <a:lnTo>
                    <a:pt x="9084582" y="3603665"/>
                  </a:lnTo>
                  <a:lnTo>
                    <a:pt x="9074380" y="3558284"/>
                  </a:lnTo>
                  <a:lnTo>
                    <a:pt x="9063730" y="3513074"/>
                  </a:lnTo>
                  <a:lnTo>
                    <a:pt x="9052635" y="3468037"/>
                  </a:lnTo>
                  <a:lnTo>
                    <a:pt x="9041099" y="3423176"/>
                  </a:lnTo>
                  <a:lnTo>
                    <a:pt x="9029122" y="3378493"/>
                  </a:lnTo>
                  <a:lnTo>
                    <a:pt x="9016709" y="3333990"/>
                  </a:lnTo>
                  <a:lnTo>
                    <a:pt x="9003860" y="3289670"/>
                  </a:lnTo>
                  <a:lnTo>
                    <a:pt x="8990579" y="3245535"/>
                  </a:lnTo>
                  <a:lnTo>
                    <a:pt x="8976869" y="3201588"/>
                  </a:lnTo>
                  <a:lnTo>
                    <a:pt x="8962730" y="3157831"/>
                  </a:lnTo>
                  <a:lnTo>
                    <a:pt x="8948167" y="3114267"/>
                  </a:lnTo>
                  <a:lnTo>
                    <a:pt x="8933181" y="3070898"/>
                  </a:lnTo>
                  <a:lnTo>
                    <a:pt x="8917775" y="3027726"/>
                  </a:lnTo>
                  <a:lnTo>
                    <a:pt x="8901951" y="2984755"/>
                  </a:lnTo>
                  <a:lnTo>
                    <a:pt x="8885712" y="2941985"/>
                  </a:lnTo>
                  <a:lnTo>
                    <a:pt x="8869061" y="2899421"/>
                  </a:lnTo>
                  <a:lnTo>
                    <a:pt x="8851998" y="2857064"/>
                  </a:lnTo>
                  <a:lnTo>
                    <a:pt x="8834528" y="2814916"/>
                  </a:lnTo>
                  <a:lnTo>
                    <a:pt x="8816653" y="2772981"/>
                  </a:lnTo>
                  <a:lnTo>
                    <a:pt x="8798374" y="2731260"/>
                  </a:lnTo>
                  <a:lnTo>
                    <a:pt x="8779695" y="2689757"/>
                  </a:lnTo>
                  <a:lnTo>
                    <a:pt x="8760617" y="2648473"/>
                  </a:lnTo>
                  <a:lnTo>
                    <a:pt x="8741144" y="2607410"/>
                  </a:lnTo>
                  <a:lnTo>
                    <a:pt x="8721278" y="2566573"/>
                  </a:lnTo>
                  <a:lnTo>
                    <a:pt x="8701020" y="2525962"/>
                  </a:lnTo>
                  <a:lnTo>
                    <a:pt x="8680375" y="2485580"/>
                  </a:lnTo>
                  <a:lnTo>
                    <a:pt x="8659343" y="2445430"/>
                  </a:lnTo>
                  <a:lnTo>
                    <a:pt x="8637928" y="2405514"/>
                  </a:lnTo>
                  <a:lnTo>
                    <a:pt x="8616132" y="2365835"/>
                  </a:lnTo>
                  <a:lnTo>
                    <a:pt x="8593958" y="2326395"/>
                  </a:lnTo>
                  <a:lnTo>
                    <a:pt x="8571407" y="2287196"/>
                  </a:lnTo>
                  <a:lnTo>
                    <a:pt x="8548483" y="2248241"/>
                  </a:lnTo>
                  <a:lnTo>
                    <a:pt x="8525187" y="2209533"/>
                  </a:lnTo>
                  <a:lnTo>
                    <a:pt x="8501522" y="2171073"/>
                  </a:lnTo>
                  <a:lnTo>
                    <a:pt x="8477492" y="2132865"/>
                  </a:lnTo>
                  <a:lnTo>
                    <a:pt x="8453097" y="2094910"/>
                  </a:lnTo>
                  <a:lnTo>
                    <a:pt x="8428341" y="2057211"/>
                  </a:lnTo>
                  <a:lnTo>
                    <a:pt x="8403225" y="2019771"/>
                  </a:lnTo>
                  <a:lnTo>
                    <a:pt x="8377753" y="1982592"/>
                  </a:lnTo>
                  <a:lnTo>
                    <a:pt x="8351927" y="1945677"/>
                  </a:lnTo>
                  <a:lnTo>
                    <a:pt x="8325750" y="1909027"/>
                  </a:lnTo>
                  <a:lnTo>
                    <a:pt x="8299223" y="1872646"/>
                  </a:lnTo>
                  <a:lnTo>
                    <a:pt x="8272349" y="1836536"/>
                  </a:lnTo>
                  <a:lnTo>
                    <a:pt x="8245131" y="1800698"/>
                  </a:lnTo>
                  <a:lnTo>
                    <a:pt x="8217571" y="1765137"/>
                  </a:lnTo>
                  <a:lnTo>
                    <a:pt x="8189671" y="1729853"/>
                  </a:lnTo>
                  <a:lnTo>
                    <a:pt x="8161435" y="1694851"/>
                  </a:lnTo>
                  <a:lnTo>
                    <a:pt x="8132864" y="1660131"/>
                  </a:lnTo>
                  <a:lnTo>
                    <a:pt x="8103960" y="1625696"/>
                  </a:lnTo>
                  <a:lnTo>
                    <a:pt x="8074727" y="1591550"/>
                  </a:lnTo>
                  <a:lnTo>
                    <a:pt x="8045167" y="1557694"/>
                  </a:lnTo>
                  <a:lnTo>
                    <a:pt x="8015282" y="1524130"/>
                  </a:lnTo>
                  <a:lnTo>
                    <a:pt x="7985075" y="1490862"/>
                  </a:lnTo>
                  <a:lnTo>
                    <a:pt x="7954548" y="1457891"/>
                  </a:lnTo>
                  <a:lnTo>
                    <a:pt x="7923703" y="1425221"/>
                  </a:lnTo>
                  <a:lnTo>
                    <a:pt x="7892543" y="1392853"/>
                  </a:lnTo>
                  <a:lnTo>
                    <a:pt x="7861071" y="1360790"/>
                  </a:lnTo>
                  <a:lnTo>
                    <a:pt x="7829288" y="1329035"/>
                  </a:lnTo>
                  <a:lnTo>
                    <a:pt x="7797198" y="1297589"/>
                  </a:lnTo>
                  <a:lnTo>
                    <a:pt x="7764803" y="1266456"/>
                  </a:lnTo>
                  <a:lnTo>
                    <a:pt x="7732105" y="1235637"/>
                  </a:lnTo>
                  <a:lnTo>
                    <a:pt x="7699106" y="1205136"/>
                  </a:lnTo>
                  <a:lnTo>
                    <a:pt x="7665810" y="1174954"/>
                  </a:lnTo>
                  <a:lnTo>
                    <a:pt x="7632218" y="1145095"/>
                  </a:lnTo>
                  <a:lnTo>
                    <a:pt x="7598333" y="1115560"/>
                  </a:lnTo>
                  <a:lnTo>
                    <a:pt x="7564157" y="1086352"/>
                  </a:lnTo>
                  <a:lnTo>
                    <a:pt x="7529694" y="1057473"/>
                  </a:lnTo>
                  <a:lnTo>
                    <a:pt x="7494944" y="1028926"/>
                  </a:lnTo>
                  <a:lnTo>
                    <a:pt x="7459912" y="1000714"/>
                  </a:lnTo>
                  <a:lnTo>
                    <a:pt x="7424599" y="972838"/>
                  </a:lnTo>
                  <a:lnTo>
                    <a:pt x="7389007" y="945302"/>
                  </a:lnTo>
                  <a:lnTo>
                    <a:pt x="7353139" y="918107"/>
                  </a:lnTo>
                  <a:lnTo>
                    <a:pt x="7316998" y="891256"/>
                  </a:lnTo>
                  <a:lnTo>
                    <a:pt x="7280586" y="864751"/>
                  </a:lnTo>
                  <a:lnTo>
                    <a:pt x="7243906" y="838596"/>
                  </a:lnTo>
                  <a:lnTo>
                    <a:pt x="7206959" y="812792"/>
                  </a:lnTo>
                  <a:lnTo>
                    <a:pt x="7169749" y="787342"/>
                  </a:lnTo>
                  <a:lnTo>
                    <a:pt x="7132277" y="762248"/>
                  </a:lnTo>
                  <a:lnTo>
                    <a:pt x="7094546" y="737513"/>
                  </a:lnTo>
                  <a:lnTo>
                    <a:pt x="7056560" y="713139"/>
                  </a:lnTo>
                  <a:lnTo>
                    <a:pt x="7018319" y="689129"/>
                  </a:lnTo>
                  <a:lnTo>
                    <a:pt x="6979827" y="665484"/>
                  </a:lnTo>
                  <a:lnTo>
                    <a:pt x="6941086" y="642209"/>
                  </a:lnTo>
                  <a:lnTo>
                    <a:pt x="6902098" y="619304"/>
                  </a:lnTo>
                  <a:lnTo>
                    <a:pt x="6862866" y="596772"/>
                  </a:lnTo>
                  <a:lnTo>
                    <a:pt x="6823393" y="574617"/>
                  </a:lnTo>
                  <a:lnTo>
                    <a:pt x="6783680" y="552839"/>
                  </a:lnTo>
                  <a:lnTo>
                    <a:pt x="6743731" y="531443"/>
                  </a:lnTo>
                  <a:lnTo>
                    <a:pt x="6703547" y="510429"/>
                  </a:lnTo>
                  <a:lnTo>
                    <a:pt x="6663131" y="489801"/>
                  </a:lnTo>
                  <a:lnTo>
                    <a:pt x="6622486" y="469562"/>
                  </a:lnTo>
                  <a:lnTo>
                    <a:pt x="6581614" y="449712"/>
                  </a:lnTo>
                  <a:lnTo>
                    <a:pt x="6540517" y="430256"/>
                  </a:lnTo>
                  <a:lnTo>
                    <a:pt x="6499198" y="411195"/>
                  </a:lnTo>
                  <a:lnTo>
                    <a:pt x="6457660" y="392531"/>
                  </a:lnTo>
                  <a:lnTo>
                    <a:pt x="6415904" y="374268"/>
                  </a:lnTo>
                  <a:lnTo>
                    <a:pt x="6373934" y="356408"/>
                  </a:lnTo>
                  <a:lnTo>
                    <a:pt x="6331751" y="338953"/>
                  </a:lnTo>
                  <a:lnTo>
                    <a:pt x="6289358" y="321905"/>
                  </a:lnTo>
                  <a:lnTo>
                    <a:pt x="6246758" y="305268"/>
                  </a:lnTo>
                  <a:lnTo>
                    <a:pt x="6203953" y="289043"/>
                  </a:lnTo>
                  <a:lnTo>
                    <a:pt x="6160945" y="273233"/>
                  </a:lnTo>
                  <a:lnTo>
                    <a:pt x="6117737" y="257840"/>
                  </a:lnTo>
                  <a:lnTo>
                    <a:pt x="6074332" y="242867"/>
                  </a:lnTo>
                  <a:lnTo>
                    <a:pt x="6030731" y="228316"/>
                  </a:lnTo>
                  <a:lnTo>
                    <a:pt x="5986938" y="214190"/>
                  </a:lnTo>
                  <a:lnTo>
                    <a:pt x="5942954" y="200491"/>
                  </a:lnTo>
                  <a:lnTo>
                    <a:pt x="5898782" y="187221"/>
                  </a:lnTo>
                  <a:lnTo>
                    <a:pt x="5854425" y="174384"/>
                  </a:lnTo>
                  <a:lnTo>
                    <a:pt x="5809885" y="161981"/>
                  </a:lnTo>
                  <a:lnTo>
                    <a:pt x="5765164" y="150015"/>
                  </a:lnTo>
                  <a:lnTo>
                    <a:pt x="5720266" y="138488"/>
                  </a:lnTo>
                  <a:lnTo>
                    <a:pt x="5675191" y="127403"/>
                  </a:lnTo>
                  <a:lnTo>
                    <a:pt x="5629944" y="116763"/>
                  </a:lnTo>
                  <a:lnTo>
                    <a:pt x="5584525" y="106569"/>
                  </a:lnTo>
                  <a:lnTo>
                    <a:pt x="5538938" y="96824"/>
                  </a:lnTo>
                  <a:lnTo>
                    <a:pt x="5493186" y="87530"/>
                  </a:lnTo>
                  <a:lnTo>
                    <a:pt x="5447270" y="78691"/>
                  </a:lnTo>
                  <a:lnTo>
                    <a:pt x="5401193" y="70308"/>
                  </a:lnTo>
                  <a:lnTo>
                    <a:pt x="5354957" y="62384"/>
                  </a:lnTo>
                  <a:lnTo>
                    <a:pt x="5308566" y="54921"/>
                  </a:lnTo>
                  <a:lnTo>
                    <a:pt x="5262020" y="47922"/>
                  </a:lnTo>
                  <a:lnTo>
                    <a:pt x="5215324" y="41389"/>
                  </a:lnTo>
                  <a:lnTo>
                    <a:pt x="5168478" y="35325"/>
                  </a:lnTo>
                  <a:lnTo>
                    <a:pt x="5121487" y="29732"/>
                  </a:lnTo>
                  <a:lnTo>
                    <a:pt x="5074351" y="24613"/>
                  </a:lnTo>
                  <a:lnTo>
                    <a:pt x="5027074" y="19969"/>
                  </a:lnTo>
                  <a:lnTo>
                    <a:pt x="4979659" y="15804"/>
                  </a:lnTo>
                  <a:lnTo>
                    <a:pt x="4932106" y="12120"/>
                  </a:lnTo>
                  <a:lnTo>
                    <a:pt x="4884420" y="8919"/>
                  </a:lnTo>
                  <a:lnTo>
                    <a:pt x="4836601" y="6204"/>
                  </a:lnTo>
                  <a:lnTo>
                    <a:pt x="4788654" y="3977"/>
                  </a:lnTo>
                  <a:lnTo>
                    <a:pt x="4740580" y="2240"/>
                  </a:lnTo>
                  <a:lnTo>
                    <a:pt x="4692382" y="997"/>
                  </a:lnTo>
                  <a:lnTo>
                    <a:pt x="4644061" y="249"/>
                  </a:lnTo>
                  <a:lnTo>
                    <a:pt x="4595622" y="0"/>
                  </a:lnTo>
                  <a:close/>
                </a:path>
              </a:pathLst>
            </a:custGeom>
            <a:solidFill>
              <a:srgbClr val="A4C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95016" y="0"/>
              <a:ext cx="6803390" cy="5396865"/>
            </a:xfrm>
            <a:custGeom>
              <a:avLst/>
              <a:gdLst/>
              <a:ahLst/>
              <a:cxnLst/>
              <a:rect l="l" t="t" r="r" b="b"/>
              <a:pathLst>
                <a:path w="6803390" h="5396865">
                  <a:moveTo>
                    <a:pt x="6803135" y="0"/>
                  </a:moveTo>
                  <a:lnTo>
                    <a:pt x="0" y="0"/>
                  </a:lnTo>
                  <a:lnTo>
                    <a:pt x="0" y="1997075"/>
                  </a:lnTo>
                  <a:lnTo>
                    <a:pt x="338" y="2045549"/>
                  </a:lnTo>
                  <a:lnTo>
                    <a:pt x="1352" y="2093861"/>
                  </a:lnTo>
                  <a:lnTo>
                    <a:pt x="3035" y="2142005"/>
                  </a:lnTo>
                  <a:lnTo>
                    <a:pt x="5384" y="2189977"/>
                  </a:lnTo>
                  <a:lnTo>
                    <a:pt x="8395" y="2237772"/>
                  </a:lnTo>
                  <a:lnTo>
                    <a:pt x="12062" y="2285387"/>
                  </a:lnTo>
                  <a:lnTo>
                    <a:pt x="16381" y="2332816"/>
                  </a:lnTo>
                  <a:lnTo>
                    <a:pt x="21348" y="2380056"/>
                  </a:lnTo>
                  <a:lnTo>
                    <a:pt x="26958" y="2427101"/>
                  </a:lnTo>
                  <a:lnTo>
                    <a:pt x="33206" y="2473947"/>
                  </a:lnTo>
                  <a:lnTo>
                    <a:pt x="40089" y="2520590"/>
                  </a:lnTo>
                  <a:lnTo>
                    <a:pt x="47602" y="2567025"/>
                  </a:lnTo>
                  <a:lnTo>
                    <a:pt x="55740" y="2613248"/>
                  </a:lnTo>
                  <a:lnTo>
                    <a:pt x="64499" y="2659254"/>
                  </a:lnTo>
                  <a:lnTo>
                    <a:pt x="73874" y="2705038"/>
                  </a:lnTo>
                  <a:lnTo>
                    <a:pt x="83860" y="2750597"/>
                  </a:lnTo>
                  <a:lnTo>
                    <a:pt x="94454" y="2795926"/>
                  </a:lnTo>
                  <a:lnTo>
                    <a:pt x="105651" y="2841020"/>
                  </a:lnTo>
                  <a:lnTo>
                    <a:pt x="117446" y="2885874"/>
                  </a:lnTo>
                  <a:lnTo>
                    <a:pt x="129835" y="2930485"/>
                  </a:lnTo>
                  <a:lnTo>
                    <a:pt x="142814" y="2974848"/>
                  </a:lnTo>
                  <a:lnTo>
                    <a:pt x="156377" y="3018958"/>
                  </a:lnTo>
                  <a:lnTo>
                    <a:pt x="170521" y="3062811"/>
                  </a:lnTo>
                  <a:lnTo>
                    <a:pt x="185240" y="3106402"/>
                  </a:lnTo>
                  <a:lnTo>
                    <a:pt x="200531" y="3149728"/>
                  </a:lnTo>
                  <a:lnTo>
                    <a:pt x="216389" y="3192782"/>
                  </a:lnTo>
                  <a:lnTo>
                    <a:pt x="232809" y="3235562"/>
                  </a:lnTo>
                  <a:lnTo>
                    <a:pt x="249787" y="3278062"/>
                  </a:lnTo>
                  <a:lnTo>
                    <a:pt x="267319" y="3320278"/>
                  </a:lnTo>
                  <a:lnTo>
                    <a:pt x="285399" y="3362205"/>
                  </a:lnTo>
                  <a:lnTo>
                    <a:pt x="304024" y="3403839"/>
                  </a:lnTo>
                  <a:lnTo>
                    <a:pt x="323189" y="3445176"/>
                  </a:lnTo>
                  <a:lnTo>
                    <a:pt x="342890" y="3486211"/>
                  </a:lnTo>
                  <a:lnTo>
                    <a:pt x="363121" y="3526939"/>
                  </a:lnTo>
                  <a:lnTo>
                    <a:pt x="383879" y="3567357"/>
                  </a:lnTo>
                  <a:lnTo>
                    <a:pt x="405159" y="3607459"/>
                  </a:lnTo>
                  <a:lnTo>
                    <a:pt x="426957" y="3647241"/>
                  </a:lnTo>
                  <a:lnTo>
                    <a:pt x="449268" y="3686698"/>
                  </a:lnTo>
                  <a:lnTo>
                    <a:pt x="472087" y="3725827"/>
                  </a:lnTo>
                  <a:lnTo>
                    <a:pt x="495410" y="3764622"/>
                  </a:lnTo>
                  <a:lnTo>
                    <a:pt x="519233" y="3803080"/>
                  </a:lnTo>
                  <a:lnTo>
                    <a:pt x="543551" y="3841195"/>
                  </a:lnTo>
                  <a:lnTo>
                    <a:pt x="568360" y="3878963"/>
                  </a:lnTo>
                  <a:lnTo>
                    <a:pt x="593655" y="3916380"/>
                  </a:lnTo>
                  <a:lnTo>
                    <a:pt x="619432" y="3953442"/>
                  </a:lnTo>
                  <a:lnTo>
                    <a:pt x="645685" y="3990142"/>
                  </a:lnTo>
                  <a:lnTo>
                    <a:pt x="672412" y="4026479"/>
                  </a:lnTo>
                  <a:lnTo>
                    <a:pt x="699606" y="4062446"/>
                  </a:lnTo>
                  <a:lnTo>
                    <a:pt x="727264" y="4098039"/>
                  </a:lnTo>
                  <a:lnTo>
                    <a:pt x="755382" y="4133254"/>
                  </a:lnTo>
                  <a:lnTo>
                    <a:pt x="783954" y="4168086"/>
                  </a:lnTo>
                  <a:lnTo>
                    <a:pt x="812976" y="4202531"/>
                  </a:lnTo>
                  <a:lnTo>
                    <a:pt x="842444" y="4236584"/>
                  </a:lnTo>
                  <a:lnTo>
                    <a:pt x="872354" y="4270242"/>
                  </a:lnTo>
                  <a:lnTo>
                    <a:pt x="902700" y="4303498"/>
                  </a:lnTo>
                  <a:lnTo>
                    <a:pt x="933479" y="4336350"/>
                  </a:lnTo>
                  <a:lnTo>
                    <a:pt x="964685" y="4368792"/>
                  </a:lnTo>
                  <a:lnTo>
                    <a:pt x="996315" y="4400819"/>
                  </a:lnTo>
                  <a:lnTo>
                    <a:pt x="1028363" y="4432429"/>
                  </a:lnTo>
                  <a:lnTo>
                    <a:pt x="1060826" y="4463615"/>
                  </a:lnTo>
                  <a:lnTo>
                    <a:pt x="1093698" y="4494373"/>
                  </a:lnTo>
                  <a:lnTo>
                    <a:pt x="1126976" y="4524700"/>
                  </a:lnTo>
                  <a:lnTo>
                    <a:pt x="1160655" y="4554590"/>
                  </a:lnTo>
                  <a:lnTo>
                    <a:pt x="1194731" y="4584039"/>
                  </a:lnTo>
                  <a:lnTo>
                    <a:pt x="1229198" y="4613043"/>
                  </a:lnTo>
                  <a:lnTo>
                    <a:pt x="1264052" y="4641596"/>
                  </a:lnTo>
                  <a:lnTo>
                    <a:pt x="1299290" y="4669696"/>
                  </a:lnTo>
                  <a:lnTo>
                    <a:pt x="1334906" y="4697336"/>
                  </a:lnTo>
                  <a:lnTo>
                    <a:pt x="1370896" y="4724513"/>
                  </a:lnTo>
                  <a:lnTo>
                    <a:pt x="1407255" y="4751222"/>
                  </a:lnTo>
                  <a:lnTo>
                    <a:pt x="1443979" y="4777458"/>
                  </a:lnTo>
                  <a:lnTo>
                    <a:pt x="1481064" y="4803218"/>
                  </a:lnTo>
                  <a:lnTo>
                    <a:pt x="1518505" y="4828496"/>
                  </a:lnTo>
                  <a:lnTo>
                    <a:pt x="1556298" y="4853289"/>
                  </a:lnTo>
                  <a:lnTo>
                    <a:pt x="1594437" y="4877591"/>
                  </a:lnTo>
                  <a:lnTo>
                    <a:pt x="1632919" y="4901399"/>
                  </a:lnTo>
                  <a:lnTo>
                    <a:pt x="1671739" y="4924707"/>
                  </a:lnTo>
                  <a:lnTo>
                    <a:pt x="1710893" y="4947511"/>
                  </a:lnTo>
                  <a:lnTo>
                    <a:pt x="1750375" y="4969807"/>
                  </a:lnTo>
                  <a:lnTo>
                    <a:pt x="1790182" y="4991591"/>
                  </a:lnTo>
                  <a:lnTo>
                    <a:pt x="1830310" y="5012857"/>
                  </a:lnTo>
                  <a:lnTo>
                    <a:pt x="1870753" y="5033601"/>
                  </a:lnTo>
                  <a:lnTo>
                    <a:pt x="1911507" y="5053819"/>
                  </a:lnTo>
                  <a:lnTo>
                    <a:pt x="1952568" y="5073507"/>
                  </a:lnTo>
                  <a:lnTo>
                    <a:pt x="1993931" y="5092660"/>
                  </a:lnTo>
                  <a:lnTo>
                    <a:pt x="2035591" y="5111272"/>
                  </a:lnTo>
                  <a:lnTo>
                    <a:pt x="2077545" y="5129341"/>
                  </a:lnTo>
                  <a:lnTo>
                    <a:pt x="2119787" y="5146861"/>
                  </a:lnTo>
                  <a:lnTo>
                    <a:pt x="2162314" y="5163828"/>
                  </a:lnTo>
                  <a:lnTo>
                    <a:pt x="2205120" y="5180237"/>
                  </a:lnTo>
                  <a:lnTo>
                    <a:pt x="2248202" y="5196085"/>
                  </a:lnTo>
                  <a:lnTo>
                    <a:pt x="2291554" y="5211366"/>
                  </a:lnTo>
                  <a:lnTo>
                    <a:pt x="2335173" y="5226075"/>
                  </a:lnTo>
                  <a:lnTo>
                    <a:pt x="2379053" y="5240210"/>
                  </a:lnTo>
                  <a:lnTo>
                    <a:pt x="2423191" y="5253764"/>
                  </a:lnTo>
                  <a:lnTo>
                    <a:pt x="2467582" y="5266734"/>
                  </a:lnTo>
                  <a:lnTo>
                    <a:pt x="2512220" y="5279114"/>
                  </a:lnTo>
                  <a:lnTo>
                    <a:pt x="2557103" y="5290902"/>
                  </a:lnTo>
                  <a:lnTo>
                    <a:pt x="2602225" y="5302091"/>
                  </a:lnTo>
                  <a:lnTo>
                    <a:pt x="2647582" y="5312678"/>
                  </a:lnTo>
                  <a:lnTo>
                    <a:pt x="2693169" y="5322658"/>
                  </a:lnTo>
                  <a:lnTo>
                    <a:pt x="2738982" y="5332027"/>
                  </a:lnTo>
                  <a:lnTo>
                    <a:pt x="2785016" y="5340780"/>
                  </a:lnTo>
                  <a:lnTo>
                    <a:pt x="2831267" y="5348913"/>
                  </a:lnTo>
                  <a:lnTo>
                    <a:pt x="2877731" y="5356420"/>
                  </a:lnTo>
                  <a:lnTo>
                    <a:pt x="2924403" y="5363299"/>
                  </a:lnTo>
                  <a:lnTo>
                    <a:pt x="2971278" y="5369543"/>
                  </a:lnTo>
                  <a:lnTo>
                    <a:pt x="3018352" y="5375150"/>
                  </a:lnTo>
                  <a:lnTo>
                    <a:pt x="3065620" y="5380113"/>
                  </a:lnTo>
                  <a:lnTo>
                    <a:pt x="3113079" y="5384429"/>
                  </a:lnTo>
                  <a:lnTo>
                    <a:pt x="3160723" y="5388094"/>
                  </a:lnTo>
                  <a:lnTo>
                    <a:pt x="3208548" y="5391102"/>
                  </a:lnTo>
                  <a:lnTo>
                    <a:pt x="3256549" y="5393450"/>
                  </a:lnTo>
                  <a:lnTo>
                    <a:pt x="3304722" y="5395132"/>
                  </a:lnTo>
                  <a:lnTo>
                    <a:pt x="3353063" y="5396145"/>
                  </a:lnTo>
                  <a:lnTo>
                    <a:pt x="3401568" y="5396484"/>
                  </a:lnTo>
                  <a:lnTo>
                    <a:pt x="3450075" y="5396145"/>
                  </a:lnTo>
                  <a:lnTo>
                    <a:pt x="3498419" y="5395132"/>
                  </a:lnTo>
                  <a:lnTo>
                    <a:pt x="3546595" y="5393450"/>
                  </a:lnTo>
                  <a:lnTo>
                    <a:pt x="3594600" y="5391102"/>
                  </a:lnTo>
                  <a:lnTo>
                    <a:pt x="3642427" y="5388094"/>
                  </a:lnTo>
                  <a:lnTo>
                    <a:pt x="3690074" y="5384429"/>
                  </a:lnTo>
                  <a:lnTo>
                    <a:pt x="3737535" y="5380113"/>
                  </a:lnTo>
                  <a:lnTo>
                    <a:pt x="3784806" y="5375150"/>
                  </a:lnTo>
                  <a:lnTo>
                    <a:pt x="3831882" y="5369543"/>
                  </a:lnTo>
                  <a:lnTo>
                    <a:pt x="3878760" y="5363299"/>
                  </a:lnTo>
                  <a:lnTo>
                    <a:pt x="3925433" y="5356420"/>
                  </a:lnTo>
                  <a:lnTo>
                    <a:pt x="3971899" y="5348913"/>
                  </a:lnTo>
                  <a:lnTo>
                    <a:pt x="4018153" y="5340780"/>
                  </a:lnTo>
                  <a:lnTo>
                    <a:pt x="4064189" y="5332027"/>
                  </a:lnTo>
                  <a:lnTo>
                    <a:pt x="4110004" y="5322658"/>
                  </a:lnTo>
                  <a:lnTo>
                    <a:pt x="4155592" y="5312678"/>
                  </a:lnTo>
                  <a:lnTo>
                    <a:pt x="4200951" y="5302091"/>
                  </a:lnTo>
                  <a:lnTo>
                    <a:pt x="4246074" y="5290902"/>
                  </a:lnTo>
                  <a:lnTo>
                    <a:pt x="4290958" y="5279114"/>
                  </a:lnTo>
                  <a:lnTo>
                    <a:pt x="4335598" y="5266734"/>
                  </a:lnTo>
                  <a:lnTo>
                    <a:pt x="4379990" y="5253764"/>
                  </a:lnTo>
                  <a:lnTo>
                    <a:pt x="4424129" y="5240210"/>
                  </a:lnTo>
                  <a:lnTo>
                    <a:pt x="4468011" y="5226075"/>
                  </a:lnTo>
                  <a:lnTo>
                    <a:pt x="4511630" y="5211366"/>
                  </a:lnTo>
                  <a:lnTo>
                    <a:pt x="4554984" y="5196085"/>
                  </a:lnTo>
                  <a:lnTo>
                    <a:pt x="4598066" y="5180237"/>
                  </a:lnTo>
                  <a:lnTo>
                    <a:pt x="4640873" y="5163828"/>
                  </a:lnTo>
                  <a:lnTo>
                    <a:pt x="4683401" y="5146861"/>
                  </a:lnTo>
                  <a:lnTo>
                    <a:pt x="4725644" y="5129341"/>
                  </a:lnTo>
                  <a:lnTo>
                    <a:pt x="4767598" y="5111272"/>
                  </a:lnTo>
                  <a:lnTo>
                    <a:pt x="4809259" y="5092660"/>
                  </a:lnTo>
                  <a:lnTo>
                    <a:pt x="4850622" y="5073507"/>
                  </a:lnTo>
                  <a:lnTo>
                    <a:pt x="4891684" y="5053819"/>
                  </a:lnTo>
                  <a:lnTo>
                    <a:pt x="4932438" y="5033601"/>
                  </a:lnTo>
                  <a:lnTo>
                    <a:pt x="4972881" y="5012857"/>
                  </a:lnTo>
                  <a:lnTo>
                    <a:pt x="5013009" y="4991591"/>
                  </a:lnTo>
                  <a:lnTo>
                    <a:pt x="5052816" y="4969807"/>
                  </a:lnTo>
                  <a:lnTo>
                    <a:pt x="5092299" y="4947511"/>
                  </a:lnTo>
                  <a:lnTo>
                    <a:pt x="5131453" y="4924707"/>
                  </a:lnTo>
                  <a:lnTo>
                    <a:pt x="5170272" y="4901399"/>
                  </a:lnTo>
                  <a:lnTo>
                    <a:pt x="5208754" y="4877591"/>
                  </a:lnTo>
                  <a:lnTo>
                    <a:pt x="5246894" y="4853289"/>
                  </a:lnTo>
                  <a:lnTo>
                    <a:pt x="5284686" y="4828496"/>
                  </a:lnTo>
                  <a:lnTo>
                    <a:pt x="5322126" y="4803218"/>
                  </a:lnTo>
                  <a:lnTo>
                    <a:pt x="5359211" y="4777458"/>
                  </a:lnTo>
                  <a:lnTo>
                    <a:pt x="5395935" y="4751222"/>
                  </a:lnTo>
                  <a:lnTo>
                    <a:pt x="5432294" y="4724513"/>
                  </a:lnTo>
                  <a:lnTo>
                    <a:pt x="5468283" y="4697336"/>
                  </a:lnTo>
                  <a:lnTo>
                    <a:pt x="5503899" y="4669696"/>
                  </a:lnTo>
                  <a:lnTo>
                    <a:pt x="5539136" y="4641596"/>
                  </a:lnTo>
                  <a:lnTo>
                    <a:pt x="5573990" y="4613043"/>
                  </a:lnTo>
                  <a:lnTo>
                    <a:pt x="5608456" y="4584039"/>
                  </a:lnTo>
                  <a:lnTo>
                    <a:pt x="5642531" y="4554590"/>
                  </a:lnTo>
                  <a:lnTo>
                    <a:pt x="5676209" y="4524700"/>
                  </a:lnTo>
                  <a:lnTo>
                    <a:pt x="5709487" y="4494373"/>
                  </a:lnTo>
                  <a:lnTo>
                    <a:pt x="5742358" y="4463615"/>
                  </a:lnTo>
                  <a:lnTo>
                    <a:pt x="5774820" y="4432429"/>
                  </a:lnTo>
                  <a:lnTo>
                    <a:pt x="5806868" y="4400819"/>
                  </a:lnTo>
                  <a:lnTo>
                    <a:pt x="5838497" y="4368792"/>
                  </a:lnTo>
                  <a:lnTo>
                    <a:pt x="5869702" y="4336350"/>
                  </a:lnTo>
                  <a:lnTo>
                    <a:pt x="5900480" y="4303498"/>
                  </a:lnTo>
                  <a:lnTo>
                    <a:pt x="5930825" y="4270242"/>
                  </a:lnTo>
                  <a:lnTo>
                    <a:pt x="5960734" y="4236584"/>
                  </a:lnTo>
                  <a:lnTo>
                    <a:pt x="5990201" y="4202531"/>
                  </a:lnTo>
                  <a:lnTo>
                    <a:pt x="6019222" y="4168086"/>
                  </a:lnTo>
                  <a:lnTo>
                    <a:pt x="6047794" y="4133254"/>
                  </a:lnTo>
                  <a:lnTo>
                    <a:pt x="6075910" y="4098039"/>
                  </a:lnTo>
                  <a:lnTo>
                    <a:pt x="6103567" y="4062446"/>
                  </a:lnTo>
                  <a:lnTo>
                    <a:pt x="6130761" y="4026479"/>
                  </a:lnTo>
                  <a:lnTo>
                    <a:pt x="6157486" y="3990142"/>
                  </a:lnTo>
                  <a:lnTo>
                    <a:pt x="6183739" y="3953442"/>
                  </a:lnTo>
                  <a:lnTo>
                    <a:pt x="6209514" y="3916380"/>
                  </a:lnTo>
                  <a:lnTo>
                    <a:pt x="6234808" y="3878963"/>
                  </a:lnTo>
                  <a:lnTo>
                    <a:pt x="6259615" y="3841195"/>
                  </a:lnTo>
                  <a:lnTo>
                    <a:pt x="6283932" y="3803080"/>
                  </a:lnTo>
                  <a:lnTo>
                    <a:pt x="6307754" y="3764622"/>
                  </a:lnTo>
                  <a:lnTo>
                    <a:pt x="6331077" y="3725827"/>
                  </a:lnTo>
                  <a:lnTo>
                    <a:pt x="6353895" y="3686698"/>
                  </a:lnTo>
                  <a:lnTo>
                    <a:pt x="6376204" y="3647241"/>
                  </a:lnTo>
                  <a:lnTo>
                    <a:pt x="6398001" y="3607459"/>
                  </a:lnTo>
                  <a:lnTo>
                    <a:pt x="6419280" y="3567357"/>
                  </a:lnTo>
                  <a:lnTo>
                    <a:pt x="6440037" y="3526939"/>
                  </a:lnTo>
                  <a:lnTo>
                    <a:pt x="6460267" y="3486211"/>
                  </a:lnTo>
                  <a:lnTo>
                    <a:pt x="6479967" y="3445176"/>
                  </a:lnTo>
                  <a:lnTo>
                    <a:pt x="6499131" y="3403839"/>
                  </a:lnTo>
                  <a:lnTo>
                    <a:pt x="6517755" y="3362205"/>
                  </a:lnTo>
                  <a:lnTo>
                    <a:pt x="6535834" y="3320278"/>
                  </a:lnTo>
                  <a:lnTo>
                    <a:pt x="6553365" y="3278062"/>
                  </a:lnTo>
                  <a:lnTo>
                    <a:pt x="6570342" y="3235562"/>
                  </a:lnTo>
                  <a:lnTo>
                    <a:pt x="6586761" y="3192782"/>
                  </a:lnTo>
                  <a:lnTo>
                    <a:pt x="6602618" y="3149728"/>
                  </a:lnTo>
                  <a:lnTo>
                    <a:pt x="6617908" y="3106402"/>
                  </a:lnTo>
                  <a:lnTo>
                    <a:pt x="6632626" y="3062811"/>
                  </a:lnTo>
                  <a:lnTo>
                    <a:pt x="6646769" y="3018958"/>
                  </a:lnTo>
                  <a:lnTo>
                    <a:pt x="6660331" y="2974848"/>
                  </a:lnTo>
                  <a:lnTo>
                    <a:pt x="6673309" y="2930485"/>
                  </a:lnTo>
                  <a:lnTo>
                    <a:pt x="6685697" y="2885874"/>
                  </a:lnTo>
                  <a:lnTo>
                    <a:pt x="6697492" y="2841020"/>
                  </a:lnTo>
                  <a:lnTo>
                    <a:pt x="6708688" y="2795926"/>
                  </a:lnTo>
                  <a:lnTo>
                    <a:pt x="6719281" y="2750597"/>
                  </a:lnTo>
                  <a:lnTo>
                    <a:pt x="6729267" y="2705038"/>
                  </a:lnTo>
                  <a:lnTo>
                    <a:pt x="6738641" y="2659254"/>
                  </a:lnTo>
                  <a:lnTo>
                    <a:pt x="6747399" y="2613248"/>
                  </a:lnTo>
                  <a:lnTo>
                    <a:pt x="6755537" y="2567025"/>
                  </a:lnTo>
                  <a:lnTo>
                    <a:pt x="6763049" y="2520590"/>
                  </a:lnTo>
                  <a:lnTo>
                    <a:pt x="6769931" y="2473947"/>
                  </a:lnTo>
                  <a:lnTo>
                    <a:pt x="6776179" y="2427101"/>
                  </a:lnTo>
                  <a:lnTo>
                    <a:pt x="6781789" y="2380056"/>
                  </a:lnTo>
                  <a:lnTo>
                    <a:pt x="6786756" y="2332816"/>
                  </a:lnTo>
                  <a:lnTo>
                    <a:pt x="6791074" y="2285387"/>
                  </a:lnTo>
                  <a:lnTo>
                    <a:pt x="6794741" y="2237772"/>
                  </a:lnTo>
                  <a:lnTo>
                    <a:pt x="6797751" y="2189977"/>
                  </a:lnTo>
                  <a:lnTo>
                    <a:pt x="6800100" y="2142005"/>
                  </a:lnTo>
                  <a:lnTo>
                    <a:pt x="6801783" y="2093861"/>
                  </a:lnTo>
                  <a:lnTo>
                    <a:pt x="6802797" y="2045549"/>
                  </a:lnTo>
                  <a:lnTo>
                    <a:pt x="6803135" y="1997075"/>
                  </a:lnTo>
                  <a:lnTo>
                    <a:pt x="6803135" y="0"/>
                  </a:ln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310" dirty="0"/>
              <a:t>A</a:t>
            </a:r>
            <a:r>
              <a:rPr spc="-155" dirty="0"/>
              <a:t>T</a:t>
            </a:r>
            <a:r>
              <a:rPr dirty="0"/>
              <a:t>OMIX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12460" y="3450158"/>
            <a:ext cx="17684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A4C248"/>
                </a:solidFill>
                <a:latin typeface="Times New Roman"/>
                <a:cs typeface="Times New Roman"/>
              </a:rPr>
              <a:t>Checkpoint</a:t>
            </a:r>
            <a:r>
              <a:rPr sz="2400" spc="-90" dirty="0">
                <a:solidFill>
                  <a:srgbClr val="A4C24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A4C248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4708" y="6076899"/>
            <a:ext cx="29279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José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Times New Roman"/>
                <a:cs typeface="Times New Roman"/>
              </a:rPr>
              <a:t>Cunha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415" dirty="0">
                <a:solidFill>
                  <a:srgbClr val="FFFFFF"/>
                </a:solidFill>
                <a:latin typeface="Microsoft Sans Serif"/>
                <a:cs typeface="Microsoft Sans Serif"/>
              </a:rPr>
              <a:t>–</a:t>
            </a:r>
            <a:r>
              <a:rPr sz="2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Times New Roman"/>
                <a:cs typeface="Times New Roman"/>
              </a:rPr>
              <a:t>up201905451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7854" y="6076899"/>
            <a:ext cx="34791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Raquel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imes New Roman"/>
                <a:cs typeface="Times New Roman"/>
              </a:rPr>
              <a:t>Carneiro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415" dirty="0">
                <a:solidFill>
                  <a:srgbClr val="FFFFFF"/>
                </a:solidFill>
                <a:latin typeface="Microsoft Sans Serif"/>
                <a:cs typeface="Microsoft Sans Serif"/>
              </a:rPr>
              <a:t>–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Times New Roman"/>
                <a:cs typeface="Times New Roman"/>
              </a:rPr>
              <a:t>up202005330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36304" y="6076899"/>
            <a:ext cx="29063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2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spc="9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000" spc="14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ás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ire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Times New Roman"/>
                <a:cs typeface="Times New Roman"/>
              </a:rPr>
              <a:t>up</a:t>
            </a:r>
            <a:r>
              <a:rPr sz="2000" spc="8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020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08319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4739" y="1226565"/>
            <a:ext cx="66103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SPECIFICATION </a:t>
            </a:r>
            <a:r>
              <a:rPr sz="3600" spc="-5" dirty="0"/>
              <a:t>OF THE </a:t>
            </a:r>
            <a:r>
              <a:rPr sz="3600" dirty="0"/>
              <a:t> </a:t>
            </a:r>
            <a:r>
              <a:rPr sz="3600" spc="-20" dirty="0"/>
              <a:t>WORK</a:t>
            </a:r>
            <a:r>
              <a:rPr sz="3600" spc="-35" dirty="0"/>
              <a:t> </a:t>
            </a:r>
            <a:r>
              <a:rPr sz="3600" spc="-55" dirty="0"/>
              <a:t>TO</a:t>
            </a:r>
            <a:r>
              <a:rPr sz="3600" spc="-35" dirty="0"/>
              <a:t> </a:t>
            </a:r>
            <a:r>
              <a:rPr sz="3600" dirty="0"/>
              <a:t>BE</a:t>
            </a:r>
            <a:r>
              <a:rPr sz="3600" spc="-20" dirty="0"/>
              <a:t> </a:t>
            </a:r>
            <a:r>
              <a:rPr sz="3600" dirty="0"/>
              <a:t>PERFORMED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134739" y="2727452"/>
            <a:ext cx="6609715" cy="2640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0" algn="just">
              <a:lnSpc>
                <a:spcPct val="100000"/>
              </a:lnSpc>
              <a:spcBef>
                <a:spcPts val="100"/>
              </a:spcBef>
            </a:pPr>
            <a:r>
              <a:rPr sz="1500" spc="25" dirty="0">
                <a:latin typeface="Times New Roman"/>
                <a:cs typeface="Times New Roman"/>
              </a:rPr>
              <a:t>Atomix </a:t>
            </a:r>
            <a:r>
              <a:rPr sz="1500" spc="5" dirty="0">
                <a:latin typeface="Times New Roman"/>
                <a:cs typeface="Times New Roman"/>
              </a:rPr>
              <a:t>takes </a:t>
            </a:r>
            <a:r>
              <a:rPr sz="1500" spc="10" dirty="0">
                <a:latin typeface="Times New Roman"/>
                <a:cs typeface="Times New Roman"/>
              </a:rPr>
              <a:t>place </a:t>
            </a:r>
            <a:r>
              <a:rPr sz="1500" spc="85" dirty="0">
                <a:latin typeface="Times New Roman"/>
                <a:cs typeface="Times New Roman"/>
              </a:rPr>
              <a:t>on </a:t>
            </a:r>
            <a:r>
              <a:rPr sz="1500" spc="-5" dirty="0">
                <a:latin typeface="Times New Roman"/>
                <a:cs typeface="Times New Roman"/>
              </a:rPr>
              <a:t>a </a:t>
            </a:r>
            <a:r>
              <a:rPr sz="1500" spc="10" dirty="0">
                <a:latin typeface="Times New Roman"/>
                <a:cs typeface="Times New Roman"/>
              </a:rPr>
              <a:t>playfield </a:t>
            </a:r>
            <a:r>
              <a:rPr sz="1500" spc="20" dirty="0">
                <a:latin typeface="Times New Roman"/>
                <a:cs typeface="Times New Roman"/>
              </a:rPr>
              <a:t>consisting </a:t>
            </a:r>
            <a:r>
              <a:rPr sz="1500" spc="10" dirty="0">
                <a:latin typeface="Times New Roman"/>
                <a:cs typeface="Times New Roman"/>
              </a:rPr>
              <a:t>of </a:t>
            </a:r>
            <a:r>
              <a:rPr sz="1500" spc="-5" dirty="0">
                <a:latin typeface="Times New Roman"/>
                <a:cs typeface="Times New Roman"/>
              </a:rPr>
              <a:t>a </a:t>
            </a:r>
            <a:r>
              <a:rPr sz="1500" spc="80" dirty="0">
                <a:latin typeface="Times New Roman"/>
                <a:cs typeface="Times New Roman"/>
              </a:rPr>
              <a:t>number </a:t>
            </a:r>
            <a:r>
              <a:rPr sz="1500" spc="10" dirty="0">
                <a:latin typeface="Times New Roman"/>
                <a:cs typeface="Times New Roman"/>
              </a:rPr>
              <a:t>of </a:t>
            </a:r>
            <a:r>
              <a:rPr sz="1500" spc="-5" dirty="0">
                <a:latin typeface="Times New Roman"/>
                <a:cs typeface="Times New Roman"/>
              </a:rPr>
              <a:t>walls, </a:t>
            </a:r>
            <a:r>
              <a:rPr sz="1500" spc="50" dirty="0">
                <a:latin typeface="Times New Roman"/>
                <a:cs typeface="Times New Roman"/>
              </a:rPr>
              <a:t>with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the </a:t>
            </a:r>
            <a:r>
              <a:rPr sz="1500" spc="35" dirty="0">
                <a:latin typeface="Times New Roman"/>
                <a:cs typeface="Times New Roman"/>
              </a:rPr>
              <a:t>atoms </a:t>
            </a:r>
            <a:r>
              <a:rPr sz="1500" spc="15" dirty="0">
                <a:latin typeface="Times New Roman"/>
                <a:cs typeface="Times New Roman"/>
              </a:rPr>
              <a:t>scattered </a:t>
            </a:r>
            <a:r>
              <a:rPr sz="1500" spc="60" dirty="0">
                <a:latin typeface="Times New Roman"/>
                <a:cs typeface="Times New Roman"/>
              </a:rPr>
              <a:t>throughout. </a:t>
            </a:r>
            <a:r>
              <a:rPr sz="1500" spc="30" dirty="0">
                <a:latin typeface="Times New Roman"/>
                <a:cs typeface="Times New Roman"/>
              </a:rPr>
              <a:t>The </a:t>
            </a:r>
            <a:r>
              <a:rPr sz="1500" spc="15" dirty="0">
                <a:latin typeface="Times New Roman"/>
                <a:cs typeface="Times New Roman"/>
              </a:rPr>
              <a:t>player </a:t>
            </a:r>
            <a:r>
              <a:rPr sz="1500" spc="-25" dirty="0">
                <a:latin typeface="Times New Roman"/>
                <a:cs typeface="Times New Roman"/>
              </a:rPr>
              <a:t>is </a:t>
            </a:r>
            <a:r>
              <a:rPr sz="1500" spc="15" dirty="0">
                <a:latin typeface="Times New Roman"/>
                <a:cs typeface="Times New Roman"/>
              </a:rPr>
              <a:t>tasked </a:t>
            </a:r>
            <a:r>
              <a:rPr sz="1500" spc="50" dirty="0">
                <a:latin typeface="Times New Roman"/>
                <a:cs typeface="Times New Roman"/>
              </a:rPr>
              <a:t>with </a:t>
            </a:r>
            <a:r>
              <a:rPr sz="1500" spc="20" dirty="0">
                <a:latin typeface="Times New Roman"/>
                <a:cs typeface="Times New Roman"/>
              </a:rPr>
              <a:t>assembling </a:t>
            </a:r>
            <a:r>
              <a:rPr sz="1500" spc="-5" dirty="0">
                <a:latin typeface="Times New Roman"/>
                <a:cs typeface="Times New Roman"/>
              </a:rPr>
              <a:t>a </a:t>
            </a:r>
            <a:r>
              <a:rPr sz="1500" spc="30" dirty="0">
                <a:latin typeface="Times New Roman"/>
                <a:cs typeface="Times New Roman"/>
              </a:rPr>
              <a:t>molecule 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lang="pt-PT" sz="1500" spc="45" dirty="0" err="1">
                <a:latin typeface="Times New Roman"/>
                <a:cs typeface="Times New Roman"/>
              </a:rPr>
              <a:t>with</a:t>
            </a:r>
            <a:r>
              <a:rPr sz="1500" spc="45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the </a:t>
            </a:r>
            <a:r>
              <a:rPr sz="1500" spc="30" dirty="0">
                <a:latin typeface="Times New Roman"/>
                <a:cs typeface="Times New Roman"/>
              </a:rPr>
              <a:t>atoms. The </a:t>
            </a:r>
            <a:r>
              <a:rPr sz="1500" spc="35" dirty="0">
                <a:latin typeface="Times New Roman"/>
                <a:cs typeface="Times New Roman"/>
              </a:rPr>
              <a:t>atoms </a:t>
            </a:r>
            <a:r>
              <a:rPr sz="1500" spc="55" dirty="0">
                <a:latin typeface="Times New Roman"/>
                <a:cs typeface="Times New Roman"/>
              </a:rPr>
              <a:t>must </a:t>
            </a:r>
            <a:r>
              <a:rPr sz="1500" spc="35" dirty="0">
                <a:latin typeface="Times New Roman"/>
                <a:cs typeface="Times New Roman"/>
              </a:rPr>
              <a:t>be </a:t>
            </a:r>
            <a:r>
              <a:rPr sz="1500" spc="30" dirty="0">
                <a:latin typeface="Times New Roman"/>
                <a:cs typeface="Times New Roman"/>
              </a:rPr>
              <a:t>arranged </a:t>
            </a:r>
            <a:r>
              <a:rPr sz="1500" spc="55" dirty="0">
                <a:latin typeface="Times New Roman"/>
                <a:cs typeface="Times New Roman"/>
              </a:rPr>
              <a:t>to </a:t>
            </a:r>
            <a:r>
              <a:rPr sz="1500" spc="-10" dirty="0">
                <a:latin typeface="Times New Roman"/>
                <a:cs typeface="Times New Roman"/>
              </a:rPr>
              <a:t>exactly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Times New Roman"/>
                <a:cs typeface="Times New Roman"/>
              </a:rPr>
              <a:t>match </a:t>
            </a:r>
            <a:r>
              <a:rPr sz="1500" spc="50" dirty="0">
                <a:latin typeface="Times New Roman"/>
                <a:cs typeface="Times New Roman"/>
              </a:rPr>
              <a:t>the </a:t>
            </a:r>
            <a:r>
              <a:rPr sz="1500" spc="30" dirty="0">
                <a:latin typeface="Times New Roman"/>
                <a:cs typeface="Times New Roman"/>
              </a:rPr>
              <a:t>molecule 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displayed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on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the</a:t>
            </a:r>
            <a:r>
              <a:rPr sz="1500" spc="5" dirty="0">
                <a:latin typeface="Times New Roman"/>
                <a:cs typeface="Times New Roman"/>
              </a:rPr>
              <a:t> left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side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of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the</a:t>
            </a:r>
            <a:r>
              <a:rPr sz="1500" spc="5" dirty="0">
                <a:latin typeface="Times New Roman"/>
                <a:cs typeface="Times New Roman"/>
              </a:rPr>
              <a:t> screen.</a:t>
            </a:r>
            <a:endParaRPr sz="1500" dirty="0">
              <a:latin typeface="Times New Roman"/>
              <a:cs typeface="Times New Roman"/>
            </a:endParaRPr>
          </a:p>
          <a:p>
            <a:pPr marL="12700" marR="5080" indent="914400" algn="just">
              <a:lnSpc>
                <a:spcPct val="100000"/>
              </a:lnSpc>
              <a:spcBef>
                <a:spcPts val="395"/>
              </a:spcBef>
            </a:pPr>
            <a:r>
              <a:rPr sz="1500" spc="30" dirty="0">
                <a:latin typeface="Times New Roman"/>
                <a:cs typeface="Times New Roman"/>
              </a:rPr>
              <a:t>The </a:t>
            </a:r>
            <a:r>
              <a:rPr sz="1500" spc="10" dirty="0">
                <a:latin typeface="Times New Roman"/>
                <a:cs typeface="Times New Roman"/>
              </a:rPr>
              <a:t>player </a:t>
            </a:r>
            <a:r>
              <a:rPr sz="1500" spc="25" dirty="0">
                <a:latin typeface="Times New Roman"/>
                <a:cs typeface="Times New Roman"/>
              </a:rPr>
              <a:t>can </a:t>
            </a:r>
            <a:r>
              <a:rPr sz="1500" spc="20" dirty="0">
                <a:latin typeface="Times New Roman"/>
                <a:cs typeface="Times New Roman"/>
              </a:rPr>
              <a:t>choose </a:t>
            </a:r>
            <a:r>
              <a:rPr sz="1500" spc="55" dirty="0">
                <a:latin typeface="Times New Roman"/>
                <a:cs typeface="Times New Roman"/>
              </a:rPr>
              <a:t>an </a:t>
            </a:r>
            <a:r>
              <a:rPr sz="1500" spc="60" dirty="0">
                <a:latin typeface="Times New Roman"/>
                <a:cs typeface="Times New Roman"/>
              </a:rPr>
              <a:t>atom and </a:t>
            </a:r>
            <a:r>
              <a:rPr sz="1500" spc="30" dirty="0">
                <a:latin typeface="Times New Roman"/>
                <a:cs typeface="Times New Roman"/>
              </a:rPr>
              <a:t>move </a:t>
            </a:r>
            <a:r>
              <a:rPr sz="1500" spc="45" dirty="0">
                <a:latin typeface="Times New Roman"/>
                <a:cs typeface="Times New Roman"/>
              </a:rPr>
              <a:t>it </a:t>
            </a:r>
            <a:r>
              <a:rPr sz="1500" spc="60" dirty="0">
                <a:latin typeface="Times New Roman"/>
                <a:cs typeface="Times New Roman"/>
              </a:rPr>
              <a:t>in </a:t>
            </a:r>
            <a:r>
              <a:rPr sz="1500" spc="15" dirty="0">
                <a:latin typeface="Times New Roman"/>
                <a:cs typeface="Times New Roman"/>
              </a:rPr>
              <a:t>any of </a:t>
            </a:r>
            <a:r>
              <a:rPr sz="1500" spc="50" dirty="0">
                <a:latin typeface="Times New Roman"/>
                <a:cs typeface="Times New Roman"/>
              </a:rPr>
              <a:t>the </a:t>
            </a:r>
            <a:r>
              <a:rPr sz="1500" spc="40" dirty="0">
                <a:latin typeface="Times New Roman"/>
                <a:cs typeface="Times New Roman"/>
              </a:rPr>
              <a:t>four </a:t>
            </a:r>
            <a:r>
              <a:rPr sz="1500" spc="30" dirty="0">
                <a:latin typeface="Times New Roman"/>
                <a:cs typeface="Times New Roman"/>
              </a:rPr>
              <a:t>cardinal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25" dirty="0">
                <a:latin typeface="Times New Roman"/>
                <a:cs typeface="Times New Roman"/>
              </a:rPr>
              <a:t>directions. </a:t>
            </a:r>
            <a:r>
              <a:rPr sz="1500" spc="-55" dirty="0">
                <a:latin typeface="Times New Roman"/>
                <a:cs typeface="Times New Roman"/>
              </a:rPr>
              <a:t>A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35" dirty="0">
                <a:latin typeface="Times New Roman"/>
                <a:cs typeface="Times New Roman"/>
              </a:rPr>
              <a:t>moved </a:t>
            </a:r>
            <a:r>
              <a:rPr sz="1500" spc="55" dirty="0">
                <a:latin typeface="Times New Roman"/>
                <a:cs typeface="Times New Roman"/>
              </a:rPr>
              <a:t>atom </a:t>
            </a:r>
            <a:r>
              <a:rPr sz="1500" spc="5" dirty="0">
                <a:latin typeface="Times New Roman"/>
                <a:cs typeface="Times New Roman"/>
              </a:rPr>
              <a:t>keeps </a:t>
            </a:r>
            <a:r>
              <a:rPr sz="1500" spc="25" dirty="0">
                <a:latin typeface="Times New Roman"/>
                <a:cs typeface="Times New Roman"/>
              </a:rPr>
              <a:t>sliding </a:t>
            </a:r>
            <a:r>
              <a:rPr sz="1500" spc="60" dirty="0">
                <a:latin typeface="Times New Roman"/>
                <a:cs typeface="Times New Roman"/>
              </a:rPr>
              <a:t>in </a:t>
            </a:r>
            <a:r>
              <a:rPr sz="1500" spc="50" dirty="0">
                <a:latin typeface="Times New Roman"/>
                <a:cs typeface="Times New Roman"/>
              </a:rPr>
              <a:t>one </a:t>
            </a:r>
            <a:r>
              <a:rPr sz="1500" spc="40" dirty="0">
                <a:latin typeface="Times New Roman"/>
                <a:cs typeface="Times New Roman"/>
              </a:rPr>
              <a:t>direction </a:t>
            </a:r>
            <a:r>
              <a:rPr sz="1500" spc="60" dirty="0">
                <a:latin typeface="Times New Roman"/>
                <a:cs typeface="Times New Roman"/>
              </a:rPr>
              <a:t>until </a:t>
            </a:r>
            <a:r>
              <a:rPr sz="1500" spc="45" dirty="0">
                <a:latin typeface="Times New Roman"/>
                <a:cs typeface="Times New Roman"/>
              </a:rPr>
              <a:t>it </a:t>
            </a:r>
            <a:r>
              <a:rPr sz="1500" spc="30" dirty="0">
                <a:latin typeface="Times New Roman"/>
                <a:cs typeface="Times New Roman"/>
              </a:rPr>
              <a:t>hits </a:t>
            </a:r>
            <a:r>
              <a:rPr sz="1500" spc="-5" dirty="0">
                <a:latin typeface="Times New Roman"/>
                <a:cs typeface="Times New Roman"/>
              </a:rPr>
              <a:t>a </a:t>
            </a:r>
            <a:r>
              <a:rPr sz="1500" spc="15" dirty="0">
                <a:latin typeface="Times New Roman"/>
                <a:cs typeface="Times New Roman"/>
              </a:rPr>
              <a:t>wall </a:t>
            </a:r>
            <a:r>
              <a:rPr sz="1500" spc="50" dirty="0">
                <a:latin typeface="Times New Roman"/>
                <a:cs typeface="Times New Roman"/>
              </a:rPr>
              <a:t>or 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another atom. </a:t>
            </a:r>
            <a:r>
              <a:rPr sz="1500" spc="10" dirty="0">
                <a:latin typeface="Times New Roman"/>
                <a:cs typeface="Times New Roman"/>
              </a:rPr>
              <a:t>Solving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the </a:t>
            </a:r>
            <a:r>
              <a:rPr sz="1500" spc="10" dirty="0">
                <a:latin typeface="Times New Roman"/>
                <a:cs typeface="Times New Roman"/>
              </a:rPr>
              <a:t>puzzles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25" dirty="0">
                <a:latin typeface="Times New Roman"/>
                <a:cs typeface="Times New Roman"/>
              </a:rPr>
              <a:t>requires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strategic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planning </a:t>
            </a:r>
            <a:r>
              <a:rPr sz="1500" spc="60" dirty="0">
                <a:latin typeface="Times New Roman"/>
                <a:cs typeface="Times New Roman"/>
              </a:rPr>
              <a:t>in </a:t>
            </a:r>
            <a:r>
              <a:rPr sz="1500" spc="40" dirty="0">
                <a:latin typeface="Times New Roman"/>
                <a:cs typeface="Times New Roman"/>
              </a:rPr>
              <a:t>moving</a:t>
            </a:r>
            <a:r>
              <a:rPr sz="1500" spc="45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the 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spc="25" dirty="0">
                <a:latin typeface="Times New Roman"/>
                <a:cs typeface="Times New Roman"/>
              </a:rPr>
              <a:t>atoms, </a:t>
            </a:r>
            <a:r>
              <a:rPr sz="1500" spc="60" dirty="0">
                <a:latin typeface="Times New Roman"/>
                <a:cs typeface="Times New Roman"/>
              </a:rPr>
              <a:t>and</a:t>
            </a:r>
            <a:r>
              <a:rPr sz="1500" spc="6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on </a:t>
            </a:r>
            <a:r>
              <a:rPr sz="1500" spc="25" dirty="0">
                <a:latin typeface="Times New Roman"/>
                <a:cs typeface="Times New Roman"/>
              </a:rPr>
              <a:t>later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Times New Roman"/>
                <a:cs typeface="Times New Roman"/>
              </a:rPr>
              <a:t>levels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with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spc="30" dirty="0">
                <a:latin typeface="Times New Roman"/>
                <a:cs typeface="Times New Roman"/>
              </a:rPr>
              <a:t>little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free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space,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even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Times New Roman"/>
                <a:cs typeface="Times New Roman"/>
              </a:rPr>
              <a:t>finding</a:t>
            </a:r>
            <a:r>
              <a:rPr sz="1500" spc="4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room </a:t>
            </a:r>
            <a:r>
              <a:rPr sz="1500" spc="25" dirty="0">
                <a:latin typeface="Times New Roman"/>
                <a:cs typeface="Times New Roman"/>
              </a:rPr>
              <a:t>for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the 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spc="35" dirty="0">
                <a:latin typeface="Times New Roman"/>
                <a:cs typeface="Times New Roman"/>
              </a:rPr>
              <a:t>completed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30" dirty="0">
                <a:latin typeface="Times New Roman"/>
                <a:cs typeface="Times New Roman"/>
              </a:rPr>
              <a:t>molecule</a:t>
            </a:r>
            <a:r>
              <a:rPr sz="1500" spc="25" dirty="0">
                <a:latin typeface="Times New Roman"/>
                <a:cs typeface="Times New Roman"/>
              </a:rPr>
              <a:t> can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35" dirty="0">
                <a:latin typeface="Times New Roman"/>
                <a:cs typeface="Times New Roman"/>
              </a:rPr>
              <a:t>be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Times New Roman"/>
                <a:cs typeface="Times New Roman"/>
              </a:rPr>
              <a:t>problem.</a:t>
            </a:r>
            <a:endParaRPr sz="1500" dirty="0">
              <a:latin typeface="Times New Roman"/>
              <a:cs typeface="Times New Roman"/>
            </a:endParaRPr>
          </a:p>
          <a:p>
            <a:pPr marL="12700" marR="5715" indent="914400" algn="just">
              <a:lnSpc>
                <a:spcPct val="100000"/>
              </a:lnSpc>
              <a:spcBef>
                <a:spcPts val="395"/>
              </a:spcBef>
            </a:pPr>
            <a:r>
              <a:rPr sz="1500" spc="35" dirty="0">
                <a:latin typeface="Times New Roman"/>
                <a:cs typeface="Times New Roman"/>
              </a:rPr>
              <a:t>Once </a:t>
            </a:r>
            <a:r>
              <a:rPr sz="1500" spc="50" dirty="0">
                <a:latin typeface="Times New Roman"/>
                <a:cs typeface="Times New Roman"/>
              </a:rPr>
              <a:t>the </a:t>
            </a:r>
            <a:r>
              <a:rPr sz="1500" spc="30" dirty="0">
                <a:latin typeface="Times New Roman"/>
                <a:cs typeface="Times New Roman"/>
              </a:rPr>
              <a:t>molecule </a:t>
            </a:r>
            <a:r>
              <a:rPr sz="1500" spc="-25" dirty="0">
                <a:latin typeface="Times New Roman"/>
                <a:cs typeface="Times New Roman"/>
              </a:rPr>
              <a:t>is </a:t>
            </a:r>
            <a:r>
              <a:rPr sz="1500" spc="10" dirty="0">
                <a:latin typeface="Times New Roman"/>
                <a:cs typeface="Times New Roman"/>
              </a:rPr>
              <a:t>assembled, </a:t>
            </a:r>
            <a:r>
              <a:rPr sz="1500" spc="50" dirty="0">
                <a:latin typeface="Times New Roman"/>
                <a:cs typeface="Times New Roman"/>
              </a:rPr>
              <a:t>the </a:t>
            </a:r>
            <a:r>
              <a:rPr sz="1500" spc="15" dirty="0">
                <a:latin typeface="Times New Roman"/>
                <a:cs typeface="Times New Roman"/>
              </a:rPr>
              <a:t>player </a:t>
            </a:r>
            <a:r>
              <a:rPr sz="1500" spc="-25" dirty="0">
                <a:latin typeface="Times New Roman"/>
                <a:cs typeface="Times New Roman"/>
              </a:rPr>
              <a:t>is </a:t>
            </a:r>
            <a:r>
              <a:rPr sz="1500" spc="15" dirty="0">
                <a:latin typeface="Times New Roman"/>
                <a:cs typeface="Times New Roman"/>
              </a:rPr>
              <a:t>given </a:t>
            </a:r>
            <a:r>
              <a:rPr sz="1500" spc="-5" dirty="0">
                <a:latin typeface="Times New Roman"/>
                <a:cs typeface="Times New Roman"/>
              </a:rPr>
              <a:t>a </a:t>
            </a:r>
            <a:r>
              <a:rPr sz="1500" dirty="0">
                <a:latin typeface="Times New Roman"/>
                <a:cs typeface="Times New Roman"/>
              </a:rPr>
              <a:t>score. </a:t>
            </a:r>
            <a:r>
              <a:rPr sz="1500" spc="30" dirty="0">
                <a:latin typeface="Times New Roman"/>
                <a:cs typeface="Times New Roman"/>
              </a:rPr>
              <a:t>The </a:t>
            </a:r>
            <a:r>
              <a:rPr sz="1500" spc="5" dirty="0">
                <a:latin typeface="Times New Roman"/>
                <a:cs typeface="Times New Roman"/>
              </a:rPr>
              <a:t>faster 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the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25" dirty="0">
                <a:latin typeface="Times New Roman"/>
                <a:cs typeface="Times New Roman"/>
              </a:rPr>
              <a:t>puzzle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Times New Roman"/>
                <a:cs typeface="Times New Roman"/>
              </a:rPr>
              <a:t>was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35" dirty="0">
                <a:latin typeface="Times New Roman"/>
                <a:cs typeface="Times New Roman"/>
              </a:rPr>
              <a:t>completed,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the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Times New Roman"/>
                <a:cs typeface="Times New Roman"/>
              </a:rPr>
              <a:t>higher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the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score.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84406" y="485343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A4C248"/>
                </a:solidFill>
                <a:latin typeface="Arial MT"/>
                <a:cs typeface="Arial MT"/>
              </a:rPr>
              <a:t>2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4739" y="1226565"/>
            <a:ext cx="3432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REF</a:t>
            </a:r>
            <a:r>
              <a:rPr sz="3600" spc="10" dirty="0"/>
              <a:t>E</a:t>
            </a:r>
            <a:r>
              <a:rPr sz="3600" dirty="0"/>
              <a:t>RENC</a:t>
            </a:r>
            <a:r>
              <a:rPr sz="3600" spc="10" dirty="0"/>
              <a:t>E</a:t>
            </a:r>
            <a:r>
              <a:rPr sz="3600" dirty="0"/>
              <a:t>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134739" y="2240660"/>
            <a:ext cx="6607809" cy="3231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500" spc="60" dirty="0">
                <a:latin typeface="Times New Roman"/>
                <a:cs typeface="Times New Roman"/>
              </a:rPr>
              <a:t>In </a:t>
            </a:r>
            <a:r>
              <a:rPr sz="1500" spc="45" dirty="0">
                <a:latin typeface="Times New Roman"/>
                <a:cs typeface="Times New Roman"/>
              </a:rPr>
              <a:t>order </a:t>
            </a:r>
            <a:r>
              <a:rPr sz="1500" spc="55" dirty="0">
                <a:latin typeface="Times New Roman"/>
                <a:cs typeface="Times New Roman"/>
              </a:rPr>
              <a:t>to </a:t>
            </a:r>
            <a:r>
              <a:rPr sz="1500" spc="-10" dirty="0">
                <a:latin typeface="Times New Roman"/>
                <a:cs typeface="Times New Roman"/>
              </a:rPr>
              <a:t>solve </a:t>
            </a:r>
            <a:r>
              <a:rPr sz="1500" spc="30" dirty="0">
                <a:latin typeface="Times New Roman"/>
                <a:cs typeface="Times New Roman"/>
              </a:rPr>
              <a:t>this </a:t>
            </a:r>
            <a:r>
              <a:rPr sz="1500" spc="10" dirty="0">
                <a:latin typeface="Times New Roman"/>
                <a:cs typeface="Times New Roman"/>
              </a:rPr>
              <a:t>state </a:t>
            </a:r>
            <a:r>
              <a:rPr sz="1500" spc="-5" dirty="0">
                <a:latin typeface="Times New Roman"/>
                <a:cs typeface="Times New Roman"/>
              </a:rPr>
              <a:t>space </a:t>
            </a:r>
            <a:r>
              <a:rPr sz="1500" spc="10" dirty="0">
                <a:latin typeface="Times New Roman"/>
                <a:cs typeface="Times New Roman"/>
              </a:rPr>
              <a:t>search </a:t>
            </a:r>
            <a:r>
              <a:rPr sz="1500" spc="45" dirty="0">
                <a:latin typeface="Times New Roman"/>
                <a:cs typeface="Times New Roman"/>
              </a:rPr>
              <a:t>problem </a:t>
            </a:r>
            <a:r>
              <a:rPr sz="1500" spc="15" dirty="0">
                <a:latin typeface="Times New Roman"/>
                <a:cs typeface="Times New Roman"/>
              </a:rPr>
              <a:t>we </a:t>
            </a:r>
            <a:r>
              <a:rPr sz="1500" spc="30" dirty="0">
                <a:latin typeface="Times New Roman"/>
                <a:cs typeface="Times New Roman"/>
              </a:rPr>
              <a:t>can </a:t>
            </a:r>
            <a:r>
              <a:rPr sz="1500" spc="55" dirty="0">
                <a:latin typeface="Times New Roman"/>
                <a:cs typeface="Times New Roman"/>
              </a:rPr>
              <a:t>implement </a:t>
            </a:r>
            <a:r>
              <a:rPr sz="1500" spc="50" dirty="0">
                <a:latin typeface="Times New Roman"/>
                <a:cs typeface="Times New Roman"/>
              </a:rPr>
              <a:t>the </a:t>
            </a:r>
            <a:r>
              <a:rPr sz="1500" spc="25" dirty="0">
                <a:latin typeface="Times New Roman"/>
                <a:cs typeface="Times New Roman"/>
              </a:rPr>
              <a:t>heuristic 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Times New Roman"/>
                <a:cs typeface="Times New Roman"/>
              </a:rPr>
              <a:t>algorithm </a:t>
            </a:r>
            <a:r>
              <a:rPr sz="1500" spc="-180" dirty="0">
                <a:latin typeface="Times New Roman"/>
                <a:cs typeface="Times New Roman"/>
              </a:rPr>
              <a:t>A*</a:t>
            </a:r>
            <a:r>
              <a:rPr sz="1500" spc="-175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and </a:t>
            </a:r>
            <a:r>
              <a:rPr sz="1500" spc="55" dirty="0">
                <a:latin typeface="Times New Roman"/>
                <a:cs typeface="Times New Roman"/>
              </a:rPr>
              <a:t>the </a:t>
            </a:r>
            <a:r>
              <a:rPr sz="1500" spc="40" dirty="0">
                <a:latin typeface="Times New Roman"/>
                <a:cs typeface="Times New Roman"/>
              </a:rPr>
              <a:t>limited </a:t>
            </a:r>
            <a:r>
              <a:rPr sz="1500" spc="60" dirty="0">
                <a:latin typeface="Times New Roman"/>
                <a:cs typeface="Times New Roman"/>
              </a:rPr>
              <a:t>memory </a:t>
            </a:r>
            <a:r>
              <a:rPr sz="1500" spc="45" dirty="0">
                <a:latin typeface="Times New Roman"/>
                <a:cs typeface="Times New Roman"/>
              </a:rPr>
              <a:t>algorithm </a:t>
            </a:r>
            <a:r>
              <a:rPr sz="1500" spc="-105" dirty="0">
                <a:latin typeface="Times New Roman"/>
                <a:cs typeface="Times New Roman"/>
              </a:rPr>
              <a:t>IDA*. </a:t>
            </a:r>
            <a:r>
              <a:rPr sz="1500" spc="30" dirty="0">
                <a:latin typeface="Times New Roman"/>
                <a:cs typeface="Times New Roman"/>
              </a:rPr>
              <a:t>Their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research </a:t>
            </a:r>
            <a:r>
              <a:rPr sz="1500" spc="30" dirty="0">
                <a:latin typeface="Times New Roman"/>
                <a:cs typeface="Times New Roman"/>
              </a:rPr>
              <a:t>led </a:t>
            </a:r>
            <a:r>
              <a:rPr sz="1500" spc="15" dirty="0">
                <a:latin typeface="Times New Roman"/>
                <a:cs typeface="Times New Roman"/>
              </a:rPr>
              <a:t>us </a:t>
            </a:r>
            <a:r>
              <a:rPr sz="1500" spc="50" dirty="0">
                <a:latin typeface="Times New Roman"/>
                <a:cs typeface="Times New Roman"/>
              </a:rPr>
              <a:t>to 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articles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that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20" dirty="0">
                <a:latin typeface="Times New Roman"/>
                <a:cs typeface="Times New Roman"/>
              </a:rPr>
              <a:t>explain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Times New Roman"/>
                <a:cs typeface="Times New Roman"/>
              </a:rPr>
              <a:t>and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20" dirty="0">
                <a:latin typeface="Times New Roman"/>
                <a:cs typeface="Times New Roman"/>
              </a:rPr>
              <a:t>develop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the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25" dirty="0">
                <a:latin typeface="Times New Roman"/>
                <a:cs typeface="Times New Roman"/>
              </a:rPr>
              <a:t>algorithms:</a:t>
            </a: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299085" marR="29209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https://wayback.archiveit.org/all/20120712190655/</a:t>
            </a:r>
            <a:r>
              <a:rPr sz="15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http://www.user.tuberlin.de/ 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hueffner/hueffner-studienarbeit-atomix.pdf</a:t>
            </a:r>
            <a:endParaRPr sz="15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3"/>
              </a:rPr>
              <a:t>https://www.geeksforgeeks.org/a-search-algorithm/</a:t>
            </a:r>
            <a:endParaRPr sz="15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30" dirty="0">
                <a:latin typeface="Times New Roman"/>
                <a:cs typeface="Times New Roman"/>
              </a:rPr>
              <a:t>Powerpoints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30" dirty="0">
                <a:latin typeface="Times New Roman"/>
                <a:cs typeface="Times New Roman"/>
              </a:rPr>
              <a:t>presented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in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class</a:t>
            </a: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22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500" spc="20" dirty="0">
                <a:latin typeface="Times New Roman"/>
                <a:cs typeface="Times New Roman"/>
              </a:rPr>
              <a:t>Related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Topics:</a:t>
            </a: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15" dirty="0">
                <a:latin typeface="Times New Roman"/>
                <a:cs typeface="Times New Roman"/>
                <a:hlinkClick r:id="rId4"/>
              </a:rPr>
              <a:t>https://en.wikipedia.org/wiki/Atomix_</a:t>
            </a:r>
            <a:r>
              <a:rPr lang="pt-PT" sz="1500" spc="15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(video_game)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84406" y="485343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A4C248"/>
                </a:solidFill>
                <a:latin typeface="Arial MT"/>
                <a:cs typeface="Arial MT"/>
              </a:rPr>
              <a:t>3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"/>
            <a:ext cx="2243328" cy="2095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5069" y="234441"/>
            <a:ext cx="8800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FORMULATION</a:t>
            </a:r>
            <a:r>
              <a:rPr sz="3600" spc="10" dirty="0"/>
              <a:t> </a:t>
            </a:r>
            <a:r>
              <a:rPr sz="3600" dirty="0"/>
              <a:t>OF</a:t>
            </a:r>
            <a:r>
              <a:rPr sz="3600" spc="-15" dirty="0"/>
              <a:t> </a:t>
            </a:r>
            <a:r>
              <a:rPr sz="3600" spc="-5" dirty="0"/>
              <a:t>THE</a:t>
            </a:r>
            <a:r>
              <a:rPr sz="3600" spc="-15" dirty="0"/>
              <a:t> </a:t>
            </a:r>
            <a:r>
              <a:rPr sz="3600" spc="-10" dirty="0"/>
              <a:t>PROBLEM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618236" y="971448"/>
            <a:ext cx="5037455" cy="537273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b="1" spc="-30" dirty="0">
                <a:latin typeface="Palatino Linotype"/>
                <a:cs typeface="Palatino Linotype"/>
              </a:rPr>
              <a:t>State</a:t>
            </a:r>
            <a:r>
              <a:rPr sz="1600" b="1" spc="-35" dirty="0">
                <a:latin typeface="Palatino Linotype"/>
                <a:cs typeface="Palatino Linotype"/>
              </a:rPr>
              <a:t> </a:t>
            </a:r>
            <a:r>
              <a:rPr sz="1600" b="1" spc="-15" dirty="0">
                <a:latin typeface="Palatino Linotype"/>
                <a:cs typeface="Palatino Linotype"/>
              </a:rPr>
              <a:t>representation:</a:t>
            </a:r>
            <a:endParaRPr sz="1600">
              <a:latin typeface="Palatino Linotype"/>
              <a:cs typeface="Palatino Linotype"/>
            </a:endParaRPr>
          </a:p>
          <a:p>
            <a:pPr marL="360045" marR="5080" indent="-347980" algn="just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360680" algn="l"/>
              </a:tabLst>
            </a:pPr>
            <a:r>
              <a:rPr sz="1600" dirty="0">
                <a:latin typeface="Times New Roman"/>
                <a:cs typeface="Times New Roman"/>
              </a:rPr>
              <a:t>14 </a:t>
            </a:r>
            <a:r>
              <a:rPr sz="1600" spc="55" dirty="0">
                <a:latin typeface="Times New Roman"/>
                <a:cs typeface="Times New Roman"/>
              </a:rPr>
              <a:t>width </a:t>
            </a:r>
            <a:r>
              <a:rPr sz="1600" spc="-75" dirty="0">
                <a:latin typeface="Times New Roman"/>
                <a:cs typeface="Times New Roman"/>
              </a:rPr>
              <a:t>x </a:t>
            </a:r>
            <a:r>
              <a:rPr sz="1600" dirty="0">
                <a:latin typeface="Times New Roman"/>
                <a:cs typeface="Times New Roman"/>
              </a:rPr>
              <a:t>13 </a:t>
            </a:r>
            <a:r>
              <a:rPr sz="1600" spc="50" dirty="0">
                <a:latin typeface="Times New Roman"/>
                <a:cs typeface="Times New Roman"/>
              </a:rPr>
              <a:t>height </a:t>
            </a:r>
            <a:r>
              <a:rPr sz="1600" spc="45" dirty="0">
                <a:latin typeface="Times New Roman"/>
                <a:cs typeface="Times New Roman"/>
              </a:rPr>
              <a:t>map, </a:t>
            </a:r>
            <a:r>
              <a:rPr sz="1600" spc="30" dirty="0">
                <a:latin typeface="Times New Roman"/>
                <a:cs typeface="Times New Roman"/>
              </a:rPr>
              <a:t>defined </a:t>
            </a:r>
            <a:r>
              <a:rPr sz="1600" spc="40" dirty="0">
                <a:latin typeface="Times New Roman"/>
                <a:cs typeface="Times New Roman"/>
              </a:rPr>
              <a:t>either </a:t>
            </a:r>
            <a:r>
              <a:rPr sz="1600" spc="5" dirty="0">
                <a:latin typeface="Times New Roman"/>
                <a:cs typeface="Times New Roman"/>
              </a:rPr>
              <a:t>by </a:t>
            </a:r>
            <a:r>
              <a:rPr sz="1600" spc="55" dirty="0">
                <a:latin typeface="Times New Roman"/>
                <a:cs typeface="Times New Roman"/>
              </a:rPr>
              <a:t>an </a:t>
            </a:r>
            <a:r>
              <a:rPr sz="1600" spc="40" dirty="0">
                <a:latin typeface="Times New Roman"/>
                <a:cs typeface="Times New Roman"/>
              </a:rPr>
              <a:t>empty 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spa</a:t>
            </a:r>
            <a:r>
              <a:rPr sz="1600" dirty="0">
                <a:latin typeface="Times New Roman"/>
                <a:cs typeface="Times New Roman"/>
              </a:rPr>
              <a:t>c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5" dirty="0">
                <a:latin typeface="Times New Roman"/>
                <a:cs typeface="Times New Roman"/>
              </a:rPr>
              <a:t> (</a:t>
            </a:r>
            <a:r>
              <a:rPr sz="1600" dirty="0">
                <a:latin typeface="Times New Roman"/>
                <a:cs typeface="Times New Roman"/>
              </a:rPr>
              <a:t>0),</a:t>
            </a:r>
            <a:r>
              <a:rPr sz="1600" spc="-11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wal</a:t>
            </a:r>
            <a:r>
              <a:rPr sz="1600" spc="5" dirty="0">
                <a:latin typeface="Times New Roman"/>
                <a:cs typeface="Times New Roman"/>
              </a:rPr>
              <a:t>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(</a:t>
            </a:r>
            <a:r>
              <a:rPr sz="1600" spc="-140" dirty="0">
                <a:latin typeface="Times New Roman"/>
                <a:cs typeface="Times New Roman"/>
              </a:rPr>
              <a:t>-</a:t>
            </a:r>
            <a:r>
              <a:rPr sz="1600" dirty="0">
                <a:latin typeface="Times New Roman"/>
                <a:cs typeface="Times New Roman"/>
              </a:rPr>
              <a:t>1),</a:t>
            </a:r>
            <a:r>
              <a:rPr sz="1600" spc="-114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o</a:t>
            </a:r>
            <a:r>
              <a:rPr sz="1600" spc="40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an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50" dirty="0">
                <a:latin typeface="Times New Roman"/>
                <a:cs typeface="Times New Roman"/>
              </a:rPr>
              <a:t>atom(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-70" dirty="0">
                <a:latin typeface="Times New Roman"/>
                <a:cs typeface="Times New Roman"/>
              </a:rPr>
              <a:t>~</a:t>
            </a:r>
            <a:r>
              <a:rPr sz="1600" spc="55" dirty="0">
                <a:latin typeface="Times New Roman"/>
                <a:cs typeface="Times New Roman"/>
              </a:rPr>
              <a:t>n)</a:t>
            </a:r>
            <a:endParaRPr sz="1600">
              <a:latin typeface="Times New Roman"/>
              <a:cs typeface="Times New Roman"/>
            </a:endParaRPr>
          </a:p>
          <a:p>
            <a:pPr marL="360045" marR="5080" indent="-347980" algn="just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360680" algn="l"/>
              </a:tabLst>
            </a:pPr>
            <a:r>
              <a:rPr sz="1600" spc="50" dirty="0">
                <a:latin typeface="Times New Roman"/>
                <a:cs typeface="Times New Roman"/>
              </a:rPr>
              <a:t>Atom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numbers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are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IDs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that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25" dirty="0">
                <a:latin typeface="Times New Roman"/>
                <a:cs typeface="Times New Roman"/>
              </a:rPr>
              <a:t>define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50" dirty="0">
                <a:latin typeface="Times New Roman"/>
                <a:cs typeface="Times New Roman"/>
              </a:rPr>
              <a:t>their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25" dirty="0">
                <a:latin typeface="Times New Roman"/>
                <a:cs typeface="Times New Roman"/>
              </a:rPr>
              <a:t>shape 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Times New Roman"/>
                <a:cs typeface="Times New Roman"/>
              </a:rPr>
              <a:t>(element+connection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directions);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40" dirty="0">
                <a:latin typeface="Times New Roman"/>
                <a:cs typeface="Times New Roman"/>
              </a:rPr>
              <a:t>there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25" dirty="0">
                <a:latin typeface="Times New Roman"/>
                <a:cs typeface="Times New Roman"/>
              </a:rPr>
              <a:t>may</a:t>
            </a:r>
            <a:r>
              <a:rPr sz="1600" spc="30" dirty="0">
                <a:latin typeface="Times New Roman"/>
                <a:cs typeface="Times New Roman"/>
              </a:rPr>
              <a:t> be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30" dirty="0">
                <a:latin typeface="Times New Roman"/>
                <a:cs typeface="Times New Roman"/>
              </a:rPr>
              <a:t>repeated</a:t>
            </a:r>
            <a:r>
              <a:rPr sz="1600" dirty="0">
                <a:latin typeface="Times New Roman"/>
                <a:cs typeface="Times New Roman"/>
              </a:rPr>
              <a:t> IDs.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20" dirty="0">
                <a:latin typeface="Palatino Linotype"/>
                <a:cs typeface="Palatino Linotype"/>
              </a:rPr>
              <a:t>Operators:</a:t>
            </a:r>
            <a:endParaRPr sz="1600">
              <a:latin typeface="Palatino Linotype"/>
              <a:cs typeface="Palatino Linotype"/>
            </a:endParaRPr>
          </a:p>
          <a:p>
            <a:pPr marL="360045" indent="-34798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360045" algn="l"/>
                <a:tab pos="360680" algn="l"/>
              </a:tabLst>
            </a:pPr>
            <a:r>
              <a:rPr sz="1600" spc="-15" dirty="0">
                <a:latin typeface="Times New Roman"/>
                <a:cs typeface="Times New Roman"/>
              </a:rPr>
              <a:t>All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30" dirty="0">
                <a:latin typeface="Times New Roman"/>
                <a:cs typeface="Times New Roman"/>
              </a:rPr>
              <a:t>operators</a:t>
            </a:r>
            <a:r>
              <a:rPr sz="1600" spc="10" dirty="0">
                <a:latin typeface="Times New Roman"/>
                <a:cs typeface="Times New Roman"/>
              </a:rPr>
              <a:t> have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cost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of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65" dirty="0">
                <a:latin typeface="Palatino Linotype"/>
                <a:cs typeface="Palatino Linotype"/>
              </a:rPr>
              <a:t>Move</a:t>
            </a:r>
            <a:r>
              <a:rPr sz="1600" b="1" spc="-30" dirty="0">
                <a:latin typeface="Palatino Linotype"/>
                <a:cs typeface="Palatino Linotype"/>
              </a:rPr>
              <a:t> </a:t>
            </a:r>
            <a:r>
              <a:rPr sz="1600" b="1" spc="10" dirty="0">
                <a:latin typeface="Palatino Linotype"/>
                <a:cs typeface="Palatino Linotype"/>
              </a:rPr>
              <a:t>atom</a:t>
            </a:r>
            <a:r>
              <a:rPr sz="1600" b="1" spc="-5" dirty="0">
                <a:latin typeface="Palatino Linotype"/>
                <a:cs typeface="Palatino Linotype"/>
              </a:rPr>
              <a:t> </a:t>
            </a:r>
            <a:r>
              <a:rPr sz="1600" b="1" spc="-30" dirty="0">
                <a:latin typeface="Palatino Linotype"/>
                <a:cs typeface="Palatino Linotype"/>
              </a:rPr>
              <a:t>up:</a:t>
            </a:r>
            <a:endParaRPr sz="1600">
              <a:latin typeface="Palatino Linotype"/>
              <a:cs typeface="Palatino Linotype"/>
            </a:endParaRPr>
          </a:p>
          <a:p>
            <a:pPr marL="360045" marR="5080" indent="-347980" algn="just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360680" algn="l"/>
              </a:tabLst>
            </a:pPr>
            <a:r>
              <a:rPr sz="1600" spc="40" dirty="0">
                <a:latin typeface="Times New Roman"/>
                <a:cs typeface="Times New Roman"/>
              </a:rPr>
              <a:t>Precondition: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Space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40" dirty="0">
                <a:latin typeface="Times New Roman"/>
                <a:cs typeface="Times New Roman"/>
              </a:rPr>
              <a:t>[xa,ya-1]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5" dirty="0">
                <a:latin typeface="Times New Roman"/>
                <a:cs typeface="Times New Roman"/>
              </a:rPr>
              <a:t>=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0;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45" dirty="0">
                <a:latin typeface="Times New Roman"/>
                <a:cs typeface="Times New Roman"/>
              </a:rPr>
              <a:t>xa,ya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40" dirty="0">
                <a:latin typeface="Times New Roman"/>
                <a:cs typeface="Times New Roman"/>
              </a:rPr>
              <a:t>being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the 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30" dirty="0">
                <a:latin typeface="Times New Roman"/>
                <a:cs typeface="Times New Roman"/>
              </a:rPr>
              <a:t>cooridnates</a:t>
            </a:r>
            <a:r>
              <a:rPr sz="1600" spc="5" dirty="0">
                <a:latin typeface="Times New Roman"/>
                <a:cs typeface="Times New Roman"/>
              </a:rPr>
              <a:t> of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30" dirty="0">
                <a:latin typeface="Times New Roman"/>
                <a:cs typeface="Times New Roman"/>
              </a:rPr>
              <a:t>chosen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atom</a:t>
            </a:r>
            <a:endParaRPr sz="1600">
              <a:latin typeface="Times New Roman"/>
              <a:cs typeface="Times New Roman"/>
            </a:endParaRPr>
          </a:p>
          <a:p>
            <a:pPr marL="360045" indent="-34798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360045" algn="l"/>
                <a:tab pos="360680" algn="l"/>
              </a:tabLst>
            </a:pPr>
            <a:r>
              <a:rPr sz="1600" spc="-25" dirty="0">
                <a:latin typeface="Times New Roman"/>
                <a:cs typeface="Times New Roman"/>
              </a:rPr>
              <a:t>Effe</a:t>
            </a:r>
            <a:r>
              <a:rPr sz="1600" spc="-20" dirty="0">
                <a:latin typeface="Times New Roman"/>
                <a:cs typeface="Times New Roman"/>
              </a:rPr>
              <a:t>c</a:t>
            </a:r>
            <a:r>
              <a:rPr sz="1600" dirty="0">
                <a:latin typeface="Times New Roman"/>
                <a:cs typeface="Times New Roman"/>
              </a:rPr>
              <a:t>ts</a:t>
            </a:r>
            <a:r>
              <a:rPr sz="1600" spc="-50" dirty="0">
                <a:latin typeface="Times New Roman"/>
                <a:cs typeface="Times New Roman"/>
              </a:rPr>
              <a:t>: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40" dirty="0">
                <a:latin typeface="Times New Roman"/>
                <a:cs typeface="Times New Roman"/>
              </a:rPr>
              <a:t>y</a:t>
            </a:r>
            <a:r>
              <a:rPr sz="1600" spc="-30" dirty="0">
                <a:latin typeface="Times New Roman"/>
                <a:cs typeface="Times New Roman"/>
              </a:rPr>
              <a:t>a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40" dirty="0">
                <a:latin typeface="Times New Roman"/>
                <a:cs typeface="Times New Roman"/>
              </a:rPr>
              <a:t>-</a:t>
            </a:r>
            <a:r>
              <a:rPr sz="1600" spc="-105" dirty="0">
                <a:latin typeface="Times New Roman"/>
                <a:cs typeface="Times New Roman"/>
              </a:rPr>
              <a:t>=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until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40" dirty="0">
                <a:latin typeface="Times New Roman"/>
                <a:cs typeface="Times New Roman"/>
              </a:rPr>
              <a:t>y</a:t>
            </a:r>
            <a:r>
              <a:rPr sz="1600" spc="-30" dirty="0">
                <a:latin typeface="Times New Roman"/>
                <a:cs typeface="Times New Roman"/>
              </a:rPr>
              <a:t>a</a:t>
            </a:r>
            <a:r>
              <a:rPr sz="1600" spc="-100" dirty="0">
                <a:latin typeface="Times New Roman"/>
                <a:cs typeface="Times New Roman"/>
              </a:rPr>
              <a:t>=</a:t>
            </a:r>
            <a:r>
              <a:rPr sz="1600" spc="-5" dirty="0">
                <a:latin typeface="Times New Roman"/>
                <a:cs typeface="Times New Roman"/>
              </a:rPr>
              <a:t>0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o</a:t>
            </a:r>
            <a:r>
              <a:rPr sz="1600" spc="40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[x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14" dirty="0">
                <a:latin typeface="Times New Roman"/>
                <a:cs typeface="Times New Roman"/>
              </a:rPr>
              <a:t>,</a:t>
            </a:r>
            <a:r>
              <a:rPr sz="1600" spc="-35" dirty="0">
                <a:latin typeface="Times New Roman"/>
                <a:cs typeface="Times New Roman"/>
              </a:rPr>
              <a:t>ya</a:t>
            </a:r>
            <a:r>
              <a:rPr sz="1600" spc="-140" dirty="0">
                <a:latin typeface="Times New Roman"/>
                <a:cs typeface="Times New Roman"/>
              </a:rPr>
              <a:t>-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]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60" dirty="0">
                <a:latin typeface="Times New Roman"/>
                <a:cs typeface="Times New Roman"/>
              </a:rPr>
              <a:t>!</a:t>
            </a:r>
            <a:r>
              <a:rPr sz="1600" spc="-110" dirty="0">
                <a:latin typeface="Times New Roman"/>
                <a:cs typeface="Times New Roman"/>
              </a:rPr>
              <a:t>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65" dirty="0">
                <a:latin typeface="Palatino Linotype"/>
                <a:cs typeface="Palatino Linotype"/>
              </a:rPr>
              <a:t>Move</a:t>
            </a:r>
            <a:r>
              <a:rPr sz="1600" b="1" spc="-30" dirty="0">
                <a:latin typeface="Palatino Linotype"/>
                <a:cs typeface="Palatino Linotype"/>
              </a:rPr>
              <a:t> </a:t>
            </a:r>
            <a:r>
              <a:rPr sz="1600" b="1" spc="10" dirty="0">
                <a:latin typeface="Palatino Linotype"/>
                <a:cs typeface="Palatino Linotype"/>
              </a:rPr>
              <a:t>atom</a:t>
            </a:r>
            <a:r>
              <a:rPr sz="1600" b="1" spc="-5" dirty="0">
                <a:latin typeface="Palatino Linotype"/>
                <a:cs typeface="Palatino Linotype"/>
              </a:rPr>
              <a:t> </a:t>
            </a:r>
            <a:r>
              <a:rPr sz="1600" b="1" spc="-20" dirty="0">
                <a:latin typeface="Palatino Linotype"/>
                <a:cs typeface="Palatino Linotype"/>
              </a:rPr>
              <a:t>down:</a:t>
            </a:r>
            <a:endParaRPr sz="1600">
              <a:latin typeface="Palatino Linotype"/>
              <a:cs typeface="Palatino Linotype"/>
            </a:endParaRPr>
          </a:p>
          <a:p>
            <a:pPr marL="360045" marR="5715" indent="-347980" algn="just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360680" algn="l"/>
              </a:tabLst>
            </a:pPr>
            <a:r>
              <a:rPr sz="1600" spc="40" dirty="0">
                <a:latin typeface="Times New Roman"/>
                <a:cs typeface="Times New Roman"/>
              </a:rPr>
              <a:t>Precondition: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Space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40" dirty="0">
                <a:latin typeface="Times New Roman"/>
                <a:cs typeface="Times New Roman"/>
              </a:rPr>
              <a:t>[xa,ya+1]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5" dirty="0">
                <a:latin typeface="Times New Roman"/>
                <a:cs typeface="Times New Roman"/>
              </a:rPr>
              <a:t>=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0;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xa,ya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40" dirty="0">
                <a:latin typeface="Times New Roman"/>
                <a:cs typeface="Times New Roman"/>
              </a:rPr>
              <a:t>being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50" dirty="0">
                <a:latin typeface="Times New Roman"/>
                <a:cs typeface="Times New Roman"/>
              </a:rPr>
              <a:t>the 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30" dirty="0">
                <a:latin typeface="Times New Roman"/>
                <a:cs typeface="Times New Roman"/>
              </a:rPr>
              <a:t>cooridnates</a:t>
            </a:r>
            <a:r>
              <a:rPr sz="1600" spc="5" dirty="0">
                <a:latin typeface="Times New Roman"/>
                <a:cs typeface="Times New Roman"/>
              </a:rPr>
              <a:t> of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30" dirty="0">
                <a:latin typeface="Times New Roman"/>
                <a:cs typeface="Times New Roman"/>
              </a:rPr>
              <a:t>chosen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atom</a:t>
            </a:r>
            <a:endParaRPr sz="1600">
              <a:latin typeface="Times New Roman"/>
              <a:cs typeface="Times New Roman"/>
            </a:endParaRPr>
          </a:p>
          <a:p>
            <a:pPr marL="360045" indent="-347980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360045" algn="l"/>
                <a:tab pos="360680" algn="l"/>
              </a:tabLst>
            </a:pPr>
            <a:r>
              <a:rPr sz="1600" spc="-25" dirty="0">
                <a:latin typeface="Times New Roman"/>
                <a:cs typeface="Times New Roman"/>
              </a:rPr>
              <a:t>Effe</a:t>
            </a:r>
            <a:r>
              <a:rPr sz="1600" spc="-20" dirty="0">
                <a:latin typeface="Times New Roman"/>
                <a:cs typeface="Times New Roman"/>
              </a:rPr>
              <a:t>c</a:t>
            </a:r>
            <a:r>
              <a:rPr sz="1600" dirty="0">
                <a:latin typeface="Times New Roman"/>
                <a:cs typeface="Times New Roman"/>
              </a:rPr>
              <a:t>ts</a:t>
            </a:r>
            <a:r>
              <a:rPr sz="1600" spc="-50" dirty="0">
                <a:latin typeface="Times New Roman"/>
                <a:cs typeface="Times New Roman"/>
              </a:rPr>
              <a:t>: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40" dirty="0">
                <a:latin typeface="Times New Roman"/>
                <a:cs typeface="Times New Roman"/>
              </a:rPr>
              <a:t>y</a:t>
            </a:r>
            <a:r>
              <a:rPr sz="1600" spc="-30" dirty="0">
                <a:latin typeface="Times New Roman"/>
                <a:cs typeface="Times New Roman"/>
              </a:rPr>
              <a:t>a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0" dirty="0">
                <a:latin typeface="Times New Roman"/>
                <a:cs typeface="Times New Roman"/>
              </a:rPr>
              <a:t>+</a:t>
            </a:r>
            <a:r>
              <a:rPr sz="1600" spc="-105" dirty="0">
                <a:latin typeface="Times New Roman"/>
                <a:cs typeface="Times New Roman"/>
              </a:rPr>
              <a:t>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until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40" dirty="0">
                <a:latin typeface="Times New Roman"/>
                <a:cs typeface="Times New Roman"/>
              </a:rPr>
              <a:t>y</a:t>
            </a:r>
            <a:r>
              <a:rPr sz="1600" spc="-30" dirty="0">
                <a:latin typeface="Times New Roman"/>
                <a:cs typeface="Times New Roman"/>
              </a:rPr>
              <a:t>a</a:t>
            </a:r>
            <a:r>
              <a:rPr sz="1600" spc="-100" dirty="0">
                <a:latin typeface="Times New Roman"/>
                <a:cs typeface="Times New Roman"/>
              </a:rPr>
              <a:t>=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-5" dirty="0">
                <a:latin typeface="Times New Roman"/>
                <a:cs typeface="Times New Roman"/>
              </a:rPr>
              <a:t>3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o</a:t>
            </a:r>
            <a:r>
              <a:rPr sz="1600" spc="40" dirty="0">
                <a:latin typeface="Times New Roman"/>
                <a:cs typeface="Times New Roman"/>
              </a:rPr>
              <a:t>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[xa</a:t>
            </a:r>
            <a:r>
              <a:rPr sz="1600" spc="-114" dirty="0">
                <a:latin typeface="Times New Roman"/>
                <a:cs typeface="Times New Roman"/>
              </a:rPr>
              <a:t>,</a:t>
            </a:r>
            <a:r>
              <a:rPr sz="1600" spc="-55" dirty="0">
                <a:latin typeface="Times New Roman"/>
                <a:cs typeface="Times New Roman"/>
              </a:rPr>
              <a:t>ya</a:t>
            </a:r>
            <a:r>
              <a:rPr sz="1600" spc="-60" dirty="0">
                <a:latin typeface="Times New Roman"/>
                <a:cs typeface="Times New Roman"/>
              </a:rPr>
              <a:t>+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]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60" dirty="0">
                <a:latin typeface="Times New Roman"/>
                <a:cs typeface="Times New Roman"/>
              </a:rPr>
              <a:t>!</a:t>
            </a:r>
            <a:r>
              <a:rPr sz="1600" spc="-110" dirty="0">
                <a:latin typeface="Times New Roman"/>
                <a:cs typeface="Times New Roman"/>
              </a:rPr>
              <a:t>=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84406" y="485343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A4C248"/>
                </a:solidFill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33768" y="971448"/>
            <a:ext cx="5037455" cy="50774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b="1" spc="-70" dirty="0">
                <a:latin typeface="Palatino Linotype"/>
                <a:cs typeface="Palatino Linotype"/>
              </a:rPr>
              <a:t>Mov</a:t>
            </a:r>
            <a:r>
              <a:rPr sz="1600" b="1" spc="-45" dirty="0">
                <a:latin typeface="Palatino Linotype"/>
                <a:cs typeface="Palatino Linotype"/>
              </a:rPr>
              <a:t>e</a:t>
            </a:r>
            <a:r>
              <a:rPr sz="1600" b="1" spc="-15" dirty="0">
                <a:latin typeface="Palatino Linotype"/>
                <a:cs typeface="Palatino Linotype"/>
              </a:rPr>
              <a:t> </a:t>
            </a:r>
            <a:r>
              <a:rPr sz="1600" b="1" spc="10" dirty="0">
                <a:latin typeface="Palatino Linotype"/>
                <a:cs typeface="Palatino Linotype"/>
              </a:rPr>
              <a:t>atom</a:t>
            </a:r>
            <a:r>
              <a:rPr sz="1600" b="1" spc="20" dirty="0">
                <a:latin typeface="Palatino Linotype"/>
                <a:cs typeface="Palatino Linotype"/>
              </a:rPr>
              <a:t> </a:t>
            </a:r>
            <a:r>
              <a:rPr sz="1600" b="1" spc="-50" dirty="0">
                <a:latin typeface="Palatino Linotype"/>
                <a:cs typeface="Palatino Linotype"/>
              </a:rPr>
              <a:t>le</a:t>
            </a:r>
            <a:r>
              <a:rPr sz="1600" b="1" spc="-10" dirty="0">
                <a:latin typeface="Palatino Linotype"/>
                <a:cs typeface="Palatino Linotype"/>
              </a:rPr>
              <a:t>f</a:t>
            </a:r>
            <a:r>
              <a:rPr sz="1600" b="1" dirty="0">
                <a:latin typeface="Palatino Linotype"/>
                <a:cs typeface="Palatino Linotype"/>
              </a:rPr>
              <a:t>t</a:t>
            </a:r>
            <a:r>
              <a:rPr sz="1600" b="1" spc="-5" dirty="0">
                <a:latin typeface="Palatino Linotype"/>
                <a:cs typeface="Palatino Linotype"/>
              </a:rPr>
              <a:t>:</a:t>
            </a:r>
            <a:endParaRPr sz="1600">
              <a:latin typeface="Palatino Linotype"/>
              <a:cs typeface="Palatino Linotype"/>
            </a:endParaRPr>
          </a:p>
          <a:p>
            <a:pPr marL="360045" marR="5715" indent="-34798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360045" algn="l"/>
                <a:tab pos="360680" algn="l"/>
                <a:tab pos="1657985" algn="l"/>
                <a:tab pos="2272665" algn="l"/>
                <a:tab pos="3095625" algn="l"/>
                <a:tab pos="3327400" algn="l"/>
                <a:tab pos="3608070" algn="l"/>
                <a:tab pos="4142740" algn="l"/>
                <a:tab pos="4751070" algn="l"/>
              </a:tabLst>
            </a:pPr>
            <a:r>
              <a:rPr sz="1600" spc="65" dirty="0">
                <a:latin typeface="Times New Roman"/>
                <a:cs typeface="Times New Roman"/>
              </a:rPr>
              <a:t>P</a:t>
            </a:r>
            <a:r>
              <a:rPr sz="1600" spc="30" dirty="0">
                <a:latin typeface="Times New Roman"/>
                <a:cs typeface="Times New Roman"/>
              </a:rPr>
              <a:t>r</a:t>
            </a:r>
            <a:r>
              <a:rPr sz="1600" spc="5" dirty="0">
                <a:latin typeface="Times New Roman"/>
                <a:cs typeface="Times New Roman"/>
              </a:rPr>
              <a:t>e</a:t>
            </a:r>
            <a:r>
              <a:rPr sz="1600" spc="45" dirty="0">
                <a:latin typeface="Times New Roman"/>
                <a:cs typeface="Times New Roman"/>
              </a:rPr>
              <a:t>condit</a:t>
            </a:r>
            <a:r>
              <a:rPr sz="1600" spc="20" dirty="0">
                <a:latin typeface="Times New Roman"/>
                <a:cs typeface="Times New Roman"/>
              </a:rPr>
              <a:t>i</a:t>
            </a:r>
            <a:r>
              <a:rPr sz="1600" spc="80" dirty="0">
                <a:latin typeface="Times New Roman"/>
                <a:cs typeface="Times New Roman"/>
              </a:rPr>
              <a:t>o</a:t>
            </a:r>
            <a:r>
              <a:rPr sz="1600" spc="100" dirty="0">
                <a:latin typeface="Times New Roman"/>
                <a:cs typeface="Times New Roman"/>
              </a:rPr>
              <a:t>n</a:t>
            </a:r>
            <a:r>
              <a:rPr sz="1600" spc="-50" dirty="0">
                <a:latin typeface="Times New Roman"/>
                <a:cs typeface="Times New Roman"/>
              </a:rPr>
              <a:t>: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S</a:t>
            </a:r>
            <a:r>
              <a:rPr sz="1600" spc="5" dirty="0">
                <a:latin typeface="Times New Roman"/>
                <a:cs typeface="Times New Roman"/>
              </a:rPr>
              <a:t>p</a:t>
            </a:r>
            <a:r>
              <a:rPr sz="1600" spc="-10" dirty="0">
                <a:latin typeface="Times New Roman"/>
                <a:cs typeface="Times New Roman"/>
              </a:rPr>
              <a:t>ace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[x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-140" dirty="0">
                <a:latin typeface="Times New Roman"/>
                <a:cs typeface="Times New Roman"/>
              </a:rPr>
              <a:t>-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-120" dirty="0">
                <a:latin typeface="Times New Roman"/>
                <a:cs typeface="Times New Roman"/>
              </a:rPr>
              <a:t>,</a:t>
            </a:r>
            <a:r>
              <a:rPr sz="1600" spc="-20" dirty="0">
                <a:latin typeface="Times New Roman"/>
                <a:cs typeface="Times New Roman"/>
              </a:rPr>
              <a:t>ya]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105" dirty="0">
                <a:latin typeface="Times New Roman"/>
                <a:cs typeface="Times New Roman"/>
              </a:rPr>
              <a:t>=</a:t>
            </a:r>
            <a:r>
              <a:rPr sz="1600" dirty="0">
                <a:latin typeface="Times New Roman"/>
                <a:cs typeface="Times New Roman"/>
              </a:rPr>
              <a:t>	0</a:t>
            </a:r>
            <a:r>
              <a:rPr sz="1600" spc="-50" dirty="0">
                <a:latin typeface="Times New Roman"/>
                <a:cs typeface="Times New Roman"/>
              </a:rPr>
              <a:t>;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30" dirty="0">
                <a:latin typeface="Times New Roman"/>
                <a:cs typeface="Times New Roman"/>
              </a:rPr>
              <a:t>x</a:t>
            </a:r>
            <a:r>
              <a:rPr sz="1600" spc="-35" dirty="0">
                <a:latin typeface="Times New Roman"/>
                <a:cs typeface="Times New Roman"/>
              </a:rPr>
              <a:t>a</a:t>
            </a:r>
            <a:r>
              <a:rPr sz="1600" spc="-120" dirty="0">
                <a:latin typeface="Times New Roman"/>
                <a:cs typeface="Times New Roman"/>
              </a:rPr>
              <a:t>,</a:t>
            </a:r>
            <a:r>
              <a:rPr sz="1600" spc="-25" dirty="0">
                <a:latin typeface="Times New Roman"/>
                <a:cs typeface="Times New Roman"/>
              </a:rPr>
              <a:t>y</a:t>
            </a:r>
            <a:r>
              <a:rPr sz="1600" spc="-30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35" dirty="0">
                <a:latin typeface="Times New Roman"/>
                <a:cs typeface="Times New Roman"/>
              </a:rPr>
              <a:t>be</a:t>
            </a:r>
            <a:r>
              <a:rPr sz="1600" spc="10" dirty="0">
                <a:latin typeface="Times New Roman"/>
                <a:cs typeface="Times New Roman"/>
              </a:rPr>
              <a:t>i</a:t>
            </a:r>
            <a:r>
              <a:rPr sz="1600" spc="55" dirty="0">
                <a:latin typeface="Times New Roman"/>
                <a:cs typeface="Times New Roman"/>
              </a:rPr>
              <a:t>n</a:t>
            </a:r>
            <a:r>
              <a:rPr sz="1600" spc="60" dirty="0">
                <a:latin typeface="Times New Roman"/>
                <a:cs typeface="Times New Roman"/>
              </a:rPr>
              <a:t>g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55" dirty="0">
                <a:latin typeface="Times New Roman"/>
                <a:cs typeface="Times New Roman"/>
              </a:rPr>
              <a:t>t</a:t>
            </a:r>
            <a:r>
              <a:rPr sz="1600" spc="125" dirty="0">
                <a:latin typeface="Times New Roman"/>
                <a:cs typeface="Times New Roman"/>
              </a:rPr>
              <a:t>h</a:t>
            </a:r>
            <a:r>
              <a:rPr sz="1600" spc="-5" dirty="0">
                <a:latin typeface="Times New Roman"/>
                <a:cs typeface="Times New Roman"/>
              </a:rPr>
              <a:t>e  </a:t>
            </a:r>
            <a:r>
              <a:rPr sz="1600" spc="30" dirty="0">
                <a:latin typeface="Times New Roman"/>
                <a:cs typeface="Times New Roman"/>
              </a:rPr>
              <a:t>cooridnates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of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30" dirty="0">
                <a:latin typeface="Times New Roman"/>
                <a:cs typeface="Times New Roman"/>
              </a:rPr>
              <a:t>chosen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atom</a:t>
            </a:r>
            <a:endParaRPr sz="1600">
              <a:latin typeface="Times New Roman"/>
              <a:cs typeface="Times New Roman"/>
            </a:endParaRPr>
          </a:p>
          <a:p>
            <a:pPr marL="360045" indent="-34798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360045" algn="l"/>
                <a:tab pos="360680" algn="l"/>
              </a:tabLst>
            </a:pPr>
            <a:r>
              <a:rPr sz="1600" spc="-15" dirty="0">
                <a:latin typeface="Times New Roman"/>
                <a:cs typeface="Times New Roman"/>
              </a:rPr>
              <a:t>Effects</a:t>
            </a:r>
            <a:r>
              <a:rPr sz="1600" spc="-50" dirty="0">
                <a:latin typeface="Times New Roman"/>
                <a:cs typeface="Times New Roman"/>
              </a:rPr>
              <a:t>: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40" dirty="0">
                <a:latin typeface="Times New Roman"/>
                <a:cs typeface="Times New Roman"/>
              </a:rPr>
              <a:t>xa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40" dirty="0">
                <a:latin typeface="Times New Roman"/>
                <a:cs typeface="Times New Roman"/>
              </a:rPr>
              <a:t>-</a:t>
            </a:r>
            <a:r>
              <a:rPr sz="1600" spc="-105" dirty="0">
                <a:latin typeface="Times New Roman"/>
                <a:cs typeface="Times New Roman"/>
              </a:rPr>
              <a:t>=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until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xa</a:t>
            </a:r>
            <a:r>
              <a:rPr sz="1600" spc="-100" dirty="0">
                <a:latin typeface="Times New Roman"/>
                <a:cs typeface="Times New Roman"/>
              </a:rPr>
              <a:t>=</a:t>
            </a:r>
            <a:r>
              <a:rPr sz="1600" spc="-5" dirty="0">
                <a:latin typeface="Times New Roman"/>
                <a:cs typeface="Times New Roman"/>
              </a:rPr>
              <a:t>0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o</a:t>
            </a:r>
            <a:r>
              <a:rPr sz="1600" spc="40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[xa</a:t>
            </a:r>
            <a:r>
              <a:rPr sz="1600" spc="-140" dirty="0">
                <a:latin typeface="Times New Roman"/>
                <a:cs typeface="Times New Roman"/>
              </a:rPr>
              <a:t>-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-120" dirty="0">
                <a:latin typeface="Times New Roman"/>
                <a:cs typeface="Times New Roman"/>
              </a:rPr>
              <a:t>,</a:t>
            </a:r>
            <a:r>
              <a:rPr sz="1600" spc="-30" dirty="0">
                <a:latin typeface="Times New Roman"/>
                <a:cs typeface="Times New Roman"/>
              </a:rPr>
              <a:t>ya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]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60" dirty="0">
                <a:latin typeface="Times New Roman"/>
                <a:cs typeface="Times New Roman"/>
              </a:rPr>
              <a:t>!</a:t>
            </a:r>
            <a:r>
              <a:rPr sz="1600" spc="-110" dirty="0">
                <a:latin typeface="Times New Roman"/>
                <a:cs typeface="Times New Roman"/>
              </a:rPr>
              <a:t>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65" dirty="0">
                <a:latin typeface="Palatino Linotype"/>
                <a:cs typeface="Palatino Linotype"/>
              </a:rPr>
              <a:t>Move</a:t>
            </a:r>
            <a:r>
              <a:rPr sz="1600" b="1" spc="-35" dirty="0">
                <a:latin typeface="Palatino Linotype"/>
                <a:cs typeface="Palatino Linotype"/>
              </a:rPr>
              <a:t> </a:t>
            </a:r>
            <a:r>
              <a:rPr sz="1600" b="1" spc="10" dirty="0">
                <a:latin typeface="Palatino Linotype"/>
                <a:cs typeface="Palatino Linotype"/>
              </a:rPr>
              <a:t>atom</a:t>
            </a:r>
            <a:r>
              <a:rPr sz="1600" b="1" dirty="0">
                <a:latin typeface="Palatino Linotype"/>
                <a:cs typeface="Palatino Linotype"/>
              </a:rPr>
              <a:t> </a:t>
            </a:r>
            <a:r>
              <a:rPr sz="1600" b="1" spc="-5" dirty="0">
                <a:latin typeface="Palatino Linotype"/>
                <a:cs typeface="Palatino Linotype"/>
              </a:rPr>
              <a:t>right:</a:t>
            </a:r>
            <a:endParaRPr sz="1600">
              <a:latin typeface="Palatino Linotype"/>
              <a:cs typeface="Palatino Linotype"/>
            </a:endParaRPr>
          </a:p>
          <a:p>
            <a:pPr marL="360045" marR="5715" indent="-34798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360045" algn="l"/>
                <a:tab pos="360680" algn="l"/>
              </a:tabLst>
            </a:pPr>
            <a:r>
              <a:rPr sz="1600" spc="40" dirty="0">
                <a:latin typeface="Times New Roman"/>
                <a:cs typeface="Times New Roman"/>
              </a:rPr>
              <a:t>Precondition: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Space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40" dirty="0">
                <a:latin typeface="Times New Roman"/>
                <a:cs typeface="Times New Roman"/>
              </a:rPr>
              <a:t>[xa+1,ya]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spc="-105" dirty="0">
                <a:latin typeface="Times New Roman"/>
                <a:cs typeface="Times New Roman"/>
              </a:rPr>
              <a:t>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0;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xa,ya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40" dirty="0">
                <a:latin typeface="Times New Roman"/>
                <a:cs typeface="Times New Roman"/>
              </a:rPr>
              <a:t>being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50" dirty="0">
                <a:latin typeface="Times New Roman"/>
                <a:cs typeface="Times New Roman"/>
              </a:rPr>
              <a:t>the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30" dirty="0">
                <a:latin typeface="Times New Roman"/>
                <a:cs typeface="Times New Roman"/>
              </a:rPr>
              <a:t>cooridnates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of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30" dirty="0">
                <a:latin typeface="Times New Roman"/>
                <a:cs typeface="Times New Roman"/>
              </a:rPr>
              <a:t>chosen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atom</a:t>
            </a:r>
            <a:endParaRPr sz="1600">
              <a:latin typeface="Times New Roman"/>
              <a:cs typeface="Times New Roman"/>
            </a:endParaRPr>
          </a:p>
          <a:p>
            <a:pPr marL="360045" indent="-34798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360045" algn="l"/>
                <a:tab pos="360680" algn="l"/>
              </a:tabLst>
            </a:pPr>
            <a:r>
              <a:rPr sz="1600" spc="-15" dirty="0">
                <a:latin typeface="Times New Roman"/>
                <a:cs typeface="Times New Roman"/>
              </a:rPr>
              <a:t>Effects</a:t>
            </a:r>
            <a:r>
              <a:rPr sz="1600" spc="-50" dirty="0">
                <a:latin typeface="Times New Roman"/>
                <a:cs typeface="Times New Roman"/>
              </a:rPr>
              <a:t>: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40" dirty="0">
                <a:latin typeface="Times New Roman"/>
                <a:cs typeface="Times New Roman"/>
              </a:rPr>
              <a:t>xa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0" dirty="0">
                <a:latin typeface="Times New Roman"/>
                <a:cs typeface="Times New Roman"/>
              </a:rPr>
              <a:t>+</a:t>
            </a:r>
            <a:r>
              <a:rPr sz="1600" spc="-105" dirty="0">
                <a:latin typeface="Times New Roman"/>
                <a:cs typeface="Times New Roman"/>
              </a:rPr>
              <a:t>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until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xa</a:t>
            </a:r>
            <a:r>
              <a:rPr sz="1600" spc="-100" dirty="0">
                <a:latin typeface="Times New Roman"/>
                <a:cs typeface="Times New Roman"/>
              </a:rPr>
              <a:t>=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-5" dirty="0">
                <a:latin typeface="Times New Roman"/>
                <a:cs typeface="Times New Roman"/>
              </a:rPr>
              <a:t>4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o</a:t>
            </a:r>
            <a:r>
              <a:rPr sz="1600" spc="40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40" dirty="0">
                <a:latin typeface="Times New Roman"/>
                <a:cs typeface="Times New Roman"/>
              </a:rPr>
              <a:t>[xa</a:t>
            </a:r>
            <a:r>
              <a:rPr sz="1600" spc="-45" dirty="0">
                <a:latin typeface="Times New Roman"/>
                <a:cs typeface="Times New Roman"/>
              </a:rPr>
              <a:t>+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-120" dirty="0">
                <a:latin typeface="Times New Roman"/>
                <a:cs typeface="Times New Roman"/>
              </a:rPr>
              <a:t>,</a:t>
            </a:r>
            <a:r>
              <a:rPr sz="1600" spc="-30" dirty="0">
                <a:latin typeface="Times New Roman"/>
                <a:cs typeface="Times New Roman"/>
              </a:rPr>
              <a:t>ya</a:t>
            </a:r>
            <a:r>
              <a:rPr sz="1600" spc="5" dirty="0">
                <a:latin typeface="Times New Roman"/>
                <a:cs typeface="Times New Roman"/>
              </a:rPr>
              <a:t> ]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60" dirty="0">
                <a:latin typeface="Times New Roman"/>
                <a:cs typeface="Times New Roman"/>
              </a:rPr>
              <a:t>!</a:t>
            </a:r>
            <a:r>
              <a:rPr sz="1600" spc="-110" dirty="0">
                <a:latin typeface="Times New Roman"/>
                <a:cs typeface="Times New Roman"/>
              </a:rPr>
              <a:t>=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40" dirty="0">
                <a:latin typeface="Palatino Linotype"/>
                <a:cs typeface="Palatino Linotype"/>
              </a:rPr>
              <a:t>Objective</a:t>
            </a:r>
            <a:r>
              <a:rPr sz="1600" b="1" spc="-15" dirty="0">
                <a:latin typeface="Palatino Linotype"/>
                <a:cs typeface="Palatino Linotype"/>
              </a:rPr>
              <a:t> </a:t>
            </a:r>
            <a:r>
              <a:rPr sz="1600" b="1" spc="-20" dirty="0">
                <a:latin typeface="Palatino Linotype"/>
                <a:cs typeface="Palatino Linotype"/>
              </a:rPr>
              <a:t>state:</a:t>
            </a:r>
            <a:endParaRPr sz="1600">
              <a:latin typeface="Palatino Linotype"/>
              <a:cs typeface="Palatino Linotype"/>
            </a:endParaRPr>
          </a:p>
          <a:p>
            <a:pPr marL="360045" marR="5080" indent="-347980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360045" algn="l"/>
                <a:tab pos="360680" algn="l"/>
              </a:tabLst>
            </a:pPr>
            <a:r>
              <a:rPr sz="1600" spc="30" dirty="0">
                <a:latin typeface="Times New Roman"/>
                <a:cs typeface="Times New Roman"/>
              </a:rPr>
              <a:t>Defined </a:t>
            </a:r>
            <a:r>
              <a:rPr sz="1600" spc="15" dirty="0">
                <a:latin typeface="Times New Roman"/>
                <a:cs typeface="Times New Roman"/>
              </a:rPr>
              <a:t>by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30" dirty="0">
                <a:latin typeface="Times New Roman"/>
                <a:cs typeface="Times New Roman"/>
              </a:rPr>
              <a:t>sub-map </a:t>
            </a:r>
            <a:r>
              <a:rPr sz="1600" spc="25" dirty="0">
                <a:latin typeface="Times New Roman"/>
                <a:cs typeface="Times New Roman"/>
              </a:rPr>
              <a:t>describing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pattern </a:t>
            </a:r>
            <a:r>
              <a:rPr sz="1600" spc="5" dirty="0">
                <a:latin typeface="Times New Roman"/>
                <a:cs typeface="Times New Roman"/>
              </a:rPr>
              <a:t>of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Times New Roman"/>
                <a:cs typeface="Times New Roman"/>
              </a:rPr>
              <a:t>atoms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that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is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smaller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than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main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Times New Roman"/>
                <a:cs typeface="Times New Roman"/>
              </a:rPr>
              <a:t>map;</a:t>
            </a:r>
            <a:endParaRPr sz="1600">
              <a:latin typeface="Times New Roman"/>
              <a:cs typeface="Times New Roman"/>
            </a:endParaRPr>
          </a:p>
          <a:p>
            <a:pPr marL="360045" marR="5080" indent="-34798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360045" algn="l"/>
                <a:tab pos="360680" algn="l"/>
                <a:tab pos="1477010" algn="l"/>
              </a:tabLst>
            </a:pPr>
            <a:r>
              <a:rPr sz="1600" spc="10" dirty="0">
                <a:latin typeface="Times New Roman"/>
                <a:cs typeface="Times New Roman"/>
              </a:rPr>
              <a:t>Each 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space	</a:t>
            </a:r>
            <a:r>
              <a:rPr sz="1600" spc="25" dirty="0">
                <a:latin typeface="Times New Roman"/>
                <a:cs typeface="Times New Roman"/>
              </a:rPr>
              <a:t>may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40" dirty="0">
                <a:latin typeface="Times New Roman"/>
                <a:cs typeface="Times New Roman"/>
              </a:rPr>
              <a:t>either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50" dirty="0">
                <a:latin typeface="Times New Roman"/>
                <a:cs typeface="Times New Roman"/>
              </a:rPr>
              <a:t>contain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an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atom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(1~n)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50" dirty="0">
                <a:latin typeface="Times New Roman"/>
                <a:cs typeface="Times New Roman"/>
              </a:rPr>
              <a:t>or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nothing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(0).</a:t>
            </a:r>
            <a:endParaRPr sz="1600">
              <a:latin typeface="Times New Roman"/>
              <a:cs typeface="Times New Roman"/>
            </a:endParaRPr>
          </a:p>
          <a:p>
            <a:pPr marL="360045" marR="5715" indent="-34798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360045" algn="l"/>
                <a:tab pos="360680" algn="l"/>
              </a:tabLst>
            </a:pPr>
            <a:r>
              <a:rPr sz="1600" spc="-10" dirty="0">
                <a:latin typeface="Times New Roman"/>
                <a:cs typeface="Times New Roman"/>
              </a:rPr>
              <a:t>All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the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Times New Roman"/>
                <a:cs typeface="Times New Roman"/>
              </a:rPr>
              <a:t>atoms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on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the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main</a:t>
            </a:r>
            <a:r>
              <a:rPr sz="1600" spc="70" dirty="0">
                <a:latin typeface="Times New Roman"/>
                <a:cs typeface="Times New Roman"/>
              </a:rPr>
              <a:t> map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must</a:t>
            </a:r>
            <a:r>
              <a:rPr sz="1600" spc="60" dirty="0">
                <a:latin typeface="Times New Roman"/>
                <a:cs typeface="Times New Roman"/>
              </a:rPr>
              <a:t> match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30" dirty="0">
                <a:latin typeface="Times New Roman"/>
                <a:cs typeface="Times New Roman"/>
              </a:rPr>
              <a:t>this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pattern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to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25" dirty="0">
                <a:latin typeface="Times New Roman"/>
                <a:cs typeface="Times New Roman"/>
              </a:rPr>
              <a:t>reach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objective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state.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430904" cy="6858000"/>
            <a:chOff x="0" y="0"/>
            <a:chExt cx="34309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3427475"/>
              <a:ext cx="3430904" cy="3430904"/>
            </a:xfrm>
            <a:custGeom>
              <a:avLst/>
              <a:gdLst/>
              <a:ahLst/>
              <a:cxnLst/>
              <a:rect l="l" t="t" r="r" b="b"/>
              <a:pathLst>
                <a:path w="3430904" h="3430904">
                  <a:moveTo>
                    <a:pt x="3430524" y="0"/>
                  </a:moveTo>
                  <a:lnTo>
                    <a:pt x="0" y="0"/>
                  </a:lnTo>
                  <a:lnTo>
                    <a:pt x="0" y="3430524"/>
                  </a:lnTo>
                  <a:lnTo>
                    <a:pt x="3430524" y="3430524"/>
                  </a:lnTo>
                  <a:lnTo>
                    <a:pt x="3430524" y="0"/>
                  </a:lnTo>
                  <a:close/>
                </a:path>
              </a:pathLst>
            </a:custGeom>
            <a:solidFill>
              <a:srgbClr val="0AD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427476"/>
              <a:ext cx="3430904" cy="3430904"/>
            </a:xfrm>
            <a:custGeom>
              <a:avLst/>
              <a:gdLst/>
              <a:ahLst/>
              <a:cxnLst/>
              <a:rect l="l" t="t" r="r" b="b"/>
              <a:pathLst>
                <a:path w="3430904" h="3430904">
                  <a:moveTo>
                    <a:pt x="3430524" y="0"/>
                  </a:moveTo>
                  <a:lnTo>
                    <a:pt x="0" y="3417389"/>
                  </a:lnTo>
                  <a:lnTo>
                    <a:pt x="0" y="3430523"/>
                  </a:lnTo>
                  <a:lnTo>
                    <a:pt x="3430524" y="3430523"/>
                  </a:lnTo>
                  <a:lnTo>
                    <a:pt x="3430524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3424554" cy="3436620"/>
            </a:xfrm>
            <a:custGeom>
              <a:avLst/>
              <a:gdLst/>
              <a:ahLst/>
              <a:cxnLst/>
              <a:rect l="l" t="t" r="r" b="b"/>
              <a:pathLst>
                <a:path w="3424554" h="3436620">
                  <a:moveTo>
                    <a:pt x="3424428" y="0"/>
                  </a:moveTo>
                  <a:lnTo>
                    <a:pt x="0" y="0"/>
                  </a:lnTo>
                  <a:lnTo>
                    <a:pt x="0" y="3436620"/>
                  </a:lnTo>
                  <a:lnTo>
                    <a:pt x="3424428" y="3436620"/>
                  </a:lnTo>
                  <a:lnTo>
                    <a:pt x="3424428" y="0"/>
                  </a:lnTo>
                  <a:close/>
                </a:path>
              </a:pathLst>
            </a:custGeom>
            <a:solidFill>
              <a:srgbClr val="7BC9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523"/>
              <a:ext cx="3424554" cy="3435350"/>
            </a:xfrm>
            <a:custGeom>
              <a:avLst/>
              <a:gdLst/>
              <a:ahLst/>
              <a:cxnLst/>
              <a:rect l="l" t="t" r="r" b="b"/>
              <a:pathLst>
                <a:path w="3424554" h="3435350">
                  <a:moveTo>
                    <a:pt x="0" y="0"/>
                  </a:moveTo>
                  <a:lnTo>
                    <a:pt x="0" y="3435096"/>
                  </a:lnTo>
                  <a:lnTo>
                    <a:pt x="3424428" y="3435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34739" y="1226565"/>
            <a:ext cx="5529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IMPLEME</a:t>
            </a:r>
            <a:r>
              <a:rPr lang="pt-PT" sz="3600" dirty="0"/>
              <a:t>N</a:t>
            </a:r>
            <a:r>
              <a:rPr sz="3600" dirty="0"/>
              <a:t>TED</a:t>
            </a:r>
            <a:r>
              <a:rPr sz="3600" spc="-95" dirty="0"/>
              <a:t> </a:t>
            </a:r>
            <a:r>
              <a:rPr sz="3600" spc="-20" dirty="0"/>
              <a:t>WORK</a:t>
            </a:r>
            <a:endParaRPr sz="3600" dirty="0"/>
          </a:p>
        </p:txBody>
      </p:sp>
      <p:sp>
        <p:nvSpPr>
          <p:cNvPr id="8" name="object 8"/>
          <p:cNvSpPr txBox="1"/>
          <p:nvPr/>
        </p:nvSpPr>
        <p:spPr>
          <a:xfrm>
            <a:off x="4134739" y="2183723"/>
            <a:ext cx="2686685" cy="73850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spc="70" dirty="0">
                <a:latin typeface="Times New Roman"/>
                <a:cs typeface="Times New Roman"/>
              </a:rPr>
              <a:t>Programming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Language:</a:t>
            </a:r>
            <a:endParaRPr sz="2000">
              <a:latin typeface="Times New Roman"/>
              <a:cs typeface="Times New Roman"/>
            </a:endParaRPr>
          </a:p>
          <a:p>
            <a:pPr marL="203200" indent="-191135">
              <a:lnSpc>
                <a:spcPct val="100000"/>
              </a:lnSpc>
              <a:spcBef>
                <a:spcPts val="405"/>
              </a:spcBef>
              <a:buFont typeface="Microsoft Sans Serif"/>
              <a:buChar char="•"/>
              <a:tabLst>
                <a:tab pos="203835" algn="l"/>
              </a:tabLst>
            </a:pPr>
            <a:r>
              <a:rPr sz="2000" spc="75" dirty="0">
                <a:latin typeface="Times New Roman"/>
                <a:cs typeface="Times New Roman"/>
              </a:rPr>
              <a:t>Python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34739" y="3609043"/>
            <a:ext cx="3032760" cy="109093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000" spc="50" dirty="0">
                <a:latin typeface="Times New Roman"/>
                <a:cs typeface="Times New Roman"/>
              </a:rPr>
              <a:t>Development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Environment:</a:t>
            </a:r>
            <a:endParaRPr sz="2000">
              <a:latin typeface="Times New Roman"/>
              <a:cs typeface="Times New Roman"/>
            </a:endParaRPr>
          </a:p>
          <a:p>
            <a:pPr marL="203200" indent="-191135">
              <a:lnSpc>
                <a:spcPct val="100000"/>
              </a:lnSpc>
              <a:spcBef>
                <a:spcPts val="395"/>
              </a:spcBef>
              <a:buFont typeface="Microsoft Sans Serif"/>
              <a:buChar char="•"/>
              <a:tabLst>
                <a:tab pos="203835" algn="l"/>
              </a:tabLst>
            </a:pPr>
            <a:r>
              <a:rPr sz="2000" spc="-15" dirty="0">
                <a:latin typeface="Times New Roman"/>
                <a:cs typeface="Times New Roman"/>
              </a:rPr>
              <a:t>Visual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Studio</a:t>
            </a:r>
            <a:endParaRPr sz="2000">
              <a:latin typeface="Times New Roman"/>
              <a:cs typeface="Times New Roman"/>
            </a:endParaRPr>
          </a:p>
          <a:p>
            <a:pPr marL="203200" indent="-191135">
              <a:lnSpc>
                <a:spcPct val="100000"/>
              </a:lnSpc>
              <a:spcBef>
                <a:spcPts val="400"/>
              </a:spcBef>
              <a:buFont typeface="Microsoft Sans Serif"/>
              <a:buChar char="•"/>
              <a:tabLst>
                <a:tab pos="203835" algn="l"/>
              </a:tabLst>
            </a:pPr>
            <a:r>
              <a:rPr sz="2000" spc="45" dirty="0">
                <a:latin typeface="Times New Roman"/>
                <a:cs typeface="Times New Roman"/>
              </a:rPr>
              <a:t>Anaconda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84406" y="485343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A4C248"/>
                </a:solidFill>
                <a:latin typeface="Arial MT"/>
                <a:cs typeface="Arial MT"/>
              </a:rPr>
              <a:t>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49894" y="2183723"/>
            <a:ext cx="2841625" cy="1449756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spc="40" dirty="0">
                <a:latin typeface="Times New Roman"/>
                <a:cs typeface="Times New Roman"/>
              </a:rPr>
              <a:t>Algorithms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Implement:</a:t>
            </a:r>
            <a:endParaRPr sz="2000" dirty="0">
              <a:latin typeface="Times New Roman"/>
              <a:cs typeface="Times New Roman"/>
            </a:endParaRPr>
          </a:p>
          <a:p>
            <a:pPr marL="203200" indent="-190500">
              <a:spcBef>
                <a:spcPts val="405"/>
              </a:spcBef>
              <a:buFont typeface="Microsoft Sans Serif"/>
              <a:buChar char="•"/>
              <a:tabLst>
                <a:tab pos="203200" algn="l"/>
              </a:tabLst>
            </a:pPr>
            <a:r>
              <a:rPr lang="en-GB" sz="2000" spc="-75" dirty="0">
                <a:latin typeface="Times New Roman"/>
                <a:cs typeface="Times New Roman"/>
              </a:rPr>
              <a:t> </a:t>
            </a:r>
            <a:r>
              <a:rPr lang="en-GB" sz="2000" spc="-340" dirty="0">
                <a:latin typeface="Times New Roman"/>
                <a:cs typeface="Times New Roman"/>
              </a:rPr>
              <a:t>A*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sz="2000" spc="50" dirty="0" err="1">
                <a:latin typeface="Times New Roman"/>
                <a:cs typeface="Times New Roman"/>
              </a:rPr>
              <a:t>Algorit</a:t>
            </a:r>
            <a:r>
              <a:rPr lang="pt-PT" sz="2000" spc="50" dirty="0" err="1">
                <a:latin typeface="Times New Roman"/>
                <a:cs typeface="Times New Roman"/>
              </a:rPr>
              <a:t>hm</a:t>
            </a:r>
            <a:endParaRPr lang="pt-PT" sz="2000" spc="50" dirty="0">
              <a:latin typeface="Times New Roman"/>
              <a:cs typeface="Times New Roman"/>
            </a:endParaRPr>
          </a:p>
          <a:p>
            <a:pPr marL="203200" indent="-190500">
              <a:spcBef>
                <a:spcPts val="405"/>
              </a:spcBef>
              <a:buFont typeface="Microsoft Sans Serif"/>
              <a:buChar char="•"/>
              <a:tabLst>
                <a:tab pos="203200" algn="l"/>
              </a:tabLst>
            </a:pPr>
            <a:r>
              <a:rPr lang="en-GB" sz="2000" spc="-90" dirty="0">
                <a:latin typeface="Times New Roman"/>
                <a:cs typeface="Times New Roman"/>
              </a:rPr>
              <a:t>IDA*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Algorit</a:t>
            </a:r>
            <a:r>
              <a:rPr lang="en-US" sz="2000" spc="45" dirty="0">
                <a:latin typeface="Times New Roman"/>
                <a:cs typeface="Times New Roman"/>
              </a:rPr>
              <a:t>hm</a:t>
            </a:r>
            <a:endParaRPr lang="en-US" sz="2000" spc="-60" dirty="0">
              <a:latin typeface="Times New Roman"/>
              <a:cs typeface="Times New Roman"/>
            </a:endParaRPr>
          </a:p>
          <a:p>
            <a:pPr marL="203200" indent="-190500">
              <a:lnSpc>
                <a:spcPct val="100000"/>
              </a:lnSpc>
              <a:spcBef>
                <a:spcPts val="405"/>
              </a:spcBef>
              <a:buFont typeface="Microsoft Sans Serif"/>
              <a:buChar char="•"/>
              <a:tabLst>
                <a:tab pos="203200" algn="l"/>
              </a:tabLst>
            </a:pPr>
            <a:r>
              <a:rPr lang="pt-PT" sz="2000" spc="45" dirty="0" err="1">
                <a:latin typeface="Times New Roman"/>
                <a:cs typeface="Times New Roman"/>
              </a:rPr>
              <a:t>Greedy</a:t>
            </a:r>
            <a:r>
              <a:rPr lang="pt-PT" sz="2000" spc="45" dirty="0">
                <a:latin typeface="Times New Roman"/>
                <a:cs typeface="Times New Roman"/>
              </a:rPr>
              <a:t> </a:t>
            </a:r>
            <a:r>
              <a:rPr sz="2000" spc="45" dirty="0" err="1">
                <a:latin typeface="Times New Roman"/>
                <a:cs typeface="Times New Roman"/>
              </a:rPr>
              <a:t>Algorit</a:t>
            </a:r>
            <a:r>
              <a:rPr lang="pt-PT" sz="2000" spc="45" dirty="0" err="1">
                <a:latin typeface="Times New Roman"/>
                <a:cs typeface="Times New Roman"/>
              </a:rPr>
              <a:t>hm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600</Words>
  <Application>Microsoft Macintosh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 Black</vt:lpstr>
      <vt:lpstr>Arial MT</vt:lpstr>
      <vt:lpstr>Calibri</vt:lpstr>
      <vt:lpstr>Microsoft Sans Serif</vt:lpstr>
      <vt:lpstr>Palatino Linotype</vt:lpstr>
      <vt:lpstr>Times New Roman</vt:lpstr>
      <vt:lpstr>Office Theme</vt:lpstr>
      <vt:lpstr>ATOMIX</vt:lpstr>
      <vt:lpstr>SPECIFICATION OF THE  WORK TO BE PERFORMED</vt:lpstr>
      <vt:lpstr>REFERENCES</vt:lpstr>
      <vt:lpstr>FORMULATION OF THE PROBLEM</vt:lpstr>
      <vt:lpstr>IMPLEMENTED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ATOMIX</dc:title>
  <dc:creator>José Cunha</dc:creator>
  <cp:lastModifiedBy>Raquel Marques Carneiro</cp:lastModifiedBy>
  <cp:revision>2</cp:revision>
  <dcterms:created xsi:type="dcterms:W3CDTF">2023-03-13T09:23:09Z</dcterms:created>
  <dcterms:modified xsi:type="dcterms:W3CDTF">2023-03-13T10:12:48Z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2023-03-13T00:00:00Z</vt:filetime>
  </property>
</Properties>
</file>