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8" r:id="rId2"/>
    <p:sldId id="257" r:id="rId3"/>
    <p:sldId id="291" r:id="rId4"/>
    <p:sldId id="294" r:id="rId5"/>
    <p:sldId id="299" r:id="rId6"/>
    <p:sldId id="302" r:id="rId7"/>
    <p:sldId id="301" r:id="rId8"/>
    <p:sldId id="300" r:id="rId9"/>
    <p:sldId id="289" r:id="rId10"/>
    <p:sldId id="292" r:id="rId11"/>
    <p:sldId id="316" r:id="rId12"/>
    <p:sldId id="315" r:id="rId13"/>
    <p:sldId id="317" r:id="rId14"/>
    <p:sldId id="303" r:id="rId15"/>
    <p:sldId id="307" r:id="rId16"/>
    <p:sldId id="308" r:id="rId17"/>
    <p:sldId id="304" r:id="rId18"/>
    <p:sldId id="305" r:id="rId19"/>
    <p:sldId id="306" r:id="rId20"/>
    <p:sldId id="309" r:id="rId21"/>
    <p:sldId id="311" r:id="rId22"/>
    <p:sldId id="312" r:id="rId23"/>
    <p:sldId id="313" r:id="rId24"/>
    <p:sldId id="314" r:id="rId25"/>
    <p:sldId id="297" r:id="rId26"/>
    <p:sldId id="298" r:id="rId27"/>
    <p:sldId id="318" r:id="rId28"/>
  </p:sldIdLst>
  <p:sldSz cx="12192000" cy="6858000"/>
  <p:notesSz cx="6858000" cy="9144000"/>
  <p:embeddedFontLst>
    <p:embeddedFont>
      <p:font typeface="KoPub돋움체 Bold" panose="00000800000000000000" pitchFamily="2" charset="-127"/>
      <p:bold r:id="rId30"/>
    </p:embeddedFont>
    <p:embeddedFont>
      <p:font typeface="KoPub돋움체 Medium" panose="00000600000000000000" pitchFamily="2" charset="-127"/>
      <p:regular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세연" initials="김" lastIdx="1" clrIdx="0">
    <p:extLst>
      <p:ext uri="{19B8F6BF-5375-455C-9EA6-DF929625EA0E}">
        <p15:presenceInfo xmlns:p15="http://schemas.microsoft.com/office/powerpoint/2012/main" userId="S::seyeon@o365.sogang.ac.kr::977b1cdd-441a-4ee1-83ab-353d34cf91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838"/>
    <a:srgbClr val="E7E6E6"/>
    <a:srgbClr val="FFE999"/>
    <a:srgbClr val="FFF4CC"/>
    <a:srgbClr val="F8B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3858" autoAdjust="0"/>
  </p:normalViewPr>
  <p:slideViewPr>
    <p:cSldViewPr snapToGrid="0">
      <p:cViewPr varScale="1">
        <p:scale>
          <a:sx n="83" d="100"/>
          <a:sy n="83" d="100"/>
        </p:scale>
        <p:origin x="523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AEDA3-0801-4BD3-8682-8FC4738E85E6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3E5E-342E-4713-A465-A7015A319F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11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4D2A5-003B-4808-93F9-1E2BC04D6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A849F8-F2F5-4DC9-8034-FCAEFC1E4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72D50-0C1E-4F24-90D1-26AD1F2E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6ED56-89E1-4344-BA91-D5A07256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79C35-624F-4895-B16C-B0BE76C5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7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A28AF-F53B-46FA-8911-99A422D8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537D95-BF73-41DD-89F5-5F4D21C6E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93E31-F3B6-4D56-885A-A1EF4188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09D0B-86F8-4745-9168-FA5D336F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B4C28-0846-43D8-8096-5D3D7585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52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5251AE-907F-41D1-BDEA-F9BE4AB3F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C89B95-E06F-49F9-9DC6-B80385FD8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9945A-FF7C-46B3-8258-9E5EB00B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89500-2633-455F-98EE-E81D2EA9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4514D-07B6-443C-B151-C422FEB1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07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884A7-52CD-46E3-8FAB-F1132EDA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51B28-A03F-4D97-BEDF-E1AEEBB6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5B5E2-85DB-4484-98D4-8DAACD70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9EF6F-EA58-40C8-B13E-FF6BFB16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AB858-26C8-4E20-B887-04B514C2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7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FA062-C292-436A-96AE-58B6836D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3F8FAC-6016-4B0D-97B1-C429BBF2F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0C936-DEBF-4405-A967-CD9D34BA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78974-412A-4085-B3AB-25371B72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6BDEC-8AE1-4AE0-AD99-53F8B21C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21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C6011-7A25-41E3-9DC1-3CB24769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F91AC-72E9-4455-A146-BB054AACB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91FC0E-3522-4758-A61F-1F6BEE5D9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323818-065D-4BF0-9E57-1890685C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881810-0393-4964-9BFE-BF4BDABF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FA8C2B-FC50-4AE2-B733-59844D05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2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52A66-0876-4376-8F6C-6158C719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07EB8E-3ABF-401E-808C-BC3C054EB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1451A1-DB70-4F72-94BD-4622AD990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2E70B6-9E52-4629-8E81-938F2CED4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3F929B-6724-4DBE-A112-760E51F9B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4D990D-CC17-48E1-BE63-66C63576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D74A93-CD82-4F93-B518-F0F00143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2DEADE-368F-47A3-9F4C-E6DB916C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16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B0DDD-CEBF-4A5C-BB52-E8E311FF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33D883-6E45-4EC8-B57A-A83E2D81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173901-C506-4DAF-9FAC-115A24AD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041282-D5F6-4A1E-8DA2-08D3A0DD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44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7DBEFD-0F29-4A67-9157-EEFBEEA1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9B7F1D-E140-4B98-B191-3C60B27A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033367-9893-4166-85B9-7978B0D0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9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5FC3-C9C5-4BC6-B588-26DB72D3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38D4C-38AD-49FB-9695-234848C4F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0B0F0-771B-417D-97CC-52AB348F2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C930F5-5778-41A9-A861-0BDDE329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B13ABF-944D-4697-8F50-B6C4B9A7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4A56E-E1E2-43A1-8F50-E81B4FA4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0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5F4EC-06CB-41F5-BBD6-ACB89100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0EBA8-344B-4709-AED8-E906AF30C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3A6E7E-8230-4359-9429-374C2CA6F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331DEE-B394-42A9-A94B-80A8D13E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F7606-FE07-472D-BAF9-56D6C00D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A2E15-0A24-48DF-8E47-8D8D2322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99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3FE4E2-5D04-4056-B6FC-0F587EFA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021AC-227D-49CA-A889-179596883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23F06-E7BA-4431-9C64-1D5199017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05B95-7804-45CF-93C6-D2C27629975E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72ECC-DF47-463C-A1E8-AE9B47E21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13D465-CD5C-49D9-96AB-C48199059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01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umenter.getpostman.com/view/22330458/2s8Z6x3tWQ" TargetMode="Externa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169BFFD-34A7-48F9-B8FB-632F0B5A066D}"/>
              </a:ext>
            </a:extLst>
          </p:cNvPr>
          <p:cNvSpPr txBox="1"/>
          <p:nvPr/>
        </p:nvSpPr>
        <p:spPr>
          <a:xfrm>
            <a:off x="3677714" y="3835893"/>
            <a:ext cx="4836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상가 수익률 검색기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3853242" y="4914156"/>
            <a:ext cx="4485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서강대학교 화공생명공학과</a:t>
            </a:r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컴퓨터공학과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4EDD875F-4021-1DC0-0A08-7D815635A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320" y="1089267"/>
            <a:ext cx="2499360" cy="2499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37FA0A-1812-8751-09B2-C8AFFF2F8D57}"/>
              </a:ext>
            </a:extLst>
          </p:cNvPr>
          <p:cNvSpPr txBox="1"/>
          <p:nvPr/>
        </p:nvSpPr>
        <p:spPr>
          <a:xfrm>
            <a:off x="5053087" y="5361477"/>
            <a:ext cx="208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20171759 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신재현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0CAA6-0112-CFED-084D-18AE3FF75725}"/>
              </a:ext>
            </a:extLst>
          </p:cNvPr>
          <p:cNvSpPr txBox="1"/>
          <p:nvPr/>
        </p:nvSpPr>
        <p:spPr>
          <a:xfrm>
            <a:off x="8503501" y="88156"/>
            <a:ext cx="352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2022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가을학기 </a:t>
            </a:r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CSE4177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기말 프로젝트</a:t>
            </a:r>
          </a:p>
        </p:txBody>
      </p:sp>
    </p:spTree>
    <p:extLst>
      <p:ext uri="{BB962C8B-B14F-4D97-AF65-F5344CB8AC3E}">
        <p14:creationId xmlns:p14="http://schemas.microsoft.com/office/powerpoint/2010/main" val="672176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AA261349-E042-4099-852D-DA589B354787}"/>
              </a:ext>
            </a:extLst>
          </p:cNvPr>
          <p:cNvSpPr/>
          <p:nvPr/>
        </p:nvSpPr>
        <p:spPr>
          <a:xfrm>
            <a:off x="1" y="98968"/>
            <a:ext cx="2890982" cy="914400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44DE20-BA57-FDFF-12FD-48B795C7F764}"/>
              </a:ext>
            </a:extLst>
          </p:cNvPr>
          <p:cNvSpPr txBox="1"/>
          <p:nvPr/>
        </p:nvSpPr>
        <p:spPr>
          <a:xfrm>
            <a:off x="736779" y="9896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02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5707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409037-BCCF-D633-4DF1-7AA545183013}"/>
              </a:ext>
            </a:extLst>
          </p:cNvPr>
          <p:cNvSpPr txBox="1"/>
          <p:nvPr/>
        </p:nvSpPr>
        <p:spPr>
          <a:xfrm>
            <a:off x="736779" y="513619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개발 내용</a:t>
            </a: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157BD2C6-FB78-5F09-AA27-46074D6AC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60" y="214958"/>
            <a:ext cx="682419" cy="6824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D7FA62-1A0B-04A4-F312-1EE56AF097BB}"/>
              </a:ext>
            </a:extLst>
          </p:cNvPr>
          <p:cNvSpPr txBox="1"/>
          <p:nvPr/>
        </p:nvSpPr>
        <p:spPr>
          <a:xfrm>
            <a:off x="8503501" y="88156"/>
            <a:ext cx="352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2022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가을학기 </a:t>
            </a:r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CSE4177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기말 프로젝트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F146590-1069-95FD-B768-EB89581C9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83" y="1111036"/>
            <a:ext cx="9615034" cy="54084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B8D596F-0654-0B6B-44D3-1492326CC0CE}"/>
              </a:ext>
            </a:extLst>
          </p:cNvPr>
          <p:cNvSpPr txBox="1"/>
          <p:nvPr/>
        </p:nvSpPr>
        <p:spPr>
          <a:xfrm>
            <a:off x="736779" y="131347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구조도 </a:t>
            </a:r>
            <a:r>
              <a:rPr lang="en-US" altLang="ko-KR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변동사항</a:t>
            </a:r>
            <a:r>
              <a:rPr lang="en-US" altLang="ko-KR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2800" dirty="0">
              <a:solidFill>
                <a:srgbClr val="3A383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4B07623-AF1B-8D5D-5846-8B115C13B2C9}"/>
              </a:ext>
            </a:extLst>
          </p:cNvPr>
          <p:cNvSpPr/>
          <p:nvPr/>
        </p:nvSpPr>
        <p:spPr>
          <a:xfrm>
            <a:off x="2517648" y="4931664"/>
            <a:ext cx="1194816" cy="34747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Vue.js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76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AA261349-E042-4099-852D-DA589B354787}"/>
              </a:ext>
            </a:extLst>
          </p:cNvPr>
          <p:cNvSpPr/>
          <p:nvPr/>
        </p:nvSpPr>
        <p:spPr>
          <a:xfrm>
            <a:off x="1" y="98968"/>
            <a:ext cx="2890982" cy="914400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44DE20-BA57-FDFF-12FD-48B795C7F764}"/>
              </a:ext>
            </a:extLst>
          </p:cNvPr>
          <p:cNvSpPr txBox="1"/>
          <p:nvPr/>
        </p:nvSpPr>
        <p:spPr>
          <a:xfrm>
            <a:off x="736779" y="9896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02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5707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409037-BCCF-D633-4DF1-7AA545183013}"/>
              </a:ext>
            </a:extLst>
          </p:cNvPr>
          <p:cNvSpPr txBox="1"/>
          <p:nvPr/>
        </p:nvSpPr>
        <p:spPr>
          <a:xfrm>
            <a:off x="736779" y="513619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개발 내용</a:t>
            </a: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157BD2C6-FB78-5F09-AA27-46074D6AC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60" y="214958"/>
            <a:ext cx="682419" cy="6824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D7FA62-1A0B-04A4-F312-1EE56AF097BB}"/>
              </a:ext>
            </a:extLst>
          </p:cNvPr>
          <p:cNvSpPr txBox="1"/>
          <p:nvPr/>
        </p:nvSpPr>
        <p:spPr>
          <a:xfrm>
            <a:off x="8503501" y="88156"/>
            <a:ext cx="352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2022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가을학기 </a:t>
            </a:r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CSE4177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기말 프로젝트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8D596F-0654-0B6B-44D3-1492326CC0CE}"/>
              </a:ext>
            </a:extLst>
          </p:cNvPr>
          <p:cNvSpPr txBox="1"/>
          <p:nvPr/>
        </p:nvSpPr>
        <p:spPr>
          <a:xfrm>
            <a:off x="736779" y="1313478"/>
            <a:ext cx="1851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크롤링</a:t>
            </a:r>
            <a:r>
              <a:rPr lang="ko-KR" altLang="en-US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전략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559C49F-284E-75BF-CDC5-E3715B04CD79}"/>
              </a:ext>
            </a:extLst>
          </p:cNvPr>
          <p:cNvGrpSpPr/>
          <p:nvPr/>
        </p:nvGrpSpPr>
        <p:grpSpPr>
          <a:xfrm>
            <a:off x="736779" y="2119572"/>
            <a:ext cx="5267781" cy="3549708"/>
            <a:chOff x="973382" y="1716632"/>
            <a:chExt cx="2453309" cy="174803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ED1BC86-3082-99F1-D70E-7C49E0251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382" y="1716632"/>
              <a:ext cx="2453309" cy="137998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EBC9B1-D144-D93A-B142-24826DA12721}"/>
                </a:ext>
              </a:extLst>
            </p:cNvPr>
            <p:cNvSpPr txBox="1"/>
            <p:nvPr/>
          </p:nvSpPr>
          <p:spPr>
            <a:xfrm>
              <a:off x="1821275" y="3254723"/>
              <a:ext cx="757521" cy="20994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3A38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네이버 부동산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4C7E9F7-9BE2-72D8-C38C-71C8A4001E04}"/>
              </a:ext>
            </a:extLst>
          </p:cNvPr>
          <p:cNvGrpSpPr/>
          <p:nvPr/>
        </p:nvGrpSpPr>
        <p:grpSpPr>
          <a:xfrm>
            <a:off x="6370320" y="2119574"/>
            <a:ext cx="5516880" cy="3581130"/>
            <a:chOff x="1016651" y="3990108"/>
            <a:chExt cx="2453472" cy="175097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80DD28A-AFBF-7EBF-B1EE-76E1AAE8A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6651" y="3990108"/>
              <a:ext cx="2453472" cy="13788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D85C5F-967A-538F-9276-4298C9689134}"/>
                </a:ext>
              </a:extLst>
            </p:cNvPr>
            <p:cNvSpPr txBox="1"/>
            <p:nvPr/>
          </p:nvSpPr>
          <p:spPr>
            <a:xfrm>
              <a:off x="1626668" y="5515357"/>
              <a:ext cx="1233441" cy="225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3A38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네이버 모바일 부동산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0145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AA261349-E042-4099-852D-DA589B354787}"/>
              </a:ext>
            </a:extLst>
          </p:cNvPr>
          <p:cNvSpPr/>
          <p:nvPr/>
        </p:nvSpPr>
        <p:spPr>
          <a:xfrm>
            <a:off x="1" y="98968"/>
            <a:ext cx="2890982" cy="914400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44DE20-BA57-FDFF-12FD-48B795C7F764}"/>
              </a:ext>
            </a:extLst>
          </p:cNvPr>
          <p:cNvSpPr txBox="1"/>
          <p:nvPr/>
        </p:nvSpPr>
        <p:spPr>
          <a:xfrm>
            <a:off x="736779" y="9896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02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5707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409037-BCCF-D633-4DF1-7AA545183013}"/>
              </a:ext>
            </a:extLst>
          </p:cNvPr>
          <p:cNvSpPr txBox="1"/>
          <p:nvPr/>
        </p:nvSpPr>
        <p:spPr>
          <a:xfrm>
            <a:off x="736779" y="513619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개발 내용</a:t>
            </a: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157BD2C6-FB78-5F09-AA27-46074D6AC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60" y="214958"/>
            <a:ext cx="682419" cy="6824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D7FA62-1A0B-04A4-F312-1EE56AF097BB}"/>
              </a:ext>
            </a:extLst>
          </p:cNvPr>
          <p:cNvSpPr txBox="1"/>
          <p:nvPr/>
        </p:nvSpPr>
        <p:spPr>
          <a:xfrm>
            <a:off x="8503501" y="88156"/>
            <a:ext cx="352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2022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가을학기 </a:t>
            </a:r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CSE4177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기말 프로젝트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8D596F-0654-0B6B-44D3-1492326CC0CE}"/>
              </a:ext>
            </a:extLst>
          </p:cNvPr>
          <p:cNvSpPr txBox="1"/>
          <p:nvPr/>
        </p:nvSpPr>
        <p:spPr>
          <a:xfrm>
            <a:off x="736779" y="1313478"/>
            <a:ext cx="1851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크롤링</a:t>
            </a:r>
            <a:r>
              <a:rPr lang="ko-KR" altLang="en-US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전략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293041-875C-091C-97AA-14BE0DD5BA97}"/>
              </a:ext>
            </a:extLst>
          </p:cNvPr>
          <p:cNvSpPr txBox="1"/>
          <p:nvPr/>
        </p:nvSpPr>
        <p:spPr>
          <a:xfrm>
            <a:off x="1566372" y="2551727"/>
            <a:ext cx="218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API Request</a:t>
            </a:r>
            <a:endParaRPr lang="ko-KR" altLang="en-US" sz="2400" dirty="0">
              <a:solidFill>
                <a:srgbClr val="3A383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10D7E-7FAF-46B5-BF49-6E5200C53716}"/>
              </a:ext>
            </a:extLst>
          </p:cNvPr>
          <p:cNvSpPr txBox="1"/>
          <p:nvPr/>
        </p:nvSpPr>
        <p:spPr>
          <a:xfrm>
            <a:off x="1566372" y="4816272"/>
            <a:ext cx="2501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DOM Traversing</a:t>
            </a:r>
            <a:endParaRPr lang="ko-KR" altLang="en-US" sz="2400" dirty="0">
              <a:solidFill>
                <a:srgbClr val="3A383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93E1E-DCFA-D920-902C-F97D50420DA3}"/>
              </a:ext>
            </a:extLst>
          </p:cNvPr>
          <p:cNvSpPr txBox="1"/>
          <p:nvPr/>
        </p:nvSpPr>
        <p:spPr>
          <a:xfrm>
            <a:off x="4561840" y="2133600"/>
            <a:ext cx="6959600" cy="129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대상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부동산 물건에 대한 정보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보증금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월세 제외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어려움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CORS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회피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해결책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Header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</a:t>
            </a:r>
            <a:r>
              <a:rPr lang="en-US" altLang="ko-KR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Referer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Host, Authorization, User-Agent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F861DF-FEE6-A367-7D07-A8960C197816}"/>
              </a:ext>
            </a:extLst>
          </p:cNvPr>
          <p:cNvSpPr txBox="1"/>
          <p:nvPr/>
        </p:nvSpPr>
        <p:spPr>
          <a:xfrm>
            <a:off x="4561840" y="4190395"/>
            <a:ext cx="6959600" cy="1713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필요성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과도한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API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호출에 대한 네이버 서버 측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Access Deny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대상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보증금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월세에 대한 정보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어려움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PC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버전의 복잡한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DOM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구조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해결책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Mobile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버전 </a:t>
            </a: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크롤링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2378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AA261349-E042-4099-852D-DA589B354787}"/>
              </a:ext>
            </a:extLst>
          </p:cNvPr>
          <p:cNvSpPr/>
          <p:nvPr/>
        </p:nvSpPr>
        <p:spPr>
          <a:xfrm>
            <a:off x="1" y="98968"/>
            <a:ext cx="2890982" cy="914400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44DE20-BA57-FDFF-12FD-48B795C7F764}"/>
              </a:ext>
            </a:extLst>
          </p:cNvPr>
          <p:cNvSpPr txBox="1"/>
          <p:nvPr/>
        </p:nvSpPr>
        <p:spPr>
          <a:xfrm>
            <a:off x="736779" y="9896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02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5707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409037-BCCF-D633-4DF1-7AA545183013}"/>
              </a:ext>
            </a:extLst>
          </p:cNvPr>
          <p:cNvSpPr txBox="1"/>
          <p:nvPr/>
        </p:nvSpPr>
        <p:spPr>
          <a:xfrm>
            <a:off x="736779" y="513619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개발 내용</a:t>
            </a: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157BD2C6-FB78-5F09-AA27-46074D6AC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60" y="214958"/>
            <a:ext cx="682419" cy="6824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D7FA62-1A0B-04A4-F312-1EE56AF097BB}"/>
              </a:ext>
            </a:extLst>
          </p:cNvPr>
          <p:cNvSpPr txBox="1"/>
          <p:nvPr/>
        </p:nvSpPr>
        <p:spPr>
          <a:xfrm>
            <a:off x="8503501" y="88156"/>
            <a:ext cx="352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2022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가을학기 </a:t>
            </a:r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CSE4177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기말 프로젝트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8D596F-0654-0B6B-44D3-1492326CC0CE}"/>
              </a:ext>
            </a:extLst>
          </p:cNvPr>
          <p:cNvSpPr txBox="1"/>
          <p:nvPr/>
        </p:nvSpPr>
        <p:spPr>
          <a:xfrm>
            <a:off x="736779" y="1313478"/>
            <a:ext cx="1851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크롤링</a:t>
            </a:r>
            <a:r>
              <a:rPr lang="ko-KR" altLang="en-US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전략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293041-875C-091C-97AA-14BE0DD5BA97}"/>
              </a:ext>
            </a:extLst>
          </p:cNvPr>
          <p:cNvSpPr txBox="1"/>
          <p:nvPr/>
        </p:nvSpPr>
        <p:spPr>
          <a:xfrm>
            <a:off x="2171953" y="6033834"/>
            <a:ext cx="218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API Request</a:t>
            </a:r>
            <a:endParaRPr lang="ko-KR" altLang="en-US" sz="2400" dirty="0">
              <a:solidFill>
                <a:srgbClr val="3A383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10D7E-7FAF-46B5-BF49-6E5200C53716}"/>
              </a:ext>
            </a:extLst>
          </p:cNvPr>
          <p:cNvSpPr txBox="1"/>
          <p:nvPr/>
        </p:nvSpPr>
        <p:spPr>
          <a:xfrm>
            <a:off x="7776346" y="5817562"/>
            <a:ext cx="2501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DOM Traversing</a:t>
            </a:r>
            <a:endParaRPr lang="ko-KR" altLang="en-US" sz="2400" dirty="0">
              <a:solidFill>
                <a:srgbClr val="3A383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39C2F56-2C34-8776-CE3D-A20B7F905670}"/>
              </a:ext>
            </a:extLst>
          </p:cNvPr>
          <p:cNvGrpSpPr/>
          <p:nvPr/>
        </p:nvGrpSpPr>
        <p:grpSpPr>
          <a:xfrm>
            <a:off x="736779" y="1963112"/>
            <a:ext cx="5056981" cy="3945608"/>
            <a:chOff x="736779" y="1963112"/>
            <a:chExt cx="5056981" cy="394560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065858F-FE4B-FCCA-DF22-975EC74F6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779" y="1963112"/>
              <a:ext cx="5056981" cy="358141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B8D093-A841-C537-BF66-1D2D2F403D7A}"/>
                </a:ext>
              </a:extLst>
            </p:cNvPr>
            <p:cNvSpPr txBox="1"/>
            <p:nvPr/>
          </p:nvSpPr>
          <p:spPr>
            <a:xfrm>
              <a:off x="1409399" y="5539388"/>
              <a:ext cx="4379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Source : server/crawler/estateCrawler.js</a:t>
              </a:r>
              <a:endPara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8446AC-C302-4763-4004-7D1E2EBA16E0}"/>
              </a:ext>
            </a:extLst>
          </p:cNvPr>
          <p:cNvGrpSpPr/>
          <p:nvPr/>
        </p:nvGrpSpPr>
        <p:grpSpPr>
          <a:xfrm>
            <a:off x="6398242" y="3096592"/>
            <a:ext cx="5257800" cy="1683782"/>
            <a:chOff x="6398242" y="3096592"/>
            <a:chExt cx="5257800" cy="168378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E9B9592-CE03-E9D0-6CC2-33A91005D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98242" y="3096592"/>
              <a:ext cx="5257800" cy="131445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FB4110-1299-5013-B5CC-A95B259340A3}"/>
                </a:ext>
              </a:extLst>
            </p:cNvPr>
            <p:cNvSpPr txBox="1"/>
            <p:nvPr/>
          </p:nvSpPr>
          <p:spPr>
            <a:xfrm>
              <a:off x="7493684" y="4411042"/>
              <a:ext cx="4162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Source : server/crawler/dealCrawler.js</a:t>
              </a:r>
              <a:endPara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959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AA261349-E042-4099-852D-DA589B354787}"/>
              </a:ext>
            </a:extLst>
          </p:cNvPr>
          <p:cNvSpPr/>
          <p:nvPr/>
        </p:nvSpPr>
        <p:spPr>
          <a:xfrm>
            <a:off x="1" y="98968"/>
            <a:ext cx="2890982" cy="914400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44DE20-BA57-FDFF-12FD-48B795C7F764}"/>
              </a:ext>
            </a:extLst>
          </p:cNvPr>
          <p:cNvSpPr txBox="1"/>
          <p:nvPr/>
        </p:nvSpPr>
        <p:spPr>
          <a:xfrm>
            <a:off x="736779" y="9896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02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5707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409037-BCCF-D633-4DF1-7AA545183013}"/>
              </a:ext>
            </a:extLst>
          </p:cNvPr>
          <p:cNvSpPr txBox="1"/>
          <p:nvPr/>
        </p:nvSpPr>
        <p:spPr>
          <a:xfrm>
            <a:off x="736779" y="513619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개발 내용</a:t>
            </a: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157BD2C6-FB78-5F09-AA27-46074D6AC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60" y="214958"/>
            <a:ext cx="682419" cy="6824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D7FA62-1A0B-04A4-F312-1EE56AF097BB}"/>
              </a:ext>
            </a:extLst>
          </p:cNvPr>
          <p:cNvSpPr txBox="1"/>
          <p:nvPr/>
        </p:nvSpPr>
        <p:spPr>
          <a:xfrm>
            <a:off x="8503501" y="88156"/>
            <a:ext cx="352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2022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가을학기 </a:t>
            </a:r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CSE4177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기말 프로젝트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C034A7-D958-BFFF-AE17-B0D570BDF6A2}"/>
              </a:ext>
            </a:extLst>
          </p:cNvPr>
          <p:cNvGrpSpPr/>
          <p:nvPr/>
        </p:nvGrpSpPr>
        <p:grpSpPr>
          <a:xfrm>
            <a:off x="1206599" y="1389935"/>
            <a:ext cx="9778803" cy="4341438"/>
            <a:chOff x="1315127" y="1389935"/>
            <a:chExt cx="9778803" cy="434143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B8D596F-0654-0B6B-44D3-1492326CC0CE}"/>
                </a:ext>
              </a:extLst>
            </p:cNvPr>
            <p:cNvSpPr txBox="1"/>
            <p:nvPr/>
          </p:nvSpPr>
          <p:spPr>
            <a:xfrm>
              <a:off x="5521997" y="1389935"/>
              <a:ext cx="10710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3A3838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AJAX</a:t>
              </a:r>
              <a:endParaRPr lang="ko-KR" altLang="en-US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DAA7BDE-84B2-BBE1-B113-368F77654A32}"/>
                </a:ext>
              </a:extLst>
            </p:cNvPr>
            <p:cNvSpPr txBox="1"/>
            <p:nvPr/>
          </p:nvSpPr>
          <p:spPr>
            <a:xfrm>
              <a:off x="2487852" y="2174192"/>
              <a:ext cx="1111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3A3838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JSON</a:t>
              </a:r>
              <a:endParaRPr lang="ko-KR" altLang="en-US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EBEE5E-26FC-2AC3-6211-7638B53D9019}"/>
                </a:ext>
              </a:extLst>
            </p:cNvPr>
            <p:cNvSpPr txBox="1"/>
            <p:nvPr/>
          </p:nvSpPr>
          <p:spPr>
            <a:xfrm>
              <a:off x="1315127" y="3899667"/>
              <a:ext cx="24515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3A3838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Event Handler</a:t>
              </a:r>
              <a:endParaRPr lang="ko-KR" altLang="en-US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E469F8-A93D-BA7E-35FF-E287D9DE928B}"/>
                </a:ext>
              </a:extLst>
            </p:cNvPr>
            <p:cNvSpPr txBox="1"/>
            <p:nvPr/>
          </p:nvSpPr>
          <p:spPr>
            <a:xfrm>
              <a:off x="4613183" y="5208153"/>
              <a:ext cx="35955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3A3838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Request / Response</a:t>
              </a:r>
              <a:endParaRPr lang="ko-KR" altLang="en-US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419B6B-E969-1772-09E6-A099747BE61D}"/>
                </a:ext>
              </a:extLst>
            </p:cNvPr>
            <p:cNvSpPr txBox="1"/>
            <p:nvPr/>
          </p:nvSpPr>
          <p:spPr>
            <a:xfrm>
              <a:off x="8760691" y="2192952"/>
              <a:ext cx="17099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3A3838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REST API</a:t>
              </a:r>
              <a:endParaRPr lang="ko-KR" altLang="en-US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11BD9D-583C-9D3D-2EAC-D93574AD6EFA}"/>
                </a:ext>
              </a:extLst>
            </p:cNvPr>
            <p:cNvSpPr txBox="1"/>
            <p:nvPr/>
          </p:nvSpPr>
          <p:spPr>
            <a:xfrm>
              <a:off x="8866910" y="3720969"/>
              <a:ext cx="22270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3A3838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MVC Pattern</a:t>
              </a:r>
              <a:endParaRPr lang="ko-KR" altLang="en-US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4E7647-0286-9723-A361-D48D94C08A86}"/>
                </a:ext>
              </a:extLst>
            </p:cNvPr>
            <p:cNvSpPr txBox="1"/>
            <p:nvPr/>
          </p:nvSpPr>
          <p:spPr>
            <a:xfrm>
              <a:off x="4535373" y="2697412"/>
              <a:ext cx="3470122" cy="181588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en-US" altLang="ko-KR" sz="2800" dirty="0">
                  <a:solidFill>
                    <a:srgbClr val="3A3838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CSE4177</a:t>
              </a:r>
            </a:p>
            <a:p>
              <a:pPr algn="ctr"/>
              <a:r>
                <a:rPr lang="en-US" altLang="ko-KR" sz="2800" dirty="0">
                  <a:solidFill>
                    <a:srgbClr val="3A3838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(by Prof. Nang)</a:t>
              </a:r>
            </a:p>
            <a:p>
              <a:pPr algn="ctr"/>
              <a:endParaRPr lang="ko-KR" altLang="en-US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324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AA261349-E042-4099-852D-DA589B354787}"/>
              </a:ext>
            </a:extLst>
          </p:cNvPr>
          <p:cNvSpPr/>
          <p:nvPr/>
        </p:nvSpPr>
        <p:spPr>
          <a:xfrm>
            <a:off x="1" y="98968"/>
            <a:ext cx="2890982" cy="914400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44DE20-BA57-FDFF-12FD-48B795C7F764}"/>
              </a:ext>
            </a:extLst>
          </p:cNvPr>
          <p:cNvSpPr txBox="1"/>
          <p:nvPr/>
        </p:nvSpPr>
        <p:spPr>
          <a:xfrm>
            <a:off x="736779" y="9896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02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5707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409037-BCCF-D633-4DF1-7AA545183013}"/>
              </a:ext>
            </a:extLst>
          </p:cNvPr>
          <p:cNvSpPr txBox="1"/>
          <p:nvPr/>
        </p:nvSpPr>
        <p:spPr>
          <a:xfrm>
            <a:off x="736779" y="513619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개발 내용</a:t>
            </a: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157BD2C6-FB78-5F09-AA27-46074D6AC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60" y="214958"/>
            <a:ext cx="682419" cy="6824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D7FA62-1A0B-04A4-F312-1EE56AF097BB}"/>
              </a:ext>
            </a:extLst>
          </p:cNvPr>
          <p:cNvSpPr txBox="1"/>
          <p:nvPr/>
        </p:nvSpPr>
        <p:spPr>
          <a:xfrm>
            <a:off x="8503501" y="88156"/>
            <a:ext cx="352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2022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가을학기 </a:t>
            </a:r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CSE4177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기말 프로젝트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8D596F-0654-0B6B-44D3-1492326CC0CE}"/>
              </a:ext>
            </a:extLst>
          </p:cNvPr>
          <p:cNvSpPr txBox="1"/>
          <p:nvPr/>
        </p:nvSpPr>
        <p:spPr>
          <a:xfrm>
            <a:off x="736779" y="1313478"/>
            <a:ext cx="14260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Event</a:t>
            </a:r>
          </a:p>
          <a:p>
            <a:r>
              <a:rPr lang="en-US" altLang="ko-KR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Handler</a:t>
            </a:r>
            <a:endParaRPr lang="ko-KR" altLang="en-US" sz="2800" dirty="0">
              <a:solidFill>
                <a:srgbClr val="3A383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7F8232C-7C71-152E-D624-DE06A4836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413" y="1243977"/>
            <a:ext cx="7209602" cy="29050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9675BD2-9DA9-3015-036A-B35650C2C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583" y="4713791"/>
            <a:ext cx="3419475" cy="762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10085E-A57D-3D15-8326-5BD9A402B2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0662" y="4713791"/>
            <a:ext cx="3902676" cy="76200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E08484B-B6E5-D25C-A5F1-613570E529CC}"/>
              </a:ext>
            </a:extLst>
          </p:cNvPr>
          <p:cNvCxnSpPr>
            <a:endCxn id="13" idx="1"/>
          </p:cNvCxnSpPr>
          <p:nvPr/>
        </p:nvCxnSpPr>
        <p:spPr>
          <a:xfrm>
            <a:off x="6354618" y="5094791"/>
            <a:ext cx="1209965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075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AA261349-E042-4099-852D-DA589B354787}"/>
              </a:ext>
            </a:extLst>
          </p:cNvPr>
          <p:cNvSpPr/>
          <p:nvPr/>
        </p:nvSpPr>
        <p:spPr>
          <a:xfrm>
            <a:off x="1" y="98968"/>
            <a:ext cx="2890982" cy="914400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44DE20-BA57-FDFF-12FD-48B795C7F764}"/>
              </a:ext>
            </a:extLst>
          </p:cNvPr>
          <p:cNvSpPr txBox="1"/>
          <p:nvPr/>
        </p:nvSpPr>
        <p:spPr>
          <a:xfrm>
            <a:off x="736779" y="9896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02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5707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409037-BCCF-D633-4DF1-7AA545183013}"/>
              </a:ext>
            </a:extLst>
          </p:cNvPr>
          <p:cNvSpPr txBox="1"/>
          <p:nvPr/>
        </p:nvSpPr>
        <p:spPr>
          <a:xfrm>
            <a:off x="736779" y="513619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개발 내용</a:t>
            </a: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157BD2C6-FB78-5F09-AA27-46074D6AC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60" y="214958"/>
            <a:ext cx="682419" cy="6824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D7FA62-1A0B-04A4-F312-1EE56AF097BB}"/>
              </a:ext>
            </a:extLst>
          </p:cNvPr>
          <p:cNvSpPr txBox="1"/>
          <p:nvPr/>
        </p:nvSpPr>
        <p:spPr>
          <a:xfrm>
            <a:off x="8503501" y="88156"/>
            <a:ext cx="352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2022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가을학기 </a:t>
            </a:r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CSE4177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기말 프로젝트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8D596F-0654-0B6B-44D3-1492326CC0CE}"/>
              </a:ext>
            </a:extLst>
          </p:cNvPr>
          <p:cNvSpPr txBox="1"/>
          <p:nvPr/>
        </p:nvSpPr>
        <p:spPr>
          <a:xfrm>
            <a:off x="736779" y="1313478"/>
            <a:ext cx="14260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Event</a:t>
            </a:r>
          </a:p>
          <a:p>
            <a:r>
              <a:rPr lang="en-US" altLang="ko-KR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Handler</a:t>
            </a:r>
            <a:endParaRPr lang="ko-KR" altLang="en-US" sz="2800" dirty="0">
              <a:solidFill>
                <a:srgbClr val="3A383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F529D-B16E-4612-BB12-1408F537DBA7}"/>
              </a:ext>
            </a:extLst>
          </p:cNvPr>
          <p:cNvSpPr txBox="1"/>
          <p:nvPr/>
        </p:nvSpPr>
        <p:spPr>
          <a:xfrm>
            <a:off x="8750010" y="6040582"/>
            <a:ext cx="3032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Source : client/</a:t>
            </a:r>
            <a:r>
              <a:rPr lang="en-US" altLang="ko-KR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src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</a:t>
            </a:r>
            <a:r>
              <a:rPr lang="en-US" altLang="ko-KR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App.vue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DF4CC4-1CD4-FDEE-50A0-0CEB59105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999" y="1108363"/>
            <a:ext cx="5541472" cy="51394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D521889-8C84-216F-95E5-036D3C68B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567" y="1603491"/>
            <a:ext cx="4320613" cy="13281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00B4439-D85D-AF57-C128-8FB9661212D7}"/>
              </a:ext>
            </a:extLst>
          </p:cNvPr>
          <p:cNvSpPr/>
          <p:nvPr/>
        </p:nvSpPr>
        <p:spPr>
          <a:xfrm>
            <a:off x="3463636" y="2594610"/>
            <a:ext cx="1745673" cy="2324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C6CCBE-7551-A692-7C43-BCC4615DE314}"/>
              </a:ext>
            </a:extLst>
          </p:cNvPr>
          <p:cNvSpPr/>
          <p:nvPr/>
        </p:nvSpPr>
        <p:spPr>
          <a:xfrm>
            <a:off x="3420964" y="3332226"/>
            <a:ext cx="1745673" cy="2324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831353-8430-F608-D617-CDF0BD98836F}"/>
              </a:ext>
            </a:extLst>
          </p:cNvPr>
          <p:cNvSpPr/>
          <p:nvPr/>
        </p:nvSpPr>
        <p:spPr>
          <a:xfrm>
            <a:off x="3457540" y="3936203"/>
            <a:ext cx="1745673" cy="2324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955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AA261349-E042-4099-852D-DA589B354787}"/>
              </a:ext>
            </a:extLst>
          </p:cNvPr>
          <p:cNvSpPr/>
          <p:nvPr/>
        </p:nvSpPr>
        <p:spPr>
          <a:xfrm>
            <a:off x="1" y="98968"/>
            <a:ext cx="2890982" cy="914400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44DE20-BA57-FDFF-12FD-48B795C7F764}"/>
              </a:ext>
            </a:extLst>
          </p:cNvPr>
          <p:cNvSpPr txBox="1"/>
          <p:nvPr/>
        </p:nvSpPr>
        <p:spPr>
          <a:xfrm>
            <a:off x="736779" y="9896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02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5707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409037-BCCF-D633-4DF1-7AA545183013}"/>
              </a:ext>
            </a:extLst>
          </p:cNvPr>
          <p:cNvSpPr txBox="1"/>
          <p:nvPr/>
        </p:nvSpPr>
        <p:spPr>
          <a:xfrm>
            <a:off x="736779" y="513619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개발 내용</a:t>
            </a: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157BD2C6-FB78-5F09-AA27-46074D6AC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60" y="214958"/>
            <a:ext cx="682419" cy="6824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D7FA62-1A0B-04A4-F312-1EE56AF097BB}"/>
              </a:ext>
            </a:extLst>
          </p:cNvPr>
          <p:cNvSpPr txBox="1"/>
          <p:nvPr/>
        </p:nvSpPr>
        <p:spPr>
          <a:xfrm>
            <a:off x="8503501" y="88156"/>
            <a:ext cx="352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2022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가을학기 </a:t>
            </a:r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CSE4177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기말 프로젝트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8D596F-0654-0B6B-44D3-1492326CC0CE}"/>
              </a:ext>
            </a:extLst>
          </p:cNvPr>
          <p:cNvSpPr txBox="1"/>
          <p:nvPr/>
        </p:nvSpPr>
        <p:spPr>
          <a:xfrm>
            <a:off x="736779" y="1313478"/>
            <a:ext cx="1071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AJAX</a:t>
            </a:r>
            <a:endParaRPr lang="ko-KR" altLang="en-US" sz="2800" dirty="0">
              <a:solidFill>
                <a:srgbClr val="3A383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2BE0E0-372B-4363-BEF6-83EE95A42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766" y="1313478"/>
            <a:ext cx="4716234" cy="5030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031437-B666-1FA2-CED4-25A6CE3A4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0962" y="1313478"/>
            <a:ext cx="4105275" cy="4095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F529D-B16E-4612-BB12-1408F537DBA7}"/>
              </a:ext>
            </a:extLst>
          </p:cNvPr>
          <p:cNvSpPr txBox="1"/>
          <p:nvPr/>
        </p:nvSpPr>
        <p:spPr>
          <a:xfrm>
            <a:off x="8750010" y="6040582"/>
            <a:ext cx="3032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Source : client/</a:t>
            </a:r>
            <a:r>
              <a:rPr lang="en-US" altLang="ko-KR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src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</a:t>
            </a:r>
            <a:r>
              <a:rPr lang="en-US" altLang="ko-KR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App.vue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251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AA261349-E042-4099-852D-DA589B354787}"/>
              </a:ext>
            </a:extLst>
          </p:cNvPr>
          <p:cNvSpPr/>
          <p:nvPr/>
        </p:nvSpPr>
        <p:spPr>
          <a:xfrm>
            <a:off x="1" y="98968"/>
            <a:ext cx="2890982" cy="914400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44DE20-BA57-FDFF-12FD-48B795C7F764}"/>
              </a:ext>
            </a:extLst>
          </p:cNvPr>
          <p:cNvSpPr txBox="1"/>
          <p:nvPr/>
        </p:nvSpPr>
        <p:spPr>
          <a:xfrm>
            <a:off x="736779" y="9896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02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5707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409037-BCCF-D633-4DF1-7AA545183013}"/>
              </a:ext>
            </a:extLst>
          </p:cNvPr>
          <p:cNvSpPr txBox="1"/>
          <p:nvPr/>
        </p:nvSpPr>
        <p:spPr>
          <a:xfrm>
            <a:off x="736779" y="513619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개발 내용</a:t>
            </a: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157BD2C6-FB78-5F09-AA27-46074D6AC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60" y="214958"/>
            <a:ext cx="682419" cy="6824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D7FA62-1A0B-04A4-F312-1EE56AF097BB}"/>
              </a:ext>
            </a:extLst>
          </p:cNvPr>
          <p:cNvSpPr txBox="1"/>
          <p:nvPr/>
        </p:nvSpPr>
        <p:spPr>
          <a:xfrm>
            <a:off x="8503501" y="88156"/>
            <a:ext cx="352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2022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가을학기 </a:t>
            </a:r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CSE4177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기말 프로젝트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8D596F-0654-0B6B-44D3-1492326CC0CE}"/>
              </a:ext>
            </a:extLst>
          </p:cNvPr>
          <p:cNvSpPr txBox="1"/>
          <p:nvPr/>
        </p:nvSpPr>
        <p:spPr>
          <a:xfrm>
            <a:off x="736779" y="1313478"/>
            <a:ext cx="1814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REST API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9B9CC0-E674-355F-F143-68D018C48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895" y="1313478"/>
            <a:ext cx="7181850" cy="433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42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AA261349-E042-4099-852D-DA589B354787}"/>
              </a:ext>
            </a:extLst>
          </p:cNvPr>
          <p:cNvSpPr/>
          <p:nvPr/>
        </p:nvSpPr>
        <p:spPr>
          <a:xfrm>
            <a:off x="1" y="98968"/>
            <a:ext cx="2890982" cy="914400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44DE20-BA57-FDFF-12FD-48B795C7F764}"/>
              </a:ext>
            </a:extLst>
          </p:cNvPr>
          <p:cNvSpPr txBox="1"/>
          <p:nvPr/>
        </p:nvSpPr>
        <p:spPr>
          <a:xfrm>
            <a:off x="736779" y="9896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02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5707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409037-BCCF-D633-4DF1-7AA545183013}"/>
              </a:ext>
            </a:extLst>
          </p:cNvPr>
          <p:cNvSpPr txBox="1"/>
          <p:nvPr/>
        </p:nvSpPr>
        <p:spPr>
          <a:xfrm>
            <a:off x="736779" y="513619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개발 내용</a:t>
            </a: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157BD2C6-FB78-5F09-AA27-46074D6AC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60" y="214958"/>
            <a:ext cx="682419" cy="6824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D7FA62-1A0B-04A4-F312-1EE56AF097BB}"/>
              </a:ext>
            </a:extLst>
          </p:cNvPr>
          <p:cNvSpPr txBox="1"/>
          <p:nvPr/>
        </p:nvSpPr>
        <p:spPr>
          <a:xfrm>
            <a:off x="8503501" y="88156"/>
            <a:ext cx="352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2022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가을학기 </a:t>
            </a:r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CSE4177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기말 프로젝트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8D596F-0654-0B6B-44D3-1492326CC0CE}"/>
              </a:ext>
            </a:extLst>
          </p:cNvPr>
          <p:cNvSpPr txBox="1"/>
          <p:nvPr/>
        </p:nvSpPr>
        <p:spPr>
          <a:xfrm>
            <a:off x="736779" y="131347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JSON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F9150F-C81A-ADAE-061B-562B55E0F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019" y="1313478"/>
            <a:ext cx="9782367" cy="4625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071163-FF31-5561-D854-372F3CCAC412}"/>
              </a:ext>
            </a:extLst>
          </p:cNvPr>
          <p:cNvSpPr txBox="1"/>
          <p:nvPr/>
        </p:nvSpPr>
        <p:spPr>
          <a:xfrm>
            <a:off x="3454399" y="6238833"/>
            <a:ext cx="8968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API Docs :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  <a:hlinkClick r:id="rId5"/>
              </a:rPr>
              <a:t>https://documenter.getpostman.com/view/22330458/2s8Z6x3tWQ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81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1225131" y="345734"/>
            <a:ext cx="303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EC8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3E00D-9FDC-4402-AF47-AE3F4CC5B44E}"/>
              </a:ext>
            </a:extLst>
          </p:cNvPr>
          <p:cNvSpPr txBox="1"/>
          <p:nvPr/>
        </p:nvSpPr>
        <p:spPr>
          <a:xfrm>
            <a:off x="420414" y="754108"/>
            <a:ext cx="11351172" cy="48824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개요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개발일정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3200" dirty="0">
                <a:solidFill>
                  <a:srgbClr val="E7E6E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변동사항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개발내용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3200" dirty="0">
                <a:solidFill>
                  <a:srgbClr val="E7E6E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향후 개선 방안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3DBCAD-CE01-3E99-606F-5C7C3F49E957}"/>
              </a:ext>
            </a:extLst>
          </p:cNvPr>
          <p:cNvSpPr txBox="1"/>
          <p:nvPr/>
        </p:nvSpPr>
        <p:spPr>
          <a:xfrm>
            <a:off x="8503501" y="88156"/>
            <a:ext cx="352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E7E6E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2022 </a:t>
            </a:r>
            <a:r>
              <a:rPr lang="ko-KR" altLang="en-US" sz="1600" dirty="0">
                <a:solidFill>
                  <a:srgbClr val="E7E6E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가을학기 </a:t>
            </a:r>
            <a:r>
              <a:rPr lang="en-US" altLang="ko-KR" sz="1600" dirty="0">
                <a:solidFill>
                  <a:srgbClr val="E7E6E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CSE4177 </a:t>
            </a:r>
            <a:r>
              <a:rPr lang="ko-KR" altLang="en-US" sz="1600" dirty="0">
                <a:solidFill>
                  <a:srgbClr val="E7E6E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기말 프로젝트</a:t>
            </a:r>
          </a:p>
        </p:txBody>
      </p:sp>
    </p:spTree>
    <p:extLst>
      <p:ext uri="{BB962C8B-B14F-4D97-AF65-F5344CB8AC3E}">
        <p14:creationId xmlns:p14="http://schemas.microsoft.com/office/powerpoint/2010/main" val="2154019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53A59B2-8AD1-F8FA-A3F1-47A8F0BD9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12" y="5173119"/>
            <a:ext cx="8515350" cy="1647825"/>
          </a:xfrm>
          <a:prstGeom prst="rect">
            <a:avLst/>
          </a:prstGeom>
        </p:spPr>
      </p:pic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AA261349-E042-4099-852D-DA589B354787}"/>
              </a:ext>
            </a:extLst>
          </p:cNvPr>
          <p:cNvSpPr/>
          <p:nvPr/>
        </p:nvSpPr>
        <p:spPr>
          <a:xfrm>
            <a:off x="1" y="98968"/>
            <a:ext cx="2890982" cy="914400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44DE20-BA57-FDFF-12FD-48B795C7F764}"/>
              </a:ext>
            </a:extLst>
          </p:cNvPr>
          <p:cNvSpPr txBox="1"/>
          <p:nvPr/>
        </p:nvSpPr>
        <p:spPr>
          <a:xfrm>
            <a:off x="736779" y="9896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02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5707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409037-BCCF-D633-4DF1-7AA545183013}"/>
              </a:ext>
            </a:extLst>
          </p:cNvPr>
          <p:cNvSpPr txBox="1"/>
          <p:nvPr/>
        </p:nvSpPr>
        <p:spPr>
          <a:xfrm>
            <a:off x="736779" y="513619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개발 내용</a:t>
            </a: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157BD2C6-FB78-5F09-AA27-46074D6AC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60" y="214958"/>
            <a:ext cx="682419" cy="6824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D7FA62-1A0B-04A4-F312-1EE56AF097BB}"/>
              </a:ext>
            </a:extLst>
          </p:cNvPr>
          <p:cNvSpPr txBox="1"/>
          <p:nvPr/>
        </p:nvSpPr>
        <p:spPr>
          <a:xfrm>
            <a:off x="8503501" y="88156"/>
            <a:ext cx="352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2022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가을학기 </a:t>
            </a:r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CSE4177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기말 프로젝트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8D596F-0654-0B6B-44D3-1492326CC0CE}"/>
              </a:ext>
            </a:extLst>
          </p:cNvPr>
          <p:cNvSpPr txBox="1"/>
          <p:nvPr/>
        </p:nvSpPr>
        <p:spPr>
          <a:xfrm>
            <a:off x="736779" y="1313478"/>
            <a:ext cx="17836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Request</a:t>
            </a:r>
          </a:p>
          <a:p>
            <a:r>
              <a:rPr lang="en-US" altLang="ko-KR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Response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9C85A8-3214-E2F5-6999-5D953910C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374" y="1827755"/>
            <a:ext cx="4333875" cy="2238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0DC0EB-7DBB-FCE0-0E6E-20B877DAC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4746" y="1013368"/>
            <a:ext cx="4352925" cy="3867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181CEE-A4E9-8309-B166-70C4D616C25D}"/>
              </a:ext>
            </a:extLst>
          </p:cNvPr>
          <p:cNvSpPr txBox="1"/>
          <p:nvPr/>
        </p:nvSpPr>
        <p:spPr>
          <a:xfrm>
            <a:off x="4546624" y="4993243"/>
            <a:ext cx="2651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Source : server/index.js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41C9F4-474F-0375-6A5F-1230E04E8F56}"/>
              </a:ext>
            </a:extLst>
          </p:cNvPr>
          <p:cNvSpPr txBox="1"/>
          <p:nvPr/>
        </p:nvSpPr>
        <p:spPr>
          <a:xfrm>
            <a:off x="7975508" y="4160123"/>
            <a:ext cx="396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Source : server/routes/dealRouter.js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673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AA261349-E042-4099-852D-DA589B354787}"/>
              </a:ext>
            </a:extLst>
          </p:cNvPr>
          <p:cNvSpPr/>
          <p:nvPr/>
        </p:nvSpPr>
        <p:spPr>
          <a:xfrm>
            <a:off x="1" y="98968"/>
            <a:ext cx="2890982" cy="914400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44DE20-BA57-FDFF-12FD-48B795C7F764}"/>
              </a:ext>
            </a:extLst>
          </p:cNvPr>
          <p:cNvSpPr txBox="1"/>
          <p:nvPr/>
        </p:nvSpPr>
        <p:spPr>
          <a:xfrm>
            <a:off x="736779" y="9896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02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5707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409037-BCCF-D633-4DF1-7AA545183013}"/>
              </a:ext>
            </a:extLst>
          </p:cNvPr>
          <p:cNvSpPr txBox="1"/>
          <p:nvPr/>
        </p:nvSpPr>
        <p:spPr>
          <a:xfrm>
            <a:off x="736779" y="513619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개발 내용</a:t>
            </a: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157BD2C6-FB78-5F09-AA27-46074D6AC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60" y="214958"/>
            <a:ext cx="682419" cy="6824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D7FA62-1A0B-04A4-F312-1EE56AF097BB}"/>
              </a:ext>
            </a:extLst>
          </p:cNvPr>
          <p:cNvSpPr txBox="1"/>
          <p:nvPr/>
        </p:nvSpPr>
        <p:spPr>
          <a:xfrm>
            <a:off x="8503501" y="88156"/>
            <a:ext cx="352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2022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가을학기 </a:t>
            </a:r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CSE4177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기말 프로젝트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8D596F-0654-0B6B-44D3-1492326CC0CE}"/>
              </a:ext>
            </a:extLst>
          </p:cNvPr>
          <p:cNvSpPr txBox="1"/>
          <p:nvPr/>
        </p:nvSpPr>
        <p:spPr>
          <a:xfrm>
            <a:off x="736779" y="1313478"/>
            <a:ext cx="1348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MVC</a:t>
            </a:r>
          </a:p>
          <a:p>
            <a:r>
              <a:rPr lang="en-US" altLang="ko-KR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Pattern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41C9F4-474F-0375-6A5F-1230E04E8F56}"/>
              </a:ext>
            </a:extLst>
          </p:cNvPr>
          <p:cNvSpPr txBox="1"/>
          <p:nvPr/>
        </p:nvSpPr>
        <p:spPr>
          <a:xfrm>
            <a:off x="6896078" y="4070075"/>
            <a:ext cx="381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Source : server/</a:t>
            </a:r>
            <a:r>
              <a:rPr lang="en-US" altLang="ko-KR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seacher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/getDeal.js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FCC88F-5C25-EA13-6966-589E8E1D2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949" y="1013368"/>
            <a:ext cx="4671969" cy="28393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1D80E00-FA2D-3A68-EDA3-28999646E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983" y="1013368"/>
            <a:ext cx="21526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28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AA261349-E042-4099-852D-DA589B354787}"/>
              </a:ext>
            </a:extLst>
          </p:cNvPr>
          <p:cNvSpPr/>
          <p:nvPr/>
        </p:nvSpPr>
        <p:spPr>
          <a:xfrm>
            <a:off x="1" y="98968"/>
            <a:ext cx="2890982" cy="914400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44DE20-BA57-FDFF-12FD-48B795C7F764}"/>
              </a:ext>
            </a:extLst>
          </p:cNvPr>
          <p:cNvSpPr txBox="1"/>
          <p:nvPr/>
        </p:nvSpPr>
        <p:spPr>
          <a:xfrm>
            <a:off x="736779" y="9896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02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5707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409037-BCCF-D633-4DF1-7AA545183013}"/>
              </a:ext>
            </a:extLst>
          </p:cNvPr>
          <p:cNvSpPr txBox="1"/>
          <p:nvPr/>
        </p:nvSpPr>
        <p:spPr>
          <a:xfrm>
            <a:off x="736779" y="513619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개발 내용</a:t>
            </a: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157BD2C6-FB78-5F09-AA27-46074D6AC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60" y="214958"/>
            <a:ext cx="682419" cy="6824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D7FA62-1A0B-04A4-F312-1EE56AF097BB}"/>
              </a:ext>
            </a:extLst>
          </p:cNvPr>
          <p:cNvSpPr txBox="1"/>
          <p:nvPr/>
        </p:nvSpPr>
        <p:spPr>
          <a:xfrm>
            <a:off x="8503501" y="88156"/>
            <a:ext cx="352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2022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가을학기 </a:t>
            </a:r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CSE4177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기말 프로젝트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8D596F-0654-0B6B-44D3-1492326CC0CE}"/>
              </a:ext>
            </a:extLst>
          </p:cNvPr>
          <p:cNvSpPr txBox="1"/>
          <p:nvPr/>
        </p:nvSpPr>
        <p:spPr>
          <a:xfrm>
            <a:off x="736779" y="1313478"/>
            <a:ext cx="1348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MVC</a:t>
            </a:r>
          </a:p>
          <a:p>
            <a:r>
              <a:rPr lang="en-US" altLang="ko-KR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Pattern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1396454-C665-EADC-1519-19143BE11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294" y="1313478"/>
            <a:ext cx="4591050" cy="4486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6B0945-54F8-28E1-32E2-5727F82461B0}"/>
              </a:ext>
            </a:extLst>
          </p:cNvPr>
          <p:cNvSpPr txBox="1"/>
          <p:nvPr/>
        </p:nvSpPr>
        <p:spPr>
          <a:xfrm>
            <a:off x="4012022" y="5915197"/>
            <a:ext cx="295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Source : server/tools/db.js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9ADAA7-0890-0CE3-375A-24B7B14BB4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39"/>
          <a:stretch/>
        </p:blipFill>
        <p:spPr>
          <a:xfrm>
            <a:off x="7460932" y="607629"/>
            <a:ext cx="3914775" cy="5617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91B8CA-08E8-7AF6-B753-BCF7D2C2E58E}"/>
              </a:ext>
            </a:extLst>
          </p:cNvPr>
          <p:cNvSpPr txBox="1"/>
          <p:nvPr/>
        </p:nvSpPr>
        <p:spPr>
          <a:xfrm>
            <a:off x="7464893" y="6297567"/>
            <a:ext cx="391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Source : server/model/dealModel.js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2367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C6084FD8-137F-6333-D3A8-43299E2ADFB3}"/>
              </a:ext>
            </a:extLst>
          </p:cNvPr>
          <p:cNvSpPr/>
          <p:nvPr/>
        </p:nvSpPr>
        <p:spPr>
          <a:xfrm>
            <a:off x="3808072" y="975284"/>
            <a:ext cx="1331088" cy="5882716"/>
          </a:xfrm>
          <a:prstGeom prst="downArrow">
            <a:avLst>
              <a:gd name="adj1" fmla="val 50000"/>
              <a:gd name="adj2" fmla="val 3260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AC1B78D5-42FE-12D7-FA81-5174BF9FBABE}"/>
              </a:ext>
            </a:extLst>
          </p:cNvPr>
          <p:cNvSpPr/>
          <p:nvPr/>
        </p:nvSpPr>
        <p:spPr>
          <a:xfrm>
            <a:off x="8488278" y="975284"/>
            <a:ext cx="1331088" cy="5882716"/>
          </a:xfrm>
          <a:prstGeom prst="downArrow">
            <a:avLst>
              <a:gd name="adj1" fmla="val 50000"/>
              <a:gd name="adj2" fmla="val 3260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AA261349-E042-4099-852D-DA589B354787}"/>
              </a:ext>
            </a:extLst>
          </p:cNvPr>
          <p:cNvSpPr/>
          <p:nvPr/>
        </p:nvSpPr>
        <p:spPr>
          <a:xfrm>
            <a:off x="1" y="98968"/>
            <a:ext cx="2890982" cy="914400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44DE20-BA57-FDFF-12FD-48B795C7F764}"/>
              </a:ext>
            </a:extLst>
          </p:cNvPr>
          <p:cNvSpPr txBox="1"/>
          <p:nvPr/>
        </p:nvSpPr>
        <p:spPr>
          <a:xfrm>
            <a:off x="736779" y="9896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02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5707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409037-BCCF-D633-4DF1-7AA545183013}"/>
              </a:ext>
            </a:extLst>
          </p:cNvPr>
          <p:cNvSpPr txBox="1"/>
          <p:nvPr/>
        </p:nvSpPr>
        <p:spPr>
          <a:xfrm>
            <a:off x="736779" y="513619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개발 내용</a:t>
            </a: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157BD2C6-FB78-5F09-AA27-46074D6AC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60" y="214958"/>
            <a:ext cx="682419" cy="6824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D7FA62-1A0B-04A4-F312-1EE56AF097BB}"/>
              </a:ext>
            </a:extLst>
          </p:cNvPr>
          <p:cNvSpPr txBox="1"/>
          <p:nvPr/>
        </p:nvSpPr>
        <p:spPr>
          <a:xfrm>
            <a:off x="8503501" y="88156"/>
            <a:ext cx="352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2022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가을학기 </a:t>
            </a:r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CSE4177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기말 프로젝트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8D596F-0654-0B6B-44D3-1492326CC0CE}"/>
              </a:ext>
            </a:extLst>
          </p:cNvPr>
          <p:cNvSpPr txBox="1"/>
          <p:nvPr/>
        </p:nvSpPr>
        <p:spPr>
          <a:xfrm>
            <a:off x="736779" y="1313478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흐름도</a:t>
            </a:r>
            <a:endParaRPr lang="en-US" altLang="ko-KR" sz="2800" dirty="0">
              <a:solidFill>
                <a:srgbClr val="3A383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5866C70-6897-55F6-F805-B1E840484794}"/>
              </a:ext>
            </a:extLst>
          </p:cNvPr>
          <p:cNvSpPr/>
          <p:nvPr/>
        </p:nvSpPr>
        <p:spPr>
          <a:xfrm>
            <a:off x="2577153" y="1313478"/>
            <a:ext cx="3900669" cy="6829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3A3838"/>
                </a:solidFill>
              </a:rPr>
              <a:t>GET /crawler/:</a:t>
            </a:r>
            <a:r>
              <a:rPr lang="en-US" altLang="ko-KR" b="1" dirty="0" err="1">
                <a:solidFill>
                  <a:srgbClr val="3A3838"/>
                </a:solidFill>
              </a:rPr>
              <a:t>city:division:region</a:t>
            </a:r>
            <a:endParaRPr lang="ko-KR" altLang="en-US" b="1" dirty="0">
              <a:solidFill>
                <a:srgbClr val="3A3838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075942B-55C2-6101-6EB7-DCBAA2217A50}"/>
              </a:ext>
            </a:extLst>
          </p:cNvPr>
          <p:cNvSpPr/>
          <p:nvPr/>
        </p:nvSpPr>
        <p:spPr>
          <a:xfrm>
            <a:off x="2577153" y="2344107"/>
            <a:ext cx="3900669" cy="6829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3A3838"/>
                </a:solidFill>
              </a:rPr>
              <a:t>crawler/getLocalCode.js</a:t>
            </a:r>
          </a:p>
          <a:p>
            <a:pPr algn="ctr"/>
            <a:r>
              <a:rPr lang="en-US" altLang="ko-KR" dirty="0">
                <a:solidFill>
                  <a:srgbClr val="3A3838"/>
                </a:solidFill>
              </a:rPr>
              <a:t>get local code from DB</a:t>
            </a:r>
            <a:endParaRPr lang="ko-KR" altLang="en-US" dirty="0">
              <a:solidFill>
                <a:srgbClr val="3A3838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7BBE3F5-B925-6A70-9DED-D9793BFD2A9E}"/>
              </a:ext>
            </a:extLst>
          </p:cNvPr>
          <p:cNvSpPr/>
          <p:nvPr/>
        </p:nvSpPr>
        <p:spPr>
          <a:xfrm>
            <a:off x="2577152" y="3374736"/>
            <a:ext cx="3900669" cy="6829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3A3838"/>
                </a:solidFill>
              </a:rPr>
              <a:t>crawler/estateCrawler.js</a:t>
            </a:r>
          </a:p>
          <a:p>
            <a:pPr algn="ctr"/>
            <a:r>
              <a:rPr lang="en-US" altLang="ko-KR" dirty="0">
                <a:solidFill>
                  <a:srgbClr val="3A3838"/>
                </a:solidFill>
              </a:rPr>
              <a:t>get all estates by local code</a:t>
            </a:r>
            <a:endParaRPr lang="ko-KR" altLang="en-US" dirty="0">
              <a:solidFill>
                <a:srgbClr val="3A3838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E45F548-7F2A-1AE0-B2A4-2883A644E5AE}"/>
              </a:ext>
            </a:extLst>
          </p:cNvPr>
          <p:cNvSpPr/>
          <p:nvPr/>
        </p:nvSpPr>
        <p:spPr>
          <a:xfrm>
            <a:off x="2577152" y="4405365"/>
            <a:ext cx="3900669" cy="6829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3A3838"/>
                </a:solidFill>
              </a:rPr>
              <a:t>crawler/dealCrawler.js</a:t>
            </a:r>
          </a:p>
          <a:p>
            <a:pPr algn="ctr"/>
            <a:r>
              <a:rPr lang="en-US" altLang="ko-KR" dirty="0">
                <a:solidFill>
                  <a:srgbClr val="3A3838"/>
                </a:solidFill>
              </a:rPr>
              <a:t>filter earning calculatable estates</a:t>
            </a:r>
            <a:endParaRPr lang="ko-KR" altLang="en-US" dirty="0">
              <a:solidFill>
                <a:srgbClr val="3A3838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F487777-0F0A-0EC6-156C-FFBBA8F1EE8D}"/>
              </a:ext>
            </a:extLst>
          </p:cNvPr>
          <p:cNvSpPr/>
          <p:nvPr/>
        </p:nvSpPr>
        <p:spPr>
          <a:xfrm>
            <a:off x="2577152" y="5435994"/>
            <a:ext cx="3900669" cy="6829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3A3838"/>
                </a:solidFill>
              </a:rPr>
              <a:t>crawler/upsertDeal.js</a:t>
            </a:r>
          </a:p>
          <a:p>
            <a:pPr algn="ctr"/>
            <a:r>
              <a:rPr lang="en-US" altLang="ko-KR" dirty="0" err="1">
                <a:solidFill>
                  <a:srgbClr val="3A3838"/>
                </a:solidFill>
              </a:rPr>
              <a:t>upsert</a:t>
            </a:r>
            <a:r>
              <a:rPr lang="en-US" altLang="ko-KR" dirty="0">
                <a:solidFill>
                  <a:srgbClr val="3A3838"/>
                </a:solidFill>
              </a:rPr>
              <a:t> DB into fresh data</a:t>
            </a:r>
            <a:endParaRPr lang="ko-KR" altLang="en-US" dirty="0">
              <a:solidFill>
                <a:srgbClr val="3A3838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5A51810-245D-783C-8619-356A176B3D4D}"/>
              </a:ext>
            </a:extLst>
          </p:cNvPr>
          <p:cNvSpPr/>
          <p:nvPr/>
        </p:nvSpPr>
        <p:spPr>
          <a:xfrm>
            <a:off x="7203489" y="1313478"/>
            <a:ext cx="3900669" cy="6829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3A3838"/>
                </a:solidFill>
              </a:rPr>
              <a:t>GET /deal/list</a:t>
            </a:r>
            <a:endParaRPr lang="ko-KR" altLang="en-US" b="1" dirty="0">
              <a:solidFill>
                <a:srgbClr val="3A3838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0115E16-CE90-24F9-02CA-51280C4560F0}"/>
              </a:ext>
            </a:extLst>
          </p:cNvPr>
          <p:cNvSpPr/>
          <p:nvPr/>
        </p:nvSpPr>
        <p:spPr>
          <a:xfrm>
            <a:off x="7203488" y="3374736"/>
            <a:ext cx="3900669" cy="6829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3A3838"/>
                </a:solidFill>
              </a:rPr>
              <a:t>crawler/getLocalCode.js</a:t>
            </a:r>
          </a:p>
          <a:p>
            <a:pPr algn="ctr"/>
            <a:r>
              <a:rPr lang="en-US" altLang="ko-KR" dirty="0">
                <a:solidFill>
                  <a:srgbClr val="3A3838"/>
                </a:solidFill>
              </a:rPr>
              <a:t>get local code from DB</a:t>
            </a:r>
            <a:endParaRPr lang="ko-KR" altLang="en-US" dirty="0">
              <a:solidFill>
                <a:srgbClr val="3A3838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C6CA2F6-7BD9-2BFE-16A1-46A3816D4FC4}"/>
              </a:ext>
            </a:extLst>
          </p:cNvPr>
          <p:cNvSpPr/>
          <p:nvPr/>
        </p:nvSpPr>
        <p:spPr>
          <a:xfrm>
            <a:off x="7203488" y="5435994"/>
            <a:ext cx="3900669" cy="6829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3A3838"/>
                </a:solidFill>
              </a:rPr>
              <a:t>searcher/getDeal.js</a:t>
            </a:r>
          </a:p>
          <a:p>
            <a:pPr algn="ctr"/>
            <a:r>
              <a:rPr lang="en-US" altLang="ko-KR" dirty="0">
                <a:solidFill>
                  <a:srgbClr val="3A3838"/>
                </a:solidFill>
              </a:rPr>
              <a:t>get filtered estate data from DB </a:t>
            </a:r>
            <a:endParaRPr lang="ko-KR" altLang="en-US" dirty="0">
              <a:solidFill>
                <a:srgbClr val="3A38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5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AA261349-E042-4099-852D-DA589B354787}"/>
              </a:ext>
            </a:extLst>
          </p:cNvPr>
          <p:cNvSpPr/>
          <p:nvPr/>
        </p:nvSpPr>
        <p:spPr>
          <a:xfrm>
            <a:off x="1" y="98968"/>
            <a:ext cx="2890982" cy="914400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44DE20-BA57-FDFF-12FD-48B795C7F764}"/>
              </a:ext>
            </a:extLst>
          </p:cNvPr>
          <p:cNvSpPr txBox="1"/>
          <p:nvPr/>
        </p:nvSpPr>
        <p:spPr>
          <a:xfrm>
            <a:off x="736779" y="9896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02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5707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409037-BCCF-D633-4DF1-7AA545183013}"/>
              </a:ext>
            </a:extLst>
          </p:cNvPr>
          <p:cNvSpPr txBox="1"/>
          <p:nvPr/>
        </p:nvSpPr>
        <p:spPr>
          <a:xfrm>
            <a:off x="736779" y="513619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개발 내용</a:t>
            </a: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157BD2C6-FB78-5F09-AA27-46074D6AC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60" y="214958"/>
            <a:ext cx="682419" cy="6824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D7FA62-1A0B-04A4-F312-1EE56AF097BB}"/>
              </a:ext>
            </a:extLst>
          </p:cNvPr>
          <p:cNvSpPr txBox="1"/>
          <p:nvPr/>
        </p:nvSpPr>
        <p:spPr>
          <a:xfrm>
            <a:off x="8503501" y="88156"/>
            <a:ext cx="352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2022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가을학기 </a:t>
            </a:r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CSE4177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기말 프로젝트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6E5B60-D46F-9D9C-355D-9AFA89033F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83" t="2641" r="4029" b="13861"/>
          <a:stretch/>
        </p:blipFill>
        <p:spPr>
          <a:xfrm>
            <a:off x="1865821" y="1270904"/>
            <a:ext cx="10015046" cy="507562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B8D596F-0654-0B6B-44D3-1492326CC0CE}"/>
              </a:ext>
            </a:extLst>
          </p:cNvPr>
          <p:cNvSpPr txBox="1"/>
          <p:nvPr/>
        </p:nvSpPr>
        <p:spPr>
          <a:xfrm>
            <a:off x="736779" y="131347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클라이언트</a:t>
            </a:r>
            <a:endParaRPr lang="en-US" altLang="ko-KR" sz="2800" dirty="0">
              <a:solidFill>
                <a:srgbClr val="3A383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793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6B66E03E-A238-48D3-9CE9-67BD52FEFDA9}"/>
              </a:ext>
            </a:extLst>
          </p:cNvPr>
          <p:cNvSpPr/>
          <p:nvPr/>
        </p:nvSpPr>
        <p:spPr>
          <a:xfrm>
            <a:off x="0" y="1851162"/>
            <a:ext cx="9580880" cy="4082278"/>
          </a:xfrm>
          <a:prstGeom prst="homePlat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C956C7-0062-ED08-953E-EF3B8A013F81}"/>
              </a:ext>
            </a:extLst>
          </p:cNvPr>
          <p:cNvSpPr txBox="1">
            <a:spLocks/>
          </p:cNvSpPr>
          <p:nvPr/>
        </p:nvSpPr>
        <p:spPr>
          <a:xfrm>
            <a:off x="654269" y="2612990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향후 개선방안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01E4D39B-51CF-C723-0FC9-02650B924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269" y="2145277"/>
            <a:ext cx="2071716" cy="20717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8B86BE-1620-97CB-2D4C-FA2D3674826E}"/>
              </a:ext>
            </a:extLst>
          </p:cNvPr>
          <p:cNvSpPr txBox="1"/>
          <p:nvPr/>
        </p:nvSpPr>
        <p:spPr>
          <a:xfrm>
            <a:off x="8503501" y="88156"/>
            <a:ext cx="352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2022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가을학기 </a:t>
            </a:r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CSE4177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기말 프로젝트</a:t>
            </a:r>
          </a:p>
        </p:txBody>
      </p:sp>
    </p:spTree>
    <p:extLst>
      <p:ext uri="{BB962C8B-B14F-4D97-AF65-F5344CB8AC3E}">
        <p14:creationId xmlns:p14="http://schemas.microsoft.com/office/powerpoint/2010/main" val="2843661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6">
            <a:extLst>
              <a:ext uri="{FF2B5EF4-FFF2-40B4-BE49-F238E27FC236}">
                <a16:creationId xmlns:a16="http://schemas.microsoft.com/office/drawing/2014/main" id="{8E52497F-9FC4-15D0-AFED-8363EC968241}"/>
              </a:ext>
            </a:extLst>
          </p:cNvPr>
          <p:cNvSpPr/>
          <p:nvPr/>
        </p:nvSpPr>
        <p:spPr>
          <a:xfrm>
            <a:off x="-1" y="98968"/>
            <a:ext cx="3224667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433" y="0"/>
                </a:lnTo>
                <a:lnTo>
                  <a:pt x="21600" y="10800"/>
                </a:lnTo>
                <a:lnTo>
                  <a:pt x="18433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4E2E2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396273-C42A-4733-B0A4-0E1B3FBE76AE}"/>
              </a:ext>
            </a:extLst>
          </p:cNvPr>
          <p:cNvSpPr txBox="1"/>
          <p:nvPr/>
        </p:nvSpPr>
        <p:spPr>
          <a:xfrm>
            <a:off x="1322333" y="4761422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높은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DB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의존성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AE2304-210A-F792-97AF-79B73E2DDE19}"/>
              </a:ext>
            </a:extLst>
          </p:cNvPr>
          <p:cNvSpPr txBox="1"/>
          <p:nvPr/>
        </p:nvSpPr>
        <p:spPr>
          <a:xfrm>
            <a:off x="4530501" y="4761422"/>
            <a:ext cx="3130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클라우드 배포 및 자동화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C5DFE12-32B1-8325-6A20-1BF6E07414EC}"/>
              </a:ext>
            </a:extLst>
          </p:cNvPr>
          <p:cNvSpPr txBox="1"/>
          <p:nvPr/>
        </p:nvSpPr>
        <p:spPr>
          <a:xfrm>
            <a:off x="8687646" y="4761422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크롤링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 서버 분리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DC5FC64-D1F3-7D32-7818-21A00313550B}"/>
              </a:ext>
            </a:extLst>
          </p:cNvPr>
          <p:cNvGrpSpPr/>
          <p:nvPr/>
        </p:nvGrpSpPr>
        <p:grpSpPr>
          <a:xfrm>
            <a:off x="1348693" y="2167655"/>
            <a:ext cx="2073196" cy="2073196"/>
            <a:chOff x="1348693" y="1486935"/>
            <a:chExt cx="2073196" cy="2073196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98F2A5D-E0BD-4249-9B13-550DCC170E5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48693" y="1486935"/>
              <a:ext cx="2073196" cy="2073196"/>
              <a:chOff x="1273277" y="1740016"/>
              <a:chExt cx="2728646" cy="2728646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6EE0D866-784C-4A3E-B160-285A6BB50936}"/>
                  </a:ext>
                </a:extLst>
              </p:cNvPr>
              <p:cNvSpPr/>
              <p:nvPr/>
            </p:nvSpPr>
            <p:spPr>
              <a:xfrm>
                <a:off x="1273277" y="1740016"/>
                <a:ext cx="2728646" cy="272864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E1B27FBD-579E-460D-A718-608BC05808A2}"/>
                  </a:ext>
                </a:extLst>
              </p:cNvPr>
              <p:cNvSpPr/>
              <p:nvPr/>
            </p:nvSpPr>
            <p:spPr>
              <a:xfrm>
                <a:off x="1532851" y="1999589"/>
                <a:ext cx="2209497" cy="220949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</p:grp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26E10F72-481A-D93E-5DA9-807642DE5B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7192" y="2095434"/>
              <a:ext cx="856199" cy="856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7EA0D7-53D9-EBFE-6F33-36E35F507CC2}"/>
              </a:ext>
            </a:extLst>
          </p:cNvPr>
          <p:cNvGrpSpPr/>
          <p:nvPr/>
        </p:nvGrpSpPr>
        <p:grpSpPr>
          <a:xfrm>
            <a:off x="5059402" y="2167655"/>
            <a:ext cx="2073196" cy="2073196"/>
            <a:chOff x="5059402" y="1486935"/>
            <a:chExt cx="2073196" cy="207319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FA10C650-1B2D-4129-22F3-6C6EFCA26C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59402" y="1486935"/>
              <a:ext cx="2073196" cy="2073196"/>
              <a:chOff x="1273277" y="1740016"/>
              <a:chExt cx="2728646" cy="2728646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D2C6C5C4-9823-C250-71A5-E99EE9CC3E46}"/>
                  </a:ext>
                </a:extLst>
              </p:cNvPr>
              <p:cNvSpPr/>
              <p:nvPr/>
            </p:nvSpPr>
            <p:spPr>
              <a:xfrm>
                <a:off x="1273277" y="1740016"/>
                <a:ext cx="2728646" cy="272864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BB466D4B-033D-E6C6-250E-E0A2664E5AF0}"/>
                  </a:ext>
                </a:extLst>
              </p:cNvPr>
              <p:cNvSpPr/>
              <p:nvPr/>
            </p:nvSpPr>
            <p:spPr>
              <a:xfrm>
                <a:off x="1532851" y="1999589"/>
                <a:ext cx="2209497" cy="220949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</p:grpSp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295063-4042-DCE2-1EF9-F280F7250F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8557" y="2086090"/>
              <a:ext cx="874886" cy="874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FF3FB8-226C-E171-1AE2-43B9BADC7E53}"/>
              </a:ext>
            </a:extLst>
          </p:cNvPr>
          <p:cNvSpPr txBox="1"/>
          <p:nvPr/>
        </p:nvSpPr>
        <p:spPr>
          <a:xfrm>
            <a:off x="736779" y="9896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03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5707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1912F-2E4C-C304-3C3B-73F91E53BD88}"/>
              </a:ext>
            </a:extLst>
          </p:cNvPr>
          <p:cNvSpPr txBox="1"/>
          <p:nvPr/>
        </p:nvSpPr>
        <p:spPr>
          <a:xfrm>
            <a:off x="736779" y="513619"/>
            <a:ext cx="1880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향후 개선방안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1CADD75C-4EA0-E2F1-9CA9-3C2ACB1B86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60" y="214958"/>
            <a:ext cx="682419" cy="6824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D8A226-BD83-A5C9-E8A1-B93D14C2EA3B}"/>
              </a:ext>
            </a:extLst>
          </p:cNvPr>
          <p:cNvSpPr txBox="1"/>
          <p:nvPr/>
        </p:nvSpPr>
        <p:spPr>
          <a:xfrm>
            <a:off x="8503501" y="88156"/>
            <a:ext cx="352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2022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가을학기 </a:t>
            </a:r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CSE4177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기말 프로젝트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B3CCC6F-3FEE-18F6-74B7-E535463BA182}"/>
              </a:ext>
            </a:extLst>
          </p:cNvPr>
          <p:cNvGrpSpPr/>
          <p:nvPr/>
        </p:nvGrpSpPr>
        <p:grpSpPr>
          <a:xfrm>
            <a:off x="8770111" y="2167655"/>
            <a:ext cx="2073196" cy="2073196"/>
            <a:chOff x="8770111" y="1486935"/>
            <a:chExt cx="2073196" cy="2073196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CF05360-D04B-8599-82AE-B1781FF8D4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70111" y="1486935"/>
              <a:ext cx="2073196" cy="2073196"/>
              <a:chOff x="1273277" y="1740016"/>
              <a:chExt cx="2728646" cy="2728646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C0A4B04-0090-1093-244C-592A0C1B64A7}"/>
                  </a:ext>
                </a:extLst>
              </p:cNvPr>
              <p:cNvSpPr/>
              <p:nvPr/>
            </p:nvSpPr>
            <p:spPr>
              <a:xfrm>
                <a:off x="1273277" y="1740016"/>
                <a:ext cx="2728646" cy="272864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6D0344DA-5668-13C6-0446-C3323BC058ED}"/>
                  </a:ext>
                </a:extLst>
              </p:cNvPr>
              <p:cNvSpPr/>
              <p:nvPr/>
            </p:nvSpPr>
            <p:spPr>
              <a:xfrm>
                <a:off x="1532851" y="1999589"/>
                <a:ext cx="2209497" cy="220949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</p:grpSp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1E361FC9-10BE-E6A9-286E-AEA6233C9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193" y="2075017"/>
              <a:ext cx="897033" cy="897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3114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6">
            <a:extLst>
              <a:ext uri="{FF2B5EF4-FFF2-40B4-BE49-F238E27FC236}">
                <a16:creationId xmlns:a16="http://schemas.microsoft.com/office/drawing/2014/main" id="{8E52497F-9FC4-15D0-AFED-8363EC968241}"/>
              </a:ext>
            </a:extLst>
          </p:cNvPr>
          <p:cNvSpPr/>
          <p:nvPr/>
        </p:nvSpPr>
        <p:spPr>
          <a:xfrm>
            <a:off x="-1" y="98968"/>
            <a:ext cx="3224667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433" y="0"/>
                </a:lnTo>
                <a:lnTo>
                  <a:pt x="21600" y="10800"/>
                </a:lnTo>
                <a:lnTo>
                  <a:pt x="18433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4E2E2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F3FB8-226C-E171-1AE2-43B9BADC7E53}"/>
              </a:ext>
            </a:extLst>
          </p:cNvPr>
          <p:cNvSpPr txBox="1"/>
          <p:nvPr/>
        </p:nvSpPr>
        <p:spPr>
          <a:xfrm>
            <a:off x="736779" y="9896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03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5707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1912F-2E4C-C304-3C3B-73F91E53BD88}"/>
              </a:ext>
            </a:extLst>
          </p:cNvPr>
          <p:cNvSpPr txBox="1"/>
          <p:nvPr/>
        </p:nvSpPr>
        <p:spPr>
          <a:xfrm>
            <a:off x="736779" y="513619"/>
            <a:ext cx="1880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향후 개선방안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1CADD75C-4EA0-E2F1-9CA9-3C2ACB1B8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60" y="214958"/>
            <a:ext cx="682419" cy="6824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D8A226-BD83-A5C9-E8A1-B93D14C2EA3B}"/>
              </a:ext>
            </a:extLst>
          </p:cNvPr>
          <p:cNvSpPr txBox="1"/>
          <p:nvPr/>
        </p:nvSpPr>
        <p:spPr>
          <a:xfrm>
            <a:off x="8503501" y="88156"/>
            <a:ext cx="352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2022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가을학기 </a:t>
            </a:r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CSE4177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기말 프로젝트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CABC761-E566-442C-3C08-A060ED934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49" y="1703103"/>
            <a:ext cx="7783231" cy="38806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C598B2-3349-A485-50AC-5714E1F1A9D6}"/>
              </a:ext>
            </a:extLst>
          </p:cNvPr>
          <p:cNvSpPr txBox="1"/>
          <p:nvPr/>
        </p:nvSpPr>
        <p:spPr>
          <a:xfrm>
            <a:off x="8077971" y="2550160"/>
            <a:ext cx="2425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상가의 세부 타입 설정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DC05D8-EB9B-80A5-1E65-43E43FB8EDDB}"/>
              </a:ext>
            </a:extLst>
          </p:cNvPr>
          <p:cNvSpPr txBox="1"/>
          <p:nvPr/>
        </p:nvSpPr>
        <p:spPr>
          <a:xfrm>
            <a:off x="8077971" y="3595073"/>
            <a:ext cx="294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필터 설정 시 자동으로 검색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3E280E-8BD6-D18B-E5DB-1EE569B7A3D2}"/>
              </a:ext>
            </a:extLst>
          </p:cNvPr>
          <p:cNvSpPr txBox="1"/>
          <p:nvPr/>
        </p:nvSpPr>
        <p:spPr>
          <a:xfrm>
            <a:off x="8077971" y="4639985"/>
            <a:ext cx="3695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해당 행 클릭 시 링크로 </a:t>
            </a:r>
            <a:r>
              <a:rPr lang="ko-KR" altLang="en-US" sz="20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리다이렉트</a:t>
            </a:r>
            <a:endParaRPr lang="ko-KR" altLang="en-US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63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7296CAE1-F0B4-4DAD-AA79-CF8C4A7520D7}"/>
              </a:ext>
            </a:extLst>
          </p:cNvPr>
          <p:cNvSpPr/>
          <p:nvPr/>
        </p:nvSpPr>
        <p:spPr>
          <a:xfrm>
            <a:off x="0" y="1851162"/>
            <a:ext cx="9580880" cy="4082278"/>
          </a:xfrm>
          <a:prstGeom prst="homePlat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0D05563-30B5-CFA0-1140-95A498D46BD6}"/>
              </a:ext>
            </a:extLst>
          </p:cNvPr>
          <p:cNvSpPr txBox="1">
            <a:spLocks/>
          </p:cNvSpPr>
          <p:nvPr/>
        </p:nvSpPr>
        <p:spPr>
          <a:xfrm>
            <a:off x="654269" y="2612990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개요 및 개발일정</a:t>
            </a: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DCD5D7DF-BC8E-5F28-AF00-A6D376746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269" y="2145277"/>
            <a:ext cx="2071716" cy="20717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0EE75D-EE3E-8278-70F5-73ED39CE4B82}"/>
              </a:ext>
            </a:extLst>
          </p:cNvPr>
          <p:cNvSpPr txBox="1"/>
          <p:nvPr/>
        </p:nvSpPr>
        <p:spPr>
          <a:xfrm>
            <a:off x="8503501" y="88156"/>
            <a:ext cx="352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2022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가을학기 </a:t>
            </a:r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CSE4177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기말 프로젝트</a:t>
            </a:r>
          </a:p>
        </p:txBody>
      </p:sp>
    </p:spTree>
    <p:extLst>
      <p:ext uri="{BB962C8B-B14F-4D97-AF65-F5344CB8AC3E}">
        <p14:creationId xmlns:p14="http://schemas.microsoft.com/office/powerpoint/2010/main" val="77245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AA261349-E042-4099-852D-DA589B354787}"/>
              </a:ext>
            </a:extLst>
          </p:cNvPr>
          <p:cNvSpPr/>
          <p:nvPr/>
        </p:nvSpPr>
        <p:spPr>
          <a:xfrm>
            <a:off x="0" y="98968"/>
            <a:ext cx="4216399" cy="914400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36779" y="9896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01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5707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36779" y="513619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개요 및 개발일정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E5C1F1B8-8DBA-4CD9-15AA-6DD1CEE42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60" y="214958"/>
            <a:ext cx="682419" cy="6824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AD756D-B384-83F3-FAA6-9D85D284EB58}"/>
              </a:ext>
            </a:extLst>
          </p:cNvPr>
          <p:cNvSpPr txBox="1"/>
          <p:nvPr/>
        </p:nvSpPr>
        <p:spPr>
          <a:xfrm>
            <a:off x="8503501" y="88156"/>
            <a:ext cx="352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2022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가을학기 </a:t>
            </a:r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CSE4177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기말 프로젝트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05C0FC-3F5F-5C81-26FB-1D46C7D921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991"/>
          <a:stretch/>
        </p:blipFill>
        <p:spPr>
          <a:xfrm>
            <a:off x="0" y="1142671"/>
            <a:ext cx="12203835" cy="56296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93407C0-E48C-35B5-35AA-06ACBC514042}"/>
              </a:ext>
            </a:extLst>
          </p:cNvPr>
          <p:cNvSpPr/>
          <p:nvPr/>
        </p:nvSpPr>
        <p:spPr>
          <a:xfrm>
            <a:off x="0" y="2133600"/>
            <a:ext cx="3048000" cy="1542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4F31F-AD4E-F775-9390-A771B6F38D27}"/>
              </a:ext>
            </a:extLst>
          </p:cNvPr>
          <p:cNvSpPr txBox="1"/>
          <p:nvPr/>
        </p:nvSpPr>
        <p:spPr>
          <a:xfrm>
            <a:off x="2289944" y="2231033"/>
            <a:ext cx="601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0A20BE-A555-0FDE-C411-F371E84081DB}"/>
              </a:ext>
            </a:extLst>
          </p:cNvPr>
          <p:cNvSpPr/>
          <p:nvPr/>
        </p:nvSpPr>
        <p:spPr>
          <a:xfrm>
            <a:off x="5417128" y="4045528"/>
            <a:ext cx="2082800" cy="3509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0803CE-2AC1-8E50-A24F-AC2845B076D0}"/>
              </a:ext>
            </a:extLst>
          </p:cNvPr>
          <p:cNvSpPr txBox="1"/>
          <p:nvPr/>
        </p:nvSpPr>
        <p:spPr>
          <a:xfrm>
            <a:off x="6936618" y="3461204"/>
            <a:ext cx="601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②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C93655-C67B-D8A3-7B42-097B0B39C782}"/>
              </a:ext>
            </a:extLst>
          </p:cNvPr>
          <p:cNvSpPr/>
          <p:nvPr/>
        </p:nvSpPr>
        <p:spPr>
          <a:xfrm>
            <a:off x="1958109" y="5403273"/>
            <a:ext cx="9051636" cy="7481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수익률 </a:t>
            </a:r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 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월세</a:t>
            </a:r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x 12 / (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매매가 </a:t>
            </a:r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 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기보증금</a:t>
            </a:r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x 100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0654CB-CD69-3EF9-C36C-5F0305D34C2E}"/>
              </a:ext>
            </a:extLst>
          </p:cNvPr>
          <p:cNvSpPr txBox="1"/>
          <p:nvPr/>
        </p:nvSpPr>
        <p:spPr>
          <a:xfrm>
            <a:off x="1958109" y="4782800"/>
            <a:ext cx="601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46561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6" grpId="0"/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AA261349-E042-4099-852D-DA589B354787}"/>
              </a:ext>
            </a:extLst>
          </p:cNvPr>
          <p:cNvSpPr/>
          <p:nvPr/>
        </p:nvSpPr>
        <p:spPr>
          <a:xfrm>
            <a:off x="0" y="98968"/>
            <a:ext cx="4216399" cy="914400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36779" y="9896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01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5707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36779" y="513619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개요 및 개발일정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E5C1F1B8-8DBA-4CD9-15AA-6DD1CEE42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60" y="214958"/>
            <a:ext cx="682419" cy="6824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AD756D-B384-83F3-FAA6-9D85D284EB58}"/>
              </a:ext>
            </a:extLst>
          </p:cNvPr>
          <p:cNvSpPr txBox="1"/>
          <p:nvPr/>
        </p:nvSpPr>
        <p:spPr>
          <a:xfrm>
            <a:off x="8503501" y="88156"/>
            <a:ext cx="352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2022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가을학기 </a:t>
            </a:r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CSE4177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기말 프로젝트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44870D5-9B1D-35EA-D14D-76C5B0EFFC7A}"/>
              </a:ext>
            </a:extLst>
          </p:cNvPr>
          <p:cNvGrpSpPr/>
          <p:nvPr/>
        </p:nvGrpSpPr>
        <p:grpSpPr>
          <a:xfrm>
            <a:off x="736779" y="1670450"/>
            <a:ext cx="2453472" cy="4118380"/>
            <a:chOff x="995016" y="1716632"/>
            <a:chExt cx="2453472" cy="4118380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D918D4F-05DA-786C-4E9E-DD97A87E739D}"/>
                </a:ext>
              </a:extLst>
            </p:cNvPr>
            <p:cNvGrpSpPr/>
            <p:nvPr/>
          </p:nvGrpSpPr>
          <p:grpSpPr>
            <a:xfrm>
              <a:off x="995098" y="1716632"/>
              <a:ext cx="2453309" cy="1897034"/>
              <a:chOff x="973382" y="1716632"/>
              <a:chExt cx="2453309" cy="1897034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3D492651-C82E-60B8-5777-18D3D106A2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3382" y="1716632"/>
                <a:ext cx="2453309" cy="1379986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BFB8DE-55AC-AF3C-8B8A-A6651199D22C}"/>
                  </a:ext>
                </a:extLst>
              </p:cNvPr>
              <p:cNvSpPr txBox="1"/>
              <p:nvPr/>
            </p:nvSpPr>
            <p:spPr>
              <a:xfrm>
                <a:off x="1468105" y="3244334"/>
                <a:ext cx="1463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3A3838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네이버 부동산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1EEDA24-B91F-D63F-0721-5E01F54977B4}"/>
                </a:ext>
              </a:extLst>
            </p:cNvPr>
            <p:cNvGrpSpPr/>
            <p:nvPr/>
          </p:nvGrpSpPr>
          <p:grpSpPr>
            <a:xfrm>
              <a:off x="995016" y="3990108"/>
              <a:ext cx="2453472" cy="1844904"/>
              <a:chOff x="1016651" y="3990108"/>
              <a:chExt cx="2453472" cy="1844904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FBED06D2-FCEF-4609-B9C6-15B2816462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6651" y="3990108"/>
                <a:ext cx="2453472" cy="1378800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6F126F-C236-6AD6-2EC9-915FF8B236EC}"/>
                  </a:ext>
                </a:extLst>
              </p:cNvPr>
              <p:cNvSpPr txBox="1"/>
              <p:nvPr/>
            </p:nvSpPr>
            <p:spPr>
              <a:xfrm>
                <a:off x="1174825" y="5465680"/>
                <a:ext cx="2137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3A3838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네이버 모바일 부동산</a:t>
                </a: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12A8B16-F69F-1C0D-4793-0D8841A7B62F}"/>
              </a:ext>
            </a:extLst>
          </p:cNvPr>
          <p:cNvGrpSpPr/>
          <p:nvPr/>
        </p:nvGrpSpPr>
        <p:grpSpPr>
          <a:xfrm>
            <a:off x="4264333" y="2630523"/>
            <a:ext cx="3069343" cy="2198234"/>
            <a:chOff x="4449057" y="2619758"/>
            <a:chExt cx="3069343" cy="219823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F5C7D316-C2BE-8D9A-FA8C-5529DF685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49057" y="2619758"/>
              <a:ext cx="3069343" cy="164657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33E8E2-D3C2-AD40-04EF-B8AE346F8354}"/>
                </a:ext>
              </a:extLst>
            </p:cNvPr>
            <p:cNvSpPr txBox="1"/>
            <p:nvPr/>
          </p:nvSpPr>
          <p:spPr>
            <a:xfrm>
              <a:off x="5117145" y="4448660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solidFill>
                    <a:srgbClr val="3A38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크롤링</a:t>
              </a:r>
              <a:r>
                <a:rPr lang="ko-KR" altLang="en-US" dirty="0">
                  <a:solidFill>
                    <a:srgbClr val="3A38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된 데이터</a:t>
              </a: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D2BC35D-F15D-AF3D-CA79-B0667EFE24FA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>
            <a:off x="3190170" y="2360443"/>
            <a:ext cx="1074163" cy="109336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09643E7-E80E-D21C-7683-20D76AD498A6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3190251" y="3453811"/>
            <a:ext cx="1074082" cy="117951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ACA2F01-647E-ACBC-4B35-8A62492226A3}"/>
              </a:ext>
            </a:extLst>
          </p:cNvPr>
          <p:cNvCxnSpPr>
            <a:cxnSpLocks/>
          </p:cNvCxnSpPr>
          <p:nvPr/>
        </p:nvCxnSpPr>
        <p:spPr>
          <a:xfrm flipV="1">
            <a:off x="7333676" y="3453810"/>
            <a:ext cx="2192533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2">
            <a:extLst>
              <a:ext uri="{FF2B5EF4-FFF2-40B4-BE49-F238E27FC236}">
                <a16:creationId xmlns:a16="http://schemas.microsoft.com/office/drawing/2014/main" id="{5CE5A66A-27E3-BB0F-7666-9D5A13B38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209" y="2384716"/>
            <a:ext cx="2138188" cy="213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C6BA5E1-C9AA-564F-BC23-AE43D52392AF}"/>
              </a:ext>
            </a:extLst>
          </p:cNvPr>
          <p:cNvSpPr txBox="1"/>
          <p:nvPr/>
        </p:nvSpPr>
        <p:spPr>
          <a:xfrm>
            <a:off x="9342396" y="4522904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상가 수익률 검색기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F9C959B-C42F-DDAF-7FD5-035C6C7283B6}"/>
              </a:ext>
            </a:extLst>
          </p:cNvPr>
          <p:cNvCxnSpPr>
            <a:cxnSpLocks/>
          </p:cNvCxnSpPr>
          <p:nvPr/>
        </p:nvCxnSpPr>
        <p:spPr>
          <a:xfrm flipH="1" flipV="1">
            <a:off x="7333676" y="3631924"/>
            <a:ext cx="2192533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13302C8-1B2D-2001-B5DA-E3DEFCBD260D}"/>
              </a:ext>
            </a:extLst>
          </p:cNvPr>
          <p:cNvSpPr txBox="1"/>
          <p:nvPr/>
        </p:nvSpPr>
        <p:spPr>
          <a:xfrm>
            <a:off x="8022619" y="370808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A383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Query</a:t>
            </a:r>
            <a:endParaRPr lang="ko-KR" altLang="en-US" dirty="0">
              <a:solidFill>
                <a:srgbClr val="3A3838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528C8A-3675-B2A1-7319-B615722213B9}"/>
              </a:ext>
            </a:extLst>
          </p:cNvPr>
          <p:cNvSpPr txBox="1"/>
          <p:nvPr/>
        </p:nvSpPr>
        <p:spPr>
          <a:xfrm>
            <a:off x="7822949" y="298675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A383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Response</a:t>
            </a:r>
            <a:endParaRPr lang="ko-KR" altLang="en-US" dirty="0">
              <a:solidFill>
                <a:srgbClr val="3A3838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172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AA261349-E042-4099-852D-DA589B354787}"/>
              </a:ext>
            </a:extLst>
          </p:cNvPr>
          <p:cNvSpPr/>
          <p:nvPr/>
        </p:nvSpPr>
        <p:spPr>
          <a:xfrm>
            <a:off x="0" y="98968"/>
            <a:ext cx="4216399" cy="914400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36779" y="9896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01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5707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36779" y="513619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개요 및 개발일정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E5C1F1B8-8DBA-4CD9-15AA-6DD1CEE42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60" y="214958"/>
            <a:ext cx="682419" cy="6824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AD756D-B384-83F3-FAA6-9D85D284EB58}"/>
              </a:ext>
            </a:extLst>
          </p:cNvPr>
          <p:cNvSpPr txBox="1"/>
          <p:nvPr/>
        </p:nvSpPr>
        <p:spPr>
          <a:xfrm>
            <a:off x="8503501" y="88156"/>
            <a:ext cx="352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2022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가을학기 </a:t>
            </a:r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CSE4177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기말 프로젝트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DD45A3B-BCEE-2247-9B5B-D0EF784FFA81}"/>
              </a:ext>
            </a:extLst>
          </p:cNvPr>
          <p:cNvGrpSpPr/>
          <p:nvPr/>
        </p:nvGrpSpPr>
        <p:grpSpPr>
          <a:xfrm>
            <a:off x="2198265" y="2112213"/>
            <a:ext cx="7795470" cy="2617988"/>
            <a:chOff x="2153231" y="2112213"/>
            <a:chExt cx="7795470" cy="26179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DA3429-5DA3-CD7B-D75C-8C68A305447D}"/>
                </a:ext>
              </a:extLst>
            </p:cNvPr>
            <p:cNvSpPr txBox="1"/>
            <p:nvPr/>
          </p:nvSpPr>
          <p:spPr>
            <a:xfrm>
              <a:off x="2153231" y="2112213"/>
              <a:ext cx="77954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400" b="1" dirty="0">
                  <a:solidFill>
                    <a:srgbClr val="3A3838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상가 수익률 검색기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63AAFB-C874-7941-CF23-BE06BEAF5D80}"/>
                </a:ext>
              </a:extLst>
            </p:cNvPr>
            <p:cNvSpPr txBox="1"/>
            <p:nvPr/>
          </p:nvSpPr>
          <p:spPr>
            <a:xfrm>
              <a:off x="3478788" y="3674741"/>
              <a:ext cx="5144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rgbClr val="3A38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사용자의 의도에 맞는 필터링 </a:t>
              </a:r>
              <a:r>
                <a:rPr lang="en-US" altLang="ko-KR" sz="2400" dirty="0">
                  <a:solidFill>
                    <a:srgbClr val="3A38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/ </a:t>
              </a:r>
              <a:r>
                <a:rPr lang="ko-KR" altLang="en-US" sz="2400" dirty="0">
                  <a:solidFill>
                    <a:srgbClr val="3A38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정렬 기능</a:t>
              </a:r>
              <a:endParaRPr lang="en-US" altLang="ko-KR" sz="2400" dirty="0">
                <a:solidFill>
                  <a:srgbClr val="3A383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2972B1-6610-8E51-88C1-270D2ACF010B}"/>
                </a:ext>
              </a:extLst>
            </p:cNvPr>
            <p:cNvSpPr txBox="1"/>
            <p:nvPr/>
          </p:nvSpPr>
          <p:spPr>
            <a:xfrm>
              <a:off x="3336120" y="4268536"/>
              <a:ext cx="54296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rgbClr val="3A38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네이버 부동산 </a:t>
              </a:r>
              <a:r>
                <a:rPr lang="ko-KR" altLang="en-US" sz="2400" dirty="0" err="1">
                  <a:solidFill>
                    <a:srgbClr val="3A38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크롤링을</a:t>
              </a:r>
              <a:r>
                <a:rPr lang="ko-KR" altLang="en-US" sz="2400" dirty="0">
                  <a:solidFill>
                    <a:srgbClr val="3A38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통한 자체 </a:t>
              </a:r>
              <a:r>
                <a:rPr lang="en-US" altLang="ko-KR" sz="2400" dirty="0">
                  <a:solidFill>
                    <a:srgbClr val="3A38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DB </a:t>
              </a:r>
              <a:r>
                <a:rPr lang="ko-KR" altLang="en-US" sz="2400" dirty="0">
                  <a:solidFill>
                    <a:srgbClr val="3A38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구축</a:t>
              </a:r>
              <a:endParaRPr lang="en-US" altLang="ko-KR" sz="2400" dirty="0">
                <a:solidFill>
                  <a:srgbClr val="3A383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86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AA261349-E042-4099-852D-DA589B354787}"/>
              </a:ext>
            </a:extLst>
          </p:cNvPr>
          <p:cNvSpPr/>
          <p:nvPr/>
        </p:nvSpPr>
        <p:spPr>
          <a:xfrm>
            <a:off x="0" y="98968"/>
            <a:ext cx="4216399" cy="914400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36779" y="9896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01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5707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36779" y="513619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개요 및 개발일정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E5C1F1B8-8DBA-4CD9-15AA-6DD1CEE42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60" y="214958"/>
            <a:ext cx="682419" cy="6824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AD756D-B384-83F3-FAA6-9D85D284EB58}"/>
              </a:ext>
            </a:extLst>
          </p:cNvPr>
          <p:cNvSpPr txBox="1"/>
          <p:nvPr/>
        </p:nvSpPr>
        <p:spPr>
          <a:xfrm>
            <a:off x="8503501" y="88156"/>
            <a:ext cx="352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2022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가을학기 </a:t>
            </a:r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CSE4177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기말 프로젝트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D98D1-3765-408D-B11A-123F433274CD}"/>
              </a:ext>
            </a:extLst>
          </p:cNvPr>
          <p:cNvSpPr txBox="1"/>
          <p:nvPr/>
        </p:nvSpPr>
        <p:spPr>
          <a:xfrm>
            <a:off x="736779" y="1313478"/>
            <a:ext cx="382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 도구 </a:t>
            </a:r>
            <a:r>
              <a:rPr lang="en-US" altLang="ko-KR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(MEVN</a:t>
            </a:r>
            <a:r>
              <a:rPr lang="ko-KR" altLang="en-US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stack)</a:t>
            </a:r>
            <a:endParaRPr lang="ko-KR" altLang="en-US" sz="2800" dirty="0">
              <a:solidFill>
                <a:srgbClr val="3A383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5969200-4A62-890E-7D0B-1058F19246FE}"/>
              </a:ext>
            </a:extLst>
          </p:cNvPr>
          <p:cNvGrpSpPr/>
          <p:nvPr/>
        </p:nvGrpSpPr>
        <p:grpSpPr>
          <a:xfrm>
            <a:off x="1099127" y="2100324"/>
            <a:ext cx="9475892" cy="4398822"/>
            <a:chOff x="1099127" y="2100324"/>
            <a:chExt cx="9475892" cy="4398822"/>
          </a:xfrm>
        </p:grpSpPr>
        <p:pic>
          <p:nvPicPr>
            <p:cNvPr id="2050" name="Picture 2" descr="Vue.js 기본 사용법">
              <a:extLst>
                <a:ext uri="{FF2B5EF4-FFF2-40B4-BE49-F238E27FC236}">
                  <a16:creationId xmlns:a16="http://schemas.microsoft.com/office/drawing/2014/main" id="{38138BED-5F01-800C-5695-7619F70048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42" b="15495"/>
            <a:stretch/>
          </p:blipFill>
          <p:spPr bwMode="auto">
            <a:xfrm>
              <a:off x="1883545" y="2100324"/>
              <a:ext cx="2032674" cy="808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7AC5929-4BFB-BF23-AC99-88A8418AE757}"/>
                </a:ext>
              </a:extLst>
            </p:cNvPr>
            <p:cNvSpPr txBox="1"/>
            <p:nvPr/>
          </p:nvSpPr>
          <p:spPr>
            <a:xfrm>
              <a:off x="1099127" y="2273563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3A3838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FE</a:t>
              </a:r>
              <a:endParaRPr lang="ko-KR" altLang="en-US" sz="24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73ACA3-2B34-B8E6-30E0-C50F77707A73}"/>
                </a:ext>
              </a:extLst>
            </p:cNvPr>
            <p:cNvSpPr txBox="1"/>
            <p:nvPr/>
          </p:nvSpPr>
          <p:spPr>
            <a:xfrm>
              <a:off x="4673595" y="2107075"/>
              <a:ext cx="5182829" cy="79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한</a:t>
              </a:r>
              <a:r>
                <a:rPr lang="en-US" altLang="ko-KR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ko-KR" altLang="en-US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학기동안 배운 </a:t>
              </a:r>
              <a:r>
                <a:rPr lang="en-US" altLang="ko-KR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JS</a:t>
              </a:r>
              <a:r>
                <a:rPr lang="ko-KR" altLang="en-US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를 가장 잘 활용할 수 있는 프레임워크</a:t>
              </a:r>
              <a:endPara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빠른 개발 속도 및 </a:t>
              </a:r>
              <a:r>
                <a:rPr lang="en-US" altLang="ko-KR" sz="1600" dirty="0" err="1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Vite</a:t>
              </a:r>
              <a:r>
                <a:rPr lang="en-US" altLang="ko-KR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(</a:t>
              </a:r>
              <a:r>
                <a:rPr lang="ko-KR" altLang="en-US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번들러</a:t>
              </a:r>
              <a:r>
                <a:rPr lang="en-US" altLang="ko-KR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)</a:t>
              </a:r>
              <a:r>
                <a:rPr lang="ko-KR" altLang="en-US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에</a:t>
              </a:r>
              <a:r>
                <a:rPr lang="en-US" altLang="ko-KR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ko-KR" altLang="en-US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최적화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C2455C-D809-F112-D594-BF55BAA7055A}"/>
                </a:ext>
              </a:extLst>
            </p:cNvPr>
            <p:cNvSpPr txBox="1"/>
            <p:nvPr/>
          </p:nvSpPr>
          <p:spPr>
            <a:xfrm>
              <a:off x="1099128" y="3402044"/>
              <a:ext cx="5757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3A3838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BE</a:t>
              </a:r>
              <a:endParaRPr lang="ko-KR" altLang="en-US" sz="3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2052" name="Picture 4" descr="Express를 이용한 서버 클러스터 구성. :: Simple is Beautiful.">
              <a:extLst>
                <a:ext uri="{FF2B5EF4-FFF2-40B4-BE49-F238E27FC236}">
                  <a16:creationId xmlns:a16="http://schemas.microsoft.com/office/drawing/2014/main" id="{B7654014-B96E-02CB-4317-FCD7A6497D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8773" y="3158676"/>
              <a:ext cx="1722219" cy="94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539956-83F9-00BC-4A41-840119324124}"/>
                </a:ext>
              </a:extLst>
            </p:cNvPr>
            <p:cNvSpPr txBox="1"/>
            <p:nvPr/>
          </p:nvSpPr>
          <p:spPr>
            <a:xfrm>
              <a:off x="4673595" y="3235556"/>
              <a:ext cx="5182829" cy="79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한</a:t>
              </a:r>
              <a:r>
                <a:rPr lang="en-US" altLang="ko-KR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ko-KR" altLang="en-US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학기동안 배운 </a:t>
              </a:r>
              <a:r>
                <a:rPr lang="en-US" altLang="ko-KR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JS</a:t>
              </a:r>
              <a:r>
                <a:rPr lang="ko-KR" altLang="en-US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를 가장 잘 활용할 수 있는 프레임워크</a:t>
              </a:r>
              <a:endPara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웹 </a:t>
              </a:r>
              <a:r>
                <a:rPr lang="ko-KR" altLang="en-US" sz="1600" dirty="0" err="1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크롤러의</a:t>
              </a:r>
              <a:r>
                <a:rPr lang="ko-KR" altLang="en-US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특성 상 잦은 </a:t>
              </a:r>
              <a:r>
                <a:rPr lang="en-US" altLang="ko-KR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I/O</a:t>
              </a:r>
              <a:r>
                <a:rPr lang="ko-KR" altLang="en-US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를 처리하기에 적합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0CD303-083A-880A-B9A4-133994AE0A84}"/>
                </a:ext>
              </a:extLst>
            </p:cNvPr>
            <p:cNvSpPr txBox="1"/>
            <p:nvPr/>
          </p:nvSpPr>
          <p:spPr>
            <a:xfrm>
              <a:off x="1099127" y="4523774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3A3838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DB</a:t>
              </a:r>
              <a:endParaRPr lang="ko-KR" altLang="en-US" sz="24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C23A87-C075-08A8-DCDA-DA81FAF5281C}"/>
                </a:ext>
              </a:extLst>
            </p:cNvPr>
            <p:cNvSpPr txBox="1"/>
            <p:nvPr/>
          </p:nvSpPr>
          <p:spPr>
            <a:xfrm>
              <a:off x="4673595" y="4357286"/>
              <a:ext cx="5901424" cy="79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Update</a:t>
              </a:r>
              <a:r>
                <a:rPr lang="ko-KR" altLang="en-US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가 없고</a:t>
              </a:r>
              <a:r>
                <a:rPr lang="en-US" altLang="ko-KR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 Create Delete</a:t>
              </a:r>
              <a:r>
                <a:rPr lang="ko-KR" altLang="en-US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가 잦은 </a:t>
              </a:r>
              <a:r>
                <a:rPr lang="ko-KR" altLang="en-US" sz="1600" dirty="0" err="1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크롤러에</a:t>
              </a:r>
              <a:r>
                <a:rPr lang="ko-KR" altLang="en-US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사용하기 적합</a:t>
              </a:r>
              <a:endPara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Express</a:t>
              </a:r>
              <a:r>
                <a:rPr lang="ko-KR" altLang="en-US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에 최적화 된 </a:t>
              </a:r>
              <a:r>
                <a:rPr lang="en-US" altLang="ko-KR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ORM(Mongoose)</a:t>
              </a:r>
              <a:r>
                <a:rPr lang="ko-KR" altLang="en-US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을 통해 쉬운 </a:t>
              </a:r>
              <a:r>
                <a:rPr lang="en-US" altLang="ko-KR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Query </a:t>
              </a:r>
              <a:r>
                <a:rPr lang="ko-KR" altLang="en-US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가능</a:t>
              </a:r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1B6D186F-A8B2-3F9E-1C34-90D447A9C2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9136" y="4513126"/>
              <a:ext cx="1791855" cy="48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E1BF2F5-2CB3-BBA6-4D86-EBFCC2571162}"/>
                </a:ext>
              </a:extLst>
            </p:cNvPr>
            <p:cNvGrpSpPr/>
            <p:nvPr/>
          </p:nvGrpSpPr>
          <p:grpSpPr>
            <a:xfrm>
              <a:off x="1099127" y="5300536"/>
              <a:ext cx="7995550" cy="1198610"/>
              <a:chOff x="1099127" y="5319010"/>
              <a:chExt cx="7995550" cy="119861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AF0D1F-0524-1422-C9B1-D7AE2A3302F6}"/>
                  </a:ext>
                </a:extLst>
              </p:cNvPr>
              <p:cNvSpPr txBox="1"/>
              <p:nvPr/>
            </p:nvSpPr>
            <p:spPr>
              <a:xfrm>
                <a:off x="1099127" y="5687483"/>
                <a:ext cx="6399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3A3838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PM</a:t>
                </a:r>
                <a:endParaRPr lang="ko-KR" altLang="en-US" sz="2400" dirty="0">
                  <a:solidFill>
                    <a:srgbClr val="3A3838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7CAF6CB-3153-28B0-A3DC-F4C6EA25396A}"/>
                  </a:ext>
                </a:extLst>
              </p:cNvPr>
              <p:cNvSpPr txBox="1"/>
              <p:nvPr/>
            </p:nvSpPr>
            <p:spPr>
              <a:xfrm>
                <a:off x="4673595" y="5520995"/>
                <a:ext cx="4421082" cy="79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 err="1"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Github</a:t>
                </a:r>
                <a:r>
                  <a:rPr lang="en-US" altLang="ko-KR" sz="1600" dirty="0"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: Version</a:t>
                </a:r>
                <a:r>
                  <a:rPr lang="ko-KR" altLang="en-US" sz="1600" dirty="0"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</a:t>
                </a:r>
                <a:r>
                  <a:rPr lang="en-US" altLang="ko-KR" sz="1600" dirty="0"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management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Postman : API Testing, API Documentation</a:t>
                </a:r>
                <a:endParaRPr lang="ko-KR" altLang="en-US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FE9CE6D8-DEED-EF37-B399-4E766D2C9DAD}"/>
                  </a:ext>
                </a:extLst>
              </p:cNvPr>
              <p:cNvGrpSpPr/>
              <p:nvPr/>
            </p:nvGrpSpPr>
            <p:grpSpPr>
              <a:xfrm>
                <a:off x="1969136" y="5319010"/>
                <a:ext cx="1551129" cy="1198610"/>
                <a:chOff x="1885829" y="5167051"/>
                <a:chExt cx="1939022" cy="1498348"/>
              </a:xfrm>
            </p:grpSpPr>
            <p:pic>
              <p:nvPicPr>
                <p:cNvPr id="2056" name="Picture 8" descr="GitHub Logos and Usage · GitHub">
                  <a:extLst>
                    <a:ext uri="{FF2B5EF4-FFF2-40B4-BE49-F238E27FC236}">
                      <a16:creationId xmlns:a16="http://schemas.microsoft.com/office/drawing/2014/main" id="{ADC3CFE5-A673-8532-B159-4A51BEE375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85829" y="5344547"/>
                  <a:ext cx="1014053" cy="10140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8" name="Picture 10" descr="Postman에서 API 테스트 자동화 | HEROPY">
                  <a:extLst>
                    <a:ext uri="{FF2B5EF4-FFF2-40B4-BE49-F238E27FC236}">
                      <a16:creationId xmlns:a16="http://schemas.microsoft.com/office/drawing/2014/main" id="{A7ABBC54-2A4E-234E-4457-235BBE4B230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r="66161"/>
                <a:stretch/>
              </p:blipFill>
              <p:spPr bwMode="auto">
                <a:xfrm>
                  <a:off x="2810798" y="5167051"/>
                  <a:ext cx="1014053" cy="14983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41873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AA261349-E042-4099-852D-DA589B354787}"/>
              </a:ext>
            </a:extLst>
          </p:cNvPr>
          <p:cNvSpPr/>
          <p:nvPr/>
        </p:nvSpPr>
        <p:spPr>
          <a:xfrm>
            <a:off x="0" y="98968"/>
            <a:ext cx="4216399" cy="914400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36779" y="9896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01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5707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36779" y="513619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개요 및 개발일정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E5C1F1B8-8DBA-4CD9-15AA-6DD1CEE42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60" y="214958"/>
            <a:ext cx="682419" cy="6824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AD756D-B384-83F3-FAA6-9D85D284EB58}"/>
              </a:ext>
            </a:extLst>
          </p:cNvPr>
          <p:cNvSpPr txBox="1"/>
          <p:nvPr/>
        </p:nvSpPr>
        <p:spPr>
          <a:xfrm>
            <a:off x="8503501" y="88156"/>
            <a:ext cx="352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2022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가을학기 </a:t>
            </a:r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CSE4177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기말 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3E0D9-4B2B-0B65-5A6E-40BE8F32116F}"/>
              </a:ext>
            </a:extLst>
          </p:cNvPr>
          <p:cNvSpPr txBox="1"/>
          <p:nvPr/>
        </p:nvSpPr>
        <p:spPr>
          <a:xfrm>
            <a:off x="736779" y="1871413"/>
            <a:ext cx="6862776" cy="3817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12/23(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금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– </a:t>
            </a:r>
            <a:r>
              <a:rPr lang="ko-KR" altLang="en-US" sz="20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크롤링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환경 분석 및 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MongoDB 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등 인프라 기초 설정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12/24(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토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– 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서버 및 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API 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설계 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&amp;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검증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12/25(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일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– 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클라이언트 설계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12/26(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월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– 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클라이언트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서버 간 연결 및 동작 검증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TBD – </a:t>
            </a:r>
            <a:r>
              <a:rPr lang="ko-KR" altLang="en-US" sz="20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리팩토링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및 성능 최적화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D98D1-3765-408D-B11A-123F433274CD}"/>
              </a:ext>
            </a:extLst>
          </p:cNvPr>
          <p:cNvSpPr txBox="1"/>
          <p:nvPr/>
        </p:nvSpPr>
        <p:spPr>
          <a:xfrm>
            <a:off x="736779" y="1313478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개발일정</a:t>
            </a:r>
          </a:p>
        </p:txBody>
      </p:sp>
    </p:spTree>
    <p:extLst>
      <p:ext uri="{BB962C8B-B14F-4D97-AF65-F5344CB8AC3E}">
        <p14:creationId xmlns:p14="http://schemas.microsoft.com/office/powerpoint/2010/main" val="6160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2FCB89D3-2B92-4828-B09A-DABADA2CE49B}"/>
              </a:ext>
            </a:extLst>
          </p:cNvPr>
          <p:cNvSpPr/>
          <p:nvPr/>
        </p:nvSpPr>
        <p:spPr>
          <a:xfrm>
            <a:off x="0" y="1851162"/>
            <a:ext cx="9580880" cy="4082278"/>
          </a:xfrm>
          <a:prstGeom prst="homePlat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2456F4-4507-C4B3-E735-953A8505EE23}"/>
              </a:ext>
            </a:extLst>
          </p:cNvPr>
          <p:cNvSpPr txBox="1">
            <a:spLocks/>
          </p:cNvSpPr>
          <p:nvPr/>
        </p:nvSpPr>
        <p:spPr>
          <a:xfrm>
            <a:off x="654269" y="2612990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 내용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0480C720-F81D-5C68-B952-7C9D2657F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269" y="2145277"/>
            <a:ext cx="2071716" cy="20717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12951D-A7DF-CB85-8448-85734FDDD410}"/>
              </a:ext>
            </a:extLst>
          </p:cNvPr>
          <p:cNvSpPr txBox="1"/>
          <p:nvPr/>
        </p:nvSpPr>
        <p:spPr>
          <a:xfrm>
            <a:off x="8503501" y="88156"/>
            <a:ext cx="352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2022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가을학기 </a:t>
            </a:r>
            <a:r>
              <a:rPr lang="en-US" altLang="ko-KR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CSE4177 </a:t>
            </a:r>
            <a:r>
              <a:rPr lang="ko-KR" altLang="en-US" sz="1600" dirty="0">
                <a:solidFill>
                  <a:srgbClr val="3A383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기말 프로젝트</a:t>
            </a:r>
          </a:p>
        </p:txBody>
      </p:sp>
    </p:spTree>
    <p:extLst>
      <p:ext uri="{BB962C8B-B14F-4D97-AF65-F5344CB8AC3E}">
        <p14:creationId xmlns:p14="http://schemas.microsoft.com/office/powerpoint/2010/main" val="318338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배트맨노랑">
      <a:dk1>
        <a:sysClr val="windowText" lastClr="000000"/>
      </a:dk1>
      <a:lt1>
        <a:sysClr val="window" lastClr="FFFFFF"/>
      </a:lt1>
      <a:dk2>
        <a:srgbClr val="2E75B5"/>
      </a:dk2>
      <a:lt2>
        <a:srgbClr val="E7E6E6"/>
      </a:lt2>
      <a:accent1>
        <a:srgbClr val="FEC800"/>
      </a:accent1>
      <a:accent2>
        <a:srgbClr val="E7AB63"/>
      </a:accent2>
      <a:accent3>
        <a:srgbClr val="3A3838"/>
      </a:accent3>
      <a:accent4>
        <a:srgbClr val="757070"/>
      </a:accent4>
      <a:accent5>
        <a:srgbClr val="FFE78F"/>
      </a:accent5>
      <a:accent6>
        <a:srgbClr val="FFF4CB"/>
      </a:accent6>
      <a:hlink>
        <a:srgbClr val="3A1500"/>
      </a:hlink>
      <a:folHlink>
        <a:srgbClr val="3A15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3983</TotalTime>
  <Words>727</Words>
  <Application>Microsoft Office PowerPoint</Application>
  <PresentationFormat>와이드스크린</PresentationFormat>
  <Paragraphs>187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Arial</vt:lpstr>
      <vt:lpstr>KoPub돋움체 Medium</vt:lpstr>
      <vt:lpstr>맑은 고딕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신재현</cp:lastModifiedBy>
  <cp:revision>123</cp:revision>
  <dcterms:created xsi:type="dcterms:W3CDTF">2018-09-25T05:56:09Z</dcterms:created>
  <dcterms:modified xsi:type="dcterms:W3CDTF">2022-12-28T13:02:27Z</dcterms:modified>
</cp:coreProperties>
</file>