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sldIdLst>
    <p:sldId id="473" r:id="rId2"/>
    <p:sldId id="474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903"/>
    <a:srgbClr val="0000FF"/>
    <a:srgbClr val="F7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 autoAdjust="0"/>
  </p:normalViewPr>
  <p:slideViewPr>
    <p:cSldViewPr snapToObjects="1">
      <p:cViewPr varScale="1">
        <p:scale>
          <a:sx n="122" d="100"/>
          <a:sy n="122" d="100"/>
        </p:scale>
        <p:origin x="-1158" y="-84"/>
      </p:cViewPr>
      <p:guideLst>
        <p:guide orient="horz" pos="2160"/>
        <p:guide orient="horz" pos="487"/>
        <p:guide orient="horz" pos="4286"/>
        <p:guide orient="horz" pos="3889"/>
        <p:guide pos="1164"/>
        <p:guide pos="2184"/>
        <p:guide pos="4452"/>
        <p:guide pos="34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A5C23-C6D6-4CE1-8AE6-867FAAD009AC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7CC3-2585-4F2E-8C3A-DC4CEE1B1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3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61861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773705"/>
            <a:ext cx="1440067" cy="54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82470" y="773705"/>
            <a:ext cx="1440067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9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01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지(변경이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46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:\DKUNC\Design\2011\logo_ai\kosco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408" y="6525344"/>
            <a:ext cx="1152715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1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9014408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773705"/>
            <a:ext cx="1440067" cy="54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82470" y="773705"/>
            <a:ext cx="1440067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4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9947593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908719"/>
            <a:ext cx="1440067" cy="5265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1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3111504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908719"/>
            <a:ext cx="1440067" cy="5265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6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0242651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1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9523037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0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3749198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5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54135625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8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61471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27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8" r:id="rId3"/>
    <p:sldLayoutId id="2147483659" r:id="rId4"/>
    <p:sldLayoutId id="2147483655" r:id="rId5"/>
    <p:sldLayoutId id="2147483663" r:id="rId6"/>
    <p:sldLayoutId id="2147483660" r:id="rId7"/>
    <p:sldLayoutId id="2147483661" r:id="rId8"/>
    <p:sldLayoutId id="2147483664" r:id="rId9"/>
    <p:sldLayoutId id="2147483657" r:id="rId10"/>
    <p:sldLayoutId id="2147483665" r:id="rId11"/>
    <p:sldLayoutId id="214748366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/>
          </p:cNvSpPr>
          <p:nvPr/>
        </p:nvSpPr>
        <p:spPr bwMode="auto">
          <a:xfrm>
            <a:off x="1010857" y="2107884"/>
            <a:ext cx="7580601" cy="123110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 defTabSz="914239">
              <a:buClr>
                <a:schemeClr val="accent1"/>
              </a:buClr>
              <a:buSzPct val="130000"/>
            </a:pPr>
            <a:r>
              <a:rPr lang="ko-KR" altLang="en-US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  <a:sym typeface="Helvetica 75 Bold"/>
              </a:rPr>
              <a:t>회사 홈페이지 화면 기획</a:t>
            </a:r>
            <a:endParaRPr lang="en-US" altLang="ko-KR" sz="4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66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  <a:sym typeface="Helvetica 75 Bold"/>
            </a:endParaRPr>
          </a:p>
          <a:p>
            <a:pPr algn="ctr" defTabSz="914239">
              <a:buClr>
                <a:schemeClr val="accent1"/>
              </a:buClr>
              <a:buSzPct val="130000"/>
            </a:pPr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cs typeface="Arial" panose="020B0604020202020204" pitchFamily="34" charset="0"/>
                <a:sym typeface="Helvetica 75 Bold"/>
              </a:rPr>
              <a:t>(</a:t>
            </a:r>
            <a:r>
              <a:rPr lang="ko-KR" altLang="en-US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cs typeface="Arial" panose="020B0604020202020204" pitchFamily="34" charset="0"/>
                <a:sym typeface="Helvetica 75 Bold"/>
              </a:rPr>
              <a:t>블록체인 기반 연계신용 서비스</a:t>
            </a:r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  <a:sym typeface="Helvetica 75 Bold"/>
              </a:rPr>
              <a:t>)</a:t>
            </a:r>
            <a:endParaRPr lang="en-US" altLang="ko-KR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66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  <a:sym typeface="Helvetica 75 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57845" y="3564015"/>
            <a:ext cx="2514510" cy="247650"/>
            <a:chOff x="603250" y="2849786"/>
            <a:chExt cx="2321086" cy="247650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678024" y="2849786"/>
              <a:ext cx="2246312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70000"/>
              <a:r>
                <a:rPr lang="ko-KR" altLang="en-US" sz="9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업데이트 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  </a:t>
              </a:r>
              <a:r>
                <a:rPr lang="en-US" altLang="ko-KR" sz="10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2019.06.19 / </a:t>
              </a:r>
              <a:r>
                <a:rPr lang="en-US" altLang="ko-KR" sz="1000" dirty="0" err="1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ver</a:t>
              </a:r>
              <a:r>
                <a:rPr lang="en-US" altLang="ko-KR" sz="10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 1.0</a:t>
              </a:r>
              <a:endParaRPr lang="en-US" altLang="ko-KR" sz="1000" dirty="0">
                <a:solidFill>
                  <a:srgbClr val="5F5F5F"/>
                </a:solidFill>
                <a:latin typeface="Tahoma" pitchFamily="34" charset="0"/>
                <a:ea typeface="HY견고딕" pitchFamily="18" charset="-127"/>
              </a:endParaRP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603250" y="3078386"/>
              <a:ext cx="1896094" cy="1404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square" lIns="110386" tIns="55193" rIns="110386" bIns="55193" anchor="ctr">
              <a:spAutoFit/>
            </a:bodyPr>
            <a:lstStyle/>
            <a:p>
              <a:pPr defTabSz="1103864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603250" y="3078386"/>
              <a:ext cx="576262" cy="0"/>
            </a:xfrm>
            <a:prstGeom prst="line">
              <a:avLst/>
            </a:prstGeom>
            <a:noFill/>
            <a:ln w="28575">
              <a:solidFill>
                <a:srgbClr val="F6610E"/>
              </a:solidFill>
              <a:round/>
              <a:headEnd/>
              <a:tailEnd/>
            </a:ln>
          </p:spPr>
          <p:txBody>
            <a:bodyPr lIns="110386" tIns="55193" rIns="110386" bIns="55193" anchor="ctr">
              <a:spAutoFit/>
            </a:bodyPr>
            <a:lstStyle/>
            <a:p>
              <a:pPr defTabSz="1103864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2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31" y="1268760"/>
            <a:ext cx="950625" cy="697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3861048"/>
            <a:ext cx="9906000" cy="29969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8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ko-KR" altLang="en-US" sz="1200" dirty="0"/>
              <a:t>블록체인기반 연계신용서비스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25563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802650" y="1223755"/>
            <a:ext cx="5177046" cy="327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0228" latinLnBrk="0">
              <a:spcBef>
                <a:spcPts val="266"/>
              </a:spcBef>
            </a:pPr>
            <a:r>
              <a:rPr lang="ko-KR" altLang="en-US" sz="900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코스콤은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블록체인 기술을 활용하여 기존 </a:t>
            </a:r>
            <a:r>
              <a:rPr lang="en-US" altLang="ko-KR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RMS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서비스</a:t>
            </a:r>
            <a:r>
              <a:rPr lang="en-US" altLang="ko-KR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업체</a:t>
            </a:r>
            <a:r>
              <a:rPr lang="en-US" altLang="ko-KR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의 문제점을 해결하고 차별화된 서비스를 제공함</a:t>
            </a:r>
          </a:p>
        </p:txBody>
      </p: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98470"/>
              </p:ext>
            </p:extLst>
          </p:nvPr>
        </p:nvGraphicFramePr>
        <p:xfrm>
          <a:off x="4682970" y="2500161"/>
          <a:ext cx="2475275" cy="3224093"/>
        </p:xfrm>
        <a:graphic>
          <a:graphicData uri="http://schemas.openxmlformats.org/drawingml/2006/table">
            <a:tbl>
              <a:tblPr/>
              <a:tblGrid>
                <a:gridCol w="495055"/>
                <a:gridCol w="765085"/>
                <a:gridCol w="1215135"/>
              </a:tblGrid>
              <a:tr h="331945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업무구분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테이블명</a:t>
                      </a:r>
                      <a:endParaRPr kumimoji="1" lang="ko-KR" altLang="en-US" sz="10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데이터 내용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134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계좌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</a:t>
                      </a:r>
                      <a:r>
                        <a:rPr kumimoji="1" lang="en-US" altLang="ko-KR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잔고</a:t>
                      </a:r>
                      <a:r>
                        <a:rPr kumimoji="1" lang="en-US" altLang="ko-KR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상환등에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대한 이력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934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상품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여신상품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여신사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연계신용상품 정보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934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반대매매조건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반대매매 발생 이력 기록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934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SMS</a:t>
                      </a: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SMS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발송 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796294" y="1847911"/>
            <a:ext cx="2661651" cy="3696324"/>
            <a:chOff x="541816" y="1374032"/>
            <a:chExt cx="3934934" cy="3696324"/>
          </a:xfrm>
        </p:grpSpPr>
        <p:grpSp>
          <p:nvGrpSpPr>
            <p:cNvPr id="169" name="그룹 168"/>
            <p:cNvGrpSpPr/>
            <p:nvPr/>
          </p:nvGrpSpPr>
          <p:grpSpPr>
            <a:xfrm>
              <a:off x="541816" y="1374032"/>
              <a:ext cx="3934934" cy="357465"/>
              <a:chOff x="4905375" y="1374032"/>
              <a:chExt cx="3672240" cy="357465"/>
            </a:xfrm>
          </p:grpSpPr>
          <p:sp>
            <p:nvSpPr>
              <p:cNvPr id="170" name="직사각형 169"/>
              <p:cNvSpPr/>
              <p:nvPr/>
            </p:nvSpPr>
            <p:spPr bwMode="auto">
              <a:xfrm>
                <a:off x="4932040" y="1685778"/>
                <a:ext cx="3618910" cy="45719"/>
              </a:xfrm>
              <a:prstGeom prst="rect">
                <a:avLst/>
              </a:prstGeom>
              <a:solidFill>
                <a:srgbClr val="CC3300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905375" y="1374032"/>
                <a:ext cx="36722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latinLnBrk="0"/>
                <a:r>
                  <a:rPr lang="ko-KR" altLang="en-US" sz="16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블록체인 기반 주식연계신용</a:t>
                </a:r>
              </a:p>
            </p:txBody>
          </p:sp>
        </p:grpSp>
        <p:sp>
          <p:nvSpPr>
            <p:cNvPr id="172" name="모서리가 둥근 직사각형 171"/>
            <p:cNvSpPr/>
            <p:nvPr/>
          </p:nvSpPr>
          <p:spPr>
            <a:xfrm>
              <a:off x="2255285" y="2551325"/>
              <a:ext cx="1182310" cy="2166092"/>
            </a:xfrm>
            <a:prstGeom prst="roundRect">
              <a:avLst/>
            </a:prstGeom>
            <a:noFill/>
            <a:ln w="63500" cmpd="tri">
              <a:solidFill>
                <a:srgbClr val="FF0000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60769" tIns="30385" rIns="60769" bIns="30385" rtlCol="0" anchor="ctr"/>
            <a:lstStyle/>
            <a:p>
              <a:pPr algn="ctr"/>
              <a:endParaRPr lang="ko-KR" altLang="en-US" sz="900" dirty="0">
                <a:latin typeface="+mn-ea"/>
              </a:endParaRPr>
            </a:p>
          </p:txBody>
        </p:sp>
        <p:pic>
          <p:nvPicPr>
            <p:cNvPr id="173" name="Picture 16" descr="https://d30y9cdsu7xlg0.cloudfront.net/png/879682-20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4304887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2" descr="https://d30y9cdsu7xlg0.cloudfront.net/png/1637817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419" y="3148813"/>
              <a:ext cx="743050" cy="777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2142427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76" name="Picture 14" descr="https://d30y9cdsu7xlg0.cloudfront.net/png/879683-200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2419997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14" descr="https://d30y9cdsu7xlg0.cloudfront.net/png/879683-200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3344090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2881164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79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3619903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80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4358641"/>
              <a:ext cx="532742" cy="557746"/>
            </a:xfrm>
            <a:prstGeom prst="rect">
              <a:avLst/>
            </a:prstGeom>
            <a:noFill/>
          </p:spPr>
        </p:pic>
        <p:cxnSp>
          <p:nvCxnSpPr>
            <p:cNvPr id="181" name="직선 연결선 180"/>
            <p:cNvCxnSpPr>
              <a:endCxn id="177" idx="1"/>
            </p:cNvCxnSpPr>
            <p:nvPr/>
          </p:nvCxnSpPr>
          <p:spPr>
            <a:xfrm flipV="1">
              <a:off x="1073378" y="3650880"/>
              <a:ext cx="274928" cy="4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endCxn id="176" idx="1"/>
            </p:cNvCxnSpPr>
            <p:nvPr/>
          </p:nvCxnSpPr>
          <p:spPr>
            <a:xfrm flipV="1">
              <a:off x="1068419" y="2726787"/>
              <a:ext cx="279886" cy="130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217" y="2590379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84" name="직선 연결선 183"/>
            <p:cNvCxnSpPr>
              <a:endCxn id="173" idx="1"/>
            </p:cNvCxnSpPr>
            <p:nvPr/>
          </p:nvCxnSpPr>
          <p:spPr>
            <a:xfrm>
              <a:off x="1068419" y="4611675"/>
              <a:ext cx="279886" cy="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5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804" y="3503902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6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804" y="4437912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7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4490535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8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3726610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9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3000465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90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2274319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1" name="TextBox 190"/>
            <p:cNvSpPr txBox="1"/>
            <p:nvPr/>
          </p:nvSpPr>
          <p:spPr>
            <a:xfrm>
              <a:off x="1426888" y="3950661"/>
              <a:ext cx="428906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10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증권사</a:t>
              </a:r>
              <a:r>
                <a:rPr lang="en-US" altLang="ko-KR" sz="900" dirty="0"/>
                <a:t>B</a:t>
              </a:r>
              <a:endParaRPr lang="ko-KR" altLang="en-US" sz="9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26888" y="3013760"/>
              <a:ext cx="428906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10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증권사</a:t>
              </a:r>
              <a:r>
                <a:rPr lang="en-US" altLang="ko-KR" sz="900" dirty="0"/>
                <a:t>A</a:t>
              </a:r>
              <a:endParaRPr lang="ko-KR" altLang="en-US" sz="9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25388" y="4931857"/>
              <a:ext cx="831905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9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FINSET(</a:t>
              </a:r>
              <a:r>
                <a:rPr lang="ko-KR" altLang="en-US" dirty="0" err="1"/>
                <a:t>코스콤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668154" y="4931857"/>
              <a:ext cx="34624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9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여신사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384146" y="3202237"/>
              <a:ext cx="886817" cy="199863"/>
            </a:xfrm>
            <a:prstGeom prst="rect">
              <a:avLst/>
            </a:prstGeom>
            <a:noFill/>
          </p:spPr>
          <p:txBody>
            <a:bodyPr wrap="square" lIns="60769" tIns="30385" rIns="60769" bIns="30385" rtlCol="0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블록체인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560404" y="2419174"/>
              <a:ext cx="597665" cy="267723"/>
            </a:xfrm>
            <a:prstGeom prst="roundRect">
              <a:avLst/>
            </a:prstGeom>
            <a:solidFill>
              <a:schemeClr val="tx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약정문서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309111" y="3915976"/>
              <a:ext cx="597665" cy="26772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상품정보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429701" y="4360809"/>
              <a:ext cx="597665" cy="2677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간편인증</a:t>
              </a:r>
            </a:p>
          </p:txBody>
        </p:sp>
        <p:pic>
          <p:nvPicPr>
            <p:cNvPr id="199" name="Picture 6" descr="https://d30y9cdsu7xlg0.cloudfront.net/png/953265-200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3" r="21341"/>
            <a:stretch/>
          </p:blipFill>
          <p:spPr bwMode="auto">
            <a:xfrm rot="10800000" flipV="1">
              <a:off x="670540" y="4304886"/>
              <a:ext cx="323268" cy="586793"/>
            </a:xfrm>
            <a:prstGeom prst="rect">
              <a:avLst/>
            </a:prstGeom>
            <a:solidFill>
              <a:schemeClr val="bg1"/>
            </a:solidFill>
            <a:extLst/>
          </p:spPr>
        </p:pic>
        <p:pic>
          <p:nvPicPr>
            <p:cNvPr id="200" name="Picture 8" descr="https://d30y9cdsu7xlg0.cloudfront.net/png/1193159-200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1" t="22046" r="13401" b="22046"/>
            <a:stretch/>
          </p:blipFill>
          <p:spPr bwMode="auto">
            <a:xfrm>
              <a:off x="629464" y="2568710"/>
              <a:ext cx="428999" cy="399136"/>
            </a:xfrm>
            <a:prstGeom prst="rect">
              <a:avLst/>
            </a:prstGeom>
            <a:solidFill>
              <a:schemeClr val="bg1"/>
            </a:solidFill>
            <a:extLst/>
          </p:spPr>
        </p:pic>
        <p:pic>
          <p:nvPicPr>
            <p:cNvPr id="201" name="Picture 8" descr="https://d30y9cdsu7xlg0.cloudfront.net/png/1193159-20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1" t="21349" r="13401" b="21349"/>
            <a:stretch/>
          </p:blipFill>
          <p:spPr bwMode="auto">
            <a:xfrm>
              <a:off x="629466" y="3456823"/>
              <a:ext cx="428997" cy="416172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sp>
        <p:nvSpPr>
          <p:cNvPr id="202" name="TextBox 201"/>
          <p:cNvSpPr txBox="1"/>
          <p:nvPr/>
        </p:nvSpPr>
        <p:spPr>
          <a:xfrm>
            <a:off x="4620330" y="1877634"/>
            <a:ext cx="253791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/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분산 </a:t>
            </a:r>
            <a:r>
              <a:rPr lang="ko-KR" altLang="en-US" sz="16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노드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관리 데이터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445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ko-KR" altLang="en-US" sz="1200" dirty="0"/>
              <a:t>블록체인기반 </a:t>
            </a:r>
            <a:r>
              <a:rPr lang="ko-KR" altLang="en-US" sz="1200" dirty="0" smtClean="0"/>
              <a:t>연계신용서비스 개선</a:t>
            </a:r>
            <a:endParaRPr lang="ko-KR" altLang="en-US" sz="12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11776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802650" y="1223755"/>
            <a:ext cx="5177046" cy="327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0228" latinLnBrk="0">
              <a:spcBef>
                <a:spcPts val="266"/>
              </a:spcBef>
            </a:pPr>
            <a:r>
              <a:rPr lang="ko-KR" altLang="en-US" sz="900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코스콤은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블록체인 기술을 활용하여 기존 </a:t>
            </a:r>
            <a:r>
              <a:rPr lang="en-US" altLang="ko-KR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RMS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서비스</a:t>
            </a:r>
            <a:r>
              <a:rPr lang="en-US" altLang="ko-KR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업체</a:t>
            </a:r>
            <a:r>
              <a:rPr lang="en-US" altLang="ko-KR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의 문제점을 해결하고 차별화된 서비스를 제공함</a:t>
            </a:r>
          </a:p>
        </p:txBody>
      </p: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43749"/>
              </p:ext>
            </p:extLst>
          </p:nvPr>
        </p:nvGraphicFramePr>
        <p:xfrm>
          <a:off x="4682970" y="2500161"/>
          <a:ext cx="2475275" cy="3224093"/>
        </p:xfrm>
        <a:graphic>
          <a:graphicData uri="http://schemas.openxmlformats.org/drawingml/2006/table">
            <a:tbl>
              <a:tblPr/>
              <a:tblGrid>
                <a:gridCol w="495055"/>
                <a:gridCol w="765085"/>
                <a:gridCol w="1215135"/>
              </a:tblGrid>
              <a:tr h="331945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업무구분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테이블명</a:t>
                      </a:r>
                      <a:endParaRPr kumimoji="1" lang="ko-KR" altLang="en-US" sz="10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데이터 내용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134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계좌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</a:t>
                      </a:r>
                      <a:r>
                        <a:rPr kumimoji="1" lang="en-US" altLang="ko-KR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잔고</a:t>
                      </a:r>
                      <a:r>
                        <a:rPr kumimoji="1" lang="en-US" altLang="ko-KR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상환등에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대한 이력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934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상품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여신상품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여신사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연계신용상품 정보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934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반대매매조건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반대매매 발생 이력 기록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934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SMS</a:t>
                      </a: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SMS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발송 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796294" y="1847911"/>
            <a:ext cx="2661651" cy="3696324"/>
            <a:chOff x="541816" y="1374032"/>
            <a:chExt cx="3934934" cy="3696324"/>
          </a:xfrm>
        </p:grpSpPr>
        <p:grpSp>
          <p:nvGrpSpPr>
            <p:cNvPr id="169" name="그룹 168"/>
            <p:cNvGrpSpPr/>
            <p:nvPr/>
          </p:nvGrpSpPr>
          <p:grpSpPr>
            <a:xfrm>
              <a:off x="541816" y="1374032"/>
              <a:ext cx="3934934" cy="357465"/>
              <a:chOff x="4905375" y="1374032"/>
              <a:chExt cx="3672240" cy="357465"/>
            </a:xfrm>
          </p:grpSpPr>
          <p:sp>
            <p:nvSpPr>
              <p:cNvPr id="170" name="직사각형 169"/>
              <p:cNvSpPr/>
              <p:nvPr/>
            </p:nvSpPr>
            <p:spPr bwMode="auto">
              <a:xfrm>
                <a:off x="4932040" y="1685778"/>
                <a:ext cx="3618910" cy="45719"/>
              </a:xfrm>
              <a:prstGeom prst="rect">
                <a:avLst/>
              </a:prstGeom>
              <a:solidFill>
                <a:srgbClr val="CC3300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905375" y="1374032"/>
                <a:ext cx="36722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latinLnBrk="0"/>
                <a:r>
                  <a:rPr lang="ko-KR" altLang="en-US" sz="16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블록체인 기반 주식연계신용</a:t>
                </a:r>
              </a:p>
            </p:txBody>
          </p:sp>
        </p:grpSp>
        <p:sp>
          <p:nvSpPr>
            <p:cNvPr id="172" name="모서리가 둥근 직사각형 171"/>
            <p:cNvSpPr/>
            <p:nvPr/>
          </p:nvSpPr>
          <p:spPr>
            <a:xfrm>
              <a:off x="2255285" y="2551325"/>
              <a:ext cx="1182310" cy="2166092"/>
            </a:xfrm>
            <a:prstGeom prst="roundRect">
              <a:avLst/>
            </a:prstGeom>
            <a:noFill/>
            <a:ln w="63500" cmpd="tri">
              <a:solidFill>
                <a:srgbClr val="FF0000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60769" tIns="30385" rIns="60769" bIns="30385" rtlCol="0" anchor="ctr"/>
            <a:lstStyle/>
            <a:p>
              <a:pPr algn="ctr"/>
              <a:endParaRPr lang="ko-KR" altLang="en-US" sz="900" dirty="0">
                <a:latin typeface="+mn-ea"/>
              </a:endParaRPr>
            </a:p>
          </p:txBody>
        </p:sp>
        <p:pic>
          <p:nvPicPr>
            <p:cNvPr id="173" name="Picture 16" descr="https://d30y9cdsu7xlg0.cloudfront.net/png/879682-20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4304887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2" descr="https://d30y9cdsu7xlg0.cloudfront.net/png/1637817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419" y="3148813"/>
              <a:ext cx="743050" cy="777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2142427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76" name="Picture 14" descr="https://d30y9cdsu7xlg0.cloudfront.net/png/879683-200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2419997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14" descr="https://d30y9cdsu7xlg0.cloudfront.net/png/879683-200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3344090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2881164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79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3619903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80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4358641"/>
              <a:ext cx="532742" cy="557746"/>
            </a:xfrm>
            <a:prstGeom prst="rect">
              <a:avLst/>
            </a:prstGeom>
            <a:noFill/>
          </p:spPr>
        </p:pic>
        <p:cxnSp>
          <p:nvCxnSpPr>
            <p:cNvPr id="181" name="직선 연결선 180"/>
            <p:cNvCxnSpPr>
              <a:endCxn id="177" idx="1"/>
            </p:cNvCxnSpPr>
            <p:nvPr/>
          </p:nvCxnSpPr>
          <p:spPr>
            <a:xfrm flipV="1">
              <a:off x="1073378" y="3650880"/>
              <a:ext cx="274928" cy="4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endCxn id="176" idx="1"/>
            </p:cNvCxnSpPr>
            <p:nvPr/>
          </p:nvCxnSpPr>
          <p:spPr>
            <a:xfrm flipV="1">
              <a:off x="1068419" y="2726787"/>
              <a:ext cx="279886" cy="130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217" y="2590379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84" name="직선 연결선 183"/>
            <p:cNvCxnSpPr>
              <a:endCxn id="173" idx="1"/>
            </p:cNvCxnSpPr>
            <p:nvPr/>
          </p:nvCxnSpPr>
          <p:spPr>
            <a:xfrm>
              <a:off x="1068419" y="4611675"/>
              <a:ext cx="279886" cy="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5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804" y="3503902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6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804" y="4437912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7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4490535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8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3726610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9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3000465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90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2274319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1" name="TextBox 190"/>
            <p:cNvSpPr txBox="1"/>
            <p:nvPr/>
          </p:nvSpPr>
          <p:spPr>
            <a:xfrm>
              <a:off x="1426888" y="3950661"/>
              <a:ext cx="428906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10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증권사</a:t>
              </a:r>
              <a:r>
                <a:rPr lang="en-US" altLang="ko-KR" sz="900" dirty="0"/>
                <a:t>B</a:t>
              </a:r>
              <a:endParaRPr lang="ko-KR" altLang="en-US" sz="9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26888" y="3013760"/>
              <a:ext cx="428906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10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증권사</a:t>
              </a:r>
              <a:r>
                <a:rPr lang="en-US" altLang="ko-KR" sz="900" dirty="0"/>
                <a:t>A</a:t>
              </a:r>
              <a:endParaRPr lang="ko-KR" altLang="en-US" sz="9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25388" y="4931857"/>
              <a:ext cx="831905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9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FINSET(</a:t>
              </a:r>
              <a:r>
                <a:rPr lang="ko-KR" altLang="en-US" dirty="0" err="1"/>
                <a:t>코스콤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668154" y="4931857"/>
              <a:ext cx="34624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9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여신사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384146" y="3202237"/>
              <a:ext cx="886817" cy="199863"/>
            </a:xfrm>
            <a:prstGeom prst="rect">
              <a:avLst/>
            </a:prstGeom>
            <a:noFill/>
          </p:spPr>
          <p:txBody>
            <a:bodyPr wrap="square" lIns="60769" tIns="30385" rIns="60769" bIns="30385" rtlCol="0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블록체인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560404" y="2419174"/>
              <a:ext cx="597665" cy="267723"/>
            </a:xfrm>
            <a:prstGeom prst="roundRect">
              <a:avLst/>
            </a:prstGeom>
            <a:solidFill>
              <a:schemeClr val="tx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약정문서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309111" y="3915976"/>
              <a:ext cx="597665" cy="26772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상품정보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429701" y="4360809"/>
              <a:ext cx="597665" cy="2677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간편인증</a:t>
              </a:r>
            </a:p>
          </p:txBody>
        </p:sp>
        <p:pic>
          <p:nvPicPr>
            <p:cNvPr id="199" name="Picture 6" descr="https://d30y9cdsu7xlg0.cloudfront.net/png/953265-200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3" r="21341"/>
            <a:stretch/>
          </p:blipFill>
          <p:spPr bwMode="auto">
            <a:xfrm rot="10800000" flipV="1">
              <a:off x="670540" y="4304886"/>
              <a:ext cx="323268" cy="586793"/>
            </a:xfrm>
            <a:prstGeom prst="rect">
              <a:avLst/>
            </a:prstGeom>
            <a:solidFill>
              <a:schemeClr val="bg1"/>
            </a:solidFill>
            <a:extLst/>
          </p:spPr>
        </p:pic>
        <p:pic>
          <p:nvPicPr>
            <p:cNvPr id="200" name="Picture 8" descr="https://d30y9cdsu7xlg0.cloudfront.net/png/1193159-200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1" t="22046" r="13401" b="22046"/>
            <a:stretch/>
          </p:blipFill>
          <p:spPr bwMode="auto">
            <a:xfrm>
              <a:off x="629464" y="2568710"/>
              <a:ext cx="428999" cy="399136"/>
            </a:xfrm>
            <a:prstGeom prst="rect">
              <a:avLst/>
            </a:prstGeom>
            <a:solidFill>
              <a:schemeClr val="bg1"/>
            </a:solidFill>
            <a:extLst/>
          </p:spPr>
        </p:pic>
        <p:pic>
          <p:nvPicPr>
            <p:cNvPr id="201" name="Picture 8" descr="https://d30y9cdsu7xlg0.cloudfront.net/png/1193159-20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1" t="21349" r="13401" b="21349"/>
            <a:stretch/>
          </p:blipFill>
          <p:spPr bwMode="auto">
            <a:xfrm>
              <a:off x="629466" y="3456823"/>
              <a:ext cx="428997" cy="416172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sp>
        <p:nvSpPr>
          <p:cNvPr id="202" name="TextBox 201"/>
          <p:cNvSpPr txBox="1"/>
          <p:nvPr/>
        </p:nvSpPr>
        <p:spPr>
          <a:xfrm>
            <a:off x="4620330" y="1877634"/>
            <a:ext cx="253791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/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분산 </a:t>
            </a:r>
            <a:r>
              <a:rPr lang="ko-KR" altLang="en-US" sz="16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노드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관리 데이터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83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ko-KR" altLang="en-US" sz="1200" dirty="0"/>
              <a:t>블록체인기반 </a:t>
            </a:r>
            <a:r>
              <a:rPr lang="ko-KR" altLang="en-US" sz="1200" dirty="0" smtClean="0"/>
              <a:t>연계신용서비스 개선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계속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14992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802650" y="1223755"/>
            <a:ext cx="5177046" cy="327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0228" latinLnBrk="0">
              <a:spcBef>
                <a:spcPts val="266"/>
              </a:spcBef>
            </a:pPr>
            <a:r>
              <a:rPr lang="ko-KR" altLang="en-US" sz="9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이전  페이지에서  이어짐</a:t>
            </a:r>
            <a:endParaRPr lang="ko-KR" altLang="en-US" sz="90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02650" y="1831873"/>
            <a:ext cx="5332443" cy="4387437"/>
            <a:chOff x="537863" y="1109572"/>
            <a:chExt cx="8103097" cy="4387437"/>
          </a:xfrm>
        </p:grpSpPr>
        <p:sp>
          <p:nvSpPr>
            <p:cNvPr id="230" name="Rectangle 1"/>
            <p:cNvSpPr>
              <a:spLocks noChangeArrowheads="1"/>
            </p:cNvSpPr>
            <p:nvPr/>
          </p:nvSpPr>
          <p:spPr bwMode="auto">
            <a:xfrm>
              <a:off x="6863076" y="1109572"/>
              <a:ext cx="122790" cy="338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0769" tIns="30385" rIns="60769" bIns="30385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endParaRPr lang="ko-KR" altLang="en-US"/>
            </a:p>
          </p:txBody>
        </p:sp>
        <p:sp>
          <p:nvSpPr>
            <p:cNvPr id="231" name="제목 4"/>
            <p:cNvSpPr txBox="1">
              <a:spLocks/>
            </p:cNvSpPr>
            <p:nvPr/>
          </p:nvSpPr>
          <p:spPr>
            <a:xfrm>
              <a:off x="576819" y="5022188"/>
              <a:ext cx="3737868" cy="451161"/>
            </a:xfrm>
            <a:prstGeom prst="rect">
              <a:avLst/>
            </a:prstGeom>
            <a:noFill/>
          </p:spPr>
          <p:txBody>
            <a:bodyPr wrap="squar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  <a:lvl2pPr marL="161794" lvl="1" indent="-92855" latinLnBrk="0">
                <a:buFont typeface="Wingdings" pitchFamily="2" charset="2"/>
                <a:buChar char="§"/>
                <a:defRPr sz="900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2pPr>
            </a:lstStyle>
            <a:p>
              <a:r>
                <a:rPr lang="ko-KR" altLang="en-US" sz="1100" dirty="0"/>
                <a:t>사전 시뮬레이션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담보주식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 기간 등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통해 </a:t>
              </a:r>
              <a:r>
                <a:rPr lang="ko-KR" altLang="en-US" spc="-150" dirty="0">
                  <a:solidFill>
                    <a:srgbClr val="CC3300"/>
                  </a:solidFill>
                </a:rPr>
                <a:t>고객이 필요한 연계신용상품을 쉽고 편리하게</a:t>
              </a:r>
              <a:r>
                <a:rPr lang="ko-KR" altLang="en-US" sz="1100" dirty="0"/>
                <a:t>  찾을 수 있습니다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sp>
          <p:nvSpPr>
            <p:cNvPr id="232" name="제목 4"/>
            <p:cNvSpPr txBox="1">
              <a:spLocks/>
            </p:cNvSpPr>
            <p:nvPr/>
          </p:nvSpPr>
          <p:spPr>
            <a:xfrm>
              <a:off x="4790658" y="5037577"/>
              <a:ext cx="3627830" cy="435772"/>
            </a:xfrm>
            <a:prstGeom prst="rect">
              <a:avLst/>
            </a:prstGeom>
            <a:noFill/>
          </p:spPr>
          <p:txBody>
            <a:bodyPr wrap="squar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  <a:lvl2pPr marL="161794" lvl="1" indent="-92855" latinLnBrk="0">
                <a:buFont typeface="Wingdings" pitchFamily="2" charset="2"/>
                <a:buChar char="§"/>
                <a:defRPr sz="900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2pPr>
            </a:lstStyle>
            <a:p>
              <a:r>
                <a:rPr lang="ko-KR" altLang="en-US" sz="1100" dirty="0"/>
                <a:t>증권사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여신사</a:t>
              </a:r>
              <a:r>
                <a:rPr lang="ko-KR" altLang="en-US" sz="1100" dirty="0"/>
                <a:t> 사이트를 </a:t>
              </a:r>
              <a:r>
                <a:rPr lang="ko-KR" altLang="en-US" sz="1100" dirty="0" err="1"/>
                <a:t>번갈아가며</a:t>
              </a:r>
              <a:r>
                <a:rPr lang="ko-KR" altLang="en-US" sz="1100" dirty="0"/>
                <a:t> 진행되던 번거로웠던 </a:t>
              </a:r>
              <a:r>
                <a:rPr lang="ko-KR" altLang="en-US" spc="-150" dirty="0">
                  <a:solidFill>
                    <a:srgbClr val="CC3300"/>
                  </a:solidFill>
                </a:rPr>
                <a:t>신청절차가 보다 쉬워집니다</a:t>
              </a:r>
              <a:r>
                <a:rPr lang="en-US" altLang="ko-KR" spc="-150" dirty="0">
                  <a:solidFill>
                    <a:srgbClr val="CC3300"/>
                  </a:solidFill>
                </a:rPr>
                <a:t>.</a:t>
              </a:r>
              <a:endParaRPr lang="ko-KR" altLang="en-US" spc="-150" dirty="0">
                <a:solidFill>
                  <a:srgbClr val="CC3300"/>
                </a:solidFill>
              </a:endParaRPr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537863" y="1674256"/>
              <a:ext cx="3760644" cy="3285262"/>
              <a:chOff x="537863" y="1674256"/>
              <a:chExt cx="3760644" cy="3285262"/>
            </a:xfrm>
          </p:grpSpPr>
          <p:pic>
            <p:nvPicPr>
              <p:cNvPr id="234" name="Picture 3" descr="D:\블록체인플랫폼\디자인\JPG\04_Brochure\KBP_UX_SecuritiesFirm PT_Page_05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6" t="20730" r="4235" b="11622"/>
              <a:stretch/>
            </p:blipFill>
            <p:spPr bwMode="auto">
              <a:xfrm>
                <a:off x="537863" y="1674256"/>
                <a:ext cx="2891350" cy="1970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5" name="Picture 2" descr="D:\블록체인플랫폼\디자인\JPG\04_Brochure\KBP_UX_SecuritiesFirm PT_Page_06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733" t="20934" r="4334" b="11923"/>
              <a:stretch/>
            </p:blipFill>
            <p:spPr bwMode="auto">
              <a:xfrm>
                <a:off x="1416941" y="3003381"/>
                <a:ext cx="2881566" cy="1956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6" name="그룹 235"/>
            <p:cNvGrpSpPr/>
            <p:nvPr/>
          </p:nvGrpSpPr>
          <p:grpSpPr>
            <a:xfrm>
              <a:off x="4732020" y="4622155"/>
              <a:ext cx="3908940" cy="337363"/>
              <a:chOff x="4732020" y="4442090"/>
              <a:chExt cx="3908940" cy="337363"/>
            </a:xfrm>
          </p:grpSpPr>
          <p:sp>
            <p:nvSpPr>
              <p:cNvPr id="237" name="모서리가 둥근 직사각형 236"/>
              <p:cNvSpPr/>
              <p:nvPr/>
            </p:nvSpPr>
            <p:spPr>
              <a:xfrm>
                <a:off x="4732020" y="4442090"/>
                <a:ext cx="670255" cy="337363"/>
              </a:xfrm>
              <a:prstGeom prst="roundRect">
                <a:avLst/>
              </a:prstGeom>
              <a:solidFill>
                <a:srgbClr val="E9EB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ko-KR" altLang="en-US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증권사 </a:t>
                </a:r>
                <a:r>
                  <a:rPr lang="en-US" altLang="ko-KR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HTS</a:t>
                </a:r>
                <a:endPara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8" name="모서리가 둥근 직사각형 237"/>
              <p:cNvSpPr/>
              <p:nvPr/>
            </p:nvSpPr>
            <p:spPr>
              <a:xfrm>
                <a:off x="5811582" y="4442090"/>
                <a:ext cx="670255" cy="337363"/>
              </a:xfrm>
              <a:prstGeom prst="roundRect">
                <a:avLst/>
              </a:prstGeom>
              <a:solidFill>
                <a:srgbClr val="F1ED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1037" tIns="40519" rIns="81037" bIns="40519" rtlCol="0" anchor="ctr"/>
              <a:lstStyle/>
              <a:p>
                <a:pPr algn="ctr" latinLnBrk="0"/>
                <a:r>
                  <a:rPr lang="ko-KR" altLang="en-US" sz="900" b="1" spc="-70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여신사</a:t>
                </a:r>
                <a:r>
                  <a:rPr lang="ko-KR" altLang="en-US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 사이트</a:t>
                </a:r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6891144" y="4442090"/>
                <a:ext cx="670255" cy="337363"/>
              </a:xfrm>
              <a:prstGeom prst="roundRect">
                <a:avLst/>
              </a:prstGeom>
              <a:solidFill>
                <a:srgbClr val="E9EB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ko-KR" altLang="en-US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증권사 </a:t>
                </a:r>
                <a:r>
                  <a:rPr lang="en-US" altLang="ko-KR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HTS</a:t>
                </a:r>
                <a:endPara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7970705" y="4442090"/>
                <a:ext cx="670255" cy="337363"/>
              </a:xfrm>
              <a:prstGeom prst="roundRect">
                <a:avLst/>
              </a:prstGeom>
              <a:solidFill>
                <a:srgbClr val="F1ED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1037" tIns="40519" rIns="81037" bIns="40519" rtlCol="0" anchor="ctr"/>
              <a:lstStyle/>
              <a:p>
                <a:pPr algn="ctr" latinLnBrk="0"/>
                <a:r>
                  <a:rPr lang="ko-KR" altLang="en-US" sz="900" b="1" spc="-70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여신사</a:t>
                </a:r>
                <a:r>
                  <a:rPr lang="ko-KR" altLang="en-US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 사이트</a:t>
                </a:r>
              </a:p>
            </p:txBody>
          </p:sp>
          <p:sp>
            <p:nvSpPr>
              <p:cNvPr id="241" name="갈매기형 수장 240"/>
              <p:cNvSpPr/>
              <p:nvPr/>
            </p:nvSpPr>
            <p:spPr>
              <a:xfrm>
                <a:off x="5535491" y="4539334"/>
                <a:ext cx="142875" cy="142875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/>
                </a:solidFill>
              </a:ln>
            </p:spPr>
            <p:txBody>
              <a:bodyPr rtlCol="0" anchor="ctr"/>
              <a:lstStyle/>
              <a:p>
                <a:pPr algn="ctr" latinLnBrk="0"/>
                <a:endParaRPr lang="ko-KR" altLang="en-US"/>
              </a:p>
            </p:txBody>
          </p:sp>
          <p:sp>
            <p:nvSpPr>
              <p:cNvPr id="242" name="갈매기형 수장 241"/>
              <p:cNvSpPr/>
              <p:nvPr/>
            </p:nvSpPr>
            <p:spPr>
              <a:xfrm>
                <a:off x="6615053" y="4539334"/>
                <a:ext cx="142875" cy="142875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/>
                </a:solidFill>
              </a:ln>
            </p:spPr>
            <p:txBody>
              <a:bodyPr rtlCol="0" anchor="ctr"/>
              <a:lstStyle/>
              <a:p>
                <a:pPr algn="ctr" latinLnBrk="0"/>
                <a:endParaRPr lang="ko-KR" altLang="en-US"/>
              </a:p>
            </p:txBody>
          </p:sp>
          <p:sp>
            <p:nvSpPr>
              <p:cNvPr id="243" name="갈매기형 수장 242"/>
              <p:cNvSpPr/>
              <p:nvPr/>
            </p:nvSpPr>
            <p:spPr>
              <a:xfrm>
                <a:off x="7694615" y="4539334"/>
                <a:ext cx="142875" cy="142875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/>
                </a:solidFill>
              </a:ln>
            </p:spPr>
            <p:txBody>
              <a:bodyPr rtlCol="0" anchor="ctr"/>
              <a:lstStyle/>
              <a:p>
                <a:pPr algn="ctr" latinLnBrk="0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500564" y="1404809"/>
              <a:ext cx="4063574" cy="326688"/>
              <a:chOff x="1257300" y="1404809"/>
              <a:chExt cx="7306837" cy="326688"/>
            </a:xfrm>
          </p:grpSpPr>
          <p:grpSp>
            <p:nvGrpSpPr>
              <p:cNvPr id="245" name="그룹 244"/>
              <p:cNvGrpSpPr/>
              <p:nvPr/>
            </p:nvGrpSpPr>
            <p:grpSpPr>
              <a:xfrm>
                <a:off x="1257300" y="1404809"/>
                <a:ext cx="3525953" cy="326688"/>
                <a:chOff x="4905375" y="1404809"/>
                <a:chExt cx="3672240" cy="326688"/>
              </a:xfrm>
            </p:grpSpPr>
            <p:sp>
              <p:nvSpPr>
                <p:cNvPr id="249" name="직사각형 248"/>
                <p:cNvSpPr/>
                <p:nvPr/>
              </p:nvSpPr>
              <p:spPr bwMode="auto">
                <a:xfrm>
                  <a:off x="4932040" y="1685778"/>
                  <a:ext cx="3618910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762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spcBef>
                      <a:spcPts val="300"/>
                    </a:spcBef>
                  </a:pPr>
                  <a:endParaRPr lang="ko-KR" altLang="en-US" sz="1200" b="1">
                    <a:solidFill>
                      <a:schemeClr val="bg1"/>
                    </a:solidFill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4905375" y="1404809"/>
                  <a:ext cx="36722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algn="ctr" latinLnBrk="0">
                    <a:defRPr sz="1200" b="1" spc="-15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맑은 고딕" pitchFamily="50" charset="-127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altLang="ko-KR" spc="0" dirty="0" smtClean="0"/>
                    <a:t>As-Is</a:t>
                  </a:r>
                  <a:r>
                    <a:rPr lang="en-US" altLang="ko-KR" dirty="0" smtClean="0"/>
                    <a:t> (</a:t>
                  </a:r>
                  <a:r>
                    <a:rPr lang="ko-KR" altLang="en-US" dirty="0"/>
                    <a:t>복잡하고 다단계 진행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  <p:grpSp>
            <p:nvGrpSpPr>
              <p:cNvPr id="246" name="그룹 245"/>
              <p:cNvGrpSpPr/>
              <p:nvPr/>
            </p:nvGrpSpPr>
            <p:grpSpPr>
              <a:xfrm>
                <a:off x="4982240" y="1404809"/>
                <a:ext cx="3581897" cy="326688"/>
                <a:chOff x="4905375" y="1404809"/>
                <a:chExt cx="3672240" cy="326688"/>
              </a:xfrm>
            </p:grpSpPr>
            <p:sp>
              <p:nvSpPr>
                <p:cNvPr id="247" name="직사각형 246"/>
                <p:cNvSpPr/>
                <p:nvPr/>
              </p:nvSpPr>
              <p:spPr bwMode="auto">
                <a:xfrm>
                  <a:off x="4932040" y="1685778"/>
                  <a:ext cx="3618910" cy="45719"/>
                </a:xfrm>
                <a:prstGeom prst="rect">
                  <a:avLst/>
                </a:prstGeom>
                <a:solidFill>
                  <a:srgbClr val="CC3300"/>
                </a:solidFill>
                <a:ln w="762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spcBef>
                      <a:spcPts val="300"/>
                    </a:spcBef>
                  </a:pPr>
                  <a:endParaRPr lang="ko-KR" altLang="en-US" sz="1200" b="1">
                    <a:solidFill>
                      <a:schemeClr val="bg1"/>
                    </a:solidFill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4905375" y="1404809"/>
                  <a:ext cx="36722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algn="ctr" latinLnBrk="0">
                    <a:defRPr sz="1200" b="1" spc="-15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rgbClr val="CC3300"/>
                      </a:solidFill>
                      <a:latin typeface="Arial" panose="020B0604020202020204" pitchFamily="34" charset="0"/>
                      <a:ea typeface="맑은 고딕" pitchFamily="50" charset="-127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altLang="ko-KR" spc="0" dirty="0" smtClean="0"/>
                    <a:t>To-Be </a:t>
                  </a:r>
                  <a:r>
                    <a:rPr lang="en-US" altLang="ko-KR" dirty="0" smtClean="0"/>
                    <a:t>(</a:t>
                  </a:r>
                  <a:r>
                    <a:rPr lang="ko-KR" altLang="en-US" dirty="0"/>
                    <a:t>편리하고 간소화된 진행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</p:grpSp>
        <p:sp>
          <p:nvSpPr>
            <p:cNvPr id="251" name="직사각형 250"/>
            <p:cNvSpPr/>
            <p:nvPr/>
          </p:nvSpPr>
          <p:spPr>
            <a:xfrm>
              <a:off x="7534312" y="2462631"/>
              <a:ext cx="1076288" cy="8800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rtlCol="0" anchor="ctr"/>
            <a:lstStyle/>
            <a:p>
              <a:pPr marL="76200" indent="-76200" latinLnBrk="0"/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직접 </a:t>
              </a:r>
              <a:r>
                <a: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여신기관사이트를 거치지 않고 증권사에게 업무처리 가능</a:t>
              </a:r>
              <a:endPara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42875" lvl="2" indent="-57150" latinLnBrk="0">
                <a:buFont typeface="Wingdings" pitchFamily="2" charset="2"/>
                <a:buChar char="§"/>
              </a:pPr>
              <a:r>
                <a: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보안프로그램 설치 불필요</a:t>
              </a:r>
              <a:endPara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42875" lvl="2" indent="-57150" latinLnBrk="0">
                <a:buFont typeface="Wingdings" pitchFamily="2" charset="2"/>
                <a:buChar char="§"/>
              </a:pPr>
              <a:r>
                <a: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공인인증 입력 불필요</a:t>
              </a:r>
              <a:endPara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76200" indent="-76200" latinLnBrk="0"/>
              <a:r>
                <a:rPr lang="en-US" altLang="ko-KR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2.  </a:t>
              </a:r>
              <a:r>
                <a: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고객이 여러 화면에서  단계를 거치는 과정을 안거치는 한 화면에서 손쉽게 처리 가능</a:t>
              </a:r>
              <a:endPara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4526180" y="1941964"/>
              <a:ext cx="864970" cy="190402"/>
            </a:xfrm>
            <a:prstGeom prst="rect">
              <a:avLst/>
            </a:prstGeom>
            <a:solidFill>
              <a:srgbClr val="95A0B1"/>
            </a:solidFill>
            <a:ln w="9525" cap="flat" cmpd="sng" algn="ctr">
              <a:solidFill>
                <a:srgbClr val="818EA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5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상품 선택 후  고객들 의사사항 확인</a:t>
              </a: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4523273" y="2284211"/>
              <a:ext cx="864970" cy="190402"/>
            </a:xfrm>
            <a:prstGeom prst="rect">
              <a:avLst/>
            </a:prstGeom>
            <a:solidFill>
              <a:srgbClr val="95A0B1"/>
            </a:solidFill>
            <a:ln w="9525" cap="flat" cmpd="sng" algn="ctr">
              <a:solidFill>
                <a:srgbClr val="818EA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5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계좌 비밀번호 입력 후 약정 등록  및 신청</a:t>
              </a: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5571527" y="1941964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여신기관 </a:t>
              </a:r>
              <a:r>
                <a:rPr lang="ko-KR" altLang="en-US" sz="400" b="1" spc="-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스탁론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페이지 접속</a:t>
              </a: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5571527" y="2128888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보안 프로그램 설치</a:t>
              </a: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5571527" y="2315812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증권사 및 대출 상품 선택</a:t>
              </a: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5571527" y="2502736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신청 전 상품 내용 확인</a:t>
              </a: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5571527" y="2689660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본인인증 </a:t>
              </a:r>
              <a: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주민등록 번호 및 공인인증서 입력</a:t>
              </a:r>
              <a: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ko-KR" altLang="en-US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5571527" y="2876584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* 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약관  확인 및 동의</a:t>
              </a: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5571527" y="3063508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증권 계좌 정보 및 휴대폰 번호 입력 후 인증</a:t>
              </a: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5571527" y="3250432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대출한도금액 확인</a:t>
              </a: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5571527" y="3437356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** 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약관 확인 및 동의</a:t>
              </a: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5571527" y="3624280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신청서 작성 </a:t>
              </a: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신청금액</a:t>
              </a: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주소</a:t>
              </a: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직장</a:t>
              </a: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5571527" y="3811204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정보 신청 전 확인 후 실제 대출 신청</a:t>
              </a: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5571527" y="3998128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본인인증 및 공인인증서 입력</a:t>
              </a: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5571527" y="4185052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여신기관 전화 확인 후 대출</a:t>
              </a:r>
              <a: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신청 내역 및 입금 처리 완료</a:t>
              </a: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5571527" y="4371975"/>
              <a:ext cx="864970" cy="106714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신청 완료</a:t>
              </a:r>
            </a:p>
          </p:txBody>
        </p:sp>
        <p:cxnSp>
          <p:nvCxnSpPr>
            <p:cNvPr id="268" name="꺾인 연결선 267"/>
            <p:cNvCxnSpPr>
              <a:stCxn id="253" idx="3"/>
              <a:endCxn id="254" idx="1"/>
            </p:cNvCxnSpPr>
            <p:nvPr/>
          </p:nvCxnSpPr>
          <p:spPr bwMode="auto">
            <a:xfrm flipV="1">
              <a:off x="5388243" y="1995321"/>
              <a:ext cx="183284" cy="384091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69" name="직선 화살표 연결선 268"/>
            <p:cNvCxnSpPr>
              <a:stCxn id="252" idx="2"/>
              <a:endCxn id="253" idx="0"/>
            </p:cNvCxnSpPr>
            <p:nvPr/>
          </p:nvCxnSpPr>
          <p:spPr bwMode="auto">
            <a:xfrm flipH="1">
              <a:off x="4955758" y="2132366"/>
              <a:ext cx="2907" cy="1518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70" name="직선 화살표 연결선 269"/>
            <p:cNvCxnSpPr>
              <a:stCxn id="254" idx="2"/>
              <a:endCxn id="255" idx="0"/>
            </p:cNvCxnSpPr>
            <p:nvPr/>
          </p:nvCxnSpPr>
          <p:spPr bwMode="auto">
            <a:xfrm>
              <a:off x="6004012" y="2048678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71" name="직선 화살표 연결선 270"/>
            <p:cNvCxnSpPr>
              <a:stCxn id="255" idx="2"/>
              <a:endCxn id="256" idx="0"/>
            </p:cNvCxnSpPr>
            <p:nvPr/>
          </p:nvCxnSpPr>
          <p:spPr bwMode="auto">
            <a:xfrm>
              <a:off x="6004012" y="2235602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72" name="직선 화살표 연결선 271"/>
            <p:cNvCxnSpPr>
              <a:stCxn id="256" idx="2"/>
              <a:endCxn id="257" idx="0"/>
            </p:cNvCxnSpPr>
            <p:nvPr/>
          </p:nvCxnSpPr>
          <p:spPr bwMode="auto">
            <a:xfrm>
              <a:off x="6004012" y="2422526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73" name="직선 화살표 연결선 272"/>
            <p:cNvCxnSpPr>
              <a:stCxn id="257" idx="2"/>
              <a:endCxn id="258" idx="0"/>
            </p:cNvCxnSpPr>
            <p:nvPr/>
          </p:nvCxnSpPr>
          <p:spPr bwMode="auto">
            <a:xfrm>
              <a:off x="6004012" y="2609450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74" name="직선 화살표 연결선 273"/>
            <p:cNvCxnSpPr>
              <a:stCxn id="258" idx="2"/>
              <a:endCxn id="259" idx="0"/>
            </p:cNvCxnSpPr>
            <p:nvPr/>
          </p:nvCxnSpPr>
          <p:spPr bwMode="auto">
            <a:xfrm>
              <a:off x="6004012" y="2796374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75" name="직선 화살표 연결선 274"/>
            <p:cNvCxnSpPr>
              <a:stCxn id="259" idx="2"/>
              <a:endCxn id="260" idx="0"/>
            </p:cNvCxnSpPr>
            <p:nvPr/>
          </p:nvCxnSpPr>
          <p:spPr bwMode="auto">
            <a:xfrm>
              <a:off x="6004012" y="2983298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76" name="직선 화살표 연결선 275"/>
            <p:cNvCxnSpPr>
              <a:stCxn id="260" idx="2"/>
              <a:endCxn id="261" idx="0"/>
            </p:cNvCxnSpPr>
            <p:nvPr/>
          </p:nvCxnSpPr>
          <p:spPr bwMode="auto">
            <a:xfrm>
              <a:off x="6004012" y="3170222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77" name="직선 화살표 연결선 276"/>
            <p:cNvCxnSpPr>
              <a:stCxn id="261" idx="2"/>
              <a:endCxn id="262" idx="0"/>
            </p:cNvCxnSpPr>
            <p:nvPr/>
          </p:nvCxnSpPr>
          <p:spPr bwMode="auto">
            <a:xfrm>
              <a:off x="6004012" y="3357146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78" name="직선 화살표 연결선 277"/>
            <p:cNvCxnSpPr>
              <a:stCxn id="262" idx="2"/>
              <a:endCxn id="263" idx="0"/>
            </p:cNvCxnSpPr>
            <p:nvPr/>
          </p:nvCxnSpPr>
          <p:spPr bwMode="auto">
            <a:xfrm>
              <a:off x="6004012" y="3544070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79" name="직선 화살표 연결선 278"/>
            <p:cNvCxnSpPr>
              <a:stCxn id="263" idx="2"/>
              <a:endCxn id="264" idx="0"/>
            </p:cNvCxnSpPr>
            <p:nvPr/>
          </p:nvCxnSpPr>
          <p:spPr bwMode="auto">
            <a:xfrm>
              <a:off x="6004012" y="3730994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80" name="직선 화살표 연결선 279"/>
            <p:cNvCxnSpPr>
              <a:stCxn id="264" idx="2"/>
              <a:endCxn id="265" idx="0"/>
            </p:cNvCxnSpPr>
            <p:nvPr/>
          </p:nvCxnSpPr>
          <p:spPr bwMode="auto">
            <a:xfrm>
              <a:off x="6004012" y="3917918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81" name="직선 화살표 연결선 280"/>
            <p:cNvCxnSpPr>
              <a:stCxn id="265" idx="2"/>
              <a:endCxn id="266" idx="0"/>
            </p:cNvCxnSpPr>
            <p:nvPr/>
          </p:nvCxnSpPr>
          <p:spPr bwMode="auto">
            <a:xfrm>
              <a:off x="6004012" y="4104842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82" name="직선 화살표 연결선 281"/>
            <p:cNvCxnSpPr>
              <a:stCxn id="266" idx="2"/>
              <a:endCxn id="267" idx="0"/>
            </p:cNvCxnSpPr>
            <p:nvPr/>
          </p:nvCxnSpPr>
          <p:spPr bwMode="auto">
            <a:xfrm>
              <a:off x="6004012" y="4291766"/>
              <a:ext cx="0" cy="802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283" name="왼쪽 중괄호 282"/>
            <p:cNvSpPr/>
            <p:nvPr/>
          </p:nvSpPr>
          <p:spPr bwMode="auto">
            <a:xfrm flipH="1">
              <a:off x="6445952" y="1941962"/>
              <a:ext cx="111453" cy="1415183"/>
            </a:xfrm>
            <a:prstGeom prst="leftBrace">
              <a:avLst>
                <a:gd name="adj1" fmla="val 8333"/>
                <a:gd name="adj2" fmla="val 79778"/>
              </a:avLst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100"/>
            </a:p>
          </p:txBody>
        </p:sp>
        <p:sp>
          <p:nvSpPr>
            <p:cNvPr id="284" name="왼쪽 중괄호 283"/>
            <p:cNvSpPr/>
            <p:nvPr/>
          </p:nvSpPr>
          <p:spPr bwMode="auto">
            <a:xfrm flipH="1">
              <a:off x="6445952" y="3437357"/>
              <a:ext cx="111453" cy="659444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10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6679411" y="1918152"/>
              <a:ext cx="721514" cy="228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상품정보 직접검색</a:t>
              </a:r>
              <a:r>
                <a:rPr lang="en-US" altLang="ko-KR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시뮬레이션</a:t>
              </a:r>
              <a:r>
                <a:rPr lang="en-US" altLang="ko-KR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ko-KR" altLang="en-US" sz="6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6679411" y="2501254"/>
              <a:ext cx="721514" cy="228129"/>
            </a:xfrm>
            <a:prstGeom prst="rect">
              <a:avLst/>
            </a:prstGeom>
            <a:solidFill>
              <a:srgbClr val="95A0B1"/>
            </a:solidFill>
            <a:ln w="9525" cap="flat" cmpd="sng" algn="ctr">
              <a:solidFill>
                <a:srgbClr val="818EA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약정 등록 신청</a:t>
              </a:r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6679411" y="3084356"/>
              <a:ext cx="721514" cy="228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고객 인증 및 </a:t>
              </a:r>
              <a:r>
                <a:rPr lang="en-US" altLang="ko-KR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</a:t>
              </a:r>
              <a:r>
                <a:rPr lang="ko-KR" altLang="en-US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상품  선택</a:t>
              </a: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6679411" y="3667458"/>
              <a:ext cx="721514" cy="228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고객정보 입력 및 </a:t>
              </a:r>
              <a:r>
                <a:rPr lang="en-US" altLang="ko-KR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</a:t>
              </a:r>
              <a:r>
                <a:rPr lang="ko-KR" altLang="en-US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동의</a:t>
              </a: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6679411" y="4250560"/>
              <a:ext cx="721514" cy="228129"/>
            </a:xfrm>
            <a:prstGeom prst="rect">
              <a:avLst/>
            </a:prstGeom>
            <a:solidFill>
              <a:srgbClr val="95A0B1"/>
            </a:solidFill>
            <a:ln w="9525" cap="flat" cmpd="sng" algn="ctr">
              <a:solidFill>
                <a:srgbClr val="818EA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신청 내역 확인</a:t>
              </a: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7623249" y="3667458"/>
              <a:ext cx="721514" cy="228129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여신기관 대출 승인</a:t>
              </a: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7623249" y="4250560"/>
              <a:ext cx="721514" cy="228129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입금 및 대출신청 완료</a:t>
              </a:r>
            </a:p>
          </p:txBody>
        </p:sp>
        <p:cxnSp>
          <p:nvCxnSpPr>
            <p:cNvPr id="292" name="직선 화살표 연결선 291"/>
            <p:cNvCxnSpPr>
              <a:stCxn id="285" idx="2"/>
              <a:endCxn id="286" idx="0"/>
            </p:cNvCxnSpPr>
            <p:nvPr/>
          </p:nvCxnSpPr>
          <p:spPr bwMode="auto">
            <a:xfrm>
              <a:off x="7040168" y="2146281"/>
              <a:ext cx="0" cy="354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93" name="직선 화살표 연결선 292"/>
            <p:cNvCxnSpPr>
              <a:stCxn id="286" idx="2"/>
              <a:endCxn id="287" idx="0"/>
            </p:cNvCxnSpPr>
            <p:nvPr/>
          </p:nvCxnSpPr>
          <p:spPr bwMode="auto">
            <a:xfrm>
              <a:off x="7040168" y="2729383"/>
              <a:ext cx="0" cy="354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94" name="직선 화살표 연결선 293"/>
            <p:cNvCxnSpPr>
              <a:stCxn id="287" idx="2"/>
              <a:endCxn id="288" idx="0"/>
            </p:cNvCxnSpPr>
            <p:nvPr/>
          </p:nvCxnSpPr>
          <p:spPr bwMode="auto">
            <a:xfrm>
              <a:off x="7040168" y="3312485"/>
              <a:ext cx="0" cy="354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95" name="직선 화살표 연결선 294"/>
            <p:cNvCxnSpPr>
              <a:stCxn id="288" idx="2"/>
              <a:endCxn id="289" idx="0"/>
            </p:cNvCxnSpPr>
            <p:nvPr/>
          </p:nvCxnSpPr>
          <p:spPr bwMode="auto">
            <a:xfrm>
              <a:off x="7040168" y="3895587"/>
              <a:ext cx="0" cy="354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96" name="직선 화살표 연결선 295"/>
            <p:cNvCxnSpPr>
              <a:stCxn id="288" idx="3"/>
              <a:endCxn id="290" idx="1"/>
            </p:cNvCxnSpPr>
            <p:nvPr/>
          </p:nvCxnSpPr>
          <p:spPr bwMode="auto">
            <a:xfrm>
              <a:off x="7400925" y="3781523"/>
              <a:ext cx="2223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97" name="직선 화살표 연결선 296"/>
            <p:cNvCxnSpPr>
              <a:stCxn id="291" idx="1"/>
              <a:endCxn id="289" idx="3"/>
            </p:cNvCxnSpPr>
            <p:nvPr/>
          </p:nvCxnSpPr>
          <p:spPr bwMode="auto">
            <a:xfrm flipH="1">
              <a:off x="7400925" y="4364625"/>
              <a:ext cx="2223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98" name="직선 화살표 연결선 297"/>
            <p:cNvCxnSpPr>
              <a:stCxn id="290" idx="2"/>
              <a:endCxn id="291" idx="0"/>
            </p:cNvCxnSpPr>
            <p:nvPr/>
          </p:nvCxnSpPr>
          <p:spPr bwMode="auto">
            <a:xfrm>
              <a:off x="7984006" y="3895587"/>
              <a:ext cx="0" cy="354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99" name="꺾인 연결선 298"/>
            <p:cNvCxnSpPr>
              <a:stCxn id="287" idx="3"/>
              <a:endCxn id="288" idx="3"/>
            </p:cNvCxnSpPr>
            <p:nvPr/>
          </p:nvCxnSpPr>
          <p:spPr bwMode="auto">
            <a:xfrm>
              <a:off x="7400925" y="3198421"/>
              <a:ext cx="12700" cy="583102"/>
            </a:xfrm>
            <a:prstGeom prst="bentConnector3">
              <a:avLst>
                <a:gd name="adj1" fmla="val 750000"/>
              </a:avLst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00" name="직선 연결선 299"/>
            <p:cNvCxnSpPr/>
            <p:nvPr/>
          </p:nvCxnSpPr>
          <p:spPr bwMode="auto">
            <a:xfrm>
              <a:off x="571500" y="5497009"/>
              <a:ext cx="3852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1" name="직선 연결선 300"/>
            <p:cNvCxnSpPr/>
            <p:nvPr/>
          </p:nvCxnSpPr>
          <p:spPr bwMode="auto">
            <a:xfrm>
              <a:off x="4678573" y="5497009"/>
              <a:ext cx="3852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2" name="그룹 301"/>
            <p:cNvGrpSpPr/>
            <p:nvPr/>
          </p:nvGrpSpPr>
          <p:grpSpPr>
            <a:xfrm>
              <a:off x="7502866" y="1940177"/>
              <a:ext cx="1046807" cy="188711"/>
              <a:chOff x="7502866" y="1940177"/>
              <a:chExt cx="1046807" cy="188711"/>
            </a:xfrm>
          </p:grpSpPr>
          <p:sp>
            <p:nvSpPr>
              <p:cNvPr id="303" name="모서리가 둥근 사각형 설명선 302"/>
              <p:cNvSpPr/>
              <p:nvPr/>
            </p:nvSpPr>
            <p:spPr>
              <a:xfrm>
                <a:off x="7502866" y="1940177"/>
                <a:ext cx="1046807" cy="188711"/>
              </a:xfrm>
              <a:prstGeom prst="wedgeRoundRectCallout">
                <a:avLst>
                  <a:gd name="adj1" fmla="val -59049"/>
                  <a:gd name="adj2" fmla="val -16575"/>
                  <a:gd name="adj3" fmla="val 16667"/>
                </a:avLst>
              </a:prstGeom>
              <a:solidFill>
                <a:srgbClr val="CC3300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7547012" y="1972578"/>
                <a:ext cx="926120" cy="1229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rtlCol="0" anchor="ctr"/>
              <a:lstStyle/>
              <a:p>
                <a:pPr latinLnBrk="0"/>
                <a:r>
                  <a:rPr lang="ko-KR" altLang="en-US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추가 서비스 제공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5" name="직사각형 304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428275" y="1505689"/>
            <a:ext cx="1926840" cy="12311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8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이전  페이지에서  이어짐</a:t>
            </a:r>
          </a:p>
        </p:txBody>
      </p:sp>
    </p:spTree>
    <p:extLst>
      <p:ext uri="{BB962C8B-B14F-4D97-AF65-F5344CB8AC3E}">
        <p14:creationId xmlns:p14="http://schemas.microsoft.com/office/powerpoint/2010/main" val="191325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ko-KR" altLang="en-US" sz="1200" dirty="0"/>
              <a:t>블록체인기반 </a:t>
            </a:r>
            <a:r>
              <a:rPr lang="ko-KR" altLang="en-US" sz="1200" dirty="0" smtClean="0"/>
              <a:t>연계신용서비스 개선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계속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36547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802650" y="1223755"/>
            <a:ext cx="5177046" cy="327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0228" latinLnBrk="0">
              <a:spcBef>
                <a:spcPts val="266"/>
              </a:spcBef>
            </a:pPr>
            <a:r>
              <a:rPr lang="ko-KR" altLang="en-US" sz="900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이전  페이지에서  이어짐</a:t>
            </a:r>
            <a:endParaRPr lang="ko-KR" altLang="en-US" sz="90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27364" y="1763815"/>
            <a:ext cx="5315237" cy="4387437"/>
            <a:chOff x="537863" y="1109572"/>
            <a:chExt cx="8103097" cy="4387437"/>
          </a:xfrm>
        </p:grpSpPr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6863076" y="1109572"/>
              <a:ext cx="122790" cy="338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0769" tIns="30385" rIns="60769" bIns="30385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atinLnBrk="0"/>
              <a:endParaRPr lang="ko-KR" altLang="en-US"/>
            </a:p>
          </p:txBody>
        </p:sp>
        <p:sp>
          <p:nvSpPr>
            <p:cNvPr id="84" name="제목 4"/>
            <p:cNvSpPr txBox="1">
              <a:spLocks/>
            </p:cNvSpPr>
            <p:nvPr/>
          </p:nvSpPr>
          <p:spPr>
            <a:xfrm>
              <a:off x="576819" y="5022188"/>
              <a:ext cx="3737868" cy="451161"/>
            </a:xfrm>
            <a:prstGeom prst="rect">
              <a:avLst/>
            </a:prstGeom>
            <a:noFill/>
          </p:spPr>
          <p:txBody>
            <a:bodyPr wrap="squar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  <a:lvl2pPr marL="161794" lvl="1" indent="-92855" latinLnBrk="0">
                <a:buFont typeface="Wingdings" pitchFamily="2" charset="2"/>
                <a:buChar char="§"/>
                <a:defRPr sz="900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2pPr>
            </a:lstStyle>
            <a:p>
              <a:r>
                <a:rPr lang="ko-KR" altLang="en-US" sz="1100" dirty="0"/>
                <a:t>사전 시뮬레이션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담보주식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 기간 등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통해 </a:t>
              </a:r>
              <a:r>
                <a:rPr lang="ko-KR" altLang="en-US" spc="-150" dirty="0">
                  <a:solidFill>
                    <a:srgbClr val="CC3300"/>
                  </a:solidFill>
                </a:rPr>
                <a:t>고객이 필요한 연계신용상품을 쉽고 편리하게</a:t>
              </a:r>
              <a:r>
                <a:rPr lang="ko-KR" altLang="en-US" sz="1100" dirty="0"/>
                <a:t>  찾을 수 있습니다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sp>
          <p:nvSpPr>
            <p:cNvPr id="85" name="제목 4"/>
            <p:cNvSpPr txBox="1">
              <a:spLocks/>
            </p:cNvSpPr>
            <p:nvPr/>
          </p:nvSpPr>
          <p:spPr>
            <a:xfrm>
              <a:off x="4790658" y="5037577"/>
              <a:ext cx="3627830" cy="435772"/>
            </a:xfrm>
            <a:prstGeom prst="rect">
              <a:avLst/>
            </a:prstGeom>
            <a:noFill/>
          </p:spPr>
          <p:txBody>
            <a:bodyPr wrap="squar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  <a:lvl2pPr marL="161794" lvl="1" indent="-92855" latinLnBrk="0">
                <a:buFont typeface="Wingdings" pitchFamily="2" charset="2"/>
                <a:buChar char="§"/>
                <a:defRPr sz="900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2pPr>
            </a:lstStyle>
            <a:p>
              <a:r>
                <a:rPr lang="ko-KR" altLang="en-US" sz="1100" dirty="0"/>
                <a:t>증권사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여신사</a:t>
              </a:r>
              <a:r>
                <a:rPr lang="ko-KR" altLang="en-US" sz="1100" dirty="0"/>
                <a:t> 사이트를 </a:t>
              </a:r>
              <a:r>
                <a:rPr lang="ko-KR" altLang="en-US" sz="1100" dirty="0" err="1"/>
                <a:t>번갈아가며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진행되던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ko-KR" altLang="en-US" sz="1100" dirty="0" smtClean="0"/>
                <a:t>번거로웠던 </a:t>
              </a:r>
              <a:r>
                <a:rPr lang="ko-KR" altLang="en-US" spc="-150" dirty="0">
                  <a:solidFill>
                    <a:srgbClr val="CC3300"/>
                  </a:solidFill>
                </a:rPr>
                <a:t>신청절차가 보다 쉬워집니다</a:t>
              </a:r>
              <a:r>
                <a:rPr lang="en-US" altLang="ko-KR" spc="-150" dirty="0">
                  <a:solidFill>
                    <a:srgbClr val="CC3300"/>
                  </a:solidFill>
                </a:rPr>
                <a:t>.</a:t>
              </a:r>
              <a:endParaRPr lang="ko-KR" altLang="en-US" spc="-150" dirty="0">
                <a:solidFill>
                  <a:srgbClr val="CC3300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37863" y="1674256"/>
              <a:ext cx="3760644" cy="3285262"/>
              <a:chOff x="537863" y="1674256"/>
              <a:chExt cx="3760644" cy="3285262"/>
            </a:xfrm>
          </p:grpSpPr>
          <p:pic>
            <p:nvPicPr>
              <p:cNvPr id="87" name="Picture 3" descr="D:\블록체인플랫폼\디자인\JPG\04_Brochure\KBP_UX_SecuritiesFirm PT_Page_05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6" t="20730" r="4235" b="11622"/>
              <a:stretch/>
            </p:blipFill>
            <p:spPr bwMode="auto">
              <a:xfrm>
                <a:off x="537863" y="1674256"/>
                <a:ext cx="2891350" cy="1970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D:\블록체인플랫폼\디자인\JPG\04_Brochure\KBP_UX_SecuritiesFirm PT_Page_06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733" t="20934" r="4334" b="11923"/>
              <a:stretch/>
            </p:blipFill>
            <p:spPr bwMode="auto">
              <a:xfrm>
                <a:off x="1416941" y="3003381"/>
                <a:ext cx="2881566" cy="1956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9" name="그룹 88"/>
            <p:cNvGrpSpPr/>
            <p:nvPr/>
          </p:nvGrpSpPr>
          <p:grpSpPr>
            <a:xfrm>
              <a:off x="4732020" y="4622155"/>
              <a:ext cx="3908940" cy="337363"/>
              <a:chOff x="4732020" y="4442090"/>
              <a:chExt cx="3908940" cy="337363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4732020" y="4442090"/>
                <a:ext cx="670255" cy="337363"/>
              </a:xfrm>
              <a:prstGeom prst="roundRect">
                <a:avLst/>
              </a:prstGeom>
              <a:solidFill>
                <a:srgbClr val="E9EB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ko-KR" altLang="en-US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증권사 </a:t>
                </a:r>
                <a:r>
                  <a:rPr lang="en-US" altLang="ko-KR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HTS</a:t>
                </a:r>
                <a:endPara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5811582" y="4442090"/>
                <a:ext cx="670255" cy="337363"/>
              </a:xfrm>
              <a:prstGeom prst="roundRect">
                <a:avLst/>
              </a:prstGeom>
              <a:solidFill>
                <a:srgbClr val="F1ED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1037" tIns="40519" rIns="81037" bIns="40519" rtlCol="0" anchor="ctr"/>
              <a:lstStyle/>
              <a:p>
                <a:pPr algn="ctr" latinLnBrk="0"/>
                <a:r>
                  <a:rPr lang="ko-KR" altLang="en-US" sz="900" b="1" spc="-70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여신사</a:t>
                </a:r>
                <a:r>
                  <a:rPr lang="ko-KR" altLang="en-US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 사이트</a:t>
                </a: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6891144" y="4442090"/>
                <a:ext cx="670255" cy="337363"/>
              </a:xfrm>
              <a:prstGeom prst="roundRect">
                <a:avLst/>
              </a:prstGeom>
              <a:solidFill>
                <a:srgbClr val="E9EB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ko-KR" altLang="en-US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증권사 </a:t>
                </a:r>
                <a:r>
                  <a:rPr lang="en-US" altLang="ko-KR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HTS</a:t>
                </a:r>
                <a:endPara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7970705" y="4442090"/>
                <a:ext cx="670255" cy="337363"/>
              </a:xfrm>
              <a:prstGeom prst="roundRect">
                <a:avLst/>
              </a:prstGeom>
              <a:solidFill>
                <a:srgbClr val="F1ED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1037" tIns="40519" rIns="81037" bIns="40519" rtlCol="0" anchor="ctr"/>
              <a:lstStyle/>
              <a:p>
                <a:pPr algn="ctr" latinLnBrk="0"/>
                <a:r>
                  <a:rPr lang="ko-KR" altLang="en-US" sz="900" b="1" spc="-70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여신사</a:t>
                </a:r>
                <a:r>
                  <a:rPr lang="ko-KR" altLang="en-US" sz="900" b="1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 사이트</a:t>
                </a:r>
              </a:p>
            </p:txBody>
          </p:sp>
          <p:sp>
            <p:nvSpPr>
              <p:cNvPr id="94" name="갈매기형 수장 93"/>
              <p:cNvSpPr/>
              <p:nvPr/>
            </p:nvSpPr>
            <p:spPr>
              <a:xfrm>
                <a:off x="5535491" y="4539334"/>
                <a:ext cx="142875" cy="142875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 latinLnBrk="0"/>
                <a:endParaRPr lang="ko-KR" altLang="en-US"/>
              </a:p>
            </p:txBody>
          </p:sp>
          <p:sp>
            <p:nvSpPr>
              <p:cNvPr id="95" name="갈매기형 수장 94"/>
              <p:cNvSpPr/>
              <p:nvPr/>
            </p:nvSpPr>
            <p:spPr>
              <a:xfrm>
                <a:off x="6615053" y="4539334"/>
                <a:ext cx="142875" cy="142875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 latinLnBrk="0"/>
                <a:endParaRPr lang="ko-KR" altLang="en-US"/>
              </a:p>
            </p:txBody>
          </p:sp>
          <p:sp>
            <p:nvSpPr>
              <p:cNvPr id="96" name="갈매기형 수장 95"/>
              <p:cNvSpPr/>
              <p:nvPr/>
            </p:nvSpPr>
            <p:spPr>
              <a:xfrm>
                <a:off x="7694615" y="4539334"/>
                <a:ext cx="142875" cy="142875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 latinLnBrk="0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00564" y="1404809"/>
              <a:ext cx="4063574" cy="326688"/>
              <a:chOff x="1257300" y="1404809"/>
              <a:chExt cx="7306837" cy="326688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1257300" y="1404809"/>
                <a:ext cx="3525953" cy="326688"/>
                <a:chOff x="4905375" y="1404809"/>
                <a:chExt cx="3672240" cy="326688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4932040" y="1685778"/>
                  <a:ext cx="3618910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762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spcBef>
                      <a:spcPts val="300"/>
                    </a:spcBef>
                  </a:pPr>
                  <a:endParaRPr lang="ko-KR" altLang="en-US" sz="1200" b="1">
                    <a:solidFill>
                      <a:schemeClr val="bg1"/>
                    </a:solidFill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905375" y="1404809"/>
                  <a:ext cx="36722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algn="ctr" latinLnBrk="0">
                    <a:defRPr sz="1200" b="1" spc="-15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맑은 고딕" pitchFamily="50" charset="-127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altLang="ko-KR" spc="0" dirty="0" smtClean="0"/>
                    <a:t>As-Is</a:t>
                  </a:r>
                  <a:r>
                    <a:rPr lang="en-US" altLang="ko-KR" dirty="0" smtClean="0"/>
                    <a:t> (</a:t>
                  </a:r>
                  <a:r>
                    <a:rPr lang="ko-KR" altLang="en-US" dirty="0"/>
                    <a:t>복잡하고 다단계 진행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  <p:grpSp>
            <p:nvGrpSpPr>
              <p:cNvPr id="99" name="그룹 98"/>
              <p:cNvGrpSpPr/>
              <p:nvPr/>
            </p:nvGrpSpPr>
            <p:grpSpPr>
              <a:xfrm>
                <a:off x="4982240" y="1404809"/>
                <a:ext cx="3581897" cy="326688"/>
                <a:chOff x="4905375" y="1404809"/>
                <a:chExt cx="3672240" cy="326688"/>
              </a:xfrm>
            </p:grpSpPr>
            <p:sp>
              <p:nvSpPr>
                <p:cNvPr id="100" name="직사각형 99"/>
                <p:cNvSpPr/>
                <p:nvPr/>
              </p:nvSpPr>
              <p:spPr bwMode="auto">
                <a:xfrm>
                  <a:off x="4932040" y="1685778"/>
                  <a:ext cx="3618910" cy="45719"/>
                </a:xfrm>
                <a:prstGeom prst="rect">
                  <a:avLst/>
                </a:prstGeom>
                <a:solidFill>
                  <a:srgbClr val="CC3300"/>
                </a:solidFill>
                <a:ln w="762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spcBef>
                      <a:spcPts val="300"/>
                    </a:spcBef>
                  </a:pPr>
                  <a:endParaRPr lang="ko-KR" altLang="en-US" sz="1200" b="1">
                    <a:solidFill>
                      <a:schemeClr val="bg1"/>
                    </a:solidFill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905375" y="1404809"/>
                  <a:ext cx="36722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algn="ctr" latinLnBrk="0">
                    <a:defRPr sz="1200" b="1" spc="-15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rgbClr val="CC3300"/>
                      </a:solidFill>
                      <a:latin typeface="Arial" panose="020B0604020202020204" pitchFamily="34" charset="0"/>
                      <a:ea typeface="맑은 고딕" pitchFamily="50" charset="-127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altLang="ko-KR" spc="0" dirty="0" smtClean="0"/>
                    <a:t>To-Be </a:t>
                  </a:r>
                  <a:r>
                    <a:rPr lang="en-US" altLang="ko-KR" dirty="0" smtClean="0"/>
                    <a:t>(</a:t>
                  </a:r>
                  <a:r>
                    <a:rPr lang="ko-KR" altLang="en-US" dirty="0"/>
                    <a:t>편리하고 간소화된 진행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</p:grpSp>
        <p:sp>
          <p:nvSpPr>
            <p:cNvPr id="104" name="직사각형 103"/>
            <p:cNvSpPr/>
            <p:nvPr/>
          </p:nvSpPr>
          <p:spPr>
            <a:xfrm>
              <a:off x="7534312" y="2500735"/>
              <a:ext cx="1076288" cy="8800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rtlCol="0" anchor="ctr"/>
            <a:lstStyle/>
            <a:p>
              <a:pPr marL="76200" indent="-76200" latinLnBrk="0"/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직접 </a:t>
              </a:r>
              <a:r>
                <a: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여신기관사이트를 거치지 않고 증권사에게 업무처리 가능</a:t>
              </a:r>
              <a:endPara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42875" lvl="2" indent="-57150" latinLnBrk="0">
                <a:buFont typeface="Wingdings" pitchFamily="2" charset="2"/>
                <a:buChar char="§"/>
              </a:pPr>
              <a:r>
                <a: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보안프로그램 설치 불필요</a:t>
              </a:r>
              <a:endPara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42875" lvl="2" indent="-57150" latinLnBrk="0">
                <a:buFont typeface="Wingdings" pitchFamily="2" charset="2"/>
                <a:buChar char="§"/>
              </a:pPr>
              <a:r>
                <a: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공인인증 입력 불필요</a:t>
              </a:r>
              <a:endPara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76200" indent="-76200" latinLnBrk="0">
                <a:spcBef>
                  <a:spcPts val="600"/>
                </a:spcBef>
              </a:pPr>
              <a:r>
                <a:rPr lang="en-US" altLang="ko-KR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2.  </a:t>
              </a:r>
              <a:r>
                <a: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고객이 여러 화면에서  단계를 거치는 과정을 안거치는 한 화면에서 손쉽게 처리 가능</a:t>
              </a:r>
              <a:endParaRPr lang="en-US" altLang="ko-KR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526180" y="1941964"/>
              <a:ext cx="864970" cy="1904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5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상품 선택 후  고객들 의사사항 확인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523273" y="2284211"/>
              <a:ext cx="864970" cy="1904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5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계좌 비밀번호 입력 후 약정 등록  </a:t>
              </a:r>
              <a:r>
                <a:rPr lang="en-US" altLang="ko-KR" sz="500" b="1" spc="-8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500" b="1" spc="-8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500" b="1" spc="-8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및 </a:t>
              </a:r>
              <a:r>
                <a:rPr lang="ko-KR" altLang="en-US" sz="5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신청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571527" y="1941964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여신기관 </a:t>
              </a:r>
              <a:r>
                <a:rPr lang="ko-KR" altLang="en-US" sz="400" b="1" spc="-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스탁론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페이지 접속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571527" y="2128888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보안 프로그램 설치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71527" y="2315812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증권사 및 대출 상품 선택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571527" y="2502736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신청 전 상품 내용 확인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571527" y="2689660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본인인증 </a:t>
              </a:r>
              <a: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주민등록 번호 및 공인인증서 입력</a:t>
              </a:r>
              <a: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ko-KR" altLang="en-US" sz="400" b="1" spc="-8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571527" y="2876584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* 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약관  확인 및 동의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571527" y="3063508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증권 계좌 정보 및 휴대폰 번호 입력 후 인증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571527" y="3250432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대출한도금액 확인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571527" y="3437356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** 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약관 확인 및 동의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71527" y="3624280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신청서 작성 </a:t>
              </a: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신청금액</a:t>
              </a: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주소</a:t>
              </a: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직장</a:t>
              </a:r>
              <a:r>
                <a:rPr lang="en-US" altLang="ko-KR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ko-KR" altLang="en-US" sz="4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571527" y="3811204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정보 신청 전 확인 후 실제 대출 신청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571527" y="3998128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본인인증 및 공인인증서 입력</a:t>
              </a: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571527" y="4185052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여신기관 전화 확인 후 대출</a:t>
              </a:r>
              <a: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4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신청 내역 및 입금 처리 완료</a:t>
              </a: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571527" y="4371975"/>
              <a:ext cx="864970" cy="106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4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신청 완료</a:t>
              </a:r>
            </a:p>
          </p:txBody>
        </p:sp>
        <p:cxnSp>
          <p:nvCxnSpPr>
            <p:cNvPr id="121" name="꺾인 연결선 120"/>
            <p:cNvCxnSpPr>
              <a:stCxn id="106" idx="3"/>
              <a:endCxn id="107" idx="1"/>
            </p:cNvCxnSpPr>
            <p:nvPr/>
          </p:nvCxnSpPr>
          <p:spPr bwMode="auto">
            <a:xfrm flipV="1">
              <a:off x="5388243" y="1995321"/>
              <a:ext cx="183284" cy="384091"/>
            </a:xfrm>
            <a:prstGeom prst="bent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2" name="직선 화살표 연결선 121"/>
            <p:cNvCxnSpPr>
              <a:stCxn id="105" idx="2"/>
              <a:endCxn id="106" idx="0"/>
            </p:cNvCxnSpPr>
            <p:nvPr/>
          </p:nvCxnSpPr>
          <p:spPr bwMode="auto">
            <a:xfrm flipH="1">
              <a:off x="4955758" y="2132366"/>
              <a:ext cx="2907" cy="151845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3" name="직선 화살표 연결선 122"/>
            <p:cNvCxnSpPr>
              <a:stCxn id="107" idx="2"/>
              <a:endCxn id="108" idx="0"/>
            </p:cNvCxnSpPr>
            <p:nvPr/>
          </p:nvCxnSpPr>
          <p:spPr bwMode="auto">
            <a:xfrm>
              <a:off x="6004012" y="2048678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4" name="직선 화살표 연결선 123"/>
            <p:cNvCxnSpPr>
              <a:stCxn id="108" idx="2"/>
              <a:endCxn id="109" idx="0"/>
            </p:cNvCxnSpPr>
            <p:nvPr/>
          </p:nvCxnSpPr>
          <p:spPr bwMode="auto">
            <a:xfrm>
              <a:off x="6004012" y="2235602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5" name="직선 화살표 연결선 124"/>
            <p:cNvCxnSpPr>
              <a:stCxn id="109" idx="2"/>
              <a:endCxn id="110" idx="0"/>
            </p:cNvCxnSpPr>
            <p:nvPr/>
          </p:nvCxnSpPr>
          <p:spPr bwMode="auto">
            <a:xfrm>
              <a:off x="6004012" y="2422526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6" name="직선 화살표 연결선 125"/>
            <p:cNvCxnSpPr>
              <a:stCxn id="110" idx="2"/>
              <a:endCxn id="111" idx="0"/>
            </p:cNvCxnSpPr>
            <p:nvPr/>
          </p:nvCxnSpPr>
          <p:spPr bwMode="auto">
            <a:xfrm>
              <a:off x="6004012" y="2609450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7" name="직선 화살표 연결선 126"/>
            <p:cNvCxnSpPr>
              <a:stCxn id="111" idx="2"/>
              <a:endCxn id="112" idx="0"/>
            </p:cNvCxnSpPr>
            <p:nvPr/>
          </p:nvCxnSpPr>
          <p:spPr bwMode="auto">
            <a:xfrm>
              <a:off x="6004012" y="2796374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8" name="직선 화살표 연결선 127"/>
            <p:cNvCxnSpPr>
              <a:stCxn id="112" idx="2"/>
              <a:endCxn id="113" idx="0"/>
            </p:cNvCxnSpPr>
            <p:nvPr/>
          </p:nvCxnSpPr>
          <p:spPr bwMode="auto">
            <a:xfrm>
              <a:off x="6004012" y="2983298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9" name="직선 화살표 연결선 128"/>
            <p:cNvCxnSpPr>
              <a:stCxn id="113" idx="2"/>
              <a:endCxn id="114" idx="0"/>
            </p:cNvCxnSpPr>
            <p:nvPr/>
          </p:nvCxnSpPr>
          <p:spPr bwMode="auto">
            <a:xfrm>
              <a:off x="6004012" y="3170222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0" name="직선 화살표 연결선 129"/>
            <p:cNvCxnSpPr>
              <a:stCxn id="114" idx="2"/>
              <a:endCxn id="115" idx="0"/>
            </p:cNvCxnSpPr>
            <p:nvPr/>
          </p:nvCxnSpPr>
          <p:spPr bwMode="auto">
            <a:xfrm>
              <a:off x="6004012" y="3357146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1" name="직선 화살표 연결선 130"/>
            <p:cNvCxnSpPr>
              <a:stCxn id="115" idx="2"/>
              <a:endCxn id="116" idx="0"/>
            </p:cNvCxnSpPr>
            <p:nvPr/>
          </p:nvCxnSpPr>
          <p:spPr bwMode="auto">
            <a:xfrm>
              <a:off x="6004012" y="3544070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2" name="직선 화살표 연결선 131"/>
            <p:cNvCxnSpPr>
              <a:stCxn id="116" idx="2"/>
              <a:endCxn id="117" idx="0"/>
            </p:cNvCxnSpPr>
            <p:nvPr/>
          </p:nvCxnSpPr>
          <p:spPr bwMode="auto">
            <a:xfrm>
              <a:off x="6004012" y="3730994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3" name="직선 화살표 연결선 132"/>
            <p:cNvCxnSpPr>
              <a:stCxn id="117" idx="2"/>
              <a:endCxn id="118" idx="0"/>
            </p:cNvCxnSpPr>
            <p:nvPr/>
          </p:nvCxnSpPr>
          <p:spPr bwMode="auto">
            <a:xfrm>
              <a:off x="6004012" y="3917918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4" name="직선 화살표 연결선 133"/>
            <p:cNvCxnSpPr>
              <a:stCxn id="118" idx="2"/>
              <a:endCxn id="119" idx="0"/>
            </p:cNvCxnSpPr>
            <p:nvPr/>
          </p:nvCxnSpPr>
          <p:spPr bwMode="auto">
            <a:xfrm>
              <a:off x="6004012" y="4104842"/>
              <a:ext cx="0" cy="802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5" name="직선 화살표 연결선 134"/>
            <p:cNvCxnSpPr>
              <a:stCxn id="119" idx="2"/>
              <a:endCxn id="120" idx="0"/>
            </p:cNvCxnSpPr>
            <p:nvPr/>
          </p:nvCxnSpPr>
          <p:spPr bwMode="auto">
            <a:xfrm>
              <a:off x="6004012" y="4291766"/>
              <a:ext cx="0" cy="80209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136" name="왼쪽 중괄호 135"/>
            <p:cNvSpPr/>
            <p:nvPr/>
          </p:nvSpPr>
          <p:spPr bwMode="auto">
            <a:xfrm flipH="1">
              <a:off x="6445952" y="1941962"/>
              <a:ext cx="111453" cy="1415183"/>
            </a:xfrm>
            <a:prstGeom prst="leftBrace">
              <a:avLst>
                <a:gd name="adj1" fmla="val 8333"/>
                <a:gd name="adj2" fmla="val 83985"/>
              </a:avLst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100"/>
            </a:p>
          </p:txBody>
        </p:sp>
        <p:sp>
          <p:nvSpPr>
            <p:cNvPr id="137" name="왼쪽 중괄호 136"/>
            <p:cNvSpPr/>
            <p:nvPr/>
          </p:nvSpPr>
          <p:spPr bwMode="auto">
            <a:xfrm flipH="1">
              <a:off x="6445952" y="3437357"/>
              <a:ext cx="111453" cy="659444"/>
            </a:xfrm>
            <a:prstGeom prst="leftBrac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10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6679411" y="1918152"/>
              <a:ext cx="721514" cy="228129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상품정보 직접검색</a:t>
              </a:r>
              <a:r>
                <a:rPr lang="en-US" altLang="ko-KR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시뮬레이션</a:t>
              </a:r>
              <a:r>
                <a:rPr lang="en-US" altLang="ko-KR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ko-KR" altLang="en-US" sz="6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679411" y="2501254"/>
              <a:ext cx="721514" cy="228129"/>
            </a:xfrm>
            <a:prstGeom prst="rect">
              <a:avLst/>
            </a:prstGeom>
            <a:solidFill>
              <a:srgbClr val="637187"/>
            </a:solidFill>
            <a:ln w="9525" cap="flat" cmpd="sng" algn="ctr">
              <a:solidFill>
                <a:srgbClr val="434C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약정 등록 신청</a:t>
              </a: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6679411" y="3084356"/>
              <a:ext cx="721514" cy="228129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0"/>
                </a:spcBef>
              </a:pPr>
              <a:r>
                <a:rPr lang="ko-KR" altLang="en-US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고객 인증 및 </a:t>
              </a:r>
              <a:r>
                <a:rPr lang="en-US" altLang="ko-KR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</a:t>
              </a:r>
              <a:r>
                <a:rPr lang="ko-KR" altLang="en-US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상품  선택</a:t>
              </a: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6679411" y="3667458"/>
              <a:ext cx="721514" cy="228129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0"/>
                </a:spcBef>
              </a:pPr>
              <a:r>
                <a:rPr lang="ko-KR" altLang="en-US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고객정보 입력 및 </a:t>
              </a:r>
              <a:r>
                <a:rPr lang="en-US" altLang="ko-KR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6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</a:t>
              </a:r>
              <a:r>
                <a:rPr lang="ko-KR" altLang="en-US" sz="6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동의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679411" y="4250560"/>
              <a:ext cx="721514" cy="228129"/>
            </a:xfrm>
            <a:prstGeom prst="rect">
              <a:avLst/>
            </a:prstGeom>
            <a:solidFill>
              <a:srgbClr val="637187"/>
            </a:solidFill>
            <a:ln w="9525" cap="flat" cmpd="sng" algn="ctr">
              <a:solidFill>
                <a:srgbClr val="434C5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신청 내역 확인</a:t>
              </a: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7623249" y="3667458"/>
              <a:ext cx="721514" cy="228129"/>
            </a:xfrm>
            <a:prstGeom prst="rect">
              <a:avLst/>
            </a:prstGeom>
            <a:solidFill>
              <a:srgbClr val="D1D1E1"/>
            </a:solidFill>
            <a:ln w="95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여신기관 대출 승인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623249" y="4250560"/>
              <a:ext cx="721514" cy="228129"/>
            </a:xfrm>
            <a:prstGeom prst="rect">
              <a:avLst/>
            </a:prstGeom>
            <a:solidFill>
              <a:srgbClr val="D1D1E1"/>
            </a:solidFill>
            <a:ln w="9525" cap="flat" cmpd="sng" algn="ctr">
              <a:solidFill>
                <a:srgbClr val="66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lnSpc>
                  <a:spcPct val="80000"/>
                </a:lnSpc>
                <a:spcBef>
                  <a:spcPts val="0"/>
                </a:spcBef>
              </a:pPr>
              <a:r>
                <a:rPr lang="ko-KR" altLang="en-US" sz="600" b="1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입금 및 대출신청 완료</a:t>
              </a:r>
            </a:p>
          </p:txBody>
        </p:sp>
        <p:cxnSp>
          <p:nvCxnSpPr>
            <p:cNvPr id="145" name="직선 화살표 연결선 144"/>
            <p:cNvCxnSpPr>
              <a:stCxn id="138" idx="2"/>
              <a:endCxn id="139" idx="0"/>
            </p:cNvCxnSpPr>
            <p:nvPr/>
          </p:nvCxnSpPr>
          <p:spPr bwMode="auto">
            <a:xfrm>
              <a:off x="7040168" y="2146281"/>
              <a:ext cx="0" cy="354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6" name="직선 화살표 연결선 145"/>
            <p:cNvCxnSpPr>
              <a:stCxn id="139" idx="2"/>
              <a:endCxn id="140" idx="0"/>
            </p:cNvCxnSpPr>
            <p:nvPr/>
          </p:nvCxnSpPr>
          <p:spPr bwMode="auto">
            <a:xfrm>
              <a:off x="7040168" y="2729383"/>
              <a:ext cx="0" cy="354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7" name="직선 화살표 연결선 146"/>
            <p:cNvCxnSpPr>
              <a:stCxn id="140" idx="2"/>
              <a:endCxn id="141" idx="0"/>
            </p:cNvCxnSpPr>
            <p:nvPr/>
          </p:nvCxnSpPr>
          <p:spPr bwMode="auto">
            <a:xfrm>
              <a:off x="7040168" y="3312485"/>
              <a:ext cx="0" cy="354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8" name="직선 화살표 연결선 147"/>
            <p:cNvCxnSpPr>
              <a:stCxn id="141" idx="2"/>
              <a:endCxn id="142" idx="0"/>
            </p:cNvCxnSpPr>
            <p:nvPr/>
          </p:nvCxnSpPr>
          <p:spPr bwMode="auto">
            <a:xfrm>
              <a:off x="7040168" y="3895587"/>
              <a:ext cx="0" cy="354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9" name="직선 화살표 연결선 148"/>
            <p:cNvCxnSpPr>
              <a:stCxn id="141" idx="3"/>
              <a:endCxn id="143" idx="1"/>
            </p:cNvCxnSpPr>
            <p:nvPr/>
          </p:nvCxnSpPr>
          <p:spPr bwMode="auto">
            <a:xfrm>
              <a:off x="7400925" y="3781523"/>
              <a:ext cx="2223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0" name="직선 화살표 연결선 149"/>
            <p:cNvCxnSpPr>
              <a:stCxn id="144" idx="1"/>
              <a:endCxn id="142" idx="3"/>
            </p:cNvCxnSpPr>
            <p:nvPr/>
          </p:nvCxnSpPr>
          <p:spPr bwMode="auto">
            <a:xfrm flipH="1">
              <a:off x="7400925" y="4364625"/>
              <a:ext cx="2223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1" name="직선 화살표 연결선 150"/>
            <p:cNvCxnSpPr>
              <a:stCxn id="143" idx="2"/>
              <a:endCxn id="144" idx="0"/>
            </p:cNvCxnSpPr>
            <p:nvPr/>
          </p:nvCxnSpPr>
          <p:spPr bwMode="auto">
            <a:xfrm>
              <a:off x="7984006" y="3895587"/>
              <a:ext cx="0" cy="354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2" name="꺾인 연결선 151"/>
            <p:cNvCxnSpPr>
              <a:stCxn id="140" idx="3"/>
              <a:endCxn id="141" idx="3"/>
            </p:cNvCxnSpPr>
            <p:nvPr/>
          </p:nvCxnSpPr>
          <p:spPr bwMode="auto">
            <a:xfrm>
              <a:off x="7400925" y="3198421"/>
              <a:ext cx="12700" cy="583102"/>
            </a:xfrm>
            <a:prstGeom prst="bentConnector3">
              <a:avLst>
                <a:gd name="adj1" fmla="val 750000"/>
              </a:avLst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53" name="직선 연결선 152"/>
            <p:cNvCxnSpPr/>
            <p:nvPr/>
          </p:nvCxnSpPr>
          <p:spPr bwMode="auto">
            <a:xfrm>
              <a:off x="571500" y="5497009"/>
              <a:ext cx="3852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직선 연결선 153"/>
            <p:cNvCxnSpPr/>
            <p:nvPr/>
          </p:nvCxnSpPr>
          <p:spPr bwMode="auto">
            <a:xfrm>
              <a:off x="4678573" y="5497009"/>
              <a:ext cx="3852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5" name="그룹 154"/>
            <p:cNvGrpSpPr/>
            <p:nvPr/>
          </p:nvGrpSpPr>
          <p:grpSpPr>
            <a:xfrm>
              <a:off x="7502866" y="1940177"/>
              <a:ext cx="1046807" cy="188711"/>
              <a:chOff x="7502866" y="1940177"/>
              <a:chExt cx="1046807" cy="188711"/>
            </a:xfrm>
          </p:grpSpPr>
          <p:sp>
            <p:nvSpPr>
              <p:cNvPr id="156" name="모서리가 둥근 사각형 설명선 155"/>
              <p:cNvSpPr/>
              <p:nvPr/>
            </p:nvSpPr>
            <p:spPr>
              <a:xfrm>
                <a:off x="7502866" y="1940177"/>
                <a:ext cx="1046807" cy="188711"/>
              </a:xfrm>
              <a:prstGeom prst="wedgeRoundRectCallout">
                <a:avLst>
                  <a:gd name="adj1" fmla="val -59049"/>
                  <a:gd name="adj2" fmla="val -16575"/>
                  <a:gd name="adj3" fmla="val 16667"/>
                </a:avLst>
              </a:prstGeom>
              <a:solidFill>
                <a:srgbClr val="CC3300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7547012" y="1972578"/>
                <a:ext cx="926120" cy="1229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rtlCol="0" anchor="ctr"/>
              <a:lstStyle/>
              <a:p>
                <a:pPr latinLnBrk="0"/>
                <a:r>
                  <a:rPr lang="ko-KR" altLang="en-US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추가 서비스 제공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9" name="직사각형 158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428275" y="1505689"/>
            <a:ext cx="1926840" cy="12311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8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이전  페이지에서  이어짐</a:t>
            </a:r>
          </a:p>
        </p:txBody>
      </p:sp>
    </p:spTree>
    <p:extLst>
      <p:ext uri="{BB962C8B-B14F-4D97-AF65-F5344CB8AC3E}">
        <p14:creationId xmlns:p14="http://schemas.microsoft.com/office/powerpoint/2010/main" val="394989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ko-KR" altLang="en-US" sz="1200" spc="-300" dirty="0"/>
              <a:t>연계신용 서비스 플랫폼 인프라 구성</a:t>
            </a:r>
            <a:r>
              <a:rPr lang="en-US" altLang="ko-KR" sz="1200" spc="-300" dirty="0"/>
              <a:t>(</a:t>
            </a:r>
            <a:r>
              <a:rPr lang="ko-KR" altLang="en-US" sz="1200" spc="-300" dirty="0"/>
              <a:t>블록체인 기반</a:t>
            </a:r>
            <a:r>
              <a:rPr lang="en-US" altLang="ko-KR" sz="1200" spc="-300" dirty="0"/>
              <a:t>)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77037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802650" y="1223755"/>
            <a:ext cx="5177046" cy="327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0228" latinLnBrk="0">
              <a:spcBef>
                <a:spcPts val="266"/>
              </a:spcBef>
            </a:pP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연계신용 프로세스에 대한 핵심 정보를 ‘분산원장’</a:t>
            </a:r>
            <a:r>
              <a:rPr lang="ko-KR" altLang="en-US" sz="900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으로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공유하고</a:t>
            </a:r>
            <a:r>
              <a:rPr lang="en-US" altLang="ko-KR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데이터 신뢰도를 제고 및 업무 프로세스 간소화에 활용함</a:t>
            </a:r>
          </a:p>
        </p:txBody>
      </p:sp>
      <p:grpSp>
        <p:nvGrpSpPr>
          <p:cNvPr id="158" name="그룹 157"/>
          <p:cNvGrpSpPr/>
          <p:nvPr/>
        </p:nvGrpSpPr>
        <p:grpSpPr>
          <a:xfrm>
            <a:off x="1712640" y="1826303"/>
            <a:ext cx="5613605" cy="4393007"/>
            <a:chOff x="616462" y="1374032"/>
            <a:chExt cx="8375832" cy="4122977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0E77C422-9363-4EB8-ADBD-FD150E3971B2}"/>
                </a:ext>
              </a:extLst>
            </p:cNvPr>
            <p:cNvSpPr txBox="1"/>
            <p:nvPr/>
          </p:nvSpPr>
          <p:spPr>
            <a:xfrm>
              <a:off x="616462" y="1911926"/>
              <a:ext cx="453480" cy="266495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1200" dirty="0"/>
                <a:t>개요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9DF54B09-6A00-4A1E-9844-5A3C73BB6AE5}"/>
                </a:ext>
              </a:extLst>
            </p:cNvPr>
            <p:cNvSpPr txBox="1"/>
            <p:nvPr/>
          </p:nvSpPr>
          <p:spPr>
            <a:xfrm>
              <a:off x="644919" y="3106862"/>
              <a:ext cx="453480" cy="635827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1200" dirty="0"/>
                <a:t>주요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공유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정보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F728C0C5-A87D-45C5-AF71-0742EB1B2DD2}"/>
                </a:ext>
              </a:extLst>
            </p:cNvPr>
            <p:cNvSpPr txBox="1"/>
            <p:nvPr/>
          </p:nvSpPr>
          <p:spPr>
            <a:xfrm>
              <a:off x="644919" y="4838203"/>
              <a:ext cx="453480" cy="266495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1200" dirty="0"/>
                <a:t>특징</a:t>
              </a:r>
            </a:p>
          </p:txBody>
        </p:sp>
        <p:cxnSp>
          <p:nvCxnSpPr>
            <p:cNvPr id="162" name="Straight Connector 7">
              <a:extLst>
                <a:ext uri="{FF2B5EF4-FFF2-40B4-BE49-F238E27FC236}">
                  <a16:creationId xmlns:a16="http://schemas.microsoft.com/office/drawing/2014/main" xmlns="" id="{8C93FF44-4505-4377-95D8-0BFD62382C35}"/>
                </a:ext>
              </a:extLst>
            </p:cNvPr>
            <p:cNvCxnSpPr/>
            <p:nvPr/>
          </p:nvCxnSpPr>
          <p:spPr bwMode="auto">
            <a:xfrm>
              <a:off x="1129913" y="1711769"/>
              <a:ext cx="0" cy="6668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51">
              <a:extLst>
                <a:ext uri="{FF2B5EF4-FFF2-40B4-BE49-F238E27FC236}">
                  <a16:creationId xmlns:a16="http://schemas.microsoft.com/office/drawing/2014/main" xmlns="" id="{8E9E4EE1-3693-4E95-9222-083FD4101B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29913" y="2505439"/>
              <a:ext cx="0" cy="18386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53">
              <a:extLst>
                <a:ext uri="{FF2B5EF4-FFF2-40B4-BE49-F238E27FC236}">
                  <a16:creationId xmlns:a16="http://schemas.microsoft.com/office/drawing/2014/main" xmlns="" id="{BE4ADF82-F3F3-4DB5-8329-172E1551A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29913" y="4466470"/>
              <a:ext cx="0" cy="10099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Flowchart: Magnetic Disk 91">
              <a:extLst>
                <a:ext uri="{FF2B5EF4-FFF2-40B4-BE49-F238E27FC236}">
                  <a16:creationId xmlns:a16="http://schemas.microsoft.com/office/drawing/2014/main" xmlns="" id="{A702FD4E-EA68-43A8-B0F7-8C274094B5DB}"/>
                </a:ext>
              </a:extLst>
            </p:cNvPr>
            <p:cNvSpPr/>
            <p:nvPr/>
          </p:nvSpPr>
          <p:spPr bwMode="auto">
            <a:xfrm>
              <a:off x="5330830" y="2747643"/>
              <a:ext cx="675354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분산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원장</a:t>
              </a:r>
            </a:p>
          </p:txBody>
        </p:sp>
        <p:sp>
          <p:nvSpPr>
            <p:cNvPr id="166" name="Flowchart: Magnetic Disk 92">
              <a:extLst>
                <a:ext uri="{FF2B5EF4-FFF2-40B4-BE49-F238E27FC236}">
                  <a16:creationId xmlns:a16="http://schemas.microsoft.com/office/drawing/2014/main" xmlns="" id="{843AB6C2-521F-4EDB-8384-E8A2935B6615}"/>
                </a:ext>
              </a:extLst>
            </p:cNvPr>
            <p:cNvSpPr/>
            <p:nvPr/>
          </p:nvSpPr>
          <p:spPr bwMode="auto">
            <a:xfrm>
              <a:off x="6435955" y="2747643"/>
              <a:ext cx="675354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분산</a:t>
              </a:r>
              <a:r>
                <a:rPr lang="en-US" altLang="ko-KR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원장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7" name="Flowchart: Magnetic Disk 93">
              <a:extLst>
                <a:ext uri="{FF2B5EF4-FFF2-40B4-BE49-F238E27FC236}">
                  <a16:creationId xmlns:a16="http://schemas.microsoft.com/office/drawing/2014/main" xmlns="" id="{0ABB8F2D-02EA-4BF6-AB31-530EEE72BA05}"/>
                </a:ext>
              </a:extLst>
            </p:cNvPr>
            <p:cNvSpPr/>
            <p:nvPr/>
          </p:nvSpPr>
          <p:spPr bwMode="auto">
            <a:xfrm>
              <a:off x="7541079" y="2747643"/>
              <a:ext cx="675354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분산</a:t>
              </a:r>
              <a:r>
                <a:rPr lang="en-US" altLang="ko-KR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원장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xmlns="" id="{2B0F41C2-8401-4159-A50A-6132326FF0BC}"/>
                </a:ext>
              </a:extLst>
            </p:cNvPr>
            <p:cNvSpPr txBox="1"/>
            <p:nvPr/>
          </p:nvSpPr>
          <p:spPr>
            <a:xfrm>
              <a:off x="6056358" y="2927661"/>
              <a:ext cx="330369" cy="358828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/>
            <a:p>
              <a:pPr algn="l" latinLnBrk="0"/>
              <a:r>
                <a:rPr lang="en-US" altLang="ko-KR" b="1" dirty="0">
                  <a:solidFill>
                    <a:srgbClr val="49546B"/>
                  </a:solidFill>
                  <a:ea typeface="맑은 고딕" panose="020B0503020000020004" pitchFamily="50" charset="-127"/>
                </a:rPr>
                <a:t>=</a:t>
              </a:r>
              <a:endParaRPr lang="ko-KR" altLang="en-US" b="1" dirty="0">
                <a:solidFill>
                  <a:srgbClr val="49546B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xmlns="" id="{D4656A96-7D9C-4BC2-8D25-813EF3B2BD3F}"/>
                </a:ext>
              </a:extLst>
            </p:cNvPr>
            <p:cNvSpPr txBox="1"/>
            <p:nvPr/>
          </p:nvSpPr>
          <p:spPr>
            <a:xfrm>
              <a:off x="7176278" y="2927661"/>
              <a:ext cx="330369" cy="358828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/>
            <a:p>
              <a:pPr algn="l" latinLnBrk="0"/>
              <a:r>
                <a:rPr lang="en-US" altLang="ko-KR" b="1" dirty="0">
                  <a:solidFill>
                    <a:srgbClr val="49546B"/>
                  </a:solidFill>
                  <a:ea typeface="맑은 고딕" panose="020B0503020000020004" pitchFamily="50" charset="-127"/>
                </a:rPr>
                <a:t>=</a:t>
              </a:r>
              <a:endParaRPr lang="ko-KR" altLang="en-US" b="1" dirty="0">
                <a:solidFill>
                  <a:srgbClr val="49546B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EBAAE139-1B4E-44F1-B860-8AC4C870794E}"/>
                </a:ext>
              </a:extLst>
            </p:cNvPr>
            <p:cNvSpPr txBox="1"/>
            <p:nvPr/>
          </p:nvSpPr>
          <p:spPr>
            <a:xfrm>
              <a:off x="5424378" y="2470007"/>
              <a:ext cx="482975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증권사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F4D42329-2B27-4FBF-82A7-311068BD1D5D}"/>
                </a:ext>
              </a:extLst>
            </p:cNvPr>
            <p:cNvSpPr txBox="1"/>
            <p:nvPr/>
          </p:nvSpPr>
          <p:spPr>
            <a:xfrm>
              <a:off x="6532144" y="2470007"/>
              <a:ext cx="482975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여신사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xmlns="" id="{FD8FEC4C-000A-4C4A-82BD-493BB188F5EF}"/>
                </a:ext>
              </a:extLst>
            </p:cNvPr>
            <p:cNvSpPr txBox="1"/>
            <p:nvPr/>
          </p:nvSpPr>
          <p:spPr>
            <a:xfrm>
              <a:off x="7370032" y="2470007"/>
              <a:ext cx="1038255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블록체인 네트워크</a:t>
              </a:r>
            </a:p>
          </p:txBody>
        </p:sp>
        <p:sp>
          <p:nvSpPr>
            <p:cNvPr id="173" name="Arrow: Down 120">
              <a:extLst>
                <a:ext uri="{FF2B5EF4-FFF2-40B4-BE49-F238E27FC236}">
                  <a16:creationId xmlns:a16="http://schemas.microsoft.com/office/drawing/2014/main" xmlns="" id="{E6C92646-4A02-400A-91BF-3113683E0CD3}"/>
                </a:ext>
              </a:extLst>
            </p:cNvPr>
            <p:cNvSpPr/>
            <p:nvPr/>
          </p:nvSpPr>
          <p:spPr bwMode="auto">
            <a:xfrm>
              <a:off x="6553260" y="4095750"/>
              <a:ext cx="485474" cy="267234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11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74" name="Rectangle 121">
              <a:extLst>
                <a:ext uri="{FF2B5EF4-FFF2-40B4-BE49-F238E27FC236}">
                  <a16:creationId xmlns:a16="http://schemas.microsoft.com/office/drawing/2014/main" xmlns="" id="{03CF8AE6-343A-4DE9-AB07-E8FEC01D7D10}"/>
                </a:ext>
              </a:extLst>
            </p:cNvPr>
            <p:cNvSpPr/>
            <p:nvPr/>
          </p:nvSpPr>
          <p:spPr bwMode="auto">
            <a:xfrm>
              <a:off x="5241045" y="4466472"/>
              <a:ext cx="3086932" cy="4099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r>
                <a:rPr lang="en-US" altLang="ko-KR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 영역에서</a:t>
              </a:r>
              <a:r>
                <a:rPr lang="en-US" altLang="ko-KR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RMS </a:t>
              </a: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기능 및 관련 대출 업무에 대한 </a:t>
              </a:r>
              <a:r>
                <a:rPr lang="en-US" altLang="ko-KR" sz="1000" b="1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000" b="1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000" b="1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정보를 </a:t>
              </a: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종합적으로 공유</a:t>
              </a:r>
            </a:p>
          </p:txBody>
        </p:sp>
        <p:sp>
          <p:nvSpPr>
            <p:cNvPr id="175" name="Right Brace 20">
              <a:extLst>
                <a:ext uri="{FF2B5EF4-FFF2-40B4-BE49-F238E27FC236}">
                  <a16:creationId xmlns:a16="http://schemas.microsoft.com/office/drawing/2014/main" xmlns="" id="{63097764-2103-4041-B5BC-665764500F33}"/>
                </a:ext>
              </a:extLst>
            </p:cNvPr>
            <p:cNvSpPr/>
            <p:nvPr/>
          </p:nvSpPr>
          <p:spPr bwMode="auto">
            <a:xfrm rot="5400000">
              <a:off x="6706161" y="2099670"/>
              <a:ext cx="185968" cy="2817390"/>
            </a:xfrm>
            <a:prstGeom prst="rightBrace">
              <a:avLst>
                <a:gd name="adj1" fmla="val 44904"/>
                <a:gd name="adj2" fmla="val 50000"/>
              </a:avLst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1037" tIns="40519" rIns="81037" bIns="40519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7460622A-E65F-4840-869A-9BFB97E20CD1}"/>
                </a:ext>
              </a:extLst>
            </p:cNvPr>
            <p:cNvSpPr txBox="1"/>
            <p:nvPr/>
          </p:nvSpPr>
          <p:spPr>
            <a:xfrm>
              <a:off x="4591680" y="4947775"/>
              <a:ext cx="4400614" cy="466758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/>
            <a:p>
              <a:pPr algn="ctr" latinLnBrk="0"/>
              <a:r>
                <a:rPr lang="ko-KR" altLang="en-US" sz="9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공유되는 정보를 모두가 조회할 수 있는 것은 절대 아니며</a:t>
              </a:r>
              <a:r>
                <a:rPr lang="en-US" altLang="ko-KR" sz="9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</a:p>
            <a:p>
              <a:pPr algn="ctr" latinLnBrk="0"/>
              <a:r>
                <a:rPr lang="ko-KR" altLang="en-US" sz="9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권한관리를 통해 철저하게 통제됨</a:t>
              </a:r>
              <a:r>
                <a:rPr lang="en-US" altLang="ko-KR" sz="9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9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9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데이터의 블록체인化를 위한 합의</a:t>
              </a:r>
              <a:r>
                <a:rPr lang="en-US" altLang="ko-KR" sz="9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+</a:t>
              </a:r>
              <a:r>
                <a:rPr lang="ko-KR" altLang="en-US" sz="9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검증 과정에서의 공유임</a:t>
              </a:r>
              <a:r>
                <a:rPr lang="en-US" altLang="ko-KR" sz="9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ko-KR" altLang="en-US" sz="900" b="1" i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7" name="Flowchart: Magnetic Disk 12">
              <a:extLst>
                <a:ext uri="{FF2B5EF4-FFF2-40B4-BE49-F238E27FC236}">
                  <a16:creationId xmlns:a16="http://schemas.microsoft.com/office/drawing/2014/main" xmlns="" id="{3B99AFEC-7493-4F3B-A259-62382A48A723}"/>
                </a:ext>
              </a:extLst>
            </p:cNvPr>
            <p:cNvSpPr/>
            <p:nvPr/>
          </p:nvSpPr>
          <p:spPr bwMode="auto">
            <a:xfrm>
              <a:off x="1605292" y="2747643"/>
              <a:ext cx="660176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8" name="Flowchart: Magnetic Disk 89">
              <a:extLst>
                <a:ext uri="{FF2B5EF4-FFF2-40B4-BE49-F238E27FC236}">
                  <a16:creationId xmlns:a16="http://schemas.microsoft.com/office/drawing/2014/main" xmlns="" id="{C379ECC7-1ACE-4202-8974-47F6E037688B}"/>
                </a:ext>
              </a:extLst>
            </p:cNvPr>
            <p:cNvSpPr/>
            <p:nvPr/>
          </p:nvSpPr>
          <p:spPr bwMode="auto">
            <a:xfrm>
              <a:off x="2685583" y="2747643"/>
              <a:ext cx="660176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9" name="Flowchart: Magnetic Disk 90">
              <a:extLst>
                <a:ext uri="{FF2B5EF4-FFF2-40B4-BE49-F238E27FC236}">
                  <a16:creationId xmlns:a16="http://schemas.microsoft.com/office/drawing/2014/main" xmlns="" id="{1DD048A7-1331-4E2D-9961-D154DCCEA99F}"/>
                </a:ext>
              </a:extLst>
            </p:cNvPr>
            <p:cNvSpPr/>
            <p:nvPr/>
          </p:nvSpPr>
          <p:spPr bwMode="auto">
            <a:xfrm>
              <a:off x="3765872" y="2747643"/>
              <a:ext cx="660176" cy="660073"/>
            </a:xfrm>
            <a:prstGeom prst="flowChartMagneticDisk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DC64D035-3D0B-4FFF-AD55-B99675141730}"/>
                </a:ext>
              </a:extLst>
            </p:cNvPr>
            <p:cNvSpPr txBox="1"/>
            <p:nvPr/>
          </p:nvSpPr>
          <p:spPr>
            <a:xfrm>
              <a:off x="1694683" y="2470007"/>
              <a:ext cx="482975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증권사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9B2C126A-0D86-4585-935C-18DC0476B47C}"/>
                </a:ext>
              </a:extLst>
            </p:cNvPr>
            <p:cNvSpPr txBox="1"/>
            <p:nvPr/>
          </p:nvSpPr>
          <p:spPr>
            <a:xfrm>
              <a:off x="2777555" y="2470007"/>
              <a:ext cx="482975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여신사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6D309277-1524-4255-AB3B-ED43EC3129BE}"/>
                </a:ext>
              </a:extLst>
            </p:cNvPr>
            <p:cNvSpPr txBox="1"/>
            <p:nvPr/>
          </p:nvSpPr>
          <p:spPr>
            <a:xfrm>
              <a:off x="3899357" y="2470007"/>
              <a:ext cx="393207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algn="ctr" latinLnBrk="0">
                <a:defRPr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RMS</a:t>
              </a:r>
              <a:endParaRPr lang="ko-KR" altLang="en-US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D981688A-7A32-483E-AAB6-8ED501164B6E}"/>
                </a:ext>
              </a:extLst>
            </p:cNvPr>
            <p:cNvSpPr txBox="1"/>
            <p:nvPr/>
          </p:nvSpPr>
          <p:spPr>
            <a:xfrm>
              <a:off x="2311500" y="2927661"/>
              <a:ext cx="330369" cy="358828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latinLnBrk="0">
                <a:defRPr b="1">
                  <a:solidFill>
                    <a:srgbClr val="49546B"/>
                  </a:solidFill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9CB4FE19-4812-4EB7-BF76-4BA35FCA0833}"/>
                </a:ext>
              </a:extLst>
            </p:cNvPr>
            <p:cNvSpPr txBox="1"/>
            <p:nvPr/>
          </p:nvSpPr>
          <p:spPr>
            <a:xfrm>
              <a:off x="3406253" y="2927661"/>
              <a:ext cx="330369" cy="358828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>
              <a:defPPr>
                <a:defRPr lang="ko-KR"/>
              </a:defPPr>
              <a:lvl1pPr latinLnBrk="0">
                <a:defRPr b="1">
                  <a:solidFill>
                    <a:srgbClr val="49546B"/>
                  </a:solidFill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A823E3F7-E8A8-4989-9E58-D05B0DF6E1B0}"/>
                </a:ext>
              </a:extLst>
            </p:cNvPr>
            <p:cNvSpPr txBox="1"/>
            <p:nvPr/>
          </p:nvSpPr>
          <p:spPr>
            <a:xfrm>
              <a:off x="1580503" y="3570113"/>
              <a:ext cx="711339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 algn="ctr" latinLnBrk="0">
                <a:defRPr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주식매매기록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4F29129E-60D9-48D6-A154-544B34D987FC}"/>
                </a:ext>
              </a:extLst>
            </p:cNvPr>
            <p:cNvSpPr txBox="1"/>
            <p:nvPr/>
          </p:nvSpPr>
          <p:spPr>
            <a:xfrm>
              <a:off x="2769812" y="3570113"/>
              <a:ext cx="498461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 algn="ctr" latinLnBrk="0">
                <a:defRPr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연계신용</a:t>
              </a:r>
              <a:r>
                <a:rPr lang="en-US" altLang="ko-KR" sz="900" dirty="0"/>
                <a:t/>
              </a:r>
              <a:br>
                <a:rPr lang="en-US" altLang="ko-KR" sz="900" dirty="0"/>
              </a:br>
              <a:r>
                <a:rPr lang="ko-KR" altLang="en-US" sz="900" dirty="0"/>
                <a:t>대출기록</a:t>
              </a:r>
            </a:p>
          </p:txBody>
        </p:sp>
        <p:sp>
          <p:nvSpPr>
            <p:cNvPr id="187" name="Arrow: Down 16">
              <a:extLst>
                <a:ext uri="{FF2B5EF4-FFF2-40B4-BE49-F238E27FC236}">
                  <a16:creationId xmlns:a16="http://schemas.microsoft.com/office/drawing/2014/main" xmlns="" id="{853C5EC8-31EF-4BBB-9230-E6F95751AE5C}"/>
                </a:ext>
              </a:extLst>
            </p:cNvPr>
            <p:cNvSpPr/>
            <p:nvPr/>
          </p:nvSpPr>
          <p:spPr bwMode="auto">
            <a:xfrm>
              <a:off x="1698889" y="4095750"/>
              <a:ext cx="474564" cy="267234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11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88" name="Arrow: Down 108">
              <a:extLst>
                <a:ext uri="{FF2B5EF4-FFF2-40B4-BE49-F238E27FC236}">
                  <a16:creationId xmlns:a16="http://schemas.microsoft.com/office/drawing/2014/main" xmlns="" id="{1BD18846-D052-4B2E-8234-F54CD1D04353}"/>
                </a:ext>
              </a:extLst>
            </p:cNvPr>
            <p:cNvSpPr/>
            <p:nvPr/>
          </p:nvSpPr>
          <p:spPr bwMode="auto">
            <a:xfrm>
              <a:off x="2778390" y="4095750"/>
              <a:ext cx="474564" cy="267234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11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89" name="Arrow: Down 109">
              <a:extLst>
                <a:ext uri="{FF2B5EF4-FFF2-40B4-BE49-F238E27FC236}">
                  <a16:creationId xmlns:a16="http://schemas.microsoft.com/office/drawing/2014/main" xmlns="" id="{1A1EADAB-A8DD-4623-9970-08878AA14B7B}"/>
                </a:ext>
              </a:extLst>
            </p:cNvPr>
            <p:cNvSpPr/>
            <p:nvPr/>
          </p:nvSpPr>
          <p:spPr bwMode="auto">
            <a:xfrm>
              <a:off x="3858679" y="4095750"/>
              <a:ext cx="474564" cy="267234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11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190" name="Rectangle 110">
              <a:extLst>
                <a:ext uri="{FF2B5EF4-FFF2-40B4-BE49-F238E27FC236}">
                  <a16:creationId xmlns:a16="http://schemas.microsoft.com/office/drawing/2014/main" xmlns="" id="{747D1244-F074-4EE5-9B85-04C34E388DBC}"/>
                </a:ext>
              </a:extLst>
            </p:cNvPr>
            <p:cNvSpPr/>
            <p:nvPr/>
          </p:nvSpPr>
          <p:spPr bwMode="auto">
            <a:xfrm>
              <a:off x="1484479" y="4466471"/>
              <a:ext cx="903384" cy="4103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매매정보 중심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기록</a:t>
              </a:r>
            </a:p>
          </p:txBody>
        </p:sp>
        <p:sp>
          <p:nvSpPr>
            <p:cNvPr id="191" name="Rectangle 111">
              <a:extLst>
                <a:ext uri="{FF2B5EF4-FFF2-40B4-BE49-F238E27FC236}">
                  <a16:creationId xmlns:a16="http://schemas.microsoft.com/office/drawing/2014/main" xmlns="" id="{0B2567DF-A067-46A4-A9D7-B96E4B8353A7}"/>
                </a:ext>
              </a:extLst>
            </p:cNvPr>
            <p:cNvSpPr/>
            <p:nvPr/>
          </p:nvSpPr>
          <p:spPr bwMode="auto">
            <a:xfrm>
              <a:off x="2563979" y="4466471"/>
              <a:ext cx="903384" cy="4103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대출의 상품정보 상환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만기연장 등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대출정보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2" name="Rectangle 112">
              <a:extLst>
                <a:ext uri="{FF2B5EF4-FFF2-40B4-BE49-F238E27FC236}">
                  <a16:creationId xmlns:a16="http://schemas.microsoft.com/office/drawing/2014/main" xmlns="" id="{F5BA9D44-A815-48D9-8DCD-6B6809272758}"/>
                </a:ext>
              </a:extLst>
            </p:cNvPr>
            <p:cNvSpPr/>
            <p:nvPr/>
          </p:nvSpPr>
          <p:spPr bwMode="auto">
            <a:xfrm>
              <a:off x="3644268" y="4466471"/>
              <a:ext cx="903384" cy="4103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업무는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만 보유</a:t>
              </a:r>
            </a:p>
          </p:txBody>
        </p:sp>
        <p:sp>
          <p:nvSpPr>
            <p:cNvPr id="193" name="Rectangle 1">
              <a:extLst>
                <a:ext uri="{FF2B5EF4-FFF2-40B4-BE49-F238E27FC236}">
                  <a16:creationId xmlns:a16="http://schemas.microsoft.com/office/drawing/2014/main" xmlns="" id="{418ED3E5-F89C-4D60-9A85-6230E1D3D68A}"/>
                </a:ext>
              </a:extLst>
            </p:cNvPr>
            <p:cNvSpPr/>
            <p:nvPr/>
          </p:nvSpPr>
          <p:spPr>
            <a:xfrm>
              <a:off x="1497595" y="5101663"/>
              <a:ext cx="1964791" cy="235718"/>
            </a:xfrm>
            <a:prstGeom prst="rect">
              <a:avLst/>
            </a:prstGeom>
          </p:spPr>
          <p:txBody>
            <a:bodyPr wrap="none" lIns="81037" tIns="40519" rIns="81037" bIns="40519">
              <a:spAutoFit/>
            </a:bodyPr>
            <a:lstStyle/>
            <a:p>
              <a:pPr algn="ctr"/>
              <a:r>
                <a:rPr lang="ko-KR" altLang="en-US" sz="10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이후 반대매매 정보 파악 제약</a:t>
              </a:r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1276320" y="1685778"/>
              <a:ext cx="3474000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257300" y="1374032"/>
              <a:ext cx="3525953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defRPr sz="160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As-Is</a:t>
              </a:r>
            </a:p>
          </p:txBody>
        </p:sp>
        <p:sp>
          <p:nvSpPr>
            <p:cNvPr id="196" name="직사각형 195"/>
            <p:cNvSpPr/>
            <p:nvPr/>
          </p:nvSpPr>
          <p:spPr bwMode="auto">
            <a:xfrm>
              <a:off x="5008249" y="1685778"/>
              <a:ext cx="3474000" cy="45719"/>
            </a:xfrm>
            <a:prstGeom prst="rect">
              <a:avLst/>
            </a:prstGeom>
            <a:solidFill>
              <a:srgbClr val="CC3300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2240" y="1374032"/>
              <a:ext cx="3581897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defRPr sz="160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To-Be</a:t>
              </a:r>
            </a:p>
          </p:txBody>
        </p:sp>
        <p:cxnSp>
          <p:nvCxnSpPr>
            <p:cNvPr id="198" name="Straight Connector 18">
              <a:extLst>
                <a:ext uri="{FF2B5EF4-FFF2-40B4-BE49-F238E27FC236}">
                  <a16:creationId xmlns:a16="http://schemas.microsoft.com/office/drawing/2014/main" xmlns="" id="{805D5B0B-3A02-4DE9-9260-229F6F7903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16792" y="3046892"/>
              <a:ext cx="98374" cy="129557"/>
            </a:xfrm>
            <a:prstGeom prst="line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16">
              <a:extLst>
                <a:ext uri="{FF2B5EF4-FFF2-40B4-BE49-F238E27FC236}">
                  <a16:creationId xmlns:a16="http://schemas.microsoft.com/office/drawing/2014/main" xmlns="" id="{109AD6D3-E37F-4B87-B05D-AF7B54A052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10846" y="3046892"/>
              <a:ext cx="98374" cy="129557"/>
            </a:xfrm>
            <a:prstGeom prst="line">
              <a:avLst/>
            </a:prstGeom>
            <a:noFill/>
            <a:ln>
              <a:solidFill>
                <a:srgbClr val="495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0" name="Rectangle 117">
              <a:extLst>
                <a:ext uri="{FF2B5EF4-FFF2-40B4-BE49-F238E27FC236}">
                  <a16:creationId xmlns:a16="http://schemas.microsoft.com/office/drawing/2014/main" xmlns="" id="{F0A184B4-E835-462A-AB7D-94292C1A4491}"/>
                </a:ext>
              </a:extLst>
            </p:cNvPr>
            <p:cNvSpPr/>
            <p:nvPr/>
          </p:nvSpPr>
          <p:spPr bwMode="auto">
            <a:xfrm>
              <a:off x="5886415" y="3570113"/>
              <a:ext cx="1594274" cy="41549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marL="92075" indent="-92075" latinLnBrk="0">
                <a:buFont typeface="Wingdings" pitchFamily="2" charset="2"/>
                <a:buChar char="§"/>
              </a:pP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상품 기본정보 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각종 조건</a:t>
              </a: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</a:p>
            <a:p>
              <a:pPr marL="92075" indent="-92075" latinLnBrk="0">
                <a:buFont typeface="Wingdings" pitchFamily="2" charset="2"/>
                <a:buChar char="§"/>
              </a:pP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실행 및 상환까지의 정보</a:t>
              </a:r>
              <a:endPara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92075" indent="-92075" latinLnBrk="0">
                <a:buFont typeface="Wingdings" pitchFamily="2" charset="2"/>
                <a:buChar char="§"/>
              </a:pP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 </a:t>
              </a:r>
              <a:r>
                <a:rPr lang="ko-KR" altLang="en-US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반대매매 정보</a:t>
              </a:r>
              <a:endParaRPr lang="en-US" altLang="ko-KR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B2DE8A72-B849-49E4-B0E9-FF091A5F7DFA}"/>
                </a:ext>
              </a:extLst>
            </p:cNvPr>
            <p:cNvSpPr txBox="1"/>
            <p:nvPr/>
          </p:nvSpPr>
          <p:spPr>
            <a:xfrm>
              <a:off x="3714003" y="3570113"/>
              <a:ext cx="763918" cy="415498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>
              <a:defPPr>
                <a:defRPr lang="ko-KR"/>
              </a:defPPr>
              <a:lvl1pPr algn="ctr" latinLnBrk="0">
                <a:defRPr sz="12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담보정보</a:t>
              </a:r>
              <a:r>
                <a:rPr lang="en-US" altLang="ko-KR" sz="900" dirty="0"/>
                <a:t/>
              </a:r>
              <a:br>
                <a:rPr lang="en-US" altLang="ko-KR" sz="900" dirty="0"/>
              </a:br>
              <a:r>
                <a:rPr lang="ko-KR" altLang="en-US" sz="900" dirty="0"/>
                <a:t>대출</a:t>
              </a:r>
              <a:r>
                <a:rPr lang="en-US" altLang="ko-KR" sz="900" dirty="0"/>
                <a:t>-</a:t>
              </a:r>
              <a:r>
                <a:rPr lang="ko-KR" altLang="en-US" sz="900" dirty="0"/>
                <a:t>상환 정보</a:t>
              </a:r>
              <a:r>
                <a:rPr lang="en-US" altLang="ko-KR" sz="900" dirty="0"/>
                <a:t/>
              </a:r>
              <a:br>
                <a:rPr lang="en-US" altLang="ko-KR" sz="900" dirty="0"/>
              </a:br>
              <a:r>
                <a:rPr lang="ko-KR" altLang="en-US" sz="900" dirty="0"/>
                <a:t>반대매매</a:t>
              </a:r>
            </a:p>
          </p:txBody>
        </p:sp>
        <p:cxnSp>
          <p:nvCxnSpPr>
            <p:cNvPr id="202" name="직선 연결선 201"/>
            <p:cNvCxnSpPr/>
            <p:nvPr/>
          </p:nvCxnSpPr>
          <p:spPr bwMode="auto">
            <a:xfrm>
              <a:off x="1276320" y="2378581"/>
              <a:ext cx="347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>
              <a:off x="5008249" y="2378581"/>
              <a:ext cx="347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Rectangle 85">
              <a:extLst>
                <a:ext uri="{FF2B5EF4-FFF2-40B4-BE49-F238E27FC236}">
                  <a16:creationId xmlns:a16="http://schemas.microsoft.com/office/drawing/2014/main" xmlns="" id="{A88117E4-3104-4FAD-AF82-F96184DFA7C4}"/>
                </a:ext>
              </a:extLst>
            </p:cNvPr>
            <p:cNvSpPr/>
            <p:nvPr/>
          </p:nvSpPr>
          <p:spPr bwMode="auto">
            <a:xfrm>
              <a:off x="4980892" y="1762124"/>
              <a:ext cx="3556581" cy="58787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marL="92075" defTabSz="810372" latinLnBrk="0"/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동일한 거래 기록 및 검증</a:t>
              </a:r>
              <a:endParaRPr lang="en-US" altLang="ko-KR" sz="10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285750" lvl="1" indent="-95250" defTabSz="810372" latinLnBrk="0">
                <a:buFont typeface="Wingdings" pitchFamily="2" charset="2"/>
                <a:buChar char="§"/>
              </a:pP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표준화된 기록 방식</a:t>
              </a:r>
              <a:endParaRPr lang="en-US" altLang="ko-KR" sz="10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285750" lvl="1" indent="-95250" defTabSz="810372" latinLnBrk="0">
                <a:buFont typeface="Wingdings" pitchFamily="2" charset="2"/>
                <a:buChar char="§"/>
              </a:pP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동일한 거래내용</a:t>
              </a:r>
            </a:p>
          </p:txBody>
        </p:sp>
        <p:sp>
          <p:nvSpPr>
            <p:cNvPr id="205" name="Rectangle 4">
              <a:extLst>
                <a:ext uri="{FF2B5EF4-FFF2-40B4-BE49-F238E27FC236}">
                  <a16:creationId xmlns:a16="http://schemas.microsoft.com/office/drawing/2014/main" xmlns="" id="{899E90C7-88AE-4052-9CEF-A1CC8D17FE40}"/>
                </a:ext>
              </a:extLst>
            </p:cNvPr>
            <p:cNvSpPr/>
            <p:nvPr/>
          </p:nvSpPr>
          <p:spPr bwMode="auto">
            <a:xfrm>
              <a:off x="1276320" y="1762125"/>
              <a:ext cx="3476655" cy="5878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marL="92075" defTabSz="810372" latinLnBrk="0"/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각자의 관점에서 거래 기록</a:t>
              </a:r>
              <a:endParaRPr lang="en-US" altLang="ko-KR" sz="10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285750" lvl="1" indent="-95250" defTabSz="810372" latinLnBrk="0">
                <a:buFont typeface="Wingdings" pitchFamily="2" charset="2"/>
                <a:buChar char="§"/>
              </a:pP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거래기록 방식의 차이</a:t>
              </a:r>
              <a:endParaRPr lang="en-US" altLang="ko-KR" sz="10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285750" lvl="1" indent="-95250" defTabSz="810372" latinLnBrk="0">
                <a:buFont typeface="Wingdings" pitchFamily="2" charset="2"/>
                <a:buChar char="§"/>
              </a:pPr>
              <a:r>
                <a:rPr lang="ko-KR" altLang="en-US" sz="10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거래 내용의 차이</a:t>
              </a:r>
            </a:p>
          </p:txBody>
        </p:sp>
        <p:cxnSp>
          <p:nvCxnSpPr>
            <p:cNvPr id="206" name="직선 연결선 205"/>
            <p:cNvCxnSpPr/>
            <p:nvPr/>
          </p:nvCxnSpPr>
          <p:spPr bwMode="auto">
            <a:xfrm>
              <a:off x="1276320" y="5497009"/>
              <a:ext cx="3474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직선 연결선 206"/>
            <p:cNvCxnSpPr/>
            <p:nvPr/>
          </p:nvCxnSpPr>
          <p:spPr bwMode="auto">
            <a:xfrm>
              <a:off x="5008249" y="5497009"/>
              <a:ext cx="3474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8" name="직사각형 207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83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8050" y="227282"/>
            <a:ext cx="9807951" cy="393406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문서 이력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33660"/>
              </p:ext>
            </p:extLst>
          </p:nvPr>
        </p:nvGraphicFramePr>
        <p:xfrm>
          <a:off x="206054" y="692696"/>
          <a:ext cx="9505475" cy="2837426"/>
        </p:xfrm>
        <a:graphic>
          <a:graphicData uri="http://schemas.openxmlformats.org/drawingml/2006/table">
            <a:tbl>
              <a:tblPr/>
              <a:tblGrid>
                <a:gridCol w="546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0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3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80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0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1061">
                <a:tc gridSpan="7"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이력관리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307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변경일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변경사유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변경내용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확인자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승인일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231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1.0</a:t>
                      </a: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2019.06.19</a:t>
                      </a: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최초작성</a:t>
                      </a: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콘텐츠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변경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이형진</a:t>
                      </a: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9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847850" y="1358772"/>
            <a:ext cx="5219700" cy="405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주식투자자가 증권사의 예수금 또는 증권을 담보로 하여 </a:t>
            </a: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RMS</a:t>
            </a:r>
            <a:r>
              <a:rPr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사를 통해 연계금융회사</a:t>
            </a: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여신사</a:t>
            </a: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로부터 주식매입자금을 제공 받을 수 있는 대출 </a:t>
            </a:r>
            <a:r>
              <a:rPr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0D182-0E45-4451-AC01-D47C2071488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개요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47850" y="1178750"/>
            <a:ext cx="52197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44932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22630" y="1988840"/>
            <a:ext cx="180020" cy="1800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1802650" y="1988840"/>
            <a:ext cx="5355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주식연계신용 </a:t>
            </a:r>
            <a:r>
              <a:rPr lang="ko-KR" altLang="en-US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거래절차</a:t>
            </a:r>
            <a:endParaRPr lang="en-US" altLang="ko-KR" sz="1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6973" y="2981148"/>
            <a:ext cx="5151262" cy="2878122"/>
            <a:chOff x="791848" y="1712614"/>
            <a:chExt cx="7221492" cy="3792835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791848" y="1712614"/>
              <a:ext cx="7221492" cy="3792835"/>
            </a:xfrm>
            <a:prstGeom prst="roundRect">
              <a:avLst>
                <a:gd name="adj" fmla="val 2562"/>
              </a:avLst>
            </a:prstGeom>
            <a:solidFill>
              <a:srgbClr val="EFEF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5997" tIns="35997" rIns="35997" bIns="35997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pic>
          <p:nvPicPr>
            <p:cNvPr id="19" name="Picture 2" descr="D:\부서업무\190429_블록체인 연계신용 서비스 플랫폼\구성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030" y="1819414"/>
              <a:ext cx="5530467" cy="357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2"/>
            <p:cNvSpPr txBox="1">
              <a:spLocks noChangeArrowheads="1"/>
            </p:cNvSpPr>
            <p:nvPr/>
          </p:nvSpPr>
          <p:spPr bwMode="auto">
            <a:xfrm>
              <a:off x="1206500" y="3455001"/>
              <a:ext cx="9165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10228" latinLnBrk="0">
                <a:spcBef>
                  <a:spcPts val="266"/>
                </a:spcBef>
              </a:pPr>
              <a:r>
                <a:rPr lang="en-US" altLang="ko-KR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RMS </a:t>
              </a:r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사용료 지급</a:t>
              </a:r>
              <a:endParaRPr lang="en-US" altLang="ko-KR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2366543" y="3361923"/>
              <a:ext cx="1183462" cy="67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defTabSz="810290" latinLnBrk="0">
                <a:spcBef>
                  <a:spcPts val="266"/>
                </a:spcBef>
                <a:defRPr sz="1100" b="1" spc="-12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④업무 제휴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계약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/>
              </a:r>
              <a:b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(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투자종목 관리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투자한도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관리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대출금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손실보전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</p:txBody>
        </p:sp>
        <p:sp>
          <p:nvSpPr>
            <p:cNvPr id="22" name="Rectangle 2"/>
            <p:cNvSpPr txBox="1">
              <a:spLocks noChangeArrowheads="1"/>
            </p:cNvSpPr>
            <p:nvPr/>
          </p:nvSpPr>
          <p:spPr bwMode="auto">
            <a:xfrm>
              <a:off x="3741892" y="2168039"/>
              <a:ext cx="158581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10228" latinLnBrk="0">
                <a:spcBef>
                  <a:spcPts val="266"/>
                </a:spcBef>
              </a:pPr>
              <a:r>
                <a:rPr lang="en-US" altLang="ko-KR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RMS </a:t>
              </a:r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운영 위탁</a:t>
              </a:r>
              <a:endParaRPr lang="en-US" altLang="ko-KR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3741892" y="2542689"/>
              <a:ext cx="158581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10228" latinLnBrk="0">
                <a:spcBef>
                  <a:spcPts val="266"/>
                </a:spcBef>
              </a:pPr>
              <a:r>
                <a:rPr lang="en-US" altLang="ko-KR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RMS </a:t>
              </a:r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운영 서비스 제공</a:t>
              </a:r>
              <a:endParaRPr lang="en-US" altLang="ko-KR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Rectangle 2"/>
            <p:cNvSpPr txBox="1">
              <a:spLocks noChangeArrowheads="1"/>
            </p:cNvSpPr>
            <p:nvPr/>
          </p:nvSpPr>
          <p:spPr bwMode="auto">
            <a:xfrm>
              <a:off x="6803289" y="3439753"/>
              <a:ext cx="9863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ctr" defTabSz="810290" latinLnBrk="0">
                <a:spcBef>
                  <a:spcPts val="266"/>
                </a:spcBef>
                <a:defRPr sz="1100" b="1" spc="-12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① 증권계좌 개설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/>
              </a:r>
              <a:b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매매거래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Rectangle 2"/>
            <p:cNvSpPr txBox="1">
              <a:spLocks noChangeArrowheads="1"/>
            </p:cNvSpPr>
            <p:nvPr/>
          </p:nvSpPr>
          <p:spPr bwMode="auto">
            <a:xfrm>
              <a:off x="3452518" y="4450089"/>
              <a:ext cx="213862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10228" latinLnBrk="0">
                <a:spcBef>
                  <a:spcPts val="266"/>
                </a:spcBef>
              </a:pPr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② </a:t>
              </a:r>
              <a:r>
                <a:rPr lang="ko-KR" altLang="en-US" sz="1100" b="1" spc="-12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스탁론</a:t>
              </a:r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신청 질권설정 계약</a:t>
              </a:r>
              <a:endParaRPr lang="en-US" altLang="ko-KR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" name="Rectangle 2"/>
            <p:cNvSpPr txBox="1">
              <a:spLocks noChangeArrowheads="1"/>
            </p:cNvSpPr>
            <p:nvPr/>
          </p:nvSpPr>
          <p:spPr bwMode="auto">
            <a:xfrm>
              <a:off x="3834635" y="4848281"/>
              <a:ext cx="140864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810228" latinLnBrk="0">
                <a:spcBef>
                  <a:spcPts val="266"/>
                </a:spcBef>
              </a:pPr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③ </a:t>
              </a:r>
              <a:r>
                <a:rPr lang="ko-KR" altLang="en-US" sz="1100" b="1" spc="-12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스탁론</a:t>
              </a:r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 취급</a:t>
              </a:r>
              <a:endParaRPr lang="en-US" altLang="ko-KR" sz="11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Rectangle 2"/>
            <p:cNvSpPr txBox="1">
              <a:spLocks noChangeArrowheads="1"/>
            </p:cNvSpPr>
            <p:nvPr/>
          </p:nvSpPr>
          <p:spPr bwMode="auto">
            <a:xfrm>
              <a:off x="3978353" y="3439754"/>
              <a:ext cx="1134088" cy="338554"/>
            </a:xfrm>
            <a:prstGeom prst="rect">
              <a:avLst/>
            </a:prstGeom>
            <a:solidFill>
              <a:srgbClr val="EFEFE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ctr" defTabSz="810290" latinLnBrk="0">
                <a:spcBef>
                  <a:spcPts val="266"/>
                </a:spcBef>
                <a:defRPr sz="1100" b="1" spc="-12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담보계좌 질권설정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b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위험관리 위탁 계약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2356384" y="3387323"/>
              <a:ext cx="138995" cy="145517"/>
            </a:xfrm>
            <a:prstGeom prst="round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r>
                <a:rPr lang="en-US" altLang="ko-KR" sz="11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3753384" y="4473173"/>
              <a:ext cx="138995" cy="145517"/>
            </a:xfrm>
            <a:prstGeom prst="round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r>
                <a:rPr lang="en-US" altLang="ko-KR" sz="11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4166134" y="4879573"/>
              <a:ext cx="138995" cy="145517"/>
            </a:xfrm>
            <a:prstGeom prst="round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r>
                <a:rPr lang="en-US" altLang="ko-KR" sz="11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6801384" y="3463523"/>
              <a:ext cx="138995" cy="145517"/>
            </a:xfrm>
            <a:prstGeom prst="roundRect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30" latinLnBrk="0">
                <a:spcBef>
                  <a:spcPts val="300"/>
                </a:spcBef>
              </a:pPr>
              <a:r>
                <a:rPr lang="en-US" altLang="ko-KR" sz="11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78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847850" y="1358772"/>
            <a:ext cx="5219700" cy="405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연계신용의 대출잔액은 ’</a:t>
            </a: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18</a:t>
            </a:r>
            <a:r>
              <a:rPr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월말 기준으로 </a:t>
            </a: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3.8</a:t>
            </a:r>
            <a:r>
              <a:rPr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조원으로 집계</a:t>
            </a: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전년동기 대비 </a:t>
            </a: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16.7%(0.6</a:t>
            </a:r>
            <a:r>
              <a:rPr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조원</a:t>
            </a: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증가</a:t>
            </a: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0D182-0E45-4451-AC01-D47C2071488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주식연계신용사업 분석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847850" y="1178750"/>
            <a:ext cx="52197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58212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6438165" y="1808820"/>
            <a:ext cx="180020" cy="1800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867419" y="2175576"/>
            <a:ext cx="5200131" cy="3548679"/>
            <a:chOff x="500677" y="1300888"/>
            <a:chExt cx="8032136" cy="4201675"/>
          </a:xfrm>
        </p:grpSpPr>
        <p:sp>
          <p:nvSpPr>
            <p:cNvPr id="32" name="직사각형 31"/>
            <p:cNvSpPr/>
            <p:nvPr/>
          </p:nvSpPr>
          <p:spPr>
            <a:xfrm>
              <a:off x="952076" y="2394175"/>
              <a:ext cx="3459586" cy="288206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800100" y="2282111"/>
              <a:ext cx="3721100" cy="3099797"/>
              <a:chOff x="800100" y="1673226"/>
              <a:chExt cx="3721100" cy="3099797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847725" y="1673226"/>
                <a:ext cx="3673475" cy="3099797"/>
                <a:chOff x="847725" y="1682750"/>
                <a:chExt cx="3673475" cy="3099797"/>
              </a:xfrm>
            </p:grpSpPr>
            <p:sp>
              <p:nvSpPr>
                <p:cNvPr id="47" name="사다리꼴 46"/>
                <p:cNvSpPr/>
                <p:nvPr/>
              </p:nvSpPr>
              <p:spPr>
                <a:xfrm rot="5400000">
                  <a:off x="-649998" y="3180473"/>
                  <a:ext cx="3099797" cy="104351"/>
                </a:xfrm>
                <a:prstGeom prst="trapezoid">
                  <a:avLst>
                    <a:gd name="adj" fmla="val 97282"/>
                  </a:avLst>
                </a:prstGeom>
                <a:gradFill>
                  <a:gsLst>
                    <a:gs pos="3000">
                      <a:srgbClr val="E6E6E6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사다리꼴 47"/>
                <p:cNvSpPr/>
                <p:nvPr/>
              </p:nvSpPr>
              <p:spPr>
                <a:xfrm>
                  <a:off x="847725" y="4678196"/>
                  <a:ext cx="3673475" cy="104351"/>
                </a:xfrm>
                <a:prstGeom prst="trapezoid">
                  <a:avLst>
                    <a:gd name="adj" fmla="val 97281"/>
                  </a:avLst>
                </a:prstGeom>
                <a:gradFill>
                  <a:gsLst>
                    <a:gs pos="3000">
                      <a:srgbClr val="E6E6E6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800100" y="1682750"/>
                <a:ext cx="3721100" cy="3086100"/>
                <a:chOff x="800100" y="1682750"/>
                <a:chExt cx="3721100" cy="3086100"/>
              </a:xfrm>
            </p:grpSpPr>
            <p:grpSp>
              <p:nvGrpSpPr>
                <p:cNvPr id="38" name="그룹 37"/>
                <p:cNvGrpSpPr/>
                <p:nvPr/>
              </p:nvGrpSpPr>
              <p:grpSpPr>
                <a:xfrm>
                  <a:off x="800100" y="1692384"/>
                  <a:ext cx="3644089" cy="2598058"/>
                  <a:chOff x="800100" y="1692384"/>
                  <a:chExt cx="3644089" cy="2598058"/>
                </a:xfrm>
              </p:grpSpPr>
              <p:cxnSp>
                <p:nvCxnSpPr>
                  <p:cNvPr id="40" name="직선 연결선 39"/>
                  <p:cNvCxnSpPr/>
                  <p:nvPr/>
                </p:nvCxnSpPr>
                <p:spPr bwMode="auto">
                  <a:xfrm>
                    <a:off x="800100" y="4290442"/>
                    <a:ext cx="3644089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1" name="직선 연결선 40"/>
                  <p:cNvCxnSpPr/>
                  <p:nvPr/>
                </p:nvCxnSpPr>
                <p:spPr bwMode="auto">
                  <a:xfrm>
                    <a:off x="800100" y="3857434"/>
                    <a:ext cx="3644089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직선 연결선 41"/>
                  <p:cNvCxnSpPr/>
                  <p:nvPr/>
                </p:nvCxnSpPr>
                <p:spPr bwMode="auto">
                  <a:xfrm>
                    <a:off x="800100" y="3424424"/>
                    <a:ext cx="3644089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3" name="직선 연결선 42"/>
                  <p:cNvCxnSpPr/>
                  <p:nvPr/>
                </p:nvCxnSpPr>
                <p:spPr bwMode="auto">
                  <a:xfrm>
                    <a:off x="800100" y="2991414"/>
                    <a:ext cx="3644089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4" name="직선 연결선 43"/>
                  <p:cNvCxnSpPr/>
                  <p:nvPr/>
                </p:nvCxnSpPr>
                <p:spPr bwMode="auto">
                  <a:xfrm>
                    <a:off x="800100" y="2558404"/>
                    <a:ext cx="3644089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5" name="직선 연결선 44"/>
                  <p:cNvCxnSpPr/>
                  <p:nvPr/>
                </p:nvCxnSpPr>
                <p:spPr bwMode="auto">
                  <a:xfrm>
                    <a:off x="800100" y="2125394"/>
                    <a:ext cx="3644089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직선 연결선 45"/>
                  <p:cNvCxnSpPr/>
                  <p:nvPr/>
                </p:nvCxnSpPr>
                <p:spPr bwMode="auto">
                  <a:xfrm>
                    <a:off x="800100" y="1692384"/>
                    <a:ext cx="3644089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39" name="자유형 38"/>
                <p:cNvSpPr/>
                <p:nvPr/>
              </p:nvSpPr>
              <p:spPr>
                <a:xfrm>
                  <a:off x="850900" y="1682750"/>
                  <a:ext cx="3670300" cy="3086100"/>
                </a:xfrm>
                <a:custGeom>
                  <a:avLst/>
                  <a:gdLst>
                    <a:gd name="connsiteX0" fmla="*/ 0 w 3670300"/>
                    <a:gd name="connsiteY0" fmla="*/ 0 h 3086100"/>
                    <a:gd name="connsiteX1" fmla="*/ 0 w 3670300"/>
                    <a:gd name="connsiteY1" fmla="*/ 3086100 h 3086100"/>
                    <a:gd name="connsiteX2" fmla="*/ 3670300 w 3670300"/>
                    <a:gd name="connsiteY2" fmla="*/ 3086100 h 308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70300" h="3086100">
                      <a:moveTo>
                        <a:pt x="0" y="0"/>
                      </a:moveTo>
                      <a:lnTo>
                        <a:pt x="0" y="3086100"/>
                      </a:lnTo>
                      <a:lnTo>
                        <a:pt x="3670300" y="3086100"/>
                      </a:lnTo>
                    </a:path>
                  </a:pathLst>
                </a:cu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직사각형 48"/>
            <p:cNvSpPr/>
            <p:nvPr/>
          </p:nvSpPr>
          <p:spPr>
            <a:xfrm>
              <a:off x="943971" y="2404348"/>
              <a:ext cx="230400" cy="29289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489050" y="2404348"/>
              <a:ext cx="230400" cy="29289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51000" y="2404348"/>
              <a:ext cx="230400" cy="29289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12950" y="2404348"/>
              <a:ext cx="230400" cy="29289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122338" y="2404348"/>
              <a:ext cx="230400" cy="29289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50863" y="2404348"/>
              <a:ext cx="230400" cy="29289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393676" y="2404348"/>
              <a:ext cx="230400" cy="29289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036489" y="2404348"/>
              <a:ext cx="230400" cy="29289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674539" y="2404348"/>
              <a:ext cx="230400" cy="29289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317351" y="2404348"/>
              <a:ext cx="230400" cy="29289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500677" y="2253812"/>
              <a:ext cx="246862" cy="3168398"/>
              <a:chOff x="500677" y="1644927"/>
              <a:chExt cx="246862" cy="3168398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00677" y="1644927"/>
                <a:ext cx="20358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35,000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00677" y="2082166"/>
                <a:ext cx="20358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30,000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500677" y="2519405"/>
                <a:ext cx="20358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25,000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00677" y="2956644"/>
                <a:ext cx="20358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20,000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00677" y="3393883"/>
                <a:ext cx="20358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15,000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500677" y="3831122"/>
                <a:ext cx="20358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10,000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549086" y="4268361"/>
                <a:ext cx="165110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5,000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09066" y="4705603"/>
                <a:ext cx="38473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994191" y="5058084"/>
              <a:ext cx="152286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1,443</a:t>
              </a:r>
              <a:endParaRPr lang="ko-KR" altLang="en-US" sz="7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364585" y="4917474"/>
              <a:ext cx="152286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3,200</a:t>
              </a:r>
              <a:endParaRPr lang="ko-KR" altLang="en-US" sz="7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732250" y="4487073"/>
              <a:ext cx="152286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8,000</a:t>
              </a:r>
              <a:endParaRPr lang="ko-KR" altLang="en-US" sz="7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066960" y="4190881"/>
              <a:ext cx="188193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10,400</a:t>
              </a:r>
              <a:endParaRPr lang="ko-KR" altLang="en-US" sz="7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27607" y="4116210"/>
              <a:ext cx="188193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12,000</a:t>
              </a:r>
              <a:endParaRPr lang="ko-KR" altLang="en-US" sz="7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93765" y="4029819"/>
              <a:ext cx="188193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13,000</a:t>
              </a:r>
              <a:endParaRPr lang="ko-KR" altLang="en-US" sz="7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131640" y="3600299"/>
              <a:ext cx="188193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18,000</a:t>
              </a:r>
              <a:endParaRPr lang="ko-KR" altLang="en-US" sz="7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509754" y="3072748"/>
              <a:ext cx="188193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24,000</a:t>
              </a:r>
              <a:endParaRPr lang="ko-KR" altLang="en-US" sz="7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856920" y="2724284"/>
              <a:ext cx="188193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28,000</a:t>
              </a:r>
              <a:endParaRPr lang="ko-KR" altLang="en-US" sz="7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225104" y="2394175"/>
              <a:ext cx="188193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31,000</a:t>
              </a:r>
              <a:endParaRPr lang="ko-KR" altLang="en-US" sz="700" b="1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915039" y="5342586"/>
              <a:ext cx="3602987" cy="159977"/>
              <a:chOff x="915039" y="4733701"/>
              <a:chExt cx="3602987" cy="159977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915039" y="4785956"/>
                <a:ext cx="3544066" cy="107722"/>
                <a:chOff x="915039" y="4785956"/>
                <a:chExt cx="3544066" cy="107722"/>
              </a:xfrm>
            </p:grpSpPr>
            <p:sp>
              <p:nvSpPr>
                <p:cNvPr id="91" name="직사각형 90"/>
                <p:cNvSpPr/>
                <p:nvPr/>
              </p:nvSpPr>
              <p:spPr>
                <a:xfrm>
                  <a:off x="915039" y="4785956"/>
                  <a:ext cx="243656" cy="10772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810372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2006</a:t>
                  </a:r>
                  <a:r>
                    <a:rPr lang="ko-KR" altLang="en-US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년</a:t>
                  </a:r>
                  <a:endParaRPr lang="ko-KR" altLang="en-US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281751" y="4785956"/>
                  <a:ext cx="243656" cy="10772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810372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2008</a:t>
                  </a:r>
                  <a:r>
                    <a:rPr lang="ko-KR" altLang="en-US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년</a:t>
                  </a:r>
                  <a:endParaRPr lang="ko-KR" altLang="en-US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648463" y="4785956"/>
                  <a:ext cx="243656" cy="10772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810372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2010</a:t>
                  </a:r>
                  <a:r>
                    <a:rPr lang="ko-KR" altLang="en-US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년</a:t>
                  </a:r>
                  <a:endParaRPr lang="ko-KR" altLang="en-US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15175" y="4785956"/>
                  <a:ext cx="243656" cy="10772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810372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2011</a:t>
                  </a:r>
                  <a:r>
                    <a:rPr lang="ko-KR" altLang="en-US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년</a:t>
                  </a:r>
                  <a:endParaRPr lang="ko-KR" altLang="en-US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1887" y="4785956"/>
                  <a:ext cx="243656" cy="10772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810372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2012</a:t>
                  </a:r>
                  <a:r>
                    <a:rPr lang="ko-KR" altLang="en-US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년</a:t>
                  </a:r>
                  <a:endParaRPr lang="ko-KR" altLang="en-US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748599" y="4785956"/>
                  <a:ext cx="243656" cy="10772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810372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2013</a:t>
                  </a:r>
                  <a:r>
                    <a:rPr lang="ko-KR" altLang="en-US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년</a:t>
                  </a:r>
                  <a:endParaRPr lang="ko-KR" altLang="en-US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3115311" y="4785956"/>
                  <a:ext cx="243656" cy="10772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810372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2014</a:t>
                  </a:r>
                  <a:r>
                    <a:rPr lang="ko-KR" altLang="en-US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년</a:t>
                  </a:r>
                  <a:endParaRPr lang="ko-KR" altLang="en-US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3482023" y="4785956"/>
                  <a:ext cx="243656" cy="10772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810372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2015</a:t>
                  </a:r>
                  <a:r>
                    <a:rPr lang="ko-KR" altLang="en-US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년</a:t>
                  </a:r>
                  <a:endParaRPr lang="ko-KR" altLang="en-US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3848735" y="4785956"/>
                  <a:ext cx="243656" cy="10772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810372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2016</a:t>
                  </a:r>
                  <a:r>
                    <a:rPr lang="ko-KR" altLang="en-US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년</a:t>
                  </a:r>
                  <a:endParaRPr lang="ko-KR" altLang="en-US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4215449" y="4785956"/>
                  <a:ext cx="243656" cy="107722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810372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ko-KR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2017</a:t>
                  </a:r>
                  <a:r>
                    <a:rPr lang="ko-KR" altLang="en-US" sz="700" spc="-7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 panose="020B0503020000020004" pitchFamily="50" charset="-127"/>
                      <a:cs typeface="Arial" panose="020B0604020202020204" pitchFamily="34" charset="0"/>
                    </a:rPr>
                    <a:t>년</a:t>
                  </a:r>
                  <a:endParaRPr lang="ko-KR" altLang="en-US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1217611" y="4733701"/>
                <a:ext cx="3300415" cy="62063"/>
                <a:chOff x="5782905" y="4709886"/>
                <a:chExt cx="3300415" cy="62063"/>
              </a:xfrm>
            </p:grpSpPr>
            <p:cxnSp>
              <p:nvCxnSpPr>
                <p:cNvPr id="81" name="직선 연결선 80"/>
                <p:cNvCxnSpPr/>
                <p:nvPr/>
              </p:nvCxnSpPr>
              <p:spPr bwMode="auto">
                <a:xfrm flipH="1" flipV="1">
                  <a:off x="5782905" y="4709886"/>
                  <a:ext cx="1" cy="620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2" name="직선 연결선 81"/>
                <p:cNvCxnSpPr/>
                <p:nvPr/>
              </p:nvCxnSpPr>
              <p:spPr bwMode="auto">
                <a:xfrm flipH="1" flipV="1">
                  <a:off x="6149618" y="4709886"/>
                  <a:ext cx="1" cy="620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직선 연결선 82"/>
                <p:cNvCxnSpPr/>
                <p:nvPr/>
              </p:nvCxnSpPr>
              <p:spPr bwMode="auto">
                <a:xfrm flipH="1" flipV="1">
                  <a:off x="6516331" y="4709886"/>
                  <a:ext cx="1" cy="620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직선 연결선 83"/>
                <p:cNvCxnSpPr/>
                <p:nvPr/>
              </p:nvCxnSpPr>
              <p:spPr bwMode="auto">
                <a:xfrm flipH="1" flipV="1">
                  <a:off x="6883044" y="4709886"/>
                  <a:ext cx="1" cy="620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직선 연결선 84"/>
                <p:cNvCxnSpPr/>
                <p:nvPr/>
              </p:nvCxnSpPr>
              <p:spPr bwMode="auto">
                <a:xfrm flipH="1" flipV="1">
                  <a:off x="7249757" y="4709886"/>
                  <a:ext cx="1" cy="620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직선 연결선 85"/>
                <p:cNvCxnSpPr/>
                <p:nvPr/>
              </p:nvCxnSpPr>
              <p:spPr bwMode="auto">
                <a:xfrm flipH="1" flipV="1">
                  <a:off x="7616470" y="4709886"/>
                  <a:ext cx="1" cy="620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7" name="직선 연결선 86"/>
                <p:cNvCxnSpPr/>
                <p:nvPr/>
              </p:nvCxnSpPr>
              <p:spPr bwMode="auto">
                <a:xfrm flipH="1" flipV="1">
                  <a:off x="7983183" y="4709886"/>
                  <a:ext cx="1" cy="620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8" name="직선 연결선 87"/>
                <p:cNvCxnSpPr/>
                <p:nvPr/>
              </p:nvCxnSpPr>
              <p:spPr bwMode="auto">
                <a:xfrm flipH="1" flipV="1">
                  <a:off x="8349896" y="4709886"/>
                  <a:ext cx="1" cy="620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직선 연결선 88"/>
                <p:cNvCxnSpPr/>
                <p:nvPr/>
              </p:nvCxnSpPr>
              <p:spPr bwMode="auto">
                <a:xfrm flipH="1" flipV="1">
                  <a:off x="8716609" y="4709886"/>
                  <a:ext cx="1" cy="620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직선 연결선 89"/>
                <p:cNvCxnSpPr/>
                <p:nvPr/>
              </p:nvCxnSpPr>
              <p:spPr bwMode="auto">
                <a:xfrm flipH="1" flipV="1">
                  <a:off x="9083319" y="4709886"/>
                  <a:ext cx="1" cy="620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01" name="그룹 100"/>
            <p:cNvGrpSpPr/>
            <p:nvPr/>
          </p:nvGrpSpPr>
          <p:grpSpPr>
            <a:xfrm>
              <a:off x="952076" y="5215895"/>
              <a:ext cx="231775" cy="120684"/>
              <a:chOff x="952076" y="4607010"/>
              <a:chExt cx="231775" cy="120684"/>
            </a:xfrm>
          </p:grpSpPr>
          <p:sp>
            <p:nvSpPr>
              <p:cNvPr id="102" name="정육면체 101"/>
              <p:cNvSpPr/>
              <p:nvPr/>
            </p:nvSpPr>
            <p:spPr>
              <a:xfrm>
                <a:off x="952076" y="4607010"/>
                <a:ext cx="231775" cy="120684"/>
              </a:xfrm>
              <a:prstGeom prst="cube">
                <a:avLst/>
              </a:prstGeom>
              <a:gradFill flip="none" rotWithShape="1">
                <a:gsLst>
                  <a:gs pos="0">
                    <a:srgbClr val="FFE5BD"/>
                  </a:gs>
                  <a:gs pos="100000">
                    <a:srgbClr val="E16609">
                      <a:alpha val="66667"/>
                    </a:srgbClr>
                  </a:gs>
                </a:gsLst>
                <a:lin ang="5400000" scaled="1"/>
                <a:tileRect/>
              </a:gradFill>
              <a:ln w="6350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957549" y="4640746"/>
                <a:ext cx="188626" cy="7730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4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1313594" y="5057702"/>
              <a:ext cx="231775" cy="278877"/>
              <a:chOff x="1313594" y="4448817"/>
              <a:chExt cx="231775" cy="278877"/>
            </a:xfrm>
          </p:grpSpPr>
          <p:sp>
            <p:nvSpPr>
              <p:cNvPr id="105" name="정육면체 104"/>
              <p:cNvSpPr/>
              <p:nvPr/>
            </p:nvSpPr>
            <p:spPr>
              <a:xfrm>
                <a:off x="1313594" y="4448817"/>
                <a:ext cx="231775" cy="278877"/>
              </a:xfrm>
              <a:prstGeom prst="cube">
                <a:avLst>
                  <a:gd name="adj" fmla="val 11644"/>
                </a:avLst>
              </a:prstGeom>
              <a:gradFill flip="none" rotWithShape="1">
                <a:gsLst>
                  <a:gs pos="0">
                    <a:srgbClr val="FFE5BD"/>
                  </a:gs>
                  <a:gs pos="100000">
                    <a:srgbClr val="E16609">
                      <a:alpha val="66667"/>
                    </a:srgbClr>
                  </a:gs>
                </a:gsLst>
                <a:lin ang="5400000" scaled="1"/>
                <a:tileRect/>
              </a:gradFill>
              <a:ln w="6350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319499" y="4480408"/>
                <a:ext cx="194976" cy="20057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4000"/>
                    </a:schemeClr>
                  </a:gs>
                  <a:gs pos="0">
                    <a:schemeClr val="bg1">
                      <a:alpha val="6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1675112" y="4637566"/>
              <a:ext cx="231775" cy="699013"/>
              <a:chOff x="1675112" y="4028681"/>
              <a:chExt cx="231775" cy="699013"/>
            </a:xfrm>
          </p:grpSpPr>
          <p:sp>
            <p:nvSpPr>
              <p:cNvPr id="108" name="정육면체 107"/>
              <p:cNvSpPr/>
              <p:nvPr/>
            </p:nvSpPr>
            <p:spPr>
              <a:xfrm>
                <a:off x="1675112" y="4028681"/>
                <a:ext cx="231775" cy="699013"/>
              </a:xfrm>
              <a:prstGeom prst="cube">
                <a:avLst>
                  <a:gd name="adj" fmla="val 11644"/>
                </a:avLst>
              </a:prstGeom>
              <a:gradFill flip="none" rotWithShape="1">
                <a:gsLst>
                  <a:gs pos="0">
                    <a:srgbClr val="FFE5BD"/>
                  </a:gs>
                  <a:gs pos="100000">
                    <a:srgbClr val="E16609">
                      <a:alpha val="66667"/>
                    </a:srgbClr>
                  </a:gs>
                </a:gsLst>
                <a:lin ang="5400000" scaled="1"/>
                <a:tileRect/>
              </a:gradFill>
              <a:ln w="6350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685925" y="4064483"/>
                <a:ext cx="190500" cy="34921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4000"/>
                    </a:schemeClr>
                  </a:gs>
                  <a:gs pos="0">
                    <a:schemeClr val="bg1">
                      <a:alpha val="6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036630" y="4362555"/>
              <a:ext cx="231775" cy="974024"/>
              <a:chOff x="2036630" y="3753670"/>
              <a:chExt cx="231775" cy="974024"/>
            </a:xfrm>
          </p:grpSpPr>
          <p:sp>
            <p:nvSpPr>
              <p:cNvPr id="111" name="정육면체 110"/>
              <p:cNvSpPr/>
              <p:nvPr/>
            </p:nvSpPr>
            <p:spPr>
              <a:xfrm>
                <a:off x="2036630" y="3753670"/>
                <a:ext cx="231775" cy="974024"/>
              </a:xfrm>
              <a:prstGeom prst="cube">
                <a:avLst>
                  <a:gd name="adj" fmla="val 11644"/>
                </a:avLst>
              </a:prstGeom>
              <a:gradFill flip="none" rotWithShape="1">
                <a:gsLst>
                  <a:gs pos="0">
                    <a:srgbClr val="FFE5BD"/>
                  </a:gs>
                  <a:gs pos="100000">
                    <a:srgbClr val="E16609">
                      <a:alpha val="66667"/>
                    </a:srgbClr>
                  </a:gs>
                </a:gsLst>
                <a:lin ang="5400000" scaled="1"/>
                <a:tileRect/>
              </a:gradFill>
              <a:ln w="6350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044700" y="3785083"/>
                <a:ext cx="190500" cy="34921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4000"/>
                    </a:schemeClr>
                  </a:gs>
                  <a:gs pos="0">
                    <a:schemeClr val="bg1">
                      <a:alpha val="6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2398148" y="4284928"/>
              <a:ext cx="231775" cy="1051651"/>
              <a:chOff x="2398148" y="3676043"/>
              <a:chExt cx="231775" cy="1051651"/>
            </a:xfrm>
          </p:grpSpPr>
          <p:sp>
            <p:nvSpPr>
              <p:cNvPr id="114" name="정육면체 113"/>
              <p:cNvSpPr/>
              <p:nvPr/>
            </p:nvSpPr>
            <p:spPr>
              <a:xfrm>
                <a:off x="2398148" y="3676043"/>
                <a:ext cx="231775" cy="1051651"/>
              </a:xfrm>
              <a:prstGeom prst="cube">
                <a:avLst>
                  <a:gd name="adj" fmla="val 11644"/>
                </a:avLst>
              </a:prstGeom>
              <a:gradFill flip="none" rotWithShape="1">
                <a:gsLst>
                  <a:gs pos="0">
                    <a:srgbClr val="FFE5BD"/>
                  </a:gs>
                  <a:gs pos="100000">
                    <a:srgbClr val="E16609">
                      <a:alpha val="66667"/>
                    </a:srgbClr>
                  </a:gs>
                </a:gsLst>
                <a:lin ang="5400000" scaled="1"/>
                <a:tileRect/>
              </a:gradFill>
              <a:ln w="6350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2405062" y="3708883"/>
                <a:ext cx="198437" cy="34921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4000"/>
                    </a:schemeClr>
                  </a:gs>
                  <a:gs pos="0">
                    <a:schemeClr val="bg1">
                      <a:alpha val="6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2759666" y="4187814"/>
              <a:ext cx="231775" cy="1148765"/>
              <a:chOff x="2759666" y="3578929"/>
              <a:chExt cx="231775" cy="1148765"/>
            </a:xfrm>
          </p:grpSpPr>
          <p:sp>
            <p:nvSpPr>
              <p:cNvPr id="117" name="정육면체 116"/>
              <p:cNvSpPr/>
              <p:nvPr/>
            </p:nvSpPr>
            <p:spPr>
              <a:xfrm>
                <a:off x="2759666" y="3578929"/>
                <a:ext cx="231775" cy="1148765"/>
              </a:xfrm>
              <a:prstGeom prst="cube">
                <a:avLst>
                  <a:gd name="adj" fmla="val 11644"/>
                </a:avLst>
              </a:prstGeom>
              <a:gradFill flip="none" rotWithShape="1">
                <a:gsLst>
                  <a:gs pos="0">
                    <a:srgbClr val="FFE5BD"/>
                  </a:gs>
                  <a:gs pos="100000">
                    <a:srgbClr val="E16609">
                      <a:alpha val="66667"/>
                    </a:srgbClr>
                  </a:gs>
                </a:gsLst>
                <a:lin ang="5400000" scaled="1"/>
                <a:tileRect/>
              </a:gradFill>
              <a:ln w="6350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2767011" y="3612046"/>
                <a:ext cx="193675" cy="34921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4000"/>
                    </a:schemeClr>
                  </a:gs>
                  <a:gs pos="0">
                    <a:schemeClr val="bg1">
                      <a:alpha val="6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3121184" y="3749826"/>
              <a:ext cx="231775" cy="1586753"/>
              <a:chOff x="3121184" y="3140941"/>
              <a:chExt cx="231775" cy="1586753"/>
            </a:xfrm>
          </p:grpSpPr>
          <p:sp>
            <p:nvSpPr>
              <p:cNvPr id="120" name="정육면체 119"/>
              <p:cNvSpPr/>
              <p:nvPr/>
            </p:nvSpPr>
            <p:spPr>
              <a:xfrm>
                <a:off x="3121184" y="3140941"/>
                <a:ext cx="231775" cy="1586753"/>
              </a:xfrm>
              <a:prstGeom prst="cube">
                <a:avLst>
                  <a:gd name="adj" fmla="val 11644"/>
                </a:avLst>
              </a:prstGeom>
              <a:gradFill flip="none" rotWithShape="1">
                <a:gsLst>
                  <a:gs pos="0">
                    <a:srgbClr val="FFE5BD"/>
                  </a:gs>
                  <a:gs pos="100000">
                    <a:srgbClr val="E16609">
                      <a:alpha val="66667"/>
                    </a:srgbClr>
                  </a:gs>
                </a:gsLst>
                <a:lin ang="5400000" scaled="1"/>
                <a:tileRect/>
              </a:gradFill>
              <a:ln w="6350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3126581" y="3175484"/>
                <a:ext cx="196056" cy="349214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4000"/>
                    </a:schemeClr>
                  </a:gs>
                  <a:gs pos="0">
                    <a:schemeClr val="bg1">
                      <a:alpha val="6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3482702" y="3231451"/>
              <a:ext cx="231775" cy="2105128"/>
              <a:chOff x="3482702" y="2622566"/>
              <a:chExt cx="231775" cy="2105128"/>
            </a:xfrm>
          </p:grpSpPr>
          <p:sp>
            <p:nvSpPr>
              <p:cNvPr id="123" name="정육면체 122"/>
              <p:cNvSpPr/>
              <p:nvPr/>
            </p:nvSpPr>
            <p:spPr>
              <a:xfrm>
                <a:off x="3482702" y="2622566"/>
                <a:ext cx="231775" cy="2105128"/>
              </a:xfrm>
              <a:prstGeom prst="cube">
                <a:avLst>
                  <a:gd name="adj" fmla="val 11644"/>
                </a:avLst>
              </a:prstGeom>
              <a:gradFill flip="none" rotWithShape="1">
                <a:gsLst>
                  <a:gs pos="0">
                    <a:srgbClr val="FFE5BD"/>
                  </a:gs>
                  <a:gs pos="100000">
                    <a:srgbClr val="E16609">
                      <a:alpha val="66667"/>
                    </a:srgbClr>
                  </a:gs>
                </a:gsLst>
                <a:lin ang="5400000" scaled="1"/>
                <a:tileRect/>
              </a:gradFill>
              <a:ln w="6350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492499" y="2657640"/>
                <a:ext cx="192087" cy="87863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4000"/>
                    </a:schemeClr>
                  </a:gs>
                  <a:gs pos="0">
                    <a:schemeClr val="bg1">
                      <a:alpha val="6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3844220" y="2881137"/>
              <a:ext cx="231775" cy="2455442"/>
              <a:chOff x="3844220" y="2272252"/>
              <a:chExt cx="231775" cy="2455442"/>
            </a:xfrm>
          </p:grpSpPr>
          <p:sp>
            <p:nvSpPr>
              <p:cNvPr id="126" name="정육면체 125"/>
              <p:cNvSpPr/>
              <p:nvPr/>
            </p:nvSpPr>
            <p:spPr>
              <a:xfrm>
                <a:off x="3844220" y="2272252"/>
                <a:ext cx="231775" cy="2455442"/>
              </a:xfrm>
              <a:prstGeom prst="cube">
                <a:avLst>
                  <a:gd name="adj" fmla="val 11644"/>
                </a:avLst>
              </a:prstGeom>
              <a:gradFill flip="none" rotWithShape="1">
                <a:gsLst>
                  <a:gs pos="0">
                    <a:srgbClr val="FFE5BD"/>
                  </a:gs>
                  <a:gs pos="100000">
                    <a:srgbClr val="E16609">
                      <a:alpha val="66667"/>
                    </a:srgbClr>
                  </a:gs>
                </a:gsLst>
                <a:lin ang="5400000" scaled="1"/>
                <a:tileRect/>
              </a:gradFill>
              <a:ln w="6350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3855244" y="2303945"/>
                <a:ext cx="196056" cy="87863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4000"/>
                    </a:schemeClr>
                  </a:gs>
                  <a:gs pos="0">
                    <a:schemeClr val="bg1">
                      <a:alpha val="6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4205735" y="2602289"/>
              <a:ext cx="231775" cy="2734290"/>
              <a:chOff x="4205735" y="1993404"/>
              <a:chExt cx="231775" cy="2734290"/>
            </a:xfrm>
          </p:grpSpPr>
          <p:sp>
            <p:nvSpPr>
              <p:cNvPr id="129" name="정육면체 128"/>
              <p:cNvSpPr/>
              <p:nvPr/>
            </p:nvSpPr>
            <p:spPr>
              <a:xfrm>
                <a:off x="4205735" y="1993404"/>
                <a:ext cx="231775" cy="2734290"/>
              </a:xfrm>
              <a:prstGeom prst="cube">
                <a:avLst>
                  <a:gd name="adj" fmla="val 11644"/>
                </a:avLst>
              </a:prstGeom>
              <a:gradFill flip="none" rotWithShape="1">
                <a:gsLst>
                  <a:gs pos="0">
                    <a:srgbClr val="FFE5BD"/>
                  </a:gs>
                  <a:gs pos="100000">
                    <a:srgbClr val="E16609">
                      <a:alpha val="66667"/>
                    </a:srgbClr>
                  </a:gs>
                </a:gsLst>
                <a:lin ang="5400000" scaled="1"/>
                <a:tileRect/>
              </a:gradFill>
              <a:ln w="6350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4212431" y="2024545"/>
                <a:ext cx="199231" cy="87863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4000"/>
                    </a:schemeClr>
                  </a:gs>
                  <a:gs pos="0">
                    <a:schemeClr val="bg1">
                      <a:alpha val="6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4869770" y="1300888"/>
              <a:ext cx="3618910" cy="645774"/>
              <a:chOff x="4869770" y="1300888"/>
              <a:chExt cx="3618910" cy="645774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5067300" y="1485276"/>
                <a:ext cx="32238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lvl="0" algn="ctr" latinLnBrk="0"/>
                <a:r>
                  <a:rPr lang="ko-KR" altLang="en-US" b="1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연계신용 </a:t>
                </a:r>
                <a:r>
                  <a:rPr lang="ko-KR" altLang="en-US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시장 성장 </a:t>
                </a:r>
                <a:r>
                  <a:rPr lang="ko-KR" altLang="en-US" b="1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요인</a:t>
                </a:r>
                <a:endParaRPr lang="en-US" altLang="ko-KR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" name="양쪽 대괄호 132"/>
              <p:cNvSpPr/>
              <p:nvPr/>
            </p:nvSpPr>
            <p:spPr bwMode="auto">
              <a:xfrm>
                <a:off x="4869770" y="1300888"/>
                <a:ext cx="3618910" cy="645774"/>
              </a:xfrm>
              <a:prstGeom prst="bracketPair">
                <a:avLst/>
              </a:prstGeom>
              <a:noFill/>
              <a:ln w="762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b="1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4" name="직사각형 133"/>
            <p:cNvSpPr/>
            <p:nvPr/>
          </p:nvSpPr>
          <p:spPr>
            <a:xfrm>
              <a:off x="5343712" y="2333707"/>
              <a:ext cx="181011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atinLnBrk="0">
                <a:spcBef>
                  <a:spcPts val="0"/>
                </a:spcBef>
              </a:pPr>
              <a:r>
                <a:rPr lang="ko-KR" altLang="en-US" sz="14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증권사의 </a:t>
              </a:r>
              <a:r>
                <a:rPr lang="ko-KR" altLang="en-US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영업다각화</a:t>
              </a: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343712" y="3270967"/>
              <a:ext cx="181011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atinLnBrk="0">
                <a:spcBef>
                  <a:spcPts val="0"/>
                </a:spcBef>
              </a:pPr>
              <a:r>
                <a:rPr lang="ko-KR" altLang="en-US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여신사의 금리인하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343712" y="4337767"/>
              <a:ext cx="181011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atinLnBrk="0">
                <a:spcBef>
                  <a:spcPts val="0"/>
                </a:spcBef>
              </a:pPr>
              <a:r>
                <a:rPr lang="ko-KR" altLang="en-US" sz="1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외부상황 변화</a:t>
              </a:r>
            </a:p>
          </p:txBody>
        </p:sp>
        <p:sp>
          <p:nvSpPr>
            <p:cNvPr id="137" name="타원 136"/>
            <p:cNvSpPr/>
            <p:nvPr/>
          </p:nvSpPr>
          <p:spPr bwMode="auto">
            <a:xfrm>
              <a:off x="5076116" y="2343284"/>
              <a:ext cx="198000" cy="19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8" name="타원 137"/>
            <p:cNvSpPr/>
            <p:nvPr/>
          </p:nvSpPr>
          <p:spPr bwMode="auto">
            <a:xfrm>
              <a:off x="5076116" y="3295784"/>
              <a:ext cx="198000" cy="19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9" name="타원 138"/>
            <p:cNvSpPr/>
            <p:nvPr/>
          </p:nvSpPr>
          <p:spPr bwMode="auto">
            <a:xfrm>
              <a:off x="5076116" y="4362584"/>
              <a:ext cx="198000" cy="19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428621" y="2697746"/>
              <a:ext cx="310419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atinLnBrk="0">
                <a:spcBef>
                  <a:spcPts val="0"/>
                </a:spcBef>
              </a:pP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초기 증권사 평판 </a:t>
              </a:r>
              <a:r>
                <a:rPr lang="ko-KR" altLang="en-US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리스크로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인해 참여에</a:t>
              </a:r>
            </a:p>
            <a:p>
              <a:pPr latinLnBrk="0">
                <a:spcBef>
                  <a:spcPts val="0"/>
                </a:spcBef>
              </a:pP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주저했던 증권사들의 연계신용 이용 확대</a:t>
              </a: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428621" y="3594817"/>
              <a:ext cx="3104192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atinLnBrk="0">
                <a:spcBef>
                  <a:spcPts val="0"/>
                </a:spcBef>
              </a:pP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저축은행에서 </a:t>
              </a:r>
              <a:r>
                <a:rPr lang="ko-KR" altLang="en-US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캐피탈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보험사로의 </a:t>
              </a:r>
            </a:p>
            <a:p>
              <a:pPr latinLnBrk="0">
                <a:spcBef>
                  <a:spcPts val="0"/>
                </a:spcBef>
              </a:pPr>
              <a:r>
                <a:rPr lang="ko-KR" altLang="en-US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대주사들의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참여확대에서 발생된</a:t>
              </a:r>
            </a:p>
            <a:p>
              <a:pPr latinLnBrk="0">
                <a:spcBef>
                  <a:spcPts val="0"/>
                </a:spcBef>
              </a:pP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금리 경쟁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(8% ⇒ 3%)</a:t>
              </a: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428621" y="4679766"/>
              <a:ext cx="3104192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atinLnBrk="0">
                <a:spcBef>
                  <a:spcPts val="0"/>
                </a:spcBef>
              </a:pP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증권시장의 활황 및 미수거래 제한으로</a:t>
              </a:r>
            </a:p>
            <a:p>
              <a:pPr latinLnBrk="0">
                <a:spcBef>
                  <a:spcPts val="0"/>
                </a:spcBef>
              </a:pP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신용융자 거래와 함께 </a:t>
              </a:r>
              <a:r>
                <a:rPr lang="ko-KR" altLang="en-US" sz="12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레버리지를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활용한</a:t>
              </a:r>
            </a:p>
            <a:p>
              <a:pPr latinLnBrk="0">
                <a:spcBef>
                  <a:spcPts val="0"/>
                </a:spcBef>
              </a:pP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공격적 투자 증가</a:t>
              </a: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570388" y="1454498"/>
              <a:ext cx="3961132" cy="737939"/>
              <a:chOff x="570388" y="1454498"/>
              <a:chExt cx="3961132" cy="737939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3867556" y="1992382"/>
                <a:ext cx="663964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7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단위 </a:t>
                </a:r>
                <a:r>
                  <a:rPr lang="en-US" altLang="ko-KR" sz="7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:</a:t>
                </a:r>
                <a:r>
                  <a:rPr lang="ko-KR" altLang="en-US" sz="700" b="1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억원</a:t>
                </a:r>
                <a:r>
                  <a:rPr lang="en-US" altLang="ko-KR" sz="7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)</a:t>
                </a:r>
                <a:endParaRPr lang="ko-KR" altLang="en-US" sz="7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45" name="그룹 144"/>
              <p:cNvGrpSpPr/>
              <p:nvPr/>
            </p:nvGrpSpPr>
            <p:grpSpPr>
              <a:xfrm>
                <a:off x="570388" y="1454498"/>
                <a:ext cx="3877789" cy="492164"/>
                <a:chOff x="570388" y="1454498"/>
                <a:chExt cx="3877789" cy="492164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1167301" y="1454498"/>
                  <a:ext cx="26872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810372" latinLnBrk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ko-KR" altLang="en-US" b="1" spc="-12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연도별 연계신용 </a:t>
                  </a:r>
                  <a:r>
                    <a:rPr lang="ko-KR" altLang="en-US" b="1" spc="-120" dirty="0" smtClean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성장추이</a:t>
                  </a:r>
                  <a:endParaRPr lang="ko-KR" altLang="en-US" b="1" spc="-12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 bwMode="auto">
                <a:xfrm>
                  <a:off x="570388" y="1900943"/>
                  <a:ext cx="3877789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762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spcBef>
                      <a:spcPts val="300"/>
                    </a:spcBef>
                  </a:pPr>
                  <a:endParaRPr lang="ko-KR" altLang="en-US" sz="1200" b="1">
                    <a:solidFill>
                      <a:schemeClr val="bg1"/>
                    </a:solidFill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sp>
        <p:nvSpPr>
          <p:cNvPr id="148" name="직사각형 147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726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참고</a:t>
            </a: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신용거래융자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42506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802650" y="1223755"/>
            <a:ext cx="5177046" cy="327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0228" latinLnBrk="0">
              <a:spcBef>
                <a:spcPts val="266"/>
              </a:spcBef>
            </a:pPr>
            <a:r>
              <a:rPr lang="ko-KR" altLang="en-US" sz="900" spc="-1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주식을 담보로 추가 주식매입을 위한 대출이라는 점은 동일하나 신용융자는 증권사 자체 자금을 활용한 증권사 대출이며</a:t>
            </a:r>
            <a:r>
              <a:rPr lang="en-US" altLang="ko-KR" sz="900" spc="-1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spc="-1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연계신용은 저축은행</a:t>
            </a:r>
            <a:r>
              <a:rPr lang="en-US" altLang="ko-KR" sz="900" spc="-1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spc="-17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캐피탈사</a:t>
            </a:r>
            <a:r>
              <a:rPr lang="ko-KR" altLang="en-US" sz="900" spc="-1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등 여신사의 대출상품임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47654" y="1806097"/>
            <a:ext cx="5175575" cy="4143183"/>
            <a:chOff x="396876" y="1367030"/>
            <a:chExt cx="8366911" cy="4143183"/>
          </a:xfrm>
        </p:grpSpPr>
        <p:grpSp>
          <p:nvGrpSpPr>
            <p:cNvPr id="375" name="그룹 374"/>
            <p:cNvGrpSpPr/>
            <p:nvPr/>
          </p:nvGrpSpPr>
          <p:grpSpPr>
            <a:xfrm>
              <a:off x="636375" y="2297943"/>
              <a:ext cx="3473421" cy="2165050"/>
              <a:chOff x="636375" y="2297943"/>
              <a:chExt cx="3473421" cy="2165050"/>
            </a:xfrm>
          </p:grpSpPr>
          <p:grpSp>
            <p:nvGrpSpPr>
              <p:cNvPr id="376" name="그룹 375"/>
              <p:cNvGrpSpPr/>
              <p:nvPr/>
            </p:nvGrpSpPr>
            <p:grpSpPr>
              <a:xfrm>
                <a:off x="636375" y="2297943"/>
                <a:ext cx="3473421" cy="1732040"/>
                <a:chOff x="636375" y="2297943"/>
                <a:chExt cx="3473421" cy="1732040"/>
              </a:xfrm>
            </p:grpSpPr>
            <p:cxnSp>
              <p:nvCxnSpPr>
                <p:cNvPr id="378" name="직선 연결선 377"/>
                <p:cNvCxnSpPr/>
                <p:nvPr/>
              </p:nvCxnSpPr>
              <p:spPr bwMode="auto">
                <a:xfrm flipH="1">
                  <a:off x="636375" y="2730953"/>
                  <a:ext cx="34734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9" name="직선 연결선 378"/>
                <p:cNvCxnSpPr/>
                <p:nvPr/>
              </p:nvCxnSpPr>
              <p:spPr bwMode="auto">
                <a:xfrm flipH="1">
                  <a:off x="636375" y="2297943"/>
                  <a:ext cx="34734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0" name="직선 연결선 379"/>
                <p:cNvCxnSpPr/>
                <p:nvPr/>
              </p:nvCxnSpPr>
              <p:spPr bwMode="auto">
                <a:xfrm flipH="1">
                  <a:off x="636375" y="3596973"/>
                  <a:ext cx="34734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1" name="직선 연결선 380"/>
                <p:cNvCxnSpPr/>
                <p:nvPr/>
              </p:nvCxnSpPr>
              <p:spPr bwMode="auto">
                <a:xfrm flipH="1">
                  <a:off x="636375" y="3163963"/>
                  <a:ext cx="34734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2" name="직선 연결선 381"/>
                <p:cNvCxnSpPr/>
                <p:nvPr/>
              </p:nvCxnSpPr>
              <p:spPr bwMode="auto">
                <a:xfrm flipH="1">
                  <a:off x="636375" y="4029983"/>
                  <a:ext cx="34734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636375" y="4462993"/>
                <a:ext cx="347342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83" name="그룹 382"/>
            <p:cNvGrpSpPr/>
            <p:nvPr/>
          </p:nvGrpSpPr>
          <p:grpSpPr>
            <a:xfrm>
              <a:off x="1493063" y="5175250"/>
              <a:ext cx="2583637" cy="334963"/>
              <a:chOff x="1493063" y="5175250"/>
              <a:chExt cx="2583637" cy="334963"/>
            </a:xfrm>
          </p:grpSpPr>
          <p:sp>
            <p:nvSpPr>
              <p:cNvPr id="384" name="모서리가 둥근 직사각형 383"/>
              <p:cNvSpPr/>
              <p:nvPr/>
            </p:nvSpPr>
            <p:spPr>
              <a:xfrm>
                <a:off x="1493063" y="5175250"/>
                <a:ext cx="2431237" cy="33496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1904" tIns="31904" rIns="31904" bIns="3190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10372" latinLnBrk="0">
                  <a:spcBef>
                    <a:spcPts val="266"/>
                  </a:spcBef>
                </a:pPr>
                <a:endParaRPr lang="ko-KR" altLang="en-US"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5" name="모서리가 둥근 직사각형 384"/>
              <p:cNvSpPr/>
              <p:nvPr/>
            </p:nvSpPr>
            <p:spPr>
              <a:xfrm>
                <a:off x="1645463" y="5175250"/>
                <a:ext cx="2431237" cy="33496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1904" tIns="31904" rIns="31904" bIns="3190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10372" latinLnBrk="0">
                  <a:spcBef>
                    <a:spcPts val="266"/>
                  </a:spcBef>
                </a:pPr>
                <a:endParaRPr lang="ko-KR" altLang="en-US"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>
                <a:off x="1534556" y="5238627"/>
                <a:ext cx="76944" cy="17010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범</a:t>
                </a: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/>
                </a:r>
                <a:b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</a:br>
                <a:r>
                  <a:rPr lang="ko-KR" altLang="en-US" sz="700" b="1" spc="-100" dirty="0" err="1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례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387" name="직선 연결선 386"/>
              <p:cNvCxnSpPr/>
              <p:nvPr/>
            </p:nvCxnSpPr>
            <p:spPr bwMode="auto">
              <a:xfrm>
                <a:off x="1805464" y="5280204"/>
                <a:ext cx="128730" cy="0"/>
              </a:xfrm>
              <a:prstGeom prst="line">
                <a:avLst/>
              </a:prstGeom>
              <a:ln w="57150" cap="rnd">
                <a:solidFill>
                  <a:srgbClr val="FF8181"/>
                </a:solidFill>
              </a:ln>
            </p:spPr>
          </p:cxnSp>
          <p:sp>
            <p:nvSpPr>
              <p:cNvPr id="388" name="직사각형 387"/>
              <p:cNvSpPr/>
              <p:nvPr/>
            </p:nvSpPr>
            <p:spPr>
              <a:xfrm>
                <a:off x="1977469" y="5226343"/>
                <a:ext cx="307777" cy="1077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신용융자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389" name="직선 연결선 388"/>
              <p:cNvCxnSpPr/>
              <p:nvPr/>
            </p:nvCxnSpPr>
            <p:spPr bwMode="auto">
              <a:xfrm>
                <a:off x="2475632" y="5280204"/>
                <a:ext cx="128730" cy="0"/>
              </a:xfrm>
              <a:prstGeom prst="line">
                <a:avLst/>
              </a:prstGeom>
              <a:ln w="57150" cap="rnd">
                <a:solidFill>
                  <a:srgbClr val="666699"/>
                </a:solidFill>
              </a:ln>
            </p:spPr>
          </p:cxnSp>
          <p:sp>
            <p:nvSpPr>
              <p:cNvPr id="390" name="직사각형 389"/>
              <p:cNvSpPr/>
              <p:nvPr/>
            </p:nvSpPr>
            <p:spPr>
              <a:xfrm>
                <a:off x="2647753" y="5226343"/>
                <a:ext cx="307777" cy="1077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연계신용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391" name="직선 연결선 390"/>
              <p:cNvCxnSpPr/>
              <p:nvPr/>
            </p:nvCxnSpPr>
            <p:spPr bwMode="auto">
              <a:xfrm>
                <a:off x="3145916" y="5280204"/>
                <a:ext cx="128730" cy="0"/>
              </a:xfrm>
              <a:prstGeom prst="line">
                <a:avLst/>
              </a:prstGeom>
              <a:ln w="57150" cap="rnd">
                <a:solidFill>
                  <a:srgbClr val="BED6B2"/>
                </a:solidFill>
              </a:ln>
            </p:spPr>
          </p:cxnSp>
          <p:sp>
            <p:nvSpPr>
              <p:cNvPr id="392" name="직사각형 391"/>
              <p:cNvSpPr/>
              <p:nvPr/>
            </p:nvSpPr>
            <p:spPr>
              <a:xfrm>
                <a:off x="3339977" y="5226343"/>
                <a:ext cx="561051" cy="1077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K</a:t>
                </a:r>
                <a:r>
                  <a:rPr lang="en-US" altLang="ko-KR" sz="700" b="1" spc="-5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OSPI </a:t>
                </a:r>
                <a:r>
                  <a:rPr lang="ko-KR" altLang="en-US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거래대금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393" name="직선 연결선 392"/>
              <p:cNvCxnSpPr/>
              <p:nvPr/>
            </p:nvCxnSpPr>
            <p:spPr bwMode="auto">
              <a:xfrm>
                <a:off x="3145916" y="5417958"/>
                <a:ext cx="128730" cy="0"/>
              </a:xfrm>
              <a:prstGeom prst="line">
                <a:avLst/>
              </a:prstGeom>
              <a:ln w="57150" cap="rnd">
                <a:solidFill>
                  <a:srgbClr val="99CCFF"/>
                </a:solidFill>
              </a:ln>
            </p:spPr>
          </p:cxnSp>
          <p:sp>
            <p:nvSpPr>
              <p:cNvPr id="394" name="직사각형 393"/>
              <p:cNvSpPr/>
              <p:nvPr/>
            </p:nvSpPr>
            <p:spPr>
              <a:xfrm>
                <a:off x="3319017" y="5364097"/>
                <a:ext cx="674865" cy="1077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KOSPI + KOSDAQ</a:t>
                </a:r>
                <a:endParaRPr lang="ko-KR" altLang="en-US" sz="7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395" name="직선 연결선 394"/>
              <p:cNvCxnSpPr/>
              <p:nvPr/>
            </p:nvCxnSpPr>
            <p:spPr bwMode="auto">
              <a:xfrm>
                <a:off x="1805464" y="5417958"/>
                <a:ext cx="128730" cy="0"/>
              </a:xfrm>
              <a:prstGeom prst="line">
                <a:avLst/>
              </a:prstGeom>
              <a:ln w="57150" cap="rnd">
                <a:solidFill>
                  <a:srgbClr val="C9A4E4"/>
                </a:solidFill>
              </a:ln>
            </p:spPr>
          </p:cxnSp>
          <p:sp>
            <p:nvSpPr>
              <p:cNvPr id="396" name="직사각형 395"/>
              <p:cNvSpPr/>
              <p:nvPr/>
            </p:nvSpPr>
            <p:spPr>
              <a:xfrm>
                <a:off x="1989982" y="5364097"/>
                <a:ext cx="646011" cy="1077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KOSDAQ</a:t>
                </a:r>
                <a:r>
                  <a:rPr lang="ko-KR" altLang="en-US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거래대금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7" name="직사각형 396"/>
            <p:cNvSpPr/>
            <p:nvPr/>
          </p:nvSpPr>
          <p:spPr>
            <a:xfrm>
              <a:off x="3867556" y="2087632"/>
              <a:ext cx="66396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7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단위 </a:t>
              </a:r>
              <a:r>
                <a:rPr lang="en-US" altLang="ko-KR" sz="7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:</a:t>
              </a:r>
              <a:r>
                <a:rPr lang="ko-KR" altLang="en-US" sz="700" b="1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억원</a:t>
              </a:r>
              <a:r>
                <a:rPr lang="en-US" altLang="ko-KR" sz="7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endParaRPr lang="ko-KR" altLang="en-US" sz="7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398" name="그룹 397"/>
            <p:cNvGrpSpPr/>
            <p:nvPr/>
          </p:nvGrpSpPr>
          <p:grpSpPr>
            <a:xfrm>
              <a:off x="570387" y="1454498"/>
              <a:ext cx="7992000" cy="492164"/>
              <a:chOff x="570387" y="1454498"/>
              <a:chExt cx="7992000" cy="492164"/>
            </a:xfrm>
          </p:grpSpPr>
          <p:sp>
            <p:nvSpPr>
              <p:cNvPr id="399" name="직사각형 398"/>
              <p:cNvSpPr/>
              <p:nvPr/>
            </p:nvSpPr>
            <p:spPr>
              <a:xfrm>
                <a:off x="849477" y="1454498"/>
                <a:ext cx="2820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b="1" spc="-12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맑은 고딕" panose="020B0503020000020004" pitchFamily="50" charset="-127"/>
                    <a:cs typeface="Arial" panose="020B0604020202020204" pitchFamily="34" charset="0"/>
                  </a:rPr>
                  <a:t>신용 융자 및 연계신용 추이</a:t>
                </a:r>
              </a:p>
            </p:txBody>
          </p:sp>
          <p:sp>
            <p:nvSpPr>
              <p:cNvPr id="400" name="직사각형 399"/>
              <p:cNvSpPr/>
              <p:nvPr/>
            </p:nvSpPr>
            <p:spPr bwMode="auto">
              <a:xfrm>
                <a:off x="570387" y="1900943"/>
                <a:ext cx="7992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01" name="직사각형 400"/>
            <p:cNvSpPr/>
            <p:nvPr/>
          </p:nvSpPr>
          <p:spPr>
            <a:xfrm>
              <a:off x="754347" y="4948762"/>
              <a:ext cx="426399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2014/12/31</a:t>
              </a:r>
              <a:endParaRPr lang="ko-KR" altLang="en-US" sz="7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1645464" y="4948762"/>
              <a:ext cx="426399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2015/12/31</a:t>
              </a:r>
              <a:endParaRPr lang="ko-KR" altLang="en-US" sz="7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2536581" y="4948762"/>
              <a:ext cx="426399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2016/12/30</a:t>
              </a:r>
              <a:endParaRPr lang="ko-KR" altLang="en-US" sz="7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4169609" y="2261149"/>
              <a:ext cx="242054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120,000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4169609" y="2685234"/>
              <a:ext cx="242054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100,000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4169609" y="3109319"/>
              <a:ext cx="20358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80,000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4169609" y="3533404"/>
              <a:ext cx="20358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60,000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4169609" y="3957489"/>
              <a:ext cx="20358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40,000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9" name="자유형 408"/>
            <p:cNvSpPr/>
            <p:nvPr/>
          </p:nvSpPr>
          <p:spPr>
            <a:xfrm>
              <a:off x="600529" y="2878326"/>
              <a:ext cx="3376082" cy="1925788"/>
            </a:xfrm>
            <a:custGeom>
              <a:avLst/>
              <a:gdLst>
                <a:gd name="connsiteX0" fmla="*/ 0 w 2609850"/>
                <a:gd name="connsiteY0" fmla="*/ 280987 h 728662"/>
                <a:gd name="connsiteX1" fmla="*/ 0 w 2609850"/>
                <a:gd name="connsiteY1" fmla="*/ 728662 h 728662"/>
                <a:gd name="connsiteX2" fmla="*/ 2609850 w 2609850"/>
                <a:gd name="connsiteY2" fmla="*/ 728662 h 728662"/>
                <a:gd name="connsiteX3" fmla="*/ 2609850 w 2609850"/>
                <a:gd name="connsiteY3" fmla="*/ 0 h 728662"/>
                <a:gd name="connsiteX4" fmla="*/ 0 w 2609850"/>
                <a:gd name="connsiteY4" fmla="*/ 280987 h 728662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0 w 2609850"/>
                <a:gd name="connsiteY4" fmla="*/ 366712 h 814387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863600 w 2609850"/>
                <a:gd name="connsiteY4" fmla="*/ 42863 h 814387"/>
                <a:gd name="connsiteX5" fmla="*/ 0 w 2609850"/>
                <a:gd name="connsiteY5" fmla="*/ 366712 h 814387"/>
                <a:gd name="connsiteX0" fmla="*/ 0 w 2609850"/>
                <a:gd name="connsiteY0" fmla="*/ 412476 h 860151"/>
                <a:gd name="connsiteX1" fmla="*/ 0 w 2609850"/>
                <a:gd name="connsiteY1" fmla="*/ 860151 h 860151"/>
                <a:gd name="connsiteX2" fmla="*/ 2609850 w 2609850"/>
                <a:gd name="connsiteY2" fmla="*/ 860151 h 860151"/>
                <a:gd name="connsiteX3" fmla="*/ 2609850 w 2609850"/>
                <a:gd name="connsiteY3" fmla="*/ 45764 h 860151"/>
                <a:gd name="connsiteX4" fmla="*/ 1778000 w 2609850"/>
                <a:gd name="connsiteY4" fmla="*/ 117202 h 860151"/>
                <a:gd name="connsiteX5" fmla="*/ 863600 w 2609850"/>
                <a:gd name="connsiteY5" fmla="*/ 88627 h 860151"/>
                <a:gd name="connsiteX6" fmla="*/ 0 w 2609850"/>
                <a:gd name="connsiteY6" fmla="*/ 412476 h 860151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1778000 w 2609850"/>
                <a:gd name="connsiteY4" fmla="*/ 71438 h 814387"/>
                <a:gd name="connsiteX5" fmla="*/ 863600 w 2609850"/>
                <a:gd name="connsiteY5" fmla="*/ 42863 h 814387"/>
                <a:gd name="connsiteX6" fmla="*/ 0 w 2609850"/>
                <a:gd name="connsiteY6" fmla="*/ 366712 h 814387"/>
                <a:gd name="connsiteX0" fmla="*/ 0 w 2609850"/>
                <a:gd name="connsiteY0" fmla="*/ 366712 h 814387"/>
                <a:gd name="connsiteX1" fmla="*/ 9525 w 2609850"/>
                <a:gd name="connsiteY1" fmla="*/ 409575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1778000 w 2609850"/>
                <a:gd name="connsiteY4" fmla="*/ 71438 h 814387"/>
                <a:gd name="connsiteX5" fmla="*/ 863600 w 2609850"/>
                <a:gd name="connsiteY5" fmla="*/ 42863 h 814387"/>
                <a:gd name="connsiteX6" fmla="*/ 0 w 2609850"/>
                <a:gd name="connsiteY6" fmla="*/ 366712 h 814387"/>
                <a:gd name="connsiteX0" fmla="*/ 0 w 2609850"/>
                <a:gd name="connsiteY0" fmla="*/ 366712 h 409575"/>
                <a:gd name="connsiteX1" fmla="*/ 9525 w 2609850"/>
                <a:gd name="connsiteY1" fmla="*/ 409575 h 409575"/>
                <a:gd name="connsiteX2" fmla="*/ 2595563 w 2609850"/>
                <a:gd name="connsiteY2" fmla="*/ 114300 h 409575"/>
                <a:gd name="connsiteX3" fmla="*/ 2609850 w 2609850"/>
                <a:gd name="connsiteY3" fmla="*/ 0 h 409575"/>
                <a:gd name="connsiteX4" fmla="*/ 1778000 w 2609850"/>
                <a:gd name="connsiteY4" fmla="*/ 71438 h 409575"/>
                <a:gd name="connsiteX5" fmla="*/ 863600 w 2609850"/>
                <a:gd name="connsiteY5" fmla="*/ 42863 h 409575"/>
                <a:gd name="connsiteX6" fmla="*/ 0 w 2609850"/>
                <a:gd name="connsiteY6" fmla="*/ 366712 h 409575"/>
                <a:gd name="connsiteX0" fmla="*/ 0 w 2600325"/>
                <a:gd name="connsiteY0" fmla="*/ 280987 h 409575"/>
                <a:gd name="connsiteX1" fmla="*/ 0 w 2600325"/>
                <a:gd name="connsiteY1" fmla="*/ 409575 h 409575"/>
                <a:gd name="connsiteX2" fmla="*/ 2586038 w 2600325"/>
                <a:gd name="connsiteY2" fmla="*/ 114300 h 409575"/>
                <a:gd name="connsiteX3" fmla="*/ 2600325 w 2600325"/>
                <a:gd name="connsiteY3" fmla="*/ 0 h 409575"/>
                <a:gd name="connsiteX4" fmla="*/ 1768475 w 2600325"/>
                <a:gd name="connsiteY4" fmla="*/ 71438 h 409575"/>
                <a:gd name="connsiteX5" fmla="*/ 854075 w 2600325"/>
                <a:gd name="connsiteY5" fmla="*/ 42863 h 409575"/>
                <a:gd name="connsiteX6" fmla="*/ 0 w 2600325"/>
                <a:gd name="connsiteY6" fmla="*/ 280987 h 409575"/>
                <a:gd name="connsiteX0" fmla="*/ 9525 w 2609850"/>
                <a:gd name="connsiteY0" fmla="*/ 280987 h 709612"/>
                <a:gd name="connsiteX1" fmla="*/ 0 w 2609850"/>
                <a:gd name="connsiteY1" fmla="*/ 709612 h 709612"/>
                <a:gd name="connsiteX2" fmla="*/ 2595563 w 2609850"/>
                <a:gd name="connsiteY2" fmla="*/ 114300 h 709612"/>
                <a:gd name="connsiteX3" fmla="*/ 2609850 w 2609850"/>
                <a:gd name="connsiteY3" fmla="*/ 0 h 709612"/>
                <a:gd name="connsiteX4" fmla="*/ 1778000 w 2609850"/>
                <a:gd name="connsiteY4" fmla="*/ 71438 h 709612"/>
                <a:gd name="connsiteX5" fmla="*/ 863600 w 2609850"/>
                <a:gd name="connsiteY5" fmla="*/ 42863 h 709612"/>
                <a:gd name="connsiteX6" fmla="*/ 9525 w 2609850"/>
                <a:gd name="connsiteY6" fmla="*/ 280987 h 709612"/>
                <a:gd name="connsiteX0" fmla="*/ 9525 w 2609850"/>
                <a:gd name="connsiteY0" fmla="*/ 280987 h 709612"/>
                <a:gd name="connsiteX1" fmla="*/ 0 w 2609850"/>
                <a:gd name="connsiteY1" fmla="*/ 709612 h 709612"/>
                <a:gd name="connsiteX2" fmla="*/ 2595563 w 2609850"/>
                <a:gd name="connsiteY2" fmla="*/ 114300 h 709612"/>
                <a:gd name="connsiteX3" fmla="*/ 2609850 w 2609850"/>
                <a:gd name="connsiteY3" fmla="*/ 0 h 709612"/>
                <a:gd name="connsiteX4" fmla="*/ 1725613 w 2609850"/>
                <a:gd name="connsiteY4" fmla="*/ 161926 h 709612"/>
                <a:gd name="connsiteX5" fmla="*/ 863600 w 2609850"/>
                <a:gd name="connsiteY5" fmla="*/ 42863 h 709612"/>
                <a:gd name="connsiteX6" fmla="*/ 9525 w 2609850"/>
                <a:gd name="connsiteY6" fmla="*/ 280987 h 709612"/>
                <a:gd name="connsiteX0" fmla="*/ 9525 w 2609850"/>
                <a:gd name="connsiteY0" fmla="*/ 280987 h 709612"/>
                <a:gd name="connsiteX1" fmla="*/ 0 w 2609850"/>
                <a:gd name="connsiteY1" fmla="*/ 709612 h 709612"/>
                <a:gd name="connsiteX2" fmla="*/ 2586038 w 2609850"/>
                <a:gd name="connsiteY2" fmla="*/ 328613 h 709612"/>
                <a:gd name="connsiteX3" fmla="*/ 2609850 w 2609850"/>
                <a:gd name="connsiteY3" fmla="*/ 0 h 709612"/>
                <a:gd name="connsiteX4" fmla="*/ 1725613 w 2609850"/>
                <a:gd name="connsiteY4" fmla="*/ 161926 h 709612"/>
                <a:gd name="connsiteX5" fmla="*/ 863600 w 2609850"/>
                <a:gd name="connsiteY5" fmla="*/ 42863 h 709612"/>
                <a:gd name="connsiteX6" fmla="*/ 9525 w 2609850"/>
                <a:gd name="connsiteY6" fmla="*/ 280987 h 709612"/>
                <a:gd name="connsiteX0" fmla="*/ 9525 w 2590800"/>
                <a:gd name="connsiteY0" fmla="*/ 290512 h 719137"/>
                <a:gd name="connsiteX1" fmla="*/ 0 w 2590800"/>
                <a:gd name="connsiteY1" fmla="*/ 719137 h 719137"/>
                <a:gd name="connsiteX2" fmla="*/ 2586038 w 2590800"/>
                <a:gd name="connsiteY2" fmla="*/ 338138 h 719137"/>
                <a:gd name="connsiteX3" fmla="*/ 2590800 w 2590800"/>
                <a:gd name="connsiteY3" fmla="*/ 0 h 719137"/>
                <a:gd name="connsiteX4" fmla="*/ 1725613 w 2590800"/>
                <a:gd name="connsiteY4" fmla="*/ 171451 h 719137"/>
                <a:gd name="connsiteX5" fmla="*/ 863600 w 2590800"/>
                <a:gd name="connsiteY5" fmla="*/ 52388 h 719137"/>
                <a:gd name="connsiteX6" fmla="*/ 9525 w 2590800"/>
                <a:gd name="connsiteY6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2590801 w 2591259"/>
                <a:gd name="connsiteY2" fmla="*/ 338138 h 719137"/>
                <a:gd name="connsiteX3" fmla="*/ 2590800 w 2591259"/>
                <a:gd name="connsiteY3" fmla="*/ 0 h 719137"/>
                <a:gd name="connsiteX4" fmla="*/ 1725613 w 2591259"/>
                <a:gd name="connsiteY4" fmla="*/ 171451 h 719137"/>
                <a:gd name="connsiteX5" fmla="*/ 863600 w 2591259"/>
                <a:gd name="connsiteY5" fmla="*/ 52388 h 719137"/>
                <a:gd name="connsiteX6" fmla="*/ 9525 w 2591259"/>
                <a:gd name="connsiteY6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82650 w 2591259"/>
                <a:gd name="connsiteY2" fmla="*/ 357188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82650 w 2591259"/>
                <a:gd name="connsiteY2" fmla="*/ 357188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1687512 w 2591259"/>
                <a:gd name="connsiteY3" fmla="*/ 400051 h 719137"/>
                <a:gd name="connsiteX4" fmla="*/ 2590801 w 2591259"/>
                <a:gd name="connsiteY4" fmla="*/ 338138 h 719137"/>
                <a:gd name="connsiteX5" fmla="*/ 2590800 w 2591259"/>
                <a:gd name="connsiteY5" fmla="*/ 0 h 719137"/>
                <a:gd name="connsiteX6" fmla="*/ 1725613 w 2591259"/>
                <a:gd name="connsiteY6" fmla="*/ 171451 h 719137"/>
                <a:gd name="connsiteX7" fmla="*/ 863600 w 2591259"/>
                <a:gd name="connsiteY7" fmla="*/ 52388 h 719137"/>
                <a:gd name="connsiteX8" fmla="*/ 9525 w 2591259"/>
                <a:gd name="connsiteY8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1687512 w 2591259"/>
                <a:gd name="connsiteY3" fmla="*/ 400051 h 719137"/>
                <a:gd name="connsiteX4" fmla="*/ 2590801 w 2591259"/>
                <a:gd name="connsiteY4" fmla="*/ 338138 h 719137"/>
                <a:gd name="connsiteX5" fmla="*/ 2590800 w 2591259"/>
                <a:gd name="connsiteY5" fmla="*/ 0 h 719137"/>
                <a:gd name="connsiteX6" fmla="*/ 1725613 w 2591259"/>
                <a:gd name="connsiteY6" fmla="*/ 171451 h 719137"/>
                <a:gd name="connsiteX7" fmla="*/ 863600 w 2591259"/>
                <a:gd name="connsiteY7" fmla="*/ 52388 h 719137"/>
                <a:gd name="connsiteX8" fmla="*/ 9525 w 2591259"/>
                <a:gd name="connsiteY8" fmla="*/ 290512 h 719137"/>
                <a:gd name="connsiteX0" fmla="*/ 9525 w 2591259"/>
                <a:gd name="connsiteY0" fmla="*/ 304266 h 732891"/>
                <a:gd name="connsiteX1" fmla="*/ 0 w 2591259"/>
                <a:gd name="connsiteY1" fmla="*/ 732891 h 732891"/>
                <a:gd name="connsiteX2" fmla="*/ 892175 w 2591259"/>
                <a:gd name="connsiteY2" fmla="*/ 394755 h 732891"/>
                <a:gd name="connsiteX3" fmla="*/ 1687512 w 2591259"/>
                <a:gd name="connsiteY3" fmla="*/ 413805 h 732891"/>
                <a:gd name="connsiteX4" fmla="*/ 2590801 w 2591259"/>
                <a:gd name="connsiteY4" fmla="*/ 351892 h 732891"/>
                <a:gd name="connsiteX5" fmla="*/ 2590800 w 2591259"/>
                <a:gd name="connsiteY5" fmla="*/ 13754 h 732891"/>
                <a:gd name="connsiteX6" fmla="*/ 1725613 w 2591259"/>
                <a:gd name="connsiteY6" fmla="*/ 185205 h 732891"/>
                <a:gd name="connsiteX7" fmla="*/ 914400 w 2591259"/>
                <a:gd name="connsiteY7" fmla="*/ 8992 h 732891"/>
                <a:gd name="connsiteX8" fmla="*/ 9525 w 2591259"/>
                <a:gd name="connsiteY8" fmla="*/ 304266 h 732891"/>
                <a:gd name="connsiteX0" fmla="*/ 9525 w 2591259"/>
                <a:gd name="connsiteY0" fmla="*/ 341776 h 770401"/>
                <a:gd name="connsiteX1" fmla="*/ 0 w 2591259"/>
                <a:gd name="connsiteY1" fmla="*/ 770401 h 770401"/>
                <a:gd name="connsiteX2" fmla="*/ 892175 w 2591259"/>
                <a:gd name="connsiteY2" fmla="*/ 432265 h 770401"/>
                <a:gd name="connsiteX3" fmla="*/ 1687512 w 2591259"/>
                <a:gd name="connsiteY3" fmla="*/ 451315 h 770401"/>
                <a:gd name="connsiteX4" fmla="*/ 2590801 w 2591259"/>
                <a:gd name="connsiteY4" fmla="*/ 389402 h 770401"/>
                <a:gd name="connsiteX5" fmla="*/ 2590800 w 2591259"/>
                <a:gd name="connsiteY5" fmla="*/ 51264 h 770401"/>
                <a:gd name="connsiteX6" fmla="*/ 1725613 w 2591259"/>
                <a:gd name="connsiteY6" fmla="*/ 465 h 770401"/>
                <a:gd name="connsiteX7" fmla="*/ 914400 w 2591259"/>
                <a:gd name="connsiteY7" fmla="*/ 46502 h 770401"/>
                <a:gd name="connsiteX8" fmla="*/ 9525 w 2591259"/>
                <a:gd name="connsiteY8" fmla="*/ 341776 h 770401"/>
                <a:gd name="connsiteX0" fmla="*/ 9525 w 2591259"/>
                <a:gd name="connsiteY0" fmla="*/ 341776 h 770401"/>
                <a:gd name="connsiteX1" fmla="*/ 0 w 2591259"/>
                <a:gd name="connsiteY1" fmla="*/ 770401 h 770401"/>
                <a:gd name="connsiteX2" fmla="*/ 892175 w 2591259"/>
                <a:gd name="connsiteY2" fmla="*/ 432265 h 770401"/>
                <a:gd name="connsiteX3" fmla="*/ 1687512 w 2591259"/>
                <a:gd name="connsiteY3" fmla="*/ 451315 h 770401"/>
                <a:gd name="connsiteX4" fmla="*/ 2590801 w 2591259"/>
                <a:gd name="connsiteY4" fmla="*/ 389402 h 770401"/>
                <a:gd name="connsiteX5" fmla="*/ 2590800 w 2591259"/>
                <a:gd name="connsiteY5" fmla="*/ 51264 h 770401"/>
                <a:gd name="connsiteX6" fmla="*/ 1725613 w 2591259"/>
                <a:gd name="connsiteY6" fmla="*/ 465 h 770401"/>
                <a:gd name="connsiteX7" fmla="*/ 914400 w 2591259"/>
                <a:gd name="connsiteY7" fmla="*/ 46502 h 770401"/>
                <a:gd name="connsiteX8" fmla="*/ 9525 w 2591259"/>
                <a:gd name="connsiteY8" fmla="*/ 341776 h 770401"/>
                <a:gd name="connsiteX0" fmla="*/ 9525 w 2597150"/>
                <a:gd name="connsiteY0" fmla="*/ 1014412 h 1443037"/>
                <a:gd name="connsiteX1" fmla="*/ 0 w 2597150"/>
                <a:gd name="connsiteY1" fmla="*/ 1443037 h 1443037"/>
                <a:gd name="connsiteX2" fmla="*/ 892175 w 2597150"/>
                <a:gd name="connsiteY2" fmla="*/ 1104901 h 1443037"/>
                <a:gd name="connsiteX3" fmla="*/ 1687512 w 2597150"/>
                <a:gd name="connsiteY3" fmla="*/ 1123951 h 1443037"/>
                <a:gd name="connsiteX4" fmla="*/ 2590801 w 2597150"/>
                <a:gd name="connsiteY4" fmla="*/ 1062038 h 1443037"/>
                <a:gd name="connsiteX5" fmla="*/ 2597150 w 2597150"/>
                <a:gd name="connsiteY5" fmla="*/ 0 h 1443037"/>
                <a:gd name="connsiteX6" fmla="*/ 1725613 w 2597150"/>
                <a:gd name="connsiteY6" fmla="*/ 673101 h 1443037"/>
                <a:gd name="connsiteX7" fmla="*/ 914400 w 2597150"/>
                <a:gd name="connsiteY7" fmla="*/ 719138 h 1443037"/>
                <a:gd name="connsiteX8" fmla="*/ 9525 w 2597150"/>
                <a:gd name="connsiteY8" fmla="*/ 1014412 h 1443037"/>
                <a:gd name="connsiteX0" fmla="*/ 9525 w 2597150"/>
                <a:gd name="connsiteY0" fmla="*/ 1014412 h 1443037"/>
                <a:gd name="connsiteX1" fmla="*/ 0 w 2597150"/>
                <a:gd name="connsiteY1" fmla="*/ 1443037 h 1443037"/>
                <a:gd name="connsiteX2" fmla="*/ 892175 w 2597150"/>
                <a:gd name="connsiteY2" fmla="*/ 1104901 h 1443037"/>
                <a:gd name="connsiteX3" fmla="*/ 1687512 w 2597150"/>
                <a:gd name="connsiteY3" fmla="*/ 1123951 h 1443037"/>
                <a:gd name="connsiteX4" fmla="*/ 2590801 w 2597150"/>
                <a:gd name="connsiteY4" fmla="*/ 1062038 h 1443037"/>
                <a:gd name="connsiteX5" fmla="*/ 2597150 w 2597150"/>
                <a:gd name="connsiteY5" fmla="*/ 0 h 1443037"/>
                <a:gd name="connsiteX6" fmla="*/ 1725613 w 2597150"/>
                <a:gd name="connsiteY6" fmla="*/ 673101 h 1443037"/>
                <a:gd name="connsiteX7" fmla="*/ 914400 w 2597150"/>
                <a:gd name="connsiteY7" fmla="*/ 719138 h 1443037"/>
                <a:gd name="connsiteX8" fmla="*/ 9525 w 2597150"/>
                <a:gd name="connsiteY8" fmla="*/ 1014412 h 1443037"/>
                <a:gd name="connsiteX0" fmla="*/ 9525 w 2597150"/>
                <a:gd name="connsiteY0" fmla="*/ 1014412 h 1443037"/>
                <a:gd name="connsiteX1" fmla="*/ 0 w 2597150"/>
                <a:gd name="connsiteY1" fmla="*/ 1443037 h 1443037"/>
                <a:gd name="connsiteX2" fmla="*/ 892175 w 2597150"/>
                <a:gd name="connsiteY2" fmla="*/ 1104901 h 1443037"/>
                <a:gd name="connsiteX3" fmla="*/ 1687512 w 2597150"/>
                <a:gd name="connsiteY3" fmla="*/ 1123951 h 1443037"/>
                <a:gd name="connsiteX4" fmla="*/ 2590801 w 2597150"/>
                <a:gd name="connsiteY4" fmla="*/ 1062038 h 1443037"/>
                <a:gd name="connsiteX5" fmla="*/ 2597150 w 2597150"/>
                <a:gd name="connsiteY5" fmla="*/ 0 h 1443037"/>
                <a:gd name="connsiteX6" fmla="*/ 1725613 w 2597150"/>
                <a:gd name="connsiteY6" fmla="*/ 673101 h 1443037"/>
                <a:gd name="connsiteX7" fmla="*/ 914400 w 2597150"/>
                <a:gd name="connsiteY7" fmla="*/ 719138 h 1443037"/>
                <a:gd name="connsiteX8" fmla="*/ 9525 w 2597150"/>
                <a:gd name="connsiteY8" fmla="*/ 1014412 h 1443037"/>
                <a:gd name="connsiteX0" fmla="*/ 9525 w 2597150"/>
                <a:gd name="connsiteY0" fmla="*/ 1014412 h 1443037"/>
                <a:gd name="connsiteX1" fmla="*/ 0 w 2597150"/>
                <a:gd name="connsiteY1" fmla="*/ 1443037 h 1443037"/>
                <a:gd name="connsiteX2" fmla="*/ 904875 w 2597150"/>
                <a:gd name="connsiteY2" fmla="*/ 927101 h 1443037"/>
                <a:gd name="connsiteX3" fmla="*/ 1687512 w 2597150"/>
                <a:gd name="connsiteY3" fmla="*/ 1123951 h 1443037"/>
                <a:gd name="connsiteX4" fmla="*/ 2590801 w 2597150"/>
                <a:gd name="connsiteY4" fmla="*/ 1062038 h 1443037"/>
                <a:gd name="connsiteX5" fmla="*/ 2597150 w 2597150"/>
                <a:gd name="connsiteY5" fmla="*/ 0 h 1443037"/>
                <a:gd name="connsiteX6" fmla="*/ 1725613 w 2597150"/>
                <a:gd name="connsiteY6" fmla="*/ 673101 h 1443037"/>
                <a:gd name="connsiteX7" fmla="*/ 914400 w 2597150"/>
                <a:gd name="connsiteY7" fmla="*/ 719138 h 1443037"/>
                <a:gd name="connsiteX8" fmla="*/ 9525 w 2597150"/>
                <a:gd name="connsiteY8" fmla="*/ 1014412 h 1443037"/>
                <a:gd name="connsiteX0" fmla="*/ 0 w 2587625"/>
                <a:gd name="connsiteY0" fmla="*/ 1014412 h 1220787"/>
                <a:gd name="connsiteX1" fmla="*/ 22225 w 2587625"/>
                <a:gd name="connsiteY1" fmla="*/ 1220787 h 1220787"/>
                <a:gd name="connsiteX2" fmla="*/ 895350 w 2587625"/>
                <a:gd name="connsiteY2" fmla="*/ 927101 h 1220787"/>
                <a:gd name="connsiteX3" fmla="*/ 1677987 w 2587625"/>
                <a:gd name="connsiteY3" fmla="*/ 1123951 h 1220787"/>
                <a:gd name="connsiteX4" fmla="*/ 2581276 w 2587625"/>
                <a:gd name="connsiteY4" fmla="*/ 1062038 h 1220787"/>
                <a:gd name="connsiteX5" fmla="*/ 2587625 w 2587625"/>
                <a:gd name="connsiteY5" fmla="*/ 0 h 1220787"/>
                <a:gd name="connsiteX6" fmla="*/ 1716088 w 2587625"/>
                <a:gd name="connsiteY6" fmla="*/ 673101 h 1220787"/>
                <a:gd name="connsiteX7" fmla="*/ 904875 w 2587625"/>
                <a:gd name="connsiteY7" fmla="*/ 719138 h 1220787"/>
                <a:gd name="connsiteX8" fmla="*/ 0 w 2587625"/>
                <a:gd name="connsiteY8" fmla="*/ 1014412 h 1220787"/>
                <a:gd name="connsiteX0" fmla="*/ 0 w 2587625"/>
                <a:gd name="connsiteY0" fmla="*/ 1014412 h 1220787"/>
                <a:gd name="connsiteX1" fmla="*/ 22225 w 2587625"/>
                <a:gd name="connsiteY1" fmla="*/ 1220787 h 1220787"/>
                <a:gd name="connsiteX2" fmla="*/ 895350 w 2587625"/>
                <a:gd name="connsiteY2" fmla="*/ 927101 h 1220787"/>
                <a:gd name="connsiteX3" fmla="*/ 1677987 w 2587625"/>
                <a:gd name="connsiteY3" fmla="*/ 1123951 h 1220787"/>
                <a:gd name="connsiteX4" fmla="*/ 2581276 w 2587625"/>
                <a:gd name="connsiteY4" fmla="*/ 1062038 h 1220787"/>
                <a:gd name="connsiteX5" fmla="*/ 2587625 w 2587625"/>
                <a:gd name="connsiteY5" fmla="*/ 0 h 1220787"/>
                <a:gd name="connsiteX6" fmla="*/ 1716088 w 2587625"/>
                <a:gd name="connsiteY6" fmla="*/ 673101 h 1220787"/>
                <a:gd name="connsiteX7" fmla="*/ 904875 w 2587625"/>
                <a:gd name="connsiteY7" fmla="*/ 719138 h 1220787"/>
                <a:gd name="connsiteX8" fmla="*/ 0 w 2587625"/>
                <a:gd name="connsiteY8" fmla="*/ 1014412 h 1220787"/>
                <a:gd name="connsiteX0" fmla="*/ 0 w 2587625"/>
                <a:gd name="connsiteY0" fmla="*/ 1014412 h 1220787"/>
                <a:gd name="connsiteX1" fmla="*/ 22225 w 2587625"/>
                <a:gd name="connsiteY1" fmla="*/ 1220787 h 1220787"/>
                <a:gd name="connsiteX2" fmla="*/ 895350 w 2587625"/>
                <a:gd name="connsiteY2" fmla="*/ 927101 h 1220787"/>
                <a:gd name="connsiteX3" fmla="*/ 1697037 w 2587625"/>
                <a:gd name="connsiteY3" fmla="*/ 1092201 h 1220787"/>
                <a:gd name="connsiteX4" fmla="*/ 2581276 w 2587625"/>
                <a:gd name="connsiteY4" fmla="*/ 1062038 h 1220787"/>
                <a:gd name="connsiteX5" fmla="*/ 2587625 w 2587625"/>
                <a:gd name="connsiteY5" fmla="*/ 0 h 1220787"/>
                <a:gd name="connsiteX6" fmla="*/ 1716088 w 2587625"/>
                <a:gd name="connsiteY6" fmla="*/ 673101 h 1220787"/>
                <a:gd name="connsiteX7" fmla="*/ 904875 w 2587625"/>
                <a:gd name="connsiteY7" fmla="*/ 719138 h 1220787"/>
                <a:gd name="connsiteX8" fmla="*/ 0 w 2587625"/>
                <a:gd name="connsiteY8" fmla="*/ 1014412 h 1220787"/>
                <a:gd name="connsiteX0" fmla="*/ 0 w 2587625"/>
                <a:gd name="connsiteY0" fmla="*/ 1014412 h 1220787"/>
                <a:gd name="connsiteX1" fmla="*/ 22225 w 2587625"/>
                <a:gd name="connsiteY1" fmla="*/ 1220787 h 1220787"/>
                <a:gd name="connsiteX2" fmla="*/ 895350 w 2587625"/>
                <a:gd name="connsiteY2" fmla="*/ 927101 h 1220787"/>
                <a:gd name="connsiteX3" fmla="*/ 1697037 w 2587625"/>
                <a:gd name="connsiteY3" fmla="*/ 1092201 h 1220787"/>
                <a:gd name="connsiteX4" fmla="*/ 2574926 w 2587625"/>
                <a:gd name="connsiteY4" fmla="*/ 954088 h 1220787"/>
                <a:gd name="connsiteX5" fmla="*/ 2587625 w 2587625"/>
                <a:gd name="connsiteY5" fmla="*/ 0 h 1220787"/>
                <a:gd name="connsiteX6" fmla="*/ 1716088 w 2587625"/>
                <a:gd name="connsiteY6" fmla="*/ 673101 h 1220787"/>
                <a:gd name="connsiteX7" fmla="*/ 904875 w 2587625"/>
                <a:gd name="connsiteY7" fmla="*/ 719138 h 1220787"/>
                <a:gd name="connsiteX8" fmla="*/ 0 w 2587625"/>
                <a:gd name="connsiteY8" fmla="*/ 1014412 h 1220787"/>
                <a:gd name="connsiteX0" fmla="*/ 0 w 2574925"/>
                <a:gd name="connsiteY0" fmla="*/ 1033462 h 1220787"/>
                <a:gd name="connsiteX1" fmla="*/ 9525 w 2574925"/>
                <a:gd name="connsiteY1" fmla="*/ 1220787 h 1220787"/>
                <a:gd name="connsiteX2" fmla="*/ 882650 w 2574925"/>
                <a:gd name="connsiteY2" fmla="*/ 927101 h 1220787"/>
                <a:gd name="connsiteX3" fmla="*/ 1684337 w 2574925"/>
                <a:gd name="connsiteY3" fmla="*/ 1092201 h 1220787"/>
                <a:gd name="connsiteX4" fmla="*/ 2562226 w 2574925"/>
                <a:gd name="connsiteY4" fmla="*/ 954088 h 1220787"/>
                <a:gd name="connsiteX5" fmla="*/ 2574925 w 2574925"/>
                <a:gd name="connsiteY5" fmla="*/ 0 h 1220787"/>
                <a:gd name="connsiteX6" fmla="*/ 1703388 w 2574925"/>
                <a:gd name="connsiteY6" fmla="*/ 673101 h 1220787"/>
                <a:gd name="connsiteX7" fmla="*/ 892175 w 2574925"/>
                <a:gd name="connsiteY7" fmla="*/ 719138 h 1220787"/>
                <a:gd name="connsiteX8" fmla="*/ 0 w 2574925"/>
                <a:gd name="connsiteY8" fmla="*/ 1033462 h 1220787"/>
                <a:gd name="connsiteX0" fmla="*/ 0 w 2574925"/>
                <a:gd name="connsiteY0" fmla="*/ 1033462 h 1220787"/>
                <a:gd name="connsiteX1" fmla="*/ 9525 w 2574925"/>
                <a:gd name="connsiteY1" fmla="*/ 1220787 h 1220787"/>
                <a:gd name="connsiteX2" fmla="*/ 882650 w 2574925"/>
                <a:gd name="connsiteY2" fmla="*/ 927101 h 1220787"/>
                <a:gd name="connsiteX3" fmla="*/ 1684337 w 2574925"/>
                <a:gd name="connsiteY3" fmla="*/ 1092201 h 1220787"/>
                <a:gd name="connsiteX4" fmla="*/ 2562226 w 2574925"/>
                <a:gd name="connsiteY4" fmla="*/ 954088 h 1220787"/>
                <a:gd name="connsiteX5" fmla="*/ 2574925 w 2574925"/>
                <a:gd name="connsiteY5" fmla="*/ 0 h 1220787"/>
                <a:gd name="connsiteX6" fmla="*/ 1703388 w 2574925"/>
                <a:gd name="connsiteY6" fmla="*/ 673101 h 1220787"/>
                <a:gd name="connsiteX7" fmla="*/ 860425 w 2574925"/>
                <a:gd name="connsiteY7" fmla="*/ 471488 h 1220787"/>
                <a:gd name="connsiteX8" fmla="*/ 0 w 2574925"/>
                <a:gd name="connsiteY8" fmla="*/ 1033462 h 1220787"/>
                <a:gd name="connsiteX0" fmla="*/ 0 w 2574925"/>
                <a:gd name="connsiteY0" fmla="*/ 1033462 h 1220787"/>
                <a:gd name="connsiteX1" fmla="*/ 9525 w 2574925"/>
                <a:gd name="connsiteY1" fmla="*/ 1220787 h 1220787"/>
                <a:gd name="connsiteX2" fmla="*/ 882650 w 2574925"/>
                <a:gd name="connsiteY2" fmla="*/ 927101 h 1220787"/>
                <a:gd name="connsiteX3" fmla="*/ 1684337 w 2574925"/>
                <a:gd name="connsiteY3" fmla="*/ 1092201 h 1220787"/>
                <a:gd name="connsiteX4" fmla="*/ 2562226 w 2574925"/>
                <a:gd name="connsiteY4" fmla="*/ 954088 h 1220787"/>
                <a:gd name="connsiteX5" fmla="*/ 2574925 w 2574925"/>
                <a:gd name="connsiteY5" fmla="*/ 0 h 1220787"/>
                <a:gd name="connsiteX6" fmla="*/ 1766888 w 2574925"/>
                <a:gd name="connsiteY6" fmla="*/ 635001 h 1220787"/>
                <a:gd name="connsiteX7" fmla="*/ 860425 w 2574925"/>
                <a:gd name="connsiteY7" fmla="*/ 471488 h 1220787"/>
                <a:gd name="connsiteX8" fmla="*/ 0 w 2574925"/>
                <a:gd name="connsiteY8" fmla="*/ 1033462 h 1220787"/>
                <a:gd name="connsiteX0" fmla="*/ 0 w 2574925"/>
                <a:gd name="connsiteY0" fmla="*/ 1033462 h 1220787"/>
                <a:gd name="connsiteX1" fmla="*/ 9525 w 2574925"/>
                <a:gd name="connsiteY1" fmla="*/ 1220787 h 1220787"/>
                <a:gd name="connsiteX2" fmla="*/ 882650 w 2574925"/>
                <a:gd name="connsiteY2" fmla="*/ 927101 h 1220787"/>
                <a:gd name="connsiteX3" fmla="*/ 1684337 w 2574925"/>
                <a:gd name="connsiteY3" fmla="*/ 1092201 h 1220787"/>
                <a:gd name="connsiteX4" fmla="*/ 2562226 w 2574925"/>
                <a:gd name="connsiteY4" fmla="*/ 954088 h 1220787"/>
                <a:gd name="connsiteX5" fmla="*/ 2574925 w 2574925"/>
                <a:gd name="connsiteY5" fmla="*/ 0 h 1220787"/>
                <a:gd name="connsiteX6" fmla="*/ 1766888 w 2574925"/>
                <a:gd name="connsiteY6" fmla="*/ 635001 h 1220787"/>
                <a:gd name="connsiteX7" fmla="*/ 860425 w 2574925"/>
                <a:gd name="connsiteY7" fmla="*/ 471488 h 1220787"/>
                <a:gd name="connsiteX8" fmla="*/ 0 w 2574925"/>
                <a:gd name="connsiteY8" fmla="*/ 1033462 h 1220787"/>
                <a:gd name="connsiteX0" fmla="*/ 0 w 2574925"/>
                <a:gd name="connsiteY0" fmla="*/ 1033462 h 1220787"/>
                <a:gd name="connsiteX1" fmla="*/ 9525 w 2574925"/>
                <a:gd name="connsiteY1" fmla="*/ 1220787 h 1220787"/>
                <a:gd name="connsiteX2" fmla="*/ 882650 w 2574925"/>
                <a:gd name="connsiteY2" fmla="*/ 927101 h 1220787"/>
                <a:gd name="connsiteX3" fmla="*/ 1684337 w 2574925"/>
                <a:gd name="connsiteY3" fmla="*/ 1092201 h 1220787"/>
                <a:gd name="connsiteX4" fmla="*/ 2562226 w 2574925"/>
                <a:gd name="connsiteY4" fmla="*/ 954088 h 1220787"/>
                <a:gd name="connsiteX5" fmla="*/ 2574925 w 2574925"/>
                <a:gd name="connsiteY5" fmla="*/ 0 h 1220787"/>
                <a:gd name="connsiteX6" fmla="*/ 1766888 w 2574925"/>
                <a:gd name="connsiteY6" fmla="*/ 635001 h 1220787"/>
                <a:gd name="connsiteX7" fmla="*/ 860425 w 2574925"/>
                <a:gd name="connsiteY7" fmla="*/ 471488 h 1220787"/>
                <a:gd name="connsiteX8" fmla="*/ 0 w 2574925"/>
                <a:gd name="connsiteY8" fmla="*/ 1033462 h 1220787"/>
                <a:gd name="connsiteX0" fmla="*/ 0 w 2562405"/>
                <a:gd name="connsiteY0" fmla="*/ 627062 h 814387"/>
                <a:gd name="connsiteX1" fmla="*/ 9525 w 2562405"/>
                <a:gd name="connsiteY1" fmla="*/ 814387 h 814387"/>
                <a:gd name="connsiteX2" fmla="*/ 882650 w 2562405"/>
                <a:gd name="connsiteY2" fmla="*/ 520701 h 814387"/>
                <a:gd name="connsiteX3" fmla="*/ 1684337 w 2562405"/>
                <a:gd name="connsiteY3" fmla="*/ 685801 h 814387"/>
                <a:gd name="connsiteX4" fmla="*/ 2562226 w 2562405"/>
                <a:gd name="connsiteY4" fmla="*/ 547688 h 814387"/>
                <a:gd name="connsiteX5" fmla="*/ 2555875 w 2562405"/>
                <a:gd name="connsiteY5" fmla="*/ 0 h 814387"/>
                <a:gd name="connsiteX6" fmla="*/ 1766888 w 2562405"/>
                <a:gd name="connsiteY6" fmla="*/ 228601 h 814387"/>
                <a:gd name="connsiteX7" fmla="*/ 860425 w 2562405"/>
                <a:gd name="connsiteY7" fmla="*/ 65088 h 814387"/>
                <a:gd name="connsiteX8" fmla="*/ 0 w 2562405"/>
                <a:gd name="connsiteY8" fmla="*/ 627062 h 814387"/>
                <a:gd name="connsiteX0" fmla="*/ 0 w 2640353"/>
                <a:gd name="connsiteY0" fmla="*/ 639961 h 827286"/>
                <a:gd name="connsiteX1" fmla="*/ 9525 w 2640353"/>
                <a:gd name="connsiteY1" fmla="*/ 827286 h 827286"/>
                <a:gd name="connsiteX2" fmla="*/ 882650 w 2640353"/>
                <a:gd name="connsiteY2" fmla="*/ 533600 h 827286"/>
                <a:gd name="connsiteX3" fmla="*/ 1684337 w 2640353"/>
                <a:gd name="connsiteY3" fmla="*/ 698700 h 827286"/>
                <a:gd name="connsiteX4" fmla="*/ 2562226 w 2640353"/>
                <a:gd name="connsiteY4" fmla="*/ 560587 h 827286"/>
                <a:gd name="connsiteX5" fmla="*/ 2555875 w 2640353"/>
                <a:gd name="connsiteY5" fmla="*/ 12899 h 827286"/>
                <a:gd name="connsiteX6" fmla="*/ 1766888 w 2640353"/>
                <a:gd name="connsiteY6" fmla="*/ 241500 h 827286"/>
                <a:gd name="connsiteX7" fmla="*/ 860425 w 2640353"/>
                <a:gd name="connsiteY7" fmla="*/ 77987 h 827286"/>
                <a:gd name="connsiteX8" fmla="*/ 0 w 2640353"/>
                <a:gd name="connsiteY8" fmla="*/ 639961 h 827286"/>
                <a:gd name="connsiteX0" fmla="*/ 0 w 2562319"/>
                <a:gd name="connsiteY0" fmla="*/ 698323 h 885648"/>
                <a:gd name="connsiteX1" fmla="*/ 9525 w 2562319"/>
                <a:gd name="connsiteY1" fmla="*/ 885648 h 885648"/>
                <a:gd name="connsiteX2" fmla="*/ 882650 w 2562319"/>
                <a:gd name="connsiteY2" fmla="*/ 591962 h 885648"/>
                <a:gd name="connsiteX3" fmla="*/ 1684337 w 2562319"/>
                <a:gd name="connsiteY3" fmla="*/ 757062 h 885648"/>
                <a:gd name="connsiteX4" fmla="*/ 2562226 w 2562319"/>
                <a:gd name="connsiteY4" fmla="*/ 618949 h 885648"/>
                <a:gd name="connsiteX5" fmla="*/ 2555875 w 2562319"/>
                <a:gd name="connsiteY5" fmla="*/ 71261 h 885648"/>
                <a:gd name="connsiteX6" fmla="*/ 1766888 w 2562319"/>
                <a:gd name="connsiteY6" fmla="*/ 299862 h 885648"/>
                <a:gd name="connsiteX7" fmla="*/ 860425 w 2562319"/>
                <a:gd name="connsiteY7" fmla="*/ 136349 h 885648"/>
                <a:gd name="connsiteX8" fmla="*/ 0 w 2562319"/>
                <a:gd name="connsiteY8" fmla="*/ 698323 h 885648"/>
                <a:gd name="connsiteX0" fmla="*/ 0 w 2626251"/>
                <a:gd name="connsiteY0" fmla="*/ 630879 h 818204"/>
                <a:gd name="connsiteX1" fmla="*/ 9525 w 2626251"/>
                <a:gd name="connsiteY1" fmla="*/ 818204 h 818204"/>
                <a:gd name="connsiteX2" fmla="*/ 882650 w 2626251"/>
                <a:gd name="connsiteY2" fmla="*/ 524518 h 818204"/>
                <a:gd name="connsiteX3" fmla="*/ 1684337 w 2626251"/>
                <a:gd name="connsiteY3" fmla="*/ 689618 h 818204"/>
                <a:gd name="connsiteX4" fmla="*/ 2562226 w 2626251"/>
                <a:gd name="connsiteY4" fmla="*/ 551505 h 818204"/>
                <a:gd name="connsiteX5" fmla="*/ 2555875 w 2626251"/>
                <a:gd name="connsiteY5" fmla="*/ 3817 h 818204"/>
                <a:gd name="connsiteX6" fmla="*/ 1766888 w 2626251"/>
                <a:gd name="connsiteY6" fmla="*/ 232418 h 818204"/>
                <a:gd name="connsiteX7" fmla="*/ 860425 w 2626251"/>
                <a:gd name="connsiteY7" fmla="*/ 68905 h 818204"/>
                <a:gd name="connsiteX8" fmla="*/ 0 w 2626251"/>
                <a:gd name="connsiteY8" fmla="*/ 630879 h 818204"/>
                <a:gd name="connsiteX0" fmla="*/ 0 w 2562319"/>
                <a:gd name="connsiteY0" fmla="*/ 669718 h 857043"/>
                <a:gd name="connsiteX1" fmla="*/ 9525 w 2562319"/>
                <a:gd name="connsiteY1" fmla="*/ 857043 h 857043"/>
                <a:gd name="connsiteX2" fmla="*/ 882650 w 2562319"/>
                <a:gd name="connsiteY2" fmla="*/ 563357 h 857043"/>
                <a:gd name="connsiteX3" fmla="*/ 1684337 w 2562319"/>
                <a:gd name="connsiteY3" fmla="*/ 728457 h 857043"/>
                <a:gd name="connsiteX4" fmla="*/ 2562226 w 2562319"/>
                <a:gd name="connsiteY4" fmla="*/ 590344 h 857043"/>
                <a:gd name="connsiteX5" fmla="*/ 2555875 w 2562319"/>
                <a:gd name="connsiteY5" fmla="*/ 42656 h 857043"/>
                <a:gd name="connsiteX6" fmla="*/ 1766888 w 2562319"/>
                <a:gd name="connsiteY6" fmla="*/ 271257 h 857043"/>
                <a:gd name="connsiteX7" fmla="*/ 860425 w 2562319"/>
                <a:gd name="connsiteY7" fmla="*/ 107744 h 857043"/>
                <a:gd name="connsiteX8" fmla="*/ 0 w 2562319"/>
                <a:gd name="connsiteY8" fmla="*/ 669718 h 857043"/>
                <a:gd name="connsiteX0" fmla="*/ 0 w 2617793"/>
                <a:gd name="connsiteY0" fmla="*/ 633800 h 821125"/>
                <a:gd name="connsiteX1" fmla="*/ 9525 w 2617793"/>
                <a:gd name="connsiteY1" fmla="*/ 821125 h 821125"/>
                <a:gd name="connsiteX2" fmla="*/ 882650 w 2617793"/>
                <a:gd name="connsiteY2" fmla="*/ 527439 h 821125"/>
                <a:gd name="connsiteX3" fmla="*/ 1684337 w 2617793"/>
                <a:gd name="connsiteY3" fmla="*/ 692539 h 821125"/>
                <a:gd name="connsiteX4" fmla="*/ 2562226 w 2617793"/>
                <a:gd name="connsiteY4" fmla="*/ 554426 h 821125"/>
                <a:gd name="connsiteX5" fmla="*/ 2555875 w 2617793"/>
                <a:gd name="connsiteY5" fmla="*/ 6738 h 821125"/>
                <a:gd name="connsiteX6" fmla="*/ 1766888 w 2617793"/>
                <a:gd name="connsiteY6" fmla="*/ 235339 h 821125"/>
                <a:gd name="connsiteX7" fmla="*/ 860425 w 2617793"/>
                <a:gd name="connsiteY7" fmla="*/ 71826 h 821125"/>
                <a:gd name="connsiteX8" fmla="*/ 0 w 2617793"/>
                <a:gd name="connsiteY8" fmla="*/ 633800 h 821125"/>
                <a:gd name="connsiteX0" fmla="*/ 0 w 2617793"/>
                <a:gd name="connsiteY0" fmla="*/ 635175 h 822500"/>
                <a:gd name="connsiteX1" fmla="*/ 9525 w 2617793"/>
                <a:gd name="connsiteY1" fmla="*/ 822500 h 822500"/>
                <a:gd name="connsiteX2" fmla="*/ 882650 w 2617793"/>
                <a:gd name="connsiteY2" fmla="*/ 528814 h 822500"/>
                <a:gd name="connsiteX3" fmla="*/ 1684337 w 2617793"/>
                <a:gd name="connsiteY3" fmla="*/ 693914 h 822500"/>
                <a:gd name="connsiteX4" fmla="*/ 2562226 w 2617793"/>
                <a:gd name="connsiteY4" fmla="*/ 555801 h 822500"/>
                <a:gd name="connsiteX5" fmla="*/ 2555875 w 2617793"/>
                <a:gd name="connsiteY5" fmla="*/ 8113 h 822500"/>
                <a:gd name="connsiteX6" fmla="*/ 1754188 w 2617793"/>
                <a:gd name="connsiteY6" fmla="*/ 268464 h 822500"/>
                <a:gd name="connsiteX7" fmla="*/ 860425 w 2617793"/>
                <a:gd name="connsiteY7" fmla="*/ 73201 h 822500"/>
                <a:gd name="connsiteX8" fmla="*/ 0 w 2617793"/>
                <a:gd name="connsiteY8" fmla="*/ 635175 h 822500"/>
                <a:gd name="connsiteX0" fmla="*/ 0 w 2617793"/>
                <a:gd name="connsiteY0" fmla="*/ 633681 h 821006"/>
                <a:gd name="connsiteX1" fmla="*/ 9525 w 2617793"/>
                <a:gd name="connsiteY1" fmla="*/ 821006 h 821006"/>
                <a:gd name="connsiteX2" fmla="*/ 882650 w 2617793"/>
                <a:gd name="connsiteY2" fmla="*/ 527320 h 821006"/>
                <a:gd name="connsiteX3" fmla="*/ 1684337 w 2617793"/>
                <a:gd name="connsiteY3" fmla="*/ 692420 h 821006"/>
                <a:gd name="connsiteX4" fmla="*/ 2562226 w 2617793"/>
                <a:gd name="connsiteY4" fmla="*/ 554307 h 821006"/>
                <a:gd name="connsiteX5" fmla="*/ 2555875 w 2617793"/>
                <a:gd name="connsiteY5" fmla="*/ 6619 h 821006"/>
                <a:gd name="connsiteX6" fmla="*/ 1754188 w 2617793"/>
                <a:gd name="connsiteY6" fmla="*/ 266970 h 821006"/>
                <a:gd name="connsiteX7" fmla="*/ 860425 w 2617793"/>
                <a:gd name="connsiteY7" fmla="*/ 71707 h 821006"/>
                <a:gd name="connsiteX8" fmla="*/ 0 w 2617793"/>
                <a:gd name="connsiteY8" fmla="*/ 633681 h 821006"/>
                <a:gd name="connsiteX0" fmla="*/ 0 w 2640353"/>
                <a:gd name="connsiteY0" fmla="*/ 632096 h 819421"/>
                <a:gd name="connsiteX1" fmla="*/ 9525 w 2640353"/>
                <a:gd name="connsiteY1" fmla="*/ 819421 h 819421"/>
                <a:gd name="connsiteX2" fmla="*/ 882650 w 2640353"/>
                <a:gd name="connsiteY2" fmla="*/ 525735 h 819421"/>
                <a:gd name="connsiteX3" fmla="*/ 1684337 w 2640353"/>
                <a:gd name="connsiteY3" fmla="*/ 690835 h 819421"/>
                <a:gd name="connsiteX4" fmla="*/ 2562226 w 2640353"/>
                <a:gd name="connsiteY4" fmla="*/ 552722 h 819421"/>
                <a:gd name="connsiteX5" fmla="*/ 2555875 w 2640353"/>
                <a:gd name="connsiteY5" fmla="*/ 5034 h 819421"/>
                <a:gd name="connsiteX6" fmla="*/ 1754188 w 2640353"/>
                <a:gd name="connsiteY6" fmla="*/ 265385 h 819421"/>
                <a:gd name="connsiteX7" fmla="*/ 860425 w 2640353"/>
                <a:gd name="connsiteY7" fmla="*/ 70122 h 819421"/>
                <a:gd name="connsiteX8" fmla="*/ 0 w 2640353"/>
                <a:gd name="connsiteY8" fmla="*/ 632096 h 819421"/>
                <a:gd name="connsiteX0" fmla="*/ 0 w 2567431"/>
                <a:gd name="connsiteY0" fmla="*/ 661129 h 848454"/>
                <a:gd name="connsiteX1" fmla="*/ 9525 w 2567431"/>
                <a:gd name="connsiteY1" fmla="*/ 848454 h 848454"/>
                <a:gd name="connsiteX2" fmla="*/ 882650 w 2567431"/>
                <a:gd name="connsiteY2" fmla="*/ 554768 h 848454"/>
                <a:gd name="connsiteX3" fmla="*/ 1684337 w 2567431"/>
                <a:gd name="connsiteY3" fmla="*/ 719868 h 848454"/>
                <a:gd name="connsiteX4" fmla="*/ 2562226 w 2567431"/>
                <a:gd name="connsiteY4" fmla="*/ 581755 h 848454"/>
                <a:gd name="connsiteX5" fmla="*/ 2555875 w 2567431"/>
                <a:gd name="connsiteY5" fmla="*/ 34067 h 848454"/>
                <a:gd name="connsiteX6" fmla="*/ 1754188 w 2567431"/>
                <a:gd name="connsiteY6" fmla="*/ 294418 h 848454"/>
                <a:gd name="connsiteX7" fmla="*/ 860425 w 2567431"/>
                <a:gd name="connsiteY7" fmla="*/ 99155 h 848454"/>
                <a:gd name="connsiteX8" fmla="*/ 0 w 2567431"/>
                <a:gd name="connsiteY8" fmla="*/ 661129 h 848454"/>
                <a:gd name="connsiteX0" fmla="*/ 0 w 2581214"/>
                <a:gd name="connsiteY0" fmla="*/ 627458 h 814783"/>
                <a:gd name="connsiteX1" fmla="*/ 9525 w 2581214"/>
                <a:gd name="connsiteY1" fmla="*/ 814783 h 814783"/>
                <a:gd name="connsiteX2" fmla="*/ 882650 w 2581214"/>
                <a:gd name="connsiteY2" fmla="*/ 521097 h 814783"/>
                <a:gd name="connsiteX3" fmla="*/ 1684337 w 2581214"/>
                <a:gd name="connsiteY3" fmla="*/ 686197 h 814783"/>
                <a:gd name="connsiteX4" fmla="*/ 2562226 w 2581214"/>
                <a:gd name="connsiteY4" fmla="*/ 548084 h 814783"/>
                <a:gd name="connsiteX5" fmla="*/ 2555875 w 2581214"/>
                <a:gd name="connsiteY5" fmla="*/ 396 h 814783"/>
                <a:gd name="connsiteX6" fmla="*/ 1754188 w 2581214"/>
                <a:gd name="connsiteY6" fmla="*/ 260747 h 814783"/>
                <a:gd name="connsiteX7" fmla="*/ 860425 w 2581214"/>
                <a:gd name="connsiteY7" fmla="*/ 65484 h 814783"/>
                <a:gd name="connsiteX8" fmla="*/ 0 w 2581214"/>
                <a:gd name="connsiteY8" fmla="*/ 627458 h 814783"/>
                <a:gd name="connsiteX0" fmla="*/ 0 w 2562470"/>
                <a:gd name="connsiteY0" fmla="*/ 628014 h 815339"/>
                <a:gd name="connsiteX1" fmla="*/ 9525 w 2562470"/>
                <a:gd name="connsiteY1" fmla="*/ 815339 h 815339"/>
                <a:gd name="connsiteX2" fmla="*/ 882650 w 2562470"/>
                <a:gd name="connsiteY2" fmla="*/ 521653 h 815339"/>
                <a:gd name="connsiteX3" fmla="*/ 1684337 w 2562470"/>
                <a:gd name="connsiteY3" fmla="*/ 686753 h 815339"/>
                <a:gd name="connsiteX4" fmla="*/ 2562226 w 2562470"/>
                <a:gd name="connsiteY4" fmla="*/ 548640 h 815339"/>
                <a:gd name="connsiteX5" fmla="*/ 2555875 w 2562470"/>
                <a:gd name="connsiteY5" fmla="*/ 952 h 815339"/>
                <a:gd name="connsiteX6" fmla="*/ 1754188 w 2562470"/>
                <a:gd name="connsiteY6" fmla="*/ 261303 h 815339"/>
                <a:gd name="connsiteX7" fmla="*/ 860425 w 2562470"/>
                <a:gd name="connsiteY7" fmla="*/ 66040 h 815339"/>
                <a:gd name="connsiteX8" fmla="*/ 0 w 2562470"/>
                <a:gd name="connsiteY8" fmla="*/ 628014 h 815339"/>
                <a:gd name="connsiteX0" fmla="*/ 0 w 2562470"/>
                <a:gd name="connsiteY0" fmla="*/ 628014 h 815339"/>
                <a:gd name="connsiteX1" fmla="*/ 9525 w 2562470"/>
                <a:gd name="connsiteY1" fmla="*/ 815339 h 815339"/>
                <a:gd name="connsiteX2" fmla="*/ 882650 w 2562470"/>
                <a:gd name="connsiteY2" fmla="*/ 521653 h 815339"/>
                <a:gd name="connsiteX3" fmla="*/ 1728787 w 2562470"/>
                <a:gd name="connsiteY3" fmla="*/ 502603 h 815339"/>
                <a:gd name="connsiteX4" fmla="*/ 2562226 w 2562470"/>
                <a:gd name="connsiteY4" fmla="*/ 548640 h 815339"/>
                <a:gd name="connsiteX5" fmla="*/ 2555875 w 2562470"/>
                <a:gd name="connsiteY5" fmla="*/ 952 h 815339"/>
                <a:gd name="connsiteX6" fmla="*/ 1754188 w 2562470"/>
                <a:gd name="connsiteY6" fmla="*/ 261303 h 815339"/>
                <a:gd name="connsiteX7" fmla="*/ 860425 w 2562470"/>
                <a:gd name="connsiteY7" fmla="*/ 66040 h 815339"/>
                <a:gd name="connsiteX8" fmla="*/ 0 w 2562470"/>
                <a:gd name="connsiteY8" fmla="*/ 628014 h 815339"/>
                <a:gd name="connsiteX0" fmla="*/ 0 w 2622443"/>
                <a:gd name="connsiteY0" fmla="*/ 690310 h 1607886"/>
                <a:gd name="connsiteX1" fmla="*/ 9525 w 2622443"/>
                <a:gd name="connsiteY1" fmla="*/ 877635 h 1607886"/>
                <a:gd name="connsiteX2" fmla="*/ 882650 w 2622443"/>
                <a:gd name="connsiteY2" fmla="*/ 583949 h 1607886"/>
                <a:gd name="connsiteX3" fmla="*/ 1728787 w 2622443"/>
                <a:gd name="connsiteY3" fmla="*/ 564899 h 1607886"/>
                <a:gd name="connsiteX4" fmla="*/ 2574926 w 2622443"/>
                <a:gd name="connsiteY4" fmla="*/ 1607886 h 1607886"/>
                <a:gd name="connsiteX5" fmla="*/ 2555875 w 2622443"/>
                <a:gd name="connsiteY5" fmla="*/ 63248 h 1607886"/>
                <a:gd name="connsiteX6" fmla="*/ 1754188 w 2622443"/>
                <a:gd name="connsiteY6" fmla="*/ 323599 h 1607886"/>
                <a:gd name="connsiteX7" fmla="*/ 860425 w 2622443"/>
                <a:gd name="connsiteY7" fmla="*/ 128336 h 1607886"/>
                <a:gd name="connsiteX8" fmla="*/ 0 w 2622443"/>
                <a:gd name="connsiteY8" fmla="*/ 690310 h 1607886"/>
                <a:gd name="connsiteX0" fmla="*/ 0 w 2575225"/>
                <a:gd name="connsiteY0" fmla="*/ 627172 h 1544748"/>
                <a:gd name="connsiteX1" fmla="*/ 9525 w 2575225"/>
                <a:gd name="connsiteY1" fmla="*/ 814497 h 1544748"/>
                <a:gd name="connsiteX2" fmla="*/ 882650 w 2575225"/>
                <a:gd name="connsiteY2" fmla="*/ 520811 h 1544748"/>
                <a:gd name="connsiteX3" fmla="*/ 1728787 w 2575225"/>
                <a:gd name="connsiteY3" fmla="*/ 501761 h 1544748"/>
                <a:gd name="connsiteX4" fmla="*/ 2574926 w 2575225"/>
                <a:gd name="connsiteY4" fmla="*/ 1544748 h 1544748"/>
                <a:gd name="connsiteX5" fmla="*/ 2555875 w 2575225"/>
                <a:gd name="connsiteY5" fmla="*/ 110 h 1544748"/>
                <a:gd name="connsiteX6" fmla="*/ 1754188 w 2575225"/>
                <a:gd name="connsiteY6" fmla="*/ 260461 h 1544748"/>
                <a:gd name="connsiteX7" fmla="*/ 860425 w 2575225"/>
                <a:gd name="connsiteY7" fmla="*/ 65198 h 1544748"/>
                <a:gd name="connsiteX8" fmla="*/ 0 w 2575225"/>
                <a:gd name="connsiteY8" fmla="*/ 627172 h 1544748"/>
                <a:gd name="connsiteX0" fmla="*/ 28575 w 2603800"/>
                <a:gd name="connsiteY0" fmla="*/ 627172 h 1925747"/>
                <a:gd name="connsiteX1" fmla="*/ 0 w 2603800"/>
                <a:gd name="connsiteY1" fmla="*/ 1925747 h 1925747"/>
                <a:gd name="connsiteX2" fmla="*/ 911225 w 2603800"/>
                <a:gd name="connsiteY2" fmla="*/ 520811 h 1925747"/>
                <a:gd name="connsiteX3" fmla="*/ 1757362 w 2603800"/>
                <a:gd name="connsiteY3" fmla="*/ 501761 h 1925747"/>
                <a:gd name="connsiteX4" fmla="*/ 2603501 w 2603800"/>
                <a:gd name="connsiteY4" fmla="*/ 1544748 h 1925747"/>
                <a:gd name="connsiteX5" fmla="*/ 2584450 w 2603800"/>
                <a:gd name="connsiteY5" fmla="*/ 110 h 1925747"/>
                <a:gd name="connsiteX6" fmla="*/ 1782763 w 2603800"/>
                <a:gd name="connsiteY6" fmla="*/ 260461 h 1925747"/>
                <a:gd name="connsiteX7" fmla="*/ 889000 w 2603800"/>
                <a:gd name="connsiteY7" fmla="*/ 65198 h 1925747"/>
                <a:gd name="connsiteX8" fmla="*/ 28575 w 2603800"/>
                <a:gd name="connsiteY8" fmla="*/ 627172 h 1925747"/>
                <a:gd name="connsiteX0" fmla="*/ 28575 w 2603800"/>
                <a:gd name="connsiteY0" fmla="*/ 627172 h 1925747"/>
                <a:gd name="connsiteX1" fmla="*/ 0 w 2603800"/>
                <a:gd name="connsiteY1" fmla="*/ 1925747 h 1925747"/>
                <a:gd name="connsiteX2" fmla="*/ 911225 w 2603800"/>
                <a:gd name="connsiteY2" fmla="*/ 520811 h 1925747"/>
                <a:gd name="connsiteX3" fmla="*/ 1916112 w 2603800"/>
                <a:gd name="connsiteY3" fmla="*/ 1924161 h 1925747"/>
                <a:gd name="connsiteX4" fmla="*/ 2603501 w 2603800"/>
                <a:gd name="connsiteY4" fmla="*/ 1544748 h 1925747"/>
                <a:gd name="connsiteX5" fmla="*/ 2584450 w 2603800"/>
                <a:gd name="connsiteY5" fmla="*/ 110 h 1925747"/>
                <a:gd name="connsiteX6" fmla="*/ 1782763 w 2603800"/>
                <a:gd name="connsiteY6" fmla="*/ 260461 h 1925747"/>
                <a:gd name="connsiteX7" fmla="*/ 889000 w 2603800"/>
                <a:gd name="connsiteY7" fmla="*/ 65198 h 1925747"/>
                <a:gd name="connsiteX8" fmla="*/ 28575 w 2603800"/>
                <a:gd name="connsiteY8" fmla="*/ 627172 h 1925747"/>
                <a:gd name="connsiteX0" fmla="*/ 28575 w 2651018"/>
                <a:gd name="connsiteY0" fmla="*/ 714514 h 2013089"/>
                <a:gd name="connsiteX1" fmla="*/ 0 w 2651018"/>
                <a:gd name="connsiteY1" fmla="*/ 2013089 h 2013089"/>
                <a:gd name="connsiteX2" fmla="*/ 911225 w 2651018"/>
                <a:gd name="connsiteY2" fmla="*/ 608153 h 2013089"/>
                <a:gd name="connsiteX3" fmla="*/ 1916112 w 2651018"/>
                <a:gd name="connsiteY3" fmla="*/ 2011503 h 2013089"/>
                <a:gd name="connsiteX4" fmla="*/ 2603501 w 2651018"/>
                <a:gd name="connsiteY4" fmla="*/ 1994040 h 2013089"/>
                <a:gd name="connsiteX5" fmla="*/ 2584450 w 2651018"/>
                <a:gd name="connsiteY5" fmla="*/ 87452 h 2013089"/>
                <a:gd name="connsiteX6" fmla="*/ 1782763 w 2651018"/>
                <a:gd name="connsiteY6" fmla="*/ 347803 h 2013089"/>
                <a:gd name="connsiteX7" fmla="*/ 889000 w 2651018"/>
                <a:gd name="connsiteY7" fmla="*/ 152540 h 2013089"/>
                <a:gd name="connsiteX8" fmla="*/ 28575 w 2651018"/>
                <a:gd name="connsiteY8" fmla="*/ 714514 h 2013089"/>
                <a:gd name="connsiteX0" fmla="*/ 28575 w 2603800"/>
                <a:gd name="connsiteY0" fmla="*/ 627192 h 1925767"/>
                <a:gd name="connsiteX1" fmla="*/ 0 w 2603800"/>
                <a:gd name="connsiteY1" fmla="*/ 1925767 h 1925767"/>
                <a:gd name="connsiteX2" fmla="*/ 911225 w 2603800"/>
                <a:gd name="connsiteY2" fmla="*/ 520831 h 1925767"/>
                <a:gd name="connsiteX3" fmla="*/ 1916112 w 2603800"/>
                <a:gd name="connsiteY3" fmla="*/ 1924181 h 1925767"/>
                <a:gd name="connsiteX4" fmla="*/ 2603501 w 2603800"/>
                <a:gd name="connsiteY4" fmla="*/ 1906718 h 1925767"/>
                <a:gd name="connsiteX5" fmla="*/ 2584450 w 2603800"/>
                <a:gd name="connsiteY5" fmla="*/ 130 h 1925767"/>
                <a:gd name="connsiteX6" fmla="*/ 1782763 w 2603800"/>
                <a:gd name="connsiteY6" fmla="*/ 260481 h 1925767"/>
                <a:gd name="connsiteX7" fmla="*/ 889000 w 2603800"/>
                <a:gd name="connsiteY7" fmla="*/ 65218 h 1925767"/>
                <a:gd name="connsiteX8" fmla="*/ 28575 w 2603800"/>
                <a:gd name="connsiteY8" fmla="*/ 627192 h 1925767"/>
                <a:gd name="connsiteX0" fmla="*/ 28575 w 2603800"/>
                <a:gd name="connsiteY0" fmla="*/ 627192 h 2022135"/>
                <a:gd name="connsiteX1" fmla="*/ 0 w 2603800"/>
                <a:gd name="connsiteY1" fmla="*/ 1925767 h 2022135"/>
                <a:gd name="connsiteX2" fmla="*/ 1916112 w 2603800"/>
                <a:gd name="connsiteY2" fmla="*/ 1924181 h 2022135"/>
                <a:gd name="connsiteX3" fmla="*/ 2603501 w 2603800"/>
                <a:gd name="connsiteY3" fmla="*/ 1906718 h 2022135"/>
                <a:gd name="connsiteX4" fmla="*/ 2584450 w 2603800"/>
                <a:gd name="connsiteY4" fmla="*/ 130 h 2022135"/>
                <a:gd name="connsiteX5" fmla="*/ 1782763 w 2603800"/>
                <a:gd name="connsiteY5" fmla="*/ 260481 h 2022135"/>
                <a:gd name="connsiteX6" fmla="*/ 889000 w 2603800"/>
                <a:gd name="connsiteY6" fmla="*/ 65218 h 2022135"/>
                <a:gd name="connsiteX7" fmla="*/ 28575 w 2603800"/>
                <a:gd name="connsiteY7" fmla="*/ 627192 h 2022135"/>
                <a:gd name="connsiteX0" fmla="*/ 211234 w 2786459"/>
                <a:gd name="connsiteY0" fmla="*/ 627192 h 1925897"/>
                <a:gd name="connsiteX1" fmla="*/ 182659 w 2786459"/>
                <a:gd name="connsiteY1" fmla="*/ 1925767 h 1925897"/>
                <a:gd name="connsiteX2" fmla="*/ 2098771 w 2786459"/>
                <a:gd name="connsiteY2" fmla="*/ 1924181 h 1925897"/>
                <a:gd name="connsiteX3" fmla="*/ 2786160 w 2786459"/>
                <a:gd name="connsiteY3" fmla="*/ 1906718 h 1925897"/>
                <a:gd name="connsiteX4" fmla="*/ 2767109 w 2786459"/>
                <a:gd name="connsiteY4" fmla="*/ 130 h 1925897"/>
                <a:gd name="connsiteX5" fmla="*/ 1965422 w 2786459"/>
                <a:gd name="connsiteY5" fmla="*/ 260481 h 1925897"/>
                <a:gd name="connsiteX6" fmla="*/ 1071659 w 2786459"/>
                <a:gd name="connsiteY6" fmla="*/ 65218 h 1925897"/>
                <a:gd name="connsiteX7" fmla="*/ 211234 w 2786459"/>
                <a:gd name="connsiteY7" fmla="*/ 627192 h 1925897"/>
                <a:gd name="connsiteX0" fmla="*/ 28580 w 2603805"/>
                <a:gd name="connsiteY0" fmla="*/ 627192 h 1979802"/>
                <a:gd name="connsiteX1" fmla="*/ 5 w 2603805"/>
                <a:gd name="connsiteY1" fmla="*/ 1925767 h 1979802"/>
                <a:gd name="connsiteX2" fmla="*/ 1916117 w 2603805"/>
                <a:gd name="connsiteY2" fmla="*/ 1924181 h 1979802"/>
                <a:gd name="connsiteX3" fmla="*/ 2603506 w 2603805"/>
                <a:gd name="connsiteY3" fmla="*/ 1906718 h 1979802"/>
                <a:gd name="connsiteX4" fmla="*/ 2584455 w 2603805"/>
                <a:gd name="connsiteY4" fmla="*/ 130 h 1979802"/>
                <a:gd name="connsiteX5" fmla="*/ 1782768 w 2603805"/>
                <a:gd name="connsiteY5" fmla="*/ 260481 h 1979802"/>
                <a:gd name="connsiteX6" fmla="*/ 889005 w 2603805"/>
                <a:gd name="connsiteY6" fmla="*/ 65218 h 1979802"/>
                <a:gd name="connsiteX7" fmla="*/ 28580 w 2603805"/>
                <a:gd name="connsiteY7" fmla="*/ 627192 h 1979802"/>
                <a:gd name="connsiteX0" fmla="*/ 87333 w 2662558"/>
                <a:gd name="connsiteY0" fmla="*/ 627192 h 1925767"/>
                <a:gd name="connsiteX1" fmla="*/ 58758 w 2662558"/>
                <a:gd name="connsiteY1" fmla="*/ 1925767 h 1925767"/>
                <a:gd name="connsiteX2" fmla="*/ 1974870 w 2662558"/>
                <a:gd name="connsiteY2" fmla="*/ 1924181 h 1925767"/>
                <a:gd name="connsiteX3" fmla="*/ 2662259 w 2662558"/>
                <a:gd name="connsiteY3" fmla="*/ 1906718 h 1925767"/>
                <a:gd name="connsiteX4" fmla="*/ 2643208 w 2662558"/>
                <a:gd name="connsiteY4" fmla="*/ 130 h 1925767"/>
                <a:gd name="connsiteX5" fmla="*/ 1841521 w 2662558"/>
                <a:gd name="connsiteY5" fmla="*/ 260481 h 1925767"/>
                <a:gd name="connsiteX6" fmla="*/ 947758 w 2662558"/>
                <a:gd name="connsiteY6" fmla="*/ 65218 h 1925767"/>
                <a:gd name="connsiteX7" fmla="*/ 87333 w 2662558"/>
                <a:gd name="connsiteY7" fmla="*/ 627192 h 1925767"/>
                <a:gd name="connsiteX0" fmla="*/ 167889 w 2743114"/>
                <a:gd name="connsiteY0" fmla="*/ 627192 h 1980626"/>
                <a:gd name="connsiteX1" fmla="*/ 150425 w 2743114"/>
                <a:gd name="connsiteY1" fmla="*/ 1179643 h 1980626"/>
                <a:gd name="connsiteX2" fmla="*/ 139314 w 2743114"/>
                <a:gd name="connsiteY2" fmla="*/ 1925767 h 1980626"/>
                <a:gd name="connsiteX3" fmla="*/ 2055426 w 2743114"/>
                <a:gd name="connsiteY3" fmla="*/ 1924181 h 1980626"/>
                <a:gd name="connsiteX4" fmla="*/ 2742815 w 2743114"/>
                <a:gd name="connsiteY4" fmla="*/ 1906718 h 1980626"/>
                <a:gd name="connsiteX5" fmla="*/ 2723764 w 2743114"/>
                <a:gd name="connsiteY5" fmla="*/ 130 h 1980626"/>
                <a:gd name="connsiteX6" fmla="*/ 1922077 w 2743114"/>
                <a:gd name="connsiteY6" fmla="*/ 260481 h 1980626"/>
                <a:gd name="connsiteX7" fmla="*/ 1028314 w 2743114"/>
                <a:gd name="connsiteY7" fmla="*/ 65218 h 1980626"/>
                <a:gd name="connsiteX8" fmla="*/ 167889 w 2743114"/>
                <a:gd name="connsiteY8" fmla="*/ 627192 h 1980626"/>
                <a:gd name="connsiteX0" fmla="*/ 197134 w 2772359"/>
                <a:gd name="connsiteY0" fmla="*/ 627192 h 1980626"/>
                <a:gd name="connsiteX1" fmla="*/ 168559 w 2772359"/>
                <a:gd name="connsiteY1" fmla="*/ 1925767 h 1980626"/>
                <a:gd name="connsiteX2" fmla="*/ 2084671 w 2772359"/>
                <a:gd name="connsiteY2" fmla="*/ 1924181 h 1980626"/>
                <a:gd name="connsiteX3" fmla="*/ 2772060 w 2772359"/>
                <a:gd name="connsiteY3" fmla="*/ 1906718 h 1980626"/>
                <a:gd name="connsiteX4" fmla="*/ 2753009 w 2772359"/>
                <a:gd name="connsiteY4" fmla="*/ 130 h 1980626"/>
                <a:gd name="connsiteX5" fmla="*/ 1951322 w 2772359"/>
                <a:gd name="connsiteY5" fmla="*/ 260481 h 1980626"/>
                <a:gd name="connsiteX6" fmla="*/ 1057559 w 2772359"/>
                <a:gd name="connsiteY6" fmla="*/ 65218 h 1980626"/>
                <a:gd name="connsiteX7" fmla="*/ 197134 w 2772359"/>
                <a:gd name="connsiteY7" fmla="*/ 627192 h 1980626"/>
                <a:gd name="connsiteX0" fmla="*/ 70105 w 2645330"/>
                <a:gd name="connsiteY0" fmla="*/ 627192 h 2061058"/>
                <a:gd name="connsiteX1" fmla="*/ 41530 w 2645330"/>
                <a:gd name="connsiteY1" fmla="*/ 1925767 h 2061058"/>
                <a:gd name="connsiteX2" fmla="*/ 1957642 w 2645330"/>
                <a:gd name="connsiteY2" fmla="*/ 1924181 h 2061058"/>
                <a:gd name="connsiteX3" fmla="*/ 2645031 w 2645330"/>
                <a:gd name="connsiteY3" fmla="*/ 1906718 h 2061058"/>
                <a:gd name="connsiteX4" fmla="*/ 2625980 w 2645330"/>
                <a:gd name="connsiteY4" fmla="*/ 130 h 2061058"/>
                <a:gd name="connsiteX5" fmla="*/ 1824293 w 2645330"/>
                <a:gd name="connsiteY5" fmla="*/ 260481 h 2061058"/>
                <a:gd name="connsiteX6" fmla="*/ 930530 w 2645330"/>
                <a:gd name="connsiteY6" fmla="*/ 65218 h 2061058"/>
                <a:gd name="connsiteX7" fmla="*/ 70105 w 2645330"/>
                <a:gd name="connsiteY7" fmla="*/ 627192 h 2061058"/>
                <a:gd name="connsiteX0" fmla="*/ 28716 w 2603941"/>
                <a:gd name="connsiteY0" fmla="*/ 627192 h 2061058"/>
                <a:gd name="connsiteX1" fmla="*/ 141 w 2603941"/>
                <a:gd name="connsiteY1" fmla="*/ 1925767 h 2061058"/>
                <a:gd name="connsiteX2" fmla="*/ 1916253 w 2603941"/>
                <a:gd name="connsiteY2" fmla="*/ 1924181 h 2061058"/>
                <a:gd name="connsiteX3" fmla="*/ 2603642 w 2603941"/>
                <a:gd name="connsiteY3" fmla="*/ 1906718 h 2061058"/>
                <a:gd name="connsiteX4" fmla="*/ 2584591 w 2603941"/>
                <a:gd name="connsiteY4" fmla="*/ 130 h 2061058"/>
                <a:gd name="connsiteX5" fmla="*/ 1782904 w 2603941"/>
                <a:gd name="connsiteY5" fmla="*/ 260481 h 2061058"/>
                <a:gd name="connsiteX6" fmla="*/ 889141 w 2603941"/>
                <a:gd name="connsiteY6" fmla="*/ 65218 h 2061058"/>
                <a:gd name="connsiteX7" fmla="*/ 28716 w 2603941"/>
                <a:gd name="connsiteY7" fmla="*/ 627192 h 2061058"/>
                <a:gd name="connsiteX0" fmla="*/ 81343 w 2656568"/>
                <a:gd name="connsiteY0" fmla="*/ 627192 h 2061058"/>
                <a:gd name="connsiteX1" fmla="*/ 52768 w 2656568"/>
                <a:gd name="connsiteY1" fmla="*/ 1925767 h 2061058"/>
                <a:gd name="connsiteX2" fmla="*/ 1968880 w 2656568"/>
                <a:gd name="connsiteY2" fmla="*/ 1924181 h 2061058"/>
                <a:gd name="connsiteX3" fmla="*/ 2656269 w 2656568"/>
                <a:gd name="connsiteY3" fmla="*/ 1906718 h 2061058"/>
                <a:gd name="connsiteX4" fmla="*/ 2637218 w 2656568"/>
                <a:gd name="connsiteY4" fmla="*/ 130 h 2061058"/>
                <a:gd name="connsiteX5" fmla="*/ 1835531 w 2656568"/>
                <a:gd name="connsiteY5" fmla="*/ 260481 h 2061058"/>
                <a:gd name="connsiteX6" fmla="*/ 941768 w 2656568"/>
                <a:gd name="connsiteY6" fmla="*/ 65218 h 2061058"/>
                <a:gd name="connsiteX7" fmla="*/ 81343 w 2656568"/>
                <a:gd name="connsiteY7" fmla="*/ 627192 h 2061058"/>
                <a:gd name="connsiteX0" fmla="*/ 86227 w 2661452"/>
                <a:gd name="connsiteY0" fmla="*/ 627192 h 1925790"/>
                <a:gd name="connsiteX1" fmla="*/ 57652 w 2661452"/>
                <a:gd name="connsiteY1" fmla="*/ 1925767 h 1925790"/>
                <a:gd name="connsiteX2" fmla="*/ 1973764 w 2661452"/>
                <a:gd name="connsiteY2" fmla="*/ 1924181 h 1925790"/>
                <a:gd name="connsiteX3" fmla="*/ 2661153 w 2661452"/>
                <a:gd name="connsiteY3" fmla="*/ 1906718 h 1925790"/>
                <a:gd name="connsiteX4" fmla="*/ 2642102 w 2661452"/>
                <a:gd name="connsiteY4" fmla="*/ 130 h 1925790"/>
                <a:gd name="connsiteX5" fmla="*/ 1840415 w 2661452"/>
                <a:gd name="connsiteY5" fmla="*/ 260481 h 1925790"/>
                <a:gd name="connsiteX6" fmla="*/ 946652 w 2661452"/>
                <a:gd name="connsiteY6" fmla="*/ 65218 h 1925790"/>
                <a:gd name="connsiteX7" fmla="*/ 86227 w 2661452"/>
                <a:gd name="connsiteY7" fmla="*/ 627192 h 1925790"/>
                <a:gd name="connsiteX0" fmla="*/ 86227 w 2661452"/>
                <a:gd name="connsiteY0" fmla="*/ 627192 h 1925790"/>
                <a:gd name="connsiteX1" fmla="*/ 57652 w 2661452"/>
                <a:gd name="connsiteY1" fmla="*/ 1925767 h 1925790"/>
                <a:gd name="connsiteX2" fmla="*/ 1973764 w 2661452"/>
                <a:gd name="connsiteY2" fmla="*/ 1924181 h 1925790"/>
                <a:gd name="connsiteX3" fmla="*/ 2661153 w 2661452"/>
                <a:gd name="connsiteY3" fmla="*/ 1906718 h 1925790"/>
                <a:gd name="connsiteX4" fmla="*/ 2642102 w 2661452"/>
                <a:gd name="connsiteY4" fmla="*/ 130 h 1925790"/>
                <a:gd name="connsiteX5" fmla="*/ 1840415 w 2661452"/>
                <a:gd name="connsiteY5" fmla="*/ 260481 h 1925790"/>
                <a:gd name="connsiteX6" fmla="*/ 946652 w 2661452"/>
                <a:gd name="connsiteY6" fmla="*/ 65218 h 1925790"/>
                <a:gd name="connsiteX7" fmla="*/ 86227 w 2661452"/>
                <a:gd name="connsiteY7" fmla="*/ 627192 h 1925790"/>
                <a:gd name="connsiteX0" fmla="*/ 29204 w 2604429"/>
                <a:gd name="connsiteY0" fmla="*/ 627192 h 1925801"/>
                <a:gd name="connsiteX1" fmla="*/ 629 w 2604429"/>
                <a:gd name="connsiteY1" fmla="*/ 1925767 h 1925801"/>
                <a:gd name="connsiteX2" fmla="*/ 1916741 w 2604429"/>
                <a:gd name="connsiteY2" fmla="*/ 1924181 h 1925801"/>
                <a:gd name="connsiteX3" fmla="*/ 2604130 w 2604429"/>
                <a:gd name="connsiteY3" fmla="*/ 1906718 h 1925801"/>
                <a:gd name="connsiteX4" fmla="*/ 2585079 w 2604429"/>
                <a:gd name="connsiteY4" fmla="*/ 130 h 1925801"/>
                <a:gd name="connsiteX5" fmla="*/ 1783392 w 2604429"/>
                <a:gd name="connsiteY5" fmla="*/ 260481 h 1925801"/>
                <a:gd name="connsiteX6" fmla="*/ 889629 w 2604429"/>
                <a:gd name="connsiteY6" fmla="*/ 65218 h 1925801"/>
                <a:gd name="connsiteX7" fmla="*/ 29204 w 2604429"/>
                <a:gd name="connsiteY7" fmla="*/ 627192 h 1925801"/>
                <a:gd name="connsiteX0" fmla="*/ 28806 w 2604031"/>
                <a:gd name="connsiteY0" fmla="*/ 627192 h 1925788"/>
                <a:gd name="connsiteX1" fmla="*/ 231 w 2604031"/>
                <a:gd name="connsiteY1" fmla="*/ 1925767 h 1925788"/>
                <a:gd name="connsiteX2" fmla="*/ 1916343 w 2604031"/>
                <a:gd name="connsiteY2" fmla="*/ 1924181 h 1925788"/>
                <a:gd name="connsiteX3" fmla="*/ 2603732 w 2604031"/>
                <a:gd name="connsiteY3" fmla="*/ 1906718 h 1925788"/>
                <a:gd name="connsiteX4" fmla="*/ 2584681 w 2604031"/>
                <a:gd name="connsiteY4" fmla="*/ 130 h 1925788"/>
                <a:gd name="connsiteX5" fmla="*/ 1782994 w 2604031"/>
                <a:gd name="connsiteY5" fmla="*/ 260481 h 1925788"/>
                <a:gd name="connsiteX6" fmla="*/ 889231 w 2604031"/>
                <a:gd name="connsiteY6" fmla="*/ 65218 h 1925788"/>
                <a:gd name="connsiteX7" fmla="*/ 28806 w 2604031"/>
                <a:gd name="connsiteY7" fmla="*/ 627192 h 1925788"/>
                <a:gd name="connsiteX0" fmla="*/ 28806 w 2604031"/>
                <a:gd name="connsiteY0" fmla="*/ 627192 h 1925788"/>
                <a:gd name="connsiteX1" fmla="*/ 231 w 2604031"/>
                <a:gd name="connsiteY1" fmla="*/ 1925767 h 1925788"/>
                <a:gd name="connsiteX2" fmla="*/ 1916343 w 2604031"/>
                <a:gd name="connsiteY2" fmla="*/ 1924181 h 1925788"/>
                <a:gd name="connsiteX3" fmla="*/ 2603732 w 2604031"/>
                <a:gd name="connsiteY3" fmla="*/ 1906718 h 1925788"/>
                <a:gd name="connsiteX4" fmla="*/ 2584681 w 2604031"/>
                <a:gd name="connsiteY4" fmla="*/ 130 h 1925788"/>
                <a:gd name="connsiteX5" fmla="*/ 1782994 w 2604031"/>
                <a:gd name="connsiteY5" fmla="*/ 260481 h 1925788"/>
                <a:gd name="connsiteX6" fmla="*/ 889231 w 2604031"/>
                <a:gd name="connsiteY6" fmla="*/ 65218 h 1925788"/>
                <a:gd name="connsiteX7" fmla="*/ 28806 w 2604031"/>
                <a:gd name="connsiteY7" fmla="*/ 627192 h 1925788"/>
                <a:gd name="connsiteX0" fmla="*/ 28806 w 2604031"/>
                <a:gd name="connsiteY0" fmla="*/ 627192 h 1925788"/>
                <a:gd name="connsiteX1" fmla="*/ 231 w 2604031"/>
                <a:gd name="connsiteY1" fmla="*/ 1925767 h 1925788"/>
                <a:gd name="connsiteX2" fmla="*/ 1916343 w 2604031"/>
                <a:gd name="connsiteY2" fmla="*/ 1924181 h 1925788"/>
                <a:gd name="connsiteX3" fmla="*/ 2603732 w 2604031"/>
                <a:gd name="connsiteY3" fmla="*/ 1906718 h 1925788"/>
                <a:gd name="connsiteX4" fmla="*/ 2584681 w 2604031"/>
                <a:gd name="connsiteY4" fmla="*/ 130 h 1925788"/>
                <a:gd name="connsiteX5" fmla="*/ 1782994 w 2604031"/>
                <a:gd name="connsiteY5" fmla="*/ 260481 h 1925788"/>
                <a:gd name="connsiteX6" fmla="*/ 889231 w 2604031"/>
                <a:gd name="connsiteY6" fmla="*/ 65218 h 1925788"/>
                <a:gd name="connsiteX7" fmla="*/ 28806 w 2604031"/>
                <a:gd name="connsiteY7" fmla="*/ 627192 h 19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031" h="1925788">
                  <a:moveTo>
                    <a:pt x="28806" y="627192"/>
                  </a:moveTo>
                  <a:cubicBezTo>
                    <a:pt x="33039" y="626133"/>
                    <a:pt x="-3209" y="1931852"/>
                    <a:pt x="231" y="1925767"/>
                  </a:cubicBezTo>
                  <a:cubicBezTo>
                    <a:pt x="3671" y="1919682"/>
                    <a:pt x="1277639" y="1924710"/>
                    <a:pt x="1916343" y="1924181"/>
                  </a:cubicBezTo>
                  <a:lnTo>
                    <a:pt x="2603732" y="1906718"/>
                  </a:lnTo>
                  <a:cubicBezTo>
                    <a:pt x="2605319" y="1794005"/>
                    <a:pt x="2600821" y="-17597"/>
                    <a:pt x="2584681" y="130"/>
                  </a:cubicBezTo>
                  <a:cubicBezTo>
                    <a:pt x="2568541" y="17857"/>
                    <a:pt x="2067686" y="177137"/>
                    <a:pt x="1782994" y="260481"/>
                  </a:cubicBezTo>
                  <a:cubicBezTo>
                    <a:pt x="1485073" y="195393"/>
                    <a:pt x="902196" y="35849"/>
                    <a:pt x="889231" y="65218"/>
                  </a:cubicBezTo>
                  <a:cubicBezTo>
                    <a:pt x="876266" y="94587"/>
                    <a:pt x="315614" y="439867"/>
                    <a:pt x="28806" y="62719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 cap="rnd"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자유형 409"/>
            <p:cNvSpPr/>
            <p:nvPr/>
          </p:nvSpPr>
          <p:spPr>
            <a:xfrm>
              <a:off x="609059" y="3973830"/>
              <a:ext cx="3383627" cy="409575"/>
            </a:xfrm>
            <a:custGeom>
              <a:avLst/>
              <a:gdLst>
                <a:gd name="connsiteX0" fmla="*/ 0 w 2609850"/>
                <a:gd name="connsiteY0" fmla="*/ 280987 h 728662"/>
                <a:gd name="connsiteX1" fmla="*/ 0 w 2609850"/>
                <a:gd name="connsiteY1" fmla="*/ 728662 h 728662"/>
                <a:gd name="connsiteX2" fmla="*/ 2609850 w 2609850"/>
                <a:gd name="connsiteY2" fmla="*/ 728662 h 728662"/>
                <a:gd name="connsiteX3" fmla="*/ 2609850 w 2609850"/>
                <a:gd name="connsiteY3" fmla="*/ 0 h 728662"/>
                <a:gd name="connsiteX4" fmla="*/ 0 w 2609850"/>
                <a:gd name="connsiteY4" fmla="*/ 280987 h 728662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0 w 2609850"/>
                <a:gd name="connsiteY4" fmla="*/ 366712 h 814387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863600 w 2609850"/>
                <a:gd name="connsiteY4" fmla="*/ 42863 h 814387"/>
                <a:gd name="connsiteX5" fmla="*/ 0 w 2609850"/>
                <a:gd name="connsiteY5" fmla="*/ 366712 h 814387"/>
                <a:gd name="connsiteX0" fmla="*/ 0 w 2609850"/>
                <a:gd name="connsiteY0" fmla="*/ 412476 h 860151"/>
                <a:gd name="connsiteX1" fmla="*/ 0 w 2609850"/>
                <a:gd name="connsiteY1" fmla="*/ 860151 h 860151"/>
                <a:gd name="connsiteX2" fmla="*/ 2609850 w 2609850"/>
                <a:gd name="connsiteY2" fmla="*/ 860151 h 860151"/>
                <a:gd name="connsiteX3" fmla="*/ 2609850 w 2609850"/>
                <a:gd name="connsiteY3" fmla="*/ 45764 h 860151"/>
                <a:gd name="connsiteX4" fmla="*/ 1778000 w 2609850"/>
                <a:gd name="connsiteY4" fmla="*/ 117202 h 860151"/>
                <a:gd name="connsiteX5" fmla="*/ 863600 w 2609850"/>
                <a:gd name="connsiteY5" fmla="*/ 88627 h 860151"/>
                <a:gd name="connsiteX6" fmla="*/ 0 w 2609850"/>
                <a:gd name="connsiteY6" fmla="*/ 412476 h 860151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1778000 w 2609850"/>
                <a:gd name="connsiteY4" fmla="*/ 71438 h 814387"/>
                <a:gd name="connsiteX5" fmla="*/ 863600 w 2609850"/>
                <a:gd name="connsiteY5" fmla="*/ 42863 h 814387"/>
                <a:gd name="connsiteX6" fmla="*/ 0 w 2609850"/>
                <a:gd name="connsiteY6" fmla="*/ 366712 h 814387"/>
                <a:gd name="connsiteX0" fmla="*/ 0 w 2609850"/>
                <a:gd name="connsiteY0" fmla="*/ 366712 h 814387"/>
                <a:gd name="connsiteX1" fmla="*/ 9525 w 2609850"/>
                <a:gd name="connsiteY1" fmla="*/ 409575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1778000 w 2609850"/>
                <a:gd name="connsiteY4" fmla="*/ 71438 h 814387"/>
                <a:gd name="connsiteX5" fmla="*/ 863600 w 2609850"/>
                <a:gd name="connsiteY5" fmla="*/ 42863 h 814387"/>
                <a:gd name="connsiteX6" fmla="*/ 0 w 2609850"/>
                <a:gd name="connsiteY6" fmla="*/ 366712 h 814387"/>
                <a:gd name="connsiteX0" fmla="*/ 0 w 2609850"/>
                <a:gd name="connsiteY0" fmla="*/ 366712 h 409575"/>
                <a:gd name="connsiteX1" fmla="*/ 9525 w 2609850"/>
                <a:gd name="connsiteY1" fmla="*/ 409575 h 409575"/>
                <a:gd name="connsiteX2" fmla="*/ 2595563 w 2609850"/>
                <a:gd name="connsiteY2" fmla="*/ 114300 h 409575"/>
                <a:gd name="connsiteX3" fmla="*/ 2609850 w 2609850"/>
                <a:gd name="connsiteY3" fmla="*/ 0 h 409575"/>
                <a:gd name="connsiteX4" fmla="*/ 1778000 w 2609850"/>
                <a:gd name="connsiteY4" fmla="*/ 71438 h 409575"/>
                <a:gd name="connsiteX5" fmla="*/ 863600 w 2609850"/>
                <a:gd name="connsiteY5" fmla="*/ 42863 h 409575"/>
                <a:gd name="connsiteX6" fmla="*/ 0 w 2609850"/>
                <a:gd name="connsiteY6" fmla="*/ 36671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9850" h="409575">
                  <a:moveTo>
                    <a:pt x="0" y="366712"/>
                  </a:moveTo>
                  <a:lnTo>
                    <a:pt x="9525" y="409575"/>
                  </a:lnTo>
                  <a:lnTo>
                    <a:pt x="2595563" y="114300"/>
                  </a:lnTo>
                  <a:lnTo>
                    <a:pt x="2609850" y="0"/>
                  </a:lnTo>
                  <a:cubicBezTo>
                    <a:pt x="2449777" y="19844"/>
                    <a:pt x="2069042" y="64294"/>
                    <a:pt x="1778000" y="71438"/>
                  </a:cubicBezTo>
                  <a:cubicBezTo>
                    <a:pt x="1486958" y="78582"/>
                    <a:pt x="1157552" y="-15080"/>
                    <a:pt x="863600" y="42863"/>
                  </a:cubicBezTo>
                  <a:lnTo>
                    <a:pt x="0" y="3667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 cap="rnd"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1" name="직선 연결선 410"/>
            <p:cNvCxnSpPr/>
            <p:nvPr/>
          </p:nvCxnSpPr>
          <p:spPr bwMode="auto">
            <a:xfrm flipH="1" flipV="1">
              <a:off x="1465595" y="4860066"/>
              <a:ext cx="1" cy="620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2" name="직선 연결선 411"/>
            <p:cNvCxnSpPr/>
            <p:nvPr/>
          </p:nvCxnSpPr>
          <p:spPr bwMode="auto">
            <a:xfrm flipH="1" flipV="1">
              <a:off x="2324320" y="4860066"/>
              <a:ext cx="1" cy="620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3" name="사다리꼴 412"/>
            <p:cNvSpPr/>
            <p:nvPr/>
          </p:nvSpPr>
          <p:spPr>
            <a:xfrm flipH="1">
              <a:off x="562971" y="4780970"/>
              <a:ext cx="3501430" cy="104351"/>
            </a:xfrm>
            <a:prstGeom prst="trapezoid">
              <a:avLst>
                <a:gd name="adj" fmla="val 97281"/>
              </a:avLst>
            </a:prstGeom>
            <a:gradFill>
              <a:gsLst>
                <a:gs pos="3000">
                  <a:srgbClr val="E6E6E6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4" name="그룹 413"/>
            <p:cNvGrpSpPr/>
            <p:nvPr/>
          </p:nvGrpSpPr>
          <p:grpSpPr>
            <a:xfrm>
              <a:off x="6606485" y="5175250"/>
              <a:ext cx="1801317" cy="334963"/>
              <a:chOff x="6725016" y="5175250"/>
              <a:chExt cx="1801317" cy="334963"/>
            </a:xfrm>
          </p:grpSpPr>
          <p:sp>
            <p:nvSpPr>
              <p:cNvPr id="415" name="모서리가 둥근 직사각형 414"/>
              <p:cNvSpPr/>
              <p:nvPr/>
            </p:nvSpPr>
            <p:spPr>
              <a:xfrm>
                <a:off x="6725016" y="5175250"/>
                <a:ext cx="1718767" cy="33496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1904" tIns="31904" rIns="31904" bIns="3190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10372" latinLnBrk="0">
                  <a:spcBef>
                    <a:spcPts val="266"/>
                  </a:spcBef>
                </a:pPr>
                <a:endParaRPr lang="ko-KR" altLang="en-US"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6" name="모서리가 둥근 직사각형 415"/>
              <p:cNvSpPr/>
              <p:nvPr/>
            </p:nvSpPr>
            <p:spPr>
              <a:xfrm>
                <a:off x="6877416" y="5175250"/>
                <a:ext cx="1648917" cy="33496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1904" tIns="31904" rIns="31904" bIns="3190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10372" latinLnBrk="0">
                  <a:spcBef>
                    <a:spcPts val="266"/>
                  </a:spcBef>
                </a:pPr>
                <a:endParaRPr lang="ko-KR" altLang="en-US" sz="900" b="1" spc="-7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>
                <a:off x="6766509" y="5238627"/>
                <a:ext cx="76944" cy="17010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범</a:t>
                </a: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/>
                </a:r>
                <a:b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</a:br>
                <a:r>
                  <a:rPr lang="ko-KR" altLang="en-US" sz="700" b="1" spc="-100" dirty="0" err="1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례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18" name="직선 연결선 417"/>
              <p:cNvCxnSpPr/>
              <p:nvPr/>
            </p:nvCxnSpPr>
            <p:spPr bwMode="auto">
              <a:xfrm>
                <a:off x="7037417" y="5342731"/>
                <a:ext cx="128730" cy="0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</p:cxnSp>
          <p:sp>
            <p:nvSpPr>
              <p:cNvPr id="419" name="직사각형 418"/>
              <p:cNvSpPr/>
              <p:nvPr/>
            </p:nvSpPr>
            <p:spPr>
              <a:xfrm>
                <a:off x="7209422" y="5288870"/>
                <a:ext cx="461665" cy="1077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주식연계신용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20" name="직선 연결선 419"/>
              <p:cNvCxnSpPr/>
              <p:nvPr/>
            </p:nvCxnSpPr>
            <p:spPr bwMode="auto">
              <a:xfrm>
                <a:off x="7815535" y="5342731"/>
                <a:ext cx="128730" cy="0"/>
              </a:xfrm>
              <a:prstGeom prst="line">
                <a:avLst/>
              </a:prstGeom>
              <a:ln w="57150" cap="rnd">
                <a:solidFill>
                  <a:srgbClr val="FF9966"/>
                </a:solidFill>
              </a:ln>
            </p:spPr>
          </p:cxnSp>
          <p:sp>
            <p:nvSpPr>
              <p:cNvPr id="421" name="직사각형 420"/>
              <p:cNvSpPr/>
              <p:nvPr/>
            </p:nvSpPr>
            <p:spPr>
              <a:xfrm>
                <a:off x="7987656" y="5288870"/>
                <a:ext cx="461665" cy="107722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신용거래융자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2" name="직사각형 421"/>
            <p:cNvSpPr/>
            <p:nvPr/>
          </p:nvSpPr>
          <p:spPr>
            <a:xfrm>
              <a:off x="8335464" y="2087632"/>
              <a:ext cx="42832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7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조원</a:t>
              </a:r>
              <a:r>
                <a:rPr lang="en-US" altLang="ko-KR" sz="7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endParaRPr lang="ko-KR" altLang="en-US" sz="7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423" name="그룹 422"/>
            <p:cNvGrpSpPr/>
            <p:nvPr/>
          </p:nvGrpSpPr>
          <p:grpSpPr>
            <a:xfrm>
              <a:off x="4749800" y="2388846"/>
              <a:ext cx="53975" cy="2124075"/>
              <a:chOff x="4761210" y="2410617"/>
              <a:chExt cx="67965" cy="2124075"/>
            </a:xfrm>
          </p:grpSpPr>
          <p:cxnSp>
            <p:nvCxnSpPr>
              <p:cNvPr id="424" name="직선 연결선 423"/>
              <p:cNvCxnSpPr/>
              <p:nvPr/>
            </p:nvCxnSpPr>
            <p:spPr bwMode="auto">
              <a:xfrm>
                <a:off x="4761210" y="4534692"/>
                <a:ext cx="67965" cy="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>
                <a:off x="4761210" y="4180682"/>
                <a:ext cx="67965" cy="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>
                <a:off x="4761210" y="3826669"/>
                <a:ext cx="67965" cy="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27" name="직선 연결선 426"/>
              <p:cNvCxnSpPr/>
              <p:nvPr/>
            </p:nvCxnSpPr>
            <p:spPr bwMode="auto">
              <a:xfrm>
                <a:off x="4761210" y="3472656"/>
                <a:ext cx="67965" cy="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28" name="직선 연결선 427"/>
              <p:cNvCxnSpPr/>
              <p:nvPr/>
            </p:nvCxnSpPr>
            <p:spPr bwMode="auto">
              <a:xfrm>
                <a:off x="4761210" y="3118643"/>
                <a:ext cx="67965" cy="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29" name="직선 연결선 428"/>
              <p:cNvCxnSpPr/>
              <p:nvPr/>
            </p:nvCxnSpPr>
            <p:spPr bwMode="auto">
              <a:xfrm>
                <a:off x="4761210" y="2764630"/>
                <a:ext cx="67965" cy="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>
                <a:off x="4761210" y="2410617"/>
                <a:ext cx="67965" cy="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</p:grpSp>
        <p:grpSp>
          <p:nvGrpSpPr>
            <p:cNvPr id="431" name="그룹 430"/>
            <p:cNvGrpSpPr/>
            <p:nvPr/>
          </p:nvGrpSpPr>
          <p:grpSpPr>
            <a:xfrm>
              <a:off x="4631308" y="2331963"/>
              <a:ext cx="76944" cy="2572350"/>
              <a:chOff x="4734759" y="2410884"/>
              <a:chExt cx="76944" cy="2572350"/>
            </a:xfrm>
          </p:grpSpPr>
          <p:sp>
            <p:nvSpPr>
              <p:cNvPr id="432" name="직사각형 431"/>
              <p:cNvSpPr/>
              <p:nvPr/>
            </p:nvSpPr>
            <p:spPr>
              <a:xfrm>
                <a:off x="4734759" y="2410884"/>
                <a:ext cx="76944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14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3" name="직사각형 432"/>
              <p:cNvSpPr/>
              <p:nvPr/>
            </p:nvSpPr>
            <p:spPr>
              <a:xfrm>
                <a:off x="4734759" y="2762974"/>
                <a:ext cx="76944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12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4" name="직사각형 433"/>
              <p:cNvSpPr/>
              <p:nvPr/>
            </p:nvSpPr>
            <p:spPr>
              <a:xfrm>
                <a:off x="4734759" y="3115064"/>
                <a:ext cx="76944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10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5" name="직사각형 434"/>
              <p:cNvSpPr/>
              <p:nvPr/>
            </p:nvSpPr>
            <p:spPr>
              <a:xfrm>
                <a:off x="4734759" y="3467154"/>
                <a:ext cx="3847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8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6" name="직사각형 435"/>
              <p:cNvSpPr/>
              <p:nvPr/>
            </p:nvSpPr>
            <p:spPr>
              <a:xfrm>
                <a:off x="4734759" y="3819244"/>
                <a:ext cx="3847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6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7" name="직사각형 436"/>
              <p:cNvSpPr/>
              <p:nvPr/>
            </p:nvSpPr>
            <p:spPr>
              <a:xfrm>
                <a:off x="4734759" y="4171334"/>
                <a:ext cx="3847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8" name="직사각형 437"/>
              <p:cNvSpPr/>
              <p:nvPr/>
            </p:nvSpPr>
            <p:spPr>
              <a:xfrm>
                <a:off x="4734759" y="4875512"/>
                <a:ext cx="3847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39" name="직사각형 438"/>
              <p:cNvSpPr/>
              <p:nvPr/>
            </p:nvSpPr>
            <p:spPr>
              <a:xfrm>
                <a:off x="4734759" y="4523424"/>
                <a:ext cx="38472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b="1" spc="-1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0" name="직사각형 439"/>
            <p:cNvSpPr/>
            <p:nvPr/>
          </p:nvSpPr>
          <p:spPr>
            <a:xfrm>
              <a:off x="1547369" y="3125722"/>
              <a:ext cx="674865" cy="10772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KOSPI + KOSDAQ</a:t>
              </a:r>
              <a:endParaRPr lang="ko-KR" altLang="en-US" sz="7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1" name="자유형 440"/>
            <p:cNvSpPr/>
            <p:nvPr/>
          </p:nvSpPr>
          <p:spPr>
            <a:xfrm>
              <a:off x="660498" y="2904162"/>
              <a:ext cx="3302476" cy="616857"/>
            </a:xfrm>
            <a:custGeom>
              <a:avLst/>
              <a:gdLst>
                <a:gd name="connsiteX0" fmla="*/ 0 w 2547258"/>
                <a:gd name="connsiteY0" fmla="*/ 616857 h 616857"/>
                <a:gd name="connsiteX1" fmla="*/ 870858 w 2547258"/>
                <a:gd name="connsiteY1" fmla="*/ 29029 h 616857"/>
                <a:gd name="connsiteX2" fmla="*/ 1727200 w 2547258"/>
                <a:gd name="connsiteY2" fmla="*/ 210457 h 616857"/>
                <a:gd name="connsiteX3" fmla="*/ 2547258 w 2547258"/>
                <a:gd name="connsiteY3" fmla="*/ 0 h 61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258" h="616857">
                  <a:moveTo>
                    <a:pt x="0" y="616857"/>
                  </a:moveTo>
                  <a:lnTo>
                    <a:pt x="870858" y="29029"/>
                  </a:lnTo>
                  <a:lnTo>
                    <a:pt x="1727200" y="210457"/>
                  </a:lnTo>
                  <a:lnTo>
                    <a:pt x="2547258" y="0"/>
                  </a:lnTo>
                </a:path>
              </a:pathLst>
            </a:custGeom>
            <a:noFill/>
            <a:ln w="57150" cap="rnd">
              <a:solidFill>
                <a:srgbClr val="99CCFF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자유형 441"/>
            <p:cNvSpPr/>
            <p:nvPr/>
          </p:nvSpPr>
          <p:spPr>
            <a:xfrm>
              <a:off x="679317" y="2729991"/>
              <a:ext cx="3302475" cy="965200"/>
            </a:xfrm>
            <a:custGeom>
              <a:avLst/>
              <a:gdLst>
                <a:gd name="connsiteX0" fmla="*/ 0 w 2547257"/>
                <a:gd name="connsiteY0" fmla="*/ 965200 h 965200"/>
                <a:gd name="connsiteX1" fmla="*/ 870857 w 2547257"/>
                <a:gd name="connsiteY1" fmla="*/ 682171 h 965200"/>
                <a:gd name="connsiteX2" fmla="*/ 1690914 w 2547257"/>
                <a:gd name="connsiteY2" fmla="*/ 638628 h 965200"/>
                <a:gd name="connsiteX3" fmla="*/ 2547257 w 2547257"/>
                <a:gd name="connsiteY3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257" h="965200">
                  <a:moveTo>
                    <a:pt x="0" y="965200"/>
                  </a:moveTo>
                  <a:lnTo>
                    <a:pt x="870857" y="682171"/>
                  </a:lnTo>
                  <a:lnTo>
                    <a:pt x="1690914" y="638628"/>
                  </a:lnTo>
                  <a:lnTo>
                    <a:pt x="2547257" y="0"/>
                  </a:lnTo>
                </a:path>
              </a:pathLst>
            </a:custGeom>
            <a:ln w="57150" cap="rnd">
              <a:solidFill>
                <a:srgbClr val="FF8181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자유형 442"/>
            <p:cNvSpPr/>
            <p:nvPr/>
          </p:nvSpPr>
          <p:spPr>
            <a:xfrm>
              <a:off x="662686" y="2707005"/>
              <a:ext cx="3313537" cy="1220787"/>
            </a:xfrm>
            <a:custGeom>
              <a:avLst/>
              <a:gdLst>
                <a:gd name="connsiteX0" fmla="*/ 0 w 2609850"/>
                <a:gd name="connsiteY0" fmla="*/ 280987 h 728662"/>
                <a:gd name="connsiteX1" fmla="*/ 0 w 2609850"/>
                <a:gd name="connsiteY1" fmla="*/ 728662 h 728662"/>
                <a:gd name="connsiteX2" fmla="*/ 2609850 w 2609850"/>
                <a:gd name="connsiteY2" fmla="*/ 728662 h 728662"/>
                <a:gd name="connsiteX3" fmla="*/ 2609850 w 2609850"/>
                <a:gd name="connsiteY3" fmla="*/ 0 h 728662"/>
                <a:gd name="connsiteX4" fmla="*/ 0 w 2609850"/>
                <a:gd name="connsiteY4" fmla="*/ 280987 h 728662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0 w 2609850"/>
                <a:gd name="connsiteY4" fmla="*/ 366712 h 814387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863600 w 2609850"/>
                <a:gd name="connsiteY4" fmla="*/ 42863 h 814387"/>
                <a:gd name="connsiteX5" fmla="*/ 0 w 2609850"/>
                <a:gd name="connsiteY5" fmla="*/ 366712 h 814387"/>
                <a:gd name="connsiteX0" fmla="*/ 0 w 2609850"/>
                <a:gd name="connsiteY0" fmla="*/ 412476 h 860151"/>
                <a:gd name="connsiteX1" fmla="*/ 0 w 2609850"/>
                <a:gd name="connsiteY1" fmla="*/ 860151 h 860151"/>
                <a:gd name="connsiteX2" fmla="*/ 2609850 w 2609850"/>
                <a:gd name="connsiteY2" fmla="*/ 860151 h 860151"/>
                <a:gd name="connsiteX3" fmla="*/ 2609850 w 2609850"/>
                <a:gd name="connsiteY3" fmla="*/ 45764 h 860151"/>
                <a:gd name="connsiteX4" fmla="*/ 1778000 w 2609850"/>
                <a:gd name="connsiteY4" fmla="*/ 117202 h 860151"/>
                <a:gd name="connsiteX5" fmla="*/ 863600 w 2609850"/>
                <a:gd name="connsiteY5" fmla="*/ 88627 h 860151"/>
                <a:gd name="connsiteX6" fmla="*/ 0 w 2609850"/>
                <a:gd name="connsiteY6" fmla="*/ 412476 h 860151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1778000 w 2609850"/>
                <a:gd name="connsiteY4" fmla="*/ 71438 h 814387"/>
                <a:gd name="connsiteX5" fmla="*/ 863600 w 2609850"/>
                <a:gd name="connsiteY5" fmla="*/ 42863 h 814387"/>
                <a:gd name="connsiteX6" fmla="*/ 0 w 2609850"/>
                <a:gd name="connsiteY6" fmla="*/ 366712 h 814387"/>
                <a:gd name="connsiteX0" fmla="*/ 0 w 2609850"/>
                <a:gd name="connsiteY0" fmla="*/ 366712 h 814387"/>
                <a:gd name="connsiteX1" fmla="*/ 9525 w 2609850"/>
                <a:gd name="connsiteY1" fmla="*/ 409575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1778000 w 2609850"/>
                <a:gd name="connsiteY4" fmla="*/ 71438 h 814387"/>
                <a:gd name="connsiteX5" fmla="*/ 863600 w 2609850"/>
                <a:gd name="connsiteY5" fmla="*/ 42863 h 814387"/>
                <a:gd name="connsiteX6" fmla="*/ 0 w 2609850"/>
                <a:gd name="connsiteY6" fmla="*/ 366712 h 814387"/>
                <a:gd name="connsiteX0" fmla="*/ 0 w 2609850"/>
                <a:gd name="connsiteY0" fmla="*/ 366712 h 409575"/>
                <a:gd name="connsiteX1" fmla="*/ 9525 w 2609850"/>
                <a:gd name="connsiteY1" fmla="*/ 409575 h 409575"/>
                <a:gd name="connsiteX2" fmla="*/ 2595563 w 2609850"/>
                <a:gd name="connsiteY2" fmla="*/ 114300 h 409575"/>
                <a:gd name="connsiteX3" fmla="*/ 2609850 w 2609850"/>
                <a:gd name="connsiteY3" fmla="*/ 0 h 409575"/>
                <a:gd name="connsiteX4" fmla="*/ 1778000 w 2609850"/>
                <a:gd name="connsiteY4" fmla="*/ 71438 h 409575"/>
                <a:gd name="connsiteX5" fmla="*/ 863600 w 2609850"/>
                <a:gd name="connsiteY5" fmla="*/ 42863 h 409575"/>
                <a:gd name="connsiteX6" fmla="*/ 0 w 2609850"/>
                <a:gd name="connsiteY6" fmla="*/ 366712 h 409575"/>
                <a:gd name="connsiteX0" fmla="*/ 0 w 2600325"/>
                <a:gd name="connsiteY0" fmla="*/ 280987 h 409575"/>
                <a:gd name="connsiteX1" fmla="*/ 0 w 2600325"/>
                <a:gd name="connsiteY1" fmla="*/ 409575 h 409575"/>
                <a:gd name="connsiteX2" fmla="*/ 2586038 w 2600325"/>
                <a:gd name="connsiteY2" fmla="*/ 114300 h 409575"/>
                <a:gd name="connsiteX3" fmla="*/ 2600325 w 2600325"/>
                <a:gd name="connsiteY3" fmla="*/ 0 h 409575"/>
                <a:gd name="connsiteX4" fmla="*/ 1768475 w 2600325"/>
                <a:gd name="connsiteY4" fmla="*/ 71438 h 409575"/>
                <a:gd name="connsiteX5" fmla="*/ 854075 w 2600325"/>
                <a:gd name="connsiteY5" fmla="*/ 42863 h 409575"/>
                <a:gd name="connsiteX6" fmla="*/ 0 w 2600325"/>
                <a:gd name="connsiteY6" fmla="*/ 280987 h 409575"/>
                <a:gd name="connsiteX0" fmla="*/ 9525 w 2609850"/>
                <a:gd name="connsiteY0" fmla="*/ 280987 h 709612"/>
                <a:gd name="connsiteX1" fmla="*/ 0 w 2609850"/>
                <a:gd name="connsiteY1" fmla="*/ 709612 h 709612"/>
                <a:gd name="connsiteX2" fmla="*/ 2595563 w 2609850"/>
                <a:gd name="connsiteY2" fmla="*/ 114300 h 709612"/>
                <a:gd name="connsiteX3" fmla="*/ 2609850 w 2609850"/>
                <a:gd name="connsiteY3" fmla="*/ 0 h 709612"/>
                <a:gd name="connsiteX4" fmla="*/ 1778000 w 2609850"/>
                <a:gd name="connsiteY4" fmla="*/ 71438 h 709612"/>
                <a:gd name="connsiteX5" fmla="*/ 863600 w 2609850"/>
                <a:gd name="connsiteY5" fmla="*/ 42863 h 709612"/>
                <a:gd name="connsiteX6" fmla="*/ 9525 w 2609850"/>
                <a:gd name="connsiteY6" fmla="*/ 280987 h 709612"/>
                <a:gd name="connsiteX0" fmla="*/ 9525 w 2609850"/>
                <a:gd name="connsiteY0" fmla="*/ 280987 h 709612"/>
                <a:gd name="connsiteX1" fmla="*/ 0 w 2609850"/>
                <a:gd name="connsiteY1" fmla="*/ 709612 h 709612"/>
                <a:gd name="connsiteX2" fmla="*/ 2595563 w 2609850"/>
                <a:gd name="connsiteY2" fmla="*/ 114300 h 709612"/>
                <a:gd name="connsiteX3" fmla="*/ 2609850 w 2609850"/>
                <a:gd name="connsiteY3" fmla="*/ 0 h 709612"/>
                <a:gd name="connsiteX4" fmla="*/ 1725613 w 2609850"/>
                <a:gd name="connsiteY4" fmla="*/ 161926 h 709612"/>
                <a:gd name="connsiteX5" fmla="*/ 863600 w 2609850"/>
                <a:gd name="connsiteY5" fmla="*/ 42863 h 709612"/>
                <a:gd name="connsiteX6" fmla="*/ 9525 w 2609850"/>
                <a:gd name="connsiteY6" fmla="*/ 280987 h 709612"/>
                <a:gd name="connsiteX0" fmla="*/ 9525 w 2609850"/>
                <a:gd name="connsiteY0" fmla="*/ 280987 h 709612"/>
                <a:gd name="connsiteX1" fmla="*/ 0 w 2609850"/>
                <a:gd name="connsiteY1" fmla="*/ 709612 h 709612"/>
                <a:gd name="connsiteX2" fmla="*/ 2586038 w 2609850"/>
                <a:gd name="connsiteY2" fmla="*/ 328613 h 709612"/>
                <a:gd name="connsiteX3" fmla="*/ 2609850 w 2609850"/>
                <a:gd name="connsiteY3" fmla="*/ 0 h 709612"/>
                <a:gd name="connsiteX4" fmla="*/ 1725613 w 2609850"/>
                <a:gd name="connsiteY4" fmla="*/ 161926 h 709612"/>
                <a:gd name="connsiteX5" fmla="*/ 863600 w 2609850"/>
                <a:gd name="connsiteY5" fmla="*/ 42863 h 709612"/>
                <a:gd name="connsiteX6" fmla="*/ 9525 w 2609850"/>
                <a:gd name="connsiteY6" fmla="*/ 280987 h 709612"/>
                <a:gd name="connsiteX0" fmla="*/ 9525 w 2590800"/>
                <a:gd name="connsiteY0" fmla="*/ 290512 h 719137"/>
                <a:gd name="connsiteX1" fmla="*/ 0 w 2590800"/>
                <a:gd name="connsiteY1" fmla="*/ 719137 h 719137"/>
                <a:gd name="connsiteX2" fmla="*/ 2586038 w 2590800"/>
                <a:gd name="connsiteY2" fmla="*/ 338138 h 719137"/>
                <a:gd name="connsiteX3" fmla="*/ 2590800 w 2590800"/>
                <a:gd name="connsiteY3" fmla="*/ 0 h 719137"/>
                <a:gd name="connsiteX4" fmla="*/ 1725613 w 2590800"/>
                <a:gd name="connsiteY4" fmla="*/ 171451 h 719137"/>
                <a:gd name="connsiteX5" fmla="*/ 863600 w 2590800"/>
                <a:gd name="connsiteY5" fmla="*/ 52388 h 719137"/>
                <a:gd name="connsiteX6" fmla="*/ 9525 w 2590800"/>
                <a:gd name="connsiteY6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2590801 w 2591259"/>
                <a:gd name="connsiteY2" fmla="*/ 338138 h 719137"/>
                <a:gd name="connsiteX3" fmla="*/ 2590800 w 2591259"/>
                <a:gd name="connsiteY3" fmla="*/ 0 h 719137"/>
                <a:gd name="connsiteX4" fmla="*/ 1725613 w 2591259"/>
                <a:gd name="connsiteY4" fmla="*/ 171451 h 719137"/>
                <a:gd name="connsiteX5" fmla="*/ 863600 w 2591259"/>
                <a:gd name="connsiteY5" fmla="*/ 52388 h 719137"/>
                <a:gd name="connsiteX6" fmla="*/ 9525 w 2591259"/>
                <a:gd name="connsiteY6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82650 w 2591259"/>
                <a:gd name="connsiteY2" fmla="*/ 357188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82650 w 2591259"/>
                <a:gd name="connsiteY2" fmla="*/ 357188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1687512 w 2591259"/>
                <a:gd name="connsiteY3" fmla="*/ 400051 h 719137"/>
                <a:gd name="connsiteX4" fmla="*/ 2590801 w 2591259"/>
                <a:gd name="connsiteY4" fmla="*/ 338138 h 719137"/>
                <a:gd name="connsiteX5" fmla="*/ 2590800 w 2591259"/>
                <a:gd name="connsiteY5" fmla="*/ 0 h 719137"/>
                <a:gd name="connsiteX6" fmla="*/ 1725613 w 2591259"/>
                <a:gd name="connsiteY6" fmla="*/ 171451 h 719137"/>
                <a:gd name="connsiteX7" fmla="*/ 863600 w 2591259"/>
                <a:gd name="connsiteY7" fmla="*/ 52388 h 719137"/>
                <a:gd name="connsiteX8" fmla="*/ 9525 w 2591259"/>
                <a:gd name="connsiteY8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1687512 w 2591259"/>
                <a:gd name="connsiteY3" fmla="*/ 400051 h 719137"/>
                <a:gd name="connsiteX4" fmla="*/ 2590801 w 2591259"/>
                <a:gd name="connsiteY4" fmla="*/ 338138 h 719137"/>
                <a:gd name="connsiteX5" fmla="*/ 2590800 w 2591259"/>
                <a:gd name="connsiteY5" fmla="*/ 0 h 719137"/>
                <a:gd name="connsiteX6" fmla="*/ 1725613 w 2591259"/>
                <a:gd name="connsiteY6" fmla="*/ 171451 h 719137"/>
                <a:gd name="connsiteX7" fmla="*/ 863600 w 2591259"/>
                <a:gd name="connsiteY7" fmla="*/ 52388 h 719137"/>
                <a:gd name="connsiteX8" fmla="*/ 9525 w 2591259"/>
                <a:gd name="connsiteY8" fmla="*/ 290512 h 719137"/>
                <a:gd name="connsiteX0" fmla="*/ 9525 w 2591259"/>
                <a:gd name="connsiteY0" fmla="*/ 304266 h 732891"/>
                <a:gd name="connsiteX1" fmla="*/ 0 w 2591259"/>
                <a:gd name="connsiteY1" fmla="*/ 732891 h 732891"/>
                <a:gd name="connsiteX2" fmla="*/ 892175 w 2591259"/>
                <a:gd name="connsiteY2" fmla="*/ 394755 h 732891"/>
                <a:gd name="connsiteX3" fmla="*/ 1687512 w 2591259"/>
                <a:gd name="connsiteY3" fmla="*/ 413805 h 732891"/>
                <a:gd name="connsiteX4" fmla="*/ 2590801 w 2591259"/>
                <a:gd name="connsiteY4" fmla="*/ 351892 h 732891"/>
                <a:gd name="connsiteX5" fmla="*/ 2590800 w 2591259"/>
                <a:gd name="connsiteY5" fmla="*/ 13754 h 732891"/>
                <a:gd name="connsiteX6" fmla="*/ 1725613 w 2591259"/>
                <a:gd name="connsiteY6" fmla="*/ 185205 h 732891"/>
                <a:gd name="connsiteX7" fmla="*/ 914400 w 2591259"/>
                <a:gd name="connsiteY7" fmla="*/ 8992 h 732891"/>
                <a:gd name="connsiteX8" fmla="*/ 9525 w 2591259"/>
                <a:gd name="connsiteY8" fmla="*/ 304266 h 732891"/>
                <a:gd name="connsiteX0" fmla="*/ 9525 w 2591259"/>
                <a:gd name="connsiteY0" fmla="*/ 341776 h 770401"/>
                <a:gd name="connsiteX1" fmla="*/ 0 w 2591259"/>
                <a:gd name="connsiteY1" fmla="*/ 770401 h 770401"/>
                <a:gd name="connsiteX2" fmla="*/ 892175 w 2591259"/>
                <a:gd name="connsiteY2" fmla="*/ 432265 h 770401"/>
                <a:gd name="connsiteX3" fmla="*/ 1687512 w 2591259"/>
                <a:gd name="connsiteY3" fmla="*/ 451315 h 770401"/>
                <a:gd name="connsiteX4" fmla="*/ 2590801 w 2591259"/>
                <a:gd name="connsiteY4" fmla="*/ 389402 h 770401"/>
                <a:gd name="connsiteX5" fmla="*/ 2590800 w 2591259"/>
                <a:gd name="connsiteY5" fmla="*/ 51264 h 770401"/>
                <a:gd name="connsiteX6" fmla="*/ 1725613 w 2591259"/>
                <a:gd name="connsiteY6" fmla="*/ 465 h 770401"/>
                <a:gd name="connsiteX7" fmla="*/ 914400 w 2591259"/>
                <a:gd name="connsiteY7" fmla="*/ 46502 h 770401"/>
                <a:gd name="connsiteX8" fmla="*/ 9525 w 2591259"/>
                <a:gd name="connsiteY8" fmla="*/ 341776 h 770401"/>
                <a:gd name="connsiteX0" fmla="*/ 9525 w 2591259"/>
                <a:gd name="connsiteY0" fmla="*/ 341776 h 770401"/>
                <a:gd name="connsiteX1" fmla="*/ 0 w 2591259"/>
                <a:gd name="connsiteY1" fmla="*/ 770401 h 770401"/>
                <a:gd name="connsiteX2" fmla="*/ 892175 w 2591259"/>
                <a:gd name="connsiteY2" fmla="*/ 432265 h 770401"/>
                <a:gd name="connsiteX3" fmla="*/ 1687512 w 2591259"/>
                <a:gd name="connsiteY3" fmla="*/ 451315 h 770401"/>
                <a:gd name="connsiteX4" fmla="*/ 2590801 w 2591259"/>
                <a:gd name="connsiteY4" fmla="*/ 389402 h 770401"/>
                <a:gd name="connsiteX5" fmla="*/ 2590800 w 2591259"/>
                <a:gd name="connsiteY5" fmla="*/ 51264 h 770401"/>
                <a:gd name="connsiteX6" fmla="*/ 1725613 w 2591259"/>
                <a:gd name="connsiteY6" fmla="*/ 465 h 770401"/>
                <a:gd name="connsiteX7" fmla="*/ 914400 w 2591259"/>
                <a:gd name="connsiteY7" fmla="*/ 46502 h 770401"/>
                <a:gd name="connsiteX8" fmla="*/ 9525 w 2591259"/>
                <a:gd name="connsiteY8" fmla="*/ 341776 h 770401"/>
                <a:gd name="connsiteX0" fmla="*/ 9525 w 2597150"/>
                <a:gd name="connsiteY0" fmla="*/ 1014412 h 1443037"/>
                <a:gd name="connsiteX1" fmla="*/ 0 w 2597150"/>
                <a:gd name="connsiteY1" fmla="*/ 1443037 h 1443037"/>
                <a:gd name="connsiteX2" fmla="*/ 892175 w 2597150"/>
                <a:gd name="connsiteY2" fmla="*/ 1104901 h 1443037"/>
                <a:gd name="connsiteX3" fmla="*/ 1687512 w 2597150"/>
                <a:gd name="connsiteY3" fmla="*/ 1123951 h 1443037"/>
                <a:gd name="connsiteX4" fmla="*/ 2590801 w 2597150"/>
                <a:gd name="connsiteY4" fmla="*/ 1062038 h 1443037"/>
                <a:gd name="connsiteX5" fmla="*/ 2597150 w 2597150"/>
                <a:gd name="connsiteY5" fmla="*/ 0 h 1443037"/>
                <a:gd name="connsiteX6" fmla="*/ 1725613 w 2597150"/>
                <a:gd name="connsiteY6" fmla="*/ 673101 h 1443037"/>
                <a:gd name="connsiteX7" fmla="*/ 914400 w 2597150"/>
                <a:gd name="connsiteY7" fmla="*/ 719138 h 1443037"/>
                <a:gd name="connsiteX8" fmla="*/ 9525 w 2597150"/>
                <a:gd name="connsiteY8" fmla="*/ 1014412 h 1443037"/>
                <a:gd name="connsiteX0" fmla="*/ 9525 w 2597150"/>
                <a:gd name="connsiteY0" fmla="*/ 1014412 h 1443037"/>
                <a:gd name="connsiteX1" fmla="*/ 0 w 2597150"/>
                <a:gd name="connsiteY1" fmla="*/ 1443037 h 1443037"/>
                <a:gd name="connsiteX2" fmla="*/ 892175 w 2597150"/>
                <a:gd name="connsiteY2" fmla="*/ 1104901 h 1443037"/>
                <a:gd name="connsiteX3" fmla="*/ 1687512 w 2597150"/>
                <a:gd name="connsiteY3" fmla="*/ 1123951 h 1443037"/>
                <a:gd name="connsiteX4" fmla="*/ 2590801 w 2597150"/>
                <a:gd name="connsiteY4" fmla="*/ 1062038 h 1443037"/>
                <a:gd name="connsiteX5" fmla="*/ 2597150 w 2597150"/>
                <a:gd name="connsiteY5" fmla="*/ 0 h 1443037"/>
                <a:gd name="connsiteX6" fmla="*/ 1725613 w 2597150"/>
                <a:gd name="connsiteY6" fmla="*/ 673101 h 1443037"/>
                <a:gd name="connsiteX7" fmla="*/ 914400 w 2597150"/>
                <a:gd name="connsiteY7" fmla="*/ 719138 h 1443037"/>
                <a:gd name="connsiteX8" fmla="*/ 9525 w 2597150"/>
                <a:gd name="connsiteY8" fmla="*/ 1014412 h 1443037"/>
                <a:gd name="connsiteX0" fmla="*/ 9525 w 2597150"/>
                <a:gd name="connsiteY0" fmla="*/ 1014412 h 1443037"/>
                <a:gd name="connsiteX1" fmla="*/ 0 w 2597150"/>
                <a:gd name="connsiteY1" fmla="*/ 1443037 h 1443037"/>
                <a:gd name="connsiteX2" fmla="*/ 892175 w 2597150"/>
                <a:gd name="connsiteY2" fmla="*/ 1104901 h 1443037"/>
                <a:gd name="connsiteX3" fmla="*/ 1687512 w 2597150"/>
                <a:gd name="connsiteY3" fmla="*/ 1123951 h 1443037"/>
                <a:gd name="connsiteX4" fmla="*/ 2590801 w 2597150"/>
                <a:gd name="connsiteY4" fmla="*/ 1062038 h 1443037"/>
                <a:gd name="connsiteX5" fmla="*/ 2597150 w 2597150"/>
                <a:gd name="connsiteY5" fmla="*/ 0 h 1443037"/>
                <a:gd name="connsiteX6" fmla="*/ 1725613 w 2597150"/>
                <a:gd name="connsiteY6" fmla="*/ 673101 h 1443037"/>
                <a:gd name="connsiteX7" fmla="*/ 914400 w 2597150"/>
                <a:gd name="connsiteY7" fmla="*/ 719138 h 1443037"/>
                <a:gd name="connsiteX8" fmla="*/ 9525 w 2597150"/>
                <a:gd name="connsiteY8" fmla="*/ 1014412 h 1443037"/>
                <a:gd name="connsiteX0" fmla="*/ 9525 w 2597150"/>
                <a:gd name="connsiteY0" fmla="*/ 1014412 h 1443037"/>
                <a:gd name="connsiteX1" fmla="*/ 0 w 2597150"/>
                <a:gd name="connsiteY1" fmla="*/ 1443037 h 1443037"/>
                <a:gd name="connsiteX2" fmla="*/ 904875 w 2597150"/>
                <a:gd name="connsiteY2" fmla="*/ 927101 h 1443037"/>
                <a:gd name="connsiteX3" fmla="*/ 1687512 w 2597150"/>
                <a:gd name="connsiteY3" fmla="*/ 1123951 h 1443037"/>
                <a:gd name="connsiteX4" fmla="*/ 2590801 w 2597150"/>
                <a:gd name="connsiteY4" fmla="*/ 1062038 h 1443037"/>
                <a:gd name="connsiteX5" fmla="*/ 2597150 w 2597150"/>
                <a:gd name="connsiteY5" fmla="*/ 0 h 1443037"/>
                <a:gd name="connsiteX6" fmla="*/ 1725613 w 2597150"/>
                <a:gd name="connsiteY6" fmla="*/ 673101 h 1443037"/>
                <a:gd name="connsiteX7" fmla="*/ 914400 w 2597150"/>
                <a:gd name="connsiteY7" fmla="*/ 719138 h 1443037"/>
                <a:gd name="connsiteX8" fmla="*/ 9525 w 2597150"/>
                <a:gd name="connsiteY8" fmla="*/ 1014412 h 1443037"/>
                <a:gd name="connsiteX0" fmla="*/ 0 w 2587625"/>
                <a:gd name="connsiteY0" fmla="*/ 1014412 h 1220787"/>
                <a:gd name="connsiteX1" fmla="*/ 22225 w 2587625"/>
                <a:gd name="connsiteY1" fmla="*/ 1220787 h 1220787"/>
                <a:gd name="connsiteX2" fmla="*/ 895350 w 2587625"/>
                <a:gd name="connsiteY2" fmla="*/ 927101 h 1220787"/>
                <a:gd name="connsiteX3" fmla="*/ 1677987 w 2587625"/>
                <a:gd name="connsiteY3" fmla="*/ 1123951 h 1220787"/>
                <a:gd name="connsiteX4" fmla="*/ 2581276 w 2587625"/>
                <a:gd name="connsiteY4" fmla="*/ 1062038 h 1220787"/>
                <a:gd name="connsiteX5" fmla="*/ 2587625 w 2587625"/>
                <a:gd name="connsiteY5" fmla="*/ 0 h 1220787"/>
                <a:gd name="connsiteX6" fmla="*/ 1716088 w 2587625"/>
                <a:gd name="connsiteY6" fmla="*/ 673101 h 1220787"/>
                <a:gd name="connsiteX7" fmla="*/ 904875 w 2587625"/>
                <a:gd name="connsiteY7" fmla="*/ 719138 h 1220787"/>
                <a:gd name="connsiteX8" fmla="*/ 0 w 2587625"/>
                <a:gd name="connsiteY8" fmla="*/ 1014412 h 1220787"/>
                <a:gd name="connsiteX0" fmla="*/ 0 w 2587625"/>
                <a:gd name="connsiteY0" fmla="*/ 1014412 h 1220787"/>
                <a:gd name="connsiteX1" fmla="*/ 22225 w 2587625"/>
                <a:gd name="connsiteY1" fmla="*/ 1220787 h 1220787"/>
                <a:gd name="connsiteX2" fmla="*/ 895350 w 2587625"/>
                <a:gd name="connsiteY2" fmla="*/ 927101 h 1220787"/>
                <a:gd name="connsiteX3" fmla="*/ 1677987 w 2587625"/>
                <a:gd name="connsiteY3" fmla="*/ 1123951 h 1220787"/>
                <a:gd name="connsiteX4" fmla="*/ 2581276 w 2587625"/>
                <a:gd name="connsiteY4" fmla="*/ 1062038 h 1220787"/>
                <a:gd name="connsiteX5" fmla="*/ 2587625 w 2587625"/>
                <a:gd name="connsiteY5" fmla="*/ 0 h 1220787"/>
                <a:gd name="connsiteX6" fmla="*/ 1716088 w 2587625"/>
                <a:gd name="connsiteY6" fmla="*/ 673101 h 1220787"/>
                <a:gd name="connsiteX7" fmla="*/ 904875 w 2587625"/>
                <a:gd name="connsiteY7" fmla="*/ 719138 h 1220787"/>
                <a:gd name="connsiteX8" fmla="*/ 0 w 2587625"/>
                <a:gd name="connsiteY8" fmla="*/ 1014412 h 1220787"/>
                <a:gd name="connsiteX0" fmla="*/ 0 w 2587625"/>
                <a:gd name="connsiteY0" fmla="*/ 1014412 h 1220787"/>
                <a:gd name="connsiteX1" fmla="*/ 22225 w 2587625"/>
                <a:gd name="connsiteY1" fmla="*/ 1220787 h 1220787"/>
                <a:gd name="connsiteX2" fmla="*/ 895350 w 2587625"/>
                <a:gd name="connsiteY2" fmla="*/ 927101 h 1220787"/>
                <a:gd name="connsiteX3" fmla="*/ 1697037 w 2587625"/>
                <a:gd name="connsiteY3" fmla="*/ 1092201 h 1220787"/>
                <a:gd name="connsiteX4" fmla="*/ 2581276 w 2587625"/>
                <a:gd name="connsiteY4" fmla="*/ 1062038 h 1220787"/>
                <a:gd name="connsiteX5" fmla="*/ 2587625 w 2587625"/>
                <a:gd name="connsiteY5" fmla="*/ 0 h 1220787"/>
                <a:gd name="connsiteX6" fmla="*/ 1716088 w 2587625"/>
                <a:gd name="connsiteY6" fmla="*/ 673101 h 1220787"/>
                <a:gd name="connsiteX7" fmla="*/ 904875 w 2587625"/>
                <a:gd name="connsiteY7" fmla="*/ 719138 h 1220787"/>
                <a:gd name="connsiteX8" fmla="*/ 0 w 2587625"/>
                <a:gd name="connsiteY8" fmla="*/ 1014412 h 1220787"/>
                <a:gd name="connsiteX0" fmla="*/ 0 w 2587625"/>
                <a:gd name="connsiteY0" fmla="*/ 1014412 h 1220787"/>
                <a:gd name="connsiteX1" fmla="*/ 22225 w 2587625"/>
                <a:gd name="connsiteY1" fmla="*/ 1220787 h 1220787"/>
                <a:gd name="connsiteX2" fmla="*/ 895350 w 2587625"/>
                <a:gd name="connsiteY2" fmla="*/ 927101 h 1220787"/>
                <a:gd name="connsiteX3" fmla="*/ 1697037 w 2587625"/>
                <a:gd name="connsiteY3" fmla="*/ 1092201 h 1220787"/>
                <a:gd name="connsiteX4" fmla="*/ 2574926 w 2587625"/>
                <a:gd name="connsiteY4" fmla="*/ 954088 h 1220787"/>
                <a:gd name="connsiteX5" fmla="*/ 2587625 w 2587625"/>
                <a:gd name="connsiteY5" fmla="*/ 0 h 1220787"/>
                <a:gd name="connsiteX6" fmla="*/ 1716088 w 2587625"/>
                <a:gd name="connsiteY6" fmla="*/ 673101 h 1220787"/>
                <a:gd name="connsiteX7" fmla="*/ 904875 w 2587625"/>
                <a:gd name="connsiteY7" fmla="*/ 719138 h 1220787"/>
                <a:gd name="connsiteX8" fmla="*/ 0 w 2587625"/>
                <a:gd name="connsiteY8" fmla="*/ 1014412 h 1220787"/>
                <a:gd name="connsiteX0" fmla="*/ 9611 w 2565400"/>
                <a:gd name="connsiteY0" fmla="*/ 1001712 h 1220787"/>
                <a:gd name="connsiteX1" fmla="*/ 0 w 2565400"/>
                <a:gd name="connsiteY1" fmla="*/ 1220787 h 1220787"/>
                <a:gd name="connsiteX2" fmla="*/ 873125 w 2565400"/>
                <a:gd name="connsiteY2" fmla="*/ 927101 h 1220787"/>
                <a:gd name="connsiteX3" fmla="*/ 1674812 w 2565400"/>
                <a:gd name="connsiteY3" fmla="*/ 1092201 h 1220787"/>
                <a:gd name="connsiteX4" fmla="*/ 2552701 w 2565400"/>
                <a:gd name="connsiteY4" fmla="*/ 954088 h 1220787"/>
                <a:gd name="connsiteX5" fmla="*/ 2565400 w 2565400"/>
                <a:gd name="connsiteY5" fmla="*/ 0 h 1220787"/>
                <a:gd name="connsiteX6" fmla="*/ 1693863 w 2565400"/>
                <a:gd name="connsiteY6" fmla="*/ 673101 h 1220787"/>
                <a:gd name="connsiteX7" fmla="*/ 882650 w 2565400"/>
                <a:gd name="connsiteY7" fmla="*/ 719138 h 1220787"/>
                <a:gd name="connsiteX8" fmla="*/ 9611 w 2565400"/>
                <a:gd name="connsiteY8" fmla="*/ 1001712 h 1220787"/>
                <a:gd name="connsiteX0" fmla="*/ 0 w 2555789"/>
                <a:gd name="connsiteY0" fmla="*/ 1001712 h 1220787"/>
                <a:gd name="connsiteX1" fmla="*/ 185 w 2555789"/>
                <a:gd name="connsiteY1" fmla="*/ 1220787 h 1220787"/>
                <a:gd name="connsiteX2" fmla="*/ 863514 w 2555789"/>
                <a:gd name="connsiteY2" fmla="*/ 927101 h 1220787"/>
                <a:gd name="connsiteX3" fmla="*/ 1665201 w 2555789"/>
                <a:gd name="connsiteY3" fmla="*/ 1092201 h 1220787"/>
                <a:gd name="connsiteX4" fmla="*/ 2543090 w 2555789"/>
                <a:gd name="connsiteY4" fmla="*/ 954088 h 1220787"/>
                <a:gd name="connsiteX5" fmla="*/ 2555789 w 2555789"/>
                <a:gd name="connsiteY5" fmla="*/ 0 h 1220787"/>
                <a:gd name="connsiteX6" fmla="*/ 1684252 w 2555789"/>
                <a:gd name="connsiteY6" fmla="*/ 673101 h 1220787"/>
                <a:gd name="connsiteX7" fmla="*/ 873039 w 2555789"/>
                <a:gd name="connsiteY7" fmla="*/ 719138 h 1220787"/>
                <a:gd name="connsiteX8" fmla="*/ 0 w 2555789"/>
                <a:gd name="connsiteY8" fmla="*/ 1001712 h 122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5789" h="1220787">
                  <a:moveTo>
                    <a:pt x="0" y="1001712"/>
                  </a:moveTo>
                  <a:cubicBezTo>
                    <a:pt x="62" y="1074737"/>
                    <a:pt x="123" y="1147762"/>
                    <a:pt x="185" y="1220787"/>
                  </a:cubicBezTo>
                  <a:cubicBezTo>
                    <a:pt x="319802" y="1101725"/>
                    <a:pt x="539135" y="1027113"/>
                    <a:pt x="863514" y="927101"/>
                  </a:cubicBezTo>
                  <a:cubicBezTo>
                    <a:pt x="1090526" y="1003301"/>
                    <a:pt x="1390564" y="1074738"/>
                    <a:pt x="1665201" y="1092201"/>
                  </a:cubicBezTo>
                  <a:lnTo>
                    <a:pt x="2543090" y="954088"/>
                  </a:lnTo>
                  <a:cubicBezTo>
                    <a:pt x="2544677" y="841375"/>
                    <a:pt x="2554202" y="112713"/>
                    <a:pt x="2555789" y="0"/>
                  </a:cubicBezTo>
                  <a:cubicBezTo>
                    <a:pt x="2421116" y="134144"/>
                    <a:pt x="1962594" y="538957"/>
                    <a:pt x="1684252" y="673101"/>
                  </a:cubicBezTo>
                  <a:cubicBezTo>
                    <a:pt x="1393210" y="711995"/>
                    <a:pt x="1166991" y="661195"/>
                    <a:pt x="873039" y="719138"/>
                  </a:cubicBezTo>
                  <a:lnTo>
                    <a:pt x="0" y="1001712"/>
                  </a:lnTo>
                  <a:close/>
                </a:path>
              </a:pathLst>
            </a:custGeom>
            <a:solidFill>
              <a:srgbClr val="FF8181">
                <a:alpha val="69804"/>
              </a:srgbClr>
            </a:solidFill>
            <a:ln w="76200" cap="rnd"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2970079" y="3344456"/>
              <a:ext cx="666849" cy="215444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신용융자</a:t>
              </a:r>
            </a:p>
          </p:txBody>
        </p:sp>
        <p:sp>
          <p:nvSpPr>
            <p:cNvPr id="445" name="자유형 444"/>
            <p:cNvSpPr/>
            <p:nvPr/>
          </p:nvSpPr>
          <p:spPr>
            <a:xfrm>
              <a:off x="609059" y="3640455"/>
              <a:ext cx="3359523" cy="719137"/>
            </a:xfrm>
            <a:custGeom>
              <a:avLst/>
              <a:gdLst>
                <a:gd name="connsiteX0" fmla="*/ 0 w 2609850"/>
                <a:gd name="connsiteY0" fmla="*/ 280987 h 728662"/>
                <a:gd name="connsiteX1" fmla="*/ 0 w 2609850"/>
                <a:gd name="connsiteY1" fmla="*/ 728662 h 728662"/>
                <a:gd name="connsiteX2" fmla="*/ 2609850 w 2609850"/>
                <a:gd name="connsiteY2" fmla="*/ 728662 h 728662"/>
                <a:gd name="connsiteX3" fmla="*/ 2609850 w 2609850"/>
                <a:gd name="connsiteY3" fmla="*/ 0 h 728662"/>
                <a:gd name="connsiteX4" fmla="*/ 0 w 2609850"/>
                <a:gd name="connsiteY4" fmla="*/ 280987 h 728662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0 w 2609850"/>
                <a:gd name="connsiteY4" fmla="*/ 366712 h 814387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863600 w 2609850"/>
                <a:gd name="connsiteY4" fmla="*/ 42863 h 814387"/>
                <a:gd name="connsiteX5" fmla="*/ 0 w 2609850"/>
                <a:gd name="connsiteY5" fmla="*/ 366712 h 814387"/>
                <a:gd name="connsiteX0" fmla="*/ 0 w 2609850"/>
                <a:gd name="connsiteY0" fmla="*/ 412476 h 860151"/>
                <a:gd name="connsiteX1" fmla="*/ 0 w 2609850"/>
                <a:gd name="connsiteY1" fmla="*/ 860151 h 860151"/>
                <a:gd name="connsiteX2" fmla="*/ 2609850 w 2609850"/>
                <a:gd name="connsiteY2" fmla="*/ 860151 h 860151"/>
                <a:gd name="connsiteX3" fmla="*/ 2609850 w 2609850"/>
                <a:gd name="connsiteY3" fmla="*/ 45764 h 860151"/>
                <a:gd name="connsiteX4" fmla="*/ 1778000 w 2609850"/>
                <a:gd name="connsiteY4" fmla="*/ 117202 h 860151"/>
                <a:gd name="connsiteX5" fmla="*/ 863600 w 2609850"/>
                <a:gd name="connsiteY5" fmla="*/ 88627 h 860151"/>
                <a:gd name="connsiteX6" fmla="*/ 0 w 2609850"/>
                <a:gd name="connsiteY6" fmla="*/ 412476 h 860151"/>
                <a:gd name="connsiteX0" fmla="*/ 0 w 2609850"/>
                <a:gd name="connsiteY0" fmla="*/ 366712 h 814387"/>
                <a:gd name="connsiteX1" fmla="*/ 0 w 2609850"/>
                <a:gd name="connsiteY1" fmla="*/ 814387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1778000 w 2609850"/>
                <a:gd name="connsiteY4" fmla="*/ 71438 h 814387"/>
                <a:gd name="connsiteX5" fmla="*/ 863600 w 2609850"/>
                <a:gd name="connsiteY5" fmla="*/ 42863 h 814387"/>
                <a:gd name="connsiteX6" fmla="*/ 0 w 2609850"/>
                <a:gd name="connsiteY6" fmla="*/ 366712 h 814387"/>
                <a:gd name="connsiteX0" fmla="*/ 0 w 2609850"/>
                <a:gd name="connsiteY0" fmla="*/ 366712 h 814387"/>
                <a:gd name="connsiteX1" fmla="*/ 9525 w 2609850"/>
                <a:gd name="connsiteY1" fmla="*/ 409575 h 814387"/>
                <a:gd name="connsiteX2" fmla="*/ 2609850 w 2609850"/>
                <a:gd name="connsiteY2" fmla="*/ 814387 h 814387"/>
                <a:gd name="connsiteX3" fmla="*/ 2609850 w 2609850"/>
                <a:gd name="connsiteY3" fmla="*/ 0 h 814387"/>
                <a:gd name="connsiteX4" fmla="*/ 1778000 w 2609850"/>
                <a:gd name="connsiteY4" fmla="*/ 71438 h 814387"/>
                <a:gd name="connsiteX5" fmla="*/ 863600 w 2609850"/>
                <a:gd name="connsiteY5" fmla="*/ 42863 h 814387"/>
                <a:gd name="connsiteX6" fmla="*/ 0 w 2609850"/>
                <a:gd name="connsiteY6" fmla="*/ 366712 h 814387"/>
                <a:gd name="connsiteX0" fmla="*/ 0 w 2609850"/>
                <a:gd name="connsiteY0" fmla="*/ 366712 h 409575"/>
                <a:gd name="connsiteX1" fmla="*/ 9525 w 2609850"/>
                <a:gd name="connsiteY1" fmla="*/ 409575 h 409575"/>
                <a:gd name="connsiteX2" fmla="*/ 2595563 w 2609850"/>
                <a:gd name="connsiteY2" fmla="*/ 114300 h 409575"/>
                <a:gd name="connsiteX3" fmla="*/ 2609850 w 2609850"/>
                <a:gd name="connsiteY3" fmla="*/ 0 h 409575"/>
                <a:gd name="connsiteX4" fmla="*/ 1778000 w 2609850"/>
                <a:gd name="connsiteY4" fmla="*/ 71438 h 409575"/>
                <a:gd name="connsiteX5" fmla="*/ 863600 w 2609850"/>
                <a:gd name="connsiteY5" fmla="*/ 42863 h 409575"/>
                <a:gd name="connsiteX6" fmla="*/ 0 w 2609850"/>
                <a:gd name="connsiteY6" fmla="*/ 366712 h 409575"/>
                <a:gd name="connsiteX0" fmla="*/ 0 w 2600325"/>
                <a:gd name="connsiteY0" fmla="*/ 280987 h 409575"/>
                <a:gd name="connsiteX1" fmla="*/ 0 w 2600325"/>
                <a:gd name="connsiteY1" fmla="*/ 409575 h 409575"/>
                <a:gd name="connsiteX2" fmla="*/ 2586038 w 2600325"/>
                <a:gd name="connsiteY2" fmla="*/ 114300 h 409575"/>
                <a:gd name="connsiteX3" fmla="*/ 2600325 w 2600325"/>
                <a:gd name="connsiteY3" fmla="*/ 0 h 409575"/>
                <a:gd name="connsiteX4" fmla="*/ 1768475 w 2600325"/>
                <a:gd name="connsiteY4" fmla="*/ 71438 h 409575"/>
                <a:gd name="connsiteX5" fmla="*/ 854075 w 2600325"/>
                <a:gd name="connsiteY5" fmla="*/ 42863 h 409575"/>
                <a:gd name="connsiteX6" fmla="*/ 0 w 2600325"/>
                <a:gd name="connsiteY6" fmla="*/ 280987 h 409575"/>
                <a:gd name="connsiteX0" fmla="*/ 9525 w 2609850"/>
                <a:gd name="connsiteY0" fmla="*/ 280987 h 709612"/>
                <a:gd name="connsiteX1" fmla="*/ 0 w 2609850"/>
                <a:gd name="connsiteY1" fmla="*/ 709612 h 709612"/>
                <a:gd name="connsiteX2" fmla="*/ 2595563 w 2609850"/>
                <a:gd name="connsiteY2" fmla="*/ 114300 h 709612"/>
                <a:gd name="connsiteX3" fmla="*/ 2609850 w 2609850"/>
                <a:gd name="connsiteY3" fmla="*/ 0 h 709612"/>
                <a:gd name="connsiteX4" fmla="*/ 1778000 w 2609850"/>
                <a:gd name="connsiteY4" fmla="*/ 71438 h 709612"/>
                <a:gd name="connsiteX5" fmla="*/ 863600 w 2609850"/>
                <a:gd name="connsiteY5" fmla="*/ 42863 h 709612"/>
                <a:gd name="connsiteX6" fmla="*/ 9525 w 2609850"/>
                <a:gd name="connsiteY6" fmla="*/ 280987 h 709612"/>
                <a:gd name="connsiteX0" fmla="*/ 9525 w 2609850"/>
                <a:gd name="connsiteY0" fmla="*/ 280987 h 709612"/>
                <a:gd name="connsiteX1" fmla="*/ 0 w 2609850"/>
                <a:gd name="connsiteY1" fmla="*/ 709612 h 709612"/>
                <a:gd name="connsiteX2" fmla="*/ 2595563 w 2609850"/>
                <a:gd name="connsiteY2" fmla="*/ 114300 h 709612"/>
                <a:gd name="connsiteX3" fmla="*/ 2609850 w 2609850"/>
                <a:gd name="connsiteY3" fmla="*/ 0 h 709612"/>
                <a:gd name="connsiteX4" fmla="*/ 1725613 w 2609850"/>
                <a:gd name="connsiteY4" fmla="*/ 161926 h 709612"/>
                <a:gd name="connsiteX5" fmla="*/ 863600 w 2609850"/>
                <a:gd name="connsiteY5" fmla="*/ 42863 h 709612"/>
                <a:gd name="connsiteX6" fmla="*/ 9525 w 2609850"/>
                <a:gd name="connsiteY6" fmla="*/ 280987 h 709612"/>
                <a:gd name="connsiteX0" fmla="*/ 9525 w 2609850"/>
                <a:gd name="connsiteY0" fmla="*/ 280987 h 709612"/>
                <a:gd name="connsiteX1" fmla="*/ 0 w 2609850"/>
                <a:gd name="connsiteY1" fmla="*/ 709612 h 709612"/>
                <a:gd name="connsiteX2" fmla="*/ 2586038 w 2609850"/>
                <a:gd name="connsiteY2" fmla="*/ 328613 h 709612"/>
                <a:gd name="connsiteX3" fmla="*/ 2609850 w 2609850"/>
                <a:gd name="connsiteY3" fmla="*/ 0 h 709612"/>
                <a:gd name="connsiteX4" fmla="*/ 1725613 w 2609850"/>
                <a:gd name="connsiteY4" fmla="*/ 161926 h 709612"/>
                <a:gd name="connsiteX5" fmla="*/ 863600 w 2609850"/>
                <a:gd name="connsiteY5" fmla="*/ 42863 h 709612"/>
                <a:gd name="connsiteX6" fmla="*/ 9525 w 2609850"/>
                <a:gd name="connsiteY6" fmla="*/ 280987 h 709612"/>
                <a:gd name="connsiteX0" fmla="*/ 9525 w 2590800"/>
                <a:gd name="connsiteY0" fmla="*/ 290512 h 719137"/>
                <a:gd name="connsiteX1" fmla="*/ 0 w 2590800"/>
                <a:gd name="connsiteY1" fmla="*/ 719137 h 719137"/>
                <a:gd name="connsiteX2" fmla="*/ 2586038 w 2590800"/>
                <a:gd name="connsiteY2" fmla="*/ 338138 h 719137"/>
                <a:gd name="connsiteX3" fmla="*/ 2590800 w 2590800"/>
                <a:gd name="connsiteY3" fmla="*/ 0 h 719137"/>
                <a:gd name="connsiteX4" fmla="*/ 1725613 w 2590800"/>
                <a:gd name="connsiteY4" fmla="*/ 171451 h 719137"/>
                <a:gd name="connsiteX5" fmla="*/ 863600 w 2590800"/>
                <a:gd name="connsiteY5" fmla="*/ 52388 h 719137"/>
                <a:gd name="connsiteX6" fmla="*/ 9525 w 2590800"/>
                <a:gd name="connsiteY6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2590801 w 2591259"/>
                <a:gd name="connsiteY2" fmla="*/ 338138 h 719137"/>
                <a:gd name="connsiteX3" fmla="*/ 2590800 w 2591259"/>
                <a:gd name="connsiteY3" fmla="*/ 0 h 719137"/>
                <a:gd name="connsiteX4" fmla="*/ 1725613 w 2591259"/>
                <a:gd name="connsiteY4" fmla="*/ 171451 h 719137"/>
                <a:gd name="connsiteX5" fmla="*/ 863600 w 2591259"/>
                <a:gd name="connsiteY5" fmla="*/ 52388 h 719137"/>
                <a:gd name="connsiteX6" fmla="*/ 9525 w 2591259"/>
                <a:gd name="connsiteY6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82650 w 2591259"/>
                <a:gd name="connsiteY2" fmla="*/ 357188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82650 w 2591259"/>
                <a:gd name="connsiteY2" fmla="*/ 357188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2590801 w 2591259"/>
                <a:gd name="connsiteY3" fmla="*/ 338138 h 719137"/>
                <a:gd name="connsiteX4" fmla="*/ 2590800 w 2591259"/>
                <a:gd name="connsiteY4" fmla="*/ 0 h 719137"/>
                <a:gd name="connsiteX5" fmla="*/ 1725613 w 2591259"/>
                <a:gd name="connsiteY5" fmla="*/ 171451 h 719137"/>
                <a:gd name="connsiteX6" fmla="*/ 863600 w 2591259"/>
                <a:gd name="connsiteY6" fmla="*/ 52388 h 719137"/>
                <a:gd name="connsiteX7" fmla="*/ 9525 w 2591259"/>
                <a:gd name="connsiteY7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1687512 w 2591259"/>
                <a:gd name="connsiteY3" fmla="*/ 400051 h 719137"/>
                <a:gd name="connsiteX4" fmla="*/ 2590801 w 2591259"/>
                <a:gd name="connsiteY4" fmla="*/ 338138 h 719137"/>
                <a:gd name="connsiteX5" fmla="*/ 2590800 w 2591259"/>
                <a:gd name="connsiteY5" fmla="*/ 0 h 719137"/>
                <a:gd name="connsiteX6" fmla="*/ 1725613 w 2591259"/>
                <a:gd name="connsiteY6" fmla="*/ 171451 h 719137"/>
                <a:gd name="connsiteX7" fmla="*/ 863600 w 2591259"/>
                <a:gd name="connsiteY7" fmla="*/ 52388 h 719137"/>
                <a:gd name="connsiteX8" fmla="*/ 9525 w 2591259"/>
                <a:gd name="connsiteY8" fmla="*/ 290512 h 719137"/>
                <a:gd name="connsiteX0" fmla="*/ 9525 w 2591259"/>
                <a:gd name="connsiteY0" fmla="*/ 290512 h 719137"/>
                <a:gd name="connsiteX1" fmla="*/ 0 w 2591259"/>
                <a:gd name="connsiteY1" fmla="*/ 719137 h 719137"/>
                <a:gd name="connsiteX2" fmla="*/ 892175 w 2591259"/>
                <a:gd name="connsiteY2" fmla="*/ 381001 h 719137"/>
                <a:gd name="connsiteX3" fmla="*/ 1687512 w 2591259"/>
                <a:gd name="connsiteY3" fmla="*/ 400051 h 719137"/>
                <a:gd name="connsiteX4" fmla="*/ 2590801 w 2591259"/>
                <a:gd name="connsiteY4" fmla="*/ 338138 h 719137"/>
                <a:gd name="connsiteX5" fmla="*/ 2590800 w 2591259"/>
                <a:gd name="connsiteY5" fmla="*/ 0 h 719137"/>
                <a:gd name="connsiteX6" fmla="*/ 1725613 w 2591259"/>
                <a:gd name="connsiteY6" fmla="*/ 171451 h 719137"/>
                <a:gd name="connsiteX7" fmla="*/ 863600 w 2591259"/>
                <a:gd name="connsiteY7" fmla="*/ 52388 h 719137"/>
                <a:gd name="connsiteX8" fmla="*/ 9525 w 2591259"/>
                <a:gd name="connsiteY8" fmla="*/ 290512 h 7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1259" h="719137">
                  <a:moveTo>
                    <a:pt x="9525" y="290512"/>
                  </a:moveTo>
                  <a:lnTo>
                    <a:pt x="0" y="719137"/>
                  </a:lnTo>
                  <a:cubicBezTo>
                    <a:pt x="319617" y="600075"/>
                    <a:pt x="567796" y="481013"/>
                    <a:pt x="892175" y="381001"/>
                  </a:cubicBezTo>
                  <a:cubicBezTo>
                    <a:pt x="1176337" y="374651"/>
                    <a:pt x="1412875" y="382588"/>
                    <a:pt x="1687512" y="400051"/>
                  </a:cubicBezTo>
                  <a:lnTo>
                    <a:pt x="2590801" y="338138"/>
                  </a:lnTo>
                  <a:cubicBezTo>
                    <a:pt x="2592388" y="225425"/>
                    <a:pt x="2589213" y="112713"/>
                    <a:pt x="2590800" y="0"/>
                  </a:cubicBezTo>
                  <a:cubicBezTo>
                    <a:pt x="2430727" y="19844"/>
                    <a:pt x="2016655" y="164307"/>
                    <a:pt x="1725613" y="171451"/>
                  </a:cubicBezTo>
                  <a:cubicBezTo>
                    <a:pt x="1434571" y="178595"/>
                    <a:pt x="1157552" y="-5555"/>
                    <a:pt x="863600" y="52388"/>
                  </a:cubicBezTo>
                  <a:lnTo>
                    <a:pt x="9525" y="2905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 cap="rnd"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1547369" y="3792472"/>
              <a:ext cx="561051" cy="10772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KOSPI </a:t>
              </a:r>
              <a:r>
                <a: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거래대금</a:t>
              </a:r>
            </a:p>
          </p:txBody>
        </p:sp>
        <p:sp>
          <p:nvSpPr>
            <p:cNvPr id="447" name="자유형 446"/>
            <p:cNvSpPr/>
            <p:nvPr/>
          </p:nvSpPr>
          <p:spPr>
            <a:xfrm>
              <a:off x="679317" y="3644391"/>
              <a:ext cx="3302475" cy="275771"/>
            </a:xfrm>
            <a:custGeom>
              <a:avLst/>
              <a:gdLst>
                <a:gd name="connsiteX0" fmla="*/ 0 w 2547257"/>
                <a:gd name="connsiteY0" fmla="*/ 275771 h 275771"/>
                <a:gd name="connsiteX1" fmla="*/ 849085 w 2547257"/>
                <a:gd name="connsiteY1" fmla="*/ 7257 h 275771"/>
                <a:gd name="connsiteX2" fmla="*/ 1690914 w 2547257"/>
                <a:gd name="connsiteY2" fmla="*/ 166914 h 275771"/>
                <a:gd name="connsiteX3" fmla="*/ 2547257 w 2547257"/>
                <a:gd name="connsiteY3" fmla="*/ 0 h 27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257" h="275771">
                  <a:moveTo>
                    <a:pt x="0" y="275771"/>
                  </a:moveTo>
                  <a:lnTo>
                    <a:pt x="849085" y="7257"/>
                  </a:lnTo>
                  <a:lnTo>
                    <a:pt x="1690914" y="166914"/>
                  </a:lnTo>
                  <a:lnTo>
                    <a:pt x="2547257" y="0"/>
                  </a:lnTo>
                </a:path>
              </a:pathLst>
            </a:custGeom>
            <a:ln w="57150" cap="rnd">
              <a:solidFill>
                <a:srgbClr val="BED6B2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자유형 447"/>
            <p:cNvSpPr/>
            <p:nvPr/>
          </p:nvSpPr>
          <p:spPr>
            <a:xfrm>
              <a:off x="627760" y="4059556"/>
              <a:ext cx="3383626" cy="728662"/>
            </a:xfrm>
            <a:custGeom>
              <a:avLst/>
              <a:gdLst>
                <a:gd name="connsiteX0" fmla="*/ 0 w 2609850"/>
                <a:gd name="connsiteY0" fmla="*/ 280987 h 728662"/>
                <a:gd name="connsiteX1" fmla="*/ 0 w 2609850"/>
                <a:gd name="connsiteY1" fmla="*/ 728662 h 728662"/>
                <a:gd name="connsiteX2" fmla="*/ 2609850 w 2609850"/>
                <a:gd name="connsiteY2" fmla="*/ 728662 h 728662"/>
                <a:gd name="connsiteX3" fmla="*/ 2609850 w 2609850"/>
                <a:gd name="connsiteY3" fmla="*/ 0 h 728662"/>
                <a:gd name="connsiteX4" fmla="*/ 0 w 2609850"/>
                <a:gd name="connsiteY4" fmla="*/ 280987 h 72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850" h="728662">
                  <a:moveTo>
                    <a:pt x="0" y="280987"/>
                  </a:moveTo>
                  <a:lnTo>
                    <a:pt x="0" y="728662"/>
                  </a:lnTo>
                  <a:lnTo>
                    <a:pt x="2609850" y="728662"/>
                  </a:lnTo>
                  <a:lnTo>
                    <a:pt x="2609850" y="0"/>
                  </a:lnTo>
                  <a:lnTo>
                    <a:pt x="0" y="280987"/>
                  </a:lnTo>
                  <a:close/>
                </a:path>
              </a:pathLst>
            </a:custGeom>
            <a:solidFill>
              <a:srgbClr val="666699">
                <a:alpha val="30196"/>
              </a:srgbClr>
            </a:solidFill>
            <a:ln w="76200" cap="rnd"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사다리꼴 448"/>
            <p:cNvSpPr/>
            <p:nvPr/>
          </p:nvSpPr>
          <p:spPr>
            <a:xfrm rot="16200000" flipH="1">
              <a:off x="2718670" y="3551397"/>
              <a:ext cx="2592000" cy="99464"/>
            </a:xfrm>
            <a:prstGeom prst="trapezoid">
              <a:avLst>
                <a:gd name="adj" fmla="val 97282"/>
              </a:avLst>
            </a:prstGeom>
            <a:gradFill>
              <a:gsLst>
                <a:gs pos="3000">
                  <a:srgbClr val="E6E6E6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자유형 449"/>
            <p:cNvSpPr/>
            <p:nvPr/>
          </p:nvSpPr>
          <p:spPr>
            <a:xfrm flipH="1">
              <a:off x="562971" y="2288309"/>
              <a:ext cx="3498404" cy="2603085"/>
            </a:xfrm>
            <a:custGeom>
              <a:avLst/>
              <a:gdLst>
                <a:gd name="connsiteX0" fmla="*/ 0 w 3670300"/>
                <a:gd name="connsiteY0" fmla="*/ 0 h 3086100"/>
                <a:gd name="connsiteX1" fmla="*/ 0 w 3670300"/>
                <a:gd name="connsiteY1" fmla="*/ 3086100 h 3086100"/>
                <a:gd name="connsiteX2" fmla="*/ 3670300 w 3670300"/>
                <a:gd name="connsiteY2" fmla="*/ 308610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0300" h="3086100">
                  <a:moveTo>
                    <a:pt x="0" y="0"/>
                  </a:moveTo>
                  <a:lnTo>
                    <a:pt x="0" y="3086100"/>
                  </a:lnTo>
                  <a:lnTo>
                    <a:pt x="3670300" y="308610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자유형 450"/>
            <p:cNvSpPr/>
            <p:nvPr/>
          </p:nvSpPr>
          <p:spPr>
            <a:xfrm>
              <a:off x="651206" y="3978219"/>
              <a:ext cx="3315780" cy="370114"/>
            </a:xfrm>
            <a:custGeom>
              <a:avLst/>
              <a:gdLst>
                <a:gd name="connsiteX0" fmla="*/ 0 w 2532742"/>
                <a:gd name="connsiteY0" fmla="*/ 370114 h 370114"/>
                <a:gd name="connsiteX1" fmla="*/ 834571 w 2532742"/>
                <a:gd name="connsiteY1" fmla="*/ 29029 h 370114"/>
                <a:gd name="connsiteX2" fmla="*/ 1690914 w 2532742"/>
                <a:gd name="connsiteY2" fmla="*/ 58057 h 370114"/>
                <a:gd name="connsiteX3" fmla="*/ 2532742 w 2532742"/>
                <a:gd name="connsiteY3" fmla="*/ 0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2742" h="370114">
                  <a:moveTo>
                    <a:pt x="0" y="370114"/>
                  </a:moveTo>
                  <a:lnTo>
                    <a:pt x="834571" y="29029"/>
                  </a:lnTo>
                  <a:lnTo>
                    <a:pt x="1690914" y="58057"/>
                  </a:lnTo>
                  <a:lnTo>
                    <a:pt x="2532742" y="0"/>
                  </a:lnTo>
                </a:path>
              </a:pathLst>
            </a:custGeom>
            <a:ln w="57150" cap="rnd">
              <a:solidFill>
                <a:srgbClr val="C9A4E4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자유형 451"/>
            <p:cNvSpPr/>
            <p:nvPr/>
          </p:nvSpPr>
          <p:spPr>
            <a:xfrm>
              <a:off x="679317" y="4072562"/>
              <a:ext cx="3283659" cy="304800"/>
            </a:xfrm>
            <a:custGeom>
              <a:avLst/>
              <a:gdLst>
                <a:gd name="connsiteX0" fmla="*/ 0 w 2532743"/>
                <a:gd name="connsiteY0" fmla="*/ 304800 h 304800"/>
                <a:gd name="connsiteX1" fmla="*/ 2532743 w 2532743"/>
                <a:gd name="connsiteY1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32743" h="304800">
                  <a:moveTo>
                    <a:pt x="0" y="304800"/>
                  </a:moveTo>
                  <a:lnTo>
                    <a:pt x="2532743" y="0"/>
                  </a:lnTo>
                </a:path>
              </a:pathLst>
            </a:custGeom>
            <a:ln w="57150" cap="rnd">
              <a:solidFill>
                <a:srgbClr val="666699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직사각형 452"/>
            <p:cNvSpPr/>
            <p:nvPr/>
          </p:nvSpPr>
          <p:spPr>
            <a:xfrm>
              <a:off x="1547369" y="4074773"/>
              <a:ext cx="646011" cy="10772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KOSDAQ</a:t>
              </a:r>
              <a:r>
                <a:rPr lang="ko-KR" altLang="en-US" sz="7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거래대금</a:t>
              </a:r>
            </a:p>
          </p:txBody>
        </p:sp>
        <p:sp>
          <p:nvSpPr>
            <p:cNvPr id="454" name="직사각형 453"/>
            <p:cNvSpPr/>
            <p:nvPr/>
          </p:nvSpPr>
          <p:spPr>
            <a:xfrm>
              <a:off x="396876" y="2293072"/>
              <a:ext cx="266700" cy="2589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5" name="그룹 454"/>
            <p:cNvGrpSpPr/>
            <p:nvPr/>
          </p:nvGrpSpPr>
          <p:grpSpPr>
            <a:xfrm>
              <a:off x="4843972" y="4950540"/>
              <a:ext cx="3835779" cy="184987"/>
              <a:chOff x="4945192" y="5004061"/>
              <a:chExt cx="3433332" cy="184987"/>
            </a:xfrm>
          </p:grpSpPr>
          <p:sp>
            <p:nvSpPr>
              <p:cNvPr id="456" name="직사각형 455"/>
              <p:cNvSpPr/>
              <p:nvPr/>
            </p:nvSpPr>
            <p:spPr>
              <a:xfrm rot="16200000">
                <a:off x="4906559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’11.03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7" name="직사각형 456"/>
              <p:cNvSpPr/>
              <p:nvPr/>
            </p:nvSpPr>
            <p:spPr>
              <a:xfrm rot="16200000">
                <a:off x="5021389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’11.</a:t>
                </a: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06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 rot="16200000">
                <a:off x="5136219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’11.</a:t>
                </a: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09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59" name="직사각형 458"/>
              <p:cNvSpPr/>
              <p:nvPr/>
            </p:nvSpPr>
            <p:spPr>
              <a:xfrm rot="16200000">
                <a:off x="5251048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’11.</a:t>
                </a: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12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 rot="16200000">
                <a:off x="5354030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’12.03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1" name="직사각형 460"/>
              <p:cNvSpPr/>
              <p:nvPr/>
            </p:nvSpPr>
            <p:spPr>
              <a:xfrm rot="16200000">
                <a:off x="5468860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’12.</a:t>
                </a: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06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 rot="16200000">
                <a:off x="5583690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’12.</a:t>
                </a: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09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3" name="직사각형 462"/>
              <p:cNvSpPr/>
              <p:nvPr/>
            </p:nvSpPr>
            <p:spPr>
              <a:xfrm rot="16200000">
                <a:off x="5698519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’12.</a:t>
                </a: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12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4" name="직사각형 463"/>
              <p:cNvSpPr/>
              <p:nvPr/>
            </p:nvSpPr>
            <p:spPr>
              <a:xfrm rot="16200000">
                <a:off x="582075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’13.03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6200000">
                <a:off x="593558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’13.06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16200000">
                <a:off x="605041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’13.09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6200000">
                <a:off x="6165244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’13.12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8" name="직사각형 467"/>
              <p:cNvSpPr/>
              <p:nvPr/>
            </p:nvSpPr>
            <p:spPr>
              <a:xfrm rot="16200000">
                <a:off x="6300180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’14.03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69" name="직사각형 468"/>
              <p:cNvSpPr/>
              <p:nvPr/>
            </p:nvSpPr>
            <p:spPr>
              <a:xfrm rot="16200000">
                <a:off x="6415010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’14.06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70" name="직사각형 469"/>
              <p:cNvSpPr/>
              <p:nvPr/>
            </p:nvSpPr>
            <p:spPr>
              <a:xfrm rot="16200000">
                <a:off x="6529840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’14.09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 rot="16200000">
                <a:off x="6644669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’14.12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72" name="직사각형 471"/>
              <p:cNvSpPr/>
              <p:nvPr/>
            </p:nvSpPr>
            <p:spPr>
              <a:xfrm rot="16200000">
                <a:off x="674150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’15.03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 rot="16200000">
                <a:off x="685633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’15.06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74" name="직사각형 473"/>
              <p:cNvSpPr/>
              <p:nvPr/>
            </p:nvSpPr>
            <p:spPr>
              <a:xfrm rot="16200000">
                <a:off x="697116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’15.09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6200000">
                <a:off x="7085994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’15.12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6200000">
                <a:off x="720505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’16.03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6200000">
                <a:off x="731988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’16.06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6200000">
                <a:off x="743471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’16.09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 rot="16200000">
                <a:off x="7549544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’16.12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0" name="직사각형 479"/>
              <p:cNvSpPr/>
              <p:nvPr/>
            </p:nvSpPr>
            <p:spPr>
              <a:xfrm rot="16200000">
                <a:off x="764955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’17.03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6200000">
                <a:off x="776438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’17.06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16200000">
                <a:off x="7879215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’17.09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6200000">
                <a:off x="7994044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’17.12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4" name="직사각형 483"/>
              <p:cNvSpPr/>
              <p:nvPr/>
            </p:nvSpPr>
            <p:spPr>
              <a:xfrm rot="16200000">
                <a:off x="8117340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’18.03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85" name="직사각형 484"/>
              <p:cNvSpPr/>
              <p:nvPr/>
            </p:nvSpPr>
            <p:spPr>
              <a:xfrm rot="16200000">
                <a:off x="8232169" y="5042694"/>
                <a:ext cx="184987" cy="10772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defTabSz="810372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700" spc="-7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 panose="020B0503020000020004" pitchFamily="50" charset="-127"/>
                    <a:cs typeface="Arial" panose="020B0604020202020204" pitchFamily="34" charset="0"/>
                  </a:rPr>
                  <a:t>’18.06</a:t>
                </a:r>
                <a:endParaRPr lang="ko-KR" altLang="en-US" sz="7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6" name="그룹 485"/>
            <p:cNvGrpSpPr/>
            <p:nvPr/>
          </p:nvGrpSpPr>
          <p:grpSpPr>
            <a:xfrm>
              <a:off x="4958519" y="4895023"/>
              <a:ext cx="3584080" cy="46800"/>
              <a:chOff x="4958519" y="4895023"/>
              <a:chExt cx="3584080" cy="46800"/>
            </a:xfrm>
          </p:grpSpPr>
          <p:cxnSp>
            <p:nvCxnSpPr>
              <p:cNvPr id="487" name="직선 연결선 486"/>
              <p:cNvCxnSpPr/>
              <p:nvPr/>
            </p:nvCxnSpPr>
            <p:spPr bwMode="auto">
              <a:xfrm flipH="1" flipV="1">
                <a:off x="4958519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88" name="직선 연결선 487"/>
              <p:cNvCxnSpPr/>
              <p:nvPr/>
            </p:nvCxnSpPr>
            <p:spPr bwMode="auto">
              <a:xfrm flipH="1" flipV="1">
                <a:off x="5086522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89" name="직선 연결선 488"/>
              <p:cNvCxnSpPr/>
              <p:nvPr/>
            </p:nvCxnSpPr>
            <p:spPr bwMode="auto">
              <a:xfrm flipH="1" flipV="1">
                <a:off x="5214525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90" name="직선 연결선 489"/>
              <p:cNvCxnSpPr/>
              <p:nvPr/>
            </p:nvCxnSpPr>
            <p:spPr bwMode="auto">
              <a:xfrm flipH="1" flipV="1">
                <a:off x="5342528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91" name="직선 연결선 490"/>
              <p:cNvCxnSpPr/>
              <p:nvPr/>
            </p:nvCxnSpPr>
            <p:spPr bwMode="auto">
              <a:xfrm flipH="1" flipV="1">
                <a:off x="5470531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92" name="직선 연결선 491"/>
              <p:cNvCxnSpPr/>
              <p:nvPr/>
            </p:nvCxnSpPr>
            <p:spPr bwMode="auto">
              <a:xfrm flipH="1" flipV="1">
                <a:off x="5598534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93" name="직선 연결선 492"/>
              <p:cNvCxnSpPr/>
              <p:nvPr/>
            </p:nvCxnSpPr>
            <p:spPr bwMode="auto">
              <a:xfrm flipH="1" flipV="1">
                <a:off x="5726537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94" name="직선 연결선 493"/>
              <p:cNvCxnSpPr/>
              <p:nvPr/>
            </p:nvCxnSpPr>
            <p:spPr bwMode="auto">
              <a:xfrm flipH="1" flipV="1">
                <a:off x="5854540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95" name="직선 연결선 494"/>
              <p:cNvCxnSpPr/>
              <p:nvPr/>
            </p:nvCxnSpPr>
            <p:spPr bwMode="auto">
              <a:xfrm flipH="1" flipV="1">
                <a:off x="5982543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96" name="직선 연결선 495"/>
              <p:cNvCxnSpPr/>
              <p:nvPr/>
            </p:nvCxnSpPr>
            <p:spPr bwMode="auto">
              <a:xfrm flipH="1" flipV="1">
                <a:off x="6110546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97" name="직선 연결선 496"/>
              <p:cNvCxnSpPr/>
              <p:nvPr/>
            </p:nvCxnSpPr>
            <p:spPr bwMode="auto">
              <a:xfrm flipH="1" flipV="1">
                <a:off x="6238549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98" name="직선 연결선 497"/>
              <p:cNvCxnSpPr/>
              <p:nvPr/>
            </p:nvCxnSpPr>
            <p:spPr bwMode="auto">
              <a:xfrm flipH="1" flipV="1">
                <a:off x="6366552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499" name="직선 연결선 498"/>
              <p:cNvCxnSpPr/>
              <p:nvPr/>
            </p:nvCxnSpPr>
            <p:spPr bwMode="auto">
              <a:xfrm flipH="1" flipV="1">
                <a:off x="6494555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00" name="직선 연결선 499"/>
              <p:cNvCxnSpPr/>
              <p:nvPr/>
            </p:nvCxnSpPr>
            <p:spPr bwMode="auto">
              <a:xfrm flipH="1" flipV="1">
                <a:off x="6622558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01" name="직선 연결선 500"/>
              <p:cNvCxnSpPr/>
              <p:nvPr/>
            </p:nvCxnSpPr>
            <p:spPr bwMode="auto">
              <a:xfrm flipH="1" flipV="1">
                <a:off x="6750561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02" name="직선 연결선 501"/>
              <p:cNvCxnSpPr/>
              <p:nvPr/>
            </p:nvCxnSpPr>
            <p:spPr bwMode="auto">
              <a:xfrm flipH="1" flipV="1">
                <a:off x="6878564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03" name="직선 연결선 502"/>
              <p:cNvCxnSpPr/>
              <p:nvPr/>
            </p:nvCxnSpPr>
            <p:spPr bwMode="auto">
              <a:xfrm flipH="1" flipV="1">
                <a:off x="7006567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04" name="직선 연결선 503"/>
              <p:cNvCxnSpPr/>
              <p:nvPr/>
            </p:nvCxnSpPr>
            <p:spPr bwMode="auto">
              <a:xfrm flipH="1" flipV="1">
                <a:off x="7134570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05" name="직선 연결선 504"/>
              <p:cNvCxnSpPr/>
              <p:nvPr/>
            </p:nvCxnSpPr>
            <p:spPr bwMode="auto">
              <a:xfrm flipH="1" flipV="1">
                <a:off x="7262573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06" name="직선 연결선 505"/>
              <p:cNvCxnSpPr/>
              <p:nvPr/>
            </p:nvCxnSpPr>
            <p:spPr bwMode="auto">
              <a:xfrm flipH="1" flipV="1">
                <a:off x="7390576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07" name="직선 연결선 506"/>
              <p:cNvCxnSpPr/>
              <p:nvPr/>
            </p:nvCxnSpPr>
            <p:spPr bwMode="auto">
              <a:xfrm flipH="1" flipV="1">
                <a:off x="7518579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08" name="직선 연결선 507"/>
              <p:cNvCxnSpPr/>
              <p:nvPr/>
            </p:nvCxnSpPr>
            <p:spPr bwMode="auto">
              <a:xfrm flipH="1" flipV="1">
                <a:off x="7646582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09" name="직선 연결선 508"/>
              <p:cNvCxnSpPr/>
              <p:nvPr/>
            </p:nvCxnSpPr>
            <p:spPr bwMode="auto">
              <a:xfrm flipH="1" flipV="1">
                <a:off x="7774585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10" name="직선 연결선 509"/>
              <p:cNvCxnSpPr/>
              <p:nvPr/>
            </p:nvCxnSpPr>
            <p:spPr bwMode="auto">
              <a:xfrm flipH="1" flipV="1">
                <a:off x="7902588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11" name="직선 연결선 510"/>
              <p:cNvCxnSpPr/>
              <p:nvPr/>
            </p:nvCxnSpPr>
            <p:spPr bwMode="auto">
              <a:xfrm flipH="1" flipV="1">
                <a:off x="8030591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12" name="직선 연결선 511"/>
              <p:cNvCxnSpPr/>
              <p:nvPr/>
            </p:nvCxnSpPr>
            <p:spPr bwMode="auto">
              <a:xfrm flipH="1" flipV="1">
                <a:off x="8158594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13" name="직선 연결선 512"/>
              <p:cNvCxnSpPr/>
              <p:nvPr/>
            </p:nvCxnSpPr>
            <p:spPr bwMode="auto">
              <a:xfrm flipH="1" flipV="1">
                <a:off x="8286597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14" name="직선 연결선 513"/>
              <p:cNvCxnSpPr/>
              <p:nvPr/>
            </p:nvCxnSpPr>
            <p:spPr bwMode="auto">
              <a:xfrm flipH="1" flipV="1">
                <a:off x="8414600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  <p:cxnSp>
            <p:nvCxnSpPr>
              <p:cNvPr id="515" name="직선 연결선 514"/>
              <p:cNvCxnSpPr/>
              <p:nvPr/>
            </p:nvCxnSpPr>
            <p:spPr bwMode="auto">
              <a:xfrm flipH="1" flipV="1">
                <a:off x="8542598" y="4895023"/>
                <a:ext cx="1" cy="4680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cxnSp>
        </p:grpSp>
        <p:grpSp>
          <p:nvGrpSpPr>
            <p:cNvPr id="516" name="그룹 515"/>
            <p:cNvGrpSpPr/>
            <p:nvPr/>
          </p:nvGrpSpPr>
          <p:grpSpPr>
            <a:xfrm>
              <a:off x="4810125" y="2328552"/>
              <a:ext cx="3870325" cy="2507796"/>
              <a:chOff x="4810125" y="2323790"/>
              <a:chExt cx="3870325" cy="2507796"/>
            </a:xfrm>
          </p:grpSpPr>
          <p:sp>
            <p:nvSpPr>
              <p:cNvPr id="517" name="자유형 516"/>
              <p:cNvSpPr/>
              <p:nvPr/>
            </p:nvSpPr>
            <p:spPr>
              <a:xfrm>
                <a:off x="4810125" y="2621486"/>
                <a:ext cx="3857614" cy="2210099"/>
              </a:xfrm>
              <a:custGeom>
                <a:avLst/>
                <a:gdLst>
                  <a:gd name="connsiteX0" fmla="*/ 228600 w 4133850"/>
                  <a:gd name="connsiteY0" fmla="*/ 742950 h 1123950"/>
                  <a:gd name="connsiteX1" fmla="*/ 4133850 w 4133850"/>
                  <a:gd name="connsiteY1" fmla="*/ 742950 h 1123950"/>
                  <a:gd name="connsiteX2" fmla="*/ 4133850 w 4133850"/>
                  <a:gd name="connsiteY2" fmla="*/ 0 h 1123950"/>
                  <a:gd name="connsiteX3" fmla="*/ 4025900 w 4133850"/>
                  <a:gd name="connsiteY3" fmla="*/ 0 h 1123950"/>
                  <a:gd name="connsiteX4" fmla="*/ 3911600 w 4133850"/>
                  <a:gd name="connsiteY4" fmla="*/ 0 h 1123950"/>
                  <a:gd name="connsiteX5" fmla="*/ 3797300 w 4133850"/>
                  <a:gd name="connsiteY5" fmla="*/ 114300 h 1123950"/>
                  <a:gd name="connsiteX6" fmla="*/ 3651250 w 4133850"/>
                  <a:gd name="connsiteY6" fmla="*/ 114300 h 1123950"/>
                  <a:gd name="connsiteX7" fmla="*/ 3517900 w 4133850"/>
                  <a:gd name="connsiteY7" fmla="*/ 114300 h 1123950"/>
                  <a:gd name="connsiteX8" fmla="*/ 3448050 w 4133850"/>
                  <a:gd name="connsiteY8" fmla="*/ 184150 h 1123950"/>
                  <a:gd name="connsiteX9" fmla="*/ 3270250 w 4133850"/>
                  <a:gd name="connsiteY9" fmla="*/ 184150 h 1123950"/>
                  <a:gd name="connsiteX10" fmla="*/ 3136900 w 4133850"/>
                  <a:gd name="connsiteY10" fmla="*/ 184150 h 1123950"/>
                  <a:gd name="connsiteX11" fmla="*/ 3067050 w 4133850"/>
                  <a:gd name="connsiteY11" fmla="*/ 254000 h 1123950"/>
                  <a:gd name="connsiteX12" fmla="*/ 2876550 w 4133850"/>
                  <a:gd name="connsiteY12" fmla="*/ 254000 h 1123950"/>
                  <a:gd name="connsiteX13" fmla="*/ 2762250 w 4133850"/>
                  <a:gd name="connsiteY13" fmla="*/ 254000 h 1123950"/>
                  <a:gd name="connsiteX14" fmla="*/ 2628900 w 4133850"/>
                  <a:gd name="connsiteY14" fmla="*/ 254000 h 1123950"/>
                  <a:gd name="connsiteX15" fmla="*/ 2495550 w 4133850"/>
                  <a:gd name="connsiteY15" fmla="*/ 254000 h 1123950"/>
                  <a:gd name="connsiteX16" fmla="*/ 2387600 w 4133850"/>
                  <a:gd name="connsiteY16" fmla="*/ 361950 h 1123950"/>
                  <a:gd name="connsiteX17" fmla="*/ 2241550 w 4133850"/>
                  <a:gd name="connsiteY17" fmla="*/ 361950 h 1123950"/>
                  <a:gd name="connsiteX18" fmla="*/ 2108200 w 4133850"/>
                  <a:gd name="connsiteY18" fmla="*/ 361950 h 1123950"/>
                  <a:gd name="connsiteX19" fmla="*/ 2000250 w 4133850"/>
                  <a:gd name="connsiteY19" fmla="*/ 469900 h 1123950"/>
                  <a:gd name="connsiteX20" fmla="*/ 1854200 w 4133850"/>
                  <a:gd name="connsiteY20" fmla="*/ 469900 h 1123950"/>
                  <a:gd name="connsiteX21" fmla="*/ 1733550 w 4133850"/>
                  <a:gd name="connsiteY21" fmla="*/ 469900 h 1123950"/>
                  <a:gd name="connsiteX22" fmla="*/ 1593850 w 4133850"/>
                  <a:gd name="connsiteY22" fmla="*/ 469900 h 1123950"/>
                  <a:gd name="connsiteX23" fmla="*/ 1466850 w 4133850"/>
                  <a:gd name="connsiteY23" fmla="*/ 469900 h 1123950"/>
                  <a:gd name="connsiteX24" fmla="*/ 1352550 w 4133850"/>
                  <a:gd name="connsiteY24" fmla="*/ 469900 h 1123950"/>
                  <a:gd name="connsiteX25" fmla="*/ 1263650 w 4133850"/>
                  <a:gd name="connsiteY25" fmla="*/ 558800 h 1123950"/>
                  <a:gd name="connsiteX26" fmla="*/ 1079500 w 4133850"/>
                  <a:gd name="connsiteY26" fmla="*/ 558800 h 1123950"/>
                  <a:gd name="connsiteX27" fmla="*/ 952500 w 4133850"/>
                  <a:gd name="connsiteY27" fmla="*/ 558800 h 1123950"/>
                  <a:gd name="connsiteX28" fmla="*/ 882650 w 4133850"/>
                  <a:gd name="connsiteY28" fmla="*/ 488950 h 1123950"/>
                  <a:gd name="connsiteX29" fmla="*/ 692150 w 4133850"/>
                  <a:gd name="connsiteY29" fmla="*/ 488950 h 1123950"/>
                  <a:gd name="connsiteX30" fmla="*/ 596900 w 4133850"/>
                  <a:gd name="connsiteY30" fmla="*/ 584200 h 1123950"/>
                  <a:gd name="connsiteX31" fmla="*/ 438150 w 4133850"/>
                  <a:gd name="connsiteY31" fmla="*/ 584200 h 1123950"/>
                  <a:gd name="connsiteX32" fmla="*/ 311150 w 4133850"/>
                  <a:gd name="connsiteY32" fmla="*/ 584200 h 1123950"/>
                  <a:gd name="connsiteX33" fmla="*/ 304800 w 4133850"/>
                  <a:gd name="connsiteY33" fmla="*/ 736600 h 1123950"/>
                  <a:gd name="connsiteX34" fmla="*/ 165100 w 4133850"/>
                  <a:gd name="connsiteY34" fmla="*/ 1123950 h 1123950"/>
                  <a:gd name="connsiteX35" fmla="*/ 0 w 4133850"/>
                  <a:gd name="connsiteY35" fmla="*/ 958850 h 1123950"/>
                  <a:gd name="connsiteX0" fmla="*/ 228600 w 4133850"/>
                  <a:gd name="connsiteY0" fmla="*/ 742950 h 1123950"/>
                  <a:gd name="connsiteX1" fmla="*/ 4133850 w 4133850"/>
                  <a:gd name="connsiteY1" fmla="*/ 742950 h 1123950"/>
                  <a:gd name="connsiteX2" fmla="*/ 4133850 w 4133850"/>
                  <a:gd name="connsiteY2" fmla="*/ 0 h 1123950"/>
                  <a:gd name="connsiteX3" fmla="*/ 4025900 w 4133850"/>
                  <a:gd name="connsiteY3" fmla="*/ 0 h 1123950"/>
                  <a:gd name="connsiteX4" fmla="*/ 3911600 w 4133850"/>
                  <a:gd name="connsiteY4" fmla="*/ 0 h 1123950"/>
                  <a:gd name="connsiteX5" fmla="*/ 3797300 w 4133850"/>
                  <a:gd name="connsiteY5" fmla="*/ 114300 h 1123950"/>
                  <a:gd name="connsiteX6" fmla="*/ 3651250 w 4133850"/>
                  <a:gd name="connsiteY6" fmla="*/ 114300 h 1123950"/>
                  <a:gd name="connsiteX7" fmla="*/ 3517900 w 4133850"/>
                  <a:gd name="connsiteY7" fmla="*/ 114300 h 1123950"/>
                  <a:gd name="connsiteX8" fmla="*/ 3448050 w 4133850"/>
                  <a:gd name="connsiteY8" fmla="*/ 184150 h 1123950"/>
                  <a:gd name="connsiteX9" fmla="*/ 3270250 w 4133850"/>
                  <a:gd name="connsiteY9" fmla="*/ 184150 h 1123950"/>
                  <a:gd name="connsiteX10" fmla="*/ 3136900 w 4133850"/>
                  <a:gd name="connsiteY10" fmla="*/ 184150 h 1123950"/>
                  <a:gd name="connsiteX11" fmla="*/ 3067050 w 4133850"/>
                  <a:gd name="connsiteY11" fmla="*/ 254000 h 1123950"/>
                  <a:gd name="connsiteX12" fmla="*/ 2876550 w 4133850"/>
                  <a:gd name="connsiteY12" fmla="*/ 254000 h 1123950"/>
                  <a:gd name="connsiteX13" fmla="*/ 2762250 w 4133850"/>
                  <a:gd name="connsiteY13" fmla="*/ 254000 h 1123950"/>
                  <a:gd name="connsiteX14" fmla="*/ 2628900 w 4133850"/>
                  <a:gd name="connsiteY14" fmla="*/ 254000 h 1123950"/>
                  <a:gd name="connsiteX15" fmla="*/ 2495550 w 4133850"/>
                  <a:gd name="connsiteY15" fmla="*/ 254000 h 1123950"/>
                  <a:gd name="connsiteX16" fmla="*/ 2387600 w 4133850"/>
                  <a:gd name="connsiteY16" fmla="*/ 361950 h 1123950"/>
                  <a:gd name="connsiteX17" fmla="*/ 2241550 w 4133850"/>
                  <a:gd name="connsiteY17" fmla="*/ 361950 h 1123950"/>
                  <a:gd name="connsiteX18" fmla="*/ 2108200 w 4133850"/>
                  <a:gd name="connsiteY18" fmla="*/ 361950 h 1123950"/>
                  <a:gd name="connsiteX19" fmla="*/ 2000250 w 4133850"/>
                  <a:gd name="connsiteY19" fmla="*/ 469900 h 1123950"/>
                  <a:gd name="connsiteX20" fmla="*/ 1854200 w 4133850"/>
                  <a:gd name="connsiteY20" fmla="*/ 469900 h 1123950"/>
                  <a:gd name="connsiteX21" fmla="*/ 1733550 w 4133850"/>
                  <a:gd name="connsiteY21" fmla="*/ 469900 h 1123950"/>
                  <a:gd name="connsiteX22" fmla="*/ 1593850 w 4133850"/>
                  <a:gd name="connsiteY22" fmla="*/ 469900 h 1123950"/>
                  <a:gd name="connsiteX23" fmla="*/ 1466850 w 4133850"/>
                  <a:gd name="connsiteY23" fmla="*/ 469900 h 1123950"/>
                  <a:gd name="connsiteX24" fmla="*/ 1352550 w 4133850"/>
                  <a:gd name="connsiteY24" fmla="*/ 469900 h 1123950"/>
                  <a:gd name="connsiteX25" fmla="*/ 1263650 w 4133850"/>
                  <a:gd name="connsiteY25" fmla="*/ 558800 h 1123950"/>
                  <a:gd name="connsiteX26" fmla="*/ 1079500 w 4133850"/>
                  <a:gd name="connsiteY26" fmla="*/ 558800 h 1123950"/>
                  <a:gd name="connsiteX27" fmla="*/ 952500 w 4133850"/>
                  <a:gd name="connsiteY27" fmla="*/ 558800 h 1123950"/>
                  <a:gd name="connsiteX28" fmla="*/ 882650 w 4133850"/>
                  <a:gd name="connsiteY28" fmla="*/ 488950 h 1123950"/>
                  <a:gd name="connsiteX29" fmla="*/ 692150 w 4133850"/>
                  <a:gd name="connsiteY29" fmla="*/ 488950 h 1123950"/>
                  <a:gd name="connsiteX30" fmla="*/ 596900 w 4133850"/>
                  <a:gd name="connsiteY30" fmla="*/ 584200 h 1123950"/>
                  <a:gd name="connsiteX31" fmla="*/ 438150 w 4133850"/>
                  <a:gd name="connsiteY31" fmla="*/ 584200 h 1123950"/>
                  <a:gd name="connsiteX32" fmla="*/ 311150 w 4133850"/>
                  <a:gd name="connsiteY32" fmla="*/ 584200 h 1123950"/>
                  <a:gd name="connsiteX33" fmla="*/ 233362 w 4133850"/>
                  <a:gd name="connsiteY33" fmla="*/ 617537 h 1123950"/>
                  <a:gd name="connsiteX34" fmla="*/ 165100 w 4133850"/>
                  <a:gd name="connsiteY34" fmla="*/ 1123950 h 1123950"/>
                  <a:gd name="connsiteX35" fmla="*/ 0 w 4133850"/>
                  <a:gd name="connsiteY35" fmla="*/ 958850 h 1123950"/>
                  <a:gd name="connsiteX0" fmla="*/ 228600 w 4133850"/>
                  <a:gd name="connsiteY0" fmla="*/ 742950 h 958850"/>
                  <a:gd name="connsiteX1" fmla="*/ 4133850 w 4133850"/>
                  <a:gd name="connsiteY1" fmla="*/ 742950 h 958850"/>
                  <a:gd name="connsiteX2" fmla="*/ 4133850 w 4133850"/>
                  <a:gd name="connsiteY2" fmla="*/ 0 h 958850"/>
                  <a:gd name="connsiteX3" fmla="*/ 4025900 w 4133850"/>
                  <a:gd name="connsiteY3" fmla="*/ 0 h 958850"/>
                  <a:gd name="connsiteX4" fmla="*/ 3911600 w 4133850"/>
                  <a:gd name="connsiteY4" fmla="*/ 0 h 958850"/>
                  <a:gd name="connsiteX5" fmla="*/ 3797300 w 4133850"/>
                  <a:gd name="connsiteY5" fmla="*/ 114300 h 958850"/>
                  <a:gd name="connsiteX6" fmla="*/ 3651250 w 4133850"/>
                  <a:gd name="connsiteY6" fmla="*/ 114300 h 958850"/>
                  <a:gd name="connsiteX7" fmla="*/ 3517900 w 4133850"/>
                  <a:gd name="connsiteY7" fmla="*/ 114300 h 958850"/>
                  <a:gd name="connsiteX8" fmla="*/ 3448050 w 4133850"/>
                  <a:gd name="connsiteY8" fmla="*/ 184150 h 958850"/>
                  <a:gd name="connsiteX9" fmla="*/ 3270250 w 4133850"/>
                  <a:gd name="connsiteY9" fmla="*/ 184150 h 958850"/>
                  <a:gd name="connsiteX10" fmla="*/ 3136900 w 4133850"/>
                  <a:gd name="connsiteY10" fmla="*/ 184150 h 958850"/>
                  <a:gd name="connsiteX11" fmla="*/ 3067050 w 4133850"/>
                  <a:gd name="connsiteY11" fmla="*/ 254000 h 958850"/>
                  <a:gd name="connsiteX12" fmla="*/ 2876550 w 4133850"/>
                  <a:gd name="connsiteY12" fmla="*/ 254000 h 958850"/>
                  <a:gd name="connsiteX13" fmla="*/ 2762250 w 4133850"/>
                  <a:gd name="connsiteY13" fmla="*/ 254000 h 958850"/>
                  <a:gd name="connsiteX14" fmla="*/ 2628900 w 4133850"/>
                  <a:gd name="connsiteY14" fmla="*/ 254000 h 958850"/>
                  <a:gd name="connsiteX15" fmla="*/ 2495550 w 4133850"/>
                  <a:gd name="connsiteY15" fmla="*/ 254000 h 958850"/>
                  <a:gd name="connsiteX16" fmla="*/ 2387600 w 4133850"/>
                  <a:gd name="connsiteY16" fmla="*/ 361950 h 958850"/>
                  <a:gd name="connsiteX17" fmla="*/ 2241550 w 4133850"/>
                  <a:gd name="connsiteY17" fmla="*/ 361950 h 958850"/>
                  <a:gd name="connsiteX18" fmla="*/ 2108200 w 4133850"/>
                  <a:gd name="connsiteY18" fmla="*/ 361950 h 958850"/>
                  <a:gd name="connsiteX19" fmla="*/ 2000250 w 4133850"/>
                  <a:gd name="connsiteY19" fmla="*/ 469900 h 958850"/>
                  <a:gd name="connsiteX20" fmla="*/ 1854200 w 4133850"/>
                  <a:gd name="connsiteY20" fmla="*/ 469900 h 958850"/>
                  <a:gd name="connsiteX21" fmla="*/ 1733550 w 4133850"/>
                  <a:gd name="connsiteY21" fmla="*/ 469900 h 958850"/>
                  <a:gd name="connsiteX22" fmla="*/ 1593850 w 4133850"/>
                  <a:gd name="connsiteY22" fmla="*/ 469900 h 958850"/>
                  <a:gd name="connsiteX23" fmla="*/ 1466850 w 4133850"/>
                  <a:gd name="connsiteY23" fmla="*/ 469900 h 958850"/>
                  <a:gd name="connsiteX24" fmla="*/ 1352550 w 4133850"/>
                  <a:gd name="connsiteY24" fmla="*/ 469900 h 958850"/>
                  <a:gd name="connsiteX25" fmla="*/ 1263650 w 4133850"/>
                  <a:gd name="connsiteY25" fmla="*/ 558800 h 958850"/>
                  <a:gd name="connsiteX26" fmla="*/ 1079500 w 4133850"/>
                  <a:gd name="connsiteY26" fmla="*/ 558800 h 958850"/>
                  <a:gd name="connsiteX27" fmla="*/ 952500 w 4133850"/>
                  <a:gd name="connsiteY27" fmla="*/ 558800 h 958850"/>
                  <a:gd name="connsiteX28" fmla="*/ 882650 w 4133850"/>
                  <a:gd name="connsiteY28" fmla="*/ 488950 h 958850"/>
                  <a:gd name="connsiteX29" fmla="*/ 692150 w 4133850"/>
                  <a:gd name="connsiteY29" fmla="*/ 488950 h 958850"/>
                  <a:gd name="connsiteX30" fmla="*/ 596900 w 4133850"/>
                  <a:gd name="connsiteY30" fmla="*/ 584200 h 958850"/>
                  <a:gd name="connsiteX31" fmla="*/ 438150 w 4133850"/>
                  <a:gd name="connsiteY31" fmla="*/ 584200 h 958850"/>
                  <a:gd name="connsiteX32" fmla="*/ 311150 w 4133850"/>
                  <a:gd name="connsiteY32" fmla="*/ 584200 h 958850"/>
                  <a:gd name="connsiteX33" fmla="*/ 233362 w 4133850"/>
                  <a:gd name="connsiteY33" fmla="*/ 617537 h 958850"/>
                  <a:gd name="connsiteX34" fmla="*/ 0 w 4133850"/>
                  <a:gd name="connsiteY34" fmla="*/ 958850 h 958850"/>
                  <a:gd name="connsiteX0" fmla="*/ 9525 w 3914775"/>
                  <a:gd name="connsiteY0" fmla="*/ 742950 h 758825"/>
                  <a:gd name="connsiteX1" fmla="*/ 3914775 w 3914775"/>
                  <a:gd name="connsiteY1" fmla="*/ 742950 h 758825"/>
                  <a:gd name="connsiteX2" fmla="*/ 3914775 w 3914775"/>
                  <a:gd name="connsiteY2" fmla="*/ 0 h 758825"/>
                  <a:gd name="connsiteX3" fmla="*/ 3806825 w 3914775"/>
                  <a:gd name="connsiteY3" fmla="*/ 0 h 758825"/>
                  <a:gd name="connsiteX4" fmla="*/ 3692525 w 3914775"/>
                  <a:gd name="connsiteY4" fmla="*/ 0 h 758825"/>
                  <a:gd name="connsiteX5" fmla="*/ 3578225 w 3914775"/>
                  <a:gd name="connsiteY5" fmla="*/ 114300 h 758825"/>
                  <a:gd name="connsiteX6" fmla="*/ 3432175 w 3914775"/>
                  <a:gd name="connsiteY6" fmla="*/ 114300 h 758825"/>
                  <a:gd name="connsiteX7" fmla="*/ 3298825 w 3914775"/>
                  <a:gd name="connsiteY7" fmla="*/ 114300 h 758825"/>
                  <a:gd name="connsiteX8" fmla="*/ 3228975 w 3914775"/>
                  <a:gd name="connsiteY8" fmla="*/ 184150 h 758825"/>
                  <a:gd name="connsiteX9" fmla="*/ 3051175 w 3914775"/>
                  <a:gd name="connsiteY9" fmla="*/ 184150 h 758825"/>
                  <a:gd name="connsiteX10" fmla="*/ 2917825 w 3914775"/>
                  <a:gd name="connsiteY10" fmla="*/ 184150 h 758825"/>
                  <a:gd name="connsiteX11" fmla="*/ 2847975 w 3914775"/>
                  <a:gd name="connsiteY11" fmla="*/ 254000 h 758825"/>
                  <a:gd name="connsiteX12" fmla="*/ 2657475 w 3914775"/>
                  <a:gd name="connsiteY12" fmla="*/ 254000 h 758825"/>
                  <a:gd name="connsiteX13" fmla="*/ 2543175 w 3914775"/>
                  <a:gd name="connsiteY13" fmla="*/ 254000 h 758825"/>
                  <a:gd name="connsiteX14" fmla="*/ 2409825 w 3914775"/>
                  <a:gd name="connsiteY14" fmla="*/ 254000 h 758825"/>
                  <a:gd name="connsiteX15" fmla="*/ 2276475 w 3914775"/>
                  <a:gd name="connsiteY15" fmla="*/ 254000 h 758825"/>
                  <a:gd name="connsiteX16" fmla="*/ 2168525 w 3914775"/>
                  <a:gd name="connsiteY16" fmla="*/ 361950 h 758825"/>
                  <a:gd name="connsiteX17" fmla="*/ 2022475 w 3914775"/>
                  <a:gd name="connsiteY17" fmla="*/ 361950 h 758825"/>
                  <a:gd name="connsiteX18" fmla="*/ 1889125 w 3914775"/>
                  <a:gd name="connsiteY18" fmla="*/ 361950 h 758825"/>
                  <a:gd name="connsiteX19" fmla="*/ 1781175 w 3914775"/>
                  <a:gd name="connsiteY19" fmla="*/ 469900 h 758825"/>
                  <a:gd name="connsiteX20" fmla="*/ 1635125 w 3914775"/>
                  <a:gd name="connsiteY20" fmla="*/ 469900 h 758825"/>
                  <a:gd name="connsiteX21" fmla="*/ 1514475 w 3914775"/>
                  <a:gd name="connsiteY21" fmla="*/ 469900 h 758825"/>
                  <a:gd name="connsiteX22" fmla="*/ 1374775 w 3914775"/>
                  <a:gd name="connsiteY22" fmla="*/ 469900 h 758825"/>
                  <a:gd name="connsiteX23" fmla="*/ 1247775 w 3914775"/>
                  <a:gd name="connsiteY23" fmla="*/ 469900 h 758825"/>
                  <a:gd name="connsiteX24" fmla="*/ 1133475 w 3914775"/>
                  <a:gd name="connsiteY24" fmla="*/ 469900 h 758825"/>
                  <a:gd name="connsiteX25" fmla="*/ 1044575 w 3914775"/>
                  <a:gd name="connsiteY25" fmla="*/ 558800 h 758825"/>
                  <a:gd name="connsiteX26" fmla="*/ 860425 w 3914775"/>
                  <a:gd name="connsiteY26" fmla="*/ 558800 h 758825"/>
                  <a:gd name="connsiteX27" fmla="*/ 733425 w 3914775"/>
                  <a:gd name="connsiteY27" fmla="*/ 558800 h 758825"/>
                  <a:gd name="connsiteX28" fmla="*/ 663575 w 3914775"/>
                  <a:gd name="connsiteY28" fmla="*/ 488950 h 758825"/>
                  <a:gd name="connsiteX29" fmla="*/ 473075 w 3914775"/>
                  <a:gd name="connsiteY29" fmla="*/ 488950 h 758825"/>
                  <a:gd name="connsiteX30" fmla="*/ 377825 w 3914775"/>
                  <a:gd name="connsiteY30" fmla="*/ 584200 h 758825"/>
                  <a:gd name="connsiteX31" fmla="*/ 219075 w 3914775"/>
                  <a:gd name="connsiteY31" fmla="*/ 584200 h 758825"/>
                  <a:gd name="connsiteX32" fmla="*/ 92075 w 3914775"/>
                  <a:gd name="connsiteY32" fmla="*/ 584200 h 758825"/>
                  <a:gd name="connsiteX33" fmla="*/ 14287 w 3914775"/>
                  <a:gd name="connsiteY33" fmla="*/ 617537 h 758825"/>
                  <a:gd name="connsiteX34" fmla="*/ 0 w 3914775"/>
                  <a:gd name="connsiteY34" fmla="*/ 758825 h 758825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09550 w 3905250"/>
                  <a:gd name="connsiteY31" fmla="*/ 584200 h 742950"/>
                  <a:gd name="connsiteX32" fmla="*/ 82550 w 3905250"/>
                  <a:gd name="connsiteY32" fmla="*/ 584200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09550 w 3905250"/>
                  <a:gd name="connsiteY31" fmla="*/ 584200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14313 w 3905250"/>
                  <a:gd name="connsiteY31" fmla="*/ 553244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214313 w 3905250"/>
                  <a:gd name="connsiteY31" fmla="*/ 553244 h 742950"/>
                  <a:gd name="connsiteX32" fmla="*/ 84931 w 3905250"/>
                  <a:gd name="connsiteY32" fmla="*/ 562769 h 742950"/>
                  <a:gd name="connsiteX33" fmla="*/ 4762 w 3905250"/>
                  <a:gd name="connsiteY33" fmla="*/ 617537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63550 w 3905250"/>
                  <a:gd name="connsiteY29" fmla="*/ 48895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23900 w 3905250"/>
                  <a:gd name="connsiteY27" fmla="*/ 5588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0900 w 3905250"/>
                  <a:gd name="connsiteY26" fmla="*/ 5588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35050 w 3905250"/>
                  <a:gd name="connsiteY25" fmla="*/ 558800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4762 w 3905250"/>
                  <a:gd name="connsiteY34" fmla="*/ 617537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84931 w 3905250"/>
                  <a:gd name="connsiteY33" fmla="*/ 562769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14313 w 3905250"/>
                  <a:gd name="connsiteY32" fmla="*/ 553244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68300 w 3905250"/>
                  <a:gd name="connsiteY30" fmla="*/ 584200 h 742950"/>
                  <a:gd name="connsiteX31" fmla="*/ 337343 w 3905250"/>
                  <a:gd name="connsiteY31" fmla="*/ 582614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71475 w 3905250"/>
                  <a:gd name="connsiteY30" fmla="*/ 410076 h 742950"/>
                  <a:gd name="connsiteX31" fmla="*/ 337343 w 3905250"/>
                  <a:gd name="connsiteY31" fmla="*/ 582614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70694 w 3905250"/>
                  <a:gd name="connsiteY29" fmla="*/ 54610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54050 w 3905250"/>
                  <a:gd name="connsiteY28" fmla="*/ 488950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16756 w 3905250"/>
                  <a:gd name="connsiteY27" fmla="*/ 520700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53281 w 3905250"/>
                  <a:gd name="connsiteY26" fmla="*/ 520700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992188 w 3905250"/>
                  <a:gd name="connsiteY25" fmla="*/ 530225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23950 w 3905250"/>
                  <a:gd name="connsiteY24" fmla="*/ 469900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08300 w 3905250"/>
                  <a:gd name="connsiteY10" fmla="*/ 184150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47950 w 3905250"/>
                  <a:gd name="connsiteY12" fmla="*/ 254000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66950 w 3905250"/>
                  <a:gd name="connsiteY15" fmla="*/ 254000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12950 w 3905250"/>
                  <a:gd name="connsiteY17" fmla="*/ 36195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79600 w 3905250"/>
                  <a:gd name="connsiteY18" fmla="*/ 361950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1650 w 3905250"/>
                  <a:gd name="connsiteY19" fmla="*/ 469900 h 742950"/>
                  <a:gd name="connsiteX20" fmla="*/ 1625600 w 3905250"/>
                  <a:gd name="connsiteY20" fmla="*/ 469900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1650 w 3905250"/>
                  <a:gd name="connsiteY19" fmla="*/ 469900 h 742950"/>
                  <a:gd name="connsiteX20" fmla="*/ 1647825 w 3905250"/>
                  <a:gd name="connsiteY20" fmla="*/ 313789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04950 w 3905250"/>
                  <a:gd name="connsiteY21" fmla="*/ 469900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65250 w 3905250"/>
                  <a:gd name="connsiteY22" fmla="*/ 469900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38250 w 3905250"/>
                  <a:gd name="connsiteY23" fmla="*/ 469900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238250 w 3905250"/>
                  <a:gd name="connsiteY24" fmla="*/ 469900 h 742950"/>
                  <a:gd name="connsiteX25" fmla="*/ 1139825 w 3905250"/>
                  <a:gd name="connsiteY25" fmla="*/ 340809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9825 w 3905250"/>
                  <a:gd name="connsiteY24" fmla="*/ 340809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7443 w 3905250"/>
                  <a:gd name="connsiteY24" fmla="*/ 350941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59000 w 3905250"/>
                  <a:gd name="connsiteY16" fmla="*/ 361950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7443 w 3905250"/>
                  <a:gd name="connsiteY24" fmla="*/ 350941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66144 w 3905250"/>
                  <a:gd name="connsiteY16" fmla="*/ 203213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7443 w 3905250"/>
                  <a:gd name="connsiteY24" fmla="*/ 350941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66144 w 3905250"/>
                  <a:gd name="connsiteY16" fmla="*/ 203213 h 742950"/>
                  <a:gd name="connsiteX17" fmla="*/ 2035175 w 3905250"/>
                  <a:gd name="connsiteY17" fmla="*/ 276390 h 742950"/>
                  <a:gd name="connsiteX18" fmla="*/ 1892300 w 3905250"/>
                  <a:gd name="connsiteY18" fmla="*/ 240364 h 742950"/>
                  <a:gd name="connsiteX19" fmla="*/ 1774825 w 3905250"/>
                  <a:gd name="connsiteY19" fmla="*/ 310787 h 742950"/>
                  <a:gd name="connsiteX20" fmla="*/ 1647825 w 3905250"/>
                  <a:gd name="connsiteY20" fmla="*/ 313789 h 742950"/>
                  <a:gd name="connsiteX21" fmla="*/ 1520825 w 3905250"/>
                  <a:gd name="connsiteY21" fmla="*/ 382838 h 742950"/>
                  <a:gd name="connsiteX22" fmla="*/ 1384300 w 3905250"/>
                  <a:gd name="connsiteY22" fmla="*/ 361824 h 742950"/>
                  <a:gd name="connsiteX23" fmla="*/ 1263649 w 3905250"/>
                  <a:gd name="connsiteY23" fmla="*/ 324154 h 742950"/>
                  <a:gd name="connsiteX24" fmla="*/ 1137443 w 3905250"/>
                  <a:gd name="connsiteY24" fmla="*/ 350941 h 742950"/>
                  <a:gd name="connsiteX25" fmla="*/ 1004888 w 3905250"/>
                  <a:gd name="connsiteY25" fmla="*/ 425150 h 742950"/>
                  <a:gd name="connsiteX26" fmla="*/ 888206 w 3905250"/>
                  <a:gd name="connsiteY26" fmla="*/ 355583 h 742950"/>
                  <a:gd name="connsiteX27" fmla="*/ 735806 w 3905250"/>
                  <a:gd name="connsiteY27" fmla="*/ 360086 h 742950"/>
                  <a:gd name="connsiteX28" fmla="*/ 622300 w 3905250"/>
                  <a:gd name="connsiteY28" fmla="*/ 274298 h 742950"/>
                  <a:gd name="connsiteX29" fmla="*/ 489744 w 3905250"/>
                  <a:gd name="connsiteY29" fmla="*/ 362970 h 742950"/>
                  <a:gd name="connsiteX30" fmla="*/ 371475 w 3905250"/>
                  <a:gd name="connsiteY30" fmla="*/ 410076 h 742950"/>
                  <a:gd name="connsiteX31" fmla="*/ 242888 w 3905250"/>
                  <a:gd name="connsiteY31" fmla="*/ 201995 h 742950"/>
                  <a:gd name="connsiteX32" fmla="*/ 103981 w 3905250"/>
                  <a:gd name="connsiteY32" fmla="*/ 202514 h 742950"/>
                  <a:gd name="connsiteX33" fmla="*/ 9524 w 3905250"/>
                  <a:gd name="connsiteY33" fmla="*/ 230263 h 742950"/>
                  <a:gd name="connsiteX34" fmla="*/ 0 w 3905250"/>
                  <a:gd name="connsiteY34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5175 w 3905250"/>
                  <a:gd name="connsiteY18" fmla="*/ 276390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0300 w 3905250"/>
                  <a:gd name="connsiteY14" fmla="*/ 254000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33650 w 3905250"/>
                  <a:gd name="connsiteY13" fmla="*/ 254000 h 742950"/>
                  <a:gd name="connsiteX14" fmla="*/ 2409825 w 3905250"/>
                  <a:gd name="connsiteY14" fmla="*/ 147049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38450 w 3905250"/>
                  <a:gd name="connsiteY11" fmla="*/ 254000 h 742950"/>
                  <a:gd name="connsiteX12" fmla="*/ 2673350 w 3905250"/>
                  <a:gd name="connsiteY12" fmla="*/ 163936 h 742950"/>
                  <a:gd name="connsiteX13" fmla="*/ 2557463 w 3905250"/>
                  <a:gd name="connsiteY13" fmla="*/ 174068 h 742950"/>
                  <a:gd name="connsiteX14" fmla="*/ 2409825 w 3905250"/>
                  <a:gd name="connsiteY14" fmla="*/ 147049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41650 w 3905250"/>
                  <a:gd name="connsiteY9" fmla="*/ 184150 h 742950"/>
                  <a:gd name="connsiteX10" fmla="*/ 2933700 w 3905250"/>
                  <a:gd name="connsiteY10" fmla="*/ 70069 h 742950"/>
                  <a:gd name="connsiteX11" fmla="*/ 2809875 w 3905250"/>
                  <a:gd name="connsiteY11" fmla="*/ 140294 h 742950"/>
                  <a:gd name="connsiteX12" fmla="*/ 2673350 w 3905250"/>
                  <a:gd name="connsiteY12" fmla="*/ 163936 h 742950"/>
                  <a:gd name="connsiteX13" fmla="*/ 2557463 w 3905250"/>
                  <a:gd name="connsiteY13" fmla="*/ 174068 h 742950"/>
                  <a:gd name="connsiteX14" fmla="*/ 2409825 w 3905250"/>
                  <a:gd name="connsiteY14" fmla="*/ 147049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219450 w 3905250"/>
                  <a:gd name="connsiteY8" fmla="*/ 184150 h 742950"/>
                  <a:gd name="connsiteX9" fmla="*/ 3063082 w 3905250"/>
                  <a:gd name="connsiteY9" fmla="*/ 157131 h 742950"/>
                  <a:gd name="connsiteX10" fmla="*/ 2933700 w 3905250"/>
                  <a:gd name="connsiteY10" fmla="*/ 70069 h 742950"/>
                  <a:gd name="connsiteX11" fmla="*/ 2809875 w 3905250"/>
                  <a:gd name="connsiteY11" fmla="*/ 140294 h 742950"/>
                  <a:gd name="connsiteX12" fmla="*/ 2673350 w 3905250"/>
                  <a:gd name="connsiteY12" fmla="*/ 163936 h 742950"/>
                  <a:gd name="connsiteX13" fmla="*/ 2557463 w 3905250"/>
                  <a:gd name="connsiteY13" fmla="*/ 174068 h 742950"/>
                  <a:gd name="connsiteX14" fmla="*/ 2409825 w 3905250"/>
                  <a:gd name="connsiteY14" fmla="*/ 147049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2950 h 742950"/>
                  <a:gd name="connsiteX1" fmla="*/ 3905250 w 3905250"/>
                  <a:gd name="connsiteY1" fmla="*/ 742950 h 742950"/>
                  <a:gd name="connsiteX2" fmla="*/ 3905250 w 3905250"/>
                  <a:gd name="connsiteY2" fmla="*/ 0 h 742950"/>
                  <a:gd name="connsiteX3" fmla="*/ 3797300 w 3905250"/>
                  <a:gd name="connsiteY3" fmla="*/ 0 h 742950"/>
                  <a:gd name="connsiteX4" fmla="*/ 3683000 w 3905250"/>
                  <a:gd name="connsiteY4" fmla="*/ 0 h 742950"/>
                  <a:gd name="connsiteX5" fmla="*/ 3568700 w 3905250"/>
                  <a:gd name="connsiteY5" fmla="*/ 114300 h 742950"/>
                  <a:gd name="connsiteX6" fmla="*/ 3422650 w 3905250"/>
                  <a:gd name="connsiteY6" fmla="*/ 114300 h 742950"/>
                  <a:gd name="connsiteX7" fmla="*/ 3289300 w 3905250"/>
                  <a:gd name="connsiteY7" fmla="*/ 114300 h 742950"/>
                  <a:gd name="connsiteX8" fmla="*/ 3198019 w 3905250"/>
                  <a:gd name="connsiteY8" fmla="*/ 103093 h 742950"/>
                  <a:gd name="connsiteX9" fmla="*/ 3063082 w 3905250"/>
                  <a:gd name="connsiteY9" fmla="*/ 157131 h 742950"/>
                  <a:gd name="connsiteX10" fmla="*/ 2933700 w 3905250"/>
                  <a:gd name="connsiteY10" fmla="*/ 70069 h 742950"/>
                  <a:gd name="connsiteX11" fmla="*/ 2809875 w 3905250"/>
                  <a:gd name="connsiteY11" fmla="*/ 140294 h 742950"/>
                  <a:gd name="connsiteX12" fmla="*/ 2673350 w 3905250"/>
                  <a:gd name="connsiteY12" fmla="*/ 163936 h 742950"/>
                  <a:gd name="connsiteX13" fmla="*/ 2557463 w 3905250"/>
                  <a:gd name="connsiteY13" fmla="*/ 174068 h 742950"/>
                  <a:gd name="connsiteX14" fmla="*/ 2409825 w 3905250"/>
                  <a:gd name="connsiteY14" fmla="*/ 147049 h 742950"/>
                  <a:gd name="connsiteX15" fmla="*/ 2289175 w 3905250"/>
                  <a:gd name="connsiteY15" fmla="*/ 102392 h 742950"/>
                  <a:gd name="connsiteX16" fmla="*/ 2163762 w 3905250"/>
                  <a:gd name="connsiteY16" fmla="*/ 195438 h 742950"/>
                  <a:gd name="connsiteX17" fmla="*/ 2166144 w 3905250"/>
                  <a:gd name="connsiteY17" fmla="*/ 203213 h 742950"/>
                  <a:gd name="connsiteX18" fmla="*/ 2037556 w 3905250"/>
                  <a:gd name="connsiteY18" fmla="*/ 286522 h 742950"/>
                  <a:gd name="connsiteX19" fmla="*/ 1892300 w 3905250"/>
                  <a:gd name="connsiteY19" fmla="*/ 240364 h 742950"/>
                  <a:gd name="connsiteX20" fmla="*/ 1774825 w 3905250"/>
                  <a:gd name="connsiteY20" fmla="*/ 310787 h 742950"/>
                  <a:gd name="connsiteX21" fmla="*/ 1647825 w 3905250"/>
                  <a:gd name="connsiteY21" fmla="*/ 313789 h 742950"/>
                  <a:gd name="connsiteX22" fmla="*/ 1520825 w 3905250"/>
                  <a:gd name="connsiteY22" fmla="*/ 382838 h 742950"/>
                  <a:gd name="connsiteX23" fmla="*/ 1384300 w 3905250"/>
                  <a:gd name="connsiteY23" fmla="*/ 361824 h 742950"/>
                  <a:gd name="connsiteX24" fmla="*/ 1263649 w 3905250"/>
                  <a:gd name="connsiteY24" fmla="*/ 324154 h 742950"/>
                  <a:gd name="connsiteX25" fmla="*/ 1137443 w 3905250"/>
                  <a:gd name="connsiteY25" fmla="*/ 350941 h 742950"/>
                  <a:gd name="connsiteX26" fmla="*/ 1004888 w 3905250"/>
                  <a:gd name="connsiteY26" fmla="*/ 425150 h 742950"/>
                  <a:gd name="connsiteX27" fmla="*/ 888206 w 3905250"/>
                  <a:gd name="connsiteY27" fmla="*/ 355583 h 742950"/>
                  <a:gd name="connsiteX28" fmla="*/ 735806 w 3905250"/>
                  <a:gd name="connsiteY28" fmla="*/ 360086 h 742950"/>
                  <a:gd name="connsiteX29" fmla="*/ 622300 w 3905250"/>
                  <a:gd name="connsiteY29" fmla="*/ 274298 h 742950"/>
                  <a:gd name="connsiteX30" fmla="*/ 489744 w 3905250"/>
                  <a:gd name="connsiteY30" fmla="*/ 362970 h 742950"/>
                  <a:gd name="connsiteX31" fmla="*/ 371475 w 3905250"/>
                  <a:gd name="connsiteY31" fmla="*/ 410076 h 742950"/>
                  <a:gd name="connsiteX32" fmla="*/ 242888 w 3905250"/>
                  <a:gd name="connsiteY32" fmla="*/ 201995 h 742950"/>
                  <a:gd name="connsiteX33" fmla="*/ 103981 w 3905250"/>
                  <a:gd name="connsiteY33" fmla="*/ 202514 h 742950"/>
                  <a:gd name="connsiteX34" fmla="*/ 9524 w 3905250"/>
                  <a:gd name="connsiteY34" fmla="*/ 230263 h 742950"/>
                  <a:gd name="connsiteX35" fmla="*/ 0 w 3905250"/>
                  <a:gd name="connsiteY35" fmla="*/ 742156 h 742950"/>
                  <a:gd name="connsiteX0" fmla="*/ 0 w 3905250"/>
                  <a:gd name="connsiteY0" fmla="*/ 745733 h 745733"/>
                  <a:gd name="connsiteX1" fmla="*/ 3905250 w 3905250"/>
                  <a:gd name="connsiteY1" fmla="*/ 745733 h 745733"/>
                  <a:gd name="connsiteX2" fmla="*/ 3905250 w 3905250"/>
                  <a:gd name="connsiteY2" fmla="*/ 2783 h 745733"/>
                  <a:gd name="connsiteX3" fmla="*/ 3797300 w 3905250"/>
                  <a:gd name="connsiteY3" fmla="*/ 2783 h 745733"/>
                  <a:gd name="connsiteX4" fmla="*/ 3683000 w 3905250"/>
                  <a:gd name="connsiteY4" fmla="*/ 2783 h 745733"/>
                  <a:gd name="connsiteX5" fmla="*/ 3568700 w 3905250"/>
                  <a:gd name="connsiteY5" fmla="*/ 117083 h 745733"/>
                  <a:gd name="connsiteX6" fmla="*/ 3422650 w 3905250"/>
                  <a:gd name="connsiteY6" fmla="*/ 117083 h 745733"/>
                  <a:gd name="connsiteX7" fmla="*/ 3315494 w 3905250"/>
                  <a:gd name="connsiteY7" fmla="*/ 0 h 745733"/>
                  <a:gd name="connsiteX8" fmla="*/ 3198019 w 3905250"/>
                  <a:gd name="connsiteY8" fmla="*/ 105876 h 745733"/>
                  <a:gd name="connsiteX9" fmla="*/ 3063082 w 3905250"/>
                  <a:gd name="connsiteY9" fmla="*/ 159914 h 745733"/>
                  <a:gd name="connsiteX10" fmla="*/ 2933700 w 3905250"/>
                  <a:gd name="connsiteY10" fmla="*/ 72852 h 745733"/>
                  <a:gd name="connsiteX11" fmla="*/ 2809875 w 3905250"/>
                  <a:gd name="connsiteY11" fmla="*/ 143077 h 745733"/>
                  <a:gd name="connsiteX12" fmla="*/ 2673350 w 3905250"/>
                  <a:gd name="connsiteY12" fmla="*/ 166719 h 745733"/>
                  <a:gd name="connsiteX13" fmla="*/ 2557463 w 3905250"/>
                  <a:gd name="connsiteY13" fmla="*/ 176851 h 745733"/>
                  <a:gd name="connsiteX14" fmla="*/ 2409825 w 3905250"/>
                  <a:gd name="connsiteY14" fmla="*/ 149832 h 745733"/>
                  <a:gd name="connsiteX15" fmla="*/ 2289175 w 3905250"/>
                  <a:gd name="connsiteY15" fmla="*/ 105175 h 745733"/>
                  <a:gd name="connsiteX16" fmla="*/ 2163762 w 3905250"/>
                  <a:gd name="connsiteY16" fmla="*/ 198221 h 745733"/>
                  <a:gd name="connsiteX17" fmla="*/ 2166144 w 3905250"/>
                  <a:gd name="connsiteY17" fmla="*/ 205996 h 745733"/>
                  <a:gd name="connsiteX18" fmla="*/ 2037556 w 3905250"/>
                  <a:gd name="connsiteY18" fmla="*/ 289305 h 745733"/>
                  <a:gd name="connsiteX19" fmla="*/ 1892300 w 3905250"/>
                  <a:gd name="connsiteY19" fmla="*/ 243147 h 745733"/>
                  <a:gd name="connsiteX20" fmla="*/ 1774825 w 3905250"/>
                  <a:gd name="connsiteY20" fmla="*/ 313570 h 745733"/>
                  <a:gd name="connsiteX21" fmla="*/ 1647825 w 3905250"/>
                  <a:gd name="connsiteY21" fmla="*/ 316572 h 745733"/>
                  <a:gd name="connsiteX22" fmla="*/ 1520825 w 3905250"/>
                  <a:gd name="connsiteY22" fmla="*/ 385621 h 745733"/>
                  <a:gd name="connsiteX23" fmla="*/ 1384300 w 3905250"/>
                  <a:gd name="connsiteY23" fmla="*/ 364607 h 745733"/>
                  <a:gd name="connsiteX24" fmla="*/ 1263649 w 3905250"/>
                  <a:gd name="connsiteY24" fmla="*/ 326937 h 745733"/>
                  <a:gd name="connsiteX25" fmla="*/ 1137443 w 3905250"/>
                  <a:gd name="connsiteY25" fmla="*/ 353724 h 745733"/>
                  <a:gd name="connsiteX26" fmla="*/ 1004888 w 3905250"/>
                  <a:gd name="connsiteY26" fmla="*/ 427933 h 745733"/>
                  <a:gd name="connsiteX27" fmla="*/ 888206 w 3905250"/>
                  <a:gd name="connsiteY27" fmla="*/ 358366 h 745733"/>
                  <a:gd name="connsiteX28" fmla="*/ 735806 w 3905250"/>
                  <a:gd name="connsiteY28" fmla="*/ 362869 h 745733"/>
                  <a:gd name="connsiteX29" fmla="*/ 622300 w 3905250"/>
                  <a:gd name="connsiteY29" fmla="*/ 277081 h 745733"/>
                  <a:gd name="connsiteX30" fmla="*/ 489744 w 3905250"/>
                  <a:gd name="connsiteY30" fmla="*/ 365753 h 745733"/>
                  <a:gd name="connsiteX31" fmla="*/ 371475 w 3905250"/>
                  <a:gd name="connsiteY31" fmla="*/ 412859 h 745733"/>
                  <a:gd name="connsiteX32" fmla="*/ 242888 w 3905250"/>
                  <a:gd name="connsiteY32" fmla="*/ 204778 h 745733"/>
                  <a:gd name="connsiteX33" fmla="*/ 103981 w 3905250"/>
                  <a:gd name="connsiteY33" fmla="*/ 205297 h 745733"/>
                  <a:gd name="connsiteX34" fmla="*/ 9524 w 3905250"/>
                  <a:gd name="connsiteY34" fmla="*/ 233046 h 745733"/>
                  <a:gd name="connsiteX35" fmla="*/ 0 w 3905250"/>
                  <a:gd name="connsiteY35" fmla="*/ 744939 h 745733"/>
                  <a:gd name="connsiteX0" fmla="*/ 0 w 3905250"/>
                  <a:gd name="connsiteY0" fmla="*/ 745733 h 745733"/>
                  <a:gd name="connsiteX1" fmla="*/ 3905250 w 3905250"/>
                  <a:gd name="connsiteY1" fmla="*/ 745733 h 745733"/>
                  <a:gd name="connsiteX2" fmla="*/ 3905250 w 3905250"/>
                  <a:gd name="connsiteY2" fmla="*/ 2783 h 745733"/>
                  <a:gd name="connsiteX3" fmla="*/ 3797300 w 3905250"/>
                  <a:gd name="connsiteY3" fmla="*/ 2783 h 745733"/>
                  <a:gd name="connsiteX4" fmla="*/ 3683000 w 3905250"/>
                  <a:gd name="connsiteY4" fmla="*/ 2783 h 745733"/>
                  <a:gd name="connsiteX5" fmla="*/ 3568700 w 3905250"/>
                  <a:gd name="connsiteY5" fmla="*/ 117083 h 745733"/>
                  <a:gd name="connsiteX6" fmla="*/ 3439319 w 3905250"/>
                  <a:gd name="connsiteY6" fmla="*/ 39403 h 745733"/>
                  <a:gd name="connsiteX7" fmla="*/ 3315494 w 3905250"/>
                  <a:gd name="connsiteY7" fmla="*/ 0 h 745733"/>
                  <a:gd name="connsiteX8" fmla="*/ 3198019 w 3905250"/>
                  <a:gd name="connsiteY8" fmla="*/ 105876 h 745733"/>
                  <a:gd name="connsiteX9" fmla="*/ 3063082 w 3905250"/>
                  <a:gd name="connsiteY9" fmla="*/ 159914 h 745733"/>
                  <a:gd name="connsiteX10" fmla="*/ 2933700 w 3905250"/>
                  <a:gd name="connsiteY10" fmla="*/ 72852 h 745733"/>
                  <a:gd name="connsiteX11" fmla="*/ 2809875 w 3905250"/>
                  <a:gd name="connsiteY11" fmla="*/ 143077 h 745733"/>
                  <a:gd name="connsiteX12" fmla="*/ 2673350 w 3905250"/>
                  <a:gd name="connsiteY12" fmla="*/ 166719 h 745733"/>
                  <a:gd name="connsiteX13" fmla="*/ 2557463 w 3905250"/>
                  <a:gd name="connsiteY13" fmla="*/ 176851 h 745733"/>
                  <a:gd name="connsiteX14" fmla="*/ 2409825 w 3905250"/>
                  <a:gd name="connsiteY14" fmla="*/ 149832 h 745733"/>
                  <a:gd name="connsiteX15" fmla="*/ 2289175 w 3905250"/>
                  <a:gd name="connsiteY15" fmla="*/ 105175 h 745733"/>
                  <a:gd name="connsiteX16" fmla="*/ 2163762 w 3905250"/>
                  <a:gd name="connsiteY16" fmla="*/ 198221 h 745733"/>
                  <a:gd name="connsiteX17" fmla="*/ 2166144 w 3905250"/>
                  <a:gd name="connsiteY17" fmla="*/ 205996 h 745733"/>
                  <a:gd name="connsiteX18" fmla="*/ 2037556 w 3905250"/>
                  <a:gd name="connsiteY18" fmla="*/ 289305 h 745733"/>
                  <a:gd name="connsiteX19" fmla="*/ 1892300 w 3905250"/>
                  <a:gd name="connsiteY19" fmla="*/ 243147 h 745733"/>
                  <a:gd name="connsiteX20" fmla="*/ 1774825 w 3905250"/>
                  <a:gd name="connsiteY20" fmla="*/ 313570 h 745733"/>
                  <a:gd name="connsiteX21" fmla="*/ 1647825 w 3905250"/>
                  <a:gd name="connsiteY21" fmla="*/ 316572 h 745733"/>
                  <a:gd name="connsiteX22" fmla="*/ 1520825 w 3905250"/>
                  <a:gd name="connsiteY22" fmla="*/ 385621 h 745733"/>
                  <a:gd name="connsiteX23" fmla="*/ 1384300 w 3905250"/>
                  <a:gd name="connsiteY23" fmla="*/ 364607 h 745733"/>
                  <a:gd name="connsiteX24" fmla="*/ 1263649 w 3905250"/>
                  <a:gd name="connsiteY24" fmla="*/ 326937 h 745733"/>
                  <a:gd name="connsiteX25" fmla="*/ 1137443 w 3905250"/>
                  <a:gd name="connsiteY25" fmla="*/ 353724 h 745733"/>
                  <a:gd name="connsiteX26" fmla="*/ 1004888 w 3905250"/>
                  <a:gd name="connsiteY26" fmla="*/ 427933 h 745733"/>
                  <a:gd name="connsiteX27" fmla="*/ 888206 w 3905250"/>
                  <a:gd name="connsiteY27" fmla="*/ 358366 h 745733"/>
                  <a:gd name="connsiteX28" fmla="*/ 735806 w 3905250"/>
                  <a:gd name="connsiteY28" fmla="*/ 362869 h 745733"/>
                  <a:gd name="connsiteX29" fmla="*/ 622300 w 3905250"/>
                  <a:gd name="connsiteY29" fmla="*/ 277081 h 745733"/>
                  <a:gd name="connsiteX30" fmla="*/ 489744 w 3905250"/>
                  <a:gd name="connsiteY30" fmla="*/ 365753 h 745733"/>
                  <a:gd name="connsiteX31" fmla="*/ 371475 w 3905250"/>
                  <a:gd name="connsiteY31" fmla="*/ 412859 h 745733"/>
                  <a:gd name="connsiteX32" fmla="*/ 242888 w 3905250"/>
                  <a:gd name="connsiteY32" fmla="*/ 204778 h 745733"/>
                  <a:gd name="connsiteX33" fmla="*/ 103981 w 3905250"/>
                  <a:gd name="connsiteY33" fmla="*/ 205297 h 745733"/>
                  <a:gd name="connsiteX34" fmla="*/ 9524 w 3905250"/>
                  <a:gd name="connsiteY34" fmla="*/ 233046 h 745733"/>
                  <a:gd name="connsiteX35" fmla="*/ 0 w 3905250"/>
                  <a:gd name="connsiteY35" fmla="*/ 744939 h 745733"/>
                  <a:gd name="connsiteX0" fmla="*/ 0 w 3905250"/>
                  <a:gd name="connsiteY0" fmla="*/ 860564 h 860564"/>
                  <a:gd name="connsiteX1" fmla="*/ 3905250 w 3905250"/>
                  <a:gd name="connsiteY1" fmla="*/ 860564 h 860564"/>
                  <a:gd name="connsiteX2" fmla="*/ 3905250 w 3905250"/>
                  <a:gd name="connsiteY2" fmla="*/ 117614 h 860564"/>
                  <a:gd name="connsiteX3" fmla="*/ 3797300 w 3905250"/>
                  <a:gd name="connsiteY3" fmla="*/ 117614 h 860564"/>
                  <a:gd name="connsiteX4" fmla="*/ 3683000 w 3905250"/>
                  <a:gd name="connsiteY4" fmla="*/ 117614 h 860564"/>
                  <a:gd name="connsiteX5" fmla="*/ 3585369 w 3905250"/>
                  <a:gd name="connsiteY5" fmla="*/ 0 h 860564"/>
                  <a:gd name="connsiteX6" fmla="*/ 3439319 w 3905250"/>
                  <a:gd name="connsiteY6" fmla="*/ 154234 h 860564"/>
                  <a:gd name="connsiteX7" fmla="*/ 3315494 w 3905250"/>
                  <a:gd name="connsiteY7" fmla="*/ 114831 h 860564"/>
                  <a:gd name="connsiteX8" fmla="*/ 3198019 w 3905250"/>
                  <a:gd name="connsiteY8" fmla="*/ 220707 h 860564"/>
                  <a:gd name="connsiteX9" fmla="*/ 3063082 w 3905250"/>
                  <a:gd name="connsiteY9" fmla="*/ 274745 h 860564"/>
                  <a:gd name="connsiteX10" fmla="*/ 2933700 w 3905250"/>
                  <a:gd name="connsiteY10" fmla="*/ 187683 h 860564"/>
                  <a:gd name="connsiteX11" fmla="*/ 2809875 w 3905250"/>
                  <a:gd name="connsiteY11" fmla="*/ 257908 h 860564"/>
                  <a:gd name="connsiteX12" fmla="*/ 2673350 w 3905250"/>
                  <a:gd name="connsiteY12" fmla="*/ 281550 h 860564"/>
                  <a:gd name="connsiteX13" fmla="*/ 2557463 w 3905250"/>
                  <a:gd name="connsiteY13" fmla="*/ 291682 h 860564"/>
                  <a:gd name="connsiteX14" fmla="*/ 2409825 w 3905250"/>
                  <a:gd name="connsiteY14" fmla="*/ 264663 h 860564"/>
                  <a:gd name="connsiteX15" fmla="*/ 2289175 w 3905250"/>
                  <a:gd name="connsiteY15" fmla="*/ 220006 h 860564"/>
                  <a:gd name="connsiteX16" fmla="*/ 2163762 w 3905250"/>
                  <a:gd name="connsiteY16" fmla="*/ 313052 h 860564"/>
                  <a:gd name="connsiteX17" fmla="*/ 2166144 w 3905250"/>
                  <a:gd name="connsiteY17" fmla="*/ 320827 h 860564"/>
                  <a:gd name="connsiteX18" fmla="*/ 2037556 w 3905250"/>
                  <a:gd name="connsiteY18" fmla="*/ 404136 h 860564"/>
                  <a:gd name="connsiteX19" fmla="*/ 1892300 w 3905250"/>
                  <a:gd name="connsiteY19" fmla="*/ 357978 h 860564"/>
                  <a:gd name="connsiteX20" fmla="*/ 1774825 w 3905250"/>
                  <a:gd name="connsiteY20" fmla="*/ 428401 h 860564"/>
                  <a:gd name="connsiteX21" fmla="*/ 1647825 w 3905250"/>
                  <a:gd name="connsiteY21" fmla="*/ 431403 h 860564"/>
                  <a:gd name="connsiteX22" fmla="*/ 1520825 w 3905250"/>
                  <a:gd name="connsiteY22" fmla="*/ 500452 h 860564"/>
                  <a:gd name="connsiteX23" fmla="*/ 1384300 w 3905250"/>
                  <a:gd name="connsiteY23" fmla="*/ 479438 h 860564"/>
                  <a:gd name="connsiteX24" fmla="*/ 1263649 w 3905250"/>
                  <a:gd name="connsiteY24" fmla="*/ 441768 h 860564"/>
                  <a:gd name="connsiteX25" fmla="*/ 1137443 w 3905250"/>
                  <a:gd name="connsiteY25" fmla="*/ 468555 h 860564"/>
                  <a:gd name="connsiteX26" fmla="*/ 1004888 w 3905250"/>
                  <a:gd name="connsiteY26" fmla="*/ 542764 h 860564"/>
                  <a:gd name="connsiteX27" fmla="*/ 888206 w 3905250"/>
                  <a:gd name="connsiteY27" fmla="*/ 473197 h 860564"/>
                  <a:gd name="connsiteX28" fmla="*/ 735806 w 3905250"/>
                  <a:gd name="connsiteY28" fmla="*/ 477700 h 860564"/>
                  <a:gd name="connsiteX29" fmla="*/ 622300 w 3905250"/>
                  <a:gd name="connsiteY29" fmla="*/ 391912 h 860564"/>
                  <a:gd name="connsiteX30" fmla="*/ 489744 w 3905250"/>
                  <a:gd name="connsiteY30" fmla="*/ 480584 h 860564"/>
                  <a:gd name="connsiteX31" fmla="*/ 371475 w 3905250"/>
                  <a:gd name="connsiteY31" fmla="*/ 527690 h 860564"/>
                  <a:gd name="connsiteX32" fmla="*/ 242888 w 3905250"/>
                  <a:gd name="connsiteY32" fmla="*/ 319609 h 860564"/>
                  <a:gd name="connsiteX33" fmla="*/ 103981 w 3905250"/>
                  <a:gd name="connsiteY33" fmla="*/ 320128 h 860564"/>
                  <a:gd name="connsiteX34" fmla="*/ 9524 w 3905250"/>
                  <a:gd name="connsiteY34" fmla="*/ 347877 h 860564"/>
                  <a:gd name="connsiteX35" fmla="*/ 0 w 3905250"/>
                  <a:gd name="connsiteY35" fmla="*/ 859770 h 860564"/>
                  <a:gd name="connsiteX0" fmla="*/ 0 w 3905250"/>
                  <a:gd name="connsiteY0" fmla="*/ 974864 h 974864"/>
                  <a:gd name="connsiteX1" fmla="*/ 3905250 w 3905250"/>
                  <a:gd name="connsiteY1" fmla="*/ 974864 h 974864"/>
                  <a:gd name="connsiteX2" fmla="*/ 3905250 w 3905250"/>
                  <a:gd name="connsiteY2" fmla="*/ 231914 h 974864"/>
                  <a:gd name="connsiteX3" fmla="*/ 3797300 w 3905250"/>
                  <a:gd name="connsiteY3" fmla="*/ 231914 h 974864"/>
                  <a:gd name="connsiteX4" fmla="*/ 3697288 w 3905250"/>
                  <a:gd name="connsiteY4" fmla="*/ 0 h 974864"/>
                  <a:gd name="connsiteX5" fmla="*/ 3585369 w 3905250"/>
                  <a:gd name="connsiteY5" fmla="*/ 114300 h 974864"/>
                  <a:gd name="connsiteX6" fmla="*/ 3439319 w 3905250"/>
                  <a:gd name="connsiteY6" fmla="*/ 268534 h 974864"/>
                  <a:gd name="connsiteX7" fmla="*/ 3315494 w 3905250"/>
                  <a:gd name="connsiteY7" fmla="*/ 229131 h 974864"/>
                  <a:gd name="connsiteX8" fmla="*/ 3198019 w 3905250"/>
                  <a:gd name="connsiteY8" fmla="*/ 335007 h 974864"/>
                  <a:gd name="connsiteX9" fmla="*/ 3063082 w 3905250"/>
                  <a:gd name="connsiteY9" fmla="*/ 389045 h 974864"/>
                  <a:gd name="connsiteX10" fmla="*/ 2933700 w 3905250"/>
                  <a:gd name="connsiteY10" fmla="*/ 301983 h 974864"/>
                  <a:gd name="connsiteX11" fmla="*/ 2809875 w 3905250"/>
                  <a:gd name="connsiteY11" fmla="*/ 372208 h 974864"/>
                  <a:gd name="connsiteX12" fmla="*/ 2673350 w 3905250"/>
                  <a:gd name="connsiteY12" fmla="*/ 395850 h 974864"/>
                  <a:gd name="connsiteX13" fmla="*/ 2557463 w 3905250"/>
                  <a:gd name="connsiteY13" fmla="*/ 405982 h 974864"/>
                  <a:gd name="connsiteX14" fmla="*/ 2409825 w 3905250"/>
                  <a:gd name="connsiteY14" fmla="*/ 378963 h 974864"/>
                  <a:gd name="connsiteX15" fmla="*/ 2289175 w 3905250"/>
                  <a:gd name="connsiteY15" fmla="*/ 334306 h 974864"/>
                  <a:gd name="connsiteX16" fmla="*/ 2163762 w 3905250"/>
                  <a:gd name="connsiteY16" fmla="*/ 427352 h 974864"/>
                  <a:gd name="connsiteX17" fmla="*/ 2166144 w 3905250"/>
                  <a:gd name="connsiteY17" fmla="*/ 435127 h 974864"/>
                  <a:gd name="connsiteX18" fmla="*/ 2037556 w 3905250"/>
                  <a:gd name="connsiteY18" fmla="*/ 518436 h 974864"/>
                  <a:gd name="connsiteX19" fmla="*/ 1892300 w 3905250"/>
                  <a:gd name="connsiteY19" fmla="*/ 472278 h 974864"/>
                  <a:gd name="connsiteX20" fmla="*/ 1774825 w 3905250"/>
                  <a:gd name="connsiteY20" fmla="*/ 542701 h 974864"/>
                  <a:gd name="connsiteX21" fmla="*/ 1647825 w 3905250"/>
                  <a:gd name="connsiteY21" fmla="*/ 545703 h 974864"/>
                  <a:gd name="connsiteX22" fmla="*/ 1520825 w 3905250"/>
                  <a:gd name="connsiteY22" fmla="*/ 614752 h 974864"/>
                  <a:gd name="connsiteX23" fmla="*/ 1384300 w 3905250"/>
                  <a:gd name="connsiteY23" fmla="*/ 593738 h 974864"/>
                  <a:gd name="connsiteX24" fmla="*/ 1263649 w 3905250"/>
                  <a:gd name="connsiteY24" fmla="*/ 556068 h 974864"/>
                  <a:gd name="connsiteX25" fmla="*/ 1137443 w 3905250"/>
                  <a:gd name="connsiteY25" fmla="*/ 582855 h 974864"/>
                  <a:gd name="connsiteX26" fmla="*/ 1004888 w 3905250"/>
                  <a:gd name="connsiteY26" fmla="*/ 657064 h 974864"/>
                  <a:gd name="connsiteX27" fmla="*/ 888206 w 3905250"/>
                  <a:gd name="connsiteY27" fmla="*/ 587497 h 974864"/>
                  <a:gd name="connsiteX28" fmla="*/ 735806 w 3905250"/>
                  <a:gd name="connsiteY28" fmla="*/ 592000 h 974864"/>
                  <a:gd name="connsiteX29" fmla="*/ 622300 w 3905250"/>
                  <a:gd name="connsiteY29" fmla="*/ 506212 h 974864"/>
                  <a:gd name="connsiteX30" fmla="*/ 489744 w 3905250"/>
                  <a:gd name="connsiteY30" fmla="*/ 594884 h 974864"/>
                  <a:gd name="connsiteX31" fmla="*/ 371475 w 3905250"/>
                  <a:gd name="connsiteY31" fmla="*/ 641990 h 974864"/>
                  <a:gd name="connsiteX32" fmla="*/ 242888 w 3905250"/>
                  <a:gd name="connsiteY32" fmla="*/ 433909 h 974864"/>
                  <a:gd name="connsiteX33" fmla="*/ 103981 w 3905250"/>
                  <a:gd name="connsiteY33" fmla="*/ 434428 h 974864"/>
                  <a:gd name="connsiteX34" fmla="*/ 9524 w 3905250"/>
                  <a:gd name="connsiteY34" fmla="*/ 462177 h 974864"/>
                  <a:gd name="connsiteX35" fmla="*/ 0 w 3905250"/>
                  <a:gd name="connsiteY35" fmla="*/ 974070 h 974864"/>
                  <a:gd name="connsiteX0" fmla="*/ 0 w 3905250"/>
                  <a:gd name="connsiteY0" fmla="*/ 1037981 h 1037981"/>
                  <a:gd name="connsiteX1" fmla="*/ 3905250 w 3905250"/>
                  <a:gd name="connsiteY1" fmla="*/ 1037981 h 1037981"/>
                  <a:gd name="connsiteX2" fmla="*/ 3905250 w 3905250"/>
                  <a:gd name="connsiteY2" fmla="*/ 295031 h 1037981"/>
                  <a:gd name="connsiteX3" fmla="*/ 3833019 w 3905250"/>
                  <a:gd name="connsiteY3" fmla="*/ 5701 h 1037981"/>
                  <a:gd name="connsiteX4" fmla="*/ 3697288 w 3905250"/>
                  <a:gd name="connsiteY4" fmla="*/ 63117 h 1037981"/>
                  <a:gd name="connsiteX5" fmla="*/ 3585369 w 3905250"/>
                  <a:gd name="connsiteY5" fmla="*/ 177417 h 1037981"/>
                  <a:gd name="connsiteX6" fmla="*/ 3439319 w 3905250"/>
                  <a:gd name="connsiteY6" fmla="*/ 331651 h 1037981"/>
                  <a:gd name="connsiteX7" fmla="*/ 3315494 w 3905250"/>
                  <a:gd name="connsiteY7" fmla="*/ 292248 h 1037981"/>
                  <a:gd name="connsiteX8" fmla="*/ 3198019 w 3905250"/>
                  <a:gd name="connsiteY8" fmla="*/ 398124 h 1037981"/>
                  <a:gd name="connsiteX9" fmla="*/ 3063082 w 3905250"/>
                  <a:gd name="connsiteY9" fmla="*/ 452162 h 1037981"/>
                  <a:gd name="connsiteX10" fmla="*/ 2933700 w 3905250"/>
                  <a:gd name="connsiteY10" fmla="*/ 365100 h 1037981"/>
                  <a:gd name="connsiteX11" fmla="*/ 2809875 w 3905250"/>
                  <a:gd name="connsiteY11" fmla="*/ 435325 h 1037981"/>
                  <a:gd name="connsiteX12" fmla="*/ 2673350 w 3905250"/>
                  <a:gd name="connsiteY12" fmla="*/ 458967 h 1037981"/>
                  <a:gd name="connsiteX13" fmla="*/ 2557463 w 3905250"/>
                  <a:gd name="connsiteY13" fmla="*/ 469099 h 1037981"/>
                  <a:gd name="connsiteX14" fmla="*/ 2409825 w 3905250"/>
                  <a:gd name="connsiteY14" fmla="*/ 442080 h 1037981"/>
                  <a:gd name="connsiteX15" fmla="*/ 2289175 w 3905250"/>
                  <a:gd name="connsiteY15" fmla="*/ 397423 h 1037981"/>
                  <a:gd name="connsiteX16" fmla="*/ 2163762 w 3905250"/>
                  <a:gd name="connsiteY16" fmla="*/ 490469 h 1037981"/>
                  <a:gd name="connsiteX17" fmla="*/ 2166144 w 3905250"/>
                  <a:gd name="connsiteY17" fmla="*/ 498244 h 1037981"/>
                  <a:gd name="connsiteX18" fmla="*/ 2037556 w 3905250"/>
                  <a:gd name="connsiteY18" fmla="*/ 581553 h 1037981"/>
                  <a:gd name="connsiteX19" fmla="*/ 1892300 w 3905250"/>
                  <a:gd name="connsiteY19" fmla="*/ 535395 h 1037981"/>
                  <a:gd name="connsiteX20" fmla="*/ 1774825 w 3905250"/>
                  <a:gd name="connsiteY20" fmla="*/ 605818 h 1037981"/>
                  <a:gd name="connsiteX21" fmla="*/ 1647825 w 3905250"/>
                  <a:gd name="connsiteY21" fmla="*/ 608820 h 1037981"/>
                  <a:gd name="connsiteX22" fmla="*/ 1520825 w 3905250"/>
                  <a:gd name="connsiteY22" fmla="*/ 677869 h 1037981"/>
                  <a:gd name="connsiteX23" fmla="*/ 1384300 w 3905250"/>
                  <a:gd name="connsiteY23" fmla="*/ 656855 h 1037981"/>
                  <a:gd name="connsiteX24" fmla="*/ 1263649 w 3905250"/>
                  <a:gd name="connsiteY24" fmla="*/ 619185 h 1037981"/>
                  <a:gd name="connsiteX25" fmla="*/ 1137443 w 3905250"/>
                  <a:gd name="connsiteY25" fmla="*/ 645972 h 1037981"/>
                  <a:gd name="connsiteX26" fmla="*/ 1004888 w 3905250"/>
                  <a:gd name="connsiteY26" fmla="*/ 720181 h 1037981"/>
                  <a:gd name="connsiteX27" fmla="*/ 888206 w 3905250"/>
                  <a:gd name="connsiteY27" fmla="*/ 650614 h 1037981"/>
                  <a:gd name="connsiteX28" fmla="*/ 735806 w 3905250"/>
                  <a:gd name="connsiteY28" fmla="*/ 655117 h 1037981"/>
                  <a:gd name="connsiteX29" fmla="*/ 622300 w 3905250"/>
                  <a:gd name="connsiteY29" fmla="*/ 569329 h 1037981"/>
                  <a:gd name="connsiteX30" fmla="*/ 489744 w 3905250"/>
                  <a:gd name="connsiteY30" fmla="*/ 658001 h 1037981"/>
                  <a:gd name="connsiteX31" fmla="*/ 371475 w 3905250"/>
                  <a:gd name="connsiteY31" fmla="*/ 705107 h 1037981"/>
                  <a:gd name="connsiteX32" fmla="*/ 242888 w 3905250"/>
                  <a:gd name="connsiteY32" fmla="*/ 497026 h 1037981"/>
                  <a:gd name="connsiteX33" fmla="*/ 103981 w 3905250"/>
                  <a:gd name="connsiteY33" fmla="*/ 497545 h 1037981"/>
                  <a:gd name="connsiteX34" fmla="*/ 9524 w 3905250"/>
                  <a:gd name="connsiteY34" fmla="*/ 525294 h 1037981"/>
                  <a:gd name="connsiteX35" fmla="*/ 0 w 3905250"/>
                  <a:gd name="connsiteY35" fmla="*/ 1037187 h 1037981"/>
                  <a:gd name="connsiteX0" fmla="*/ 0 w 3905250"/>
                  <a:gd name="connsiteY0" fmla="*/ 1044664 h 1044664"/>
                  <a:gd name="connsiteX1" fmla="*/ 3905250 w 3905250"/>
                  <a:gd name="connsiteY1" fmla="*/ 1044664 h 1044664"/>
                  <a:gd name="connsiteX2" fmla="*/ 3905250 w 3905250"/>
                  <a:gd name="connsiteY2" fmla="*/ 0 h 1044664"/>
                  <a:gd name="connsiteX3" fmla="*/ 3833019 w 3905250"/>
                  <a:gd name="connsiteY3" fmla="*/ 12384 h 1044664"/>
                  <a:gd name="connsiteX4" fmla="*/ 3697288 w 3905250"/>
                  <a:gd name="connsiteY4" fmla="*/ 69800 h 1044664"/>
                  <a:gd name="connsiteX5" fmla="*/ 3585369 w 3905250"/>
                  <a:gd name="connsiteY5" fmla="*/ 184100 h 1044664"/>
                  <a:gd name="connsiteX6" fmla="*/ 3439319 w 3905250"/>
                  <a:gd name="connsiteY6" fmla="*/ 338334 h 1044664"/>
                  <a:gd name="connsiteX7" fmla="*/ 3315494 w 3905250"/>
                  <a:gd name="connsiteY7" fmla="*/ 298931 h 1044664"/>
                  <a:gd name="connsiteX8" fmla="*/ 3198019 w 3905250"/>
                  <a:gd name="connsiteY8" fmla="*/ 404807 h 1044664"/>
                  <a:gd name="connsiteX9" fmla="*/ 3063082 w 3905250"/>
                  <a:gd name="connsiteY9" fmla="*/ 458845 h 1044664"/>
                  <a:gd name="connsiteX10" fmla="*/ 2933700 w 3905250"/>
                  <a:gd name="connsiteY10" fmla="*/ 371783 h 1044664"/>
                  <a:gd name="connsiteX11" fmla="*/ 2809875 w 3905250"/>
                  <a:gd name="connsiteY11" fmla="*/ 442008 h 1044664"/>
                  <a:gd name="connsiteX12" fmla="*/ 2673350 w 3905250"/>
                  <a:gd name="connsiteY12" fmla="*/ 465650 h 1044664"/>
                  <a:gd name="connsiteX13" fmla="*/ 2557463 w 3905250"/>
                  <a:gd name="connsiteY13" fmla="*/ 475782 h 1044664"/>
                  <a:gd name="connsiteX14" fmla="*/ 2409825 w 3905250"/>
                  <a:gd name="connsiteY14" fmla="*/ 448763 h 1044664"/>
                  <a:gd name="connsiteX15" fmla="*/ 2289175 w 3905250"/>
                  <a:gd name="connsiteY15" fmla="*/ 404106 h 1044664"/>
                  <a:gd name="connsiteX16" fmla="*/ 2163762 w 3905250"/>
                  <a:gd name="connsiteY16" fmla="*/ 497152 h 1044664"/>
                  <a:gd name="connsiteX17" fmla="*/ 2166144 w 3905250"/>
                  <a:gd name="connsiteY17" fmla="*/ 504927 h 1044664"/>
                  <a:gd name="connsiteX18" fmla="*/ 2037556 w 3905250"/>
                  <a:gd name="connsiteY18" fmla="*/ 588236 h 1044664"/>
                  <a:gd name="connsiteX19" fmla="*/ 1892300 w 3905250"/>
                  <a:gd name="connsiteY19" fmla="*/ 542078 h 1044664"/>
                  <a:gd name="connsiteX20" fmla="*/ 1774825 w 3905250"/>
                  <a:gd name="connsiteY20" fmla="*/ 612501 h 1044664"/>
                  <a:gd name="connsiteX21" fmla="*/ 1647825 w 3905250"/>
                  <a:gd name="connsiteY21" fmla="*/ 615503 h 1044664"/>
                  <a:gd name="connsiteX22" fmla="*/ 1520825 w 3905250"/>
                  <a:gd name="connsiteY22" fmla="*/ 684552 h 1044664"/>
                  <a:gd name="connsiteX23" fmla="*/ 1384300 w 3905250"/>
                  <a:gd name="connsiteY23" fmla="*/ 663538 h 1044664"/>
                  <a:gd name="connsiteX24" fmla="*/ 1263649 w 3905250"/>
                  <a:gd name="connsiteY24" fmla="*/ 625868 h 1044664"/>
                  <a:gd name="connsiteX25" fmla="*/ 1137443 w 3905250"/>
                  <a:gd name="connsiteY25" fmla="*/ 652655 h 1044664"/>
                  <a:gd name="connsiteX26" fmla="*/ 1004888 w 3905250"/>
                  <a:gd name="connsiteY26" fmla="*/ 726864 h 1044664"/>
                  <a:gd name="connsiteX27" fmla="*/ 888206 w 3905250"/>
                  <a:gd name="connsiteY27" fmla="*/ 657297 h 1044664"/>
                  <a:gd name="connsiteX28" fmla="*/ 735806 w 3905250"/>
                  <a:gd name="connsiteY28" fmla="*/ 661800 h 1044664"/>
                  <a:gd name="connsiteX29" fmla="*/ 622300 w 3905250"/>
                  <a:gd name="connsiteY29" fmla="*/ 576012 h 1044664"/>
                  <a:gd name="connsiteX30" fmla="*/ 489744 w 3905250"/>
                  <a:gd name="connsiteY30" fmla="*/ 664684 h 1044664"/>
                  <a:gd name="connsiteX31" fmla="*/ 371475 w 3905250"/>
                  <a:gd name="connsiteY31" fmla="*/ 711790 h 1044664"/>
                  <a:gd name="connsiteX32" fmla="*/ 242888 w 3905250"/>
                  <a:gd name="connsiteY32" fmla="*/ 503709 h 1044664"/>
                  <a:gd name="connsiteX33" fmla="*/ 103981 w 3905250"/>
                  <a:gd name="connsiteY33" fmla="*/ 504228 h 1044664"/>
                  <a:gd name="connsiteX34" fmla="*/ 9524 w 3905250"/>
                  <a:gd name="connsiteY34" fmla="*/ 531977 h 1044664"/>
                  <a:gd name="connsiteX35" fmla="*/ 0 w 3905250"/>
                  <a:gd name="connsiteY35" fmla="*/ 1043870 h 1044664"/>
                  <a:gd name="connsiteX0" fmla="*/ 0 w 3905250"/>
                  <a:gd name="connsiteY0" fmla="*/ 1120514 h 1120514"/>
                  <a:gd name="connsiteX1" fmla="*/ 3905250 w 3905250"/>
                  <a:gd name="connsiteY1" fmla="*/ 1120514 h 1120514"/>
                  <a:gd name="connsiteX2" fmla="*/ 3905250 w 3905250"/>
                  <a:gd name="connsiteY2" fmla="*/ 75850 h 1120514"/>
                  <a:gd name="connsiteX3" fmla="*/ 3833019 w 3905250"/>
                  <a:gd name="connsiteY3" fmla="*/ 88234 h 1120514"/>
                  <a:gd name="connsiteX4" fmla="*/ 3697288 w 3905250"/>
                  <a:gd name="connsiteY4" fmla="*/ 145650 h 1120514"/>
                  <a:gd name="connsiteX5" fmla="*/ 3585369 w 3905250"/>
                  <a:gd name="connsiteY5" fmla="*/ 259950 h 1120514"/>
                  <a:gd name="connsiteX6" fmla="*/ 3439319 w 3905250"/>
                  <a:gd name="connsiteY6" fmla="*/ 414184 h 1120514"/>
                  <a:gd name="connsiteX7" fmla="*/ 3315494 w 3905250"/>
                  <a:gd name="connsiteY7" fmla="*/ 374781 h 1120514"/>
                  <a:gd name="connsiteX8" fmla="*/ 3198019 w 3905250"/>
                  <a:gd name="connsiteY8" fmla="*/ 480657 h 1120514"/>
                  <a:gd name="connsiteX9" fmla="*/ 3063082 w 3905250"/>
                  <a:gd name="connsiteY9" fmla="*/ 534695 h 1120514"/>
                  <a:gd name="connsiteX10" fmla="*/ 2933700 w 3905250"/>
                  <a:gd name="connsiteY10" fmla="*/ 447633 h 1120514"/>
                  <a:gd name="connsiteX11" fmla="*/ 2809875 w 3905250"/>
                  <a:gd name="connsiteY11" fmla="*/ 517858 h 1120514"/>
                  <a:gd name="connsiteX12" fmla="*/ 2673350 w 3905250"/>
                  <a:gd name="connsiteY12" fmla="*/ 541500 h 1120514"/>
                  <a:gd name="connsiteX13" fmla="*/ 2557463 w 3905250"/>
                  <a:gd name="connsiteY13" fmla="*/ 551632 h 1120514"/>
                  <a:gd name="connsiteX14" fmla="*/ 2409825 w 3905250"/>
                  <a:gd name="connsiteY14" fmla="*/ 524613 h 1120514"/>
                  <a:gd name="connsiteX15" fmla="*/ 2289175 w 3905250"/>
                  <a:gd name="connsiteY15" fmla="*/ 479956 h 1120514"/>
                  <a:gd name="connsiteX16" fmla="*/ 2163762 w 3905250"/>
                  <a:gd name="connsiteY16" fmla="*/ 573002 h 1120514"/>
                  <a:gd name="connsiteX17" fmla="*/ 2166144 w 3905250"/>
                  <a:gd name="connsiteY17" fmla="*/ 580777 h 1120514"/>
                  <a:gd name="connsiteX18" fmla="*/ 2037556 w 3905250"/>
                  <a:gd name="connsiteY18" fmla="*/ 664086 h 1120514"/>
                  <a:gd name="connsiteX19" fmla="*/ 1892300 w 3905250"/>
                  <a:gd name="connsiteY19" fmla="*/ 617928 h 1120514"/>
                  <a:gd name="connsiteX20" fmla="*/ 1774825 w 3905250"/>
                  <a:gd name="connsiteY20" fmla="*/ 688351 h 1120514"/>
                  <a:gd name="connsiteX21" fmla="*/ 1647825 w 3905250"/>
                  <a:gd name="connsiteY21" fmla="*/ 691353 h 1120514"/>
                  <a:gd name="connsiteX22" fmla="*/ 1520825 w 3905250"/>
                  <a:gd name="connsiteY22" fmla="*/ 760402 h 1120514"/>
                  <a:gd name="connsiteX23" fmla="*/ 1384300 w 3905250"/>
                  <a:gd name="connsiteY23" fmla="*/ 739388 h 1120514"/>
                  <a:gd name="connsiteX24" fmla="*/ 1263649 w 3905250"/>
                  <a:gd name="connsiteY24" fmla="*/ 701718 h 1120514"/>
                  <a:gd name="connsiteX25" fmla="*/ 1137443 w 3905250"/>
                  <a:gd name="connsiteY25" fmla="*/ 728505 h 1120514"/>
                  <a:gd name="connsiteX26" fmla="*/ 1004888 w 3905250"/>
                  <a:gd name="connsiteY26" fmla="*/ 802714 h 1120514"/>
                  <a:gd name="connsiteX27" fmla="*/ 888206 w 3905250"/>
                  <a:gd name="connsiteY27" fmla="*/ 733147 h 1120514"/>
                  <a:gd name="connsiteX28" fmla="*/ 735806 w 3905250"/>
                  <a:gd name="connsiteY28" fmla="*/ 737650 h 1120514"/>
                  <a:gd name="connsiteX29" fmla="*/ 622300 w 3905250"/>
                  <a:gd name="connsiteY29" fmla="*/ 651862 h 1120514"/>
                  <a:gd name="connsiteX30" fmla="*/ 489744 w 3905250"/>
                  <a:gd name="connsiteY30" fmla="*/ 740534 h 1120514"/>
                  <a:gd name="connsiteX31" fmla="*/ 371475 w 3905250"/>
                  <a:gd name="connsiteY31" fmla="*/ 787640 h 1120514"/>
                  <a:gd name="connsiteX32" fmla="*/ 242888 w 3905250"/>
                  <a:gd name="connsiteY32" fmla="*/ 579559 h 1120514"/>
                  <a:gd name="connsiteX33" fmla="*/ 103981 w 3905250"/>
                  <a:gd name="connsiteY33" fmla="*/ 580078 h 1120514"/>
                  <a:gd name="connsiteX34" fmla="*/ 9524 w 3905250"/>
                  <a:gd name="connsiteY34" fmla="*/ 607827 h 1120514"/>
                  <a:gd name="connsiteX35" fmla="*/ 0 w 3905250"/>
                  <a:gd name="connsiteY35" fmla="*/ 1119720 h 1120514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85369 w 3905341"/>
                  <a:gd name="connsiteY5" fmla="*/ 184317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85369 w 3905341"/>
                  <a:gd name="connsiteY5" fmla="*/ 184317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8019 w 3905341"/>
                  <a:gd name="connsiteY8" fmla="*/ 405024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35806 w 3905341"/>
                  <a:gd name="connsiteY28" fmla="*/ 662017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45331 w 3905341"/>
                  <a:gd name="connsiteY28" fmla="*/ 676652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45331 w 3905341"/>
                  <a:gd name="connsiteY28" fmla="*/ 676652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45331 w 3905341"/>
                  <a:gd name="connsiteY28" fmla="*/ 676652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  <a:gd name="connsiteX0" fmla="*/ 0 w 3905341"/>
                  <a:gd name="connsiteY0" fmla="*/ 1044881 h 1044881"/>
                  <a:gd name="connsiteX1" fmla="*/ 3905250 w 3905341"/>
                  <a:gd name="connsiteY1" fmla="*/ 1044881 h 1044881"/>
                  <a:gd name="connsiteX2" fmla="*/ 3905250 w 3905341"/>
                  <a:gd name="connsiteY2" fmla="*/ 217 h 1044881"/>
                  <a:gd name="connsiteX3" fmla="*/ 3833019 w 3905341"/>
                  <a:gd name="connsiteY3" fmla="*/ 12601 h 1044881"/>
                  <a:gd name="connsiteX4" fmla="*/ 3697288 w 3905341"/>
                  <a:gd name="connsiteY4" fmla="*/ 70017 h 1044881"/>
                  <a:gd name="connsiteX5" fmla="*/ 3575844 w 3905341"/>
                  <a:gd name="connsiteY5" fmla="*/ 188820 h 1044881"/>
                  <a:gd name="connsiteX6" fmla="*/ 3439319 w 3905341"/>
                  <a:gd name="connsiteY6" fmla="*/ 338551 h 1044881"/>
                  <a:gd name="connsiteX7" fmla="*/ 3315494 w 3905341"/>
                  <a:gd name="connsiteY7" fmla="*/ 299148 h 1044881"/>
                  <a:gd name="connsiteX8" fmla="*/ 3190875 w 3905341"/>
                  <a:gd name="connsiteY8" fmla="*/ 408402 h 1044881"/>
                  <a:gd name="connsiteX9" fmla="*/ 3063082 w 3905341"/>
                  <a:gd name="connsiteY9" fmla="*/ 459062 h 1044881"/>
                  <a:gd name="connsiteX10" fmla="*/ 2933700 w 3905341"/>
                  <a:gd name="connsiteY10" fmla="*/ 372000 h 1044881"/>
                  <a:gd name="connsiteX11" fmla="*/ 2809875 w 3905341"/>
                  <a:gd name="connsiteY11" fmla="*/ 442225 h 1044881"/>
                  <a:gd name="connsiteX12" fmla="*/ 2673350 w 3905341"/>
                  <a:gd name="connsiteY12" fmla="*/ 465867 h 1044881"/>
                  <a:gd name="connsiteX13" fmla="*/ 2557463 w 3905341"/>
                  <a:gd name="connsiteY13" fmla="*/ 475999 h 1044881"/>
                  <a:gd name="connsiteX14" fmla="*/ 2409825 w 3905341"/>
                  <a:gd name="connsiteY14" fmla="*/ 448980 h 1044881"/>
                  <a:gd name="connsiteX15" fmla="*/ 2289175 w 3905341"/>
                  <a:gd name="connsiteY15" fmla="*/ 404323 h 1044881"/>
                  <a:gd name="connsiteX16" fmla="*/ 2163762 w 3905341"/>
                  <a:gd name="connsiteY16" fmla="*/ 497369 h 1044881"/>
                  <a:gd name="connsiteX17" fmla="*/ 2166144 w 3905341"/>
                  <a:gd name="connsiteY17" fmla="*/ 505144 h 1044881"/>
                  <a:gd name="connsiteX18" fmla="*/ 2037556 w 3905341"/>
                  <a:gd name="connsiteY18" fmla="*/ 588453 h 1044881"/>
                  <a:gd name="connsiteX19" fmla="*/ 1892300 w 3905341"/>
                  <a:gd name="connsiteY19" fmla="*/ 542295 h 1044881"/>
                  <a:gd name="connsiteX20" fmla="*/ 1774825 w 3905341"/>
                  <a:gd name="connsiteY20" fmla="*/ 612718 h 1044881"/>
                  <a:gd name="connsiteX21" fmla="*/ 1647825 w 3905341"/>
                  <a:gd name="connsiteY21" fmla="*/ 615720 h 1044881"/>
                  <a:gd name="connsiteX22" fmla="*/ 1520825 w 3905341"/>
                  <a:gd name="connsiteY22" fmla="*/ 684769 h 1044881"/>
                  <a:gd name="connsiteX23" fmla="*/ 1384300 w 3905341"/>
                  <a:gd name="connsiteY23" fmla="*/ 663755 h 1044881"/>
                  <a:gd name="connsiteX24" fmla="*/ 1263649 w 3905341"/>
                  <a:gd name="connsiteY24" fmla="*/ 626085 h 1044881"/>
                  <a:gd name="connsiteX25" fmla="*/ 1137443 w 3905341"/>
                  <a:gd name="connsiteY25" fmla="*/ 652872 h 1044881"/>
                  <a:gd name="connsiteX26" fmla="*/ 1004888 w 3905341"/>
                  <a:gd name="connsiteY26" fmla="*/ 727081 h 1044881"/>
                  <a:gd name="connsiteX27" fmla="*/ 888206 w 3905341"/>
                  <a:gd name="connsiteY27" fmla="*/ 657514 h 1044881"/>
                  <a:gd name="connsiteX28" fmla="*/ 745331 w 3905341"/>
                  <a:gd name="connsiteY28" fmla="*/ 676652 h 1044881"/>
                  <a:gd name="connsiteX29" fmla="*/ 622300 w 3905341"/>
                  <a:gd name="connsiteY29" fmla="*/ 576229 h 1044881"/>
                  <a:gd name="connsiteX30" fmla="*/ 489744 w 3905341"/>
                  <a:gd name="connsiteY30" fmla="*/ 664901 h 1044881"/>
                  <a:gd name="connsiteX31" fmla="*/ 371475 w 3905341"/>
                  <a:gd name="connsiteY31" fmla="*/ 712007 h 1044881"/>
                  <a:gd name="connsiteX32" fmla="*/ 242888 w 3905341"/>
                  <a:gd name="connsiteY32" fmla="*/ 503926 h 1044881"/>
                  <a:gd name="connsiteX33" fmla="*/ 103981 w 3905341"/>
                  <a:gd name="connsiteY33" fmla="*/ 504445 h 1044881"/>
                  <a:gd name="connsiteX34" fmla="*/ 9524 w 3905341"/>
                  <a:gd name="connsiteY34" fmla="*/ 532194 h 1044881"/>
                  <a:gd name="connsiteX35" fmla="*/ 0 w 3905341"/>
                  <a:gd name="connsiteY35" fmla="*/ 1044087 h 1044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905341" h="1044881">
                    <a:moveTo>
                      <a:pt x="0" y="1044881"/>
                    </a:moveTo>
                    <a:lnTo>
                      <a:pt x="3905250" y="1044881"/>
                    </a:lnTo>
                    <a:cubicBezTo>
                      <a:pt x="3905250" y="696660"/>
                      <a:pt x="3903000" y="1143"/>
                      <a:pt x="3905250" y="217"/>
                    </a:cubicBezTo>
                    <a:cubicBezTo>
                      <a:pt x="3907500" y="-709"/>
                      <a:pt x="3867679" y="968"/>
                      <a:pt x="3833019" y="12601"/>
                    </a:cubicBezTo>
                    <a:cubicBezTo>
                      <a:pt x="3798359" y="24234"/>
                      <a:pt x="3740150" y="40647"/>
                      <a:pt x="3697288" y="70017"/>
                    </a:cubicBezTo>
                    <a:cubicBezTo>
                      <a:pt x="3654426" y="99387"/>
                      <a:pt x="3569758" y="193323"/>
                      <a:pt x="3575844" y="188820"/>
                    </a:cubicBezTo>
                    <a:cubicBezTo>
                      <a:pt x="3581930" y="184317"/>
                      <a:pt x="3451754" y="332547"/>
                      <a:pt x="3439319" y="338551"/>
                    </a:cubicBezTo>
                    <a:cubicBezTo>
                      <a:pt x="3426884" y="344555"/>
                      <a:pt x="3356901" y="287506"/>
                      <a:pt x="3315494" y="299148"/>
                    </a:cubicBezTo>
                    <a:cubicBezTo>
                      <a:pt x="3274087" y="310790"/>
                      <a:pt x="3200136" y="405024"/>
                      <a:pt x="3190875" y="408402"/>
                    </a:cubicBezTo>
                    <a:cubicBezTo>
                      <a:pt x="3181614" y="411780"/>
                      <a:pt x="3082132" y="460626"/>
                      <a:pt x="3063082" y="459062"/>
                    </a:cubicBezTo>
                    <a:cubicBezTo>
                      <a:pt x="3044032" y="457498"/>
                      <a:pt x="2969683" y="410027"/>
                      <a:pt x="2933700" y="372000"/>
                    </a:cubicBezTo>
                    <a:cubicBezTo>
                      <a:pt x="2892425" y="395408"/>
                      <a:pt x="2826808" y="439598"/>
                      <a:pt x="2809875" y="442225"/>
                    </a:cubicBezTo>
                    <a:cubicBezTo>
                      <a:pt x="2792942" y="444852"/>
                      <a:pt x="2715419" y="460238"/>
                      <a:pt x="2673350" y="465867"/>
                    </a:cubicBezTo>
                    <a:cubicBezTo>
                      <a:pt x="2631281" y="471496"/>
                      <a:pt x="2601384" y="478813"/>
                      <a:pt x="2557463" y="475999"/>
                    </a:cubicBezTo>
                    <a:cubicBezTo>
                      <a:pt x="2513542" y="473185"/>
                      <a:pt x="2454540" y="460926"/>
                      <a:pt x="2409825" y="448980"/>
                    </a:cubicBezTo>
                    <a:cubicBezTo>
                      <a:pt x="2365110" y="437034"/>
                      <a:pt x="2322248" y="417649"/>
                      <a:pt x="2289175" y="404323"/>
                    </a:cubicBezTo>
                    <a:cubicBezTo>
                      <a:pt x="2260071" y="428208"/>
                      <a:pt x="2192866" y="473484"/>
                      <a:pt x="2163762" y="497369"/>
                    </a:cubicBezTo>
                    <a:lnTo>
                      <a:pt x="2166144" y="505144"/>
                    </a:lnTo>
                    <a:cubicBezTo>
                      <a:pt x="2151063" y="508146"/>
                      <a:pt x="2046704" y="589298"/>
                      <a:pt x="2037556" y="588453"/>
                    </a:cubicBezTo>
                    <a:cubicBezTo>
                      <a:pt x="2028408" y="587608"/>
                      <a:pt x="1939925" y="554304"/>
                      <a:pt x="1892300" y="542295"/>
                    </a:cubicBezTo>
                    <a:lnTo>
                      <a:pt x="1774825" y="612718"/>
                    </a:lnTo>
                    <a:lnTo>
                      <a:pt x="1647825" y="615720"/>
                    </a:lnTo>
                    <a:cubicBezTo>
                      <a:pt x="1641211" y="616470"/>
                      <a:pt x="1564746" y="676763"/>
                      <a:pt x="1520825" y="684769"/>
                    </a:cubicBezTo>
                    <a:cubicBezTo>
                      <a:pt x="1476904" y="692775"/>
                      <a:pt x="1427163" y="673536"/>
                      <a:pt x="1384300" y="663755"/>
                    </a:cubicBezTo>
                    <a:cubicBezTo>
                      <a:pt x="1341437" y="653974"/>
                      <a:pt x="1261930" y="626773"/>
                      <a:pt x="1263649" y="626085"/>
                    </a:cubicBezTo>
                    <a:cubicBezTo>
                      <a:pt x="1265368" y="625397"/>
                      <a:pt x="1142470" y="646171"/>
                      <a:pt x="1137443" y="652872"/>
                    </a:cubicBezTo>
                    <a:cubicBezTo>
                      <a:pt x="1132416" y="659573"/>
                      <a:pt x="1049073" y="702345"/>
                      <a:pt x="1004888" y="727081"/>
                    </a:cubicBezTo>
                    <a:cubicBezTo>
                      <a:pt x="965597" y="708028"/>
                      <a:pt x="902890" y="658038"/>
                      <a:pt x="888206" y="657514"/>
                    </a:cubicBezTo>
                    <a:cubicBezTo>
                      <a:pt x="873522" y="656990"/>
                      <a:pt x="747184" y="676968"/>
                      <a:pt x="745331" y="676652"/>
                    </a:cubicBezTo>
                    <a:cubicBezTo>
                      <a:pt x="743478" y="676336"/>
                      <a:pt x="663310" y="609703"/>
                      <a:pt x="622300" y="576229"/>
                    </a:cubicBezTo>
                    <a:lnTo>
                      <a:pt x="489744" y="664901"/>
                    </a:lnTo>
                    <a:lnTo>
                      <a:pt x="371475" y="712007"/>
                    </a:lnTo>
                    <a:cubicBezTo>
                      <a:pt x="333507" y="654656"/>
                      <a:pt x="246988" y="506998"/>
                      <a:pt x="242888" y="503926"/>
                    </a:cubicBezTo>
                    <a:cubicBezTo>
                      <a:pt x="238788" y="500854"/>
                      <a:pt x="145521" y="511589"/>
                      <a:pt x="103981" y="504445"/>
                    </a:cubicBezTo>
                    <a:lnTo>
                      <a:pt x="9524" y="532194"/>
                    </a:lnTo>
                    <a:lnTo>
                      <a:pt x="0" y="1044087"/>
                    </a:lnTo>
                  </a:path>
                </a:pathLst>
              </a:custGeom>
              <a:solidFill>
                <a:srgbClr val="FFBDBD"/>
              </a:solidFill>
              <a:ln w="76200" cap="rnd"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18" name="그룹 517"/>
              <p:cNvGrpSpPr/>
              <p:nvPr/>
            </p:nvGrpSpPr>
            <p:grpSpPr>
              <a:xfrm>
                <a:off x="4810125" y="2323790"/>
                <a:ext cx="3870325" cy="2507796"/>
                <a:chOff x="4794251" y="2378982"/>
                <a:chExt cx="3918209" cy="2507796"/>
              </a:xfrm>
            </p:grpSpPr>
            <p:cxnSp>
              <p:nvCxnSpPr>
                <p:cNvPr id="519" name="직선 연결선 518"/>
                <p:cNvCxnSpPr/>
                <p:nvPr/>
              </p:nvCxnSpPr>
              <p:spPr bwMode="auto">
                <a:xfrm flipH="1">
                  <a:off x="4849221" y="3445026"/>
                  <a:ext cx="3863239" cy="0"/>
                </a:xfrm>
                <a:prstGeom prst="line">
                  <a:avLst/>
                </a:prstGeom>
                <a:solidFill>
                  <a:srgbClr val="FFBDBD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0" name="직선 연결선 519"/>
                <p:cNvCxnSpPr/>
                <p:nvPr/>
              </p:nvCxnSpPr>
              <p:spPr bwMode="auto">
                <a:xfrm flipH="1">
                  <a:off x="4849221" y="3089678"/>
                  <a:ext cx="3863239" cy="0"/>
                </a:xfrm>
                <a:prstGeom prst="line">
                  <a:avLst/>
                </a:prstGeom>
                <a:solidFill>
                  <a:srgbClr val="FFBDBD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1" name="직선 연결선 520"/>
                <p:cNvCxnSpPr/>
                <p:nvPr/>
              </p:nvCxnSpPr>
              <p:spPr bwMode="auto">
                <a:xfrm flipH="1">
                  <a:off x="4849221" y="2734330"/>
                  <a:ext cx="3863239" cy="0"/>
                </a:xfrm>
                <a:prstGeom prst="line">
                  <a:avLst/>
                </a:prstGeom>
                <a:solidFill>
                  <a:srgbClr val="FFBDBD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2" name="직선 연결선 521"/>
                <p:cNvCxnSpPr/>
                <p:nvPr/>
              </p:nvCxnSpPr>
              <p:spPr bwMode="auto">
                <a:xfrm flipH="1">
                  <a:off x="4849221" y="4155722"/>
                  <a:ext cx="3863239" cy="0"/>
                </a:xfrm>
                <a:prstGeom prst="line">
                  <a:avLst/>
                </a:prstGeom>
                <a:solidFill>
                  <a:srgbClr val="FFBDBD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3" name="직선 연결선 522"/>
                <p:cNvCxnSpPr/>
                <p:nvPr/>
              </p:nvCxnSpPr>
              <p:spPr bwMode="auto">
                <a:xfrm flipH="1">
                  <a:off x="4849221" y="4511072"/>
                  <a:ext cx="3863239" cy="0"/>
                </a:xfrm>
                <a:prstGeom prst="line">
                  <a:avLst/>
                </a:prstGeom>
                <a:solidFill>
                  <a:srgbClr val="FFBDBD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4" name="직선 연결선 523"/>
                <p:cNvCxnSpPr/>
                <p:nvPr/>
              </p:nvCxnSpPr>
              <p:spPr bwMode="auto">
                <a:xfrm flipH="1">
                  <a:off x="4849221" y="3800374"/>
                  <a:ext cx="3863239" cy="0"/>
                </a:xfrm>
                <a:prstGeom prst="line">
                  <a:avLst/>
                </a:prstGeom>
                <a:solidFill>
                  <a:srgbClr val="FFBDBD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5" name="직선 연결선 524"/>
                <p:cNvCxnSpPr/>
                <p:nvPr/>
              </p:nvCxnSpPr>
              <p:spPr bwMode="auto">
                <a:xfrm flipH="1">
                  <a:off x="4849221" y="2378982"/>
                  <a:ext cx="3863239" cy="0"/>
                </a:xfrm>
                <a:prstGeom prst="line">
                  <a:avLst/>
                </a:prstGeom>
                <a:solidFill>
                  <a:srgbClr val="FFBDBD"/>
                </a:solidFill>
                <a:ln w="9525" cap="flat" cmpd="sng" algn="ctr">
                  <a:solidFill>
                    <a:schemeClr val="bg1">
                      <a:lumMod val="85000"/>
                    </a:schemeClr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6" name="자유형 525"/>
                <p:cNvSpPr/>
                <p:nvPr/>
              </p:nvSpPr>
              <p:spPr>
                <a:xfrm>
                  <a:off x="4794251" y="4143828"/>
                  <a:ext cx="3905250" cy="742950"/>
                </a:xfrm>
                <a:custGeom>
                  <a:avLst/>
                  <a:gdLst>
                    <a:gd name="connsiteX0" fmla="*/ 228600 w 4133850"/>
                    <a:gd name="connsiteY0" fmla="*/ 742950 h 1123950"/>
                    <a:gd name="connsiteX1" fmla="*/ 4133850 w 4133850"/>
                    <a:gd name="connsiteY1" fmla="*/ 742950 h 1123950"/>
                    <a:gd name="connsiteX2" fmla="*/ 4133850 w 4133850"/>
                    <a:gd name="connsiteY2" fmla="*/ 0 h 1123950"/>
                    <a:gd name="connsiteX3" fmla="*/ 4025900 w 4133850"/>
                    <a:gd name="connsiteY3" fmla="*/ 0 h 1123950"/>
                    <a:gd name="connsiteX4" fmla="*/ 3911600 w 4133850"/>
                    <a:gd name="connsiteY4" fmla="*/ 0 h 1123950"/>
                    <a:gd name="connsiteX5" fmla="*/ 3797300 w 4133850"/>
                    <a:gd name="connsiteY5" fmla="*/ 114300 h 1123950"/>
                    <a:gd name="connsiteX6" fmla="*/ 3651250 w 4133850"/>
                    <a:gd name="connsiteY6" fmla="*/ 114300 h 1123950"/>
                    <a:gd name="connsiteX7" fmla="*/ 3517900 w 4133850"/>
                    <a:gd name="connsiteY7" fmla="*/ 114300 h 1123950"/>
                    <a:gd name="connsiteX8" fmla="*/ 3448050 w 4133850"/>
                    <a:gd name="connsiteY8" fmla="*/ 184150 h 1123950"/>
                    <a:gd name="connsiteX9" fmla="*/ 3270250 w 4133850"/>
                    <a:gd name="connsiteY9" fmla="*/ 184150 h 1123950"/>
                    <a:gd name="connsiteX10" fmla="*/ 3136900 w 4133850"/>
                    <a:gd name="connsiteY10" fmla="*/ 184150 h 1123950"/>
                    <a:gd name="connsiteX11" fmla="*/ 3067050 w 4133850"/>
                    <a:gd name="connsiteY11" fmla="*/ 254000 h 1123950"/>
                    <a:gd name="connsiteX12" fmla="*/ 2876550 w 4133850"/>
                    <a:gd name="connsiteY12" fmla="*/ 254000 h 1123950"/>
                    <a:gd name="connsiteX13" fmla="*/ 2762250 w 4133850"/>
                    <a:gd name="connsiteY13" fmla="*/ 254000 h 1123950"/>
                    <a:gd name="connsiteX14" fmla="*/ 2628900 w 4133850"/>
                    <a:gd name="connsiteY14" fmla="*/ 254000 h 1123950"/>
                    <a:gd name="connsiteX15" fmla="*/ 2495550 w 4133850"/>
                    <a:gd name="connsiteY15" fmla="*/ 254000 h 1123950"/>
                    <a:gd name="connsiteX16" fmla="*/ 2387600 w 4133850"/>
                    <a:gd name="connsiteY16" fmla="*/ 361950 h 1123950"/>
                    <a:gd name="connsiteX17" fmla="*/ 2241550 w 4133850"/>
                    <a:gd name="connsiteY17" fmla="*/ 361950 h 1123950"/>
                    <a:gd name="connsiteX18" fmla="*/ 2108200 w 4133850"/>
                    <a:gd name="connsiteY18" fmla="*/ 361950 h 1123950"/>
                    <a:gd name="connsiteX19" fmla="*/ 2000250 w 4133850"/>
                    <a:gd name="connsiteY19" fmla="*/ 469900 h 1123950"/>
                    <a:gd name="connsiteX20" fmla="*/ 1854200 w 4133850"/>
                    <a:gd name="connsiteY20" fmla="*/ 469900 h 1123950"/>
                    <a:gd name="connsiteX21" fmla="*/ 1733550 w 4133850"/>
                    <a:gd name="connsiteY21" fmla="*/ 469900 h 1123950"/>
                    <a:gd name="connsiteX22" fmla="*/ 1593850 w 4133850"/>
                    <a:gd name="connsiteY22" fmla="*/ 469900 h 1123950"/>
                    <a:gd name="connsiteX23" fmla="*/ 1466850 w 4133850"/>
                    <a:gd name="connsiteY23" fmla="*/ 469900 h 1123950"/>
                    <a:gd name="connsiteX24" fmla="*/ 1352550 w 4133850"/>
                    <a:gd name="connsiteY24" fmla="*/ 469900 h 1123950"/>
                    <a:gd name="connsiteX25" fmla="*/ 1263650 w 4133850"/>
                    <a:gd name="connsiteY25" fmla="*/ 558800 h 1123950"/>
                    <a:gd name="connsiteX26" fmla="*/ 1079500 w 4133850"/>
                    <a:gd name="connsiteY26" fmla="*/ 558800 h 1123950"/>
                    <a:gd name="connsiteX27" fmla="*/ 952500 w 4133850"/>
                    <a:gd name="connsiteY27" fmla="*/ 558800 h 1123950"/>
                    <a:gd name="connsiteX28" fmla="*/ 882650 w 4133850"/>
                    <a:gd name="connsiteY28" fmla="*/ 488950 h 1123950"/>
                    <a:gd name="connsiteX29" fmla="*/ 692150 w 4133850"/>
                    <a:gd name="connsiteY29" fmla="*/ 488950 h 1123950"/>
                    <a:gd name="connsiteX30" fmla="*/ 596900 w 4133850"/>
                    <a:gd name="connsiteY30" fmla="*/ 584200 h 1123950"/>
                    <a:gd name="connsiteX31" fmla="*/ 438150 w 4133850"/>
                    <a:gd name="connsiteY31" fmla="*/ 584200 h 1123950"/>
                    <a:gd name="connsiteX32" fmla="*/ 311150 w 4133850"/>
                    <a:gd name="connsiteY32" fmla="*/ 584200 h 1123950"/>
                    <a:gd name="connsiteX33" fmla="*/ 304800 w 4133850"/>
                    <a:gd name="connsiteY33" fmla="*/ 736600 h 1123950"/>
                    <a:gd name="connsiteX34" fmla="*/ 165100 w 4133850"/>
                    <a:gd name="connsiteY34" fmla="*/ 1123950 h 1123950"/>
                    <a:gd name="connsiteX35" fmla="*/ 0 w 4133850"/>
                    <a:gd name="connsiteY35" fmla="*/ 958850 h 1123950"/>
                    <a:gd name="connsiteX0" fmla="*/ 228600 w 4133850"/>
                    <a:gd name="connsiteY0" fmla="*/ 742950 h 1123950"/>
                    <a:gd name="connsiteX1" fmla="*/ 4133850 w 4133850"/>
                    <a:gd name="connsiteY1" fmla="*/ 742950 h 1123950"/>
                    <a:gd name="connsiteX2" fmla="*/ 4133850 w 4133850"/>
                    <a:gd name="connsiteY2" fmla="*/ 0 h 1123950"/>
                    <a:gd name="connsiteX3" fmla="*/ 4025900 w 4133850"/>
                    <a:gd name="connsiteY3" fmla="*/ 0 h 1123950"/>
                    <a:gd name="connsiteX4" fmla="*/ 3911600 w 4133850"/>
                    <a:gd name="connsiteY4" fmla="*/ 0 h 1123950"/>
                    <a:gd name="connsiteX5" fmla="*/ 3797300 w 4133850"/>
                    <a:gd name="connsiteY5" fmla="*/ 114300 h 1123950"/>
                    <a:gd name="connsiteX6" fmla="*/ 3651250 w 4133850"/>
                    <a:gd name="connsiteY6" fmla="*/ 114300 h 1123950"/>
                    <a:gd name="connsiteX7" fmla="*/ 3517900 w 4133850"/>
                    <a:gd name="connsiteY7" fmla="*/ 114300 h 1123950"/>
                    <a:gd name="connsiteX8" fmla="*/ 3448050 w 4133850"/>
                    <a:gd name="connsiteY8" fmla="*/ 184150 h 1123950"/>
                    <a:gd name="connsiteX9" fmla="*/ 3270250 w 4133850"/>
                    <a:gd name="connsiteY9" fmla="*/ 184150 h 1123950"/>
                    <a:gd name="connsiteX10" fmla="*/ 3136900 w 4133850"/>
                    <a:gd name="connsiteY10" fmla="*/ 184150 h 1123950"/>
                    <a:gd name="connsiteX11" fmla="*/ 3067050 w 4133850"/>
                    <a:gd name="connsiteY11" fmla="*/ 254000 h 1123950"/>
                    <a:gd name="connsiteX12" fmla="*/ 2876550 w 4133850"/>
                    <a:gd name="connsiteY12" fmla="*/ 254000 h 1123950"/>
                    <a:gd name="connsiteX13" fmla="*/ 2762250 w 4133850"/>
                    <a:gd name="connsiteY13" fmla="*/ 254000 h 1123950"/>
                    <a:gd name="connsiteX14" fmla="*/ 2628900 w 4133850"/>
                    <a:gd name="connsiteY14" fmla="*/ 254000 h 1123950"/>
                    <a:gd name="connsiteX15" fmla="*/ 2495550 w 4133850"/>
                    <a:gd name="connsiteY15" fmla="*/ 254000 h 1123950"/>
                    <a:gd name="connsiteX16" fmla="*/ 2387600 w 4133850"/>
                    <a:gd name="connsiteY16" fmla="*/ 361950 h 1123950"/>
                    <a:gd name="connsiteX17" fmla="*/ 2241550 w 4133850"/>
                    <a:gd name="connsiteY17" fmla="*/ 361950 h 1123950"/>
                    <a:gd name="connsiteX18" fmla="*/ 2108200 w 4133850"/>
                    <a:gd name="connsiteY18" fmla="*/ 361950 h 1123950"/>
                    <a:gd name="connsiteX19" fmla="*/ 2000250 w 4133850"/>
                    <a:gd name="connsiteY19" fmla="*/ 469900 h 1123950"/>
                    <a:gd name="connsiteX20" fmla="*/ 1854200 w 4133850"/>
                    <a:gd name="connsiteY20" fmla="*/ 469900 h 1123950"/>
                    <a:gd name="connsiteX21" fmla="*/ 1733550 w 4133850"/>
                    <a:gd name="connsiteY21" fmla="*/ 469900 h 1123950"/>
                    <a:gd name="connsiteX22" fmla="*/ 1593850 w 4133850"/>
                    <a:gd name="connsiteY22" fmla="*/ 469900 h 1123950"/>
                    <a:gd name="connsiteX23" fmla="*/ 1466850 w 4133850"/>
                    <a:gd name="connsiteY23" fmla="*/ 469900 h 1123950"/>
                    <a:gd name="connsiteX24" fmla="*/ 1352550 w 4133850"/>
                    <a:gd name="connsiteY24" fmla="*/ 469900 h 1123950"/>
                    <a:gd name="connsiteX25" fmla="*/ 1263650 w 4133850"/>
                    <a:gd name="connsiteY25" fmla="*/ 558800 h 1123950"/>
                    <a:gd name="connsiteX26" fmla="*/ 1079500 w 4133850"/>
                    <a:gd name="connsiteY26" fmla="*/ 558800 h 1123950"/>
                    <a:gd name="connsiteX27" fmla="*/ 952500 w 4133850"/>
                    <a:gd name="connsiteY27" fmla="*/ 558800 h 1123950"/>
                    <a:gd name="connsiteX28" fmla="*/ 882650 w 4133850"/>
                    <a:gd name="connsiteY28" fmla="*/ 488950 h 1123950"/>
                    <a:gd name="connsiteX29" fmla="*/ 692150 w 4133850"/>
                    <a:gd name="connsiteY29" fmla="*/ 488950 h 1123950"/>
                    <a:gd name="connsiteX30" fmla="*/ 596900 w 4133850"/>
                    <a:gd name="connsiteY30" fmla="*/ 584200 h 1123950"/>
                    <a:gd name="connsiteX31" fmla="*/ 438150 w 4133850"/>
                    <a:gd name="connsiteY31" fmla="*/ 584200 h 1123950"/>
                    <a:gd name="connsiteX32" fmla="*/ 311150 w 4133850"/>
                    <a:gd name="connsiteY32" fmla="*/ 584200 h 1123950"/>
                    <a:gd name="connsiteX33" fmla="*/ 233362 w 4133850"/>
                    <a:gd name="connsiteY33" fmla="*/ 617537 h 1123950"/>
                    <a:gd name="connsiteX34" fmla="*/ 165100 w 4133850"/>
                    <a:gd name="connsiteY34" fmla="*/ 1123950 h 1123950"/>
                    <a:gd name="connsiteX35" fmla="*/ 0 w 4133850"/>
                    <a:gd name="connsiteY35" fmla="*/ 958850 h 1123950"/>
                    <a:gd name="connsiteX0" fmla="*/ 228600 w 4133850"/>
                    <a:gd name="connsiteY0" fmla="*/ 742950 h 958850"/>
                    <a:gd name="connsiteX1" fmla="*/ 4133850 w 4133850"/>
                    <a:gd name="connsiteY1" fmla="*/ 742950 h 958850"/>
                    <a:gd name="connsiteX2" fmla="*/ 4133850 w 4133850"/>
                    <a:gd name="connsiteY2" fmla="*/ 0 h 958850"/>
                    <a:gd name="connsiteX3" fmla="*/ 4025900 w 4133850"/>
                    <a:gd name="connsiteY3" fmla="*/ 0 h 958850"/>
                    <a:gd name="connsiteX4" fmla="*/ 3911600 w 4133850"/>
                    <a:gd name="connsiteY4" fmla="*/ 0 h 958850"/>
                    <a:gd name="connsiteX5" fmla="*/ 3797300 w 4133850"/>
                    <a:gd name="connsiteY5" fmla="*/ 114300 h 958850"/>
                    <a:gd name="connsiteX6" fmla="*/ 3651250 w 4133850"/>
                    <a:gd name="connsiteY6" fmla="*/ 114300 h 958850"/>
                    <a:gd name="connsiteX7" fmla="*/ 3517900 w 4133850"/>
                    <a:gd name="connsiteY7" fmla="*/ 114300 h 958850"/>
                    <a:gd name="connsiteX8" fmla="*/ 3448050 w 4133850"/>
                    <a:gd name="connsiteY8" fmla="*/ 184150 h 958850"/>
                    <a:gd name="connsiteX9" fmla="*/ 3270250 w 4133850"/>
                    <a:gd name="connsiteY9" fmla="*/ 184150 h 958850"/>
                    <a:gd name="connsiteX10" fmla="*/ 3136900 w 4133850"/>
                    <a:gd name="connsiteY10" fmla="*/ 184150 h 958850"/>
                    <a:gd name="connsiteX11" fmla="*/ 3067050 w 4133850"/>
                    <a:gd name="connsiteY11" fmla="*/ 254000 h 958850"/>
                    <a:gd name="connsiteX12" fmla="*/ 2876550 w 4133850"/>
                    <a:gd name="connsiteY12" fmla="*/ 254000 h 958850"/>
                    <a:gd name="connsiteX13" fmla="*/ 2762250 w 4133850"/>
                    <a:gd name="connsiteY13" fmla="*/ 254000 h 958850"/>
                    <a:gd name="connsiteX14" fmla="*/ 2628900 w 4133850"/>
                    <a:gd name="connsiteY14" fmla="*/ 254000 h 958850"/>
                    <a:gd name="connsiteX15" fmla="*/ 2495550 w 4133850"/>
                    <a:gd name="connsiteY15" fmla="*/ 254000 h 958850"/>
                    <a:gd name="connsiteX16" fmla="*/ 2387600 w 4133850"/>
                    <a:gd name="connsiteY16" fmla="*/ 361950 h 958850"/>
                    <a:gd name="connsiteX17" fmla="*/ 2241550 w 4133850"/>
                    <a:gd name="connsiteY17" fmla="*/ 361950 h 958850"/>
                    <a:gd name="connsiteX18" fmla="*/ 2108200 w 4133850"/>
                    <a:gd name="connsiteY18" fmla="*/ 361950 h 958850"/>
                    <a:gd name="connsiteX19" fmla="*/ 2000250 w 4133850"/>
                    <a:gd name="connsiteY19" fmla="*/ 469900 h 958850"/>
                    <a:gd name="connsiteX20" fmla="*/ 1854200 w 4133850"/>
                    <a:gd name="connsiteY20" fmla="*/ 469900 h 958850"/>
                    <a:gd name="connsiteX21" fmla="*/ 1733550 w 4133850"/>
                    <a:gd name="connsiteY21" fmla="*/ 469900 h 958850"/>
                    <a:gd name="connsiteX22" fmla="*/ 1593850 w 4133850"/>
                    <a:gd name="connsiteY22" fmla="*/ 469900 h 958850"/>
                    <a:gd name="connsiteX23" fmla="*/ 1466850 w 4133850"/>
                    <a:gd name="connsiteY23" fmla="*/ 469900 h 958850"/>
                    <a:gd name="connsiteX24" fmla="*/ 1352550 w 4133850"/>
                    <a:gd name="connsiteY24" fmla="*/ 469900 h 958850"/>
                    <a:gd name="connsiteX25" fmla="*/ 1263650 w 4133850"/>
                    <a:gd name="connsiteY25" fmla="*/ 558800 h 958850"/>
                    <a:gd name="connsiteX26" fmla="*/ 1079500 w 4133850"/>
                    <a:gd name="connsiteY26" fmla="*/ 558800 h 958850"/>
                    <a:gd name="connsiteX27" fmla="*/ 952500 w 4133850"/>
                    <a:gd name="connsiteY27" fmla="*/ 558800 h 958850"/>
                    <a:gd name="connsiteX28" fmla="*/ 882650 w 4133850"/>
                    <a:gd name="connsiteY28" fmla="*/ 488950 h 958850"/>
                    <a:gd name="connsiteX29" fmla="*/ 692150 w 4133850"/>
                    <a:gd name="connsiteY29" fmla="*/ 488950 h 958850"/>
                    <a:gd name="connsiteX30" fmla="*/ 596900 w 4133850"/>
                    <a:gd name="connsiteY30" fmla="*/ 584200 h 958850"/>
                    <a:gd name="connsiteX31" fmla="*/ 438150 w 4133850"/>
                    <a:gd name="connsiteY31" fmla="*/ 584200 h 958850"/>
                    <a:gd name="connsiteX32" fmla="*/ 311150 w 4133850"/>
                    <a:gd name="connsiteY32" fmla="*/ 584200 h 958850"/>
                    <a:gd name="connsiteX33" fmla="*/ 233362 w 4133850"/>
                    <a:gd name="connsiteY33" fmla="*/ 617537 h 958850"/>
                    <a:gd name="connsiteX34" fmla="*/ 0 w 4133850"/>
                    <a:gd name="connsiteY34" fmla="*/ 958850 h 958850"/>
                    <a:gd name="connsiteX0" fmla="*/ 9525 w 3914775"/>
                    <a:gd name="connsiteY0" fmla="*/ 742950 h 758825"/>
                    <a:gd name="connsiteX1" fmla="*/ 3914775 w 3914775"/>
                    <a:gd name="connsiteY1" fmla="*/ 742950 h 758825"/>
                    <a:gd name="connsiteX2" fmla="*/ 3914775 w 3914775"/>
                    <a:gd name="connsiteY2" fmla="*/ 0 h 758825"/>
                    <a:gd name="connsiteX3" fmla="*/ 3806825 w 3914775"/>
                    <a:gd name="connsiteY3" fmla="*/ 0 h 758825"/>
                    <a:gd name="connsiteX4" fmla="*/ 3692525 w 3914775"/>
                    <a:gd name="connsiteY4" fmla="*/ 0 h 758825"/>
                    <a:gd name="connsiteX5" fmla="*/ 3578225 w 3914775"/>
                    <a:gd name="connsiteY5" fmla="*/ 114300 h 758825"/>
                    <a:gd name="connsiteX6" fmla="*/ 3432175 w 3914775"/>
                    <a:gd name="connsiteY6" fmla="*/ 114300 h 758825"/>
                    <a:gd name="connsiteX7" fmla="*/ 3298825 w 3914775"/>
                    <a:gd name="connsiteY7" fmla="*/ 114300 h 758825"/>
                    <a:gd name="connsiteX8" fmla="*/ 3228975 w 3914775"/>
                    <a:gd name="connsiteY8" fmla="*/ 184150 h 758825"/>
                    <a:gd name="connsiteX9" fmla="*/ 3051175 w 3914775"/>
                    <a:gd name="connsiteY9" fmla="*/ 184150 h 758825"/>
                    <a:gd name="connsiteX10" fmla="*/ 2917825 w 3914775"/>
                    <a:gd name="connsiteY10" fmla="*/ 184150 h 758825"/>
                    <a:gd name="connsiteX11" fmla="*/ 2847975 w 3914775"/>
                    <a:gd name="connsiteY11" fmla="*/ 254000 h 758825"/>
                    <a:gd name="connsiteX12" fmla="*/ 2657475 w 3914775"/>
                    <a:gd name="connsiteY12" fmla="*/ 254000 h 758825"/>
                    <a:gd name="connsiteX13" fmla="*/ 2543175 w 3914775"/>
                    <a:gd name="connsiteY13" fmla="*/ 254000 h 758825"/>
                    <a:gd name="connsiteX14" fmla="*/ 2409825 w 3914775"/>
                    <a:gd name="connsiteY14" fmla="*/ 254000 h 758825"/>
                    <a:gd name="connsiteX15" fmla="*/ 2276475 w 3914775"/>
                    <a:gd name="connsiteY15" fmla="*/ 254000 h 758825"/>
                    <a:gd name="connsiteX16" fmla="*/ 2168525 w 3914775"/>
                    <a:gd name="connsiteY16" fmla="*/ 361950 h 758825"/>
                    <a:gd name="connsiteX17" fmla="*/ 2022475 w 3914775"/>
                    <a:gd name="connsiteY17" fmla="*/ 361950 h 758825"/>
                    <a:gd name="connsiteX18" fmla="*/ 1889125 w 3914775"/>
                    <a:gd name="connsiteY18" fmla="*/ 361950 h 758825"/>
                    <a:gd name="connsiteX19" fmla="*/ 1781175 w 3914775"/>
                    <a:gd name="connsiteY19" fmla="*/ 469900 h 758825"/>
                    <a:gd name="connsiteX20" fmla="*/ 1635125 w 3914775"/>
                    <a:gd name="connsiteY20" fmla="*/ 469900 h 758825"/>
                    <a:gd name="connsiteX21" fmla="*/ 1514475 w 3914775"/>
                    <a:gd name="connsiteY21" fmla="*/ 469900 h 758825"/>
                    <a:gd name="connsiteX22" fmla="*/ 1374775 w 3914775"/>
                    <a:gd name="connsiteY22" fmla="*/ 469900 h 758825"/>
                    <a:gd name="connsiteX23" fmla="*/ 1247775 w 3914775"/>
                    <a:gd name="connsiteY23" fmla="*/ 469900 h 758825"/>
                    <a:gd name="connsiteX24" fmla="*/ 1133475 w 3914775"/>
                    <a:gd name="connsiteY24" fmla="*/ 469900 h 758825"/>
                    <a:gd name="connsiteX25" fmla="*/ 1044575 w 3914775"/>
                    <a:gd name="connsiteY25" fmla="*/ 558800 h 758825"/>
                    <a:gd name="connsiteX26" fmla="*/ 860425 w 3914775"/>
                    <a:gd name="connsiteY26" fmla="*/ 558800 h 758825"/>
                    <a:gd name="connsiteX27" fmla="*/ 733425 w 3914775"/>
                    <a:gd name="connsiteY27" fmla="*/ 558800 h 758825"/>
                    <a:gd name="connsiteX28" fmla="*/ 663575 w 3914775"/>
                    <a:gd name="connsiteY28" fmla="*/ 488950 h 758825"/>
                    <a:gd name="connsiteX29" fmla="*/ 473075 w 3914775"/>
                    <a:gd name="connsiteY29" fmla="*/ 488950 h 758825"/>
                    <a:gd name="connsiteX30" fmla="*/ 377825 w 3914775"/>
                    <a:gd name="connsiteY30" fmla="*/ 584200 h 758825"/>
                    <a:gd name="connsiteX31" fmla="*/ 219075 w 3914775"/>
                    <a:gd name="connsiteY31" fmla="*/ 584200 h 758825"/>
                    <a:gd name="connsiteX32" fmla="*/ 92075 w 3914775"/>
                    <a:gd name="connsiteY32" fmla="*/ 584200 h 758825"/>
                    <a:gd name="connsiteX33" fmla="*/ 14287 w 3914775"/>
                    <a:gd name="connsiteY33" fmla="*/ 617537 h 758825"/>
                    <a:gd name="connsiteX34" fmla="*/ 0 w 3914775"/>
                    <a:gd name="connsiteY34" fmla="*/ 758825 h 758825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09550 w 3905250"/>
                    <a:gd name="connsiteY31" fmla="*/ 584200 h 742950"/>
                    <a:gd name="connsiteX32" fmla="*/ 82550 w 3905250"/>
                    <a:gd name="connsiteY32" fmla="*/ 584200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09550 w 3905250"/>
                    <a:gd name="connsiteY31" fmla="*/ 584200 h 742950"/>
                    <a:gd name="connsiteX32" fmla="*/ 84931 w 3905250"/>
                    <a:gd name="connsiteY32" fmla="*/ 562769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14313 w 3905250"/>
                    <a:gd name="connsiteY31" fmla="*/ 553244 h 742950"/>
                    <a:gd name="connsiteX32" fmla="*/ 84931 w 3905250"/>
                    <a:gd name="connsiteY32" fmla="*/ 562769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14313 w 3905250"/>
                    <a:gd name="connsiteY31" fmla="*/ 553244 h 742950"/>
                    <a:gd name="connsiteX32" fmla="*/ 84931 w 3905250"/>
                    <a:gd name="connsiteY32" fmla="*/ 562769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0269 w 3905250"/>
                    <a:gd name="connsiteY6" fmla="*/ 169069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0269 w 3905250"/>
                    <a:gd name="connsiteY6" fmla="*/ 169069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393156 w 3905250"/>
                    <a:gd name="connsiteY14" fmla="*/ 313531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0269 w 3905250"/>
                    <a:gd name="connsiteY6" fmla="*/ 169069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19362 w 3905250"/>
                    <a:gd name="connsiteY13" fmla="*/ 273050 h 742950"/>
                    <a:gd name="connsiteX14" fmla="*/ 2393156 w 3905250"/>
                    <a:gd name="connsiteY14" fmla="*/ 313531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0269 w 3905250"/>
                    <a:gd name="connsiteY6" fmla="*/ 169069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19362 w 3905250"/>
                    <a:gd name="connsiteY13" fmla="*/ 273050 h 742950"/>
                    <a:gd name="connsiteX14" fmla="*/ 2393156 w 3905250"/>
                    <a:gd name="connsiteY14" fmla="*/ 313531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1998663 w 3905250"/>
                    <a:gd name="connsiteY17" fmla="*/ 416718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0269 w 3905250"/>
                    <a:gd name="connsiteY6" fmla="*/ 169069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19362 w 3905250"/>
                    <a:gd name="connsiteY13" fmla="*/ 273050 h 742950"/>
                    <a:gd name="connsiteX14" fmla="*/ 2393156 w 3905250"/>
                    <a:gd name="connsiteY14" fmla="*/ 313531 h 742950"/>
                    <a:gd name="connsiteX15" fmla="*/ 2266950 w 3905250"/>
                    <a:gd name="connsiteY15" fmla="*/ 254000 h 742950"/>
                    <a:gd name="connsiteX16" fmla="*/ 2132806 w 3905250"/>
                    <a:gd name="connsiteY16" fmla="*/ 359569 h 742950"/>
                    <a:gd name="connsiteX17" fmla="*/ 1998663 w 3905250"/>
                    <a:gd name="connsiteY17" fmla="*/ 416718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0269 w 3905250"/>
                    <a:gd name="connsiteY6" fmla="*/ 169069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19362 w 3905250"/>
                    <a:gd name="connsiteY13" fmla="*/ 273050 h 742950"/>
                    <a:gd name="connsiteX14" fmla="*/ 2393156 w 3905250"/>
                    <a:gd name="connsiteY14" fmla="*/ 313531 h 742950"/>
                    <a:gd name="connsiteX15" fmla="*/ 2266950 w 3905250"/>
                    <a:gd name="connsiteY15" fmla="*/ 254000 h 742950"/>
                    <a:gd name="connsiteX16" fmla="*/ 2132806 w 3905250"/>
                    <a:gd name="connsiteY16" fmla="*/ 359569 h 742950"/>
                    <a:gd name="connsiteX17" fmla="*/ 1998663 w 3905250"/>
                    <a:gd name="connsiteY17" fmla="*/ 416718 h 742950"/>
                    <a:gd name="connsiteX18" fmla="*/ 1874838 w 3905250"/>
                    <a:gd name="connsiteY18" fmla="*/ 397669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0269 w 3905250"/>
                    <a:gd name="connsiteY6" fmla="*/ 169069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19362 w 3905250"/>
                    <a:gd name="connsiteY13" fmla="*/ 273050 h 742950"/>
                    <a:gd name="connsiteX14" fmla="*/ 2393156 w 3905250"/>
                    <a:gd name="connsiteY14" fmla="*/ 313531 h 742950"/>
                    <a:gd name="connsiteX15" fmla="*/ 2266950 w 3905250"/>
                    <a:gd name="connsiteY15" fmla="*/ 254000 h 742950"/>
                    <a:gd name="connsiteX16" fmla="*/ 2132806 w 3905250"/>
                    <a:gd name="connsiteY16" fmla="*/ 359569 h 742950"/>
                    <a:gd name="connsiteX17" fmla="*/ 1998663 w 3905250"/>
                    <a:gd name="connsiteY17" fmla="*/ 416718 h 742950"/>
                    <a:gd name="connsiteX18" fmla="*/ 1874838 w 3905250"/>
                    <a:gd name="connsiteY18" fmla="*/ 397669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0269 w 3905250"/>
                    <a:gd name="connsiteY6" fmla="*/ 169069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19362 w 3905250"/>
                    <a:gd name="connsiteY13" fmla="*/ 273050 h 742950"/>
                    <a:gd name="connsiteX14" fmla="*/ 2393156 w 3905250"/>
                    <a:gd name="connsiteY14" fmla="*/ 313531 h 742950"/>
                    <a:gd name="connsiteX15" fmla="*/ 2266950 w 3905250"/>
                    <a:gd name="connsiteY15" fmla="*/ 254000 h 742950"/>
                    <a:gd name="connsiteX16" fmla="*/ 2132806 w 3905250"/>
                    <a:gd name="connsiteY16" fmla="*/ 359569 h 742950"/>
                    <a:gd name="connsiteX17" fmla="*/ 1998663 w 3905250"/>
                    <a:gd name="connsiteY17" fmla="*/ 416718 h 742950"/>
                    <a:gd name="connsiteX18" fmla="*/ 1874838 w 3905250"/>
                    <a:gd name="connsiteY18" fmla="*/ 397669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0269 w 3905250"/>
                    <a:gd name="connsiteY6" fmla="*/ 169069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19362 w 3905250"/>
                    <a:gd name="connsiteY13" fmla="*/ 273050 h 742950"/>
                    <a:gd name="connsiteX14" fmla="*/ 2393156 w 3905250"/>
                    <a:gd name="connsiteY14" fmla="*/ 313531 h 742950"/>
                    <a:gd name="connsiteX15" fmla="*/ 2257425 w 3905250"/>
                    <a:gd name="connsiteY15" fmla="*/ 275431 h 742950"/>
                    <a:gd name="connsiteX16" fmla="*/ 2132806 w 3905250"/>
                    <a:gd name="connsiteY16" fmla="*/ 359569 h 742950"/>
                    <a:gd name="connsiteX17" fmla="*/ 1998663 w 3905250"/>
                    <a:gd name="connsiteY17" fmla="*/ 416718 h 742950"/>
                    <a:gd name="connsiteX18" fmla="*/ 1874838 w 3905250"/>
                    <a:gd name="connsiteY18" fmla="*/ 397669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0269 w 3905250"/>
                    <a:gd name="connsiteY6" fmla="*/ 169069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19362 w 3905250"/>
                    <a:gd name="connsiteY13" fmla="*/ 273050 h 742950"/>
                    <a:gd name="connsiteX14" fmla="*/ 2393156 w 3905250"/>
                    <a:gd name="connsiteY14" fmla="*/ 313531 h 742950"/>
                    <a:gd name="connsiteX15" fmla="*/ 2274094 w 3905250"/>
                    <a:gd name="connsiteY15" fmla="*/ 254000 h 742950"/>
                    <a:gd name="connsiteX16" fmla="*/ 2132806 w 3905250"/>
                    <a:gd name="connsiteY16" fmla="*/ 359569 h 742950"/>
                    <a:gd name="connsiteX17" fmla="*/ 1998663 w 3905250"/>
                    <a:gd name="connsiteY17" fmla="*/ 416718 h 742950"/>
                    <a:gd name="connsiteX18" fmla="*/ 1874838 w 3905250"/>
                    <a:gd name="connsiteY18" fmla="*/ 397669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0269 w 3905250"/>
                    <a:gd name="connsiteY6" fmla="*/ 169069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19362 w 3905250"/>
                    <a:gd name="connsiteY13" fmla="*/ 273050 h 742950"/>
                    <a:gd name="connsiteX14" fmla="*/ 2400300 w 3905250"/>
                    <a:gd name="connsiteY14" fmla="*/ 308769 h 742950"/>
                    <a:gd name="connsiteX15" fmla="*/ 2274094 w 3905250"/>
                    <a:gd name="connsiteY15" fmla="*/ 254000 h 742950"/>
                    <a:gd name="connsiteX16" fmla="*/ 2132806 w 3905250"/>
                    <a:gd name="connsiteY16" fmla="*/ 359569 h 742950"/>
                    <a:gd name="connsiteX17" fmla="*/ 1998663 w 3905250"/>
                    <a:gd name="connsiteY17" fmla="*/ 416718 h 742950"/>
                    <a:gd name="connsiteX18" fmla="*/ 1874838 w 3905250"/>
                    <a:gd name="connsiteY18" fmla="*/ 397669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905250" h="742950">
                      <a:moveTo>
                        <a:pt x="0" y="742950"/>
                      </a:moveTo>
                      <a:lnTo>
                        <a:pt x="3905250" y="742950"/>
                      </a:lnTo>
                      <a:lnTo>
                        <a:pt x="3905250" y="0"/>
                      </a:lnTo>
                      <a:lnTo>
                        <a:pt x="3797300" y="0"/>
                      </a:lnTo>
                      <a:lnTo>
                        <a:pt x="3683000" y="0"/>
                      </a:lnTo>
                      <a:lnTo>
                        <a:pt x="3568700" y="114300"/>
                      </a:lnTo>
                      <a:lnTo>
                        <a:pt x="3420269" y="169069"/>
                      </a:lnTo>
                      <a:lnTo>
                        <a:pt x="3289300" y="114300"/>
                      </a:lnTo>
                      <a:lnTo>
                        <a:pt x="3219450" y="184150"/>
                      </a:lnTo>
                      <a:lnTo>
                        <a:pt x="3041650" y="184150"/>
                      </a:lnTo>
                      <a:lnTo>
                        <a:pt x="2908300" y="184150"/>
                      </a:lnTo>
                      <a:lnTo>
                        <a:pt x="2838450" y="254000"/>
                      </a:lnTo>
                      <a:cubicBezTo>
                        <a:pt x="2774950" y="254000"/>
                        <a:pt x="2701131" y="250825"/>
                        <a:pt x="2647950" y="254000"/>
                      </a:cubicBezTo>
                      <a:cubicBezTo>
                        <a:pt x="2594769" y="257175"/>
                        <a:pt x="2560637" y="263922"/>
                        <a:pt x="2519362" y="273050"/>
                      </a:cubicBezTo>
                      <a:cubicBezTo>
                        <a:pt x="2478087" y="282178"/>
                        <a:pt x="2441178" y="311944"/>
                        <a:pt x="2400300" y="308769"/>
                      </a:cubicBezTo>
                      <a:cubicBezTo>
                        <a:pt x="2359422" y="305594"/>
                        <a:pt x="2316163" y="273844"/>
                        <a:pt x="2274094" y="254000"/>
                      </a:cubicBezTo>
                      <a:cubicBezTo>
                        <a:pt x="2229379" y="289190"/>
                        <a:pt x="2139421" y="360098"/>
                        <a:pt x="2132806" y="359569"/>
                      </a:cubicBezTo>
                      <a:cubicBezTo>
                        <a:pt x="2088092" y="378619"/>
                        <a:pt x="2041658" y="410368"/>
                        <a:pt x="1998663" y="416718"/>
                      </a:cubicBezTo>
                      <a:cubicBezTo>
                        <a:pt x="1955668" y="423068"/>
                        <a:pt x="1914526" y="415925"/>
                        <a:pt x="1874838" y="397669"/>
                      </a:cubicBezTo>
                      <a:lnTo>
                        <a:pt x="1771650" y="469900"/>
                      </a:lnTo>
                      <a:lnTo>
                        <a:pt x="1625600" y="469900"/>
                      </a:lnTo>
                      <a:lnTo>
                        <a:pt x="1504950" y="469900"/>
                      </a:lnTo>
                      <a:lnTo>
                        <a:pt x="1365250" y="469900"/>
                      </a:lnTo>
                      <a:lnTo>
                        <a:pt x="1238250" y="469900"/>
                      </a:lnTo>
                      <a:lnTo>
                        <a:pt x="1123950" y="469900"/>
                      </a:lnTo>
                      <a:lnTo>
                        <a:pt x="992188" y="530225"/>
                      </a:lnTo>
                      <a:cubicBezTo>
                        <a:pt x="930805" y="530225"/>
                        <a:pt x="899186" y="522288"/>
                        <a:pt x="853281" y="520700"/>
                      </a:cubicBezTo>
                      <a:cubicBezTo>
                        <a:pt x="807376" y="519113"/>
                        <a:pt x="761471" y="533400"/>
                        <a:pt x="716756" y="520700"/>
                      </a:cubicBezTo>
                      <a:lnTo>
                        <a:pt x="654050" y="488950"/>
                      </a:lnTo>
                      <a:lnTo>
                        <a:pt x="470694" y="546100"/>
                      </a:lnTo>
                      <a:lnTo>
                        <a:pt x="368300" y="584200"/>
                      </a:lnTo>
                      <a:cubicBezTo>
                        <a:pt x="350044" y="599414"/>
                        <a:pt x="363007" y="587773"/>
                        <a:pt x="337343" y="582614"/>
                      </a:cubicBezTo>
                      <a:cubicBezTo>
                        <a:pt x="311679" y="577455"/>
                        <a:pt x="256382" y="556551"/>
                        <a:pt x="214313" y="553244"/>
                      </a:cubicBezTo>
                      <a:cubicBezTo>
                        <a:pt x="172244" y="549937"/>
                        <a:pt x="126471" y="569913"/>
                        <a:pt x="84931" y="562769"/>
                      </a:cubicBezTo>
                      <a:lnTo>
                        <a:pt x="4762" y="617537"/>
                      </a:lnTo>
                      <a:lnTo>
                        <a:pt x="0" y="742156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6200" cap="rnd">
                  <a:noFill/>
                </a:ln>
              </p:spPr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27" name="그룹 526"/>
                <p:cNvGrpSpPr/>
                <p:nvPr/>
              </p:nvGrpSpPr>
              <p:grpSpPr>
                <a:xfrm>
                  <a:off x="4875049" y="4191452"/>
                  <a:ext cx="3716173" cy="693738"/>
                  <a:chOff x="4875049" y="4213223"/>
                  <a:chExt cx="3716173" cy="693738"/>
                </a:xfrm>
              </p:grpSpPr>
              <p:cxnSp>
                <p:nvCxnSpPr>
                  <p:cNvPr id="561" name="직선 연결선 560"/>
                  <p:cNvCxnSpPr/>
                  <p:nvPr/>
                </p:nvCxnSpPr>
                <p:spPr bwMode="auto">
                  <a:xfrm>
                    <a:off x="4875049" y="4730748"/>
                    <a:ext cx="0" cy="17621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62" name="직선 연결선 561"/>
                  <p:cNvCxnSpPr/>
                  <p:nvPr/>
                </p:nvCxnSpPr>
                <p:spPr bwMode="auto">
                  <a:xfrm>
                    <a:off x="5004999" y="4714079"/>
                    <a:ext cx="0" cy="19288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63" name="직선 연결선 562"/>
                  <p:cNvCxnSpPr/>
                  <p:nvPr/>
                </p:nvCxnSpPr>
                <p:spPr bwMode="auto">
                  <a:xfrm>
                    <a:off x="5132568" y="4752179"/>
                    <a:ext cx="0" cy="15478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64" name="직선 연결선 563"/>
                  <p:cNvCxnSpPr/>
                  <p:nvPr/>
                </p:nvCxnSpPr>
                <p:spPr bwMode="auto">
                  <a:xfrm>
                    <a:off x="5390087" y="4676773"/>
                    <a:ext cx="0" cy="2301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65" name="직선 연결선 564"/>
                  <p:cNvCxnSpPr/>
                  <p:nvPr/>
                </p:nvCxnSpPr>
                <p:spPr bwMode="auto">
                  <a:xfrm>
                    <a:off x="5262518" y="4714079"/>
                    <a:ext cx="0" cy="19288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66" name="직선 연결선 565"/>
                  <p:cNvCxnSpPr/>
                  <p:nvPr/>
                </p:nvCxnSpPr>
                <p:spPr bwMode="auto">
                  <a:xfrm>
                    <a:off x="5517656" y="4683123"/>
                    <a:ext cx="0" cy="2238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67" name="직선 연결선 566"/>
                  <p:cNvCxnSpPr/>
                  <p:nvPr/>
                </p:nvCxnSpPr>
                <p:spPr bwMode="auto">
                  <a:xfrm>
                    <a:off x="5645225" y="4683123"/>
                    <a:ext cx="0" cy="2238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68" name="직선 연결선 567"/>
                  <p:cNvCxnSpPr/>
                  <p:nvPr/>
                </p:nvCxnSpPr>
                <p:spPr bwMode="auto">
                  <a:xfrm>
                    <a:off x="5772794" y="4705348"/>
                    <a:ext cx="0" cy="20161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69" name="직선 연결선 568"/>
                  <p:cNvCxnSpPr/>
                  <p:nvPr/>
                </p:nvCxnSpPr>
                <p:spPr bwMode="auto">
                  <a:xfrm>
                    <a:off x="5902744" y="4664073"/>
                    <a:ext cx="0" cy="2428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70" name="직선 연결선 569"/>
                  <p:cNvCxnSpPr/>
                  <p:nvPr/>
                </p:nvCxnSpPr>
                <p:spPr bwMode="auto">
                  <a:xfrm>
                    <a:off x="6030313" y="4664073"/>
                    <a:ext cx="0" cy="2428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71" name="직선 연결선 570"/>
                  <p:cNvCxnSpPr/>
                  <p:nvPr/>
                </p:nvCxnSpPr>
                <p:spPr bwMode="auto">
                  <a:xfrm>
                    <a:off x="6157882" y="4664073"/>
                    <a:ext cx="0" cy="2428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72" name="직선 연결선 571"/>
                  <p:cNvCxnSpPr/>
                  <p:nvPr/>
                </p:nvCxnSpPr>
                <p:spPr bwMode="auto">
                  <a:xfrm>
                    <a:off x="6285451" y="4664073"/>
                    <a:ext cx="0" cy="2428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73" name="직선 연결선 572"/>
                  <p:cNvCxnSpPr/>
                  <p:nvPr/>
                </p:nvCxnSpPr>
                <p:spPr bwMode="auto">
                  <a:xfrm>
                    <a:off x="6413020" y="4635498"/>
                    <a:ext cx="0" cy="27146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74" name="직선 연결선 573"/>
                  <p:cNvCxnSpPr/>
                  <p:nvPr/>
                </p:nvCxnSpPr>
                <p:spPr bwMode="auto">
                  <a:xfrm>
                    <a:off x="6540589" y="4635498"/>
                    <a:ext cx="0" cy="27146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75" name="직선 연결선 574"/>
                  <p:cNvCxnSpPr/>
                  <p:nvPr/>
                </p:nvCxnSpPr>
                <p:spPr bwMode="auto">
                  <a:xfrm>
                    <a:off x="6670539" y="4578348"/>
                    <a:ext cx="0" cy="32861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76" name="직선 연결선 575"/>
                  <p:cNvCxnSpPr/>
                  <p:nvPr/>
                </p:nvCxnSpPr>
                <p:spPr bwMode="auto">
                  <a:xfrm>
                    <a:off x="6798108" y="4578348"/>
                    <a:ext cx="0" cy="32861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77" name="직선 연결선 576"/>
                  <p:cNvCxnSpPr/>
                  <p:nvPr/>
                </p:nvCxnSpPr>
                <p:spPr bwMode="auto">
                  <a:xfrm>
                    <a:off x="6928058" y="4520141"/>
                    <a:ext cx="0" cy="38682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78" name="직선 연결선 577"/>
                  <p:cNvCxnSpPr/>
                  <p:nvPr/>
                </p:nvCxnSpPr>
                <p:spPr bwMode="auto">
                  <a:xfrm>
                    <a:off x="7055627" y="4453572"/>
                    <a:ext cx="0" cy="45338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79" name="직선 연결선 578"/>
                  <p:cNvCxnSpPr/>
                  <p:nvPr/>
                </p:nvCxnSpPr>
                <p:spPr bwMode="auto">
                  <a:xfrm>
                    <a:off x="7185577" y="4479923"/>
                    <a:ext cx="0" cy="4270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0" name="직선 연결선 579"/>
                  <p:cNvCxnSpPr/>
                  <p:nvPr/>
                </p:nvCxnSpPr>
                <p:spPr bwMode="auto">
                  <a:xfrm>
                    <a:off x="7315527" y="4451348"/>
                    <a:ext cx="0" cy="45561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1" name="직선 연결선 580"/>
                  <p:cNvCxnSpPr/>
                  <p:nvPr/>
                </p:nvCxnSpPr>
                <p:spPr bwMode="auto">
                  <a:xfrm>
                    <a:off x="7443096" y="4432298"/>
                    <a:ext cx="0" cy="47466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2" name="직선 연결선 581"/>
                  <p:cNvCxnSpPr/>
                  <p:nvPr/>
                </p:nvCxnSpPr>
                <p:spPr bwMode="auto">
                  <a:xfrm>
                    <a:off x="7573046" y="4400548"/>
                    <a:ext cx="0" cy="50641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3" name="직선 연결선 582"/>
                  <p:cNvCxnSpPr/>
                  <p:nvPr/>
                </p:nvCxnSpPr>
                <p:spPr bwMode="auto">
                  <a:xfrm>
                    <a:off x="7700615" y="4346890"/>
                    <a:ext cx="0" cy="56007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4" name="직선 연결선 583"/>
                  <p:cNvCxnSpPr/>
                  <p:nvPr/>
                </p:nvCxnSpPr>
                <p:spPr bwMode="auto">
                  <a:xfrm>
                    <a:off x="7830565" y="4370703"/>
                    <a:ext cx="0" cy="53625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5" name="직선 연결선 584"/>
                  <p:cNvCxnSpPr/>
                  <p:nvPr/>
                </p:nvCxnSpPr>
                <p:spPr bwMode="auto">
                  <a:xfrm>
                    <a:off x="7955753" y="4356098"/>
                    <a:ext cx="0" cy="55086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6" name="직선 연결선 585"/>
                  <p:cNvCxnSpPr/>
                  <p:nvPr/>
                </p:nvCxnSpPr>
                <p:spPr bwMode="auto">
                  <a:xfrm>
                    <a:off x="8083322" y="4314823"/>
                    <a:ext cx="0" cy="5921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7" name="직선 연결선 586"/>
                  <p:cNvCxnSpPr/>
                  <p:nvPr/>
                </p:nvCxnSpPr>
                <p:spPr bwMode="auto">
                  <a:xfrm>
                    <a:off x="8210891" y="4340223"/>
                    <a:ext cx="0" cy="5667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8" name="직선 연결선 587"/>
                  <p:cNvCxnSpPr/>
                  <p:nvPr/>
                </p:nvCxnSpPr>
                <p:spPr bwMode="auto">
                  <a:xfrm>
                    <a:off x="8338460" y="4286248"/>
                    <a:ext cx="0" cy="62071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89" name="직선 연결선 588"/>
                  <p:cNvCxnSpPr/>
                  <p:nvPr/>
                </p:nvCxnSpPr>
                <p:spPr bwMode="auto">
                  <a:xfrm>
                    <a:off x="8466029" y="4213223"/>
                    <a:ext cx="0" cy="6937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0" name="직선 연결선 589"/>
                  <p:cNvCxnSpPr/>
                  <p:nvPr/>
                </p:nvCxnSpPr>
                <p:spPr bwMode="auto">
                  <a:xfrm>
                    <a:off x="8591222" y="4213223"/>
                    <a:ext cx="0" cy="69373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rnd" cmpd="sng" algn="ctr">
                    <a:solidFill>
                      <a:srgbClr val="66669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528" name="그룹 527"/>
                <p:cNvGrpSpPr/>
                <p:nvPr/>
              </p:nvGrpSpPr>
              <p:grpSpPr>
                <a:xfrm>
                  <a:off x="4904145" y="2716666"/>
                  <a:ext cx="3713803" cy="2163762"/>
                  <a:chOff x="4904145" y="2716666"/>
                  <a:chExt cx="3713803" cy="2163762"/>
                </a:xfrm>
              </p:grpSpPr>
              <p:cxnSp>
                <p:nvCxnSpPr>
                  <p:cNvPr id="531" name="직선 연결선 530"/>
                  <p:cNvCxnSpPr/>
                  <p:nvPr/>
                </p:nvCxnSpPr>
                <p:spPr bwMode="auto">
                  <a:xfrm>
                    <a:off x="4904145" y="3754891"/>
                    <a:ext cx="0" cy="112553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32" name="직선 연결선 531"/>
                  <p:cNvCxnSpPr/>
                  <p:nvPr/>
                </p:nvCxnSpPr>
                <p:spPr bwMode="auto">
                  <a:xfrm>
                    <a:off x="5031714" y="3752170"/>
                    <a:ext cx="0" cy="112825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33" name="직선 연결선 532"/>
                  <p:cNvCxnSpPr/>
                  <p:nvPr/>
                </p:nvCxnSpPr>
                <p:spPr bwMode="auto">
                  <a:xfrm>
                    <a:off x="5416802" y="3911827"/>
                    <a:ext cx="0" cy="96860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34" name="직선 연결선 533"/>
                  <p:cNvCxnSpPr/>
                  <p:nvPr/>
                </p:nvCxnSpPr>
                <p:spPr bwMode="auto">
                  <a:xfrm>
                    <a:off x="6057028" y="4007304"/>
                    <a:ext cx="0" cy="87312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35" name="직선 연결선 534"/>
                  <p:cNvCxnSpPr/>
                  <p:nvPr/>
                </p:nvCxnSpPr>
                <p:spPr bwMode="auto">
                  <a:xfrm>
                    <a:off x="6439735" y="4002539"/>
                    <a:ext cx="0" cy="87788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36" name="직선 연결선 535"/>
                  <p:cNvCxnSpPr/>
                  <p:nvPr/>
                </p:nvCxnSpPr>
                <p:spPr bwMode="auto">
                  <a:xfrm>
                    <a:off x="6569685" y="3969202"/>
                    <a:ext cx="0" cy="91122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37" name="직선 연결선 536"/>
                  <p:cNvCxnSpPr/>
                  <p:nvPr/>
                </p:nvCxnSpPr>
                <p:spPr bwMode="auto">
                  <a:xfrm>
                    <a:off x="6697254" y="3826327"/>
                    <a:ext cx="0" cy="105410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38" name="직선 연결선 537"/>
                  <p:cNvCxnSpPr/>
                  <p:nvPr/>
                </p:nvCxnSpPr>
                <p:spPr bwMode="auto">
                  <a:xfrm>
                    <a:off x="6827204" y="3914982"/>
                    <a:ext cx="0" cy="96544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39" name="직선 연결선 538"/>
                  <p:cNvCxnSpPr/>
                  <p:nvPr/>
                </p:nvCxnSpPr>
                <p:spPr bwMode="auto">
                  <a:xfrm>
                    <a:off x="6954773" y="3743973"/>
                    <a:ext cx="0" cy="113645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40" name="직선 연결선 539"/>
                  <p:cNvCxnSpPr/>
                  <p:nvPr/>
                </p:nvCxnSpPr>
                <p:spPr bwMode="auto">
                  <a:xfrm>
                    <a:off x="7084723" y="3548397"/>
                    <a:ext cx="0" cy="133203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41" name="직선 연결선 540"/>
                  <p:cNvCxnSpPr/>
                  <p:nvPr/>
                </p:nvCxnSpPr>
                <p:spPr bwMode="auto">
                  <a:xfrm>
                    <a:off x="7214673" y="3645352"/>
                    <a:ext cx="0" cy="123507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42" name="직선 연결선 541"/>
                  <p:cNvCxnSpPr/>
                  <p:nvPr/>
                </p:nvCxnSpPr>
                <p:spPr bwMode="auto">
                  <a:xfrm>
                    <a:off x="7342242" y="3692979"/>
                    <a:ext cx="0" cy="118744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43" name="직선 연결선 542"/>
                  <p:cNvCxnSpPr/>
                  <p:nvPr/>
                </p:nvCxnSpPr>
                <p:spPr bwMode="auto">
                  <a:xfrm>
                    <a:off x="7472192" y="3673927"/>
                    <a:ext cx="0" cy="120650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44" name="직선 연결선 543"/>
                  <p:cNvCxnSpPr/>
                  <p:nvPr/>
                </p:nvCxnSpPr>
                <p:spPr bwMode="auto">
                  <a:xfrm>
                    <a:off x="7599761" y="3612016"/>
                    <a:ext cx="0" cy="126841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45" name="직선 연결선 544"/>
                  <p:cNvCxnSpPr/>
                  <p:nvPr/>
                </p:nvCxnSpPr>
                <p:spPr bwMode="auto">
                  <a:xfrm>
                    <a:off x="7729711" y="3473903"/>
                    <a:ext cx="0" cy="140652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46" name="직선 연결선 545"/>
                  <p:cNvCxnSpPr/>
                  <p:nvPr/>
                </p:nvCxnSpPr>
                <p:spPr bwMode="auto">
                  <a:xfrm>
                    <a:off x="7854899" y="3654877"/>
                    <a:ext cx="0" cy="12255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47" name="직선 연결선 546"/>
                  <p:cNvCxnSpPr/>
                  <p:nvPr/>
                </p:nvCxnSpPr>
                <p:spPr bwMode="auto">
                  <a:xfrm>
                    <a:off x="7982468" y="3540577"/>
                    <a:ext cx="0" cy="13398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48" name="직선 연결선 547"/>
                  <p:cNvCxnSpPr/>
                  <p:nvPr/>
                </p:nvCxnSpPr>
                <p:spPr bwMode="auto">
                  <a:xfrm>
                    <a:off x="8110037" y="3321503"/>
                    <a:ext cx="0" cy="155892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49" name="직선 연결선 548"/>
                  <p:cNvCxnSpPr/>
                  <p:nvPr/>
                </p:nvCxnSpPr>
                <p:spPr bwMode="auto">
                  <a:xfrm>
                    <a:off x="8237606" y="3388177"/>
                    <a:ext cx="0" cy="14922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50" name="직선 연결선 549"/>
                  <p:cNvCxnSpPr/>
                  <p:nvPr/>
                </p:nvCxnSpPr>
                <p:spPr bwMode="auto">
                  <a:xfrm>
                    <a:off x="8365175" y="3083377"/>
                    <a:ext cx="0" cy="179705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51" name="직선 연결선 550"/>
                  <p:cNvCxnSpPr/>
                  <p:nvPr/>
                </p:nvCxnSpPr>
                <p:spPr bwMode="auto">
                  <a:xfrm>
                    <a:off x="8490363" y="2842266"/>
                    <a:ext cx="0" cy="203816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52" name="직선 연결선 551"/>
                  <p:cNvCxnSpPr/>
                  <p:nvPr/>
                </p:nvCxnSpPr>
                <p:spPr bwMode="auto">
                  <a:xfrm>
                    <a:off x="8617948" y="2716666"/>
                    <a:ext cx="0" cy="216376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53" name="직선 연결선 552"/>
                  <p:cNvCxnSpPr/>
                  <p:nvPr/>
                </p:nvCxnSpPr>
                <p:spPr bwMode="auto">
                  <a:xfrm>
                    <a:off x="5671940" y="4078740"/>
                    <a:ext cx="0" cy="8016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54" name="직선 연결선 553"/>
                  <p:cNvCxnSpPr/>
                  <p:nvPr/>
                </p:nvCxnSpPr>
                <p:spPr bwMode="auto">
                  <a:xfrm>
                    <a:off x="5929459" y="4069215"/>
                    <a:ext cx="0" cy="81121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55" name="직선 연결선 554"/>
                  <p:cNvCxnSpPr/>
                  <p:nvPr/>
                </p:nvCxnSpPr>
                <p:spPr bwMode="auto">
                  <a:xfrm>
                    <a:off x="6184597" y="4078740"/>
                    <a:ext cx="0" cy="80168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56" name="직선 연결선 555"/>
                  <p:cNvCxnSpPr/>
                  <p:nvPr/>
                </p:nvCxnSpPr>
                <p:spPr bwMode="auto">
                  <a:xfrm>
                    <a:off x="5289233" y="4107770"/>
                    <a:ext cx="0" cy="77265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57" name="직선 연결선 556"/>
                  <p:cNvCxnSpPr/>
                  <p:nvPr/>
                </p:nvCxnSpPr>
                <p:spPr bwMode="auto">
                  <a:xfrm>
                    <a:off x="5544371" y="4107770"/>
                    <a:ext cx="0" cy="77265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58" name="직선 연결선 557"/>
                  <p:cNvCxnSpPr/>
                  <p:nvPr/>
                </p:nvCxnSpPr>
                <p:spPr bwMode="auto">
                  <a:xfrm>
                    <a:off x="5161664" y="4194853"/>
                    <a:ext cx="0" cy="68557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59" name="직선 연결선 558"/>
                  <p:cNvCxnSpPr/>
                  <p:nvPr/>
                </p:nvCxnSpPr>
                <p:spPr bwMode="auto">
                  <a:xfrm>
                    <a:off x="5801890" y="4221615"/>
                    <a:ext cx="0" cy="65881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60" name="직선 연결선 559"/>
                  <p:cNvCxnSpPr/>
                  <p:nvPr/>
                </p:nvCxnSpPr>
                <p:spPr bwMode="auto">
                  <a:xfrm>
                    <a:off x="6312166" y="4126364"/>
                    <a:ext cx="0" cy="75406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rnd" cmpd="sng" algn="ctr">
                    <a:solidFill>
                      <a:srgbClr val="FF81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29" name="자유형 528"/>
                <p:cNvSpPr/>
                <p:nvPr/>
              </p:nvSpPr>
              <p:spPr>
                <a:xfrm>
                  <a:off x="4803775" y="2670336"/>
                  <a:ext cx="3895817" cy="1537899"/>
                </a:xfrm>
                <a:custGeom>
                  <a:avLst/>
                  <a:gdLst>
                    <a:gd name="connsiteX0" fmla="*/ 228600 w 4133850"/>
                    <a:gd name="connsiteY0" fmla="*/ 742950 h 1123950"/>
                    <a:gd name="connsiteX1" fmla="*/ 4133850 w 4133850"/>
                    <a:gd name="connsiteY1" fmla="*/ 742950 h 1123950"/>
                    <a:gd name="connsiteX2" fmla="*/ 4133850 w 4133850"/>
                    <a:gd name="connsiteY2" fmla="*/ 0 h 1123950"/>
                    <a:gd name="connsiteX3" fmla="*/ 4025900 w 4133850"/>
                    <a:gd name="connsiteY3" fmla="*/ 0 h 1123950"/>
                    <a:gd name="connsiteX4" fmla="*/ 3911600 w 4133850"/>
                    <a:gd name="connsiteY4" fmla="*/ 0 h 1123950"/>
                    <a:gd name="connsiteX5" fmla="*/ 3797300 w 4133850"/>
                    <a:gd name="connsiteY5" fmla="*/ 114300 h 1123950"/>
                    <a:gd name="connsiteX6" fmla="*/ 3651250 w 4133850"/>
                    <a:gd name="connsiteY6" fmla="*/ 114300 h 1123950"/>
                    <a:gd name="connsiteX7" fmla="*/ 3517900 w 4133850"/>
                    <a:gd name="connsiteY7" fmla="*/ 114300 h 1123950"/>
                    <a:gd name="connsiteX8" fmla="*/ 3448050 w 4133850"/>
                    <a:gd name="connsiteY8" fmla="*/ 184150 h 1123950"/>
                    <a:gd name="connsiteX9" fmla="*/ 3270250 w 4133850"/>
                    <a:gd name="connsiteY9" fmla="*/ 184150 h 1123950"/>
                    <a:gd name="connsiteX10" fmla="*/ 3136900 w 4133850"/>
                    <a:gd name="connsiteY10" fmla="*/ 184150 h 1123950"/>
                    <a:gd name="connsiteX11" fmla="*/ 3067050 w 4133850"/>
                    <a:gd name="connsiteY11" fmla="*/ 254000 h 1123950"/>
                    <a:gd name="connsiteX12" fmla="*/ 2876550 w 4133850"/>
                    <a:gd name="connsiteY12" fmla="*/ 254000 h 1123950"/>
                    <a:gd name="connsiteX13" fmla="*/ 2762250 w 4133850"/>
                    <a:gd name="connsiteY13" fmla="*/ 254000 h 1123950"/>
                    <a:gd name="connsiteX14" fmla="*/ 2628900 w 4133850"/>
                    <a:gd name="connsiteY14" fmla="*/ 254000 h 1123950"/>
                    <a:gd name="connsiteX15" fmla="*/ 2495550 w 4133850"/>
                    <a:gd name="connsiteY15" fmla="*/ 254000 h 1123950"/>
                    <a:gd name="connsiteX16" fmla="*/ 2387600 w 4133850"/>
                    <a:gd name="connsiteY16" fmla="*/ 361950 h 1123950"/>
                    <a:gd name="connsiteX17" fmla="*/ 2241550 w 4133850"/>
                    <a:gd name="connsiteY17" fmla="*/ 361950 h 1123950"/>
                    <a:gd name="connsiteX18" fmla="*/ 2108200 w 4133850"/>
                    <a:gd name="connsiteY18" fmla="*/ 361950 h 1123950"/>
                    <a:gd name="connsiteX19" fmla="*/ 2000250 w 4133850"/>
                    <a:gd name="connsiteY19" fmla="*/ 469900 h 1123950"/>
                    <a:gd name="connsiteX20" fmla="*/ 1854200 w 4133850"/>
                    <a:gd name="connsiteY20" fmla="*/ 469900 h 1123950"/>
                    <a:gd name="connsiteX21" fmla="*/ 1733550 w 4133850"/>
                    <a:gd name="connsiteY21" fmla="*/ 469900 h 1123950"/>
                    <a:gd name="connsiteX22" fmla="*/ 1593850 w 4133850"/>
                    <a:gd name="connsiteY22" fmla="*/ 469900 h 1123950"/>
                    <a:gd name="connsiteX23" fmla="*/ 1466850 w 4133850"/>
                    <a:gd name="connsiteY23" fmla="*/ 469900 h 1123950"/>
                    <a:gd name="connsiteX24" fmla="*/ 1352550 w 4133850"/>
                    <a:gd name="connsiteY24" fmla="*/ 469900 h 1123950"/>
                    <a:gd name="connsiteX25" fmla="*/ 1263650 w 4133850"/>
                    <a:gd name="connsiteY25" fmla="*/ 558800 h 1123950"/>
                    <a:gd name="connsiteX26" fmla="*/ 1079500 w 4133850"/>
                    <a:gd name="connsiteY26" fmla="*/ 558800 h 1123950"/>
                    <a:gd name="connsiteX27" fmla="*/ 952500 w 4133850"/>
                    <a:gd name="connsiteY27" fmla="*/ 558800 h 1123950"/>
                    <a:gd name="connsiteX28" fmla="*/ 882650 w 4133850"/>
                    <a:gd name="connsiteY28" fmla="*/ 488950 h 1123950"/>
                    <a:gd name="connsiteX29" fmla="*/ 692150 w 4133850"/>
                    <a:gd name="connsiteY29" fmla="*/ 488950 h 1123950"/>
                    <a:gd name="connsiteX30" fmla="*/ 596900 w 4133850"/>
                    <a:gd name="connsiteY30" fmla="*/ 584200 h 1123950"/>
                    <a:gd name="connsiteX31" fmla="*/ 438150 w 4133850"/>
                    <a:gd name="connsiteY31" fmla="*/ 584200 h 1123950"/>
                    <a:gd name="connsiteX32" fmla="*/ 311150 w 4133850"/>
                    <a:gd name="connsiteY32" fmla="*/ 584200 h 1123950"/>
                    <a:gd name="connsiteX33" fmla="*/ 304800 w 4133850"/>
                    <a:gd name="connsiteY33" fmla="*/ 736600 h 1123950"/>
                    <a:gd name="connsiteX34" fmla="*/ 165100 w 4133850"/>
                    <a:gd name="connsiteY34" fmla="*/ 1123950 h 1123950"/>
                    <a:gd name="connsiteX35" fmla="*/ 0 w 4133850"/>
                    <a:gd name="connsiteY35" fmla="*/ 958850 h 1123950"/>
                    <a:gd name="connsiteX0" fmla="*/ 228600 w 4133850"/>
                    <a:gd name="connsiteY0" fmla="*/ 742950 h 1123950"/>
                    <a:gd name="connsiteX1" fmla="*/ 4133850 w 4133850"/>
                    <a:gd name="connsiteY1" fmla="*/ 742950 h 1123950"/>
                    <a:gd name="connsiteX2" fmla="*/ 4133850 w 4133850"/>
                    <a:gd name="connsiteY2" fmla="*/ 0 h 1123950"/>
                    <a:gd name="connsiteX3" fmla="*/ 4025900 w 4133850"/>
                    <a:gd name="connsiteY3" fmla="*/ 0 h 1123950"/>
                    <a:gd name="connsiteX4" fmla="*/ 3911600 w 4133850"/>
                    <a:gd name="connsiteY4" fmla="*/ 0 h 1123950"/>
                    <a:gd name="connsiteX5" fmla="*/ 3797300 w 4133850"/>
                    <a:gd name="connsiteY5" fmla="*/ 114300 h 1123950"/>
                    <a:gd name="connsiteX6" fmla="*/ 3651250 w 4133850"/>
                    <a:gd name="connsiteY6" fmla="*/ 114300 h 1123950"/>
                    <a:gd name="connsiteX7" fmla="*/ 3517900 w 4133850"/>
                    <a:gd name="connsiteY7" fmla="*/ 114300 h 1123950"/>
                    <a:gd name="connsiteX8" fmla="*/ 3448050 w 4133850"/>
                    <a:gd name="connsiteY8" fmla="*/ 184150 h 1123950"/>
                    <a:gd name="connsiteX9" fmla="*/ 3270250 w 4133850"/>
                    <a:gd name="connsiteY9" fmla="*/ 184150 h 1123950"/>
                    <a:gd name="connsiteX10" fmla="*/ 3136900 w 4133850"/>
                    <a:gd name="connsiteY10" fmla="*/ 184150 h 1123950"/>
                    <a:gd name="connsiteX11" fmla="*/ 3067050 w 4133850"/>
                    <a:gd name="connsiteY11" fmla="*/ 254000 h 1123950"/>
                    <a:gd name="connsiteX12" fmla="*/ 2876550 w 4133850"/>
                    <a:gd name="connsiteY12" fmla="*/ 254000 h 1123950"/>
                    <a:gd name="connsiteX13" fmla="*/ 2762250 w 4133850"/>
                    <a:gd name="connsiteY13" fmla="*/ 254000 h 1123950"/>
                    <a:gd name="connsiteX14" fmla="*/ 2628900 w 4133850"/>
                    <a:gd name="connsiteY14" fmla="*/ 254000 h 1123950"/>
                    <a:gd name="connsiteX15" fmla="*/ 2495550 w 4133850"/>
                    <a:gd name="connsiteY15" fmla="*/ 254000 h 1123950"/>
                    <a:gd name="connsiteX16" fmla="*/ 2387600 w 4133850"/>
                    <a:gd name="connsiteY16" fmla="*/ 361950 h 1123950"/>
                    <a:gd name="connsiteX17" fmla="*/ 2241550 w 4133850"/>
                    <a:gd name="connsiteY17" fmla="*/ 361950 h 1123950"/>
                    <a:gd name="connsiteX18" fmla="*/ 2108200 w 4133850"/>
                    <a:gd name="connsiteY18" fmla="*/ 361950 h 1123950"/>
                    <a:gd name="connsiteX19" fmla="*/ 2000250 w 4133850"/>
                    <a:gd name="connsiteY19" fmla="*/ 469900 h 1123950"/>
                    <a:gd name="connsiteX20" fmla="*/ 1854200 w 4133850"/>
                    <a:gd name="connsiteY20" fmla="*/ 469900 h 1123950"/>
                    <a:gd name="connsiteX21" fmla="*/ 1733550 w 4133850"/>
                    <a:gd name="connsiteY21" fmla="*/ 469900 h 1123950"/>
                    <a:gd name="connsiteX22" fmla="*/ 1593850 w 4133850"/>
                    <a:gd name="connsiteY22" fmla="*/ 469900 h 1123950"/>
                    <a:gd name="connsiteX23" fmla="*/ 1466850 w 4133850"/>
                    <a:gd name="connsiteY23" fmla="*/ 469900 h 1123950"/>
                    <a:gd name="connsiteX24" fmla="*/ 1352550 w 4133850"/>
                    <a:gd name="connsiteY24" fmla="*/ 469900 h 1123950"/>
                    <a:gd name="connsiteX25" fmla="*/ 1263650 w 4133850"/>
                    <a:gd name="connsiteY25" fmla="*/ 558800 h 1123950"/>
                    <a:gd name="connsiteX26" fmla="*/ 1079500 w 4133850"/>
                    <a:gd name="connsiteY26" fmla="*/ 558800 h 1123950"/>
                    <a:gd name="connsiteX27" fmla="*/ 952500 w 4133850"/>
                    <a:gd name="connsiteY27" fmla="*/ 558800 h 1123950"/>
                    <a:gd name="connsiteX28" fmla="*/ 882650 w 4133850"/>
                    <a:gd name="connsiteY28" fmla="*/ 488950 h 1123950"/>
                    <a:gd name="connsiteX29" fmla="*/ 692150 w 4133850"/>
                    <a:gd name="connsiteY29" fmla="*/ 488950 h 1123950"/>
                    <a:gd name="connsiteX30" fmla="*/ 596900 w 4133850"/>
                    <a:gd name="connsiteY30" fmla="*/ 584200 h 1123950"/>
                    <a:gd name="connsiteX31" fmla="*/ 438150 w 4133850"/>
                    <a:gd name="connsiteY31" fmla="*/ 584200 h 1123950"/>
                    <a:gd name="connsiteX32" fmla="*/ 311150 w 4133850"/>
                    <a:gd name="connsiteY32" fmla="*/ 584200 h 1123950"/>
                    <a:gd name="connsiteX33" fmla="*/ 233362 w 4133850"/>
                    <a:gd name="connsiteY33" fmla="*/ 617537 h 1123950"/>
                    <a:gd name="connsiteX34" fmla="*/ 165100 w 4133850"/>
                    <a:gd name="connsiteY34" fmla="*/ 1123950 h 1123950"/>
                    <a:gd name="connsiteX35" fmla="*/ 0 w 4133850"/>
                    <a:gd name="connsiteY35" fmla="*/ 958850 h 1123950"/>
                    <a:gd name="connsiteX0" fmla="*/ 228600 w 4133850"/>
                    <a:gd name="connsiteY0" fmla="*/ 742950 h 958850"/>
                    <a:gd name="connsiteX1" fmla="*/ 4133850 w 4133850"/>
                    <a:gd name="connsiteY1" fmla="*/ 742950 h 958850"/>
                    <a:gd name="connsiteX2" fmla="*/ 4133850 w 4133850"/>
                    <a:gd name="connsiteY2" fmla="*/ 0 h 958850"/>
                    <a:gd name="connsiteX3" fmla="*/ 4025900 w 4133850"/>
                    <a:gd name="connsiteY3" fmla="*/ 0 h 958850"/>
                    <a:gd name="connsiteX4" fmla="*/ 3911600 w 4133850"/>
                    <a:gd name="connsiteY4" fmla="*/ 0 h 958850"/>
                    <a:gd name="connsiteX5" fmla="*/ 3797300 w 4133850"/>
                    <a:gd name="connsiteY5" fmla="*/ 114300 h 958850"/>
                    <a:gd name="connsiteX6" fmla="*/ 3651250 w 4133850"/>
                    <a:gd name="connsiteY6" fmla="*/ 114300 h 958850"/>
                    <a:gd name="connsiteX7" fmla="*/ 3517900 w 4133850"/>
                    <a:gd name="connsiteY7" fmla="*/ 114300 h 958850"/>
                    <a:gd name="connsiteX8" fmla="*/ 3448050 w 4133850"/>
                    <a:gd name="connsiteY8" fmla="*/ 184150 h 958850"/>
                    <a:gd name="connsiteX9" fmla="*/ 3270250 w 4133850"/>
                    <a:gd name="connsiteY9" fmla="*/ 184150 h 958850"/>
                    <a:gd name="connsiteX10" fmla="*/ 3136900 w 4133850"/>
                    <a:gd name="connsiteY10" fmla="*/ 184150 h 958850"/>
                    <a:gd name="connsiteX11" fmla="*/ 3067050 w 4133850"/>
                    <a:gd name="connsiteY11" fmla="*/ 254000 h 958850"/>
                    <a:gd name="connsiteX12" fmla="*/ 2876550 w 4133850"/>
                    <a:gd name="connsiteY12" fmla="*/ 254000 h 958850"/>
                    <a:gd name="connsiteX13" fmla="*/ 2762250 w 4133850"/>
                    <a:gd name="connsiteY13" fmla="*/ 254000 h 958850"/>
                    <a:gd name="connsiteX14" fmla="*/ 2628900 w 4133850"/>
                    <a:gd name="connsiteY14" fmla="*/ 254000 h 958850"/>
                    <a:gd name="connsiteX15" fmla="*/ 2495550 w 4133850"/>
                    <a:gd name="connsiteY15" fmla="*/ 254000 h 958850"/>
                    <a:gd name="connsiteX16" fmla="*/ 2387600 w 4133850"/>
                    <a:gd name="connsiteY16" fmla="*/ 361950 h 958850"/>
                    <a:gd name="connsiteX17" fmla="*/ 2241550 w 4133850"/>
                    <a:gd name="connsiteY17" fmla="*/ 361950 h 958850"/>
                    <a:gd name="connsiteX18" fmla="*/ 2108200 w 4133850"/>
                    <a:gd name="connsiteY18" fmla="*/ 361950 h 958850"/>
                    <a:gd name="connsiteX19" fmla="*/ 2000250 w 4133850"/>
                    <a:gd name="connsiteY19" fmla="*/ 469900 h 958850"/>
                    <a:gd name="connsiteX20" fmla="*/ 1854200 w 4133850"/>
                    <a:gd name="connsiteY20" fmla="*/ 469900 h 958850"/>
                    <a:gd name="connsiteX21" fmla="*/ 1733550 w 4133850"/>
                    <a:gd name="connsiteY21" fmla="*/ 469900 h 958850"/>
                    <a:gd name="connsiteX22" fmla="*/ 1593850 w 4133850"/>
                    <a:gd name="connsiteY22" fmla="*/ 469900 h 958850"/>
                    <a:gd name="connsiteX23" fmla="*/ 1466850 w 4133850"/>
                    <a:gd name="connsiteY23" fmla="*/ 469900 h 958850"/>
                    <a:gd name="connsiteX24" fmla="*/ 1352550 w 4133850"/>
                    <a:gd name="connsiteY24" fmla="*/ 469900 h 958850"/>
                    <a:gd name="connsiteX25" fmla="*/ 1263650 w 4133850"/>
                    <a:gd name="connsiteY25" fmla="*/ 558800 h 958850"/>
                    <a:gd name="connsiteX26" fmla="*/ 1079500 w 4133850"/>
                    <a:gd name="connsiteY26" fmla="*/ 558800 h 958850"/>
                    <a:gd name="connsiteX27" fmla="*/ 952500 w 4133850"/>
                    <a:gd name="connsiteY27" fmla="*/ 558800 h 958850"/>
                    <a:gd name="connsiteX28" fmla="*/ 882650 w 4133850"/>
                    <a:gd name="connsiteY28" fmla="*/ 488950 h 958850"/>
                    <a:gd name="connsiteX29" fmla="*/ 692150 w 4133850"/>
                    <a:gd name="connsiteY29" fmla="*/ 488950 h 958850"/>
                    <a:gd name="connsiteX30" fmla="*/ 596900 w 4133850"/>
                    <a:gd name="connsiteY30" fmla="*/ 584200 h 958850"/>
                    <a:gd name="connsiteX31" fmla="*/ 438150 w 4133850"/>
                    <a:gd name="connsiteY31" fmla="*/ 584200 h 958850"/>
                    <a:gd name="connsiteX32" fmla="*/ 311150 w 4133850"/>
                    <a:gd name="connsiteY32" fmla="*/ 584200 h 958850"/>
                    <a:gd name="connsiteX33" fmla="*/ 233362 w 4133850"/>
                    <a:gd name="connsiteY33" fmla="*/ 617537 h 958850"/>
                    <a:gd name="connsiteX34" fmla="*/ 0 w 4133850"/>
                    <a:gd name="connsiteY34" fmla="*/ 958850 h 958850"/>
                    <a:gd name="connsiteX0" fmla="*/ 9525 w 3914775"/>
                    <a:gd name="connsiteY0" fmla="*/ 742950 h 758825"/>
                    <a:gd name="connsiteX1" fmla="*/ 3914775 w 3914775"/>
                    <a:gd name="connsiteY1" fmla="*/ 742950 h 758825"/>
                    <a:gd name="connsiteX2" fmla="*/ 3914775 w 3914775"/>
                    <a:gd name="connsiteY2" fmla="*/ 0 h 758825"/>
                    <a:gd name="connsiteX3" fmla="*/ 3806825 w 3914775"/>
                    <a:gd name="connsiteY3" fmla="*/ 0 h 758825"/>
                    <a:gd name="connsiteX4" fmla="*/ 3692525 w 3914775"/>
                    <a:gd name="connsiteY4" fmla="*/ 0 h 758825"/>
                    <a:gd name="connsiteX5" fmla="*/ 3578225 w 3914775"/>
                    <a:gd name="connsiteY5" fmla="*/ 114300 h 758825"/>
                    <a:gd name="connsiteX6" fmla="*/ 3432175 w 3914775"/>
                    <a:gd name="connsiteY6" fmla="*/ 114300 h 758825"/>
                    <a:gd name="connsiteX7" fmla="*/ 3298825 w 3914775"/>
                    <a:gd name="connsiteY7" fmla="*/ 114300 h 758825"/>
                    <a:gd name="connsiteX8" fmla="*/ 3228975 w 3914775"/>
                    <a:gd name="connsiteY8" fmla="*/ 184150 h 758825"/>
                    <a:gd name="connsiteX9" fmla="*/ 3051175 w 3914775"/>
                    <a:gd name="connsiteY9" fmla="*/ 184150 h 758825"/>
                    <a:gd name="connsiteX10" fmla="*/ 2917825 w 3914775"/>
                    <a:gd name="connsiteY10" fmla="*/ 184150 h 758825"/>
                    <a:gd name="connsiteX11" fmla="*/ 2847975 w 3914775"/>
                    <a:gd name="connsiteY11" fmla="*/ 254000 h 758825"/>
                    <a:gd name="connsiteX12" fmla="*/ 2657475 w 3914775"/>
                    <a:gd name="connsiteY12" fmla="*/ 254000 h 758825"/>
                    <a:gd name="connsiteX13" fmla="*/ 2543175 w 3914775"/>
                    <a:gd name="connsiteY13" fmla="*/ 254000 h 758825"/>
                    <a:gd name="connsiteX14" fmla="*/ 2409825 w 3914775"/>
                    <a:gd name="connsiteY14" fmla="*/ 254000 h 758825"/>
                    <a:gd name="connsiteX15" fmla="*/ 2276475 w 3914775"/>
                    <a:gd name="connsiteY15" fmla="*/ 254000 h 758825"/>
                    <a:gd name="connsiteX16" fmla="*/ 2168525 w 3914775"/>
                    <a:gd name="connsiteY16" fmla="*/ 361950 h 758825"/>
                    <a:gd name="connsiteX17" fmla="*/ 2022475 w 3914775"/>
                    <a:gd name="connsiteY17" fmla="*/ 361950 h 758825"/>
                    <a:gd name="connsiteX18" fmla="*/ 1889125 w 3914775"/>
                    <a:gd name="connsiteY18" fmla="*/ 361950 h 758825"/>
                    <a:gd name="connsiteX19" fmla="*/ 1781175 w 3914775"/>
                    <a:gd name="connsiteY19" fmla="*/ 469900 h 758825"/>
                    <a:gd name="connsiteX20" fmla="*/ 1635125 w 3914775"/>
                    <a:gd name="connsiteY20" fmla="*/ 469900 h 758825"/>
                    <a:gd name="connsiteX21" fmla="*/ 1514475 w 3914775"/>
                    <a:gd name="connsiteY21" fmla="*/ 469900 h 758825"/>
                    <a:gd name="connsiteX22" fmla="*/ 1374775 w 3914775"/>
                    <a:gd name="connsiteY22" fmla="*/ 469900 h 758825"/>
                    <a:gd name="connsiteX23" fmla="*/ 1247775 w 3914775"/>
                    <a:gd name="connsiteY23" fmla="*/ 469900 h 758825"/>
                    <a:gd name="connsiteX24" fmla="*/ 1133475 w 3914775"/>
                    <a:gd name="connsiteY24" fmla="*/ 469900 h 758825"/>
                    <a:gd name="connsiteX25" fmla="*/ 1044575 w 3914775"/>
                    <a:gd name="connsiteY25" fmla="*/ 558800 h 758825"/>
                    <a:gd name="connsiteX26" fmla="*/ 860425 w 3914775"/>
                    <a:gd name="connsiteY26" fmla="*/ 558800 h 758825"/>
                    <a:gd name="connsiteX27" fmla="*/ 733425 w 3914775"/>
                    <a:gd name="connsiteY27" fmla="*/ 558800 h 758825"/>
                    <a:gd name="connsiteX28" fmla="*/ 663575 w 3914775"/>
                    <a:gd name="connsiteY28" fmla="*/ 488950 h 758825"/>
                    <a:gd name="connsiteX29" fmla="*/ 473075 w 3914775"/>
                    <a:gd name="connsiteY29" fmla="*/ 488950 h 758825"/>
                    <a:gd name="connsiteX30" fmla="*/ 377825 w 3914775"/>
                    <a:gd name="connsiteY30" fmla="*/ 584200 h 758825"/>
                    <a:gd name="connsiteX31" fmla="*/ 219075 w 3914775"/>
                    <a:gd name="connsiteY31" fmla="*/ 584200 h 758825"/>
                    <a:gd name="connsiteX32" fmla="*/ 92075 w 3914775"/>
                    <a:gd name="connsiteY32" fmla="*/ 584200 h 758825"/>
                    <a:gd name="connsiteX33" fmla="*/ 14287 w 3914775"/>
                    <a:gd name="connsiteY33" fmla="*/ 617537 h 758825"/>
                    <a:gd name="connsiteX34" fmla="*/ 0 w 3914775"/>
                    <a:gd name="connsiteY34" fmla="*/ 758825 h 758825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09550 w 3905250"/>
                    <a:gd name="connsiteY31" fmla="*/ 584200 h 742950"/>
                    <a:gd name="connsiteX32" fmla="*/ 82550 w 3905250"/>
                    <a:gd name="connsiteY32" fmla="*/ 584200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09550 w 3905250"/>
                    <a:gd name="connsiteY31" fmla="*/ 584200 h 742950"/>
                    <a:gd name="connsiteX32" fmla="*/ 84931 w 3905250"/>
                    <a:gd name="connsiteY32" fmla="*/ 562769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14313 w 3905250"/>
                    <a:gd name="connsiteY31" fmla="*/ 553244 h 742950"/>
                    <a:gd name="connsiteX32" fmla="*/ 84931 w 3905250"/>
                    <a:gd name="connsiteY32" fmla="*/ 562769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14313 w 3905250"/>
                    <a:gd name="connsiteY31" fmla="*/ 553244 h 742950"/>
                    <a:gd name="connsiteX32" fmla="*/ 84931 w 3905250"/>
                    <a:gd name="connsiteY32" fmla="*/ 562769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71475 w 3905250"/>
                    <a:gd name="connsiteY30" fmla="*/ 410076 h 742950"/>
                    <a:gd name="connsiteX31" fmla="*/ 337343 w 3905250"/>
                    <a:gd name="connsiteY31" fmla="*/ 582614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1650 w 3905250"/>
                    <a:gd name="connsiteY19" fmla="*/ 469900 h 742950"/>
                    <a:gd name="connsiteX20" fmla="*/ 1647825 w 3905250"/>
                    <a:gd name="connsiteY20" fmla="*/ 313789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20825 w 3905250"/>
                    <a:gd name="connsiteY21" fmla="*/ 382838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20825 w 3905250"/>
                    <a:gd name="connsiteY21" fmla="*/ 382838 h 742950"/>
                    <a:gd name="connsiteX22" fmla="*/ 1384300 w 3905250"/>
                    <a:gd name="connsiteY22" fmla="*/ 361824 h 742950"/>
                    <a:gd name="connsiteX23" fmla="*/ 1238250 w 3905250"/>
                    <a:gd name="connsiteY23" fmla="*/ 469900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20825 w 3905250"/>
                    <a:gd name="connsiteY21" fmla="*/ 382838 h 742950"/>
                    <a:gd name="connsiteX22" fmla="*/ 1384300 w 3905250"/>
                    <a:gd name="connsiteY22" fmla="*/ 361824 h 742950"/>
                    <a:gd name="connsiteX23" fmla="*/ 1263649 w 3905250"/>
                    <a:gd name="connsiteY23" fmla="*/ 324154 h 742950"/>
                    <a:gd name="connsiteX24" fmla="*/ 1238250 w 3905250"/>
                    <a:gd name="connsiteY24" fmla="*/ 469900 h 742950"/>
                    <a:gd name="connsiteX25" fmla="*/ 1139825 w 3905250"/>
                    <a:gd name="connsiteY25" fmla="*/ 340809 h 742950"/>
                    <a:gd name="connsiteX26" fmla="*/ 1004888 w 3905250"/>
                    <a:gd name="connsiteY26" fmla="*/ 425150 h 742950"/>
                    <a:gd name="connsiteX27" fmla="*/ 888206 w 3905250"/>
                    <a:gd name="connsiteY27" fmla="*/ 355583 h 742950"/>
                    <a:gd name="connsiteX28" fmla="*/ 735806 w 3905250"/>
                    <a:gd name="connsiteY28" fmla="*/ 360086 h 742950"/>
                    <a:gd name="connsiteX29" fmla="*/ 622300 w 3905250"/>
                    <a:gd name="connsiteY29" fmla="*/ 274298 h 742950"/>
                    <a:gd name="connsiteX30" fmla="*/ 489744 w 3905250"/>
                    <a:gd name="connsiteY30" fmla="*/ 362970 h 742950"/>
                    <a:gd name="connsiteX31" fmla="*/ 371475 w 3905250"/>
                    <a:gd name="connsiteY31" fmla="*/ 410076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20825 w 3905250"/>
                    <a:gd name="connsiteY21" fmla="*/ 382838 h 742950"/>
                    <a:gd name="connsiteX22" fmla="*/ 1384300 w 3905250"/>
                    <a:gd name="connsiteY22" fmla="*/ 361824 h 742950"/>
                    <a:gd name="connsiteX23" fmla="*/ 1263649 w 3905250"/>
                    <a:gd name="connsiteY23" fmla="*/ 324154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20825 w 3905250"/>
                    <a:gd name="connsiteY21" fmla="*/ 382838 h 742950"/>
                    <a:gd name="connsiteX22" fmla="*/ 1384300 w 3905250"/>
                    <a:gd name="connsiteY22" fmla="*/ 361824 h 742950"/>
                    <a:gd name="connsiteX23" fmla="*/ 1263649 w 3905250"/>
                    <a:gd name="connsiteY23" fmla="*/ 324154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20825 w 3905250"/>
                    <a:gd name="connsiteY21" fmla="*/ 382838 h 742950"/>
                    <a:gd name="connsiteX22" fmla="*/ 1384300 w 3905250"/>
                    <a:gd name="connsiteY22" fmla="*/ 361824 h 742950"/>
                    <a:gd name="connsiteX23" fmla="*/ 1263649 w 3905250"/>
                    <a:gd name="connsiteY23" fmla="*/ 324154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20825 w 3905250"/>
                    <a:gd name="connsiteY21" fmla="*/ 382838 h 742950"/>
                    <a:gd name="connsiteX22" fmla="*/ 1384300 w 3905250"/>
                    <a:gd name="connsiteY22" fmla="*/ 361824 h 742950"/>
                    <a:gd name="connsiteX23" fmla="*/ 1263649 w 3905250"/>
                    <a:gd name="connsiteY23" fmla="*/ 324154 h 742950"/>
                    <a:gd name="connsiteX24" fmla="*/ 1139825 w 3905250"/>
                    <a:gd name="connsiteY24" fmla="*/ 340809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20825 w 3905250"/>
                    <a:gd name="connsiteY21" fmla="*/ 382838 h 742950"/>
                    <a:gd name="connsiteX22" fmla="*/ 1384300 w 3905250"/>
                    <a:gd name="connsiteY22" fmla="*/ 361824 h 742950"/>
                    <a:gd name="connsiteX23" fmla="*/ 1263649 w 3905250"/>
                    <a:gd name="connsiteY23" fmla="*/ 324154 h 742950"/>
                    <a:gd name="connsiteX24" fmla="*/ 1137443 w 3905250"/>
                    <a:gd name="connsiteY24" fmla="*/ 350941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59000 w 3905250"/>
                    <a:gd name="connsiteY16" fmla="*/ 361950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20825 w 3905250"/>
                    <a:gd name="connsiteY21" fmla="*/ 382838 h 742950"/>
                    <a:gd name="connsiteX22" fmla="*/ 1384300 w 3905250"/>
                    <a:gd name="connsiteY22" fmla="*/ 361824 h 742950"/>
                    <a:gd name="connsiteX23" fmla="*/ 1263649 w 3905250"/>
                    <a:gd name="connsiteY23" fmla="*/ 324154 h 742950"/>
                    <a:gd name="connsiteX24" fmla="*/ 1137443 w 3905250"/>
                    <a:gd name="connsiteY24" fmla="*/ 350941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66144 w 3905250"/>
                    <a:gd name="connsiteY16" fmla="*/ 203213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20825 w 3905250"/>
                    <a:gd name="connsiteY21" fmla="*/ 382838 h 742950"/>
                    <a:gd name="connsiteX22" fmla="*/ 1384300 w 3905250"/>
                    <a:gd name="connsiteY22" fmla="*/ 361824 h 742950"/>
                    <a:gd name="connsiteX23" fmla="*/ 1263649 w 3905250"/>
                    <a:gd name="connsiteY23" fmla="*/ 324154 h 742950"/>
                    <a:gd name="connsiteX24" fmla="*/ 1137443 w 3905250"/>
                    <a:gd name="connsiteY24" fmla="*/ 350941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66144 w 3905250"/>
                    <a:gd name="connsiteY16" fmla="*/ 203213 h 742950"/>
                    <a:gd name="connsiteX17" fmla="*/ 2035175 w 3905250"/>
                    <a:gd name="connsiteY17" fmla="*/ 276390 h 742950"/>
                    <a:gd name="connsiteX18" fmla="*/ 1892300 w 3905250"/>
                    <a:gd name="connsiteY18" fmla="*/ 240364 h 742950"/>
                    <a:gd name="connsiteX19" fmla="*/ 1774825 w 3905250"/>
                    <a:gd name="connsiteY19" fmla="*/ 310787 h 742950"/>
                    <a:gd name="connsiteX20" fmla="*/ 1647825 w 3905250"/>
                    <a:gd name="connsiteY20" fmla="*/ 313789 h 742950"/>
                    <a:gd name="connsiteX21" fmla="*/ 1520825 w 3905250"/>
                    <a:gd name="connsiteY21" fmla="*/ 382838 h 742950"/>
                    <a:gd name="connsiteX22" fmla="*/ 1384300 w 3905250"/>
                    <a:gd name="connsiteY22" fmla="*/ 361824 h 742950"/>
                    <a:gd name="connsiteX23" fmla="*/ 1263649 w 3905250"/>
                    <a:gd name="connsiteY23" fmla="*/ 324154 h 742950"/>
                    <a:gd name="connsiteX24" fmla="*/ 1137443 w 3905250"/>
                    <a:gd name="connsiteY24" fmla="*/ 350941 h 742950"/>
                    <a:gd name="connsiteX25" fmla="*/ 1004888 w 3905250"/>
                    <a:gd name="connsiteY25" fmla="*/ 425150 h 742950"/>
                    <a:gd name="connsiteX26" fmla="*/ 888206 w 3905250"/>
                    <a:gd name="connsiteY26" fmla="*/ 355583 h 742950"/>
                    <a:gd name="connsiteX27" fmla="*/ 735806 w 3905250"/>
                    <a:gd name="connsiteY27" fmla="*/ 360086 h 742950"/>
                    <a:gd name="connsiteX28" fmla="*/ 622300 w 3905250"/>
                    <a:gd name="connsiteY28" fmla="*/ 274298 h 742950"/>
                    <a:gd name="connsiteX29" fmla="*/ 489744 w 3905250"/>
                    <a:gd name="connsiteY29" fmla="*/ 362970 h 742950"/>
                    <a:gd name="connsiteX30" fmla="*/ 371475 w 3905250"/>
                    <a:gd name="connsiteY30" fmla="*/ 410076 h 742950"/>
                    <a:gd name="connsiteX31" fmla="*/ 242888 w 3905250"/>
                    <a:gd name="connsiteY31" fmla="*/ 201995 h 742950"/>
                    <a:gd name="connsiteX32" fmla="*/ 103981 w 3905250"/>
                    <a:gd name="connsiteY32" fmla="*/ 202514 h 742950"/>
                    <a:gd name="connsiteX33" fmla="*/ 9524 w 3905250"/>
                    <a:gd name="connsiteY33" fmla="*/ 230263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63762 w 3905250"/>
                    <a:gd name="connsiteY16" fmla="*/ 195438 h 742950"/>
                    <a:gd name="connsiteX17" fmla="*/ 2166144 w 3905250"/>
                    <a:gd name="connsiteY17" fmla="*/ 203213 h 742950"/>
                    <a:gd name="connsiteX18" fmla="*/ 2035175 w 3905250"/>
                    <a:gd name="connsiteY18" fmla="*/ 276390 h 742950"/>
                    <a:gd name="connsiteX19" fmla="*/ 1892300 w 3905250"/>
                    <a:gd name="connsiteY19" fmla="*/ 240364 h 742950"/>
                    <a:gd name="connsiteX20" fmla="*/ 1774825 w 3905250"/>
                    <a:gd name="connsiteY20" fmla="*/ 310787 h 742950"/>
                    <a:gd name="connsiteX21" fmla="*/ 1647825 w 3905250"/>
                    <a:gd name="connsiteY21" fmla="*/ 313789 h 742950"/>
                    <a:gd name="connsiteX22" fmla="*/ 1520825 w 3905250"/>
                    <a:gd name="connsiteY22" fmla="*/ 382838 h 742950"/>
                    <a:gd name="connsiteX23" fmla="*/ 1384300 w 3905250"/>
                    <a:gd name="connsiteY23" fmla="*/ 361824 h 742950"/>
                    <a:gd name="connsiteX24" fmla="*/ 1263649 w 3905250"/>
                    <a:gd name="connsiteY24" fmla="*/ 324154 h 742950"/>
                    <a:gd name="connsiteX25" fmla="*/ 1137443 w 3905250"/>
                    <a:gd name="connsiteY25" fmla="*/ 350941 h 742950"/>
                    <a:gd name="connsiteX26" fmla="*/ 1004888 w 3905250"/>
                    <a:gd name="connsiteY26" fmla="*/ 425150 h 742950"/>
                    <a:gd name="connsiteX27" fmla="*/ 888206 w 3905250"/>
                    <a:gd name="connsiteY27" fmla="*/ 355583 h 742950"/>
                    <a:gd name="connsiteX28" fmla="*/ 735806 w 3905250"/>
                    <a:gd name="connsiteY28" fmla="*/ 360086 h 742950"/>
                    <a:gd name="connsiteX29" fmla="*/ 622300 w 3905250"/>
                    <a:gd name="connsiteY29" fmla="*/ 274298 h 742950"/>
                    <a:gd name="connsiteX30" fmla="*/ 489744 w 3905250"/>
                    <a:gd name="connsiteY30" fmla="*/ 362970 h 742950"/>
                    <a:gd name="connsiteX31" fmla="*/ 371475 w 3905250"/>
                    <a:gd name="connsiteY31" fmla="*/ 410076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63762 w 3905250"/>
                    <a:gd name="connsiteY16" fmla="*/ 195438 h 742950"/>
                    <a:gd name="connsiteX17" fmla="*/ 2166144 w 3905250"/>
                    <a:gd name="connsiteY17" fmla="*/ 203213 h 742950"/>
                    <a:gd name="connsiteX18" fmla="*/ 2037556 w 3905250"/>
                    <a:gd name="connsiteY18" fmla="*/ 286522 h 742950"/>
                    <a:gd name="connsiteX19" fmla="*/ 1892300 w 3905250"/>
                    <a:gd name="connsiteY19" fmla="*/ 240364 h 742950"/>
                    <a:gd name="connsiteX20" fmla="*/ 1774825 w 3905250"/>
                    <a:gd name="connsiteY20" fmla="*/ 310787 h 742950"/>
                    <a:gd name="connsiteX21" fmla="*/ 1647825 w 3905250"/>
                    <a:gd name="connsiteY21" fmla="*/ 313789 h 742950"/>
                    <a:gd name="connsiteX22" fmla="*/ 1520825 w 3905250"/>
                    <a:gd name="connsiteY22" fmla="*/ 382838 h 742950"/>
                    <a:gd name="connsiteX23" fmla="*/ 1384300 w 3905250"/>
                    <a:gd name="connsiteY23" fmla="*/ 361824 h 742950"/>
                    <a:gd name="connsiteX24" fmla="*/ 1263649 w 3905250"/>
                    <a:gd name="connsiteY24" fmla="*/ 324154 h 742950"/>
                    <a:gd name="connsiteX25" fmla="*/ 1137443 w 3905250"/>
                    <a:gd name="connsiteY25" fmla="*/ 350941 h 742950"/>
                    <a:gd name="connsiteX26" fmla="*/ 1004888 w 3905250"/>
                    <a:gd name="connsiteY26" fmla="*/ 425150 h 742950"/>
                    <a:gd name="connsiteX27" fmla="*/ 888206 w 3905250"/>
                    <a:gd name="connsiteY27" fmla="*/ 355583 h 742950"/>
                    <a:gd name="connsiteX28" fmla="*/ 735806 w 3905250"/>
                    <a:gd name="connsiteY28" fmla="*/ 360086 h 742950"/>
                    <a:gd name="connsiteX29" fmla="*/ 622300 w 3905250"/>
                    <a:gd name="connsiteY29" fmla="*/ 274298 h 742950"/>
                    <a:gd name="connsiteX30" fmla="*/ 489744 w 3905250"/>
                    <a:gd name="connsiteY30" fmla="*/ 362970 h 742950"/>
                    <a:gd name="connsiteX31" fmla="*/ 371475 w 3905250"/>
                    <a:gd name="connsiteY31" fmla="*/ 410076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89175 w 3905250"/>
                    <a:gd name="connsiteY15" fmla="*/ 102392 h 742950"/>
                    <a:gd name="connsiteX16" fmla="*/ 2163762 w 3905250"/>
                    <a:gd name="connsiteY16" fmla="*/ 195438 h 742950"/>
                    <a:gd name="connsiteX17" fmla="*/ 2166144 w 3905250"/>
                    <a:gd name="connsiteY17" fmla="*/ 203213 h 742950"/>
                    <a:gd name="connsiteX18" fmla="*/ 2037556 w 3905250"/>
                    <a:gd name="connsiteY18" fmla="*/ 286522 h 742950"/>
                    <a:gd name="connsiteX19" fmla="*/ 1892300 w 3905250"/>
                    <a:gd name="connsiteY19" fmla="*/ 240364 h 742950"/>
                    <a:gd name="connsiteX20" fmla="*/ 1774825 w 3905250"/>
                    <a:gd name="connsiteY20" fmla="*/ 310787 h 742950"/>
                    <a:gd name="connsiteX21" fmla="*/ 1647825 w 3905250"/>
                    <a:gd name="connsiteY21" fmla="*/ 313789 h 742950"/>
                    <a:gd name="connsiteX22" fmla="*/ 1520825 w 3905250"/>
                    <a:gd name="connsiteY22" fmla="*/ 382838 h 742950"/>
                    <a:gd name="connsiteX23" fmla="*/ 1384300 w 3905250"/>
                    <a:gd name="connsiteY23" fmla="*/ 361824 h 742950"/>
                    <a:gd name="connsiteX24" fmla="*/ 1263649 w 3905250"/>
                    <a:gd name="connsiteY24" fmla="*/ 324154 h 742950"/>
                    <a:gd name="connsiteX25" fmla="*/ 1137443 w 3905250"/>
                    <a:gd name="connsiteY25" fmla="*/ 350941 h 742950"/>
                    <a:gd name="connsiteX26" fmla="*/ 1004888 w 3905250"/>
                    <a:gd name="connsiteY26" fmla="*/ 425150 h 742950"/>
                    <a:gd name="connsiteX27" fmla="*/ 888206 w 3905250"/>
                    <a:gd name="connsiteY27" fmla="*/ 355583 h 742950"/>
                    <a:gd name="connsiteX28" fmla="*/ 735806 w 3905250"/>
                    <a:gd name="connsiteY28" fmla="*/ 360086 h 742950"/>
                    <a:gd name="connsiteX29" fmla="*/ 622300 w 3905250"/>
                    <a:gd name="connsiteY29" fmla="*/ 274298 h 742950"/>
                    <a:gd name="connsiteX30" fmla="*/ 489744 w 3905250"/>
                    <a:gd name="connsiteY30" fmla="*/ 362970 h 742950"/>
                    <a:gd name="connsiteX31" fmla="*/ 371475 w 3905250"/>
                    <a:gd name="connsiteY31" fmla="*/ 410076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33650 w 3905250"/>
                    <a:gd name="connsiteY13" fmla="*/ 254000 h 742950"/>
                    <a:gd name="connsiteX14" fmla="*/ 2409825 w 3905250"/>
                    <a:gd name="connsiteY14" fmla="*/ 147049 h 742950"/>
                    <a:gd name="connsiteX15" fmla="*/ 2289175 w 3905250"/>
                    <a:gd name="connsiteY15" fmla="*/ 102392 h 742950"/>
                    <a:gd name="connsiteX16" fmla="*/ 2163762 w 3905250"/>
                    <a:gd name="connsiteY16" fmla="*/ 195438 h 742950"/>
                    <a:gd name="connsiteX17" fmla="*/ 2166144 w 3905250"/>
                    <a:gd name="connsiteY17" fmla="*/ 203213 h 742950"/>
                    <a:gd name="connsiteX18" fmla="*/ 2037556 w 3905250"/>
                    <a:gd name="connsiteY18" fmla="*/ 286522 h 742950"/>
                    <a:gd name="connsiteX19" fmla="*/ 1892300 w 3905250"/>
                    <a:gd name="connsiteY19" fmla="*/ 240364 h 742950"/>
                    <a:gd name="connsiteX20" fmla="*/ 1774825 w 3905250"/>
                    <a:gd name="connsiteY20" fmla="*/ 310787 h 742950"/>
                    <a:gd name="connsiteX21" fmla="*/ 1647825 w 3905250"/>
                    <a:gd name="connsiteY21" fmla="*/ 313789 h 742950"/>
                    <a:gd name="connsiteX22" fmla="*/ 1520825 w 3905250"/>
                    <a:gd name="connsiteY22" fmla="*/ 382838 h 742950"/>
                    <a:gd name="connsiteX23" fmla="*/ 1384300 w 3905250"/>
                    <a:gd name="connsiteY23" fmla="*/ 361824 h 742950"/>
                    <a:gd name="connsiteX24" fmla="*/ 1263649 w 3905250"/>
                    <a:gd name="connsiteY24" fmla="*/ 324154 h 742950"/>
                    <a:gd name="connsiteX25" fmla="*/ 1137443 w 3905250"/>
                    <a:gd name="connsiteY25" fmla="*/ 350941 h 742950"/>
                    <a:gd name="connsiteX26" fmla="*/ 1004888 w 3905250"/>
                    <a:gd name="connsiteY26" fmla="*/ 425150 h 742950"/>
                    <a:gd name="connsiteX27" fmla="*/ 888206 w 3905250"/>
                    <a:gd name="connsiteY27" fmla="*/ 355583 h 742950"/>
                    <a:gd name="connsiteX28" fmla="*/ 735806 w 3905250"/>
                    <a:gd name="connsiteY28" fmla="*/ 360086 h 742950"/>
                    <a:gd name="connsiteX29" fmla="*/ 622300 w 3905250"/>
                    <a:gd name="connsiteY29" fmla="*/ 274298 h 742950"/>
                    <a:gd name="connsiteX30" fmla="*/ 489744 w 3905250"/>
                    <a:gd name="connsiteY30" fmla="*/ 362970 h 742950"/>
                    <a:gd name="connsiteX31" fmla="*/ 371475 w 3905250"/>
                    <a:gd name="connsiteY31" fmla="*/ 410076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38450 w 3905250"/>
                    <a:gd name="connsiteY11" fmla="*/ 254000 h 742950"/>
                    <a:gd name="connsiteX12" fmla="*/ 2673350 w 3905250"/>
                    <a:gd name="connsiteY12" fmla="*/ 163936 h 742950"/>
                    <a:gd name="connsiteX13" fmla="*/ 2557463 w 3905250"/>
                    <a:gd name="connsiteY13" fmla="*/ 174068 h 742950"/>
                    <a:gd name="connsiteX14" fmla="*/ 2409825 w 3905250"/>
                    <a:gd name="connsiteY14" fmla="*/ 147049 h 742950"/>
                    <a:gd name="connsiteX15" fmla="*/ 2289175 w 3905250"/>
                    <a:gd name="connsiteY15" fmla="*/ 102392 h 742950"/>
                    <a:gd name="connsiteX16" fmla="*/ 2163762 w 3905250"/>
                    <a:gd name="connsiteY16" fmla="*/ 195438 h 742950"/>
                    <a:gd name="connsiteX17" fmla="*/ 2166144 w 3905250"/>
                    <a:gd name="connsiteY17" fmla="*/ 203213 h 742950"/>
                    <a:gd name="connsiteX18" fmla="*/ 2037556 w 3905250"/>
                    <a:gd name="connsiteY18" fmla="*/ 286522 h 742950"/>
                    <a:gd name="connsiteX19" fmla="*/ 1892300 w 3905250"/>
                    <a:gd name="connsiteY19" fmla="*/ 240364 h 742950"/>
                    <a:gd name="connsiteX20" fmla="*/ 1774825 w 3905250"/>
                    <a:gd name="connsiteY20" fmla="*/ 310787 h 742950"/>
                    <a:gd name="connsiteX21" fmla="*/ 1647825 w 3905250"/>
                    <a:gd name="connsiteY21" fmla="*/ 313789 h 742950"/>
                    <a:gd name="connsiteX22" fmla="*/ 1520825 w 3905250"/>
                    <a:gd name="connsiteY22" fmla="*/ 382838 h 742950"/>
                    <a:gd name="connsiteX23" fmla="*/ 1384300 w 3905250"/>
                    <a:gd name="connsiteY23" fmla="*/ 361824 h 742950"/>
                    <a:gd name="connsiteX24" fmla="*/ 1263649 w 3905250"/>
                    <a:gd name="connsiteY24" fmla="*/ 324154 h 742950"/>
                    <a:gd name="connsiteX25" fmla="*/ 1137443 w 3905250"/>
                    <a:gd name="connsiteY25" fmla="*/ 350941 h 742950"/>
                    <a:gd name="connsiteX26" fmla="*/ 1004888 w 3905250"/>
                    <a:gd name="connsiteY26" fmla="*/ 425150 h 742950"/>
                    <a:gd name="connsiteX27" fmla="*/ 888206 w 3905250"/>
                    <a:gd name="connsiteY27" fmla="*/ 355583 h 742950"/>
                    <a:gd name="connsiteX28" fmla="*/ 735806 w 3905250"/>
                    <a:gd name="connsiteY28" fmla="*/ 360086 h 742950"/>
                    <a:gd name="connsiteX29" fmla="*/ 622300 w 3905250"/>
                    <a:gd name="connsiteY29" fmla="*/ 274298 h 742950"/>
                    <a:gd name="connsiteX30" fmla="*/ 489744 w 3905250"/>
                    <a:gd name="connsiteY30" fmla="*/ 362970 h 742950"/>
                    <a:gd name="connsiteX31" fmla="*/ 371475 w 3905250"/>
                    <a:gd name="connsiteY31" fmla="*/ 410076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33700 w 3905250"/>
                    <a:gd name="connsiteY10" fmla="*/ 70069 h 742950"/>
                    <a:gd name="connsiteX11" fmla="*/ 2809875 w 3905250"/>
                    <a:gd name="connsiteY11" fmla="*/ 140294 h 742950"/>
                    <a:gd name="connsiteX12" fmla="*/ 2673350 w 3905250"/>
                    <a:gd name="connsiteY12" fmla="*/ 163936 h 742950"/>
                    <a:gd name="connsiteX13" fmla="*/ 2557463 w 3905250"/>
                    <a:gd name="connsiteY13" fmla="*/ 174068 h 742950"/>
                    <a:gd name="connsiteX14" fmla="*/ 2409825 w 3905250"/>
                    <a:gd name="connsiteY14" fmla="*/ 147049 h 742950"/>
                    <a:gd name="connsiteX15" fmla="*/ 2289175 w 3905250"/>
                    <a:gd name="connsiteY15" fmla="*/ 102392 h 742950"/>
                    <a:gd name="connsiteX16" fmla="*/ 2163762 w 3905250"/>
                    <a:gd name="connsiteY16" fmla="*/ 195438 h 742950"/>
                    <a:gd name="connsiteX17" fmla="*/ 2166144 w 3905250"/>
                    <a:gd name="connsiteY17" fmla="*/ 203213 h 742950"/>
                    <a:gd name="connsiteX18" fmla="*/ 2037556 w 3905250"/>
                    <a:gd name="connsiteY18" fmla="*/ 286522 h 742950"/>
                    <a:gd name="connsiteX19" fmla="*/ 1892300 w 3905250"/>
                    <a:gd name="connsiteY19" fmla="*/ 240364 h 742950"/>
                    <a:gd name="connsiteX20" fmla="*/ 1774825 w 3905250"/>
                    <a:gd name="connsiteY20" fmla="*/ 310787 h 742950"/>
                    <a:gd name="connsiteX21" fmla="*/ 1647825 w 3905250"/>
                    <a:gd name="connsiteY21" fmla="*/ 313789 h 742950"/>
                    <a:gd name="connsiteX22" fmla="*/ 1520825 w 3905250"/>
                    <a:gd name="connsiteY22" fmla="*/ 382838 h 742950"/>
                    <a:gd name="connsiteX23" fmla="*/ 1384300 w 3905250"/>
                    <a:gd name="connsiteY23" fmla="*/ 361824 h 742950"/>
                    <a:gd name="connsiteX24" fmla="*/ 1263649 w 3905250"/>
                    <a:gd name="connsiteY24" fmla="*/ 324154 h 742950"/>
                    <a:gd name="connsiteX25" fmla="*/ 1137443 w 3905250"/>
                    <a:gd name="connsiteY25" fmla="*/ 350941 h 742950"/>
                    <a:gd name="connsiteX26" fmla="*/ 1004888 w 3905250"/>
                    <a:gd name="connsiteY26" fmla="*/ 425150 h 742950"/>
                    <a:gd name="connsiteX27" fmla="*/ 888206 w 3905250"/>
                    <a:gd name="connsiteY27" fmla="*/ 355583 h 742950"/>
                    <a:gd name="connsiteX28" fmla="*/ 735806 w 3905250"/>
                    <a:gd name="connsiteY28" fmla="*/ 360086 h 742950"/>
                    <a:gd name="connsiteX29" fmla="*/ 622300 w 3905250"/>
                    <a:gd name="connsiteY29" fmla="*/ 274298 h 742950"/>
                    <a:gd name="connsiteX30" fmla="*/ 489744 w 3905250"/>
                    <a:gd name="connsiteY30" fmla="*/ 362970 h 742950"/>
                    <a:gd name="connsiteX31" fmla="*/ 371475 w 3905250"/>
                    <a:gd name="connsiteY31" fmla="*/ 410076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63082 w 3905250"/>
                    <a:gd name="connsiteY9" fmla="*/ 157131 h 742950"/>
                    <a:gd name="connsiteX10" fmla="*/ 2933700 w 3905250"/>
                    <a:gd name="connsiteY10" fmla="*/ 70069 h 742950"/>
                    <a:gd name="connsiteX11" fmla="*/ 2809875 w 3905250"/>
                    <a:gd name="connsiteY11" fmla="*/ 140294 h 742950"/>
                    <a:gd name="connsiteX12" fmla="*/ 2673350 w 3905250"/>
                    <a:gd name="connsiteY12" fmla="*/ 163936 h 742950"/>
                    <a:gd name="connsiteX13" fmla="*/ 2557463 w 3905250"/>
                    <a:gd name="connsiteY13" fmla="*/ 174068 h 742950"/>
                    <a:gd name="connsiteX14" fmla="*/ 2409825 w 3905250"/>
                    <a:gd name="connsiteY14" fmla="*/ 147049 h 742950"/>
                    <a:gd name="connsiteX15" fmla="*/ 2289175 w 3905250"/>
                    <a:gd name="connsiteY15" fmla="*/ 102392 h 742950"/>
                    <a:gd name="connsiteX16" fmla="*/ 2163762 w 3905250"/>
                    <a:gd name="connsiteY16" fmla="*/ 195438 h 742950"/>
                    <a:gd name="connsiteX17" fmla="*/ 2166144 w 3905250"/>
                    <a:gd name="connsiteY17" fmla="*/ 203213 h 742950"/>
                    <a:gd name="connsiteX18" fmla="*/ 2037556 w 3905250"/>
                    <a:gd name="connsiteY18" fmla="*/ 286522 h 742950"/>
                    <a:gd name="connsiteX19" fmla="*/ 1892300 w 3905250"/>
                    <a:gd name="connsiteY19" fmla="*/ 240364 h 742950"/>
                    <a:gd name="connsiteX20" fmla="*/ 1774825 w 3905250"/>
                    <a:gd name="connsiteY20" fmla="*/ 310787 h 742950"/>
                    <a:gd name="connsiteX21" fmla="*/ 1647825 w 3905250"/>
                    <a:gd name="connsiteY21" fmla="*/ 313789 h 742950"/>
                    <a:gd name="connsiteX22" fmla="*/ 1520825 w 3905250"/>
                    <a:gd name="connsiteY22" fmla="*/ 382838 h 742950"/>
                    <a:gd name="connsiteX23" fmla="*/ 1384300 w 3905250"/>
                    <a:gd name="connsiteY23" fmla="*/ 361824 h 742950"/>
                    <a:gd name="connsiteX24" fmla="*/ 1263649 w 3905250"/>
                    <a:gd name="connsiteY24" fmla="*/ 324154 h 742950"/>
                    <a:gd name="connsiteX25" fmla="*/ 1137443 w 3905250"/>
                    <a:gd name="connsiteY25" fmla="*/ 350941 h 742950"/>
                    <a:gd name="connsiteX26" fmla="*/ 1004888 w 3905250"/>
                    <a:gd name="connsiteY26" fmla="*/ 425150 h 742950"/>
                    <a:gd name="connsiteX27" fmla="*/ 888206 w 3905250"/>
                    <a:gd name="connsiteY27" fmla="*/ 355583 h 742950"/>
                    <a:gd name="connsiteX28" fmla="*/ 735806 w 3905250"/>
                    <a:gd name="connsiteY28" fmla="*/ 360086 h 742950"/>
                    <a:gd name="connsiteX29" fmla="*/ 622300 w 3905250"/>
                    <a:gd name="connsiteY29" fmla="*/ 274298 h 742950"/>
                    <a:gd name="connsiteX30" fmla="*/ 489744 w 3905250"/>
                    <a:gd name="connsiteY30" fmla="*/ 362970 h 742950"/>
                    <a:gd name="connsiteX31" fmla="*/ 371475 w 3905250"/>
                    <a:gd name="connsiteY31" fmla="*/ 410076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198019 w 3905250"/>
                    <a:gd name="connsiteY8" fmla="*/ 103093 h 742950"/>
                    <a:gd name="connsiteX9" fmla="*/ 3063082 w 3905250"/>
                    <a:gd name="connsiteY9" fmla="*/ 157131 h 742950"/>
                    <a:gd name="connsiteX10" fmla="*/ 2933700 w 3905250"/>
                    <a:gd name="connsiteY10" fmla="*/ 70069 h 742950"/>
                    <a:gd name="connsiteX11" fmla="*/ 2809875 w 3905250"/>
                    <a:gd name="connsiteY11" fmla="*/ 140294 h 742950"/>
                    <a:gd name="connsiteX12" fmla="*/ 2673350 w 3905250"/>
                    <a:gd name="connsiteY12" fmla="*/ 163936 h 742950"/>
                    <a:gd name="connsiteX13" fmla="*/ 2557463 w 3905250"/>
                    <a:gd name="connsiteY13" fmla="*/ 174068 h 742950"/>
                    <a:gd name="connsiteX14" fmla="*/ 2409825 w 3905250"/>
                    <a:gd name="connsiteY14" fmla="*/ 147049 h 742950"/>
                    <a:gd name="connsiteX15" fmla="*/ 2289175 w 3905250"/>
                    <a:gd name="connsiteY15" fmla="*/ 102392 h 742950"/>
                    <a:gd name="connsiteX16" fmla="*/ 2163762 w 3905250"/>
                    <a:gd name="connsiteY16" fmla="*/ 195438 h 742950"/>
                    <a:gd name="connsiteX17" fmla="*/ 2166144 w 3905250"/>
                    <a:gd name="connsiteY17" fmla="*/ 203213 h 742950"/>
                    <a:gd name="connsiteX18" fmla="*/ 2037556 w 3905250"/>
                    <a:gd name="connsiteY18" fmla="*/ 286522 h 742950"/>
                    <a:gd name="connsiteX19" fmla="*/ 1892300 w 3905250"/>
                    <a:gd name="connsiteY19" fmla="*/ 240364 h 742950"/>
                    <a:gd name="connsiteX20" fmla="*/ 1774825 w 3905250"/>
                    <a:gd name="connsiteY20" fmla="*/ 310787 h 742950"/>
                    <a:gd name="connsiteX21" fmla="*/ 1647825 w 3905250"/>
                    <a:gd name="connsiteY21" fmla="*/ 313789 h 742950"/>
                    <a:gd name="connsiteX22" fmla="*/ 1520825 w 3905250"/>
                    <a:gd name="connsiteY22" fmla="*/ 382838 h 742950"/>
                    <a:gd name="connsiteX23" fmla="*/ 1384300 w 3905250"/>
                    <a:gd name="connsiteY23" fmla="*/ 361824 h 742950"/>
                    <a:gd name="connsiteX24" fmla="*/ 1263649 w 3905250"/>
                    <a:gd name="connsiteY24" fmla="*/ 324154 h 742950"/>
                    <a:gd name="connsiteX25" fmla="*/ 1137443 w 3905250"/>
                    <a:gd name="connsiteY25" fmla="*/ 350941 h 742950"/>
                    <a:gd name="connsiteX26" fmla="*/ 1004888 w 3905250"/>
                    <a:gd name="connsiteY26" fmla="*/ 425150 h 742950"/>
                    <a:gd name="connsiteX27" fmla="*/ 888206 w 3905250"/>
                    <a:gd name="connsiteY27" fmla="*/ 355583 h 742950"/>
                    <a:gd name="connsiteX28" fmla="*/ 735806 w 3905250"/>
                    <a:gd name="connsiteY28" fmla="*/ 360086 h 742950"/>
                    <a:gd name="connsiteX29" fmla="*/ 622300 w 3905250"/>
                    <a:gd name="connsiteY29" fmla="*/ 274298 h 742950"/>
                    <a:gd name="connsiteX30" fmla="*/ 489744 w 3905250"/>
                    <a:gd name="connsiteY30" fmla="*/ 362970 h 742950"/>
                    <a:gd name="connsiteX31" fmla="*/ 371475 w 3905250"/>
                    <a:gd name="connsiteY31" fmla="*/ 410076 h 742950"/>
                    <a:gd name="connsiteX32" fmla="*/ 242888 w 3905250"/>
                    <a:gd name="connsiteY32" fmla="*/ 201995 h 742950"/>
                    <a:gd name="connsiteX33" fmla="*/ 103981 w 3905250"/>
                    <a:gd name="connsiteY33" fmla="*/ 202514 h 742950"/>
                    <a:gd name="connsiteX34" fmla="*/ 9524 w 3905250"/>
                    <a:gd name="connsiteY34" fmla="*/ 230263 h 742950"/>
                    <a:gd name="connsiteX35" fmla="*/ 0 w 3905250"/>
                    <a:gd name="connsiteY35" fmla="*/ 742156 h 742950"/>
                    <a:gd name="connsiteX0" fmla="*/ 0 w 3905250"/>
                    <a:gd name="connsiteY0" fmla="*/ 745733 h 745733"/>
                    <a:gd name="connsiteX1" fmla="*/ 3905250 w 3905250"/>
                    <a:gd name="connsiteY1" fmla="*/ 745733 h 745733"/>
                    <a:gd name="connsiteX2" fmla="*/ 3905250 w 3905250"/>
                    <a:gd name="connsiteY2" fmla="*/ 2783 h 745733"/>
                    <a:gd name="connsiteX3" fmla="*/ 3797300 w 3905250"/>
                    <a:gd name="connsiteY3" fmla="*/ 2783 h 745733"/>
                    <a:gd name="connsiteX4" fmla="*/ 3683000 w 3905250"/>
                    <a:gd name="connsiteY4" fmla="*/ 2783 h 745733"/>
                    <a:gd name="connsiteX5" fmla="*/ 3568700 w 3905250"/>
                    <a:gd name="connsiteY5" fmla="*/ 117083 h 745733"/>
                    <a:gd name="connsiteX6" fmla="*/ 3422650 w 3905250"/>
                    <a:gd name="connsiteY6" fmla="*/ 117083 h 745733"/>
                    <a:gd name="connsiteX7" fmla="*/ 3315494 w 3905250"/>
                    <a:gd name="connsiteY7" fmla="*/ 0 h 745733"/>
                    <a:gd name="connsiteX8" fmla="*/ 3198019 w 3905250"/>
                    <a:gd name="connsiteY8" fmla="*/ 105876 h 745733"/>
                    <a:gd name="connsiteX9" fmla="*/ 3063082 w 3905250"/>
                    <a:gd name="connsiteY9" fmla="*/ 159914 h 745733"/>
                    <a:gd name="connsiteX10" fmla="*/ 2933700 w 3905250"/>
                    <a:gd name="connsiteY10" fmla="*/ 72852 h 745733"/>
                    <a:gd name="connsiteX11" fmla="*/ 2809875 w 3905250"/>
                    <a:gd name="connsiteY11" fmla="*/ 143077 h 745733"/>
                    <a:gd name="connsiteX12" fmla="*/ 2673350 w 3905250"/>
                    <a:gd name="connsiteY12" fmla="*/ 166719 h 745733"/>
                    <a:gd name="connsiteX13" fmla="*/ 2557463 w 3905250"/>
                    <a:gd name="connsiteY13" fmla="*/ 176851 h 745733"/>
                    <a:gd name="connsiteX14" fmla="*/ 2409825 w 3905250"/>
                    <a:gd name="connsiteY14" fmla="*/ 149832 h 745733"/>
                    <a:gd name="connsiteX15" fmla="*/ 2289175 w 3905250"/>
                    <a:gd name="connsiteY15" fmla="*/ 105175 h 745733"/>
                    <a:gd name="connsiteX16" fmla="*/ 2163762 w 3905250"/>
                    <a:gd name="connsiteY16" fmla="*/ 198221 h 745733"/>
                    <a:gd name="connsiteX17" fmla="*/ 2166144 w 3905250"/>
                    <a:gd name="connsiteY17" fmla="*/ 205996 h 745733"/>
                    <a:gd name="connsiteX18" fmla="*/ 2037556 w 3905250"/>
                    <a:gd name="connsiteY18" fmla="*/ 289305 h 745733"/>
                    <a:gd name="connsiteX19" fmla="*/ 1892300 w 3905250"/>
                    <a:gd name="connsiteY19" fmla="*/ 243147 h 745733"/>
                    <a:gd name="connsiteX20" fmla="*/ 1774825 w 3905250"/>
                    <a:gd name="connsiteY20" fmla="*/ 313570 h 745733"/>
                    <a:gd name="connsiteX21" fmla="*/ 1647825 w 3905250"/>
                    <a:gd name="connsiteY21" fmla="*/ 316572 h 745733"/>
                    <a:gd name="connsiteX22" fmla="*/ 1520825 w 3905250"/>
                    <a:gd name="connsiteY22" fmla="*/ 385621 h 745733"/>
                    <a:gd name="connsiteX23" fmla="*/ 1384300 w 3905250"/>
                    <a:gd name="connsiteY23" fmla="*/ 364607 h 745733"/>
                    <a:gd name="connsiteX24" fmla="*/ 1263649 w 3905250"/>
                    <a:gd name="connsiteY24" fmla="*/ 326937 h 745733"/>
                    <a:gd name="connsiteX25" fmla="*/ 1137443 w 3905250"/>
                    <a:gd name="connsiteY25" fmla="*/ 353724 h 745733"/>
                    <a:gd name="connsiteX26" fmla="*/ 1004888 w 3905250"/>
                    <a:gd name="connsiteY26" fmla="*/ 427933 h 745733"/>
                    <a:gd name="connsiteX27" fmla="*/ 888206 w 3905250"/>
                    <a:gd name="connsiteY27" fmla="*/ 358366 h 745733"/>
                    <a:gd name="connsiteX28" fmla="*/ 735806 w 3905250"/>
                    <a:gd name="connsiteY28" fmla="*/ 362869 h 745733"/>
                    <a:gd name="connsiteX29" fmla="*/ 622300 w 3905250"/>
                    <a:gd name="connsiteY29" fmla="*/ 277081 h 745733"/>
                    <a:gd name="connsiteX30" fmla="*/ 489744 w 3905250"/>
                    <a:gd name="connsiteY30" fmla="*/ 365753 h 745733"/>
                    <a:gd name="connsiteX31" fmla="*/ 371475 w 3905250"/>
                    <a:gd name="connsiteY31" fmla="*/ 412859 h 745733"/>
                    <a:gd name="connsiteX32" fmla="*/ 242888 w 3905250"/>
                    <a:gd name="connsiteY32" fmla="*/ 204778 h 745733"/>
                    <a:gd name="connsiteX33" fmla="*/ 103981 w 3905250"/>
                    <a:gd name="connsiteY33" fmla="*/ 205297 h 745733"/>
                    <a:gd name="connsiteX34" fmla="*/ 9524 w 3905250"/>
                    <a:gd name="connsiteY34" fmla="*/ 233046 h 745733"/>
                    <a:gd name="connsiteX35" fmla="*/ 0 w 3905250"/>
                    <a:gd name="connsiteY35" fmla="*/ 744939 h 745733"/>
                    <a:gd name="connsiteX0" fmla="*/ 0 w 3905250"/>
                    <a:gd name="connsiteY0" fmla="*/ 745733 h 745733"/>
                    <a:gd name="connsiteX1" fmla="*/ 3905250 w 3905250"/>
                    <a:gd name="connsiteY1" fmla="*/ 745733 h 745733"/>
                    <a:gd name="connsiteX2" fmla="*/ 3905250 w 3905250"/>
                    <a:gd name="connsiteY2" fmla="*/ 2783 h 745733"/>
                    <a:gd name="connsiteX3" fmla="*/ 3797300 w 3905250"/>
                    <a:gd name="connsiteY3" fmla="*/ 2783 h 745733"/>
                    <a:gd name="connsiteX4" fmla="*/ 3683000 w 3905250"/>
                    <a:gd name="connsiteY4" fmla="*/ 2783 h 745733"/>
                    <a:gd name="connsiteX5" fmla="*/ 3568700 w 3905250"/>
                    <a:gd name="connsiteY5" fmla="*/ 117083 h 745733"/>
                    <a:gd name="connsiteX6" fmla="*/ 3439319 w 3905250"/>
                    <a:gd name="connsiteY6" fmla="*/ 39403 h 745733"/>
                    <a:gd name="connsiteX7" fmla="*/ 3315494 w 3905250"/>
                    <a:gd name="connsiteY7" fmla="*/ 0 h 745733"/>
                    <a:gd name="connsiteX8" fmla="*/ 3198019 w 3905250"/>
                    <a:gd name="connsiteY8" fmla="*/ 105876 h 745733"/>
                    <a:gd name="connsiteX9" fmla="*/ 3063082 w 3905250"/>
                    <a:gd name="connsiteY9" fmla="*/ 159914 h 745733"/>
                    <a:gd name="connsiteX10" fmla="*/ 2933700 w 3905250"/>
                    <a:gd name="connsiteY10" fmla="*/ 72852 h 745733"/>
                    <a:gd name="connsiteX11" fmla="*/ 2809875 w 3905250"/>
                    <a:gd name="connsiteY11" fmla="*/ 143077 h 745733"/>
                    <a:gd name="connsiteX12" fmla="*/ 2673350 w 3905250"/>
                    <a:gd name="connsiteY12" fmla="*/ 166719 h 745733"/>
                    <a:gd name="connsiteX13" fmla="*/ 2557463 w 3905250"/>
                    <a:gd name="connsiteY13" fmla="*/ 176851 h 745733"/>
                    <a:gd name="connsiteX14" fmla="*/ 2409825 w 3905250"/>
                    <a:gd name="connsiteY14" fmla="*/ 149832 h 745733"/>
                    <a:gd name="connsiteX15" fmla="*/ 2289175 w 3905250"/>
                    <a:gd name="connsiteY15" fmla="*/ 105175 h 745733"/>
                    <a:gd name="connsiteX16" fmla="*/ 2163762 w 3905250"/>
                    <a:gd name="connsiteY16" fmla="*/ 198221 h 745733"/>
                    <a:gd name="connsiteX17" fmla="*/ 2166144 w 3905250"/>
                    <a:gd name="connsiteY17" fmla="*/ 205996 h 745733"/>
                    <a:gd name="connsiteX18" fmla="*/ 2037556 w 3905250"/>
                    <a:gd name="connsiteY18" fmla="*/ 289305 h 745733"/>
                    <a:gd name="connsiteX19" fmla="*/ 1892300 w 3905250"/>
                    <a:gd name="connsiteY19" fmla="*/ 243147 h 745733"/>
                    <a:gd name="connsiteX20" fmla="*/ 1774825 w 3905250"/>
                    <a:gd name="connsiteY20" fmla="*/ 313570 h 745733"/>
                    <a:gd name="connsiteX21" fmla="*/ 1647825 w 3905250"/>
                    <a:gd name="connsiteY21" fmla="*/ 316572 h 745733"/>
                    <a:gd name="connsiteX22" fmla="*/ 1520825 w 3905250"/>
                    <a:gd name="connsiteY22" fmla="*/ 385621 h 745733"/>
                    <a:gd name="connsiteX23" fmla="*/ 1384300 w 3905250"/>
                    <a:gd name="connsiteY23" fmla="*/ 364607 h 745733"/>
                    <a:gd name="connsiteX24" fmla="*/ 1263649 w 3905250"/>
                    <a:gd name="connsiteY24" fmla="*/ 326937 h 745733"/>
                    <a:gd name="connsiteX25" fmla="*/ 1137443 w 3905250"/>
                    <a:gd name="connsiteY25" fmla="*/ 353724 h 745733"/>
                    <a:gd name="connsiteX26" fmla="*/ 1004888 w 3905250"/>
                    <a:gd name="connsiteY26" fmla="*/ 427933 h 745733"/>
                    <a:gd name="connsiteX27" fmla="*/ 888206 w 3905250"/>
                    <a:gd name="connsiteY27" fmla="*/ 358366 h 745733"/>
                    <a:gd name="connsiteX28" fmla="*/ 735806 w 3905250"/>
                    <a:gd name="connsiteY28" fmla="*/ 362869 h 745733"/>
                    <a:gd name="connsiteX29" fmla="*/ 622300 w 3905250"/>
                    <a:gd name="connsiteY29" fmla="*/ 277081 h 745733"/>
                    <a:gd name="connsiteX30" fmla="*/ 489744 w 3905250"/>
                    <a:gd name="connsiteY30" fmla="*/ 365753 h 745733"/>
                    <a:gd name="connsiteX31" fmla="*/ 371475 w 3905250"/>
                    <a:gd name="connsiteY31" fmla="*/ 412859 h 745733"/>
                    <a:gd name="connsiteX32" fmla="*/ 242888 w 3905250"/>
                    <a:gd name="connsiteY32" fmla="*/ 204778 h 745733"/>
                    <a:gd name="connsiteX33" fmla="*/ 103981 w 3905250"/>
                    <a:gd name="connsiteY33" fmla="*/ 205297 h 745733"/>
                    <a:gd name="connsiteX34" fmla="*/ 9524 w 3905250"/>
                    <a:gd name="connsiteY34" fmla="*/ 233046 h 745733"/>
                    <a:gd name="connsiteX35" fmla="*/ 0 w 3905250"/>
                    <a:gd name="connsiteY35" fmla="*/ 744939 h 745733"/>
                    <a:gd name="connsiteX0" fmla="*/ 0 w 3905250"/>
                    <a:gd name="connsiteY0" fmla="*/ 860564 h 860564"/>
                    <a:gd name="connsiteX1" fmla="*/ 3905250 w 3905250"/>
                    <a:gd name="connsiteY1" fmla="*/ 860564 h 860564"/>
                    <a:gd name="connsiteX2" fmla="*/ 3905250 w 3905250"/>
                    <a:gd name="connsiteY2" fmla="*/ 117614 h 860564"/>
                    <a:gd name="connsiteX3" fmla="*/ 3797300 w 3905250"/>
                    <a:gd name="connsiteY3" fmla="*/ 117614 h 860564"/>
                    <a:gd name="connsiteX4" fmla="*/ 3683000 w 3905250"/>
                    <a:gd name="connsiteY4" fmla="*/ 117614 h 860564"/>
                    <a:gd name="connsiteX5" fmla="*/ 3585369 w 3905250"/>
                    <a:gd name="connsiteY5" fmla="*/ 0 h 860564"/>
                    <a:gd name="connsiteX6" fmla="*/ 3439319 w 3905250"/>
                    <a:gd name="connsiteY6" fmla="*/ 154234 h 860564"/>
                    <a:gd name="connsiteX7" fmla="*/ 3315494 w 3905250"/>
                    <a:gd name="connsiteY7" fmla="*/ 114831 h 860564"/>
                    <a:gd name="connsiteX8" fmla="*/ 3198019 w 3905250"/>
                    <a:gd name="connsiteY8" fmla="*/ 220707 h 860564"/>
                    <a:gd name="connsiteX9" fmla="*/ 3063082 w 3905250"/>
                    <a:gd name="connsiteY9" fmla="*/ 274745 h 860564"/>
                    <a:gd name="connsiteX10" fmla="*/ 2933700 w 3905250"/>
                    <a:gd name="connsiteY10" fmla="*/ 187683 h 860564"/>
                    <a:gd name="connsiteX11" fmla="*/ 2809875 w 3905250"/>
                    <a:gd name="connsiteY11" fmla="*/ 257908 h 860564"/>
                    <a:gd name="connsiteX12" fmla="*/ 2673350 w 3905250"/>
                    <a:gd name="connsiteY12" fmla="*/ 281550 h 860564"/>
                    <a:gd name="connsiteX13" fmla="*/ 2557463 w 3905250"/>
                    <a:gd name="connsiteY13" fmla="*/ 291682 h 860564"/>
                    <a:gd name="connsiteX14" fmla="*/ 2409825 w 3905250"/>
                    <a:gd name="connsiteY14" fmla="*/ 264663 h 860564"/>
                    <a:gd name="connsiteX15" fmla="*/ 2289175 w 3905250"/>
                    <a:gd name="connsiteY15" fmla="*/ 220006 h 860564"/>
                    <a:gd name="connsiteX16" fmla="*/ 2163762 w 3905250"/>
                    <a:gd name="connsiteY16" fmla="*/ 313052 h 860564"/>
                    <a:gd name="connsiteX17" fmla="*/ 2166144 w 3905250"/>
                    <a:gd name="connsiteY17" fmla="*/ 320827 h 860564"/>
                    <a:gd name="connsiteX18" fmla="*/ 2037556 w 3905250"/>
                    <a:gd name="connsiteY18" fmla="*/ 404136 h 860564"/>
                    <a:gd name="connsiteX19" fmla="*/ 1892300 w 3905250"/>
                    <a:gd name="connsiteY19" fmla="*/ 357978 h 860564"/>
                    <a:gd name="connsiteX20" fmla="*/ 1774825 w 3905250"/>
                    <a:gd name="connsiteY20" fmla="*/ 428401 h 860564"/>
                    <a:gd name="connsiteX21" fmla="*/ 1647825 w 3905250"/>
                    <a:gd name="connsiteY21" fmla="*/ 431403 h 860564"/>
                    <a:gd name="connsiteX22" fmla="*/ 1520825 w 3905250"/>
                    <a:gd name="connsiteY22" fmla="*/ 500452 h 860564"/>
                    <a:gd name="connsiteX23" fmla="*/ 1384300 w 3905250"/>
                    <a:gd name="connsiteY23" fmla="*/ 479438 h 860564"/>
                    <a:gd name="connsiteX24" fmla="*/ 1263649 w 3905250"/>
                    <a:gd name="connsiteY24" fmla="*/ 441768 h 860564"/>
                    <a:gd name="connsiteX25" fmla="*/ 1137443 w 3905250"/>
                    <a:gd name="connsiteY25" fmla="*/ 468555 h 860564"/>
                    <a:gd name="connsiteX26" fmla="*/ 1004888 w 3905250"/>
                    <a:gd name="connsiteY26" fmla="*/ 542764 h 860564"/>
                    <a:gd name="connsiteX27" fmla="*/ 888206 w 3905250"/>
                    <a:gd name="connsiteY27" fmla="*/ 473197 h 860564"/>
                    <a:gd name="connsiteX28" fmla="*/ 735806 w 3905250"/>
                    <a:gd name="connsiteY28" fmla="*/ 477700 h 860564"/>
                    <a:gd name="connsiteX29" fmla="*/ 622300 w 3905250"/>
                    <a:gd name="connsiteY29" fmla="*/ 391912 h 860564"/>
                    <a:gd name="connsiteX30" fmla="*/ 489744 w 3905250"/>
                    <a:gd name="connsiteY30" fmla="*/ 480584 h 860564"/>
                    <a:gd name="connsiteX31" fmla="*/ 371475 w 3905250"/>
                    <a:gd name="connsiteY31" fmla="*/ 527690 h 860564"/>
                    <a:gd name="connsiteX32" fmla="*/ 242888 w 3905250"/>
                    <a:gd name="connsiteY32" fmla="*/ 319609 h 860564"/>
                    <a:gd name="connsiteX33" fmla="*/ 103981 w 3905250"/>
                    <a:gd name="connsiteY33" fmla="*/ 320128 h 860564"/>
                    <a:gd name="connsiteX34" fmla="*/ 9524 w 3905250"/>
                    <a:gd name="connsiteY34" fmla="*/ 347877 h 860564"/>
                    <a:gd name="connsiteX35" fmla="*/ 0 w 3905250"/>
                    <a:gd name="connsiteY35" fmla="*/ 859770 h 860564"/>
                    <a:gd name="connsiteX0" fmla="*/ 0 w 3905250"/>
                    <a:gd name="connsiteY0" fmla="*/ 974864 h 974864"/>
                    <a:gd name="connsiteX1" fmla="*/ 3905250 w 3905250"/>
                    <a:gd name="connsiteY1" fmla="*/ 974864 h 974864"/>
                    <a:gd name="connsiteX2" fmla="*/ 3905250 w 3905250"/>
                    <a:gd name="connsiteY2" fmla="*/ 231914 h 974864"/>
                    <a:gd name="connsiteX3" fmla="*/ 3797300 w 3905250"/>
                    <a:gd name="connsiteY3" fmla="*/ 231914 h 974864"/>
                    <a:gd name="connsiteX4" fmla="*/ 3697288 w 3905250"/>
                    <a:gd name="connsiteY4" fmla="*/ 0 h 974864"/>
                    <a:gd name="connsiteX5" fmla="*/ 3585369 w 3905250"/>
                    <a:gd name="connsiteY5" fmla="*/ 114300 h 974864"/>
                    <a:gd name="connsiteX6" fmla="*/ 3439319 w 3905250"/>
                    <a:gd name="connsiteY6" fmla="*/ 268534 h 974864"/>
                    <a:gd name="connsiteX7" fmla="*/ 3315494 w 3905250"/>
                    <a:gd name="connsiteY7" fmla="*/ 229131 h 974864"/>
                    <a:gd name="connsiteX8" fmla="*/ 3198019 w 3905250"/>
                    <a:gd name="connsiteY8" fmla="*/ 335007 h 974864"/>
                    <a:gd name="connsiteX9" fmla="*/ 3063082 w 3905250"/>
                    <a:gd name="connsiteY9" fmla="*/ 389045 h 974864"/>
                    <a:gd name="connsiteX10" fmla="*/ 2933700 w 3905250"/>
                    <a:gd name="connsiteY10" fmla="*/ 301983 h 974864"/>
                    <a:gd name="connsiteX11" fmla="*/ 2809875 w 3905250"/>
                    <a:gd name="connsiteY11" fmla="*/ 372208 h 974864"/>
                    <a:gd name="connsiteX12" fmla="*/ 2673350 w 3905250"/>
                    <a:gd name="connsiteY12" fmla="*/ 395850 h 974864"/>
                    <a:gd name="connsiteX13" fmla="*/ 2557463 w 3905250"/>
                    <a:gd name="connsiteY13" fmla="*/ 405982 h 974864"/>
                    <a:gd name="connsiteX14" fmla="*/ 2409825 w 3905250"/>
                    <a:gd name="connsiteY14" fmla="*/ 378963 h 974864"/>
                    <a:gd name="connsiteX15" fmla="*/ 2289175 w 3905250"/>
                    <a:gd name="connsiteY15" fmla="*/ 334306 h 974864"/>
                    <a:gd name="connsiteX16" fmla="*/ 2163762 w 3905250"/>
                    <a:gd name="connsiteY16" fmla="*/ 427352 h 974864"/>
                    <a:gd name="connsiteX17" fmla="*/ 2166144 w 3905250"/>
                    <a:gd name="connsiteY17" fmla="*/ 435127 h 974864"/>
                    <a:gd name="connsiteX18" fmla="*/ 2037556 w 3905250"/>
                    <a:gd name="connsiteY18" fmla="*/ 518436 h 974864"/>
                    <a:gd name="connsiteX19" fmla="*/ 1892300 w 3905250"/>
                    <a:gd name="connsiteY19" fmla="*/ 472278 h 974864"/>
                    <a:gd name="connsiteX20" fmla="*/ 1774825 w 3905250"/>
                    <a:gd name="connsiteY20" fmla="*/ 542701 h 974864"/>
                    <a:gd name="connsiteX21" fmla="*/ 1647825 w 3905250"/>
                    <a:gd name="connsiteY21" fmla="*/ 545703 h 974864"/>
                    <a:gd name="connsiteX22" fmla="*/ 1520825 w 3905250"/>
                    <a:gd name="connsiteY22" fmla="*/ 614752 h 974864"/>
                    <a:gd name="connsiteX23" fmla="*/ 1384300 w 3905250"/>
                    <a:gd name="connsiteY23" fmla="*/ 593738 h 974864"/>
                    <a:gd name="connsiteX24" fmla="*/ 1263649 w 3905250"/>
                    <a:gd name="connsiteY24" fmla="*/ 556068 h 974864"/>
                    <a:gd name="connsiteX25" fmla="*/ 1137443 w 3905250"/>
                    <a:gd name="connsiteY25" fmla="*/ 582855 h 974864"/>
                    <a:gd name="connsiteX26" fmla="*/ 1004888 w 3905250"/>
                    <a:gd name="connsiteY26" fmla="*/ 657064 h 974864"/>
                    <a:gd name="connsiteX27" fmla="*/ 888206 w 3905250"/>
                    <a:gd name="connsiteY27" fmla="*/ 587497 h 974864"/>
                    <a:gd name="connsiteX28" fmla="*/ 735806 w 3905250"/>
                    <a:gd name="connsiteY28" fmla="*/ 592000 h 974864"/>
                    <a:gd name="connsiteX29" fmla="*/ 622300 w 3905250"/>
                    <a:gd name="connsiteY29" fmla="*/ 506212 h 974864"/>
                    <a:gd name="connsiteX30" fmla="*/ 489744 w 3905250"/>
                    <a:gd name="connsiteY30" fmla="*/ 594884 h 974864"/>
                    <a:gd name="connsiteX31" fmla="*/ 371475 w 3905250"/>
                    <a:gd name="connsiteY31" fmla="*/ 641990 h 974864"/>
                    <a:gd name="connsiteX32" fmla="*/ 242888 w 3905250"/>
                    <a:gd name="connsiteY32" fmla="*/ 433909 h 974864"/>
                    <a:gd name="connsiteX33" fmla="*/ 103981 w 3905250"/>
                    <a:gd name="connsiteY33" fmla="*/ 434428 h 974864"/>
                    <a:gd name="connsiteX34" fmla="*/ 9524 w 3905250"/>
                    <a:gd name="connsiteY34" fmla="*/ 462177 h 974864"/>
                    <a:gd name="connsiteX35" fmla="*/ 0 w 3905250"/>
                    <a:gd name="connsiteY35" fmla="*/ 974070 h 974864"/>
                    <a:gd name="connsiteX0" fmla="*/ 0 w 3905250"/>
                    <a:gd name="connsiteY0" fmla="*/ 1037981 h 1037981"/>
                    <a:gd name="connsiteX1" fmla="*/ 3905250 w 3905250"/>
                    <a:gd name="connsiteY1" fmla="*/ 1037981 h 1037981"/>
                    <a:gd name="connsiteX2" fmla="*/ 3905250 w 3905250"/>
                    <a:gd name="connsiteY2" fmla="*/ 295031 h 1037981"/>
                    <a:gd name="connsiteX3" fmla="*/ 3833019 w 3905250"/>
                    <a:gd name="connsiteY3" fmla="*/ 5701 h 1037981"/>
                    <a:gd name="connsiteX4" fmla="*/ 3697288 w 3905250"/>
                    <a:gd name="connsiteY4" fmla="*/ 63117 h 1037981"/>
                    <a:gd name="connsiteX5" fmla="*/ 3585369 w 3905250"/>
                    <a:gd name="connsiteY5" fmla="*/ 177417 h 1037981"/>
                    <a:gd name="connsiteX6" fmla="*/ 3439319 w 3905250"/>
                    <a:gd name="connsiteY6" fmla="*/ 331651 h 1037981"/>
                    <a:gd name="connsiteX7" fmla="*/ 3315494 w 3905250"/>
                    <a:gd name="connsiteY7" fmla="*/ 292248 h 1037981"/>
                    <a:gd name="connsiteX8" fmla="*/ 3198019 w 3905250"/>
                    <a:gd name="connsiteY8" fmla="*/ 398124 h 1037981"/>
                    <a:gd name="connsiteX9" fmla="*/ 3063082 w 3905250"/>
                    <a:gd name="connsiteY9" fmla="*/ 452162 h 1037981"/>
                    <a:gd name="connsiteX10" fmla="*/ 2933700 w 3905250"/>
                    <a:gd name="connsiteY10" fmla="*/ 365100 h 1037981"/>
                    <a:gd name="connsiteX11" fmla="*/ 2809875 w 3905250"/>
                    <a:gd name="connsiteY11" fmla="*/ 435325 h 1037981"/>
                    <a:gd name="connsiteX12" fmla="*/ 2673350 w 3905250"/>
                    <a:gd name="connsiteY12" fmla="*/ 458967 h 1037981"/>
                    <a:gd name="connsiteX13" fmla="*/ 2557463 w 3905250"/>
                    <a:gd name="connsiteY13" fmla="*/ 469099 h 1037981"/>
                    <a:gd name="connsiteX14" fmla="*/ 2409825 w 3905250"/>
                    <a:gd name="connsiteY14" fmla="*/ 442080 h 1037981"/>
                    <a:gd name="connsiteX15" fmla="*/ 2289175 w 3905250"/>
                    <a:gd name="connsiteY15" fmla="*/ 397423 h 1037981"/>
                    <a:gd name="connsiteX16" fmla="*/ 2163762 w 3905250"/>
                    <a:gd name="connsiteY16" fmla="*/ 490469 h 1037981"/>
                    <a:gd name="connsiteX17" fmla="*/ 2166144 w 3905250"/>
                    <a:gd name="connsiteY17" fmla="*/ 498244 h 1037981"/>
                    <a:gd name="connsiteX18" fmla="*/ 2037556 w 3905250"/>
                    <a:gd name="connsiteY18" fmla="*/ 581553 h 1037981"/>
                    <a:gd name="connsiteX19" fmla="*/ 1892300 w 3905250"/>
                    <a:gd name="connsiteY19" fmla="*/ 535395 h 1037981"/>
                    <a:gd name="connsiteX20" fmla="*/ 1774825 w 3905250"/>
                    <a:gd name="connsiteY20" fmla="*/ 605818 h 1037981"/>
                    <a:gd name="connsiteX21" fmla="*/ 1647825 w 3905250"/>
                    <a:gd name="connsiteY21" fmla="*/ 608820 h 1037981"/>
                    <a:gd name="connsiteX22" fmla="*/ 1520825 w 3905250"/>
                    <a:gd name="connsiteY22" fmla="*/ 677869 h 1037981"/>
                    <a:gd name="connsiteX23" fmla="*/ 1384300 w 3905250"/>
                    <a:gd name="connsiteY23" fmla="*/ 656855 h 1037981"/>
                    <a:gd name="connsiteX24" fmla="*/ 1263649 w 3905250"/>
                    <a:gd name="connsiteY24" fmla="*/ 619185 h 1037981"/>
                    <a:gd name="connsiteX25" fmla="*/ 1137443 w 3905250"/>
                    <a:gd name="connsiteY25" fmla="*/ 645972 h 1037981"/>
                    <a:gd name="connsiteX26" fmla="*/ 1004888 w 3905250"/>
                    <a:gd name="connsiteY26" fmla="*/ 720181 h 1037981"/>
                    <a:gd name="connsiteX27" fmla="*/ 888206 w 3905250"/>
                    <a:gd name="connsiteY27" fmla="*/ 650614 h 1037981"/>
                    <a:gd name="connsiteX28" fmla="*/ 735806 w 3905250"/>
                    <a:gd name="connsiteY28" fmla="*/ 655117 h 1037981"/>
                    <a:gd name="connsiteX29" fmla="*/ 622300 w 3905250"/>
                    <a:gd name="connsiteY29" fmla="*/ 569329 h 1037981"/>
                    <a:gd name="connsiteX30" fmla="*/ 489744 w 3905250"/>
                    <a:gd name="connsiteY30" fmla="*/ 658001 h 1037981"/>
                    <a:gd name="connsiteX31" fmla="*/ 371475 w 3905250"/>
                    <a:gd name="connsiteY31" fmla="*/ 705107 h 1037981"/>
                    <a:gd name="connsiteX32" fmla="*/ 242888 w 3905250"/>
                    <a:gd name="connsiteY32" fmla="*/ 497026 h 1037981"/>
                    <a:gd name="connsiteX33" fmla="*/ 103981 w 3905250"/>
                    <a:gd name="connsiteY33" fmla="*/ 497545 h 1037981"/>
                    <a:gd name="connsiteX34" fmla="*/ 9524 w 3905250"/>
                    <a:gd name="connsiteY34" fmla="*/ 525294 h 1037981"/>
                    <a:gd name="connsiteX35" fmla="*/ 0 w 3905250"/>
                    <a:gd name="connsiteY35" fmla="*/ 1037187 h 1037981"/>
                    <a:gd name="connsiteX0" fmla="*/ 0 w 3905250"/>
                    <a:gd name="connsiteY0" fmla="*/ 1044664 h 1044664"/>
                    <a:gd name="connsiteX1" fmla="*/ 3905250 w 3905250"/>
                    <a:gd name="connsiteY1" fmla="*/ 1044664 h 1044664"/>
                    <a:gd name="connsiteX2" fmla="*/ 3905250 w 3905250"/>
                    <a:gd name="connsiteY2" fmla="*/ 0 h 1044664"/>
                    <a:gd name="connsiteX3" fmla="*/ 3833019 w 3905250"/>
                    <a:gd name="connsiteY3" fmla="*/ 12384 h 1044664"/>
                    <a:gd name="connsiteX4" fmla="*/ 3697288 w 3905250"/>
                    <a:gd name="connsiteY4" fmla="*/ 69800 h 1044664"/>
                    <a:gd name="connsiteX5" fmla="*/ 3585369 w 3905250"/>
                    <a:gd name="connsiteY5" fmla="*/ 184100 h 1044664"/>
                    <a:gd name="connsiteX6" fmla="*/ 3439319 w 3905250"/>
                    <a:gd name="connsiteY6" fmla="*/ 338334 h 1044664"/>
                    <a:gd name="connsiteX7" fmla="*/ 3315494 w 3905250"/>
                    <a:gd name="connsiteY7" fmla="*/ 298931 h 1044664"/>
                    <a:gd name="connsiteX8" fmla="*/ 3198019 w 3905250"/>
                    <a:gd name="connsiteY8" fmla="*/ 404807 h 1044664"/>
                    <a:gd name="connsiteX9" fmla="*/ 3063082 w 3905250"/>
                    <a:gd name="connsiteY9" fmla="*/ 458845 h 1044664"/>
                    <a:gd name="connsiteX10" fmla="*/ 2933700 w 3905250"/>
                    <a:gd name="connsiteY10" fmla="*/ 371783 h 1044664"/>
                    <a:gd name="connsiteX11" fmla="*/ 2809875 w 3905250"/>
                    <a:gd name="connsiteY11" fmla="*/ 442008 h 1044664"/>
                    <a:gd name="connsiteX12" fmla="*/ 2673350 w 3905250"/>
                    <a:gd name="connsiteY12" fmla="*/ 465650 h 1044664"/>
                    <a:gd name="connsiteX13" fmla="*/ 2557463 w 3905250"/>
                    <a:gd name="connsiteY13" fmla="*/ 475782 h 1044664"/>
                    <a:gd name="connsiteX14" fmla="*/ 2409825 w 3905250"/>
                    <a:gd name="connsiteY14" fmla="*/ 448763 h 1044664"/>
                    <a:gd name="connsiteX15" fmla="*/ 2289175 w 3905250"/>
                    <a:gd name="connsiteY15" fmla="*/ 404106 h 1044664"/>
                    <a:gd name="connsiteX16" fmla="*/ 2163762 w 3905250"/>
                    <a:gd name="connsiteY16" fmla="*/ 497152 h 1044664"/>
                    <a:gd name="connsiteX17" fmla="*/ 2166144 w 3905250"/>
                    <a:gd name="connsiteY17" fmla="*/ 504927 h 1044664"/>
                    <a:gd name="connsiteX18" fmla="*/ 2037556 w 3905250"/>
                    <a:gd name="connsiteY18" fmla="*/ 588236 h 1044664"/>
                    <a:gd name="connsiteX19" fmla="*/ 1892300 w 3905250"/>
                    <a:gd name="connsiteY19" fmla="*/ 542078 h 1044664"/>
                    <a:gd name="connsiteX20" fmla="*/ 1774825 w 3905250"/>
                    <a:gd name="connsiteY20" fmla="*/ 612501 h 1044664"/>
                    <a:gd name="connsiteX21" fmla="*/ 1647825 w 3905250"/>
                    <a:gd name="connsiteY21" fmla="*/ 615503 h 1044664"/>
                    <a:gd name="connsiteX22" fmla="*/ 1520825 w 3905250"/>
                    <a:gd name="connsiteY22" fmla="*/ 684552 h 1044664"/>
                    <a:gd name="connsiteX23" fmla="*/ 1384300 w 3905250"/>
                    <a:gd name="connsiteY23" fmla="*/ 663538 h 1044664"/>
                    <a:gd name="connsiteX24" fmla="*/ 1263649 w 3905250"/>
                    <a:gd name="connsiteY24" fmla="*/ 625868 h 1044664"/>
                    <a:gd name="connsiteX25" fmla="*/ 1137443 w 3905250"/>
                    <a:gd name="connsiteY25" fmla="*/ 652655 h 1044664"/>
                    <a:gd name="connsiteX26" fmla="*/ 1004888 w 3905250"/>
                    <a:gd name="connsiteY26" fmla="*/ 726864 h 1044664"/>
                    <a:gd name="connsiteX27" fmla="*/ 888206 w 3905250"/>
                    <a:gd name="connsiteY27" fmla="*/ 657297 h 1044664"/>
                    <a:gd name="connsiteX28" fmla="*/ 735806 w 3905250"/>
                    <a:gd name="connsiteY28" fmla="*/ 661800 h 1044664"/>
                    <a:gd name="connsiteX29" fmla="*/ 622300 w 3905250"/>
                    <a:gd name="connsiteY29" fmla="*/ 576012 h 1044664"/>
                    <a:gd name="connsiteX30" fmla="*/ 489744 w 3905250"/>
                    <a:gd name="connsiteY30" fmla="*/ 664684 h 1044664"/>
                    <a:gd name="connsiteX31" fmla="*/ 371475 w 3905250"/>
                    <a:gd name="connsiteY31" fmla="*/ 711790 h 1044664"/>
                    <a:gd name="connsiteX32" fmla="*/ 242888 w 3905250"/>
                    <a:gd name="connsiteY32" fmla="*/ 503709 h 1044664"/>
                    <a:gd name="connsiteX33" fmla="*/ 103981 w 3905250"/>
                    <a:gd name="connsiteY33" fmla="*/ 504228 h 1044664"/>
                    <a:gd name="connsiteX34" fmla="*/ 9524 w 3905250"/>
                    <a:gd name="connsiteY34" fmla="*/ 531977 h 1044664"/>
                    <a:gd name="connsiteX35" fmla="*/ 0 w 3905250"/>
                    <a:gd name="connsiteY35" fmla="*/ 1043870 h 1044664"/>
                    <a:gd name="connsiteX0" fmla="*/ 0 w 3905250"/>
                    <a:gd name="connsiteY0" fmla="*/ 1120514 h 1120514"/>
                    <a:gd name="connsiteX1" fmla="*/ 3905250 w 3905250"/>
                    <a:gd name="connsiteY1" fmla="*/ 1120514 h 1120514"/>
                    <a:gd name="connsiteX2" fmla="*/ 3905250 w 3905250"/>
                    <a:gd name="connsiteY2" fmla="*/ 75850 h 1120514"/>
                    <a:gd name="connsiteX3" fmla="*/ 3833019 w 3905250"/>
                    <a:gd name="connsiteY3" fmla="*/ 88234 h 1120514"/>
                    <a:gd name="connsiteX4" fmla="*/ 3697288 w 3905250"/>
                    <a:gd name="connsiteY4" fmla="*/ 145650 h 1120514"/>
                    <a:gd name="connsiteX5" fmla="*/ 3585369 w 3905250"/>
                    <a:gd name="connsiteY5" fmla="*/ 259950 h 1120514"/>
                    <a:gd name="connsiteX6" fmla="*/ 3439319 w 3905250"/>
                    <a:gd name="connsiteY6" fmla="*/ 414184 h 1120514"/>
                    <a:gd name="connsiteX7" fmla="*/ 3315494 w 3905250"/>
                    <a:gd name="connsiteY7" fmla="*/ 374781 h 1120514"/>
                    <a:gd name="connsiteX8" fmla="*/ 3198019 w 3905250"/>
                    <a:gd name="connsiteY8" fmla="*/ 480657 h 1120514"/>
                    <a:gd name="connsiteX9" fmla="*/ 3063082 w 3905250"/>
                    <a:gd name="connsiteY9" fmla="*/ 534695 h 1120514"/>
                    <a:gd name="connsiteX10" fmla="*/ 2933700 w 3905250"/>
                    <a:gd name="connsiteY10" fmla="*/ 447633 h 1120514"/>
                    <a:gd name="connsiteX11" fmla="*/ 2809875 w 3905250"/>
                    <a:gd name="connsiteY11" fmla="*/ 517858 h 1120514"/>
                    <a:gd name="connsiteX12" fmla="*/ 2673350 w 3905250"/>
                    <a:gd name="connsiteY12" fmla="*/ 541500 h 1120514"/>
                    <a:gd name="connsiteX13" fmla="*/ 2557463 w 3905250"/>
                    <a:gd name="connsiteY13" fmla="*/ 551632 h 1120514"/>
                    <a:gd name="connsiteX14" fmla="*/ 2409825 w 3905250"/>
                    <a:gd name="connsiteY14" fmla="*/ 524613 h 1120514"/>
                    <a:gd name="connsiteX15" fmla="*/ 2289175 w 3905250"/>
                    <a:gd name="connsiteY15" fmla="*/ 479956 h 1120514"/>
                    <a:gd name="connsiteX16" fmla="*/ 2163762 w 3905250"/>
                    <a:gd name="connsiteY16" fmla="*/ 573002 h 1120514"/>
                    <a:gd name="connsiteX17" fmla="*/ 2166144 w 3905250"/>
                    <a:gd name="connsiteY17" fmla="*/ 580777 h 1120514"/>
                    <a:gd name="connsiteX18" fmla="*/ 2037556 w 3905250"/>
                    <a:gd name="connsiteY18" fmla="*/ 664086 h 1120514"/>
                    <a:gd name="connsiteX19" fmla="*/ 1892300 w 3905250"/>
                    <a:gd name="connsiteY19" fmla="*/ 617928 h 1120514"/>
                    <a:gd name="connsiteX20" fmla="*/ 1774825 w 3905250"/>
                    <a:gd name="connsiteY20" fmla="*/ 688351 h 1120514"/>
                    <a:gd name="connsiteX21" fmla="*/ 1647825 w 3905250"/>
                    <a:gd name="connsiteY21" fmla="*/ 691353 h 1120514"/>
                    <a:gd name="connsiteX22" fmla="*/ 1520825 w 3905250"/>
                    <a:gd name="connsiteY22" fmla="*/ 760402 h 1120514"/>
                    <a:gd name="connsiteX23" fmla="*/ 1384300 w 3905250"/>
                    <a:gd name="connsiteY23" fmla="*/ 739388 h 1120514"/>
                    <a:gd name="connsiteX24" fmla="*/ 1263649 w 3905250"/>
                    <a:gd name="connsiteY24" fmla="*/ 701718 h 1120514"/>
                    <a:gd name="connsiteX25" fmla="*/ 1137443 w 3905250"/>
                    <a:gd name="connsiteY25" fmla="*/ 728505 h 1120514"/>
                    <a:gd name="connsiteX26" fmla="*/ 1004888 w 3905250"/>
                    <a:gd name="connsiteY26" fmla="*/ 802714 h 1120514"/>
                    <a:gd name="connsiteX27" fmla="*/ 888206 w 3905250"/>
                    <a:gd name="connsiteY27" fmla="*/ 733147 h 1120514"/>
                    <a:gd name="connsiteX28" fmla="*/ 735806 w 3905250"/>
                    <a:gd name="connsiteY28" fmla="*/ 737650 h 1120514"/>
                    <a:gd name="connsiteX29" fmla="*/ 622300 w 3905250"/>
                    <a:gd name="connsiteY29" fmla="*/ 651862 h 1120514"/>
                    <a:gd name="connsiteX30" fmla="*/ 489744 w 3905250"/>
                    <a:gd name="connsiteY30" fmla="*/ 740534 h 1120514"/>
                    <a:gd name="connsiteX31" fmla="*/ 371475 w 3905250"/>
                    <a:gd name="connsiteY31" fmla="*/ 787640 h 1120514"/>
                    <a:gd name="connsiteX32" fmla="*/ 242888 w 3905250"/>
                    <a:gd name="connsiteY32" fmla="*/ 579559 h 1120514"/>
                    <a:gd name="connsiteX33" fmla="*/ 103981 w 3905250"/>
                    <a:gd name="connsiteY33" fmla="*/ 580078 h 1120514"/>
                    <a:gd name="connsiteX34" fmla="*/ 9524 w 3905250"/>
                    <a:gd name="connsiteY34" fmla="*/ 607827 h 1120514"/>
                    <a:gd name="connsiteX35" fmla="*/ 0 w 3905250"/>
                    <a:gd name="connsiteY35" fmla="*/ 1119720 h 1120514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85369 w 3905341"/>
                    <a:gd name="connsiteY5" fmla="*/ 184317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8019 w 3905341"/>
                    <a:gd name="connsiteY8" fmla="*/ 405024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85369 w 3905341"/>
                    <a:gd name="connsiteY5" fmla="*/ 184317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8019 w 3905341"/>
                    <a:gd name="connsiteY8" fmla="*/ 405024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8019 w 3905341"/>
                    <a:gd name="connsiteY8" fmla="*/ 405024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8019 w 3905341"/>
                    <a:gd name="connsiteY8" fmla="*/ 405024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8019 w 3905341"/>
                    <a:gd name="connsiteY8" fmla="*/ 405024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8019 w 3905341"/>
                    <a:gd name="connsiteY8" fmla="*/ 405024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8019 w 3905341"/>
                    <a:gd name="connsiteY8" fmla="*/ 405024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0875 w 3905341"/>
                    <a:gd name="connsiteY8" fmla="*/ 408402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0875 w 3905341"/>
                    <a:gd name="connsiteY8" fmla="*/ 408402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0875 w 3905341"/>
                    <a:gd name="connsiteY8" fmla="*/ 408402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0875 w 3905341"/>
                    <a:gd name="connsiteY8" fmla="*/ 408402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0875 w 3905341"/>
                    <a:gd name="connsiteY8" fmla="*/ 408402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0875 w 3905341"/>
                    <a:gd name="connsiteY8" fmla="*/ 408402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0875 w 3905341"/>
                    <a:gd name="connsiteY8" fmla="*/ 408402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35806 w 3905341"/>
                    <a:gd name="connsiteY28" fmla="*/ 662017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0875 w 3905341"/>
                    <a:gd name="connsiteY8" fmla="*/ 408402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45331 w 3905341"/>
                    <a:gd name="connsiteY28" fmla="*/ 676652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0875 w 3905341"/>
                    <a:gd name="connsiteY8" fmla="*/ 408402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45331 w 3905341"/>
                    <a:gd name="connsiteY28" fmla="*/ 676652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0875 w 3905341"/>
                    <a:gd name="connsiteY8" fmla="*/ 408402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45331 w 3905341"/>
                    <a:gd name="connsiteY28" fmla="*/ 676652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1044881 h 1044881"/>
                    <a:gd name="connsiteX2" fmla="*/ 3905250 w 3905341"/>
                    <a:gd name="connsiteY2" fmla="*/ 217 h 1044881"/>
                    <a:gd name="connsiteX3" fmla="*/ 3833019 w 3905341"/>
                    <a:gd name="connsiteY3" fmla="*/ 12601 h 1044881"/>
                    <a:gd name="connsiteX4" fmla="*/ 3697288 w 3905341"/>
                    <a:gd name="connsiteY4" fmla="*/ 70017 h 1044881"/>
                    <a:gd name="connsiteX5" fmla="*/ 3575844 w 3905341"/>
                    <a:gd name="connsiteY5" fmla="*/ 188820 h 1044881"/>
                    <a:gd name="connsiteX6" fmla="*/ 3439319 w 3905341"/>
                    <a:gd name="connsiteY6" fmla="*/ 338551 h 1044881"/>
                    <a:gd name="connsiteX7" fmla="*/ 3315494 w 3905341"/>
                    <a:gd name="connsiteY7" fmla="*/ 299148 h 1044881"/>
                    <a:gd name="connsiteX8" fmla="*/ 3190875 w 3905341"/>
                    <a:gd name="connsiteY8" fmla="*/ 408402 h 1044881"/>
                    <a:gd name="connsiteX9" fmla="*/ 3063082 w 3905341"/>
                    <a:gd name="connsiteY9" fmla="*/ 459062 h 1044881"/>
                    <a:gd name="connsiteX10" fmla="*/ 2933700 w 3905341"/>
                    <a:gd name="connsiteY10" fmla="*/ 372000 h 1044881"/>
                    <a:gd name="connsiteX11" fmla="*/ 2809875 w 3905341"/>
                    <a:gd name="connsiteY11" fmla="*/ 442225 h 1044881"/>
                    <a:gd name="connsiteX12" fmla="*/ 2673350 w 3905341"/>
                    <a:gd name="connsiteY12" fmla="*/ 465867 h 1044881"/>
                    <a:gd name="connsiteX13" fmla="*/ 2557463 w 3905341"/>
                    <a:gd name="connsiteY13" fmla="*/ 475999 h 1044881"/>
                    <a:gd name="connsiteX14" fmla="*/ 2409825 w 3905341"/>
                    <a:gd name="connsiteY14" fmla="*/ 448980 h 1044881"/>
                    <a:gd name="connsiteX15" fmla="*/ 2289175 w 3905341"/>
                    <a:gd name="connsiteY15" fmla="*/ 404323 h 1044881"/>
                    <a:gd name="connsiteX16" fmla="*/ 2163762 w 3905341"/>
                    <a:gd name="connsiteY16" fmla="*/ 497369 h 1044881"/>
                    <a:gd name="connsiteX17" fmla="*/ 2166144 w 3905341"/>
                    <a:gd name="connsiteY17" fmla="*/ 505144 h 1044881"/>
                    <a:gd name="connsiteX18" fmla="*/ 2037556 w 3905341"/>
                    <a:gd name="connsiteY18" fmla="*/ 588453 h 1044881"/>
                    <a:gd name="connsiteX19" fmla="*/ 1892300 w 3905341"/>
                    <a:gd name="connsiteY19" fmla="*/ 542295 h 1044881"/>
                    <a:gd name="connsiteX20" fmla="*/ 1774825 w 3905341"/>
                    <a:gd name="connsiteY20" fmla="*/ 612718 h 1044881"/>
                    <a:gd name="connsiteX21" fmla="*/ 1647825 w 3905341"/>
                    <a:gd name="connsiteY21" fmla="*/ 615720 h 1044881"/>
                    <a:gd name="connsiteX22" fmla="*/ 1520825 w 3905341"/>
                    <a:gd name="connsiteY22" fmla="*/ 684769 h 1044881"/>
                    <a:gd name="connsiteX23" fmla="*/ 1384300 w 3905341"/>
                    <a:gd name="connsiteY23" fmla="*/ 663755 h 1044881"/>
                    <a:gd name="connsiteX24" fmla="*/ 1263649 w 3905341"/>
                    <a:gd name="connsiteY24" fmla="*/ 626085 h 1044881"/>
                    <a:gd name="connsiteX25" fmla="*/ 1137443 w 3905341"/>
                    <a:gd name="connsiteY25" fmla="*/ 652872 h 1044881"/>
                    <a:gd name="connsiteX26" fmla="*/ 1004888 w 3905341"/>
                    <a:gd name="connsiteY26" fmla="*/ 727081 h 1044881"/>
                    <a:gd name="connsiteX27" fmla="*/ 888206 w 3905341"/>
                    <a:gd name="connsiteY27" fmla="*/ 657514 h 1044881"/>
                    <a:gd name="connsiteX28" fmla="*/ 745331 w 3905341"/>
                    <a:gd name="connsiteY28" fmla="*/ 676652 h 1044881"/>
                    <a:gd name="connsiteX29" fmla="*/ 622300 w 3905341"/>
                    <a:gd name="connsiteY29" fmla="*/ 576229 h 1044881"/>
                    <a:gd name="connsiteX30" fmla="*/ 489744 w 3905341"/>
                    <a:gd name="connsiteY30" fmla="*/ 664901 h 1044881"/>
                    <a:gd name="connsiteX31" fmla="*/ 371475 w 3905341"/>
                    <a:gd name="connsiteY31" fmla="*/ 712007 h 1044881"/>
                    <a:gd name="connsiteX32" fmla="*/ 242888 w 3905341"/>
                    <a:gd name="connsiteY32" fmla="*/ 503926 h 1044881"/>
                    <a:gd name="connsiteX33" fmla="*/ 103981 w 3905341"/>
                    <a:gd name="connsiteY33" fmla="*/ 504445 h 1044881"/>
                    <a:gd name="connsiteX34" fmla="*/ 9524 w 3905341"/>
                    <a:gd name="connsiteY34" fmla="*/ 532194 h 1044881"/>
                    <a:gd name="connsiteX35" fmla="*/ 0 w 3905341"/>
                    <a:gd name="connsiteY35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217 h 1044881"/>
                    <a:gd name="connsiteX2" fmla="*/ 3833019 w 3905341"/>
                    <a:gd name="connsiteY2" fmla="*/ 12601 h 1044881"/>
                    <a:gd name="connsiteX3" fmla="*/ 3697288 w 3905341"/>
                    <a:gd name="connsiteY3" fmla="*/ 70017 h 1044881"/>
                    <a:gd name="connsiteX4" fmla="*/ 3575844 w 3905341"/>
                    <a:gd name="connsiteY4" fmla="*/ 188820 h 1044881"/>
                    <a:gd name="connsiteX5" fmla="*/ 3439319 w 3905341"/>
                    <a:gd name="connsiteY5" fmla="*/ 338551 h 1044881"/>
                    <a:gd name="connsiteX6" fmla="*/ 3315494 w 3905341"/>
                    <a:gd name="connsiteY6" fmla="*/ 299148 h 1044881"/>
                    <a:gd name="connsiteX7" fmla="*/ 3190875 w 3905341"/>
                    <a:gd name="connsiteY7" fmla="*/ 408402 h 1044881"/>
                    <a:gd name="connsiteX8" fmla="*/ 3063082 w 3905341"/>
                    <a:gd name="connsiteY8" fmla="*/ 459062 h 1044881"/>
                    <a:gd name="connsiteX9" fmla="*/ 2933700 w 3905341"/>
                    <a:gd name="connsiteY9" fmla="*/ 372000 h 1044881"/>
                    <a:gd name="connsiteX10" fmla="*/ 2809875 w 3905341"/>
                    <a:gd name="connsiteY10" fmla="*/ 442225 h 1044881"/>
                    <a:gd name="connsiteX11" fmla="*/ 2673350 w 3905341"/>
                    <a:gd name="connsiteY11" fmla="*/ 465867 h 1044881"/>
                    <a:gd name="connsiteX12" fmla="*/ 2557463 w 3905341"/>
                    <a:gd name="connsiteY12" fmla="*/ 475999 h 1044881"/>
                    <a:gd name="connsiteX13" fmla="*/ 2409825 w 3905341"/>
                    <a:gd name="connsiteY13" fmla="*/ 448980 h 1044881"/>
                    <a:gd name="connsiteX14" fmla="*/ 2289175 w 3905341"/>
                    <a:gd name="connsiteY14" fmla="*/ 404323 h 1044881"/>
                    <a:gd name="connsiteX15" fmla="*/ 2163762 w 3905341"/>
                    <a:gd name="connsiteY15" fmla="*/ 497369 h 1044881"/>
                    <a:gd name="connsiteX16" fmla="*/ 2166144 w 3905341"/>
                    <a:gd name="connsiteY16" fmla="*/ 505144 h 1044881"/>
                    <a:gd name="connsiteX17" fmla="*/ 2037556 w 3905341"/>
                    <a:gd name="connsiteY17" fmla="*/ 588453 h 1044881"/>
                    <a:gd name="connsiteX18" fmla="*/ 1892300 w 3905341"/>
                    <a:gd name="connsiteY18" fmla="*/ 542295 h 1044881"/>
                    <a:gd name="connsiteX19" fmla="*/ 1774825 w 3905341"/>
                    <a:gd name="connsiteY19" fmla="*/ 612718 h 1044881"/>
                    <a:gd name="connsiteX20" fmla="*/ 1647825 w 3905341"/>
                    <a:gd name="connsiteY20" fmla="*/ 615720 h 1044881"/>
                    <a:gd name="connsiteX21" fmla="*/ 1520825 w 3905341"/>
                    <a:gd name="connsiteY21" fmla="*/ 684769 h 1044881"/>
                    <a:gd name="connsiteX22" fmla="*/ 1384300 w 3905341"/>
                    <a:gd name="connsiteY22" fmla="*/ 663755 h 1044881"/>
                    <a:gd name="connsiteX23" fmla="*/ 1263649 w 3905341"/>
                    <a:gd name="connsiteY23" fmla="*/ 626085 h 1044881"/>
                    <a:gd name="connsiteX24" fmla="*/ 1137443 w 3905341"/>
                    <a:gd name="connsiteY24" fmla="*/ 652872 h 1044881"/>
                    <a:gd name="connsiteX25" fmla="*/ 1004888 w 3905341"/>
                    <a:gd name="connsiteY25" fmla="*/ 727081 h 1044881"/>
                    <a:gd name="connsiteX26" fmla="*/ 888206 w 3905341"/>
                    <a:gd name="connsiteY26" fmla="*/ 657514 h 1044881"/>
                    <a:gd name="connsiteX27" fmla="*/ 745331 w 3905341"/>
                    <a:gd name="connsiteY27" fmla="*/ 676652 h 1044881"/>
                    <a:gd name="connsiteX28" fmla="*/ 622300 w 3905341"/>
                    <a:gd name="connsiteY28" fmla="*/ 576229 h 1044881"/>
                    <a:gd name="connsiteX29" fmla="*/ 489744 w 3905341"/>
                    <a:gd name="connsiteY29" fmla="*/ 664901 h 1044881"/>
                    <a:gd name="connsiteX30" fmla="*/ 371475 w 3905341"/>
                    <a:gd name="connsiteY30" fmla="*/ 712007 h 1044881"/>
                    <a:gd name="connsiteX31" fmla="*/ 242888 w 3905341"/>
                    <a:gd name="connsiteY31" fmla="*/ 503926 h 1044881"/>
                    <a:gd name="connsiteX32" fmla="*/ 103981 w 3905341"/>
                    <a:gd name="connsiteY32" fmla="*/ 504445 h 1044881"/>
                    <a:gd name="connsiteX33" fmla="*/ 9524 w 3905341"/>
                    <a:gd name="connsiteY33" fmla="*/ 532194 h 1044881"/>
                    <a:gd name="connsiteX34" fmla="*/ 0 w 3905341"/>
                    <a:gd name="connsiteY34" fmla="*/ 1044087 h 1044881"/>
                    <a:gd name="connsiteX0" fmla="*/ 0 w 3905341"/>
                    <a:gd name="connsiteY0" fmla="*/ 1044881 h 1044881"/>
                    <a:gd name="connsiteX1" fmla="*/ 3905250 w 3905341"/>
                    <a:gd name="connsiteY1" fmla="*/ 217 h 1044881"/>
                    <a:gd name="connsiteX2" fmla="*/ 3833019 w 3905341"/>
                    <a:gd name="connsiteY2" fmla="*/ 12601 h 1044881"/>
                    <a:gd name="connsiteX3" fmla="*/ 3697288 w 3905341"/>
                    <a:gd name="connsiteY3" fmla="*/ 70017 h 1044881"/>
                    <a:gd name="connsiteX4" fmla="*/ 3575844 w 3905341"/>
                    <a:gd name="connsiteY4" fmla="*/ 188820 h 1044881"/>
                    <a:gd name="connsiteX5" fmla="*/ 3439319 w 3905341"/>
                    <a:gd name="connsiteY5" fmla="*/ 338551 h 1044881"/>
                    <a:gd name="connsiteX6" fmla="*/ 3315494 w 3905341"/>
                    <a:gd name="connsiteY6" fmla="*/ 299148 h 1044881"/>
                    <a:gd name="connsiteX7" fmla="*/ 3190875 w 3905341"/>
                    <a:gd name="connsiteY7" fmla="*/ 408402 h 1044881"/>
                    <a:gd name="connsiteX8" fmla="*/ 3063082 w 3905341"/>
                    <a:gd name="connsiteY8" fmla="*/ 459062 h 1044881"/>
                    <a:gd name="connsiteX9" fmla="*/ 2933700 w 3905341"/>
                    <a:gd name="connsiteY9" fmla="*/ 372000 h 1044881"/>
                    <a:gd name="connsiteX10" fmla="*/ 2809875 w 3905341"/>
                    <a:gd name="connsiteY10" fmla="*/ 442225 h 1044881"/>
                    <a:gd name="connsiteX11" fmla="*/ 2673350 w 3905341"/>
                    <a:gd name="connsiteY11" fmla="*/ 465867 h 1044881"/>
                    <a:gd name="connsiteX12" fmla="*/ 2557463 w 3905341"/>
                    <a:gd name="connsiteY12" fmla="*/ 475999 h 1044881"/>
                    <a:gd name="connsiteX13" fmla="*/ 2409825 w 3905341"/>
                    <a:gd name="connsiteY13" fmla="*/ 448980 h 1044881"/>
                    <a:gd name="connsiteX14" fmla="*/ 2289175 w 3905341"/>
                    <a:gd name="connsiteY14" fmla="*/ 404323 h 1044881"/>
                    <a:gd name="connsiteX15" fmla="*/ 2163762 w 3905341"/>
                    <a:gd name="connsiteY15" fmla="*/ 497369 h 1044881"/>
                    <a:gd name="connsiteX16" fmla="*/ 2166144 w 3905341"/>
                    <a:gd name="connsiteY16" fmla="*/ 505144 h 1044881"/>
                    <a:gd name="connsiteX17" fmla="*/ 2037556 w 3905341"/>
                    <a:gd name="connsiteY17" fmla="*/ 588453 h 1044881"/>
                    <a:gd name="connsiteX18" fmla="*/ 1892300 w 3905341"/>
                    <a:gd name="connsiteY18" fmla="*/ 542295 h 1044881"/>
                    <a:gd name="connsiteX19" fmla="*/ 1774825 w 3905341"/>
                    <a:gd name="connsiteY19" fmla="*/ 612718 h 1044881"/>
                    <a:gd name="connsiteX20" fmla="*/ 1647825 w 3905341"/>
                    <a:gd name="connsiteY20" fmla="*/ 615720 h 1044881"/>
                    <a:gd name="connsiteX21" fmla="*/ 1520825 w 3905341"/>
                    <a:gd name="connsiteY21" fmla="*/ 684769 h 1044881"/>
                    <a:gd name="connsiteX22" fmla="*/ 1384300 w 3905341"/>
                    <a:gd name="connsiteY22" fmla="*/ 663755 h 1044881"/>
                    <a:gd name="connsiteX23" fmla="*/ 1263649 w 3905341"/>
                    <a:gd name="connsiteY23" fmla="*/ 626085 h 1044881"/>
                    <a:gd name="connsiteX24" fmla="*/ 1137443 w 3905341"/>
                    <a:gd name="connsiteY24" fmla="*/ 652872 h 1044881"/>
                    <a:gd name="connsiteX25" fmla="*/ 1004888 w 3905341"/>
                    <a:gd name="connsiteY25" fmla="*/ 727081 h 1044881"/>
                    <a:gd name="connsiteX26" fmla="*/ 888206 w 3905341"/>
                    <a:gd name="connsiteY26" fmla="*/ 657514 h 1044881"/>
                    <a:gd name="connsiteX27" fmla="*/ 745331 w 3905341"/>
                    <a:gd name="connsiteY27" fmla="*/ 676652 h 1044881"/>
                    <a:gd name="connsiteX28" fmla="*/ 622300 w 3905341"/>
                    <a:gd name="connsiteY28" fmla="*/ 576229 h 1044881"/>
                    <a:gd name="connsiteX29" fmla="*/ 489744 w 3905341"/>
                    <a:gd name="connsiteY29" fmla="*/ 664901 h 1044881"/>
                    <a:gd name="connsiteX30" fmla="*/ 371475 w 3905341"/>
                    <a:gd name="connsiteY30" fmla="*/ 712007 h 1044881"/>
                    <a:gd name="connsiteX31" fmla="*/ 242888 w 3905341"/>
                    <a:gd name="connsiteY31" fmla="*/ 503926 h 1044881"/>
                    <a:gd name="connsiteX32" fmla="*/ 103981 w 3905341"/>
                    <a:gd name="connsiteY32" fmla="*/ 504445 h 1044881"/>
                    <a:gd name="connsiteX33" fmla="*/ 9524 w 3905341"/>
                    <a:gd name="connsiteY33" fmla="*/ 532194 h 1044881"/>
                    <a:gd name="connsiteX0" fmla="*/ 3895726 w 3895817"/>
                    <a:gd name="connsiteY0" fmla="*/ 217 h 727081"/>
                    <a:gd name="connsiteX1" fmla="*/ 3823495 w 3895817"/>
                    <a:gd name="connsiteY1" fmla="*/ 12601 h 727081"/>
                    <a:gd name="connsiteX2" fmla="*/ 3687764 w 3895817"/>
                    <a:gd name="connsiteY2" fmla="*/ 70017 h 727081"/>
                    <a:gd name="connsiteX3" fmla="*/ 3566320 w 3895817"/>
                    <a:gd name="connsiteY3" fmla="*/ 188820 h 727081"/>
                    <a:gd name="connsiteX4" fmla="*/ 3429795 w 3895817"/>
                    <a:gd name="connsiteY4" fmla="*/ 338551 h 727081"/>
                    <a:gd name="connsiteX5" fmla="*/ 3305970 w 3895817"/>
                    <a:gd name="connsiteY5" fmla="*/ 299148 h 727081"/>
                    <a:gd name="connsiteX6" fmla="*/ 3181351 w 3895817"/>
                    <a:gd name="connsiteY6" fmla="*/ 408402 h 727081"/>
                    <a:gd name="connsiteX7" fmla="*/ 3053558 w 3895817"/>
                    <a:gd name="connsiteY7" fmla="*/ 459062 h 727081"/>
                    <a:gd name="connsiteX8" fmla="*/ 2924176 w 3895817"/>
                    <a:gd name="connsiteY8" fmla="*/ 372000 h 727081"/>
                    <a:gd name="connsiteX9" fmla="*/ 2800351 w 3895817"/>
                    <a:gd name="connsiteY9" fmla="*/ 442225 h 727081"/>
                    <a:gd name="connsiteX10" fmla="*/ 2663826 w 3895817"/>
                    <a:gd name="connsiteY10" fmla="*/ 465867 h 727081"/>
                    <a:gd name="connsiteX11" fmla="*/ 2547939 w 3895817"/>
                    <a:gd name="connsiteY11" fmla="*/ 475999 h 727081"/>
                    <a:gd name="connsiteX12" fmla="*/ 2400301 w 3895817"/>
                    <a:gd name="connsiteY12" fmla="*/ 448980 h 727081"/>
                    <a:gd name="connsiteX13" fmla="*/ 2279651 w 3895817"/>
                    <a:gd name="connsiteY13" fmla="*/ 404323 h 727081"/>
                    <a:gd name="connsiteX14" fmla="*/ 2154238 w 3895817"/>
                    <a:gd name="connsiteY14" fmla="*/ 497369 h 727081"/>
                    <a:gd name="connsiteX15" fmla="*/ 2156620 w 3895817"/>
                    <a:gd name="connsiteY15" fmla="*/ 505144 h 727081"/>
                    <a:gd name="connsiteX16" fmla="*/ 2028032 w 3895817"/>
                    <a:gd name="connsiteY16" fmla="*/ 588453 h 727081"/>
                    <a:gd name="connsiteX17" fmla="*/ 1882776 w 3895817"/>
                    <a:gd name="connsiteY17" fmla="*/ 542295 h 727081"/>
                    <a:gd name="connsiteX18" fmla="*/ 1765301 w 3895817"/>
                    <a:gd name="connsiteY18" fmla="*/ 612718 h 727081"/>
                    <a:gd name="connsiteX19" fmla="*/ 1638301 w 3895817"/>
                    <a:gd name="connsiteY19" fmla="*/ 615720 h 727081"/>
                    <a:gd name="connsiteX20" fmla="*/ 1511301 w 3895817"/>
                    <a:gd name="connsiteY20" fmla="*/ 684769 h 727081"/>
                    <a:gd name="connsiteX21" fmla="*/ 1374776 w 3895817"/>
                    <a:gd name="connsiteY21" fmla="*/ 663755 h 727081"/>
                    <a:gd name="connsiteX22" fmla="*/ 1254125 w 3895817"/>
                    <a:gd name="connsiteY22" fmla="*/ 626085 h 727081"/>
                    <a:gd name="connsiteX23" fmla="*/ 1127919 w 3895817"/>
                    <a:gd name="connsiteY23" fmla="*/ 652872 h 727081"/>
                    <a:gd name="connsiteX24" fmla="*/ 995364 w 3895817"/>
                    <a:gd name="connsiteY24" fmla="*/ 727081 h 727081"/>
                    <a:gd name="connsiteX25" fmla="*/ 878682 w 3895817"/>
                    <a:gd name="connsiteY25" fmla="*/ 657514 h 727081"/>
                    <a:gd name="connsiteX26" fmla="*/ 735807 w 3895817"/>
                    <a:gd name="connsiteY26" fmla="*/ 676652 h 727081"/>
                    <a:gd name="connsiteX27" fmla="*/ 612776 w 3895817"/>
                    <a:gd name="connsiteY27" fmla="*/ 576229 h 727081"/>
                    <a:gd name="connsiteX28" fmla="*/ 480220 w 3895817"/>
                    <a:gd name="connsiteY28" fmla="*/ 664901 h 727081"/>
                    <a:gd name="connsiteX29" fmla="*/ 361951 w 3895817"/>
                    <a:gd name="connsiteY29" fmla="*/ 712007 h 727081"/>
                    <a:gd name="connsiteX30" fmla="*/ 233364 w 3895817"/>
                    <a:gd name="connsiteY30" fmla="*/ 503926 h 727081"/>
                    <a:gd name="connsiteX31" fmla="*/ 94457 w 3895817"/>
                    <a:gd name="connsiteY31" fmla="*/ 504445 h 727081"/>
                    <a:gd name="connsiteX32" fmla="*/ 0 w 3895817"/>
                    <a:gd name="connsiteY32" fmla="*/ 532194 h 727081"/>
                    <a:gd name="connsiteX0" fmla="*/ 3895726 w 3895817"/>
                    <a:gd name="connsiteY0" fmla="*/ 217 h 727081"/>
                    <a:gd name="connsiteX1" fmla="*/ 3823495 w 3895817"/>
                    <a:gd name="connsiteY1" fmla="*/ 12601 h 727081"/>
                    <a:gd name="connsiteX2" fmla="*/ 3687764 w 3895817"/>
                    <a:gd name="connsiteY2" fmla="*/ 70017 h 727081"/>
                    <a:gd name="connsiteX3" fmla="*/ 3566320 w 3895817"/>
                    <a:gd name="connsiteY3" fmla="*/ 188820 h 727081"/>
                    <a:gd name="connsiteX4" fmla="*/ 3429795 w 3895817"/>
                    <a:gd name="connsiteY4" fmla="*/ 338551 h 727081"/>
                    <a:gd name="connsiteX5" fmla="*/ 3305970 w 3895817"/>
                    <a:gd name="connsiteY5" fmla="*/ 299148 h 727081"/>
                    <a:gd name="connsiteX6" fmla="*/ 3181351 w 3895817"/>
                    <a:gd name="connsiteY6" fmla="*/ 408402 h 727081"/>
                    <a:gd name="connsiteX7" fmla="*/ 3053558 w 3895817"/>
                    <a:gd name="connsiteY7" fmla="*/ 459062 h 727081"/>
                    <a:gd name="connsiteX8" fmla="*/ 2924176 w 3895817"/>
                    <a:gd name="connsiteY8" fmla="*/ 372000 h 727081"/>
                    <a:gd name="connsiteX9" fmla="*/ 2800351 w 3895817"/>
                    <a:gd name="connsiteY9" fmla="*/ 442225 h 727081"/>
                    <a:gd name="connsiteX10" fmla="*/ 2663826 w 3895817"/>
                    <a:gd name="connsiteY10" fmla="*/ 465867 h 727081"/>
                    <a:gd name="connsiteX11" fmla="*/ 2547939 w 3895817"/>
                    <a:gd name="connsiteY11" fmla="*/ 475999 h 727081"/>
                    <a:gd name="connsiteX12" fmla="*/ 2400301 w 3895817"/>
                    <a:gd name="connsiteY12" fmla="*/ 448980 h 727081"/>
                    <a:gd name="connsiteX13" fmla="*/ 2279651 w 3895817"/>
                    <a:gd name="connsiteY13" fmla="*/ 404323 h 727081"/>
                    <a:gd name="connsiteX14" fmla="*/ 2154238 w 3895817"/>
                    <a:gd name="connsiteY14" fmla="*/ 497369 h 727081"/>
                    <a:gd name="connsiteX15" fmla="*/ 2156620 w 3895817"/>
                    <a:gd name="connsiteY15" fmla="*/ 505144 h 727081"/>
                    <a:gd name="connsiteX16" fmla="*/ 2028032 w 3895817"/>
                    <a:gd name="connsiteY16" fmla="*/ 588453 h 727081"/>
                    <a:gd name="connsiteX17" fmla="*/ 1882776 w 3895817"/>
                    <a:gd name="connsiteY17" fmla="*/ 542295 h 727081"/>
                    <a:gd name="connsiteX18" fmla="*/ 1765301 w 3895817"/>
                    <a:gd name="connsiteY18" fmla="*/ 612718 h 727081"/>
                    <a:gd name="connsiteX19" fmla="*/ 1638301 w 3895817"/>
                    <a:gd name="connsiteY19" fmla="*/ 615720 h 727081"/>
                    <a:gd name="connsiteX20" fmla="*/ 1511301 w 3895817"/>
                    <a:gd name="connsiteY20" fmla="*/ 684769 h 727081"/>
                    <a:gd name="connsiteX21" fmla="*/ 1374776 w 3895817"/>
                    <a:gd name="connsiteY21" fmla="*/ 663755 h 727081"/>
                    <a:gd name="connsiteX22" fmla="*/ 1254125 w 3895817"/>
                    <a:gd name="connsiteY22" fmla="*/ 626085 h 727081"/>
                    <a:gd name="connsiteX23" fmla="*/ 1127919 w 3895817"/>
                    <a:gd name="connsiteY23" fmla="*/ 652872 h 727081"/>
                    <a:gd name="connsiteX24" fmla="*/ 995364 w 3895817"/>
                    <a:gd name="connsiteY24" fmla="*/ 727081 h 727081"/>
                    <a:gd name="connsiteX25" fmla="*/ 878682 w 3895817"/>
                    <a:gd name="connsiteY25" fmla="*/ 657514 h 727081"/>
                    <a:gd name="connsiteX26" fmla="*/ 735807 w 3895817"/>
                    <a:gd name="connsiteY26" fmla="*/ 676652 h 727081"/>
                    <a:gd name="connsiteX27" fmla="*/ 612776 w 3895817"/>
                    <a:gd name="connsiteY27" fmla="*/ 576229 h 727081"/>
                    <a:gd name="connsiteX28" fmla="*/ 480220 w 3895817"/>
                    <a:gd name="connsiteY28" fmla="*/ 664901 h 727081"/>
                    <a:gd name="connsiteX29" fmla="*/ 361951 w 3895817"/>
                    <a:gd name="connsiteY29" fmla="*/ 712007 h 727081"/>
                    <a:gd name="connsiteX30" fmla="*/ 233364 w 3895817"/>
                    <a:gd name="connsiteY30" fmla="*/ 503926 h 727081"/>
                    <a:gd name="connsiteX31" fmla="*/ 94457 w 3895817"/>
                    <a:gd name="connsiteY31" fmla="*/ 504445 h 727081"/>
                    <a:gd name="connsiteX32" fmla="*/ 0 w 3895817"/>
                    <a:gd name="connsiteY32" fmla="*/ 532194 h 727081"/>
                    <a:gd name="connsiteX0" fmla="*/ 3895726 w 3895817"/>
                    <a:gd name="connsiteY0" fmla="*/ 217 h 727081"/>
                    <a:gd name="connsiteX1" fmla="*/ 3823495 w 3895817"/>
                    <a:gd name="connsiteY1" fmla="*/ 12601 h 727081"/>
                    <a:gd name="connsiteX2" fmla="*/ 3687764 w 3895817"/>
                    <a:gd name="connsiteY2" fmla="*/ 70017 h 727081"/>
                    <a:gd name="connsiteX3" fmla="*/ 3566320 w 3895817"/>
                    <a:gd name="connsiteY3" fmla="*/ 188820 h 727081"/>
                    <a:gd name="connsiteX4" fmla="*/ 3429795 w 3895817"/>
                    <a:gd name="connsiteY4" fmla="*/ 338551 h 727081"/>
                    <a:gd name="connsiteX5" fmla="*/ 3305970 w 3895817"/>
                    <a:gd name="connsiteY5" fmla="*/ 299148 h 727081"/>
                    <a:gd name="connsiteX6" fmla="*/ 3181351 w 3895817"/>
                    <a:gd name="connsiteY6" fmla="*/ 408402 h 727081"/>
                    <a:gd name="connsiteX7" fmla="*/ 3053558 w 3895817"/>
                    <a:gd name="connsiteY7" fmla="*/ 459062 h 727081"/>
                    <a:gd name="connsiteX8" fmla="*/ 2924176 w 3895817"/>
                    <a:gd name="connsiteY8" fmla="*/ 372000 h 727081"/>
                    <a:gd name="connsiteX9" fmla="*/ 2800351 w 3895817"/>
                    <a:gd name="connsiteY9" fmla="*/ 442225 h 727081"/>
                    <a:gd name="connsiteX10" fmla="*/ 2663826 w 3895817"/>
                    <a:gd name="connsiteY10" fmla="*/ 465867 h 727081"/>
                    <a:gd name="connsiteX11" fmla="*/ 2547939 w 3895817"/>
                    <a:gd name="connsiteY11" fmla="*/ 475999 h 727081"/>
                    <a:gd name="connsiteX12" fmla="*/ 2400301 w 3895817"/>
                    <a:gd name="connsiteY12" fmla="*/ 448980 h 727081"/>
                    <a:gd name="connsiteX13" fmla="*/ 2279651 w 3895817"/>
                    <a:gd name="connsiteY13" fmla="*/ 404323 h 727081"/>
                    <a:gd name="connsiteX14" fmla="*/ 2154238 w 3895817"/>
                    <a:gd name="connsiteY14" fmla="*/ 497369 h 727081"/>
                    <a:gd name="connsiteX15" fmla="*/ 2156620 w 3895817"/>
                    <a:gd name="connsiteY15" fmla="*/ 505144 h 727081"/>
                    <a:gd name="connsiteX16" fmla="*/ 2028032 w 3895817"/>
                    <a:gd name="connsiteY16" fmla="*/ 588453 h 727081"/>
                    <a:gd name="connsiteX17" fmla="*/ 1882776 w 3895817"/>
                    <a:gd name="connsiteY17" fmla="*/ 542295 h 727081"/>
                    <a:gd name="connsiteX18" fmla="*/ 1765301 w 3895817"/>
                    <a:gd name="connsiteY18" fmla="*/ 612718 h 727081"/>
                    <a:gd name="connsiteX19" fmla="*/ 1638301 w 3895817"/>
                    <a:gd name="connsiteY19" fmla="*/ 615720 h 727081"/>
                    <a:gd name="connsiteX20" fmla="*/ 1511301 w 3895817"/>
                    <a:gd name="connsiteY20" fmla="*/ 684769 h 727081"/>
                    <a:gd name="connsiteX21" fmla="*/ 1374776 w 3895817"/>
                    <a:gd name="connsiteY21" fmla="*/ 663755 h 727081"/>
                    <a:gd name="connsiteX22" fmla="*/ 1254125 w 3895817"/>
                    <a:gd name="connsiteY22" fmla="*/ 626085 h 727081"/>
                    <a:gd name="connsiteX23" fmla="*/ 1127919 w 3895817"/>
                    <a:gd name="connsiteY23" fmla="*/ 652872 h 727081"/>
                    <a:gd name="connsiteX24" fmla="*/ 995364 w 3895817"/>
                    <a:gd name="connsiteY24" fmla="*/ 727081 h 727081"/>
                    <a:gd name="connsiteX25" fmla="*/ 878682 w 3895817"/>
                    <a:gd name="connsiteY25" fmla="*/ 657514 h 727081"/>
                    <a:gd name="connsiteX26" fmla="*/ 735807 w 3895817"/>
                    <a:gd name="connsiteY26" fmla="*/ 676652 h 727081"/>
                    <a:gd name="connsiteX27" fmla="*/ 612776 w 3895817"/>
                    <a:gd name="connsiteY27" fmla="*/ 576229 h 727081"/>
                    <a:gd name="connsiteX28" fmla="*/ 480220 w 3895817"/>
                    <a:gd name="connsiteY28" fmla="*/ 664901 h 727081"/>
                    <a:gd name="connsiteX29" fmla="*/ 361951 w 3895817"/>
                    <a:gd name="connsiteY29" fmla="*/ 712007 h 727081"/>
                    <a:gd name="connsiteX30" fmla="*/ 233364 w 3895817"/>
                    <a:gd name="connsiteY30" fmla="*/ 503926 h 727081"/>
                    <a:gd name="connsiteX31" fmla="*/ 94457 w 3895817"/>
                    <a:gd name="connsiteY31" fmla="*/ 504445 h 727081"/>
                    <a:gd name="connsiteX32" fmla="*/ 0 w 3895817"/>
                    <a:gd name="connsiteY32" fmla="*/ 532194 h 72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895817" h="727081">
                      <a:moveTo>
                        <a:pt x="3895726" y="217"/>
                      </a:moveTo>
                      <a:cubicBezTo>
                        <a:pt x="3897976" y="-709"/>
                        <a:pt x="3858155" y="968"/>
                        <a:pt x="3823495" y="12601"/>
                      </a:cubicBezTo>
                      <a:cubicBezTo>
                        <a:pt x="3788835" y="24234"/>
                        <a:pt x="3697288" y="60911"/>
                        <a:pt x="3687764" y="70017"/>
                      </a:cubicBezTo>
                      <a:cubicBezTo>
                        <a:pt x="3678240" y="79123"/>
                        <a:pt x="3560234" y="193323"/>
                        <a:pt x="3566320" y="188820"/>
                      </a:cubicBezTo>
                      <a:cubicBezTo>
                        <a:pt x="3572406" y="184317"/>
                        <a:pt x="3442230" y="332547"/>
                        <a:pt x="3429795" y="338551"/>
                      </a:cubicBezTo>
                      <a:cubicBezTo>
                        <a:pt x="3417360" y="344555"/>
                        <a:pt x="3299752" y="294261"/>
                        <a:pt x="3305970" y="299148"/>
                      </a:cubicBezTo>
                      <a:cubicBezTo>
                        <a:pt x="3312188" y="304035"/>
                        <a:pt x="3190612" y="405024"/>
                        <a:pt x="3181351" y="408402"/>
                      </a:cubicBezTo>
                      <a:cubicBezTo>
                        <a:pt x="3172090" y="411780"/>
                        <a:pt x="3072608" y="460626"/>
                        <a:pt x="3053558" y="459062"/>
                      </a:cubicBezTo>
                      <a:cubicBezTo>
                        <a:pt x="3034508" y="457498"/>
                        <a:pt x="2960159" y="410027"/>
                        <a:pt x="2924176" y="372000"/>
                      </a:cubicBezTo>
                      <a:cubicBezTo>
                        <a:pt x="2882901" y="395408"/>
                        <a:pt x="2817284" y="439598"/>
                        <a:pt x="2800351" y="442225"/>
                      </a:cubicBezTo>
                      <a:cubicBezTo>
                        <a:pt x="2783418" y="444852"/>
                        <a:pt x="2705895" y="460238"/>
                        <a:pt x="2663826" y="465867"/>
                      </a:cubicBezTo>
                      <a:cubicBezTo>
                        <a:pt x="2621757" y="471496"/>
                        <a:pt x="2591860" y="478813"/>
                        <a:pt x="2547939" y="475999"/>
                      </a:cubicBezTo>
                      <a:cubicBezTo>
                        <a:pt x="2504018" y="473185"/>
                        <a:pt x="2445016" y="460926"/>
                        <a:pt x="2400301" y="448980"/>
                      </a:cubicBezTo>
                      <a:cubicBezTo>
                        <a:pt x="2355586" y="437034"/>
                        <a:pt x="2312724" y="417649"/>
                        <a:pt x="2279651" y="404323"/>
                      </a:cubicBezTo>
                      <a:cubicBezTo>
                        <a:pt x="2250547" y="428208"/>
                        <a:pt x="2183342" y="473484"/>
                        <a:pt x="2154238" y="497369"/>
                      </a:cubicBezTo>
                      <a:lnTo>
                        <a:pt x="2156620" y="505144"/>
                      </a:lnTo>
                      <a:cubicBezTo>
                        <a:pt x="2141539" y="508146"/>
                        <a:pt x="2037180" y="589298"/>
                        <a:pt x="2028032" y="588453"/>
                      </a:cubicBezTo>
                      <a:cubicBezTo>
                        <a:pt x="2018884" y="587608"/>
                        <a:pt x="1930401" y="554304"/>
                        <a:pt x="1882776" y="542295"/>
                      </a:cubicBezTo>
                      <a:lnTo>
                        <a:pt x="1765301" y="612718"/>
                      </a:lnTo>
                      <a:lnTo>
                        <a:pt x="1638301" y="615720"/>
                      </a:lnTo>
                      <a:cubicBezTo>
                        <a:pt x="1631687" y="616470"/>
                        <a:pt x="1555222" y="676763"/>
                        <a:pt x="1511301" y="684769"/>
                      </a:cubicBezTo>
                      <a:cubicBezTo>
                        <a:pt x="1467380" y="692775"/>
                        <a:pt x="1417639" y="673536"/>
                        <a:pt x="1374776" y="663755"/>
                      </a:cubicBezTo>
                      <a:cubicBezTo>
                        <a:pt x="1331913" y="653974"/>
                        <a:pt x="1252406" y="626773"/>
                        <a:pt x="1254125" y="626085"/>
                      </a:cubicBezTo>
                      <a:cubicBezTo>
                        <a:pt x="1255844" y="625397"/>
                        <a:pt x="1132946" y="646171"/>
                        <a:pt x="1127919" y="652872"/>
                      </a:cubicBezTo>
                      <a:cubicBezTo>
                        <a:pt x="1122892" y="659573"/>
                        <a:pt x="1039549" y="702345"/>
                        <a:pt x="995364" y="727081"/>
                      </a:cubicBezTo>
                      <a:cubicBezTo>
                        <a:pt x="956073" y="708028"/>
                        <a:pt x="893366" y="658038"/>
                        <a:pt x="878682" y="657514"/>
                      </a:cubicBezTo>
                      <a:cubicBezTo>
                        <a:pt x="863998" y="656990"/>
                        <a:pt x="737660" y="676968"/>
                        <a:pt x="735807" y="676652"/>
                      </a:cubicBezTo>
                      <a:cubicBezTo>
                        <a:pt x="733954" y="676336"/>
                        <a:pt x="653786" y="609703"/>
                        <a:pt x="612776" y="576229"/>
                      </a:cubicBezTo>
                      <a:lnTo>
                        <a:pt x="480220" y="664901"/>
                      </a:lnTo>
                      <a:lnTo>
                        <a:pt x="361951" y="712007"/>
                      </a:lnTo>
                      <a:cubicBezTo>
                        <a:pt x="323983" y="654656"/>
                        <a:pt x="237464" y="506998"/>
                        <a:pt x="233364" y="503926"/>
                      </a:cubicBezTo>
                      <a:cubicBezTo>
                        <a:pt x="229264" y="500854"/>
                        <a:pt x="135997" y="511589"/>
                        <a:pt x="94457" y="504445"/>
                      </a:cubicBezTo>
                      <a:lnTo>
                        <a:pt x="0" y="532194"/>
                      </a:lnTo>
                    </a:path>
                  </a:pathLst>
                </a:custGeom>
                <a:noFill/>
                <a:ln w="9525" cap="rnd">
                  <a:solidFill>
                    <a:srgbClr val="CC3300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자유형 529"/>
                <p:cNvSpPr/>
                <p:nvPr/>
              </p:nvSpPr>
              <p:spPr>
                <a:xfrm>
                  <a:off x="4805363" y="4143827"/>
                  <a:ext cx="3900488" cy="617537"/>
                </a:xfrm>
                <a:custGeom>
                  <a:avLst/>
                  <a:gdLst>
                    <a:gd name="connsiteX0" fmla="*/ 228600 w 4133850"/>
                    <a:gd name="connsiteY0" fmla="*/ 742950 h 1123950"/>
                    <a:gd name="connsiteX1" fmla="*/ 4133850 w 4133850"/>
                    <a:gd name="connsiteY1" fmla="*/ 742950 h 1123950"/>
                    <a:gd name="connsiteX2" fmla="*/ 4133850 w 4133850"/>
                    <a:gd name="connsiteY2" fmla="*/ 0 h 1123950"/>
                    <a:gd name="connsiteX3" fmla="*/ 4025900 w 4133850"/>
                    <a:gd name="connsiteY3" fmla="*/ 0 h 1123950"/>
                    <a:gd name="connsiteX4" fmla="*/ 3911600 w 4133850"/>
                    <a:gd name="connsiteY4" fmla="*/ 0 h 1123950"/>
                    <a:gd name="connsiteX5" fmla="*/ 3797300 w 4133850"/>
                    <a:gd name="connsiteY5" fmla="*/ 114300 h 1123950"/>
                    <a:gd name="connsiteX6" fmla="*/ 3651250 w 4133850"/>
                    <a:gd name="connsiteY6" fmla="*/ 114300 h 1123950"/>
                    <a:gd name="connsiteX7" fmla="*/ 3517900 w 4133850"/>
                    <a:gd name="connsiteY7" fmla="*/ 114300 h 1123950"/>
                    <a:gd name="connsiteX8" fmla="*/ 3448050 w 4133850"/>
                    <a:gd name="connsiteY8" fmla="*/ 184150 h 1123950"/>
                    <a:gd name="connsiteX9" fmla="*/ 3270250 w 4133850"/>
                    <a:gd name="connsiteY9" fmla="*/ 184150 h 1123950"/>
                    <a:gd name="connsiteX10" fmla="*/ 3136900 w 4133850"/>
                    <a:gd name="connsiteY10" fmla="*/ 184150 h 1123950"/>
                    <a:gd name="connsiteX11" fmla="*/ 3067050 w 4133850"/>
                    <a:gd name="connsiteY11" fmla="*/ 254000 h 1123950"/>
                    <a:gd name="connsiteX12" fmla="*/ 2876550 w 4133850"/>
                    <a:gd name="connsiteY12" fmla="*/ 254000 h 1123950"/>
                    <a:gd name="connsiteX13" fmla="*/ 2762250 w 4133850"/>
                    <a:gd name="connsiteY13" fmla="*/ 254000 h 1123950"/>
                    <a:gd name="connsiteX14" fmla="*/ 2628900 w 4133850"/>
                    <a:gd name="connsiteY14" fmla="*/ 254000 h 1123950"/>
                    <a:gd name="connsiteX15" fmla="*/ 2495550 w 4133850"/>
                    <a:gd name="connsiteY15" fmla="*/ 254000 h 1123950"/>
                    <a:gd name="connsiteX16" fmla="*/ 2387600 w 4133850"/>
                    <a:gd name="connsiteY16" fmla="*/ 361950 h 1123950"/>
                    <a:gd name="connsiteX17" fmla="*/ 2241550 w 4133850"/>
                    <a:gd name="connsiteY17" fmla="*/ 361950 h 1123950"/>
                    <a:gd name="connsiteX18" fmla="*/ 2108200 w 4133850"/>
                    <a:gd name="connsiteY18" fmla="*/ 361950 h 1123950"/>
                    <a:gd name="connsiteX19" fmla="*/ 2000250 w 4133850"/>
                    <a:gd name="connsiteY19" fmla="*/ 469900 h 1123950"/>
                    <a:gd name="connsiteX20" fmla="*/ 1854200 w 4133850"/>
                    <a:gd name="connsiteY20" fmla="*/ 469900 h 1123950"/>
                    <a:gd name="connsiteX21" fmla="*/ 1733550 w 4133850"/>
                    <a:gd name="connsiteY21" fmla="*/ 469900 h 1123950"/>
                    <a:gd name="connsiteX22" fmla="*/ 1593850 w 4133850"/>
                    <a:gd name="connsiteY22" fmla="*/ 469900 h 1123950"/>
                    <a:gd name="connsiteX23" fmla="*/ 1466850 w 4133850"/>
                    <a:gd name="connsiteY23" fmla="*/ 469900 h 1123950"/>
                    <a:gd name="connsiteX24" fmla="*/ 1352550 w 4133850"/>
                    <a:gd name="connsiteY24" fmla="*/ 469900 h 1123950"/>
                    <a:gd name="connsiteX25" fmla="*/ 1263650 w 4133850"/>
                    <a:gd name="connsiteY25" fmla="*/ 558800 h 1123950"/>
                    <a:gd name="connsiteX26" fmla="*/ 1079500 w 4133850"/>
                    <a:gd name="connsiteY26" fmla="*/ 558800 h 1123950"/>
                    <a:gd name="connsiteX27" fmla="*/ 952500 w 4133850"/>
                    <a:gd name="connsiteY27" fmla="*/ 558800 h 1123950"/>
                    <a:gd name="connsiteX28" fmla="*/ 882650 w 4133850"/>
                    <a:gd name="connsiteY28" fmla="*/ 488950 h 1123950"/>
                    <a:gd name="connsiteX29" fmla="*/ 692150 w 4133850"/>
                    <a:gd name="connsiteY29" fmla="*/ 488950 h 1123950"/>
                    <a:gd name="connsiteX30" fmla="*/ 596900 w 4133850"/>
                    <a:gd name="connsiteY30" fmla="*/ 584200 h 1123950"/>
                    <a:gd name="connsiteX31" fmla="*/ 438150 w 4133850"/>
                    <a:gd name="connsiteY31" fmla="*/ 584200 h 1123950"/>
                    <a:gd name="connsiteX32" fmla="*/ 311150 w 4133850"/>
                    <a:gd name="connsiteY32" fmla="*/ 584200 h 1123950"/>
                    <a:gd name="connsiteX33" fmla="*/ 304800 w 4133850"/>
                    <a:gd name="connsiteY33" fmla="*/ 736600 h 1123950"/>
                    <a:gd name="connsiteX34" fmla="*/ 165100 w 4133850"/>
                    <a:gd name="connsiteY34" fmla="*/ 1123950 h 1123950"/>
                    <a:gd name="connsiteX35" fmla="*/ 0 w 4133850"/>
                    <a:gd name="connsiteY35" fmla="*/ 958850 h 1123950"/>
                    <a:gd name="connsiteX0" fmla="*/ 228600 w 4133850"/>
                    <a:gd name="connsiteY0" fmla="*/ 742950 h 1123950"/>
                    <a:gd name="connsiteX1" fmla="*/ 4133850 w 4133850"/>
                    <a:gd name="connsiteY1" fmla="*/ 742950 h 1123950"/>
                    <a:gd name="connsiteX2" fmla="*/ 4133850 w 4133850"/>
                    <a:gd name="connsiteY2" fmla="*/ 0 h 1123950"/>
                    <a:gd name="connsiteX3" fmla="*/ 4025900 w 4133850"/>
                    <a:gd name="connsiteY3" fmla="*/ 0 h 1123950"/>
                    <a:gd name="connsiteX4" fmla="*/ 3911600 w 4133850"/>
                    <a:gd name="connsiteY4" fmla="*/ 0 h 1123950"/>
                    <a:gd name="connsiteX5" fmla="*/ 3797300 w 4133850"/>
                    <a:gd name="connsiteY5" fmla="*/ 114300 h 1123950"/>
                    <a:gd name="connsiteX6" fmla="*/ 3651250 w 4133850"/>
                    <a:gd name="connsiteY6" fmla="*/ 114300 h 1123950"/>
                    <a:gd name="connsiteX7" fmla="*/ 3517900 w 4133850"/>
                    <a:gd name="connsiteY7" fmla="*/ 114300 h 1123950"/>
                    <a:gd name="connsiteX8" fmla="*/ 3448050 w 4133850"/>
                    <a:gd name="connsiteY8" fmla="*/ 184150 h 1123950"/>
                    <a:gd name="connsiteX9" fmla="*/ 3270250 w 4133850"/>
                    <a:gd name="connsiteY9" fmla="*/ 184150 h 1123950"/>
                    <a:gd name="connsiteX10" fmla="*/ 3136900 w 4133850"/>
                    <a:gd name="connsiteY10" fmla="*/ 184150 h 1123950"/>
                    <a:gd name="connsiteX11" fmla="*/ 3067050 w 4133850"/>
                    <a:gd name="connsiteY11" fmla="*/ 254000 h 1123950"/>
                    <a:gd name="connsiteX12" fmla="*/ 2876550 w 4133850"/>
                    <a:gd name="connsiteY12" fmla="*/ 254000 h 1123950"/>
                    <a:gd name="connsiteX13" fmla="*/ 2762250 w 4133850"/>
                    <a:gd name="connsiteY13" fmla="*/ 254000 h 1123950"/>
                    <a:gd name="connsiteX14" fmla="*/ 2628900 w 4133850"/>
                    <a:gd name="connsiteY14" fmla="*/ 254000 h 1123950"/>
                    <a:gd name="connsiteX15" fmla="*/ 2495550 w 4133850"/>
                    <a:gd name="connsiteY15" fmla="*/ 254000 h 1123950"/>
                    <a:gd name="connsiteX16" fmla="*/ 2387600 w 4133850"/>
                    <a:gd name="connsiteY16" fmla="*/ 361950 h 1123950"/>
                    <a:gd name="connsiteX17" fmla="*/ 2241550 w 4133850"/>
                    <a:gd name="connsiteY17" fmla="*/ 361950 h 1123950"/>
                    <a:gd name="connsiteX18" fmla="*/ 2108200 w 4133850"/>
                    <a:gd name="connsiteY18" fmla="*/ 361950 h 1123950"/>
                    <a:gd name="connsiteX19" fmla="*/ 2000250 w 4133850"/>
                    <a:gd name="connsiteY19" fmla="*/ 469900 h 1123950"/>
                    <a:gd name="connsiteX20" fmla="*/ 1854200 w 4133850"/>
                    <a:gd name="connsiteY20" fmla="*/ 469900 h 1123950"/>
                    <a:gd name="connsiteX21" fmla="*/ 1733550 w 4133850"/>
                    <a:gd name="connsiteY21" fmla="*/ 469900 h 1123950"/>
                    <a:gd name="connsiteX22" fmla="*/ 1593850 w 4133850"/>
                    <a:gd name="connsiteY22" fmla="*/ 469900 h 1123950"/>
                    <a:gd name="connsiteX23" fmla="*/ 1466850 w 4133850"/>
                    <a:gd name="connsiteY23" fmla="*/ 469900 h 1123950"/>
                    <a:gd name="connsiteX24" fmla="*/ 1352550 w 4133850"/>
                    <a:gd name="connsiteY24" fmla="*/ 469900 h 1123950"/>
                    <a:gd name="connsiteX25" fmla="*/ 1263650 w 4133850"/>
                    <a:gd name="connsiteY25" fmla="*/ 558800 h 1123950"/>
                    <a:gd name="connsiteX26" fmla="*/ 1079500 w 4133850"/>
                    <a:gd name="connsiteY26" fmla="*/ 558800 h 1123950"/>
                    <a:gd name="connsiteX27" fmla="*/ 952500 w 4133850"/>
                    <a:gd name="connsiteY27" fmla="*/ 558800 h 1123950"/>
                    <a:gd name="connsiteX28" fmla="*/ 882650 w 4133850"/>
                    <a:gd name="connsiteY28" fmla="*/ 488950 h 1123950"/>
                    <a:gd name="connsiteX29" fmla="*/ 692150 w 4133850"/>
                    <a:gd name="connsiteY29" fmla="*/ 488950 h 1123950"/>
                    <a:gd name="connsiteX30" fmla="*/ 596900 w 4133850"/>
                    <a:gd name="connsiteY30" fmla="*/ 584200 h 1123950"/>
                    <a:gd name="connsiteX31" fmla="*/ 438150 w 4133850"/>
                    <a:gd name="connsiteY31" fmla="*/ 584200 h 1123950"/>
                    <a:gd name="connsiteX32" fmla="*/ 311150 w 4133850"/>
                    <a:gd name="connsiteY32" fmla="*/ 584200 h 1123950"/>
                    <a:gd name="connsiteX33" fmla="*/ 233362 w 4133850"/>
                    <a:gd name="connsiteY33" fmla="*/ 617537 h 1123950"/>
                    <a:gd name="connsiteX34" fmla="*/ 165100 w 4133850"/>
                    <a:gd name="connsiteY34" fmla="*/ 1123950 h 1123950"/>
                    <a:gd name="connsiteX35" fmla="*/ 0 w 4133850"/>
                    <a:gd name="connsiteY35" fmla="*/ 958850 h 1123950"/>
                    <a:gd name="connsiteX0" fmla="*/ 228600 w 4133850"/>
                    <a:gd name="connsiteY0" fmla="*/ 742950 h 958850"/>
                    <a:gd name="connsiteX1" fmla="*/ 4133850 w 4133850"/>
                    <a:gd name="connsiteY1" fmla="*/ 742950 h 958850"/>
                    <a:gd name="connsiteX2" fmla="*/ 4133850 w 4133850"/>
                    <a:gd name="connsiteY2" fmla="*/ 0 h 958850"/>
                    <a:gd name="connsiteX3" fmla="*/ 4025900 w 4133850"/>
                    <a:gd name="connsiteY3" fmla="*/ 0 h 958850"/>
                    <a:gd name="connsiteX4" fmla="*/ 3911600 w 4133850"/>
                    <a:gd name="connsiteY4" fmla="*/ 0 h 958850"/>
                    <a:gd name="connsiteX5" fmla="*/ 3797300 w 4133850"/>
                    <a:gd name="connsiteY5" fmla="*/ 114300 h 958850"/>
                    <a:gd name="connsiteX6" fmla="*/ 3651250 w 4133850"/>
                    <a:gd name="connsiteY6" fmla="*/ 114300 h 958850"/>
                    <a:gd name="connsiteX7" fmla="*/ 3517900 w 4133850"/>
                    <a:gd name="connsiteY7" fmla="*/ 114300 h 958850"/>
                    <a:gd name="connsiteX8" fmla="*/ 3448050 w 4133850"/>
                    <a:gd name="connsiteY8" fmla="*/ 184150 h 958850"/>
                    <a:gd name="connsiteX9" fmla="*/ 3270250 w 4133850"/>
                    <a:gd name="connsiteY9" fmla="*/ 184150 h 958850"/>
                    <a:gd name="connsiteX10" fmla="*/ 3136900 w 4133850"/>
                    <a:gd name="connsiteY10" fmla="*/ 184150 h 958850"/>
                    <a:gd name="connsiteX11" fmla="*/ 3067050 w 4133850"/>
                    <a:gd name="connsiteY11" fmla="*/ 254000 h 958850"/>
                    <a:gd name="connsiteX12" fmla="*/ 2876550 w 4133850"/>
                    <a:gd name="connsiteY12" fmla="*/ 254000 h 958850"/>
                    <a:gd name="connsiteX13" fmla="*/ 2762250 w 4133850"/>
                    <a:gd name="connsiteY13" fmla="*/ 254000 h 958850"/>
                    <a:gd name="connsiteX14" fmla="*/ 2628900 w 4133850"/>
                    <a:gd name="connsiteY14" fmla="*/ 254000 h 958850"/>
                    <a:gd name="connsiteX15" fmla="*/ 2495550 w 4133850"/>
                    <a:gd name="connsiteY15" fmla="*/ 254000 h 958850"/>
                    <a:gd name="connsiteX16" fmla="*/ 2387600 w 4133850"/>
                    <a:gd name="connsiteY16" fmla="*/ 361950 h 958850"/>
                    <a:gd name="connsiteX17" fmla="*/ 2241550 w 4133850"/>
                    <a:gd name="connsiteY17" fmla="*/ 361950 h 958850"/>
                    <a:gd name="connsiteX18" fmla="*/ 2108200 w 4133850"/>
                    <a:gd name="connsiteY18" fmla="*/ 361950 h 958850"/>
                    <a:gd name="connsiteX19" fmla="*/ 2000250 w 4133850"/>
                    <a:gd name="connsiteY19" fmla="*/ 469900 h 958850"/>
                    <a:gd name="connsiteX20" fmla="*/ 1854200 w 4133850"/>
                    <a:gd name="connsiteY20" fmla="*/ 469900 h 958850"/>
                    <a:gd name="connsiteX21" fmla="*/ 1733550 w 4133850"/>
                    <a:gd name="connsiteY21" fmla="*/ 469900 h 958850"/>
                    <a:gd name="connsiteX22" fmla="*/ 1593850 w 4133850"/>
                    <a:gd name="connsiteY22" fmla="*/ 469900 h 958850"/>
                    <a:gd name="connsiteX23" fmla="*/ 1466850 w 4133850"/>
                    <a:gd name="connsiteY23" fmla="*/ 469900 h 958850"/>
                    <a:gd name="connsiteX24" fmla="*/ 1352550 w 4133850"/>
                    <a:gd name="connsiteY24" fmla="*/ 469900 h 958850"/>
                    <a:gd name="connsiteX25" fmla="*/ 1263650 w 4133850"/>
                    <a:gd name="connsiteY25" fmla="*/ 558800 h 958850"/>
                    <a:gd name="connsiteX26" fmla="*/ 1079500 w 4133850"/>
                    <a:gd name="connsiteY26" fmla="*/ 558800 h 958850"/>
                    <a:gd name="connsiteX27" fmla="*/ 952500 w 4133850"/>
                    <a:gd name="connsiteY27" fmla="*/ 558800 h 958850"/>
                    <a:gd name="connsiteX28" fmla="*/ 882650 w 4133850"/>
                    <a:gd name="connsiteY28" fmla="*/ 488950 h 958850"/>
                    <a:gd name="connsiteX29" fmla="*/ 692150 w 4133850"/>
                    <a:gd name="connsiteY29" fmla="*/ 488950 h 958850"/>
                    <a:gd name="connsiteX30" fmla="*/ 596900 w 4133850"/>
                    <a:gd name="connsiteY30" fmla="*/ 584200 h 958850"/>
                    <a:gd name="connsiteX31" fmla="*/ 438150 w 4133850"/>
                    <a:gd name="connsiteY31" fmla="*/ 584200 h 958850"/>
                    <a:gd name="connsiteX32" fmla="*/ 311150 w 4133850"/>
                    <a:gd name="connsiteY32" fmla="*/ 584200 h 958850"/>
                    <a:gd name="connsiteX33" fmla="*/ 233362 w 4133850"/>
                    <a:gd name="connsiteY33" fmla="*/ 617537 h 958850"/>
                    <a:gd name="connsiteX34" fmla="*/ 0 w 4133850"/>
                    <a:gd name="connsiteY34" fmla="*/ 958850 h 958850"/>
                    <a:gd name="connsiteX0" fmla="*/ 9525 w 3914775"/>
                    <a:gd name="connsiteY0" fmla="*/ 742950 h 758825"/>
                    <a:gd name="connsiteX1" fmla="*/ 3914775 w 3914775"/>
                    <a:gd name="connsiteY1" fmla="*/ 742950 h 758825"/>
                    <a:gd name="connsiteX2" fmla="*/ 3914775 w 3914775"/>
                    <a:gd name="connsiteY2" fmla="*/ 0 h 758825"/>
                    <a:gd name="connsiteX3" fmla="*/ 3806825 w 3914775"/>
                    <a:gd name="connsiteY3" fmla="*/ 0 h 758825"/>
                    <a:gd name="connsiteX4" fmla="*/ 3692525 w 3914775"/>
                    <a:gd name="connsiteY4" fmla="*/ 0 h 758825"/>
                    <a:gd name="connsiteX5" fmla="*/ 3578225 w 3914775"/>
                    <a:gd name="connsiteY5" fmla="*/ 114300 h 758825"/>
                    <a:gd name="connsiteX6" fmla="*/ 3432175 w 3914775"/>
                    <a:gd name="connsiteY6" fmla="*/ 114300 h 758825"/>
                    <a:gd name="connsiteX7" fmla="*/ 3298825 w 3914775"/>
                    <a:gd name="connsiteY7" fmla="*/ 114300 h 758825"/>
                    <a:gd name="connsiteX8" fmla="*/ 3228975 w 3914775"/>
                    <a:gd name="connsiteY8" fmla="*/ 184150 h 758825"/>
                    <a:gd name="connsiteX9" fmla="*/ 3051175 w 3914775"/>
                    <a:gd name="connsiteY9" fmla="*/ 184150 h 758825"/>
                    <a:gd name="connsiteX10" fmla="*/ 2917825 w 3914775"/>
                    <a:gd name="connsiteY10" fmla="*/ 184150 h 758825"/>
                    <a:gd name="connsiteX11" fmla="*/ 2847975 w 3914775"/>
                    <a:gd name="connsiteY11" fmla="*/ 254000 h 758825"/>
                    <a:gd name="connsiteX12" fmla="*/ 2657475 w 3914775"/>
                    <a:gd name="connsiteY12" fmla="*/ 254000 h 758825"/>
                    <a:gd name="connsiteX13" fmla="*/ 2543175 w 3914775"/>
                    <a:gd name="connsiteY13" fmla="*/ 254000 h 758825"/>
                    <a:gd name="connsiteX14" fmla="*/ 2409825 w 3914775"/>
                    <a:gd name="connsiteY14" fmla="*/ 254000 h 758825"/>
                    <a:gd name="connsiteX15" fmla="*/ 2276475 w 3914775"/>
                    <a:gd name="connsiteY15" fmla="*/ 254000 h 758825"/>
                    <a:gd name="connsiteX16" fmla="*/ 2168525 w 3914775"/>
                    <a:gd name="connsiteY16" fmla="*/ 361950 h 758825"/>
                    <a:gd name="connsiteX17" fmla="*/ 2022475 w 3914775"/>
                    <a:gd name="connsiteY17" fmla="*/ 361950 h 758825"/>
                    <a:gd name="connsiteX18" fmla="*/ 1889125 w 3914775"/>
                    <a:gd name="connsiteY18" fmla="*/ 361950 h 758825"/>
                    <a:gd name="connsiteX19" fmla="*/ 1781175 w 3914775"/>
                    <a:gd name="connsiteY19" fmla="*/ 469900 h 758825"/>
                    <a:gd name="connsiteX20" fmla="*/ 1635125 w 3914775"/>
                    <a:gd name="connsiteY20" fmla="*/ 469900 h 758825"/>
                    <a:gd name="connsiteX21" fmla="*/ 1514475 w 3914775"/>
                    <a:gd name="connsiteY21" fmla="*/ 469900 h 758825"/>
                    <a:gd name="connsiteX22" fmla="*/ 1374775 w 3914775"/>
                    <a:gd name="connsiteY22" fmla="*/ 469900 h 758825"/>
                    <a:gd name="connsiteX23" fmla="*/ 1247775 w 3914775"/>
                    <a:gd name="connsiteY23" fmla="*/ 469900 h 758825"/>
                    <a:gd name="connsiteX24" fmla="*/ 1133475 w 3914775"/>
                    <a:gd name="connsiteY24" fmla="*/ 469900 h 758825"/>
                    <a:gd name="connsiteX25" fmla="*/ 1044575 w 3914775"/>
                    <a:gd name="connsiteY25" fmla="*/ 558800 h 758825"/>
                    <a:gd name="connsiteX26" fmla="*/ 860425 w 3914775"/>
                    <a:gd name="connsiteY26" fmla="*/ 558800 h 758825"/>
                    <a:gd name="connsiteX27" fmla="*/ 733425 w 3914775"/>
                    <a:gd name="connsiteY27" fmla="*/ 558800 h 758825"/>
                    <a:gd name="connsiteX28" fmla="*/ 663575 w 3914775"/>
                    <a:gd name="connsiteY28" fmla="*/ 488950 h 758825"/>
                    <a:gd name="connsiteX29" fmla="*/ 473075 w 3914775"/>
                    <a:gd name="connsiteY29" fmla="*/ 488950 h 758825"/>
                    <a:gd name="connsiteX30" fmla="*/ 377825 w 3914775"/>
                    <a:gd name="connsiteY30" fmla="*/ 584200 h 758825"/>
                    <a:gd name="connsiteX31" fmla="*/ 219075 w 3914775"/>
                    <a:gd name="connsiteY31" fmla="*/ 584200 h 758825"/>
                    <a:gd name="connsiteX32" fmla="*/ 92075 w 3914775"/>
                    <a:gd name="connsiteY32" fmla="*/ 584200 h 758825"/>
                    <a:gd name="connsiteX33" fmla="*/ 14287 w 3914775"/>
                    <a:gd name="connsiteY33" fmla="*/ 617537 h 758825"/>
                    <a:gd name="connsiteX34" fmla="*/ 0 w 3914775"/>
                    <a:gd name="connsiteY34" fmla="*/ 758825 h 758825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09550 w 3905250"/>
                    <a:gd name="connsiteY31" fmla="*/ 584200 h 742950"/>
                    <a:gd name="connsiteX32" fmla="*/ 82550 w 3905250"/>
                    <a:gd name="connsiteY32" fmla="*/ 584200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09550 w 3905250"/>
                    <a:gd name="connsiteY31" fmla="*/ 584200 h 742950"/>
                    <a:gd name="connsiteX32" fmla="*/ 84931 w 3905250"/>
                    <a:gd name="connsiteY32" fmla="*/ 562769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14313 w 3905250"/>
                    <a:gd name="connsiteY31" fmla="*/ 553244 h 742950"/>
                    <a:gd name="connsiteX32" fmla="*/ 84931 w 3905250"/>
                    <a:gd name="connsiteY32" fmla="*/ 562769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214313 w 3905250"/>
                    <a:gd name="connsiteY31" fmla="*/ 553244 h 742950"/>
                    <a:gd name="connsiteX32" fmla="*/ 84931 w 3905250"/>
                    <a:gd name="connsiteY32" fmla="*/ 562769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63550 w 3905250"/>
                    <a:gd name="connsiteY29" fmla="*/ 48895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23900 w 3905250"/>
                    <a:gd name="connsiteY27" fmla="*/ 5588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0900 w 3905250"/>
                    <a:gd name="connsiteY26" fmla="*/ 5588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1035050 w 3905250"/>
                    <a:gd name="connsiteY25" fmla="*/ 558800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742950 h 742950"/>
                    <a:gd name="connsiteX2" fmla="*/ 3905250 w 3905250"/>
                    <a:gd name="connsiteY2" fmla="*/ 0 h 742950"/>
                    <a:gd name="connsiteX3" fmla="*/ 3797300 w 3905250"/>
                    <a:gd name="connsiteY3" fmla="*/ 0 h 742950"/>
                    <a:gd name="connsiteX4" fmla="*/ 3683000 w 3905250"/>
                    <a:gd name="connsiteY4" fmla="*/ 0 h 742950"/>
                    <a:gd name="connsiteX5" fmla="*/ 3568700 w 3905250"/>
                    <a:gd name="connsiteY5" fmla="*/ 114300 h 742950"/>
                    <a:gd name="connsiteX6" fmla="*/ 3422650 w 3905250"/>
                    <a:gd name="connsiteY6" fmla="*/ 114300 h 742950"/>
                    <a:gd name="connsiteX7" fmla="*/ 3289300 w 3905250"/>
                    <a:gd name="connsiteY7" fmla="*/ 114300 h 742950"/>
                    <a:gd name="connsiteX8" fmla="*/ 3219450 w 3905250"/>
                    <a:gd name="connsiteY8" fmla="*/ 184150 h 742950"/>
                    <a:gd name="connsiteX9" fmla="*/ 3041650 w 3905250"/>
                    <a:gd name="connsiteY9" fmla="*/ 184150 h 742950"/>
                    <a:gd name="connsiteX10" fmla="*/ 2908300 w 3905250"/>
                    <a:gd name="connsiteY10" fmla="*/ 184150 h 742950"/>
                    <a:gd name="connsiteX11" fmla="*/ 2838450 w 3905250"/>
                    <a:gd name="connsiteY11" fmla="*/ 254000 h 742950"/>
                    <a:gd name="connsiteX12" fmla="*/ 2647950 w 3905250"/>
                    <a:gd name="connsiteY12" fmla="*/ 254000 h 742950"/>
                    <a:gd name="connsiteX13" fmla="*/ 2533650 w 3905250"/>
                    <a:gd name="connsiteY13" fmla="*/ 254000 h 742950"/>
                    <a:gd name="connsiteX14" fmla="*/ 2400300 w 3905250"/>
                    <a:gd name="connsiteY14" fmla="*/ 254000 h 742950"/>
                    <a:gd name="connsiteX15" fmla="*/ 2266950 w 3905250"/>
                    <a:gd name="connsiteY15" fmla="*/ 254000 h 742950"/>
                    <a:gd name="connsiteX16" fmla="*/ 2159000 w 3905250"/>
                    <a:gd name="connsiteY16" fmla="*/ 361950 h 742950"/>
                    <a:gd name="connsiteX17" fmla="*/ 2012950 w 3905250"/>
                    <a:gd name="connsiteY17" fmla="*/ 361950 h 742950"/>
                    <a:gd name="connsiteX18" fmla="*/ 1879600 w 3905250"/>
                    <a:gd name="connsiteY18" fmla="*/ 361950 h 742950"/>
                    <a:gd name="connsiteX19" fmla="*/ 1771650 w 3905250"/>
                    <a:gd name="connsiteY19" fmla="*/ 469900 h 742950"/>
                    <a:gd name="connsiteX20" fmla="*/ 1625600 w 3905250"/>
                    <a:gd name="connsiteY20" fmla="*/ 469900 h 742950"/>
                    <a:gd name="connsiteX21" fmla="*/ 1504950 w 3905250"/>
                    <a:gd name="connsiteY21" fmla="*/ 469900 h 742950"/>
                    <a:gd name="connsiteX22" fmla="*/ 1365250 w 3905250"/>
                    <a:gd name="connsiteY22" fmla="*/ 469900 h 742950"/>
                    <a:gd name="connsiteX23" fmla="*/ 1238250 w 3905250"/>
                    <a:gd name="connsiteY23" fmla="*/ 469900 h 742950"/>
                    <a:gd name="connsiteX24" fmla="*/ 1123950 w 3905250"/>
                    <a:gd name="connsiteY24" fmla="*/ 469900 h 742950"/>
                    <a:gd name="connsiteX25" fmla="*/ 992188 w 3905250"/>
                    <a:gd name="connsiteY25" fmla="*/ 530225 h 742950"/>
                    <a:gd name="connsiteX26" fmla="*/ 853281 w 3905250"/>
                    <a:gd name="connsiteY26" fmla="*/ 520700 h 742950"/>
                    <a:gd name="connsiteX27" fmla="*/ 716756 w 3905250"/>
                    <a:gd name="connsiteY27" fmla="*/ 520700 h 742950"/>
                    <a:gd name="connsiteX28" fmla="*/ 654050 w 3905250"/>
                    <a:gd name="connsiteY28" fmla="*/ 488950 h 742950"/>
                    <a:gd name="connsiteX29" fmla="*/ 470694 w 3905250"/>
                    <a:gd name="connsiteY29" fmla="*/ 546100 h 742950"/>
                    <a:gd name="connsiteX30" fmla="*/ 368300 w 3905250"/>
                    <a:gd name="connsiteY30" fmla="*/ 584200 h 742950"/>
                    <a:gd name="connsiteX31" fmla="*/ 337343 w 3905250"/>
                    <a:gd name="connsiteY31" fmla="*/ 582614 h 742950"/>
                    <a:gd name="connsiteX32" fmla="*/ 214313 w 3905250"/>
                    <a:gd name="connsiteY32" fmla="*/ 553244 h 742950"/>
                    <a:gd name="connsiteX33" fmla="*/ 84931 w 3905250"/>
                    <a:gd name="connsiteY33" fmla="*/ 562769 h 742950"/>
                    <a:gd name="connsiteX34" fmla="*/ 4762 w 3905250"/>
                    <a:gd name="connsiteY34" fmla="*/ 617537 h 742950"/>
                    <a:gd name="connsiteX35" fmla="*/ 0 w 3905250"/>
                    <a:gd name="connsiteY35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0 h 742950"/>
                    <a:gd name="connsiteX2" fmla="*/ 3797300 w 3905250"/>
                    <a:gd name="connsiteY2" fmla="*/ 0 h 742950"/>
                    <a:gd name="connsiteX3" fmla="*/ 3683000 w 3905250"/>
                    <a:gd name="connsiteY3" fmla="*/ 0 h 742950"/>
                    <a:gd name="connsiteX4" fmla="*/ 3568700 w 3905250"/>
                    <a:gd name="connsiteY4" fmla="*/ 114300 h 742950"/>
                    <a:gd name="connsiteX5" fmla="*/ 3422650 w 3905250"/>
                    <a:gd name="connsiteY5" fmla="*/ 114300 h 742950"/>
                    <a:gd name="connsiteX6" fmla="*/ 3289300 w 3905250"/>
                    <a:gd name="connsiteY6" fmla="*/ 114300 h 742950"/>
                    <a:gd name="connsiteX7" fmla="*/ 3219450 w 3905250"/>
                    <a:gd name="connsiteY7" fmla="*/ 184150 h 742950"/>
                    <a:gd name="connsiteX8" fmla="*/ 3041650 w 3905250"/>
                    <a:gd name="connsiteY8" fmla="*/ 184150 h 742950"/>
                    <a:gd name="connsiteX9" fmla="*/ 2908300 w 3905250"/>
                    <a:gd name="connsiteY9" fmla="*/ 184150 h 742950"/>
                    <a:gd name="connsiteX10" fmla="*/ 2838450 w 3905250"/>
                    <a:gd name="connsiteY10" fmla="*/ 254000 h 742950"/>
                    <a:gd name="connsiteX11" fmla="*/ 2647950 w 3905250"/>
                    <a:gd name="connsiteY11" fmla="*/ 254000 h 742950"/>
                    <a:gd name="connsiteX12" fmla="*/ 2533650 w 3905250"/>
                    <a:gd name="connsiteY12" fmla="*/ 254000 h 742950"/>
                    <a:gd name="connsiteX13" fmla="*/ 2400300 w 3905250"/>
                    <a:gd name="connsiteY13" fmla="*/ 254000 h 742950"/>
                    <a:gd name="connsiteX14" fmla="*/ 2266950 w 3905250"/>
                    <a:gd name="connsiteY14" fmla="*/ 254000 h 742950"/>
                    <a:gd name="connsiteX15" fmla="*/ 2159000 w 3905250"/>
                    <a:gd name="connsiteY15" fmla="*/ 361950 h 742950"/>
                    <a:gd name="connsiteX16" fmla="*/ 2012950 w 3905250"/>
                    <a:gd name="connsiteY16" fmla="*/ 361950 h 742950"/>
                    <a:gd name="connsiteX17" fmla="*/ 1879600 w 3905250"/>
                    <a:gd name="connsiteY17" fmla="*/ 361950 h 742950"/>
                    <a:gd name="connsiteX18" fmla="*/ 1771650 w 3905250"/>
                    <a:gd name="connsiteY18" fmla="*/ 469900 h 742950"/>
                    <a:gd name="connsiteX19" fmla="*/ 1625600 w 3905250"/>
                    <a:gd name="connsiteY19" fmla="*/ 469900 h 742950"/>
                    <a:gd name="connsiteX20" fmla="*/ 1504950 w 3905250"/>
                    <a:gd name="connsiteY20" fmla="*/ 469900 h 742950"/>
                    <a:gd name="connsiteX21" fmla="*/ 1365250 w 3905250"/>
                    <a:gd name="connsiteY21" fmla="*/ 469900 h 742950"/>
                    <a:gd name="connsiteX22" fmla="*/ 1238250 w 3905250"/>
                    <a:gd name="connsiteY22" fmla="*/ 469900 h 742950"/>
                    <a:gd name="connsiteX23" fmla="*/ 1123950 w 3905250"/>
                    <a:gd name="connsiteY23" fmla="*/ 469900 h 742950"/>
                    <a:gd name="connsiteX24" fmla="*/ 992188 w 3905250"/>
                    <a:gd name="connsiteY24" fmla="*/ 530225 h 742950"/>
                    <a:gd name="connsiteX25" fmla="*/ 853281 w 3905250"/>
                    <a:gd name="connsiteY25" fmla="*/ 520700 h 742950"/>
                    <a:gd name="connsiteX26" fmla="*/ 716756 w 3905250"/>
                    <a:gd name="connsiteY26" fmla="*/ 520700 h 742950"/>
                    <a:gd name="connsiteX27" fmla="*/ 654050 w 3905250"/>
                    <a:gd name="connsiteY27" fmla="*/ 488950 h 742950"/>
                    <a:gd name="connsiteX28" fmla="*/ 470694 w 3905250"/>
                    <a:gd name="connsiteY28" fmla="*/ 546100 h 742950"/>
                    <a:gd name="connsiteX29" fmla="*/ 368300 w 3905250"/>
                    <a:gd name="connsiteY29" fmla="*/ 584200 h 742950"/>
                    <a:gd name="connsiteX30" fmla="*/ 337343 w 3905250"/>
                    <a:gd name="connsiteY30" fmla="*/ 582614 h 742950"/>
                    <a:gd name="connsiteX31" fmla="*/ 214313 w 3905250"/>
                    <a:gd name="connsiteY31" fmla="*/ 553244 h 742950"/>
                    <a:gd name="connsiteX32" fmla="*/ 84931 w 3905250"/>
                    <a:gd name="connsiteY32" fmla="*/ 562769 h 742950"/>
                    <a:gd name="connsiteX33" fmla="*/ 4762 w 3905250"/>
                    <a:gd name="connsiteY33" fmla="*/ 617537 h 742950"/>
                    <a:gd name="connsiteX34" fmla="*/ 0 w 3905250"/>
                    <a:gd name="connsiteY34" fmla="*/ 742156 h 742950"/>
                    <a:gd name="connsiteX0" fmla="*/ 0 w 3905250"/>
                    <a:gd name="connsiteY0" fmla="*/ 742950 h 742950"/>
                    <a:gd name="connsiteX1" fmla="*/ 3905250 w 3905250"/>
                    <a:gd name="connsiteY1" fmla="*/ 0 h 742950"/>
                    <a:gd name="connsiteX2" fmla="*/ 3797300 w 3905250"/>
                    <a:gd name="connsiteY2" fmla="*/ 0 h 742950"/>
                    <a:gd name="connsiteX3" fmla="*/ 3683000 w 3905250"/>
                    <a:gd name="connsiteY3" fmla="*/ 0 h 742950"/>
                    <a:gd name="connsiteX4" fmla="*/ 3568700 w 3905250"/>
                    <a:gd name="connsiteY4" fmla="*/ 114300 h 742950"/>
                    <a:gd name="connsiteX5" fmla="*/ 3422650 w 3905250"/>
                    <a:gd name="connsiteY5" fmla="*/ 114300 h 742950"/>
                    <a:gd name="connsiteX6" fmla="*/ 3289300 w 3905250"/>
                    <a:gd name="connsiteY6" fmla="*/ 114300 h 742950"/>
                    <a:gd name="connsiteX7" fmla="*/ 3219450 w 3905250"/>
                    <a:gd name="connsiteY7" fmla="*/ 184150 h 742950"/>
                    <a:gd name="connsiteX8" fmla="*/ 3041650 w 3905250"/>
                    <a:gd name="connsiteY8" fmla="*/ 184150 h 742950"/>
                    <a:gd name="connsiteX9" fmla="*/ 2908300 w 3905250"/>
                    <a:gd name="connsiteY9" fmla="*/ 184150 h 742950"/>
                    <a:gd name="connsiteX10" fmla="*/ 2838450 w 3905250"/>
                    <a:gd name="connsiteY10" fmla="*/ 254000 h 742950"/>
                    <a:gd name="connsiteX11" fmla="*/ 2647950 w 3905250"/>
                    <a:gd name="connsiteY11" fmla="*/ 254000 h 742950"/>
                    <a:gd name="connsiteX12" fmla="*/ 2533650 w 3905250"/>
                    <a:gd name="connsiteY12" fmla="*/ 254000 h 742950"/>
                    <a:gd name="connsiteX13" fmla="*/ 2400300 w 3905250"/>
                    <a:gd name="connsiteY13" fmla="*/ 254000 h 742950"/>
                    <a:gd name="connsiteX14" fmla="*/ 2266950 w 3905250"/>
                    <a:gd name="connsiteY14" fmla="*/ 254000 h 742950"/>
                    <a:gd name="connsiteX15" fmla="*/ 2159000 w 3905250"/>
                    <a:gd name="connsiteY15" fmla="*/ 361950 h 742950"/>
                    <a:gd name="connsiteX16" fmla="*/ 2012950 w 3905250"/>
                    <a:gd name="connsiteY16" fmla="*/ 361950 h 742950"/>
                    <a:gd name="connsiteX17" fmla="*/ 1879600 w 3905250"/>
                    <a:gd name="connsiteY17" fmla="*/ 361950 h 742950"/>
                    <a:gd name="connsiteX18" fmla="*/ 1771650 w 3905250"/>
                    <a:gd name="connsiteY18" fmla="*/ 469900 h 742950"/>
                    <a:gd name="connsiteX19" fmla="*/ 1625600 w 3905250"/>
                    <a:gd name="connsiteY19" fmla="*/ 469900 h 742950"/>
                    <a:gd name="connsiteX20" fmla="*/ 1504950 w 3905250"/>
                    <a:gd name="connsiteY20" fmla="*/ 469900 h 742950"/>
                    <a:gd name="connsiteX21" fmla="*/ 1365250 w 3905250"/>
                    <a:gd name="connsiteY21" fmla="*/ 469900 h 742950"/>
                    <a:gd name="connsiteX22" fmla="*/ 1238250 w 3905250"/>
                    <a:gd name="connsiteY22" fmla="*/ 469900 h 742950"/>
                    <a:gd name="connsiteX23" fmla="*/ 1123950 w 3905250"/>
                    <a:gd name="connsiteY23" fmla="*/ 469900 h 742950"/>
                    <a:gd name="connsiteX24" fmla="*/ 992188 w 3905250"/>
                    <a:gd name="connsiteY24" fmla="*/ 530225 h 742950"/>
                    <a:gd name="connsiteX25" fmla="*/ 853281 w 3905250"/>
                    <a:gd name="connsiteY25" fmla="*/ 520700 h 742950"/>
                    <a:gd name="connsiteX26" fmla="*/ 716756 w 3905250"/>
                    <a:gd name="connsiteY26" fmla="*/ 520700 h 742950"/>
                    <a:gd name="connsiteX27" fmla="*/ 654050 w 3905250"/>
                    <a:gd name="connsiteY27" fmla="*/ 488950 h 742950"/>
                    <a:gd name="connsiteX28" fmla="*/ 470694 w 3905250"/>
                    <a:gd name="connsiteY28" fmla="*/ 546100 h 742950"/>
                    <a:gd name="connsiteX29" fmla="*/ 368300 w 3905250"/>
                    <a:gd name="connsiteY29" fmla="*/ 584200 h 742950"/>
                    <a:gd name="connsiteX30" fmla="*/ 337343 w 3905250"/>
                    <a:gd name="connsiteY30" fmla="*/ 582614 h 742950"/>
                    <a:gd name="connsiteX31" fmla="*/ 214313 w 3905250"/>
                    <a:gd name="connsiteY31" fmla="*/ 553244 h 742950"/>
                    <a:gd name="connsiteX32" fmla="*/ 84931 w 3905250"/>
                    <a:gd name="connsiteY32" fmla="*/ 562769 h 742950"/>
                    <a:gd name="connsiteX33" fmla="*/ 4762 w 3905250"/>
                    <a:gd name="connsiteY33" fmla="*/ 617537 h 742950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417888 w 3900488"/>
                    <a:gd name="connsiteY4" fmla="*/ 114300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28888 w 3900488"/>
                    <a:gd name="connsiteY11" fmla="*/ 254000 h 617537"/>
                    <a:gd name="connsiteX12" fmla="*/ 2395538 w 3900488"/>
                    <a:gd name="connsiteY12" fmla="*/ 254000 h 617537"/>
                    <a:gd name="connsiteX13" fmla="*/ 2262188 w 3900488"/>
                    <a:gd name="connsiteY13" fmla="*/ 254000 h 617537"/>
                    <a:gd name="connsiteX14" fmla="*/ 2154238 w 3900488"/>
                    <a:gd name="connsiteY14" fmla="*/ 361950 h 617537"/>
                    <a:gd name="connsiteX15" fmla="*/ 2008188 w 3900488"/>
                    <a:gd name="connsiteY15" fmla="*/ 361950 h 617537"/>
                    <a:gd name="connsiteX16" fmla="*/ 1874838 w 3900488"/>
                    <a:gd name="connsiteY16" fmla="*/ 361950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417888 w 3900488"/>
                    <a:gd name="connsiteY4" fmla="*/ 114300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28888 w 3900488"/>
                    <a:gd name="connsiteY11" fmla="*/ 254000 h 617537"/>
                    <a:gd name="connsiteX12" fmla="*/ 2381251 w 3900488"/>
                    <a:gd name="connsiteY12" fmla="*/ 306388 h 617537"/>
                    <a:gd name="connsiteX13" fmla="*/ 2262188 w 3900488"/>
                    <a:gd name="connsiteY13" fmla="*/ 254000 h 617537"/>
                    <a:gd name="connsiteX14" fmla="*/ 2154238 w 3900488"/>
                    <a:gd name="connsiteY14" fmla="*/ 361950 h 617537"/>
                    <a:gd name="connsiteX15" fmla="*/ 2008188 w 3900488"/>
                    <a:gd name="connsiteY15" fmla="*/ 361950 h 617537"/>
                    <a:gd name="connsiteX16" fmla="*/ 1874838 w 3900488"/>
                    <a:gd name="connsiteY16" fmla="*/ 361950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417888 w 3900488"/>
                    <a:gd name="connsiteY4" fmla="*/ 114300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05076 w 3900488"/>
                    <a:gd name="connsiteY11" fmla="*/ 270669 h 617537"/>
                    <a:gd name="connsiteX12" fmla="*/ 2381251 w 3900488"/>
                    <a:gd name="connsiteY12" fmla="*/ 306388 h 617537"/>
                    <a:gd name="connsiteX13" fmla="*/ 2262188 w 3900488"/>
                    <a:gd name="connsiteY13" fmla="*/ 254000 h 617537"/>
                    <a:gd name="connsiteX14" fmla="*/ 2154238 w 3900488"/>
                    <a:gd name="connsiteY14" fmla="*/ 361950 h 617537"/>
                    <a:gd name="connsiteX15" fmla="*/ 2008188 w 3900488"/>
                    <a:gd name="connsiteY15" fmla="*/ 361950 h 617537"/>
                    <a:gd name="connsiteX16" fmla="*/ 1874838 w 3900488"/>
                    <a:gd name="connsiteY16" fmla="*/ 361950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417888 w 3900488"/>
                    <a:gd name="connsiteY4" fmla="*/ 114300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05076 w 3900488"/>
                    <a:gd name="connsiteY11" fmla="*/ 270669 h 617537"/>
                    <a:gd name="connsiteX12" fmla="*/ 2381251 w 3900488"/>
                    <a:gd name="connsiteY12" fmla="*/ 306388 h 617537"/>
                    <a:gd name="connsiteX13" fmla="*/ 2262188 w 3900488"/>
                    <a:gd name="connsiteY13" fmla="*/ 254000 h 617537"/>
                    <a:gd name="connsiteX14" fmla="*/ 2154238 w 3900488"/>
                    <a:gd name="connsiteY14" fmla="*/ 361950 h 617537"/>
                    <a:gd name="connsiteX15" fmla="*/ 2008188 w 3900488"/>
                    <a:gd name="connsiteY15" fmla="*/ 361950 h 617537"/>
                    <a:gd name="connsiteX16" fmla="*/ 1874838 w 3900488"/>
                    <a:gd name="connsiteY16" fmla="*/ 361950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417888 w 3900488"/>
                    <a:gd name="connsiteY4" fmla="*/ 114300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05076 w 3900488"/>
                    <a:gd name="connsiteY11" fmla="*/ 270669 h 617537"/>
                    <a:gd name="connsiteX12" fmla="*/ 2381251 w 3900488"/>
                    <a:gd name="connsiteY12" fmla="*/ 306388 h 617537"/>
                    <a:gd name="connsiteX13" fmla="*/ 2262188 w 3900488"/>
                    <a:gd name="connsiteY13" fmla="*/ 254000 h 617537"/>
                    <a:gd name="connsiteX14" fmla="*/ 2154238 w 3900488"/>
                    <a:gd name="connsiteY14" fmla="*/ 361950 h 617537"/>
                    <a:gd name="connsiteX15" fmla="*/ 2008188 w 3900488"/>
                    <a:gd name="connsiteY15" fmla="*/ 361950 h 617537"/>
                    <a:gd name="connsiteX16" fmla="*/ 1874838 w 3900488"/>
                    <a:gd name="connsiteY16" fmla="*/ 361950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398838 w 3900488"/>
                    <a:gd name="connsiteY4" fmla="*/ 161925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05076 w 3900488"/>
                    <a:gd name="connsiteY11" fmla="*/ 270669 h 617537"/>
                    <a:gd name="connsiteX12" fmla="*/ 2381251 w 3900488"/>
                    <a:gd name="connsiteY12" fmla="*/ 306388 h 617537"/>
                    <a:gd name="connsiteX13" fmla="*/ 2262188 w 3900488"/>
                    <a:gd name="connsiteY13" fmla="*/ 254000 h 617537"/>
                    <a:gd name="connsiteX14" fmla="*/ 2154238 w 3900488"/>
                    <a:gd name="connsiteY14" fmla="*/ 361950 h 617537"/>
                    <a:gd name="connsiteX15" fmla="*/ 2008188 w 3900488"/>
                    <a:gd name="connsiteY15" fmla="*/ 361950 h 617537"/>
                    <a:gd name="connsiteX16" fmla="*/ 1874838 w 3900488"/>
                    <a:gd name="connsiteY16" fmla="*/ 361950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398838 w 3900488"/>
                    <a:gd name="connsiteY4" fmla="*/ 161925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05076 w 3900488"/>
                    <a:gd name="connsiteY11" fmla="*/ 270669 h 617537"/>
                    <a:gd name="connsiteX12" fmla="*/ 2381251 w 3900488"/>
                    <a:gd name="connsiteY12" fmla="*/ 306388 h 617537"/>
                    <a:gd name="connsiteX13" fmla="*/ 2262188 w 3900488"/>
                    <a:gd name="connsiteY13" fmla="*/ 254000 h 617537"/>
                    <a:gd name="connsiteX14" fmla="*/ 2154238 w 3900488"/>
                    <a:gd name="connsiteY14" fmla="*/ 361950 h 617537"/>
                    <a:gd name="connsiteX15" fmla="*/ 2008188 w 3900488"/>
                    <a:gd name="connsiteY15" fmla="*/ 361950 h 617537"/>
                    <a:gd name="connsiteX16" fmla="*/ 1848645 w 3900488"/>
                    <a:gd name="connsiteY16" fmla="*/ 404812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398838 w 3900488"/>
                    <a:gd name="connsiteY4" fmla="*/ 161925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05076 w 3900488"/>
                    <a:gd name="connsiteY11" fmla="*/ 270669 h 617537"/>
                    <a:gd name="connsiteX12" fmla="*/ 2381251 w 3900488"/>
                    <a:gd name="connsiteY12" fmla="*/ 306388 h 617537"/>
                    <a:gd name="connsiteX13" fmla="*/ 2262188 w 3900488"/>
                    <a:gd name="connsiteY13" fmla="*/ 254000 h 617537"/>
                    <a:gd name="connsiteX14" fmla="*/ 2154238 w 3900488"/>
                    <a:gd name="connsiteY14" fmla="*/ 361950 h 617537"/>
                    <a:gd name="connsiteX15" fmla="*/ 1993900 w 3900488"/>
                    <a:gd name="connsiteY15" fmla="*/ 416719 h 617537"/>
                    <a:gd name="connsiteX16" fmla="*/ 1848645 w 3900488"/>
                    <a:gd name="connsiteY16" fmla="*/ 404812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398838 w 3900488"/>
                    <a:gd name="connsiteY4" fmla="*/ 161925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05076 w 3900488"/>
                    <a:gd name="connsiteY11" fmla="*/ 270669 h 617537"/>
                    <a:gd name="connsiteX12" fmla="*/ 2381251 w 3900488"/>
                    <a:gd name="connsiteY12" fmla="*/ 306388 h 617537"/>
                    <a:gd name="connsiteX13" fmla="*/ 2262188 w 3900488"/>
                    <a:gd name="connsiteY13" fmla="*/ 254000 h 617537"/>
                    <a:gd name="connsiteX14" fmla="*/ 2154238 w 3900488"/>
                    <a:gd name="connsiteY14" fmla="*/ 361950 h 617537"/>
                    <a:gd name="connsiteX15" fmla="*/ 1993900 w 3900488"/>
                    <a:gd name="connsiteY15" fmla="*/ 416719 h 617537"/>
                    <a:gd name="connsiteX16" fmla="*/ 1848645 w 3900488"/>
                    <a:gd name="connsiteY16" fmla="*/ 404812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398838 w 3900488"/>
                    <a:gd name="connsiteY4" fmla="*/ 161925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05076 w 3900488"/>
                    <a:gd name="connsiteY11" fmla="*/ 270669 h 617537"/>
                    <a:gd name="connsiteX12" fmla="*/ 2381251 w 3900488"/>
                    <a:gd name="connsiteY12" fmla="*/ 306388 h 617537"/>
                    <a:gd name="connsiteX13" fmla="*/ 2262188 w 3900488"/>
                    <a:gd name="connsiteY13" fmla="*/ 254000 h 617537"/>
                    <a:gd name="connsiteX14" fmla="*/ 2130425 w 3900488"/>
                    <a:gd name="connsiteY14" fmla="*/ 347662 h 617537"/>
                    <a:gd name="connsiteX15" fmla="*/ 1993900 w 3900488"/>
                    <a:gd name="connsiteY15" fmla="*/ 416719 h 617537"/>
                    <a:gd name="connsiteX16" fmla="*/ 1848645 w 3900488"/>
                    <a:gd name="connsiteY16" fmla="*/ 404812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398838 w 3900488"/>
                    <a:gd name="connsiteY4" fmla="*/ 161925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05076 w 3900488"/>
                    <a:gd name="connsiteY11" fmla="*/ 270669 h 617537"/>
                    <a:gd name="connsiteX12" fmla="*/ 2381251 w 3900488"/>
                    <a:gd name="connsiteY12" fmla="*/ 306388 h 617537"/>
                    <a:gd name="connsiteX13" fmla="*/ 2262188 w 3900488"/>
                    <a:gd name="connsiteY13" fmla="*/ 254000 h 617537"/>
                    <a:gd name="connsiteX14" fmla="*/ 2130425 w 3900488"/>
                    <a:gd name="connsiteY14" fmla="*/ 347662 h 617537"/>
                    <a:gd name="connsiteX15" fmla="*/ 1993900 w 3900488"/>
                    <a:gd name="connsiteY15" fmla="*/ 416719 h 617537"/>
                    <a:gd name="connsiteX16" fmla="*/ 1848645 w 3900488"/>
                    <a:gd name="connsiteY16" fmla="*/ 404812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  <a:gd name="connsiteX0" fmla="*/ 3900488 w 3900488"/>
                    <a:gd name="connsiteY0" fmla="*/ 0 h 617537"/>
                    <a:gd name="connsiteX1" fmla="*/ 3792538 w 3900488"/>
                    <a:gd name="connsiteY1" fmla="*/ 0 h 617537"/>
                    <a:gd name="connsiteX2" fmla="*/ 3678238 w 3900488"/>
                    <a:gd name="connsiteY2" fmla="*/ 0 h 617537"/>
                    <a:gd name="connsiteX3" fmla="*/ 3563938 w 3900488"/>
                    <a:gd name="connsiteY3" fmla="*/ 114300 h 617537"/>
                    <a:gd name="connsiteX4" fmla="*/ 3398838 w 3900488"/>
                    <a:gd name="connsiteY4" fmla="*/ 161925 h 617537"/>
                    <a:gd name="connsiteX5" fmla="*/ 3284538 w 3900488"/>
                    <a:gd name="connsiteY5" fmla="*/ 114300 h 617537"/>
                    <a:gd name="connsiteX6" fmla="*/ 3214688 w 3900488"/>
                    <a:gd name="connsiteY6" fmla="*/ 184150 h 617537"/>
                    <a:gd name="connsiteX7" fmla="*/ 3036888 w 3900488"/>
                    <a:gd name="connsiteY7" fmla="*/ 184150 h 617537"/>
                    <a:gd name="connsiteX8" fmla="*/ 2903538 w 3900488"/>
                    <a:gd name="connsiteY8" fmla="*/ 184150 h 617537"/>
                    <a:gd name="connsiteX9" fmla="*/ 2833688 w 3900488"/>
                    <a:gd name="connsiteY9" fmla="*/ 254000 h 617537"/>
                    <a:gd name="connsiteX10" fmla="*/ 2643188 w 3900488"/>
                    <a:gd name="connsiteY10" fmla="*/ 254000 h 617537"/>
                    <a:gd name="connsiteX11" fmla="*/ 2505076 w 3900488"/>
                    <a:gd name="connsiteY11" fmla="*/ 270669 h 617537"/>
                    <a:gd name="connsiteX12" fmla="*/ 2381251 w 3900488"/>
                    <a:gd name="connsiteY12" fmla="*/ 306388 h 617537"/>
                    <a:gd name="connsiteX13" fmla="*/ 2262188 w 3900488"/>
                    <a:gd name="connsiteY13" fmla="*/ 254000 h 617537"/>
                    <a:gd name="connsiteX14" fmla="*/ 2130425 w 3900488"/>
                    <a:gd name="connsiteY14" fmla="*/ 347662 h 617537"/>
                    <a:gd name="connsiteX15" fmla="*/ 1993900 w 3900488"/>
                    <a:gd name="connsiteY15" fmla="*/ 416719 h 617537"/>
                    <a:gd name="connsiteX16" fmla="*/ 1848645 w 3900488"/>
                    <a:gd name="connsiteY16" fmla="*/ 404812 h 617537"/>
                    <a:gd name="connsiteX17" fmla="*/ 1766888 w 3900488"/>
                    <a:gd name="connsiteY17" fmla="*/ 469900 h 617537"/>
                    <a:gd name="connsiteX18" fmla="*/ 1620838 w 3900488"/>
                    <a:gd name="connsiteY18" fmla="*/ 469900 h 617537"/>
                    <a:gd name="connsiteX19" fmla="*/ 1500188 w 3900488"/>
                    <a:gd name="connsiteY19" fmla="*/ 469900 h 617537"/>
                    <a:gd name="connsiteX20" fmla="*/ 1360488 w 3900488"/>
                    <a:gd name="connsiteY20" fmla="*/ 469900 h 617537"/>
                    <a:gd name="connsiteX21" fmla="*/ 1233488 w 3900488"/>
                    <a:gd name="connsiteY21" fmla="*/ 469900 h 617537"/>
                    <a:gd name="connsiteX22" fmla="*/ 1119188 w 3900488"/>
                    <a:gd name="connsiteY22" fmla="*/ 469900 h 617537"/>
                    <a:gd name="connsiteX23" fmla="*/ 987426 w 3900488"/>
                    <a:gd name="connsiteY23" fmla="*/ 530225 h 617537"/>
                    <a:gd name="connsiteX24" fmla="*/ 848519 w 3900488"/>
                    <a:gd name="connsiteY24" fmla="*/ 520700 h 617537"/>
                    <a:gd name="connsiteX25" fmla="*/ 711994 w 3900488"/>
                    <a:gd name="connsiteY25" fmla="*/ 520700 h 617537"/>
                    <a:gd name="connsiteX26" fmla="*/ 649288 w 3900488"/>
                    <a:gd name="connsiteY26" fmla="*/ 488950 h 617537"/>
                    <a:gd name="connsiteX27" fmla="*/ 465932 w 3900488"/>
                    <a:gd name="connsiteY27" fmla="*/ 546100 h 617537"/>
                    <a:gd name="connsiteX28" fmla="*/ 363538 w 3900488"/>
                    <a:gd name="connsiteY28" fmla="*/ 584200 h 617537"/>
                    <a:gd name="connsiteX29" fmla="*/ 332581 w 3900488"/>
                    <a:gd name="connsiteY29" fmla="*/ 582614 h 617537"/>
                    <a:gd name="connsiteX30" fmla="*/ 209551 w 3900488"/>
                    <a:gd name="connsiteY30" fmla="*/ 553244 h 617537"/>
                    <a:gd name="connsiteX31" fmla="*/ 80169 w 3900488"/>
                    <a:gd name="connsiteY31" fmla="*/ 562769 h 617537"/>
                    <a:gd name="connsiteX32" fmla="*/ 0 w 3900488"/>
                    <a:gd name="connsiteY32" fmla="*/ 617537 h 617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900488" h="617537">
                      <a:moveTo>
                        <a:pt x="3900488" y="0"/>
                      </a:moveTo>
                      <a:lnTo>
                        <a:pt x="3792538" y="0"/>
                      </a:lnTo>
                      <a:lnTo>
                        <a:pt x="3678238" y="0"/>
                      </a:lnTo>
                      <a:lnTo>
                        <a:pt x="3563938" y="114300"/>
                      </a:lnTo>
                      <a:lnTo>
                        <a:pt x="3398838" y="161925"/>
                      </a:lnTo>
                      <a:lnTo>
                        <a:pt x="3284538" y="114300"/>
                      </a:lnTo>
                      <a:lnTo>
                        <a:pt x="3214688" y="184150"/>
                      </a:lnTo>
                      <a:lnTo>
                        <a:pt x="3036888" y="184150"/>
                      </a:lnTo>
                      <a:lnTo>
                        <a:pt x="2903538" y="184150"/>
                      </a:lnTo>
                      <a:lnTo>
                        <a:pt x="2833688" y="254000"/>
                      </a:lnTo>
                      <a:cubicBezTo>
                        <a:pt x="2770188" y="254000"/>
                        <a:pt x="2697957" y="251222"/>
                        <a:pt x="2643188" y="254000"/>
                      </a:cubicBezTo>
                      <a:cubicBezTo>
                        <a:pt x="2588419" y="256778"/>
                        <a:pt x="2513013" y="266700"/>
                        <a:pt x="2505076" y="270669"/>
                      </a:cubicBezTo>
                      <a:cubicBezTo>
                        <a:pt x="2497139" y="274638"/>
                        <a:pt x="2395538" y="309166"/>
                        <a:pt x="2381251" y="306388"/>
                      </a:cubicBezTo>
                      <a:cubicBezTo>
                        <a:pt x="2366964" y="303610"/>
                        <a:pt x="2301876" y="271463"/>
                        <a:pt x="2262188" y="254000"/>
                      </a:cubicBezTo>
                      <a:cubicBezTo>
                        <a:pt x="2218267" y="285221"/>
                        <a:pt x="2138626" y="338137"/>
                        <a:pt x="2130425" y="347662"/>
                      </a:cubicBezTo>
                      <a:cubicBezTo>
                        <a:pt x="2122224" y="357187"/>
                        <a:pt x="2040863" y="407194"/>
                        <a:pt x="1993900" y="416719"/>
                      </a:cubicBezTo>
                      <a:cubicBezTo>
                        <a:pt x="1946937" y="426244"/>
                        <a:pt x="1861345" y="397669"/>
                        <a:pt x="1848645" y="404812"/>
                      </a:cubicBezTo>
                      <a:cubicBezTo>
                        <a:pt x="1835945" y="411955"/>
                        <a:pt x="1794140" y="448204"/>
                        <a:pt x="1766888" y="469900"/>
                      </a:cubicBezTo>
                      <a:lnTo>
                        <a:pt x="1620838" y="469900"/>
                      </a:lnTo>
                      <a:lnTo>
                        <a:pt x="1500188" y="469900"/>
                      </a:lnTo>
                      <a:lnTo>
                        <a:pt x="1360488" y="469900"/>
                      </a:lnTo>
                      <a:lnTo>
                        <a:pt x="1233488" y="469900"/>
                      </a:lnTo>
                      <a:lnTo>
                        <a:pt x="1119188" y="469900"/>
                      </a:lnTo>
                      <a:lnTo>
                        <a:pt x="987426" y="530225"/>
                      </a:lnTo>
                      <a:cubicBezTo>
                        <a:pt x="926043" y="530225"/>
                        <a:pt x="894424" y="522288"/>
                        <a:pt x="848519" y="520700"/>
                      </a:cubicBezTo>
                      <a:cubicBezTo>
                        <a:pt x="802614" y="519113"/>
                        <a:pt x="756709" y="533400"/>
                        <a:pt x="711994" y="520700"/>
                      </a:cubicBezTo>
                      <a:lnTo>
                        <a:pt x="649288" y="488950"/>
                      </a:lnTo>
                      <a:lnTo>
                        <a:pt x="465932" y="546100"/>
                      </a:lnTo>
                      <a:lnTo>
                        <a:pt x="363538" y="584200"/>
                      </a:lnTo>
                      <a:cubicBezTo>
                        <a:pt x="345282" y="599414"/>
                        <a:pt x="358245" y="587773"/>
                        <a:pt x="332581" y="582614"/>
                      </a:cubicBezTo>
                      <a:cubicBezTo>
                        <a:pt x="306917" y="577455"/>
                        <a:pt x="251620" y="556551"/>
                        <a:pt x="209551" y="553244"/>
                      </a:cubicBezTo>
                      <a:cubicBezTo>
                        <a:pt x="167482" y="549937"/>
                        <a:pt x="121709" y="569913"/>
                        <a:pt x="80169" y="562769"/>
                      </a:cubicBezTo>
                      <a:lnTo>
                        <a:pt x="0" y="617537"/>
                      </a:lnTo>
                    </a:path>
                  </a:pathLst>
                </a:custGeom>
                <a:ln>
                  <a:solidFill>
                    <a:srgbClr val="666699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91" name="사다리꼴 590"/>
            <p:cNvSpPr/>
            <p:nvPr/>
          </p:nvSpPr>
          <p:spPr>
            <a:xfrm>
              <a:off x="4781551" y="4836319"/>
              <a:ext cx="3911859" cy="59775"/>
            </a:xfrm>
            <a:prstGeom prst="trapezoid">
              <a:avLst>
                <a:gd name="adj" fmla="val 97281"/>
              </a:avLst>
            </a:prstGeom>
            <a:gradFill>
              <a:gsLst>
                <a:gs pos="3000">
                  <a:srgbClr val="E6E6E6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2" name="사다리꼴 591"/>
            <p:cNvSpPr/>
            <p:nvPr/>
          </p:nvSpPr>
          <p:spPr>
            <a:xfrm rot="5400000">
              <a:off x="3517693" y="3577372"/>
              <a:ext cx="2592000" cy="64300"/>
            </a:xfrm>
            <a:prstGeom prst="trapezoid">
              <a:avLst>
                <a:gd name="adj" fmla="val 97282"/>
              </a:avLst>
            </a:prstGeom>
            <a:gradFill>
              <a:gsLst>
                <a:gs pos="3000">
                  <a:srgbClr val="E6E6E6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자유형 592"/>
            <p:cNvSpPr/>
            <p:nvPr/>
          </p:nvSpPr>
          <p:spPr>
            <a:xfrm>
              <a:off x="4784932" y="2291938"/>
              <a:ext cx="3908478" cy="2603085"/>
            </a:xfrm>
            <a:custGeom>
              <a:avLst/>
              <a:gdLst>
                <a:gd name="connsiteX0" fmla="*/ 0 w 3670300"/>
                <a:gd name="connsiteY0" fmla="*/ 0 h 3086100"/>
                <a:gd name="connsiteX1" fmla="*/ 0 w 3670300"/>
                <a:gd name="connsiteY1" fmla="*/ 3086100 h 3086100"/>
                <a:gd name="connsiteX2" fmla="*/ 3670300 w 3670300"/>
                <a:gd name="connsiteY2" fmla="*/ 308610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0300" h="3086100">
                  <a:moveTo>
                    <a:pt x="0" y="0"/>
                  </a:moveTo>
                  <a:lnTo>
                    <a:pt x="0" y="3086100"/>
                  </a:lnTo>
                  <a:lnTo>
                    <a:pt x="3670300" y="3086100"/>
                  </a:ln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직사각형 593"/>
            <p:cNvSpPr/>
            <p:nvPr/>
          </p:nvSpPr>
          <p:spPr>
            <a:xfrm>
              <a:off x="3427697" y="4948762"/>
              <a:ext cx="426399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5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2017/12/29</a:t>
              </a:r>
              <a:endParaRPr lang="ko-KR" altLang="en-US" sz="700" b="1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5" name="직사각형 594"/>
            <p:cNvSpPr/>
            <p:nvPr/>
          </p:nvSpPr>
          <p:spPr>
            <a:xfrm>
              <a:off x="4169609" y="4381574"/>
              <a:ext cx="203582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20,000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6" name="직사각형 595"/>
            <p:cNvSpPr/>
            <p:nvPr/>
          </p:nvSpPr>
          <p:spPr>
            <a:xfrm>
              <a:off x="4169609" y="4805662"/>
              <a:ext cx="24046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-</a:t>
              </a:r>
              <a:endParaRPr lang="ko-KR" altLang="en-US" sz="7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597" name="직선 연결선 596"/>
            <p:cNvCxnSpPr/>
            <p:nvPr/>
          </p:nvCxnSpPr>
          <p:spPr bwMode="auto">
            <a:xfrm flipH="1" flipV="1">
              <a:off x="3183045" y="4860066"/>
              <a:ext cx="1" cy="620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8" name="직사각형 597"/>
            <p:cNvSpPr/>
            <p:nvPr/>
          </p:nvSpPr>
          <p:spPr>
            <a:xfrm>
              <a:off x="2970079" y="4416254"/>
              <a:ext cx="666849" cy="215444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연계신용</a:t>
              </a:r>
            </a:p>
          </p:txBody>
        </p:sp>
        <p:sp>
          <p:nvSpPr>
            <p:cNvPr id="599" name="직사각형 598"/>
            <p:cNvSpPr/>
            <p:nvPr/>
          </p:nvSpPr>
          <p:spPr>
            <a:xfrm>
              <a:off x="7738021" y="3700056"/>
              <a:ext cx="66684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신용융자</a:t>
              </a:r>
            </a:p>
          </p:txBody>
        </p:sp>
        <p:sp>
          <p:nvSpPr>
            <p:cNvPr id="600" name="직사각형 599"/>
            <p:cNvSpPr/>
            <p:nvPr/>
          </p:nvSpPr>
          <p:spPr>
            <a:xfrm>
              <a:off x="7738021" y="4481569"/>
              <a:ext cx="66684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anchor="ctr">
              <a:spAutoFit/>
            </a:bodyPr>
            <a:lstStyle/>
            <a:p>
              <a:pPr defTabSz="810372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연계신용</a:t>
              </a:r>
            </a:p>
          </p:txBody>
        </p:sp>
        <p:sp>
          <p:nvSpPr>
            <p:cNvPr id="601" name="TextBox 600"/>
            <p:cNvSpPr txBox="1"/>
            <p:nvPr/>
          </p:nvSpPr>
          <p:spPr>
            <a:xfrm>
              <a:off x="3894721" y="1367030"/>
              <a:ext cx="4654904" cy="525028"/>
            </a:xfrm>
            <a:prstGeom prst="rect">
              <a:avLst/>
            </a:prstGeom>
            <a:noFill/>
          </p:spPr>
          <p:txBody>
            <a:bodyPr wrap="square" lIns="81037" tIns="40519" rIns="81037" bIns="40519" rtlCol="0">
              <a:spAutoFit/>
            </a:bodyPr>
            <a:lstStyle/>
            <a:p>
              <a:pPr latinLnBrk="0">
                <a:lnSpc>
                  <a:spcPct val="80000"/>
                </a:lnSpc>
              </a:pPr>
              <a:r>
                <a:rPr lang="ko-KR" altLang="en-US" sz="11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신용융자 규모는 증권시장 거래대금에 비례해서 </a:t>
              </a:r>
              <a:r>
                <a:rPr lang="ko-KR" altLang="en-US" sz="1100" b="1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움직이나 특정시장에 </a:t>
              </a:r>
              <a:r>
                <a:rPr lang="ko-KR" altLang="en-US" sz="11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종속적인 모습은 아니며</a:t>
              </a:r>
              <a:r>
                <a:rPr lang="en-US" altLang="ko-KR" sz="11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1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연계신용 </a:t>
              </a:r>
              <a:r>
                <a:rPr lang="ko-KR" altLang="en-US" sz="1100" b="1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규모는 신용융자시장에 비해 </a:t>
              </a:r>
              <a:r>
                <a:rPr lang="en-US" altLang="ko-KR" sz="1100" b="1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100" b="1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100" b="1" spc="-7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약 </a:t>
              </a:r>
              <a:r>
                <a:rPr lang="en-US" altLang="ko-KR" sz="14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30~40%</a:t>
              </a:r>
              <a:r>
                <a:rPr lang="ko-KR" altLang="en-US" sz="14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1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수준이며</a:t>
              </a:r>
              <a:r>
                <a:rPr lang="ko-KR" altLang="en-US" sz="14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증권시장의 거래규모 등락에 덜 민감</a:t>
              </a:r>
              <a:r>
                <a:rPr lang="ko-KR" altLang="en-US" sz="11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함</a:t>
              </a:r>
            </a:p>
          </p:txBody>
        </p:sp>
      </p:grpSp>
      <p:sp>
        <p:nvSpPr>
          <p:cNvPr id="603" name="직사각형 602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604" name="TextBox 603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605" name="직사각형 604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62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참고</a:t>
            </a: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신용거래융자 </a:t>
            </a: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계속</a:t>
            </a: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96725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802650" y="1223755"/>
            <a:ext cx="5177046" cy="327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0228" latinLnBrk="0">
              <a:spcBef>
                <a:spcPts val="266"/>
              </a:spcBef>
            </a:pPr>
            <a:r>
              <a:rPr lang="ko-KR" altLang="en-US" sz="900" spc="-1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증권사는 전략적으로 주식 매입자금의 단기적인 수요를 유도하기 위하여 대출기간이 길수록 높은 대출금리를 적용하고 있음</a:t>
            </a:r>
            <a:endParaRPr lang="ko-KR" altLang="en-US" sz="900" spc="-17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1" name="양쪽 모서리가 둥근 사각형 240"/>
          <p:cNvSpPr/>
          <p:nvPr/>
        </p:nvSpPr>
        <p:spPr bwMode="auto">
          <a:xfrm>
            <a:off x="1757645" y="1645450"/>
            <a:ext cx="3420380" cy="2533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CDC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endParaRPr lang="ko-KR" altLang="en-US" sz="1200" b="1" dirty="0" smtClean="0">
              <a:ea typeface="맑은 고딕" panose="020B0503020000020004" pitchFamily="50" charset="-127"/>
            </a:endParaRPr>
          </a:p>
        </p:txBody>
      </p:sp>
      <p:graphicFrame>
        <p:nvGraphicFramePr>
          <p:cNvPr id="242" name="표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41489"/>
              </p:ext>
            </p:extLst>
          </p:nvPr>
        </p:nvGraphicFramePr>
        <p:xfrm>
          <a:off x="1757645" y="2003143"/>
          <a:ext cx="3420380" cy="4441192"/>
        </p:xfrm>
        <a:graphic>
          <a:graphicData uri="http://schemas.openxmlformats.org/drawingml/2006/table">
            <a:tbl>
              <a:tblPr/>
              <a:tblGrid>
                <a:gridCol w="533170"/>
                <a:gridCol w="1378573"/>
                <a:gridCol w="1508637"/>
              </a:tblGrid>
              <a:tr h="13730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 분</a:t>
                      </a:r>
                    </a:p>
                  </a:txBody>
                  <a:tcPr marL="24294" marR="24294" marT="0" marB="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신용융자</a:t>
                      </a: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주식연계신용</a:t>
                      </a: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682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신용공여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증권사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저축은행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할부금융사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보험사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24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신청자격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약정 가능한 증권계좌 보유하고 고객등급 요건을 충족한 고객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약정 가능한 증권계좌 보유 고객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신용거래융자 이용 고객 제외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66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보증금율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45~60%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약정 유형에 따라 차등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없음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24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대출금액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신용거래가능금액의 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100%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까지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현금보증금율에 따라 차등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담보평가금액의 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300%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까지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담보평가금액별 반비례 차등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66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최대한도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억 또는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억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고객등급별 비례 차등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억원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82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대출기간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90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180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 이내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연장 가능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개월 이상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최장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24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대출금리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고객등급별 또는 대출기간별 </a:t>
                      </a:r>
                      <a:r>
                        <a:rPr kumimoji="1" lang="ko-KR" altLang="en-US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차등</a:t>
                      </a:r>
                      <a: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kumimoji="1" lang="en-US" altLang="ko-KR" sz="9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4.5~12.0%)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대출기간별 차등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2.6~5.7%)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9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거래가능종목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종목선정위원회가 선정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코스피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‧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코스닥종목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일부 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ETF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코덱스 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200, 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인버스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레버리지</a:t>
                      </a:r>
                      <a:r>
                        <a:rPr kumimoji="1" lang="en-US" altLang="ko-KR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2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9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거래제한종목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거래가능종목 외 모든 종목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거래가능종목 외 종목과 </a:t>
                      </a:r>
                    </a:p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보유금지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매매불가 종목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24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담보유지비율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최저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140%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40640" marR="0" indent="-4064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kern="1200" spc="-16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900" b="0" kern="1200" spc="-16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예탁증권담보대출잔액과 합산하여 계산</a:t>
                      </a:r>
                      <a:r>
                        <a:rPr kumimoji="1" lang="en-US" altLang="ko-KR" sz="900" b="0" kern="1200" spc="-16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900" b="0" kern="1200" spc="-16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최저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120%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9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연체이자율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대출금리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+3%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682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현금인출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최저담보유지비율 초과분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담보유지비율 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130% </a:t>
                      </a:r>
                      <a:r>
                        <a:rPr kumimoji="1" lang="ko-KR" altLang="en-US" sz="900" b="0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초과분</a:t>
                      </a:r>
                      <a:endParaRPr kumimoji="1" lang="ko-KR" altLang="en-US" sz="9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82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주식출고 불가능</a:t>
                      </a:r>
                      <a:r>
                        <a:rPr kumimoji="1" lang="en-US" altLang="ko-KR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900" b="0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제한적 입고</a:t>
                      </a: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5" name="표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75796"/>
              </p:ext>
            </p:extLst>
          </p:nvPr>
        </p:nvGraphicFramePr>
        <p:xfrm>
          <a:off x="5313040" y="1711599"/>
          <a:ext cx="1845205" cy="4732735"/>
        </p:xfrm>
        <a:graphic>
          <a:graphicData uri="http://schemas.openxmlformats.org/drawingml/2006/table">
            <a:tbl>
              <a:tblPr/>
              <a:tblGrid>
                <a:gridCol w="448405"/>
                <a:gridCol w="465600"/>
                <a:gridCol w="465600"/>
                <a:gridCol w="465600"/>
              </a:tblGrid>
              <a:tr h="48038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 분</a:t>
                      </a:r>
                    </a:p>
                  </a:txBody>
                  <a:tcPr marL="24294" marR="24294" marT="0" marB="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신용융자</a:t>
                      </a: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주식연계신용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대출금리차이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154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1~15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7.13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4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16~30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7.13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-0.17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4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31~60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8.1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6.85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-1.25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4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61~90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8.6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6.85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-1.75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4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91~120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9.3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6.85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-2.45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4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121~150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9.3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6.64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-2.66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4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151~180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9.2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6.64</a:t>
                      </a:r>
                      <a:endParaRPr kumimoji="1" lang="ko-KR" altLang="en-US" sz="1100" b="0" kern="1200" spc="-12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-2.56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54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180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</a:t>
                      </a: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~1</a:t>
                      </a:r>
                      <a:r>
                        <a:rPr kumimoji="1" lang="ko-KR" altLang="en-US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년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9.3</a:t>
                      </a:r>
                      <a:endParaRPr kumimoji="1" lang="ko-KR" altLang="en-US" sz="1100" b="0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6.64</a:t>
                      </a:r>
                      <a:endParaRPr kumimoji="1" lang="ko-KR" altLang="en-US" sz="1100" b="0" kern="1200" spc="-12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100" b="1" kern="1200" spc="-12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-2.66</a:t>
                      </a:r>
                      <a:endParaRPr kumimoji="1" lang="ko-KR" altLang="en-US" sz="11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4294" marR="24294" marT="21932" marB="21932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270"/>
              </p:ext>
            </p:extLst>
          </p:nvPr>
        </p:nvGraphicFramePr>
        <p:xfrm>
          <a:off x="1757645" y="1657993"/>
          <a:ext cx="3420380" cy="240837"/>
        </p:xfrm>
        <a:graphic>
          <a:graphicData uri="http://schemas.openxmlformats.org/drawingml/2006/table">
            <a:tbl>
              <a:tblPr/>
              <a:tblGrid>
                <a:gridCol w="588798"/>
                <a:gridCol w="1522406"/>
                <a:gridCol w="1309176"/>
              </a:tblGrid>
              <a:tr h="24083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 분</a:t>
                      </a:r>
                    </a:p>
                  </a:txBody>
                  <a:tcPr marL="24294" marR="24294" marT="0" marB="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신용융자</a:t>
                      </a: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주식연계신용</a:t>
                      </a:r>
                    </a:p>
                  </a:txBody>
                  <a:tcPr marL="24294" marR="24294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143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" name="직사각형 246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422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200" b="1" spc="-2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정책</a:t>
            </a:r>
            <a:r>
              <a:rPr lang="en-US" altLang="ko-KR" sz="1200" b="1" spc="-2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200" b="1" spc="-2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환경 변화에 따른 영향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68282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802650" y="1223755"/>
            <a:ext cx="5177046" cy="327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0228" latinLnBrk="0">
              <a:spcBef>
                <a:spcPts val="266"/>
              </a:spcBef>
            </a:pPr>
            <a:r>
              <a:rPr lang="en-US" altLang="ko-KR" sz="900" spc="-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RMS</a:t>
            </a:r>
            <a:r>
              <a:rPr lang="ko-KR" altLang="en-US" sz="900" spc="-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이용료 폐지에 따른 </a:t>
            </a:r>
            <a:r>
              <a:rPr lang="ko-KR" altLang="en-US" sz="900" spc="-2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스탁론업체의</a:t>
            </a:r>
            <a:r>
              <a:rPr lang="ko-KR" altLang="en-US" sz="900" spc="-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경영악화로 소수의 대형 </a:t>
            </a:r>
            <a:r>
              <a:rPr lang="en-US" altLang="ko-KR" sz="900" spc="-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RMS</a:t>
            </a:r>
            <a:r>
              <a:rPr lang="ko-KR" altLang="en-US" sz="900" spc="-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사로 집중이 예상되며 가계부채 증가억제 대책의 제</a:t>
            </a:r>
            <a:r>
              <a:rPr lang="en-US" altLang="ko-KR" sz="900" spc="-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900" spc="-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금융권 적용으로 사업방법의 변화가 필요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802650" y="1962784"/>
            <a:ext cx="5355595" cy="3941491"/>
            <a:chOff x="571500" y="1300888"/>
            <a:chExt cx="7948880" cy="4286188"/>
          </a:xfrm>
        </p:grpSpPr>
        <p:sp>
          <p:nvSpPr>
            <p:cNvPr id="11" name="대각선 방향의 모서리가 둥근 사각형 10"/>
            <p:cNvSpPr/>
            <p:nvPr/>
          </p:nvSpPr>
          <p:spPr bwMode="auto">
            <a:xfrm>
              <a:off x="579120" y="3535680"/>
              <a:ext cx="3756660" cy="1985645"/>
            </a:xfrm>
            <a:prstGeom prst="round2DiagRect">
              <a:avLst>
                <a:gd name="adj1" fmla="val 669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016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defTabSz="810372" latinLnBrk="0"/>
              <a:endPara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2192" y="3879688"/>
              <a:ext cx="3670048" cy="170738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atinLnBrk="0"/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①</a:t>
              </a:r>
              <a:r>
                <a:rPr lang="en-US" altLang="ko-KR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연계신용의 대출기간 단기화 예상</a:t>
              </a:r>
              <a:endPara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331788" lvl="1" indent="-65088" latinLnBrk="0">
                <a:buFont typeface="Wingdings" pitchFamily="2" charset="2"/>
                <a:buChar char="ü"/>
              </a:pPr>
              <a:r>
                <a:rPr lang="en-US" altLang="ko-KR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r>
                <a:rPr lang="ko-KR" altLang="en-US" sz="1000" spc="-35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년이상</a:t>
              </a: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상품의 대출금리 인상 효과</a:t>
              </a:r>
              <a:endParaRPr lang="en-US" altLang="ko-KR" sz="10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331788" lvl="1" indent="-65088" latinLnBrk="0">
                <a:buFont typeface="Wingdings" pitchFamily="2" charset="2"/>
                <a:buChar char="ü"/>
              </a:pP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대출금리 부담 완화 위해 </a:t>
              </a:r>
              <a:r>
                <a:rPr lang="en-US" altLang="ko-KR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년 </a:t>
              </a:r>
              <a:r>
                <a:rPr lang="ko-KR" altLang="en-US" sz="1000" spc="-35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미만 상품으로 </a:t>
              </a: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전환</a:t>
              </a:r>
              <a:endParaRPr lang="en-US" altLang="ko-KR" sz="10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latinLnBrk="0"/>
              <a:endParaRPr lang="en-US" altLang="ko-KR" sz="1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latinLnBrk="0"/>
              <a:endPara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latinLnBrk="0"/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② </a:t>
              </a:r>
              <a:r>
                <a:rPr lang="ko-KR" altLang="en-US" sz="1000" b="1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스탁론업체의</a:t>
              </a:r>
              <a:r>
                <a:rPr lang="ko-KR" altLang="en-US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수익성 악화</a:t>
              </a:r>
              <a:endPara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331788" lvl="1" indent="-65088" latinLnBrk="0">
                <a:buFont typeface="Wingdings" pitchFamily="2" charset="2"/>
                <a:buChar char="ü"/>
              </a:pPr>
              <a:r>
                <a:rPr lang="ko-KR" altLang="en-US" sz="1000" spc="-35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콜센터</a:t>
              </a: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규모 축소</a:t>
              </a:r>
              <a:endParaRPr lang="en-US" altLang="ko-KR" sz="10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331788" lvl="1" indent="-65088" latinLnBrk="0">
                <a:buFont typeface="Wingdings" pitchFamily="2" charset="2"/>
                <a:buChar char="ü"/>
              </a:pPr>
              <a:r>
                <a:rPr lang="ko-KR" altLang="en-US" sz="1000" spc="-35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스탁론</a:t>
              </a: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업체의 영업방식 변화</a:t>
              </a:r>
              <a:endParaRPr lang="en-US" altLang="ko-KR" sz="10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671756" y="3867284"/>
              <a:ext cx="198000" cy="19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671756" y="4764477"/>
              <a:ext cx="198000" cy="19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10190" y="1300888"/>
              <a:ext cx="3618910" cy="645774"/>
              <a:chOff x="610190" y="1300888"/>
              <a:chExt cx="3618910" cy="64577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336260" y="1339210"/>
                <a:ext cx="2166770" cy="569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latinLnBrk="0"/>
                <a:r>
                  <a:rPr lang="ko-KR" altLang="en-US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개인고객의</a:t>
                </a:r>
                <a:endPara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  <a:p>
                <a:pPr algn="ctr" latinLnBrk="0"/>
                <a:r>
                  <a:rPr lang="en-US" altLang="ko-KR" sz="10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RMS</a:t>
                </a:r>
                <a:r>
                  <a:rPr lang="ko-KR" altLang="en-US" sz="10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이용료 폐지</a:t>
                </a:r>
                <a:endParaRPr lang="en-US" altLang="ko-KR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  <a:p>
                <a:pPr algn="ctr" latinLnBrk="0"/>
                <a:r>
                  <a:rPr lang="en-US" altLang="ko-KR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선취수수료 </a:t>
                </a:r>
                <a:r>
                  <a:rPr lang="en-US" altLang="ko-KR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2%)</a:t>
                </a:r>
              </a:p>
            </p:txBody>
          </p:sp>
          <p:sp>
            <p:nvSpPr>
              <p:cNvPr id="18" name="양쪽 대괄호 17"/>
              <p:cNvSpPr/>
              <p:nvPr/>
            </p:nvSpPr>
            <p:spPr bwMode="auto">
              <a:xfrm>
                <a:off x="610190" y="1300888"/>
                <a:ext cx="3618910" cy="645774"/>
              </a:xfrm>
              <a:prstGeom prst="bracketPair">
                <a:avLst/>
              </a:prstGeom>
              <a:noFill/>
              <a:ln w="762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4869770" y="1300888"/>
              <a:ext cx="3618910" cy="645774"/>
              <a:chOff x="4869770" y="1300888"/>
              <a:chExt cx="3618910" cy="64577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67300" y="1339211"/>
                <a:ext cx="3223849" cy="56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lvl="0" algn="ctr" latinLnBrk="0"/>
                <a:r>
                  <a:rPr lang="en-US" altLang="ko-KR" sz="10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DSR</a:t>
                </a:r>
                <a:r>
                  <a:rPr lang="ko-KR" altLang="en-US" sz="1000" b="1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의 제</a:t>
                </a:r>
                <a:r>
                  <a:rPr lang="en-US" altLang="ko-KR" sz="10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2</a:t>
                </a:r>
                <a:r>
                  <a:rPr lang="ko-KR" altLang="en-US" sz="10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금융권 적용</a:t>
                </a:r>
                <a:r>
                  <a:rPr lang="en-US" altLang="ko-KR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예정</a:t>
                </a:r>
                <a:r>
                  <a:rPr lang="en-US" altLang="ko-KR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)</a:t>
                </a:r>
              </a:p>
              <a:p>
                <a:pPr lvl="0" algn="ctr" latinLnBrk="0"/>
                <a:r>
                  <a:rPr lang="en-US" altLang="ko-KR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Debt Service Ratio</a:t>
                </a:r>
              </a:p>
              <a:p>
                <a:pPr lvl="0" algn="ctr" latinLnBrk="0"/>
                <a:r>
                  <a:rPr lang="en-US" altLang="ko-KR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1000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총부채원리금상환비율</a:t>
                </a:r>
                <a:r>
                  <a:rPr lang="en-US" altLang="ko-KR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1" name="양쪽 대괄호 20"/>
              <p:cNvSpPr/>
              <p:nvPr/>
            </p:nvSpPr>
            <p:spPr bwMode="auto">
              <a:xfrm>
                <a:off x="4869770" y="1300888"/>
                <a:ext cx="3618910" cy="645774"/>
              </a:xfrm>
              <a:prstGeom prst="bracketPair">
                <a:avLst/>
              </a:prstGeom>
              <a:noFill/>
              <a:ln w="762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" name="대각선 방향의 모서리가 둥근 사각형 21"/>
            <p:cNvSpPr/>
            <p:nvPr/>
          </p:nvSpPr>
          <p:spPr bwMode="auto">
            <a:xfrm>
              <a:off x="4747260" y="3535680"/>
              <a:ext cx="3756660" cy="1985645"/>
            </a:xfrm>
            <a:prstGeom prst="round2DiagRect">
              <a:avLst>
                <a:gd name="adj1" fmla="val 6694"/>
                <a:gd name="adj2" fmla="val 0"/>
              </a:avLst>
            </a:prstGeom>
            <a:solidFill>
              <a:srgbClr val="F6EDE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50332" y="3874147"/>
              <a:ext cx="3670048" cy="9485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latinLnBrk="0"/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① </a:t>
              </a:r>
              <a:r>
                <a:rPr lang="ko-KR" altLang="en-US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공격적인 </a:t>
              </a:r>
              <a:r>
                <a:rPr lang="ko-KR" altLang="en-US" sz="1000" b="1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여신사</a:t>
              </a:r>
              <a:r>
                <a:rPr lang="ko-KR" altLang="en-US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등장</a:t>
              </a:r>
              <a:endPara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331788" lvl="1" indent="-65088" latinLnBrk="0">
                <a:buFont typeface="Wingdings" pitchFamily="2" charset="2"/>
                <a:buChar char="ü"/>
              </a:pP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여러 제도시행에도 불구하고 </a:t>
              </a:r>
              <a:r>
                <a:rPr lang="en-US" altLang="ko-KR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2~3</a:t>
              </a: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조원 이상의 시장에 </a:t>
              </a:r>
              <a:r>
                <a:rPr lang="ko-KR" altLang="en-US" sz="1000" spc="-35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신규진출하려는</a:t>
              </a: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000" spc="-35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여신사</a:t>
              </a:r>
              <a:r>
                <a:rPr lang="en-US" altLang="ko-KR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사업 확대하려는 </a:t>
              </a:r>
              <a:r>
                <a:rPr lang="ko-KR" altLang="en-US" sz="1000" spc="-35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여신사들</a:t>
              </a: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등장</a:t>
              </a:r>
              <a:endParaRPr lang="en-US" altLang="ko-KR" sz="10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4839896" y="3867284"/>
              <a:ext cx="198000" cy="198000"/>
            </a:xfrm>
            <a:prstGeom prst="ellipse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0376" y="2025625"/>
              <a:ext cx="2788666" cy="113825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atinLnBrk="0">
                <a:spcBef>
                  <a:spcPts val="0"/>
                </a:spcBef>
              </a:pPr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① 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</a:t>
              </a:r>
              <a:r>
                <a:rPr lang="ko-KR" altLang="en-US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금리 인상</a:t>
              </a:r>
              <a:endPara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457200" lvl="1" indent="-174625" latinLnBrk="0">
                <a:spcBef>
                  <a:spcPts val="0"/>
                </a:spcBef>
                <a:buFont typeface="Wingdings" pitchFamily="2" charset="2"/>
                <a:buChar char="ü"/>
              </a:pPr>
              <a:r>
                <a:rPr lang="en-US" altLang="ko-KR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</a:t>
              </a:r>
              <a:r>
                <a:rPr lang="ko-KR" altLang="en-US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이용료가 대출금리에 내재화</a:t>
              </a:r>
              <a:endParaRPr lang="en-US" altLang="ko-KR" sz="10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449263" lvl="1" indent="-182563" latinLnBrk="0">
                <a:spcBef>
                  <a:spcPts val="0"/>
                </a:spcBef>
                <a:buFont typeface="Wingdings" pitchFamily="2" charset="2"/>
                <a:buChar char="ü"/>
              </a:pPr>
              <a:r>
                <a:rPr lang="en-US" altLang="ko-KR" sz="10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3~5% → 6.7~6.8%</a:t>
              </a:r>
            </a:p>
            <a:p>
              <a:pPr latinLnBrk="0">
                <a:spcBef>
                  <a:spcPts val="1200"/>
                </a:spcBef>
              </a:pP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② </a:t>
              </a:r>
              <a:r>
                <a:rPr lang="ko-KR" altLang="en-US" sz="1000" b="1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스탁론</a:t>
              </a:r>
              <a:r>
                <a:rPr lang="ko-KR" altLang="en-US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업체들의 매출 하락</a:t>
              </a:r>
              <a:endPara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1027157" y="2192092"/>
              <a:ext cx="198000" cy="19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rgbClr val="404040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1</a:t>
              </a:r>
              <a:endParaRPr lang="ko-KR" altLang="en-US" sz="1200" b="1" dirty="0">
                <a:solidFill>
                  <a:srgbClr val="40404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1027157" y="2909737"/>
              <a:ext cx="198000" cy="19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rgbClr val="404040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2</a:t>
              </a:r>
              <a:endParaRPr lang="ko-KR" altLang="en-US" sz="1200" b="1" dirty="0">
                <a:solidFill>
                  <a:srgbClr val="40404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996428" y="1998782"/>
              <a:ext cx="3429705" cy="1517677"/>
              <a:chOff x="4996428" y="2052122"/>
              <a:chExt cx="3429705" cy="151767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996428" y="2052122"/>
                <a:ext cx="3429705" cy="1517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ko-KR"/>
                </a:defPPr>
                <a:lvl1pPr latinLnBrk="0">
                  <a:spcBef>
                    <a:spcPts val="0"/>
                  </a:spcBef>
                  <a:defRPr sz="120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defRPr>
                </a:lvl1pPr>
                <a:lvl2pPr marL="457200" lvl="1" indent="-174625" latinLnBrk="0">
                  <a:spcBef>
                    <a:spcPts val="0"/>
                  </a:spcBef>
                  <a:buFont typeface="Wingdings" pitchFamily="2" charset="2"/>
                  <a:buChar char="ü"/>
                  <a:defRPr sz="1200" spc="-35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defRPr>
                </a:lvl2pPr>
              </a:lstStyle>
              <a:p>
                <a:r>
                  <a:rPr lang="en-US" altLang="ko-KR" sz="1000" dirty="0"/>
                  <a:t> ① </a:t>
                </a:r>
                <a:r>
                  <a:rPr lang="ko-KR" altLang="en-US" sz="1000" b="1" dirty="0"/>
                  <a:t>가계부채 증가억제 방안</a:t>
                </a:r>
                <a:endParaRPr lang="en-US" altLang="ko-KR" sz="1000" b="1" dirty="0"/>
              </a:p>
              <a:p>
                <a:pPr lvl="1"/>
                <a:r>
                  <a:rPr lang="en-US" altLang="ko-KR" sz="1000" dirty="0"/>
                  <a:t>’17.10</a:t>
                </a:r>
                <a:r>
                  <a:rPr lang="ko-KR" altLang="en-US" sz="1000" dirty="0"/>
                  <a:t> 가계부채 종합대책에서 발표한 가계부채 증가억제 방안 중 하나</a:t>
                </a:r>
                <a:endParaRPr lang="en-US" altLang="ko-KR" sz="1000" dirty="0"/>
              </a:p>
              <a:p>
                <a:pPr lvl="1"/>
                <a:r>
                  <a:rPr lang="ko-KR" altLang="en-US" sz="1000" dirty="0"/>
                  <a:t>제 </a:t>
                </a:r>
                <a:r>
                  <a:rPr lang="en-US" altLang="ko-KR" sz="1000" dirty="0"/>
                  <a:t>2</a:t>
                </a:r>
                <a:r>
                  <a:rPr lang="ko-KR" altLang="en-US" sz="1000" dirty="0"/>
                  <a:t>금융권은 </a:t>
                </a:r>
                <a:r>
                  <a:rPr lang="en-US" altLang="ko-KR" sz="1000" dirty="0"/>
                  <a:t>’19</a:t>
                </a:r>
                <a:r>
                  <a:rPr lang="ko-KR" altLang="en-US" sz="1000" dirty="0"/>
                  <a:t>년 </a:t>
                </a:r>
                <a:r>
                  <a:rPr lang="en-US" altLang="ko-KR" sz="1000" dirty="0"/>
                  <a:t>6</a:t>
                </a:r>
                <a:r>
                  <a:rPr lang="ko-KR" altLang="en-US" sz="1000" dirty="0"/>
                  <a:t>월 적용 예정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      </a:t>
                </a:r>
                <a:r>
                  <a:rPr lang="ko-KR" altLang="en-US" sz="1000" b="1" spc="-120" dirty="0"/>
                  <a:t>사업의 불확실성으로 </a:t>
                </a:r>
                <a:r>
                  <a:rPr lang="ko-KR" altLang="en-US" sz="1000" b="1" spc="-120" dirty="0" err="1"/>
                  <a:t>여신사들의</a:t>
                </a:r>
                <a:r>
                  <a:rPr lang="ko-KR" altLang="en-US" sz="1000" b="1" spc="-120" dirty="0"/>
                  <a:t> 추가 참여 부진</a:t>
                </a:r>
                <a:endParaRPr lang="en-US" altLang="ko-KR" sz="1000" b="1" spc="-120" dirty="0"/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5003210" y="2245432"/>
                <a:ext cx="198000" cy="19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1037" tIns="40519" rIns="81037" bIns="40519"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굴림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200" b="1" dirty="0">
                  <a:solidFill>
                    <a:srgbClr val="CC3300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 bwMode="auto">
              <a:xfrm>
                <a:off x="5003210" y="3150412"/>
                <a:ext cx="198000" cy="19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1037" tIns="40519" rIns="81037" bIns="40519"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굴림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200" b="1" dirty="0">
                  <a:solidFill>
                    <a:srgbClr val="CC3300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71500" y="3392689"/>
              <a:ext cx="7940040" cy="290531"/>
              <a:chOff x="571500" y="3392689"/>
              <a:chExt cx="7940040" cy="290531"/>
            </a:xfrm>
          </p:grpSpPr>
          <p:sp>
            <p:nvSpPr>
              <p:cNvPr id="34" name="오른쪽 화살표 33"/>
              <p:cNvSpPr/>
              <p:nvPr/>
            </p:nvSpPr>
            <p:spPr bwMode="auto">
              <a:xfrm rot="5400000">
                <a:off x="2312185" y="3023604"/>
                <a:ext cx="290531" cy="1028702"/>
              </a:xfrm>
              <a:prstGeom prst="rightArrow">
                <a:avLst>
                  <a:gd name="adj1" fmla="val 55962"/>
                  <a:gd name="adj2" fmla="val 45455"/>
                </a:avLst>
              </a:prstGeom>
              <a:gradFill flip="none" rotWithShape="1"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266"/>
                  </a:spcBef>
                </a:pPr>
                <a:endParaRPr lang="ko-KR" altLang="en-US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35" name="오른쪽 화살표 34"/>
              <p:cNvSpPr/>
              <p:nvPr/>
            </p:nvSpPr>
            <p:spPr bwMode="auto">
              <a:xfrm rot="5400000">
                <a:off x="6480325" y="3023604"/>
                <a:ext cx="290531" cy="1028702"/>
              </a:xfrm>
              <a:prstGeom prst="rightArrow">
                <a:avLst>
                  <a:gd name="adj1" fmla="val 55962"/>
                  <a:gd name="adj2" fmla="val 45455"/>
                </a:avLst>
              </a:prstGeom>
              <a:gradFill>
                <a:gsLst>
                  <a:gs pos="0">
                    <a:schemeClr val="bg1">
                      <a:lumMod val="0"/>
                      <a:lumOff val="100000"/>
                    </a:schemeClr>
                  </a:gs>
                  <a:gs pos="50000">
                    <a:srgbClr val="DEBC9A"/>
                  </a:gs>
                </a:gsLst>
                <a:lin ang="0" scaled="1"/>
              </a:gra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266"/>
                  </a:spcBef>
                </a:pPr>
                <a:endParaRPr lang="ko-KR" altLang="en-US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 bwMode="auto">
              <a:xfrm>
                <a:off x="571500" y="3398520"/>
                <a:ext cx="3741420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auto">
              <a:xfrm>
                <a:off x="4770120" y="3398520"/>
                <a:ext cx="3741420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F6ED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8" name="직사각형 37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289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200" b="1" spc="-2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정책</a:t>
            </a:r>
            <a:r>
              <a:rPr lang="en-US" altLang="ko-KR" sz="1200" b="1" spc="-2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200" b="1" spc="-2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환경 변화에 따른 </a:t>
            </a:r>
            <a:r>
              <a:rPr lang="ko-KR" altLang="en-US" sz="1200" b="1" spc="-2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영향  </a:t>
            </a:r>
            <a:r>
              <a:rPr lang="en-US" altLang="ko-KR" sz="1200" b="1" spc="-2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1200" b="1" spc="-2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계속</a:t>
            </a:r>
            <a:r>
              <a:rPr lang="en-US" altLang="ko-KR" sz="1200" b="1" spc="-2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1200" b="1" spc="-2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37778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802650" y="1223755"/>
            <a:ext cx="5177046" cy="327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0228" latinLnBrk="0">
              <a:spcBef>
                <a:spcPts val="266"/>
              </a:spcBef>
            </a:pPr>
            <a:r>
              <a:rPr lang="ko-KR" altLang="en-US" sz="900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핀테크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기술의 발달로 상담원 </a:t>
            </a:r>
            <a:r>
              <a:rPr lang="ko-KR" altLang="en-US" sz="900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도움없이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직접 검색</a:t>
            </a:r>
            <a:r>
              <a:rPr lang="en-US" altLang="ko-KR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  <a:r>
              <a:rPr lang="en-US" altLang="ko-KR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결정하는 방식으로 시장 변화 예측</a:t>
            </a:r>
            <a:endParaRPr lang="ko-KR" altLang="en-US" sz="900" spc="-2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827364" y="1945933"/>
            <a:ext cx="5304804" cy="4200752"/>
            <a:chOff x="609600" y="1300888"/>
            <a:chExt cx="8153400" cy="4200752"/>
          </a:xfrm>
        </p:grpSpPr>
        <p:sp>
          <p:nvSpPr>
            <p:cNvPr id="56" name="오각형 55"/>
            <p:cNvSpPr/>
            <p:nvPr/>
          </p:nvSpPr>
          <p:spPr bwMode="auto">
            <a:xfrm>
              <a:off x="3743908" y="2281436"/>
              <a:ext cx="5019092" cy="3220204"/>
            </a:xfrm>
            <a:prstGeom prst="homePlate">
              <a:avLst>
                <a:gd name="adj" fmla="val 18438"/>
              </a:avLst>
            </a:prstGeom>
            <a:solidFill>
              <a:srgbClr val="CC3300"/>
            </a:solidFill>
            <a:ln w="38100">
              <a:solidFill>
                <a:srgbClr val="CC33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609600" y="1300888"/>
              <a:ext cx="7879080" cy="645774"/>
              <a:chOff x="4869770" y="1300888"/>
              <a:chExt cx="3618910" cy="645774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067300" y="1439110"/>
                <a:ext cx="32238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lvl="0" algn="ctr" latinLnBrk="0"/>
                <a:r>
                  <a:rPr lang="ko-KR" altLang="en-US" sz="2400" b="1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핀테크</a:t>
                </a:r>
                <a:r>
                  <a:rPr lang="ko-KR" altLang="en-US" sz="24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 기반의</a:t>
                </a:r>
                <a:r>
                  <a:rPr lang="en-US" altLang="ko-KR" sz="24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24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금융서비스 등장</a:t>
                </a:r>
                <a:endParaRPr lang="en-US" altLang="ko-KR" sz="24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2" name="양쪽 대괄호 71"/>
              <p:cNvSpPr/>
              <p:nvPr/>
            </p:nvSpPr>
            <p:spPr bwMode="auto">
              <a:xfrm>
                <a:off x="4869770" y="1300888"/>
                <a:ext cx="3618910" cy="645774"/>
              </a:xfrm>
              <a:prstGeom prst="bracketPair">
                <a:avLst/>
              </a:prstGeom>
              <a:noFill/>
              <a:ln w="7620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751631" y="2703376"/>
              <a:ext cx="137866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ko-KR"/>
              </a:defPPr>
              <a:lvl1pPr latinLnBrk="0">
                <a:defRPr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스스로 검색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선택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방식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선호</a:t>
              </a:r>
              <a:endParaRPr lang="en-US" altLang="ko-KR" sz="16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83660" y="2703376"/>
              <a:ext cx="2405208" cy="89255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332027" lvl="1" indent="-170235" latinLnBrk="0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ko-KR" altLang="en-US" sz="12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상담원 등의 </a:t>
              </a:r>
              <a:r>
                <a:rPr lang="ko-KR" altLang="en-US" sz="1200" spc="-35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개입없이</a:t>
              </a:r>
              <a:r>
                <a:rPr lang="ko-KR" altLang="en-US" sz="12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직접 상품검색</a:t>
              </a:r>
              <a:endPara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332027" lvl="1" indent="-170235" latinLnBrk="0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ko-KR" altLang="en-US" sz="12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직접 검색</a:t>
              </a:r>
              <a:r>
                <a:rPr lang="en-US" altLang="ko-KR" sz="12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비교하면서 자신에게 맞는</a:t>
              </a:r>
              <a:r>
                <a:rPr lang="en-US" altLang="ko-KR" sz="12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2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최선의 상품 선택</a:t>
              </a:r>
              <a:endParaRPr lang="en-US" altLang="ko-KR" sz="1200" spc="-3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79621" y="4553255"/>
              <a:ext cx="172268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ko-KR"/>
              </a:defPPr>
              <a:lvl1pPr latinLnBrk="0">
                <a:defRPr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시스템적인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600" b="1" dirty="0" smtClean="0">
                  <a:solidFill>
                    <a:schemeClr val="bg1"/>
                  </a:solidFill>
                </a:rPr>
              </a:br>
              <a:r>
                <a:rPr lang="ko-KR" altLang="en-US" sz="1600" b="1" dirty="0" err="1" smtClean="0">
                  <a:solidFill>
                    <a:schemeClr val="bg1"/>
                  </a:solidFill>
                </a:rPr>
                <a:t>보안성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600" b="1" dirty="0" smtClean="0">
                  <a:solidFill>
                    <a:schemeClr val="bg1"/>
                  </a:solidFill>
                </a:rPr>
              </a:br>
              <a:r>
                <a:rPr lang="ko-KR" altLang="en-US" sz="1600" b="1" dirty="0" smtClean="0">
                  <a:solidFill>
                    <a:schemeClr val="bg1"/>
                  </a:solidFill>
                </a:rPr>
                <a:t>확보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추구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83660" y="4553255"/>
              <a:ext cx="241264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332027" lvl="1" indent="-170235" latinLnBrk="0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ko-KR" altLang="en-US" sz="1200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전화번호</a:t>
              </a:r>
              <a:r>
                <a:rPr lang="en-US" altLang="ko-KR" sz="1200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비밀번호 등 개인정보  노출에 거부감</a:t>
              </a:r>
              <a:r>
                <a:rPr lang="en-US" altLang="ko-KR" sz="1200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  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8261" y="2703376"/>
              <a:ext cx="1292019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ko-KR"/>
              </a:defPPr>
              <a:lvl1pPr latinLnBrk="0">
                <a:defRPr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ko-KR" altLang="en-US" sz="1600" b="1" dirty="0" smtClean="0"/>
                <a:t>비대면 </a:t>
              </a:r>
              <a:r>
                <a:rPr lang="ko-KR" altLang="en-US" sz="1600" b="1" dirty="0"/>
                <a:t>계좌개설 서비스 활성화</a:t>
              </a:r>
              <a:endParaRPr lang="en-US" altLang="ko-KR" sz="1600" b="1" dirty="0" err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24080" y="2703376"/>
              <a:ext cx="2473600" cy="82225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332027" lvl="1" indent="-170235" latinLnBrk="0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ko-KR" altLang="en-US" sz="1200" spc="-35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모바일</a:t>
              </a:r>
              <a:r>
                <a:rPr lang="ko-KR" altLang="en-US" sz="1200" spc="-35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및 인터넷 사용이 </a:t>
              </a:r>
              <a:r>
                <a:rPr lang="ko-KR" altLang="en-US" sz="1200" spc="-35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익숙</a:t>
              </a:r>
              <a:endParaRPr lang="en-US" altLang="ko-KR" sz="1200" spc="-3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332027" lvl="1" indent="-170235" latinLnBrk="0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ko-KR" altLang="en-US" sz="1200" spc="-35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지점방문 </a:t>
              </a:r>
              <a:r>
                <a:rPr lang="ko-KR" altLang="en-US" sz="12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없이 온라인상에서 계좌개설 </a:t>
              </a:r>
              <a:r>
                <a:rPr lang="ko-KR" altLang="en-US" sz="1200" spc="-35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완료</a:t>
              </a:r>
              <a:endPara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8261" y="4553255"/>
              <a:ext cx="1292019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>
              <a:defPPr>
                <a:defRPr lang="ko-KR"/>
              </a:defPPr>
              <a:lvl1pPr latinLnBrk="0">
                <a:defRPr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ko-KR" altLang="en-US" sz="1600" b="1" dirty="0" smtClean="0"/>
                <a:t>개인정보 </a:t>
              </a:r>
              <a:r>
                <a:rPr lang="ko-KR" altLang="en-US" sz="1600" b="1" dirty="0"/>
                <a:t>관리에 관심</a:t>
              </a:r>
              <a:endParaRPr lang="en-US" altLang="ko-KR" sz="1600" b="1" dirty="0" err="1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24080" y="4553255"/>
              <a:ext cx="2473600" cy="64350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316552" lvl="1" indent="-156166" latinLnBrk="0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ko-KR" altLang="en-US" sz="12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대규모 개인정보 유출사고로 자신의 주민번호</a:t>
              </a:r>
              <a:r>
                <a:rPr lang="en-US" altLang="ko-KR" sz="12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비밀번호 등 개인정보 보안에 관심 증가</a:t>
              </a:r>
              <a:endParaRPr lang="en-US" altLang="ko-KR" sz="1200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>
              <a:endCxn id="56" idx="3"/>
            </p:cNvCxnSpPr>
            <p:nvPr/>
          </p:nvCxnSpPr>
          <p:spPr bwMode="auto">
            <a:xfrm>
              <a:off x="609600" y="3891538"/>
              <a:ext cx="81534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타원 66"/>
            <p:cNvSpPr/>
            <p:nvPr/>
          </p:nvSpPr>
          <p:spPr bwMode="auto">
            <a:xfrm>
              <a:off x="714737" y="2443552"/>
              <a:ext cx="198000" cy="19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714737" y="4297660"/>
              <a:ext cx="198000" cy="19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4783817" y="2443552"/>
              <a:ext cx="198000" cy="19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rgbClr val="CC3300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1</a:t>
              </a:r>
              <a:endParaRPr lang="ko-KR" altLang="en-US" sz="1200" b="1" dirty="0">
                <a:solidFill>
                  <a:srgbClr val="CC33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" name="타원 69"/>
            <p:cNvSpPr/>
            <p:nvPr/>
          </p:nvSpPr>
          <p:spPr bwMode="auto">
            <a:xfrm>
              <a:off x="4783817" y="4297660"/>
              <a:ext cx="198000" cy="19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1200" b="1" dirty="0">
                  <a:solidFill>
                    <a:srgbClr val="CC3300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2</a:t>
              </a:r>
              <a:endParaRPr lang="ko-KR" altLang="en-US" sz="1200" b="1" dirty="0">
                <a:solidFill>
                  <a:srgbClr val="CC33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23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ko-KR" altLang="en-US" sz="1200" dirty="0"/>
              <a:t>현 연계신용서비스의 개선방향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94184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신규 </a:t>
                      </a:r>
                      <a:r>
                        <a:rPr lang="ko-KR" altLang="en-US" sz="800" dirty="0" err="1" smtClean="0"/>
                        <a:t>콘텐츠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802650" y="1223755"/>
            <a:ext cx="5177046" cy="3274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0228" latinLnBrk="0">
              <a:spcBef>
                <a:spcPts val="266"/>
              </a:spcBef>
            </a:pP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현재 연계신용 서비스는 </a:t>
            </a:r>
            <a:r>
              <a:rPr lang="ko-KR" altLang="en-US" sz="900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수탁사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중심의 고비용 구조에</a:t>
            </a:r>
            <a:r>
              <a:rPr lang="en-US" altLang="ko-KR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br>
              <a:rPr lang="en-US" altLang="ko-KR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각종 </a:t>
            </a:r>
            <a:r>
              <a:rPr lang="ko-KR" altLang="en-US" sz="900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운영리스크가</a:t>
            </a:r>
            <a:r>
              <a:rPr lang="ko-KR" altLang="en-US" sz="9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존재하고 고객 편의성 마저 낮은 실정임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844326" y="1782627"/>
            <a:ext cx="5313919" cy="4166653"/>
            <a:chOff x="476250" y="1344481"/>
            <a:chExt cx="8324966" cy="4166653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570388" y="1685778"/>
              <a:ext cx="387778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4499" y="1395803"/>
              <a:ext cx="35004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atinLnBrk="0"/>
              <a:r>
                <a:rPr lang="ko-KR" altLang="en-US" sz="1600" b="1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수탁사</a:t>
              </a:r>
              <a:r>
                <a:rPr lang="en-US" altLang="ko-KR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(RMS</a:t>
              </a:r>
              <a:r>
                <a:rPr lang="ko-KR" altLang="en-US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社</a:t>
              </a:r>
              <a:r>
                <a:rPr lang="en-US" altLang="ko-KR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 </a:t>
              </a:r>
              <a:r>
                <a:rPr lang="ko-KR" altLang="en-US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중심의 고비용 구조</a:t>
              </a:r>
            </a:p>
          </p:txBody>
        </p:sp>
        <p:sp>
          <p:nvSpPr>
            <p:cNvPr id="28" name="Rectangle 107">
              <a:extLst>
                <a:ext uri="{FF2B5EF4-FFF2-40B4-BE49-F238E27FC236}">
                  <a16:creationId xmlns="" xmlns:a16="http://schemas.microsoft.com/office/drawing/2014/main" id="{B2A066DE-C0F6-4092-975A-A4AC77632655}"/>
                </a:ext>
              </a:extLst>
            </p:cNvPr>
            <p:cNvSpPr/>
            <p:nvPr/>
          </p:nvSpPr>
          <p:spPr bwMode="auto">
            <a:xfrm flipH="1">
              <a:off x="2766475" y="2282471"/>
              <a:ext cx="1439765" cy="9280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t" anchorCtr="0" compatLnSpc="1">
              <a:prstTxWarp prst="textNoShape">
                <a:avLst/>
              </a:prstTxWarp>
            </a:bodyPr>
            <a:lstStyle/>
            <a:p>
              <a:pPr algn="r" defTabSz="810372" latinLnBrk="0"/>
              <a:endPara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Rectangle 111">
              <a:extLst>
                <a:ext uri="{FF2B5EF4-FFF2-40B4-BE49-F238E27FC236}">
                  <a16:creationId xmlns="" xmlns:a16="http://schemas.microsoft.com/office/drawing/2014/main" id="{66745CC8-77F6-41FA-9859-4227E8A50FAA}"/>
                </a:ext>
              </a:extLst>
            </p:cNvPr>
            <p:cNvSpPr/>
            <p:nvPr/>
          </p:nvSpPr>
          <p:spPr bwMode="auto">
            <a:xfrm flipH="1">
              <a:off x="2764850" y="3351534"/>
              <a:ext cx="1441390" cy="9280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t" anchorCtr="0" compatLnSpc="1">
              <a:prstTxWarp prst="textNoShape">
                <a:avLst/>
              </a:prstTxWarp>
            </a:bodyPr>
            <a:lstStyle/>
            <a:p>
              <a:pPr algn="r" defTabSz="810372" latinLnBrk="0"/>
              <a:endPara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Rectangle 108">
              <a:extLst>
                <a:ext uri="{FF2B5EF4-FFF2-40B4-BE49-F238E27FC236}">
                  <a16:creationId xmlns="" xmlns:a16="http://schemas.microsoft.com/office/drawing/2014/main" id="{9CEACB64-43C8-4238-987B-E15824EB7C20}"/>
                </a:ext>
              </a:extLst>
            </p:cNvPr>
            <p:cNvSpPr/>
            <p:nvPr/>
          </p:nvSpPr>
          <p:spPr bwMode="auto">
            <a:xfrm flipH="1">
              <a:off x="2129565" y="2540840"/>
              <a:ext cx="713299" cy="507871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rgbClr val="95A0B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수탁사</a:t>
              </a:r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.1</a:t>
              </a:r>
            </a:p>
            <a:p>
              <a:pPr algn="ctr" latinLnBrk="0"/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</a:t>
              </a:r>
              <a:endPara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Rectangle 109">
              <a:extLst>
                <a:ext uri="{FF2B5EF4-FFF2-40B4-BE49-F238E27FC236}">
                  <a16:creationId xmlns="" xmlns:a16="http://schemas.microsoft.com/office/drawing/2014/main" id="{04FB4AAF-56B1-41A6-993C-A80FEEE96E21}"/>
                </a:ext>
              </a:extLst>
            </p:cNvPr>
            <p:cNvSpPr/>
            <p:nvPr/>
          </p:nvSpPr>
          <p:spPr bwMode="auto">
            <a:xfrm flipH="1">
              <a:off x="873315" y="2173717"/>
              <a:ext cx="984776" cy="507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ko-KR" altLang="en-US" sz="10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캐피탈</a:t>
              </a:r>
              <a:endPara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Rectangle 110">
              <a:extLst>
                <a:ext uri="{FF2B5EF4-FFF2-40B4-BE49-F238E27FC236}">
                  <a16:creationId xmlns="" xmlns:a16="http://schemas.microsoft.com/office/drawing/2014/main" id="{1AE25FA6-4B72-427E-B12F-504FE0ABFC1F}"/>
                </a:ext>
              </a:extLst>
            </p:cNvPr>
            <p:cNvSpPr/>
            <p:nvPr/>
          </p:nvSpPr>
          <p:spPr bwMode="auto">
            <a:xfrm flipH="1">
              <a:off x="873315" y="2839124"/>
              <a:ext cx="984776" cy="507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r>
                <a: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저축은행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="" xmlns:a16="http://schemas.microsoft.com/office/drawing/2014/main" id="{E86ABB11-17CB-4992-893E-2E7A6187C036}"/>
                </a:ext>
              </a:extLst>
            </p:cNvPr>
            <p:cNvSpPr/>
            <p:nvPr/>
          </p:nvSpPr>
          <p:spPr bwMode="auto">
            <a:xfrm flipH="1">
              <a:off x="812328" y="2895716"/>
              <a:ext cx="984776" cy="5078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저축은행</a:t>
              </a:r>
            </a:p>
          </p:txBody>
        </p:sp>
        <p:sp>
          <p:nvSpPr>
            <p:cNvPr id="34" name="Rectangle 113">
              <a:extLst>
                <a:ext uri="{FF2B5EF4-FFF2-40B4-BE49-F238E27FC236}">
                  <a16:creationId xmlns="" xmlns:a16="http://schemas.microsoft.com/office/drawing/2014/main" id="{93B60616-2A73-4075-AD77-5A5A5682C413}"/>
                </a:ext>
              </a:extLst>
            </p:cNvPr>
            <p:cNvSpPr/>
            <p:nvPr/>
          </p:nvSpPr>
          <p:spPr bwMode="auto">
            <a:xfrm flipH="1">
              <a:off x="820561" y="2221579"/>
              <a:ext cx="984776" cy="5078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r>
                <a: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캐피탈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6595FE2D-5017-4670-8FD6-240EDDADB215}"/>
                </a:ext>
              </a:extLst>
            </p:cNvPr>
            <p:cNvSpPr txBox="1"/>
            <p:nvPr/>
          </p:nvSpPr>
          <p:spPr>
            <a:xfrm flipH="1">
              <a:off x="3108428" y="2955812"/>
              <a:ext cx="361958" cy="201846"/>
            </a:xfrm>
            <a:prstGeom prst="rect">
              <a:avLst/>
            </a:prstGeom>
            <a:noFill/>
          </p:spPr>
          <p:txBody>
            <a:bodyPr wrap="none" lIns="81037" tIns="40519" rIns="81037" bIns="40519" rtlCol="0" anchor="ctr" anchorCtr="0">
              <a:spAutoFit/>
            </a:bodyPr>
            <a:lstStyle/>
            <a:p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HTS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Connector: Curved 117">
              <a:extLst>
                <a:ext uri="{FF2B5EF4-FFF2-40B4-BE49-F238E27FC236}">
                  <a16:creationId xmlns="" xmlns:a16="http://schemas.microsoft.com/office/drawing/2014/main" id="{2BFED80A-DABF-41D2-AD6D-AB95A4A0A5E3}"/>
                </a:ext>
              </a:extLst>
            </p:cNvPr>
            <p:cNvCxnSpPr>
              <a:stCxn id="30" idx="1"/>
              <a:endCxn id="75" idx="3"/>
            </p:cNvCxnSpPr>
            <p:nvPr/>
          </p:nvCxnSpPr>
          <p:spPr bwMode="auto">
            <a:xfrm flipV="1">
              <a:off x="2842864" y="2748355"/>
              <a:ext cx="237109" cy="4642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Connector: Curved 118">
              <a:extLst>
                <a:ext uri="{FF2B5EF4-FFF2-40B4-BE49-F238E27FC236}">
                  <a16:creationId xmlns="" xmlns:a16="http://schemas.microsoft.com/office/drawing/2014/main" id="{DDC8992E-FCA3-4A11-92CE-6CA82E94506A}"/>
                </a:ext>
              </a:extLst>
            </p:cNvPr>
            <p:cNvCxnSpPr>
              <a:cxnSpLocks/>
              <a:stCxn id="54" idx="2"/>
              <a:endCxn id="38" idx="3"/>
            </p:cNvCxnSpPr>
            <p:nvPr/>
          </p:nvCxnSpPr>
          <p:spPr bwMode="auto">
            <a:xfrm flipV="1">
              <a:off x="2776288" y="3807965"/>
              <a:ext cx="303685" cy="23893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38" name="Picture 384" descr="MCj04315660000[1]">
              <a:extLst>
                <a:ext uri="{FF2B5EF4-FFF2-40B4-BE49-F238E27FC236}">
                  <a16:creationId xmlns="" xmlns:a16="http://schemas.microsoft.com/office/drawing/2014/main" id="{1DE170E0-B589-428D-AD77-6E75B4F92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79973" y="3627420"/>
              <a:ext cx="418869" cy="361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330F0896-2E90-446A-AB32-7C5DD61908D2}"/>
                </a:ext>
              </a:extLst>
            </p:cNvPr>
            <p:cNvSpPr txBox="1"/>
            <p:nvPr/>
          </p:nvSpPr>
          <p:spPr>
            <a:xfrm flipH="1">
              <a:off x="3108428" y="3936252"/>
              <a:ext cx="361958" cy="201846"/>
            </a:xfrm>
            <a:prstGeom prst="rect">
              <a:avLst/>
            </a:prstGeom>
            <a:noFill/>
          </p:spPr>
          <p:txBody>
            <a:bodyPr wrap="none" lIns="81037" tIns="40519" rIns="81037" bIns="40519" rtlCol="0" anchor="ctr" anchorCtr="0">
              <a:spAutoFit/>
            </a:bodyPr>
            <a:lstStyle/>
            <a:p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HTS</a:t>
              </a:r>
              <a:endParaRPr lang="ko-KR" altLang="en-US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40" name="Connector: Curved 122">
              <a:extLst>
                <a:ext uri="{FF2B5EF4-FFF2-40B4-BE49-F238E27FC236}">
                  <a16:creationId xmlns="" xmlns:a16="http://schemas.microsoft.com/office/drawing/2014/main" id="{1C0C30D3-2AB7-43F4-BEF0-E8AF29B87AEF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 bwMode="auto">
            <a:xfrm rot="10800000" flipH="1" flipV="1">
              <a:off x="1858087" y="2427651"/>
              <a:ext cx="271476" cy="36712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Connector: Curved 123">
              <a:extLst>
                <a:ext uri="{FF2B5EF4-FFF2-40B4-BE49-F238E27FC236}">
                  <a16:creationId xmlns="" xmlns:a16="http://schemas.microsoft.com/office/drawing/2014/main" id="{7B0F45B1-D2E7-43DA-90AB-E02444686315}"/>
                </a:ext>
              </a:extLst>
            </p:cNvPr>
            <p:cNvCxnSpPr>
              <a:cxnSpLocks/>
              <a:stCxn id="32" idx="1"/>
              <a:endCxn id="30" idx="3"/>
            </p:cNvCxnSpPr>
            <p:nvPr/>
          </p:nvCxnSpPr>
          <p:spPr bwMode="auto">
            <a:xfrm rot="10800000" flipH="1">
              <a:off x="1858087" y="2794775"/>
              <a:ext cx="271476" cy="29828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Connector: Curved 124">
              <a:extLst>
                <a:ext uri="{FF2B5EF4-FFF2-40B4-BE49-F238E27FC236}">
                  <a16:creationId xmlns="" xmlns:a16="http://schemas.microsoft.com/office/drawing/2014/main" id="{E4CFD39D-38B3-481F-85F2-67D772BF9B41}"/>
                </a:ext>
              </a:extLst>
            </p:cNvPr>
            <p:cNvCxnSpPr>
              <a:cxnSpLocks/>
              <a:stCxn id="33" idx="1"/>
              <a:endCxn id="52" idx="3"/>
            </p:cNvCxnSpPr>
            <p:nvPr/>
          </p:nvCxnSpPr>
          <p:spPr bwMode="auto">
            <a:xfrm rot="10800000" flipH="1" flipV="1">
              <a:off x="1797104" y="3149653"/>
              <a:ext cx="332461" cy="40659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Connector: Curved 125">
              <a:extLst>
                <a:ext uri="{FF2B5EF4-FFF2-40B4-BE49-F238E27FC236}">
                  <a16:creationId xmlns="" xmlns:a16="http://schemas.microsoft.com/office/drawing/2014/main" id="{7A23A975-C2EA-4B11-ADB8-5BEA5F37E8FD}"/>
                </a:ext>
              </a:extLst>
            </p:cNvPr>
            <p:cNvCxnSpPr>
              <a:cxnSpLocks/>
              <a:stCxn id="34" idx="1"/>
              <a:endCxn id="52" idx="3"/>
            </p:cNvCxnSpPr>
            <p:nvPr/>
          </p:nvCxnSpPr>
          <p:spPr bwMode="auto">
            <a:xfrm rot="10800000" flipH="1" flipV="1">
              <a:off x="1805337" y="2475517"/>
              <a:ext cx="324227" cy="108073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Connector: Elbow 127">
              <a:extLst>
                <a:ext uri="{FF2B5EF4-FFF2-40B4-BE49-F238E27FC236}">
                  <a16:creationId xmlns="" xmlns:a16="http://schemas.microsoft.com/office/drawing/2014/main" id="{F502E134-4365-4160-91F5-9FE12EEE4E8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954962" y="1811835"/>
              <a:ext cx="258369" cy="1199639"/>
            </a:xfrm>
            <a:prstGeom prst="bentConnector3">
              <a:avLst>
                <a:gd name="adj1" fmla="val -78004"/>
              </a:avLst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Connector: Elbow 133">
              <a:extLst>
                <a:ext uri="{FF2B5EF4-FFF2-40B4-BE49-F238E27FC236}">
                  <a16:creationId xmlns="" xmlns:a16="http://schemas.microsoft.com/office/drawing/2014/main" id="{54FEEF2A-1FC6-4457-AEB4-977C9FD2E140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1603398" y="1797021"/>
              <a:ext cx="367124" cy="1120513"/>
            </a:xfrm>
            <a:prstGeom prst="bentConnector3">
              <a:avLst>
                <a:gd name="adj1" fmla="val -27449"/>
              </a:avLst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Connector: Elbow 136">
              <a:extLst>
                <a:ext uri="{FF2B5EF4-FFF2-40B4-BE49-F238E27FC236}">
                  <a16:creationId xmlns="" xmlns:a16="http://schemas.microsoft.com/office/drawing/2014/main" id="{4637120A-A996-485C-BC69-A7C7F9B924F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609069" y="2540839"/>
              <a:ext cx="1032175" cy="435020"/>
            </a:xfrm>
            <a:prstGeom prst="bentConnector4">
              <a:avLst>
                <a:gd name="adj1" fmla="val 34848"/>
                <a:gd name="adj2" fmla="val 182575"/>
              </a:avLst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Rectangle 137">
              <a:extLst>
                <a:ext uri="{FF2B5EF4-FFF2-40B4-BE49-F238E27FC236}">
                  <a16:creationId xmlns="" xmlns:a16="http://schemas.microsoft.com/office/drawing/2014/main" id="{6747E0AB-974C-4E5F-9303-69C6E224478C}"/>
                </a:ext>
              </a:extLst>
            </p:cNvPr>
            <p:cNvSpPr/>
            <p:nvPr/>
          </p:nvSpPr>
          <p:spPr bwMode="auto">
            <a:xfrm flipH="1">
              <a:off x="873315" y="3494046"/>
              <a:ext cx="984776" cy="507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r>
                <a: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저축은행</a:t>
              </a:r>
            </a:p>
          </p:txBody>
        </p:sp>
        <p:sp>
          <p:nvSpPr>
            <p:cNvPr id="48" name="Rectangle 138">
              <a:extLst>
                <a:ext uri="{FF2B5EF4-FFF2-40B4-BE49-F238E27FC236}">
                  <a16:creationId xmlns="" xmlns:a16="http://schemas.microsoft.com/office/drawing/2014/main" id="{F16DB809-6998-4B96-8974-E50840FC078C}"/>
                </a:ext>
              </a:extLst>
            </p:cNvPr>
            <p:cNvSpPr/>
            <p:nvPr/>
          </p:nvSpPr>
          <p:spPr bwMode="auto">
            <a:xfrm flipH="1">
              <a:off x="812328" y="3550641"/>
              <a:ext cx="984776" cy="5078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손보사</a:t>
              </a:r>
            </a:p>
          </p:txBody>
        </p:sp>
        <p:cxnSp>
          <p:nvCxnSpPr>
            <p:cNvPr id="49" name="Connector: Curved 163">
              <a:extLst>
                <a:ext uri="{FF2B5EF4-FFF2-40B4-BE49-F238E27FC236}">
                  <a16:creationId xmlns="" xmlns:a16="http://schemas.microsoft.com/office/drawing/2014/main" id="{298DBD4F-D93D-4950-A07E-3703F03718C1}"/>
                </a:ext>
              </a:extLst>
            </p:cNvPr>
            <p:cNvCxnSpPr>
              <a:cxnSpLocks/>
              <a:stCxn id="47" idx="1"/>
              <a:endCxn id="52" idx="3"/>
            </p:cNvCxnSpPr>
            <p:nvPr/>
          </p:nvCxnSpPr>
          <p:spPr bwMode="auto">
            <a:xfrm rot="10800000" flipH="1">
              <a:off x="1858087" y="3556253"/>
              <a:ext cx="271476" cy="19172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Connector: Curved 164">
              <a:extLst>
                <a:ext uri="{FF2B5EF4-FFF2-40B4-BE49-F238E27FC236}">
                  <a16:creationId xmlns="" xmlns:a16="http://schemas.microsoft.com/office/drawing/2014/main" id="{8C8F67AE-DD12-45A9-9100-B7643646643C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 bwMode="auto">
            <a:xfrm>
              <a:off x="2842864" y="2794776"/>
              <a:ext cx="237109" cy="101318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AE9FE25E-03DC-47D7-A1FB-247BA29D9CDA}"/>
                </a:ext>
              </a:extLst>
            </p:cNvPr>
            <p:cNvSpPr txBox="1"/>
            <p:nvPr/>
          </p:nvSpPr>
          <p:spPr>
            <a:xfrm flipH="1">
              <a:off x="1904694" y="3028752"/>
              <a:ext cx="361958" cy="201846"/>
            </a:xfrm>
            <a:prstGeom prst="rect">
              <a:avLst/>
            </a:prstGeom>
            <a:noFill/>
          </p:spPr>
          <p:txBody>
            <a:bodyPr wrap="none" lIns="81037" tIns="40519" rIns="81037" bIns="40519" rtlCol="0" anchor="ctr" anchorCtr="0">
              <a:spAutoFit/>
            </a:bodyPr>
            <a:lstStyle/>
            <a:p>
              <a:r>
                <a:rPr lang="ko-KR" altLang="en-US" sz="800" i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제휴</a:t>
              </a:r>
            </a:p>
          </p:txBody>
        </p:sp>
        <p:sp>
          <p:nvSpPr>
            <p:cNvPr id="52" name="Rectangle 169">
              <a:extLst>
                <a:ext uri="{FF2B5EF4-FFF2-40B4-BE49-F238E27FC236}">
                  <a16:creationId xmlns="" xmlns:a16="http://schemas.microsoft.com/office/drawing/2014/main" id="{81841CD7-5DAA-475C-9B87-7BE98669C894}"/>
                </a:ext>
              </a:extLst>
            </p:cNvPr>
            <p:cNvSpPr/>
            <p:nvPr/>
          </p:nvSpPr>
          <p:spPr bwMode="auto">
            <a:xfrm flipH="1">
              <a:off x="2129565" y="3325505"/>
              <a:ext cx="713299" cy="461496"/>
            </a:xfrm>
            <a:prstGeom prst="rect">
              <a:avLst/>
            </a:prstGeom>
            <a:solidFill>
              <a:srgbClr val="D9DDE3"/>
            </a:solidFill>
            <a:ln w="9525" cap="flat" cmpd="sng" algn="ctr">
              <a:solidFill>
                <a:srgbClr val="95A0B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/>
              <a:r>
                <a: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수탁사</a:t>
              </a:r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.2</a:t>
              </a:r>
              <a:endPara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" name="Oval 170">
              <a:extLst>
                <a:ext uri="{FF2B5EF4-FFF2-40B4-BE49-F238E27FC236}">
                  <a16:creationId xmlns="" xmlns:a16="http://schemas.microsoft.com/office/drawing/2014/main" id="{9C0A4AC2-B4E2-4DD6-B7CD-6550558F00AD}"/>
                </a:ext>
              </a:extLst>
            </p:cNvPr>
            <p:cNvSpPr/>
            <p:nvPr/>
          </p:nvSpPr>
          <p:spPr bwMode="auto">
            <a:xfrm flipH="1">
              <a:off x="2205846" y="2776131"/>
              <a:ext cx="570442" cy="191959"/>
            </a:xfrm>
            <a:prstGeom prst="ellipse">
              <a:avLst/>
            </a:prstGeom>
            <a:noFill/>
            <a:ln w="9525" cap="flat" cmpd="sng" algn="ctr">
              <a:solidFill>
                <a:srgbClr val="CC33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54" name="Oval 174">
              <a:extLst>
                <a:ext uri="{FF2B5EF4-FFF2-40B4-BE49-F238E27FC236}">
                  <a16:creationId xmlns="" xmlns:a16="http://schemas.microsoft.com/office/drawing/2014/main" id="{E2487AA9-5DFA-4D5B-AB43-CCB7F8832534}"/>
                </a:ext>
              </a:extLst>
            </p:cNvPr>
            <p:cNvSpPr/>
            <p:nvPr/>
          </p:nvSpPr>
          <p:spPr bwMode="auto">
            <a:xfrm flipH="1">
              <a:off x="2205846" y="3950920"/>
              <a:ext cx="570442" cy="191959"/>
            </a:xfrm>
            <a:prstGeom prst="ellips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r>
                <a:rPr lang="en-US" altLang="ko-KR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</a:t>
              </a:r>
              <a:endPara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175">
              <a:extLst>
                <a:ext uri="{FF2B5EF4-FFF2-40B4-BE49-F238E27FC236}">
                  <a16:creationId xmlns="" xmlns:a16="http://schemas.microsoft.com/office/drawing/2014/main" id="{BA491973-1F2E-475D-9C01-50D0EECC9CC9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 bwMode="auto">
            <a:xfrm>
              <a:off x="2486214" y="3786999"/>
              <a:ext cx="4853" cy="1639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8C39F3D-A313-4502-B054-F61B888F895F}"/>
                </a:ext>
              </a:extLst>
            </p:cNvPr>
            <p:cNvSpPr txBox="1"/>
            <p:nvPr/>
          </p:nvSpPr>
          <p:spPr>
            <a:xfrm flipH="1">
              <a:off x="2006920" y="3770106"/>
              <a:ext cx="361958" cy="201846"/>
            </a:xfrm>
            <a:prstGeom prst="rect">
              <a:avLst/>
            </a:prstGeom>
            <a:noFill/>
          </p:spPr>
          <p:txBody>
            <a:bodyPr wrap="none" lIns="81037" tIns="40519" rIns="81037" bIns="40519" rtlCol="0" anchor="ctr" anchorCtr="0">
              <a:spAutoFit/>
            </a:bodyPr>
            <a:lstStyle/>
            <a:p>
              <a:r>
                <a:rPr lang="ko-KR" altLang="en-US" sz="800" i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외주</a:t>
              </a:r>
            </a:p>
          </p:txBody>
        </p:sp>
        <p:pic>
          <p:nvPicPr>
            <p:cNvPr id="75" name="Picture 384" descr="MCj04315660000[1]">
              <a:extLst>
                <a:ext uri="{FF2B5EF4-FFF2-40B4-BE49-F238E27FC236}">
                  <a16:creationId xmlns="" xmlns:a16="http://schemas.microsoft.com/office/drawing/2014/main" id="{62F4A07F-7670-401B-A5F9-741BE5B8A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79973" y="2567810"/>
              <a:ext cx="418869" cy="361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D48045E-806E-4498-BE70-D9B5A430E9F2}"/>
                </a:ext>
              </a:extLst>
            </p:cNvPr>
            <p:cNvSpPr txBox="1"/>
            <p:nvPr/>
          </p:nvSpPr>
          <p:spPr>
            <a:xfrm flipH="1">
              <a:off x="2685712" y="1900667"/>
              <a:ext cx="724557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atinLnBrk="0"/>
              <a:r>
                <a:rPr lang="ko-KR" altLang="en-US" sz="900" b="1" i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시스템 이용료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FCD34875-6DE3-4786-947B-04EA3B4CCBC2}"/>
                </a:ext>
              </a:extLst>
            </p:cNvPr>
            <p:cNvSpPr txBox="1"/>
            <p:nvPr/>
          </p:nvSpPr>
          <p:spPr>
            <a:xfrm flipH="1">
              <a:off x="1376420" y="1900666"/>
              <a:ext cx="83997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/>
              <a:r>
                <a:rPr lang="ko-KR" altLang="en-US" sz="900" b="1" i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대출중개 수수료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C6423E59-7B21-41EB-BA60-CE2CA0F5EACB}"/>
                </a:ext>
              </a:extLst>
            </p:cNvPr>
            <p:cNvSpPr txBox="1"/>
            <p:nvPr/>
          </p:nvSpPr>
          <p:spPr>
            <a:xfrm flipH="1">
              <a:off x="2557137" y="2186124"/>
              <a:ext cx="780123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latinLnBrk="0">
                <a:defRPr sz="900" b="1" i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altLang="ko-KR" dirty="0" smtClean="0"/>
                <a:t>RMS</a:t>
              </a:r>
              <a:r>
                <a:rPr lang="ko-KR" altLang="en-US" dirty="0" smtClean="0"/>
                <a:t>이용료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EC0D2F-9C1B-4FCC-8C4C-72EE1C765307}"/>
                </a:ext>
              </a:extLst>
            </p:cNvPr>
            <p:cNvSpPr txBox="1"/>
            <p:nvPr/>
          </p:nvSpPr>
          <p:spPr>
            <a:xfrm>
              <a:off x="3447806" y="4064707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/>
              <a:r>
                <a:rPr lang="ko-KR" altLang="en-US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개인투자자</a:t>
              </a:r>
            </a:p>
          </p:txBody>
        </p:sp>
        <p:pic>
          <p:nvPicPr>
            <p:cNvPr id="80" name="Picture 78" descr="8">
              <a:extLst>
                <a:ext uri="{FF2B5EF4-FFF2-40B4-BE49-F238E27FC236}">
                  <a16:creationId xmlns:a16="http://schemas.microsoft.com/office/drawing/2014/main" xmlns="" id="{DADD45F5-6CEC-4E4C-9168-E9642F513A7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496434" y="3664167"/>
              <a:ext cx="600370" cy="47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95EC0D2F-9C1B-4FCC-8C4C-72EE1C765307}"/>
                </a:ext>
              </a:extLst>
            </p:cNvPr>
            <p:cNvSpPr txBox="1"/>
            <p:nvPr/>
          </p:nvSpPr>
          <p:spPr>
            <a:xfrm>
              <a:off x="3447806" y="3008410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/>
              <a:r>
                <a:rPr lang="ko-KR" altLang="en-US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개인투자자</a:t>
              </a:r>
            </a:p>
          </p:txBody>
        </p:sp>
        <p:pic>
          <p:nvPicPr>
            <p:cNvPr id="82" name="Picture 78" descr="8">
              <a:extLst>
                <a:ext uri="{FF2B5EF4-FFF2-40B4-BE49-F238E27FC236}">
                  <a16:creationId xmlns:a16="http://schemas.microsoft.com/office/drawing/2014/main" xmlns="" id="{DADD45F5-6CEC-4E4C-9168-E9642F513A7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496434" y="2613082"/>
              <a:ext cx="600370" cy="47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3" name="Connector: Curved 117">
              <a:extLst>
                <a:ext uri="{FF2B5EF4-FFF2-40B4-BE49-F238E27FC236}">
                  <a16:creationId xmlns="" xmlns:a16="http://schemas.microsoft.com/office/drawing/2014/main" id="{2BFED80A-DABF-41D2-AD6D-AB95A4A0A5E3}"/>
                </a:ext>
              </a:extLst>
            </p:cNvPr>
            <p:cNvCxnSpPr/>
            <p:nvPr/>
          </p:nvCxnSpPr>
          <p:spPr bwMode="auto">
            <a:xfrm flipV="1">
              <a:off x="2842861" y="2729450"/>
              <a:ext cx="394888" cy="6532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모서리가 둥근 직사각형 83"/>
            <p:cNvSpPr/>
            <p:nvPr/>
          </p:nvSpPr>
          <p:spPr bwMode="auto">
            <a:xfrm>
              <a:off x="3503641" y="2317134"/>
              <a:ext cx="673002" cy="14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itchFamily="50" charset="-127"/>
                  <a:cs typeface="Arial" panose="020B0604020202020204" pitchFamily="34" charset="0"/>
                </a:rPr>
                <a:t>A</a:t>
              </a:r>
              <a:r>
                <a:rPr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itchFamily="50" charset="-127"/>
                  <a:cs typeface="Arial" panose="020B0604020202020204" pitchFamily="34" charset="0"/>
                </a:rPr>
                <a:t>증권사</a:t>
              </a:r>
            </a:p>
          </p:txBody>
        </p:sp>
        <p:sp>
          <p:nvSpPr>
            <p:cNvPr id="85" name="모서리가 둥근 직사각형 84"/>
            <p:cNvSpPr/>
            <p:nvPr/>
          </p:nvSpPr>
          <p:spPr bwMode="auto">
            <a:xfrm>
              <a:off x="3503641" y="3383393"/>
              <a:ext cx="673002" cy="14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itchFamily="50" charset="-127"/>
                  <a:cs typeface="Arial" panose="020B0604020202020204" pitchFamily="34" charset="0"/>
                </a:rPr>
                <a:t>B</a:t>
              </a:r>
              <a:r>
                <a:rPr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itchFamily="50" charset="-127"/>
                  <a:cs typeface="Arial" panose="020B0604020202020204" pitchFamily="34" charset="0"/>
                </a:rPr>
                <a:t>증권사</a:t>
              </a: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87127" y="4386755"/>
              <a:ext cx="3712848" cy="467186"/>
              <a:chOff x="687127" y="4409615"/>
              <a:chExt cx="3712848" cy="467186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687127" y="4409615"/>
                <a:ext cx="3712848" cy="467186"/>
              </a:xfrm>
              <a:prstGeom prst="roundRect">
                <a:avLst/>
              </a:prstGeom>
              <a:solidFill>
                <a:srgbClr val="F1EDE9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715C7E4D-EF17-45D6-9EC3-06D4231F98EF}"/>
                  </a:ext>
                </a:extLst>
              </p:cNvPr>
              <p:cNvSpPr txBox="1"/>
              <p:nvPr/>
            </p:nvSpPr>
            <p:spPr>
              <a:xfrm>
                <a:off x="692306" y="4438722"/>
                <a:ext cx="3702492" cy="378493"/>
              </a:xfrm>
              <a:prstGeom prst="rect">
                <a:avLst/>
              </a:prstGeom>
              <a:noFill/>
            </p:spPr>
            <p:txBody>
              <a:bodyPr wrap="square" lIns="81037" tIns="40519" rIns="81037" bIns="40519" rtlCol="0">
                <a:spAutoFit/>
              </a:bodyPr>
              <a:lstStyle/>
              <a:p>
                <a:pPr marL="161794" lvl="1" indent="-92855" latinLnBrk="0">
                  <a:buFont typeface="Wingdings" pitchFamily="2" charset="2"/>
                  <a:buChar char="§"/>
                </a:pPr>
                <a:r>
                  <a:rPr lang="ko-KR" altLang="en-US" sz="1100" spc="-1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수탁사로 집중되는 수익구조</a:t>
                </a:r>
                <a:endParaRPr lang="en-US" altLang="ko-KR" sz="1100" spc="-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  <a:p>
                <a:pPr marL="161794" lvl="1" indent="-92855" latinLnBrk="0">
                  <a:buFont typeface="Wingdings" pitchFamily="2" charset="2"/>
                  <a:buChar char="§"/>
                </a:pPr>
                <a:r>
                  <a:rPr lang="ko-KR" altLang="en-US" sz="1100" spc="-1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수탁사를 통한 제휴 구조로</a:t>
                </a:r>
                <a:r>
                  <a:rPr lang="en-US" altLang="ko-KR" sz="1100" spc="-1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, </a:t>
                </a:r>
                <a:r>
                  <a:rPr lang="ko-KR" altLang="en-US" sz="1100" spc="-1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여신사 제휴처 확대에 제약</a:t>
                </a:r>
              </a:p>
            </p:txBody>
          </p:sp>
        </p:grpSp>
        <p:sp>
          <p:nvSpPr>
            <p:cNvPr id="89" name="직사각형 88"/>
            <p:cNvSpPr/>
            <p:nvPr/>
          </p:nvSpPr>
          <p:spPr bwMode="auto">
            <a:xfrm>
              <a:off x="4648902" y="1685778"/>
              <a:ext cx="387778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077528" y="1395803"/>
              <a:ext cx="35004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atinLnBrk="0"/>
              <a:r>
                <a:rPr lang="ko-KR" altLang="en-US" sz="1600" b="1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운영리스크</a:t>
              </a:r>
              <a:r>
                <a:rPr lang="ko-KR" altLang="en-US" sz="16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6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존재 및 낮은 고객 편의성</a:t>
              </a:r>
            </a:p>
          </p:txBody>
        </p:sp>
        <p:sp>
          <p:nvSpPr>
            <p:cNvPr id="91" name="모서리가 둥근 직사각형 90"/>
            <p:cNvSpPr/>
            <p:nvPr/>
          </p:nvSpPr>
          <p:spPr bwMode="auto">
            <a:xfrm>
              <a:off x="7166175" y="2062886"/>
              <a:ext cx="1361876" cy="22673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defTabSz="924391" latinLnBrk="0"/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문제점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58671F1-5281-4183-BE24-CA6B0AEFC638}"/>
                </a:ext>
              </a:extLst>
            </p:cNvPr>
            <p:cNvSpPr txBox="1"/>
            <p:nvPr/>
          </p:nvSpPr>
          <p:spPr>
            <a:xfrm>
              <a:off x="7121725" y="3662909"/>
              <a:ext cx="1679491" cy="851271"/>
            </a:xfrm>
            <a:prstGeom prst="rect">
              <a:avLst/>
            </a:prstGeom>
            <a:noFill/>
          </p:spPr>
          <p:txBody>
            <a:bodyPr wrap="square" lIns="81037" tIns="40519" rIns="81037" bIns="40519" rtlCol="0">
              <a:spAutoFit/>
            </a:bodyPr>
            <a:lstStyle>
              <a:defPPr>
                <a:defRPr lang="ko-KR"/>
              </a:defPPr>
              <a:lvl1pPr marL="85725" indent="-85725" latinLnBrk="0">
                <a:spcBef>
                  <a:spcPts val="600"/>
                </a:spcBef>
                <a:buFont typeface="Arial" panose="020B0604020202020204" pitchFamily="34" charset="0"/>
                <a:buChar char="•"/>
                <a:defRPr sz="1200">
                  <a:ea typeface="맑은 고딕" panose="020B0503020000020004" pitchFamily="50" charset="-127"/>
                </a:defRPr>
              </a:lvl1pPr>
            </a:lstStyle>
            <a:p>
              <a:pPr marL="161794" lvl="1" indent="-92855" latinLnBrk="0">
                <a:buFont typeface="Wingdings" pitchFamily="2" charset="2"/>
                <a:buChar char="§"/>
              </a:pPr>
              <a:r>
                <a:rPr lang="ko-KR" altLang="en-US" sz="1000" b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추가인증 및</a:t>
              </a:r>
              <a:r>
                <a:rPr lang="en-US" altLang="ko-KR" sz="1000" b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000" b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000" b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대출 프로세스 진행에 시간소요 </a:t>
              </a:r>
              <a:endParaRPr lang="en-US" altLang="ko-KR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61794" lvl="1" indent="-92855" latinLnBrk="0">
                <a:buFont typeface="Wingdings" pitchFamily="2" charset="2"/>
                <a:buChar char="§"/>
              </a:pPr>
              <a:r>
                <a:rPr lang="ko-KR" altLang="en-US" sz="1000" b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상이한 </a:t>
              </a:r>
              <a:r>
                <a:rPr lang="en-US" altLang="ko-KR" sz="1000" b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UI </a:t>
              </a:r>
              <a:r>
                <a:rPr lang="ko-KR" altLang="en-US" sz="1000" b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등 불편</a:t>
              </a:r>
              <a:r>
                <a:rPr lang="en-US" altLang="ko-KR" sz="1000" b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000" b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endParaRPr lang="ko-KR" altLang="en-US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82ACC03-2B2F-4D63-85BB-44E806F87772}"/>
                </a:ext>
              </a:extLst>
            </p:cNvPr>
            <p:cNvSpPr txBox="1"/>
            <p:nvPr/>
          </p:nvSpPr>
          <p:spPr>
            <a:xfrm>
              <a:off x="7121725" y="2678449"/>
              <a:ext cx="1498207" cy="389606"/>
            </a:xfrm>
            <a:prstGeom prst="rect">
              <a:avLst/>
            </a:prstGeom>
            <a:noFill/>
          </p:spPr>
          <p:txBody>
            <a:bodyPr wrap="square" lIns="81037" tIns="40519" rIns="81037" bIns="40519" rtlCol="0">
              <a:spAutoFit/>
            </a:bodyPr>
            <a:lstStyle/>
            <a:p>
              <a:pPr marL="161794" lvl="1" indent="-92855" latinLnBrk="0">
                <a:buFont typeface="Wingdings" pitchFamily="2" charset="2"/>
                <a:buChar char="§"/>
              </a:pPr>
              <a:r>
                <a:rPr lang="ko-KR" altLang="en-US" sz="1000" b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개인정보유출 위험</a:t>
              </a:r>
              <a:endParaRPr lang="en-US" altLang="ko-KR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61794" lvl="1" indent="-92855" latinLnBrk="0">
                <a:buFont typeface="Wingdings" pitchFamily="2" charset="2"/>
                <a:buChar char="§"/>
              </a:pPr>
              <a:r>
                <a:rPr lang="ko-KR" altLang="en-US" sz="1000" b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불완전 판매 우려</a:t>
              </a:r>
              <a:endParaRPr lang="en-US" altLang="ko-KR" sz="1000" b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C5805589-0D7C-4AF0-A75E-B8F357924974}"/>
                </a:ext>
              </a:extLst>
            </p:cNvPr>
            <p:cNvSpPr txBox="1"/>
            <p:nvPr/>
          </p:nvSpPr>
          <p:spPr>
            <a:xfrm>
              <a:off x="5982141" y="2398115"/>
              <a:ext cx="657382" cy="220329"/>
            </a:xfrm>
            <a:prstGeom prst="rect">
              <a:avLst/>
            </a:prstGeom>
            <a:noFill/>
          </p:spPr>
          <p:txBody>
            <a:bodyPr wrap="none" lIns="81037" tIns="40519" rIns="81037" bIns="40519" rtlCol="0">
              <a:spAutoFit/>
            </a:bodyPr>
            <a:lstStyle/>
            <a:p>
              <a:pPr algn="ctr" latinLnBrk="0"/>
              <a:r>
                <a:rPr lang="ko-KR" altLang="en-US" sz="900" b="1" i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원격 지원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8660DB5F-D205-4D58-A15C-A12E8AEE9B5A}"/>
                </a:ext>
              </a:extLst>
            </p:cNvPr>
            <p:cNvSpPr txBox="1"/>
            <p:nvPr/>
          </p:nvSpPr>
          <p:spPr>
            <a:xfrm>
              <a:off x="5458996" y="2734086"/>
              <a:ext cx="7200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latinLnBrk="0">
                <a:defRPr sz="800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RMS</a:t>
              </a:r>
              <a:r>
                <a:rPr lang="ko-KR" altLang="en-US" dirty="0"/>
                <a:t>상담원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51E6760D-ACFB-41F1-9438-A91D6946370D}"/>
                </a:ext>
              </a:extLst>
            </p:cNvPr>
            <p:cNvSpPr txBox="1"/>
            <p:nvPr/>
          </p:nvSpPr>
          <p:spPr>
            <a:xfrm>
              <a:off x="5319309" y="3977788"/>
              <a:ext cx="1020725" cy="433334"/>
            </a:xfrm>
            <a:prstGeom prst="rect">
              <a:avLst/>
            </a:prstGeom>
            <a:noFill/>
          </p:spPr>
          <p:txBody>
            <a:bodyPr wrap="square" lIns="81037" tIns="40519" rIns="81037" bIns="40519" rtlCol="0">
              <a:spAutoFit/>
            </a:bodyPr>
            <a:lstStyle/>
            <a:p>
              <a:pPr marL="161794" lvl="1" indent="-92855" latinLnBrk="0">
                <a:buFont typeface="Wingdings" pitchFamily="2" charset="2"/>
                <a:buChar char="§"/>
              </a:pPr>
              <a:r>
                <a:rPr lang="ko-KR" altLang="en-US" sz="800" i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데이터 입력</a:t>
              </a:r>
              <a:endParaRPr lang="en-US" altLang="ko-KR" sz="800" i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61794" lvl="1" indent="-92855" latinLnBrk="0">
                <a:buFont typeface="Wingdings" pitchFamily="2" charset="2"/>
                <a:buChar char="§"/>
              </a:pPr>
              <a:r>
                <a:rPr lang="ko-KR" altLang="en-US" sz="800" i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약관 동의</a:t>
              </a:r>
              <a:endParaRPr lang="en-US" altLang="ko-KR" sz="800" i="1" spc="-3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61794" lvl="1" indent="-92855" latinLnBrk="0">
                <a:buFont typeface="Wingdings" pitchFamily="2" charset="2"/>
                <a:buChar char="§"/>
              </a:pPr>
              <a:r>
                <a:rPr lang="ko-KR" altLang="en-US" sz="800" i="1" spc="-35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질권설정</a:t>
              </a:r>
            </a:p>
          </p:txBody>
        </p:sp>
        <p:sp>
          <p:nvSpPr>
            <p:cNvPr id="97" name="Right Brace 9244">
              <a:extLst>
                <a:ext uri="{FF2B5EF4-FFF2-40B4-BE49-F238E27FC236}">
                  <a16:creationId xmlns="" xmlns:a16="http://schemas.microsoft.com/office/drawing/2014/main" id="{88DBA237-D29C-4C1E-822F-933862D04517}"/>
                </a:ext>
              </a:extLst>
            </p:cNvPr>
            <p:cNvSpPr/>
            <p:nvPr/>
          </p:nvSpPr>
          <p:spPr bwMode="auto">
            <a:xfrm>
              <a:off x="6971540" y="2568522"/>
              <a:ext cx="137979" cy="633060"/>
            </a:xfrm>
            <a:prstGeom prst="rightBrace">
              <a:avLst>
                <a:gd name="adj1" fmla="val 40407"/>
                <a:gd name="adj2" fmla="val 50000"/>
              </a:avLst>
            </a:prstGeom>
            <a:gradFill flip="none" rotWithShape="1">
              <a:gsLst>
                <a:gs pos="3000">
                  <a:srgbClr val="E6E6E6">
                    <a:alpha val="0"/>
                  </a:srgb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1037" tIns="40519" rIns="81037" bIns="40519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Right Brace 157">
              <a:extLst>
                <a:ext uri="{FF2B5EF4-FFF2-40B4-BE49-F238E27FC236}">
                  <a16:creationId xmlns="" xmlns:a16="http://schemas.microsoft.com/office/drawing/2014/main" id="{88FF3809-F1A1-4ECB-87A1-C673757E84BA}"/>
                </a:ext>
              </a:extLst>
            </p:cNvPr>
            <p:cNvSpPr/>
            <p:nvPr/>
          </p:nvSpPr>
          <p:spPr bwMode="auto">
            <a:xfrm>
              <a:off x="6971540" y="3570134"/>
              <a:ext cx="137979" cy="633060"/>
            </a:xfrm>
            <a:prstGeom prst="rightBrace">
              <a:avLst>
                <a:gd name="adj1" fmla="val 40407"/>
                <a:gd name="adj2" fmla="val 50000"/>
              </a:avLst>
            </a:prstGeom>
            <a:gradFill flip="none" rotWithShape="1">
              <a:gsLst>
                <a:gs pos="3000">
                  <a:srgbClr val="E6E6E6">
                    <a:alpha val="0"/>
                  </a:srgb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1037" tIns="40519" rIns="81037" bIns="40519"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4589941" y="3664186"/>
              <a:ext cx="697627" cy="612247"/>
              <a:chOff x="3660247" y="4504425"/>
              <a:chExt cx="786854" cy="76491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95EC0D2F-9C1B-4FCC-8C4C-72EE1C765307}"/>
                  </a:ext>
                </a:extLst>
              </p:cNvPr>
              <p:cNvSpPr txBox="1"/>
              <p:nvPr/>
            </p:nvSpPr>
            <p:spPr>
              <a:xfrm>
                <a:off x="3660247" y="5000176"/>
                <a:ext cx="786854" cy="269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 latinLnBrk="0">
                  <a:defRPr sz="800" b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defRPr>
                </a:lvl1pPr>
              </a:lstStyle>
              <a:p>
                <a:r>
                  <a:rPr lang="ko-KR" altLang="en-US" dirty="0"/>
                  <a:t>개인투자자</a:t>
                </a:r>
              </a:p>
            </p:txBody>
          </p:sp>
          <p:pic>
            <p:nvPicPr>
              <p:cNvPr id="101" name="Picture 78" descr="8">
                <a:extLst>
                  <a:ext uri="{FF2B5EF4-FFF2-40B4-BE49-F238E27FC236}">
                    <a16:creationId xmlns:a16="http://schemas.microsoft.com/office/drawing/2014/main" xmlns="" id="{DADD45F5-6CEC-4E4C-9168-E9642F513A76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22289" y="4504425"/>
                <a:ext cx="662769" cy="580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" name="그룹 101"/>
            <p:cNvGrpSpPr/>
            <p:nvPr/>
          </p:nvGrpSpPr>
          <p:grpSpPr>
            <a:xfrm>
              <a:off x="5102042" y="3723896"/>
              <a:ext cx="374447" cy="468733"/>
              <a:chOff x="5679593" y="3610300"/>
              <a:chExt cx="422337" cy="585619"/>
            </a:xfrm>
          </p:grpSpPr>
          <p:pic>
            <p:nvPicPr>
              <p:cNvPr id="103" name="Picture 384" descr="MCj04315660000[1]">
                <a:extLst>
                  <a:ext uri="{FF2B5EF4-FFF2-40B4-BE49-F238E27FC236}">
                    <a16:creationId xmlns="" xmlns:a16="http://schemas.microsoft.com/office/drawing/2014/main" id="{63F34149-B8FE-4CB6-A5ED-229CE9667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5761" y="3610300"/>
                <a:ext cx="390002" cy="40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A29782E6-DB7A-4014-8499-6CF1749EE778}"/>
                  </a:ext>
                </a:extLst>
              </p:cNvPr>
              <p:cNvSpPr txBox="1"/>
              <p:nvPr/>
            </p:nvSpPr>
            <p:spPr>
              <a:xfrm>
                <a:off x="5679593" y="3937386"/>
                <a:ext cx="422337" cy="25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0"/>
                <a:r>
                  <a:rPr lang="en-US" altLang="ko-KR" sz="8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HTS</a:t>
                </a:r>
                <a:endParaRPr lang="ko-KR" altLang="en-US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170586" y="3660104"/>
              <a:ext cx="711536" cy="574150"/>
              <a:chOff x="6794825" y="3697786"/>
              <a:chExt cx="802542" cy="717324"/>
            </a:xfrm>
          </p:grpSpPr>
          <p:sp>
            <p:nvSpPr>
              <p:cNvPr id="106" name="Rectangle 11">
                <a:extLst>
                  <a:ext uri="{FF2B5EF4-FFF2-40B4-BE49-F238E27FC236}">
                    <a16:creationId xmlns="" xmlns:a16="http://schemas.microsoft.com/office/drawing/2014/main" id="{44983D13-50E6-4FFE-8D9D-E9685DA8A928}"/>
                  </a:ext>
                </a:extLst>
              </p:cNvPr>
              <p:cNvSpPr/>
              <p:nvPr/>
            </p:nvSpPr>
            <p:spPr bwMode="auto">
              <a:xfrm>
                <a:off x="6859075" y="3697786"/>
                <a:ext cx="738292" cy="6422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latinLnBrk="0"/>
                <a:r>
                  <a:rPr lang="ko-KR" altLang="en-US" sz="1000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여신사</a:t>
                </a:r>
                <a:endPara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11">
                <a:extLst>
                  <a:ext uri="{FF2B5EF4-FFF2-40B4-BE49-F238E27FC236}">
                    <a16:creationId xmlns="" xmlns:a16="http://schemas.microsoft.com/office/drawing/2014/main" id="{44983D13-50E6-4FFE-8D9D-E9685DA8A928}"/>
                  </a:ext>
                </a:extLst>
              </p:cNvPr>
              <p:cNvSpPr/>
              <p:nvPr/>
            </p:nvSpPr>
            <p:spPr bwMode="auto">
              <a:xfrm>
                <a:off x="6794825" y="3772827"/>
                <a:ext cx="738292" cy="64228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10372" latinLnBrk="0"/>
                <a:r>
                  <a:rPr lang="ko-KR" altLang="en-US" sz="1000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여신사</a:t>
                </a:r>
                <a:endParaRPr lang="ko-KR" altLang="en-US" sz="1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8" name="Connector: Elbow 14">
              <a:extLst>
                <a:ext uri="{FF2B5EF4-FFF2-40B4-BE49-F238E27FC236}">
                  <a16:creationId xmlns="" xmlns:a16="http://schemas.microsoft.com/office/drawing/2014/main" id="{EEF9F2AD-8DE5-496E-89F0-D799E6C56337}"/>
                </a:ext>
              </a:extLst>
            </p:cNvPr>
            <p:cNvCxnSpPr>
              <a:cxnSpLocks/>
              <a:stCxn id="112" idx="1"/>
              <a:endCxn id="106" idx="0"/>
            </p:cNvCxnSpPr>
            <p:nvPr/>
          </p:nvCxnSpPr>
          <p:spPr bwMode="auto">
            <a:xfrm>
              <a:off x="5891535" y="2644915"/>
              <a:ext cx="663301" cy="101518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5439938" y="3941767"/>
              <a:ext cx="6741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grpSp>
          <p:nvGrpSpPr>
            <p:cNvPr id="110" name="Group 91">
              <a:extLst>
                <a:ext uri="{FF2B5EF4-FFF2-40B4-BE49-F238E27FC236}">
                  <a16:creationId xmlns="" xmlns:a16="http://schemas.microsoft.com/office/drawing/2014/main" id="{F1110D9E-7160-4163-AF2B-A03E622BC5E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649733" y="2369820"/>
              <a:ext cx="322403" cy="385005"/>
              <a:chOff x="864" y="2560"/>
              <a:chExt cx="228" cy="303"/>
            </a:xfrm>
          </p:grpSpPr>
          <p:pic>
            <p:nvPicPr>
              <p:cNvPr id="111" name="Picture 92" descr="파 헤 남1">
                <a:extLst>
                  <a:ext uri="{FF2B5EF4-FFF2-40B4-BE49-F238E27FC236}">
                    <a16:creationId xmlns="" xmlns:a16="http://schemas.microsoft.com/office/drawing/2014/main" id="{1B32CFF9-E92C-4230-9043-41A45872BE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2560"/>
                <a:ext cx="193" cy="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93" descr="컴흑 모니터">
                <a:extLst>
                  <a:ext uri="{FF2B5EF4-FFF2-40B4-BE49-F238E27FC236}">
                    <a16:creationId xmlns="" xmlns:a16="http://schemas.microsoft.com/office/drawing/2014/main" id="{8D2D63E9-F531-463F-9B12-ED4EF14683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" y="2690"/>
                <a:ext cx="171" cy="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3" name="직사각형 112"/>
            <p:cNvSpPr/>
            <p:nvPr/>
          </p:nvSpPr>
          <p:spPr bwMode="auto">
            <a:xfrm>
              <a:off x="4940377" y="3690385"/>
              <a:ext cx="364487" cy="1556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1904" tIns="31904" rIns="31904" bIns="3190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10372" latinLnBrk="0">
                <a:spcBef>
                  <a:spcPts val="266"/>
                </a:spcBef>
              </a:pPr>
              <a:endParaRPr lang="ko-KR" altLang="en-US" sz="1100" b="1" dirty="0">
                <a:ea typeface="맑은 고딕" panose="020B0503020000020004" pitchFamily="50" charset="-127"/>
              </a:endParaRPr>
            </a:p>
          </p:txBody>
        </p:sp>
        <p:cxnSp>
          <p:nvCxnSpPr>
            <p:cNvPr id="114" name="Connector: Elbow 10">
              <a:extLst>
                <a:ext uri="{FF2B5EF4-FFF2-40B4-BE49-F238E27FC236}">
                  <a16:creationId xmlns="" xmlns:a16="http://schemas.microsoft.com/office/drawing/2014/main" id="{11C5CF35-BE77-4DC0-B8B6-2ABAFAF89EFD}"/>
                </a:ext>
              </a:extLst>
            </p:cNvPr>
            <p:cNvCxnSpPr>
              <a:stCxn id="113" idx="0"/>
              <a:endCxn id="112" idx="3"/>
            </p:cNvCxnSpPr>
            <p:nvPr/>
          </p:nvCxnSpPr>
          <p:spPr bwMode="auto">
            <a:xfrm rot="5400000" flipH="1" flipV="1">
              <a:off x="4863442" y="2904094"/>
              <a:ext cx="1045470" cy="52711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직사각형 114"/>
            <p:cNvSpPr/>
            <p:nvPr/>
          </p:nvSpPr>
          <p:spPr bwMode="auto">
            <a:xfrm>
              <a:off x="570388" y="1344481"/>
              <a:ext cx="355599" cy="3555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1</a:t>
              </a:r>
              <a:endPara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4648902" y="1344481"/>
              <a:ext cx="355599" cy="3555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 bwMode="auto">
            <a:xfrm>
              <a:off x="571500" y="4932014"/>
              <a:ext cx="385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직선 연결선 117"/>
            <p:cNvCxnSpPr/>
            <p:nvPr/>
          </p:nvCxnSpPr>
          <p:spPr bwMode="auto">
            <a:xfrm>
              <a:off x="4655820" y="4932014"/>
              <a:ext cx="385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9" name="Arrow: Pentagon 145">
              <a:extLst>
                <a:ext uri="{FF2B5EF4-FFF2-40B4-BE49-F238E27FC236}">
                  <a16:creationId xmlns="" xmlns:a16="http://schemas.microsoft.com/office/drawing/2014/main" id="{4CE3176D-5CFE-4074-9EB4-CF3E6122A812}"/>
                </a:ext>
              </a:extLst>
            </p:cNvPr>
            <p:cNvSpPr/>
            <p:nvPr/>
          </p:nvSpPr>
          <p:spPr bwMode="auto">
            <a:xfrm>
              <a:off x="1978243" y="5127072"/>
              <a:ext cx="2435008" cy="184666"/>
            </a:xfrm>
            <a:prstGeom prst="homePlate">
              <a:avLst>
                <a:gd name="adj" fmla="val 0"/>
              </a:avLst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810372" latinLnBrk="0"/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사업비용 절감</a:t>
              </a:r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제휴 유연성 확보</a:t>
              </a:r>
            </a:p>
          </p:txBody>
        </p:sp>
        <p:sp>
          <p:nvSpPr>
            <p:cNvPr id="120" name="Arrow: Pentagon 145">
              <a:extLst>
                <a:ext uri="{FF2B5EF4-FFF2-40B4-BE49-F238E27FC236}">
                  <a16:creationId xmlns="" xmlns:a16="http://schemas.microsoft.com/office/drawing/2014/main" id="{4CE3176D-5CFE-4074-9EB4-CF3E6122A812}"/>
                </a:ext>
              </a:extLst>
            </p:cNvPr>
            <p:cNvSpPr/>
            <p:nvPr/>
          </p:nvSpPr>
          <p:spPr bwMode="auto">
            <a:xfrm>
              <a:off x="6087963" y="5127072"/>
              <a:ext cx="2440088" cy="184666"/>
            </a:xfrm>
            <a:prstGeom prst="homePlate">
              <a:avLst>
                <a:gd name="adj" fmla="val 0"/>
              </a:avLst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810372" latinLnBrk="0"/>
              <a:r>
                <a:rPr lang="ko-KR" altLang="en-US" sz="1200" b="1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운영리스크</a:t>
              </a:r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절감</a:t>
              </a:r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고객 편의 제고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76250" y="5065517"/>
              <a:ext cx="1320800" cy="307777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latinLnBrk="0"/>
              <a:r>
                <a:rPr lang="ko-KR" altLang="en-US" sz="14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개선 방향성</a:t>
              </a:r>
              <a:endParaRPr lang="ko-KR" altLang="en-US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582222" y="5065517"/>
              <a:ext cx="1277496" cy="307777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 latinLnBrk="0"/>
              <a:r>
                <a:rPr lang="ko-KR" altLang="en-US" sz="14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개선 방향성</a:t>
              </a:r>
              <a:endParaRPr lang="ko-KR" altLang="en-US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C33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3" name="오른쪽 화살표 122"/>
            <p:cNvSpPr/>
            <p:nvPr/>
          </p:nvSpPr>
          <p:spPr bwMode="auto">
            <a:xfrm>
              <a:off x="5834852" y="5009560"/>
              <a:ext cx="174318" cy="419690"/>
            </a:xfrm>
            <a:prstGeom prst="rightArrow">
              <a:avLst>
                <a:gd name="adj1" fmla="val 55962"/>
                <a:gd name="adj2" fmla="val 45455"/>
              </a:avLst>
            </a:prstGeom>
            <a:gradFill>
              <a:gsLst>
                <a:gs pos="0">
                  <a:schemeClr val="bg1">
                    <a:lumMod val="0"/>
                    <a:lumOff val="100000"/>
                  </a:schemeClr>
                </a:gs>
                <a:gs pos="50000">
                  <a:srgbClr val="DEBC9A"/>
                </a:gs>
              </a:gsLst>
              <a:lin ang="0" scaled="1"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266"/>
                </a:spcBef>
              </a:pPr>
              <a:endPara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 bwMode="auto">
            <a:xfrm>
              <a:off x="4655820" y="5511134"/>
              <a:ext cx="3852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직선 연결선 124"/>
            <p:cNvCxnSpPr/>
            <p:nvPr/>
          </p:nvCxnSpPr>
          <p:spPr bwMode="auto">
            <a:xfrm>
              <a:off x="571500" y="5511134"/>
              <a:ext cx="3852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6" name="오른쪽 화살표 125"/>
            <p:cNvSpPr/>
            <p:nvPr/>
          </p:nvSpPr>
          <p:spPr bwMode="auto">
            <a:xfrm>
              <a:off x="1707352" y="5009560"/>
              <a:ext cx="174318" cy="419690"/>
            </a:xfrm>
            <a:prstGeom prst="rightArrow">
              <a:avLst>
                <a:gd name="adj1" fmla="val 55962"/>
                <a:gd name="adj2" fmla="val 45455"/>
              </a:avLst>
            </a:prstGeom>
            <a:gradFill>
              <a:gsLst>
                <a:gs pos="0">
                  <a:schemeClr val="bg1">
                    <a:lumMod val="0"/>
                    <a:lumOff val="100000"/>
                  </a:schemeClr>
                </a:gs>
                <a:gs pos="50000">
                  <a:srgbClr val="DEBC9A"/>
                </a:gs>
              </a:gsLst>
              <a:lin ang="0" scaled="1"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266"/>
                </a:spcBef>
              </a:pPr>
              <a:endPara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66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7217</TotalTime>
  <Words>2153</Words>
  <Application>Microsoft Office PowerPoint</Application>
  <PresentationFormat>A4 용지(210x297mm)</PresentationFormat>
  <Paragraphs>877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devgat</dc:creator>
  <cp:lastModifiedBy>20830</cp:lastModifiedBy>
  <cp:revision>583</cp:revision>
  <cp:lastPrinted>2019-03-25T08:02:51Z</cp:lastPrinted>
  <dcterms:created xsi:type="dcterms:W3CDTF">2014-10-14T01:07:57Z</dcterms:created>
  <dcterms:modified xsi:type="dcterms:W3CDTF">2019-06-19T12:21:57Z</dcterms:modified>
</cp:coreProperties>
</file>