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473" r:id="rId2"/>
    <p:sldId id="474" r:id="rId3"/>
    <p:sldId id="493" r:id="rId4"/>
    <p:sldId id="490" r:id="rId5"/>
    <p:sldId id="494" r:id="rId6"/>
    <p:sldId id="491" r:id="rId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903"/>
    <a:srgbClr val="0000FF"/>
    <a:srgbClr val="F7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 autoAdjust="0"/>
  </p:normalViewPr>
  <p:slideViewPr>
    <p:cSldViewPr snapToObjects="1">
      <p:cViewPr varScale="1">
        <p:scale>
          <a:sx n="116" d="100"/>
          <a:sy n="116" d="100"/>
        </p:scale>
        <p:origin x="-1356" y="-108"/>
      </p:cViewPr>
      <p:guideLst>
        <p:guide orient="horz" pos="2160"/>
        <p:guide orient="horz" pos="487"/>
        <p:guide orient="horz" pos="4286"/>
        <p:guide orient="horz" pos="3889"/>
        <p:guide pos="1164"/>
        <p:guide pos="2184"/>
        <p:guide pos="4452"/>
        <p:guide pos="34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5C23-C6D6-4CE1-8AE6-867FAAD009AC}" type="datetimeFigureOut">
              <a:rPr lang="ko-KR" altLang="en-US" smtClean="0"/>
              <a:pPr/>
              <a:t>2019-07-12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7CC3-2585-4F2E-8C3A-DC4CEE1B1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3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6186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9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01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지(변경이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46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:\DKUNC\Design\2011\logo_ai\kos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08" y="6525344"/>
            <a:ext cx="115271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901440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9947593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1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111504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6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4265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1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9523037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374919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5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54135625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8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61471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2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8" r:id="rId3"/>
    <p:sldLayoutId id="2147483659" r:id="rId4"/>
    <p:sldLayoutId id="2147483655" r:id="rId5"/>
    <p:sldLayoutId id="2147483663" r:id="rId6"/>
    <p:sldLayoutId id="2147483660" r:id="rId7"/>
    <p:sldLayoutId id="2147483661" r:id="rId8"/>
    <p:sldLayoutId id="2147483664" r:id="rId9"/>
    <p:sldLayoutId id="2147483657" r:id="rId10"/>
    <p:sldLayoutId id="2147483665" r:id="rId11"/>
    <p:sldLayoutId id="214748366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/>
          </p:cNvSpPr>
          <p:nvPr/>
        </p:nvSpPr>
        <p:spPr bwMode="auto">
          <a:xfrm>
            <a:off x="1870867" y="2107884"/>
            <a:ext cx="5860579" cy="123110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 defTabSz="914239">
              <a:buClr>
                <a:schemeClr val="accent1"/>
              </a:buClr>
              <a:buSzPct val="130000"/>
            </a:pPr>
            <a:r>
              <a:rPr lang="ko-KR" altLang="en-US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회사 홈페이지 화면 기획</a:t>
            </a:r>
            <a:endParaRPr lang="en-US" altLang="ko-KR" sz="4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  <a:p>
            <a:pPr algn="ctr" defTabSz="914239">
              <a:buClr>
                <a:schemeClr val="accent1"/>
              </a:buClr>
              <a:buSzPct val="130000"/>
            </a:pP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cs typeface="Arial" panose="020B0604020202020204" pitchFamily="34" charset="0"/>
                <a:sym typeface="Helvetica 75 Bold"/>
              </a:rPr>
              <a:t>(</a:t>
            </a:r>
            <a:r>
              <a:rPr lang="ko-KR" altLang="en-US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cs typeface="Arial" panose="020B0604020202020204" pitchFamily="34" charset="0"/>
                <a:sym typeface="Helvetica 75 Bold"/>
              </a:rPr>
              <a:t>블록체인 개요</a:t>
            </a: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)</a:t>
            </a:r>
            <a:endParaRPr lang="en-US" altLang="ko-KR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57845" y="3564015"/>
            <a:ext cx="2514510" cy="247650"/>
            <a:chOff x="603250" y="2849786"/>
            <a:chExt cx="2321086" cy="247650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678024" y="2849786"/>
              <a:ext cx="2246312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70000"/>
              <a:r>
                <a:rPr lang="ko-KR" altLang="en-US" sz="9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업데이트 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 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2019.06.19 / </a:t>
              </a:r>
              <a:r>
                <a:rPr lang="en-US" altLang="ko-KR" sz="1000" dirty="0" err="1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ver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1.0</a:t>
              </a:r>
              <a:endParaRPr lang="en-US" altLang="ko-KR" sz="1000" dirty="0">
                <a:solidFill>
                  <a:srgbClr val="5F5F5F"/>
                </a:solidFill>
                <a:latin typeface="Tahoma" pitchFamily="34" charset="0"/>
                <a:ea typeface="HY견고딕" pitchFamily="18" charset="-127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1896094" cy="1404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576262" cy="0"/>
            </a:xfrm>
            <a:prstGeom prst="line">
              <a:avLst/>
            </a:prstGeom>
            <a:noFill/>
            <a:ln w="28575">
              <a:solidFill>
                <a:srgbClr val="F6610E"/>
              </a:solidFill>
              <a:round/>
              <a:headEnd/>
              <a:tailEnd/>
            </a:ln>
          </p:spPr>
          <p:txBody>
            <a:bodyPr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31" y="1268760"/>
            <a:ext cx="950625" cy="697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3861048"/>
            <a:ext cx="9906000" cy="29969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8050" y="227282"/>
            <a:ext cx="9807951" cy="393406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문서 이력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33660"/>
              </p:ext>
            </p:extLst>
          </p:nvPr>
        </p:nvGraphicFramePr>
        <p:xfrm>
          <a:off x="206054" y="692696"/>
          <a:ext cx="9505475" cy="2837426"/>
        </p:xfrm>
        <a:graphic>
          <a:graphicData uri="http://schemas.openxmlformats.org/drawingml/2006/table">
            <a:tbl>
              <a:tblPr/>
              <a:tblGrid>
                <a:gridCol w="546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0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0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1061">
                <a:tc gridSpan="7"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이력관리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307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변경사유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변경내용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확인자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승인일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23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2019.06.19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최초작성</a:t>
                      </a: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변경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이형진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9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" name="Picture 2" descr="C:\FTC_downloads\블록체인 거래플랫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55" y="998730"/>
            <a:ext cx="5310590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18285" y="1538790"/>
            <a:ext cx="630070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AS-IS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0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47850" y="1358772"/>
            <a:ext cx="5219700" cy="405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900" dirty="0">
                <a:solidFill>
                  <a:schemeClr val="tx1"/>
                </a:solidFill>
              </a:rPr>
              <a:t>거래 플랫폼 뿐 아니라 발행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청산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결제와 같은 거래 전후 처리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이상금융거래 정보의 상호공유 등 자본시장에 적합한 플랫폼과 서비스를 지속적으로 연구</a:t>
            </a:r>
            <a:r>
              <a:rPr lang="en-US" altLang="ko-KR" sz="900" dirty="0">
                <a:solidFill>
                  <a:schemeClr val="tx1"/>
                </a:solidFill>
              </a:rPr>
              <a:t>·</a:t>
            </a:r>
            <a:r>
              <a:rPr lang="ko-KR" altLang="en-US" sz="900" dirty="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코스콤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 블록체인 거래플랫폼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34128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기존 </a:t>
                      </a: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유지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변경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22630" y="1988840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1802650" y="1988840"/>
            <a:ext cx="5355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주식연계신용 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거래절차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49371" y="1951761"/>
            <a:ext cx="5453879" cy="4447569"/>
            <a:chOff x="579120" y="1011103"/>
            <a:chExt cx="7955592" cy="4447569"/>
          </a:xfrm>
        </p:grpSpPr>
        <p:sp>
          <p:nvSpPr>
            <p:cNvPr id="35" name="모서리가 둥근 직사각형 34"/>
            <p:cNvSpPr/>
            <p:nvPr/>
          </p:nvSpPr>
          <p:spPr bwMode="auto">
            <a:xfrm>
              <a:off x="579120" y="1338969"/>
              <a:ext cx="714262" cy="1053769"/>
            </a:xfrm>
            <a:prstGeom prst="roundRect">
              <a:avLst/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서비스</a:t>
              </a:r>
              <a:endPara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기술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 bwMode="auto">
            <a:xfrm>
              <a:off x="579120" y="2469291"/>
              <a:ext cx="714262" cy="895702"/>
            </a:xfrm>
            <a:prstGeom prst="roundRect">
              <a:avLst>
                <a:gd name="adj" fmla="val 9999"/>
              </a:avLst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플랫폼기술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579120" y="3441546"/>
              <a:ext cx="714262" cy="632261"/>
            </a:xfrm>
            <a:prstGeom prst="roundRect">
              <a:avLst>
                <a:gd name="adj" fmla="val 13654"/>
              </a:avLst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기반</a:t>
              </a:r>
              <a:endPara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기술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579120" y="4150359"/>
              <a:ext cx="714262" cy="511311"/>
            </a:xfrm>
            <a:prstGeom prst="roundRect">
              <a:avLst/>
            </a:prstGeom>
            <a:solidFill>
              <a:srgbClr val="6E7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인프라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68820" y="2496188"/>
              <a:ext cx="5174779" cy="263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API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68822" y="4169915"/>
              <a:ext cx="1659077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On-premise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529489" y="4169915"/>
              <a:ext cx="1659077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Cloud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83926" y="4169915"/>
              <a:ext cx="1659077" cy="483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Hybrid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68821" y="3537652"/>
              <a:ext cx="3419744" cy="52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Hyperledger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Fabric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68821" y="1358521"/>
              <a:ext cx="829538" cy="437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수익증권 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양수도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0308" y="1358521"/>
              <a:ext cx="1171590" cy="437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연계신용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78004" y="1358521"/>
              <a:ext cx="864997" cy="43708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P2P</a:t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자산거래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73844" y="1358521"/>
              <a:ext cx="909657" cy="43708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latinLnBrk="0"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P2P</a:t>
              </a:r>
            </a:p>
            <a:p>
              <a:pPr algn="ctr" defTabSz="810372" latinLnBrk="0"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문서공증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68823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보안</a:t>
              </a:r>
              <a:endParaRPr lang="en-US" altLang="ko-KR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Privacy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88747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업무지원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Smart Contract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08674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데이터 관리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Mgmt.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728599" y="2841801"/>
              <a:ext cx="1214404" cy="6296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모니터링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Monitor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768821" y="1931975"/>
              <a:ext cx="829538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Asset Issuance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78714" y="1931975"/>
              <a:ext cx="983198" cy="483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latinLnBrk="0"/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Asset Exchange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42266" y="1931975"/>
              <a:ext cx="1060879" cy="483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Asset Settlement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83927" y="3537653"/>
              <a:ext cx="1659076" cy="526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Ethereum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316873" y="1414255"/>
              <a:ext cx="348323" cy="312662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Biz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316873" y="1958351"/>
              <a:ext cx="348323" cy="381590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App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16873" y="2542616"/>
              <a:ext cx="348323" cy="878522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Integration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316873" y="3529741"/>
              <a:ext cx="348323" cy="594790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Ledger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16873" y="4266551"/>
              <a:ext cx="348323" cy="415254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algn="ctr" latinLnBrk="0"/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Infra</a:t>
              </a:r>
              <a:endPara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433016" y="1888738"/>
              <a:ext cx="173505" cy="2281176"/>
              <a:chOff x="8567352" y="2255589"/>
              <a:chExt cx="216024" cy="3117627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8567352" y="2255589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8567352" y="3047677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8567352" y="4437112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8567352" y="5373216"/>
                <a:ext cx="216024" cy="0"/>
              </a:xfrm>
              <a:prstGeom prst="line">
                <a:avLst/>
              </a:prstGeom>
              <a:ln w="38100">
                <a:solidFill>
                  <a:srgbClr val="49546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왼쪽 중괄호 67"/>
            <p:cNvSpPr/>
            <p:nvPr/>
          </p:nvSpPr>
          <p:spPr bwMode="auto">
            <a:xfrm flipH="1">
              <a:off x="7031825" y="3522613"/>
              <a:ext cx="202400" cy="589909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9" name="왼쪽 중괄호 68"/>
            <p:cNvSpPr/>
            <p:nvPr/>
          </p:nvSpPr>
          <p:spPr bwMode="auto">
            <a:xfrm flipH="1">
              <a:off x="7031825" y="1885405"/>
              <a:ext cx="202400" cy="1552206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0" name="왼쪽 중괄호 69"/>
            <p:cNvSpPr/>
            <p:nvPr/>
          </p:nvSpPr>
          <p:spPr bwMode="auto">
            <a:xfrm flipH="1">
              <a:off x="7031825" y="4196692"/>
              <a:ext cx="202400" cy="484532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1" name="왼쪽 중괄호 70"/>
            <p:cNvSpPr/>
            <p:nvPr/>
          </p:nvSpPr>
          <p:spPr bwMode="auto">
            <a:xfrm flipH="1">
              <a:off x="7031825" y="1358523"/>
              <a:ext cx="202400" cy="500106"/>
            </a:xfrm>
            <a:prstGeom prst="leftBrac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1037" tIns="40519" rIns="81037" bIns="4051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10372" latinLnBrk="0"/>
              <a:endParaRPr lang="ko-KR" altLang="en-US" sz="800"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7124832" y="3575970"/>
              <a:ext cx="717655" cy="419101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Global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Open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Source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Scope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301323" y="4158587"/>
              <a:ext cx="440656" cy="506305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Koscom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Cloud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 rot="5400000">
              <a:off x="7202899" y="2376800"/>
              <a:ext cx="579155" cy="438337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Value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Added 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System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7254516" y="1383790"/>
              <a:ext cx="440656" cy="399865"/>
            </a:xfrm>
            <a:prstGeom prst="rect">
              <a:avLst/>
            </a:prstGeom>
          </p:spPr>
          <p:txBody>
            <a:bodyPr vert="vert270" wrap="none" lIns="81037" tIns="40519" rIns="81037" bIns="40519">
              <a:spAutoFit/>
            </a:bodyPr>
            <a:lstStyle/>
            <a:p>
              <a:pPr latinLnBrk="0"/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New</a:t>
              </a:r>
              <a:b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en-US" altLang="ko-KR" sz="9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Market</a:t>
              </a:r>
              <a:endParaRPr lang="ko-KR" altLang="en-US" sz="9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883501" y="1931975"/>
              <a:ext cx="636188" cy="483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문서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인증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600042" y="1931975"/>
              <a:ext cx="655407" cy="483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개인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인증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35801" y="1931975"/>
              <a:ext cx="607800" cy="483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037" tIns="40519" rIns="81037" bIns="40519"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…</a:t>
              </a:r>
              <a:endParaRPr lang="ko-KR" altLang="en-US" sz="12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015876" y="1352044"/>
              <a:ext cx="960181" cy="43708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miter lim="800000"/>
            </a:ln>
            <a:effectLst/>
          </p:spPr>
          <p:txBody>
            <a:bodyPr lIns="81037" tIns="40519" rIns="81037" bIns="40519" rtlCol="0" anchor="ctr"/>
            <a:lstStyle/>
            <a:p>
              <a:pPr algn="ctr" defTabSz="810372" latinLnBrk="0">
                <a:defRPr/>
              </a:pP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비상장주식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</a:b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발행</a:t>
              </a:r>
              <a:r>
                <a:rPr lang="en-US" altLang="ko-KR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∙</a:t>
              </a:r>
              <a:r>
                <a:rPr lang="ko-KR" altLang="en-US" sz="1200" b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거래</a:t>
              </a:r>
            </a:p>
          </p:txBody>
        </p:sp>
        <p:sp>
          <p:nvSpPr>
            <p:cNvPr id="80" name="갈매기형 수장 79"/>
            <p:cNvSpPr/>
            <p:nvPr/>
          </p:nvSpPr>
          <p:spPr bwMode="auto">
            <a:xfrm rot="16200000">
              <a:off x="7320821" y="3951220"/>
              <a:ext cx="1180081" cy="247567"/>
            </a:xfrm>
            <a:prstGeom prst="chevron">
              <a:avLst/>
            </a:prstGeom>
            <a:solidFill>
              <a:srgbClr val="C0C2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97" tIns="35997" rIns="35997" bIns="35997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latinLnBrk="0">
                <a:spcBef>
                  <a:spcPts val="300"/>
                </a:spcBef>
              </a:pPr>
              <a:endParaRPr lang="ko-KR" altLang="en-US" sz="1200" b="1" dirty="0">
                <a:ea typeface="맑은 고딕" panose="020B0503020000020004" pitchFamily="50" charset="-127"/>
              </a:endParaRPr>
            </a:p>
          </p:txBody>
        </p:sp>
        <p:sp>
          <p:nvSpPr>
            <p:cNvPr id="81" name="갈매기형 수장 80"/>
            <p:cNvSpPr/>
            <p:nvPr/>
          </p:nvSpPr>
          <p:spPr bwMode="auto">
            <a:xfrm rot="16200000">
              <a:off x="7161358" y="2612166"/>
              <a:ext cx="1498031" cy="247567"/>
            </a:xfrm>
            <a:prstGeom prst="chevron">
              <a:avLst/>
            </a:prstGeom>
            <a:solidFill>
              <a:srgbClr val="929E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2" name="갈매기형 수장 81"/>
            <p:cNvSpPr/>
            <p:nvPr/>
          </p:nvSpPr>
          <p:spPr bwMode="auto">
            <a:xfrm rot="16200000">
              <a:off x="7592440" y="1545705"/>
              <a:ext cx="634890" cy="247567"/>
            </a:xfrm>
            <a:prstGeom prst="chevron">
              <a:avLst/>
            </a:prstGeom>
            <a:solidFill>
              <a:srgbClr val="495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갈매기형 수장 82"/>
            <p:cNvSpPr/>
            <p:nvPr/>
          </p:nvSpPr>
          <p:spPr bwMode="auto">
            <a:xfrm>
              <a:off x="5015875" y="1017720"/>
              <a:ext cx="1927726" cy="227294"/>
            </a:xfrm>
            <a:prstGeom prst="chevron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0372" latinLnBrk="0"/>
              <a:r>
                <a:rPr lang="ko-KR" altLang="en-US" sz="12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신규시장 창출</a:t>
              </a:r>
            </a:p>
          </p:txBody>
        </p:sp>
        <p:sp>
          <p:nvSpPr>
            <p:cNvPr id="84" name="갈매기형 수장 83"/>
            <p:cNvSpPr/>
            <p:nvPr/>
          </p:nvSpPr>
          <p:spPr bwMode="auto">
            <a:xfrm>
              <a:off x="1773676" y="1011103"/>
              <a:ext cx="3232889" cy="227294"/>
            </a:xfrm>
            <a:prstGeom prst="chevron">
              <a:avLst/>
            </a:prstGeom>
            <a:solidFill>
              <a:srgbClr val="F395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0372" latinLnBrk="0"/>
              <a:r>
                <a:rPr lang="ko-KR" altLang="en-US" sz="1200" b="1" i="1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기존사업 개선</a:t>
              </a:r>
            </a:p>
          </p:txBody>
        </p:sp>
        <p:sp>
          <p:nvSpPr>
            <p:cNvPr id="85" name="제목 4"/>
            <p:cNvSpPr txBox="1">
              <a:spLocks/>
            </p:cNvSpPr>
            <p:nvPr/>
          </p:nvSpPr>
          <p:spPr>
            <a:xfrm>
              <a:off x="1744980" y="4776790"/>
              <a:ext cx="6789732" cy="681882"/>
            </a:xfrm>
            <a:prstGeom prst="rect">
              <a:avLst/>
            </a:prstGeom>
          </p:spPr>
          <p:txBody>
            <a:bodyPr vert="horz" lIns="81037" tIns="40519" rIns="81037" bIns="40519" rtlCol="0" anchor="ctr">
              <a:normAutofit fontScale="85000" lnSpcReduction="1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82563" indent="-182563" algn="l" latinLnBrk="0">
                <a:buFont typeface="Wingdings" pitchFamily="2" charset="2"/>
                <a:buChar char="§"/>
              </a:pP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자산발행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유통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청산결제 등 자본시장의 전 영역을 지원할 수 있는 블록체인 플랫폼</a:t>
              </a:r>
              <a:endPara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82563" indent="-182563" algn="l" latinLnBrk="0">
                <a:buFont typeface="Wingdings" pitchFamily="2" charset="2"/>
                <a:buChar char="§"/>
              </a:pP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장내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장외시장의 블록체인 활용분야 발굴 및 개발 지원</a:t>
              </a:r>
              <a:endParaRPr lang="en-US" altLang="ko-KR" sz="1200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 marL="182563" indent="-182563" algn="l" latinLnBrk="0">
                <a:buFont typeface="Wingdings" pitchFamily="2" charset="2"/>
                <a:buChar char="§"/>
              </a:pP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자본시장 블록체인 플랫폼 제공 기능 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: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권한관리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Biz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지원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데이터관리</a:t>
              </a:r>
              <a:r>
                <a:rPr lang="en-US" altLang="ko-KR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,</a:t>
              </a:r>
              <a:r>
                <a:rPr lang="ko-KR" altLang="en-US" sz="1200" spc="-7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모니터링 등</a:t>
              </a: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387715" y="5730994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518285" y="1538790"/>
            <a:ext cx="630070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TO-BE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5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 descr="C:\FTC_downloads\블록체인 기반 연계신용 서비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90" y="1538789"/>
            <a:ext cx="49505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18285" y="1538790"/>
            <a:ext cx="630070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AS-IS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6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ko-KR" altLang="en-US" sz="1200" dirty="0"/>
              <a:t>블록체인기반 연계신용서비스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19570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추가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47849"/>
              </p:ext>
            </p:extLst>
          </p:nvPr>
        </p:nvGraphicFramePr>
        <p:xfrm>
          <a:off x="4682970" y="2978950"/>
          <a:ext cx="2475275" cy="3060340"/>
        </p:xfrm>
        <a:graphic>
          <a:graphicData uri="http://schemas.openxmlformats.org/drawingml/2006/table">
            <a:tbl>
              <a:tblPr/>
              <a:tblGrid>
                <a:gridCol w="495055"/>
                <a:gridCol w="765085"/>
                <a:gridCol w="1215135"/>
              </a:tblGrid>
              <a:tr h="31508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업무구분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테이블명</a:t>
                      </a:r>
                      <a:endParaRPr kumimoji="1" lang="ko-KR" altLang="en-US" sz="1000" b="1" kern="1200" spc="-12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데이터 내용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064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계좌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대출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잔고</a:t>
                      </a:r>
                      <a:r>
                        <a:rPr kumimoji="1" lang="en-US" altLang="ko-KR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상환등에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대한 이력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3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여신상품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여신사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연계신용상품 정보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3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반대매매조건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반대매매 발생 이력 기록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36"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관리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1037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SMS</a:t>
                      </a:r>
                      <a:r>
                        <a:rPr kumimoji="1" lang="ko-KR" altLang="en-US" sz="1000" b="1" kern="1200" spc="-12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발송 내역</a:t>
                      </a:r>
                    </a:p>
                  </a:txBody>
                  <a:tcPr marL="12311" marR="12311" marT="11110" marB="1111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796294" y="2393885"/>
            <a:ext cx="2661651" cy="3555395"/>
            <a:chOff x="541816" y="1374032"/>
            <a:chExt cx="3934934" cy="3696324"/>
          </a:xfrm>
        </p:grpSpPr>
        <p:grpSp>
          <p:nvGrpSpPr>
            <p:cNvPr id="169" name="그룹 168"/>
            <p:cNvGrpSpPr/>
            <p:nvPr/>
          </p:nvGrpSpPr>
          <p:grpSpPr>
            <a:xfrm>
              <a:off x="541816" y="1374032"/>
              <a:ext cx="3934934" cy="357465"/>
              <a:chOff x="4905375" y="1374032"/>
              <a:chExt cx="3672240" cy="357465"/>
            </a:xfrm>
          </p:grpSpPr>
          <p:sp>
            <p:nvSpPr>
              <p:cNvPr id="170" name="직사각형 169"/>
              <p:cNvSpPr/>
              <p:nvPr/>
            </p:nvSpPr>
            <p:spPr bwMode="auto">
              <a:xfrm>
                <a:off x="4932040" y="1685778"/>
                <a:ext cx="3618910" cy="45719"/>
              </a:xfrm>
              <a:prstGeom prst="rect">
                <a:avLst/>
              </a:prstGeom>
              <a:solidFill>
                <a:srgbClr val="CC3300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Bef>
                    <a:spcPts val="300"/>
                  </a:spcBef>
                </a:pPr>
                <a:endParaRPr lang="ko-KR" altLang="en-US" sz="1200" b="1">
                  <a:solidFill>
                    <a:schemeClr val="bg1"/>
                  </a:solidFill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905375" y="1374032"/>
                <a:ext cx="36722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latinLnBrk="0"/>
                <a:r>
                  <a:rPr lang="ko-KR" altLang="en-US" sz="16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CC3300"/>
                    </a:solidFill>
                    <a:latin typeface="Arial" panose="020B0604020202020204" pitchFamily="34" charset="0"/>
                    <a:ea typeface="맑은 고딕" pitchFamily="50" charset="-127"/>
                    <a:cs typeface="Arial" panose="020B0604020202020204" pitchFamily="34" charset="0"/>
                  </a:rPr>
                  <a:t>블록체인 기반 주식연계신용</a:t>
                </a:r>
              </a:p>
            </p:txBody>
          </p:sp>
        </p:grpSp>
        <p:sp>
          <p:nvSpPr>
            <p:cNvPr id="172" name="모서리가 둥근 직사각형 171"/>
            <p:cNvSpPr/>
            <p:nvPr/>
          </p:nvSpPr>
          <p:spPr>
            <a:xfrm>
              <a:off x="2255285" y="2551325"/>
              <a:ext cx="1182310" cy="2166092"/>
            </a:xfrm>
            <a:prstGeom prst="roundRect">
              <a:avLst/>
            </a:prstGeom>
            <a:noFill/>
            <a:ln w="63500" cmpd="tri">
              <a:solidFill>
                <a:srgbClr val="FF0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60769" tIns="30385" rIns="60769" bIns="30385" rtlCol="0" anchor="ctr"/>
            <a:lstStyle/>
            <a:p>
              <a:pPr algn="ctr"/>
              <a:endParaRPr lang="ko-KR" altLang="en-US" sz="900" dirty="0">
                <a:latin typeface="+mn-ea"/>
              </a:endParaRPr>
            </a:p>
          </p:txBody>
        </p:sp>
        <p:pic>
          <p:nvPicPr>
            <p:cNvPr id="173" name="Picture 16" descr="https://d30y9cdsu7xlg0.cloudfront.net/png/879682-20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430488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2" descr="https://d30y9cdsu7xlg0.cloudfront.net/png/1637817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419" y="3148813"/>
              <a:ext cx="743050" cy="77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142427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6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2419997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14" descr="https://d30y9cdsu7xlg0.cloudfront.net/png/879683-200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306" y="3344090"/>
              <a:ext cx="586070" cy="61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2881164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79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3619903"/>
              <a:ext cx="532742" cy="557746"/>
            </a:xfrm>
            <a:prstGeom prst="rect">
              <a:avLst/>
            </a:prstGeom>
            <a:noFill/>
          </p:spPr>
        </p:pic>
        <p:pic>
          <p:nvPicPr>
            <p:cNvPr id="180" name="Picture 10" descr="https://d30y9cdsu7xlg0.cloudfront.net/png/879689-20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978" y="4358641"/>
              <a:ext cx="532742" cy="557746"/>
            </a:xfrm>
            <a:prstGeom prst="rect">
              <a:avLst/>
            </a:prstGeom>
            <a:noFill/>
          </p:spPr>
        </p:pic>
        <p:cxnSp>
          <p:nvCxnSpPr>
            <p:cNvPr id="181" name="직선 연결선 180"/>
            <p:cNvCxnSpPr>
              <a:endCxn id="177" idx="1"/>
            </p:cNvCxnSpPr>
            <p:nvPr/>
          </p:nvCxnSpPr>
          <p:spPr>
            <a:xfrm flipV="1">
              <a:off x="1073378" y="3650880"/>
              <a:ext cx="274928" cy="4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endCxn id="176" idx="1"/>
            </p:cNvCxnSpPr>
            <p:nvPr/>
          </p:nvCxnSpPr>
          <p:spPr>
            <a:xfrm flipV="1">
              <a:off x="1068419" y="2726787"/>
              <a:ext cx="279886" cy="130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3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217" y="259037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84" name="직선 연결선 183"/>
            <p:cNvCxnSpPr>
              <a:endCxn id="173" idx="1"/>
            </p:cNvCxnSpPr>
            <p:nvPr/>
          </p:nvCxnSpPr>
          <p:spPr>
            <a:xfrm>
              <a:off x="1068419" y="4611675"/>
              <a:ext cx="279886" cy="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5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350390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6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04" y="4437912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7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449053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8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726610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9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3000465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0" name="Picture 2" descr="https://d30y9cdsu7xlg0.cloudfront.net/png/996126-20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39" y="2274319"/>
              <a:ext cx="433426" cy="45376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1" name="TextBox 190"/>
            <p:cNvSpPr txBox="1"/>
            <p:nvPr/>
          </p:nvSpPr>
          <p:spPr>
            <a:xfrm>
              <a:off x="1426888" y="3950661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B</a:t>
              </a:r>
              <a:endParaRPr lang="ko-KR" altLang="en-US" sz="9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426888" y="3013760"/>
              <a:ext cx="428906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10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sz="900" dirty="0"/>
                <a:t>증권사</a:t>
              </a:r>
              <a:r>
                <a:rPr lang="en-US" altLang="ko-KR" sz="900" dirty="0"/>
                <a:t>A</a:t>
              </a:r>
              <a:endParaRPr lang="ko-KR" altLang="en-US" sz="9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225388" y="4931857"/>
              <a:ext cx="831905" cy="1381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en-US" altLang="ko-KR" dirty="0"/>
                <a:t>FINSET(</a:t>
              </a:r>
              <a:r>
                <a:rPr lang="ko-KR" altLang="en-US" dirty="0" err="1"/>
                <a:t>코스콤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668154" y="4931857"/>
              <a:ext cx="34624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algn="ctr" latinLnBrk="0">
                <a:defRPr sz="900" b="1" i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defRPr>
              </a:lvl1pPr>
            </a:lstStyle>
            <a:p>
              <a:r>
                <a:rPr lang="ko-KR" altLang="en-US" dirty="0"/>
                <a:t>여신사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384146" y="3202237"/>
              <a:ext cx="886817" cy="199863"/>
            </a:xfrm>
            <a:prstGeom prst="rect">
              <a:avLst/>
            </a:prstGeom>
            <a:noFill/>
          </p:spPr>
          <p:txBody>
            <a:bodyPr wrap="square" lIns="60769" tIns="30385" rIns="60769" bIns="30385" rtlCol="0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CC330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블록체인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560404" y="2419174"/>
              <a:ext cx="597665" cy="267723"/>
            </a:xfrm>
            <a:prstGeom prst="roundRect">
              <a:avLst/>
            </a:prstGeom>
            <a:solidFill>
              <a:schemeClr val="tx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약정문서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09111" y="3915976"/>
              <a:ext cx="597665" cy="26772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상품정보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429701" y="4360809"/>
              <a:ext cx="597665" cy="2677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1100" b="1" spc="-12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간편인증</a:t>
              </a:r>
            </a:p>
          </p:txBody>
        </p:sp>
        <p:pic>
          <p:nvPicPr>
            <p:cNvPr id="199" name="Picture 6" descr="https://d30y9cdsu7xlg0.cloudfront.net/png/953265-200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83" r="21341"/>
            <a:stretch/>
          </p:blipFill>
          <p:spPr bwMode="auto">
            <a:xfrm rot="10800000" flipV="1">
              <a:off x="670540" y="4304886"/>
              <a:ext cx="323268" cy="586793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0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2046" r="13401" b="22046"/>
            <a:stretch/>
          </p:blipFill>
          <p:spPr bwMode="auto">
            <a:xfrm>
              <a:off x="629464" y="2568710"/>
              <a:ext cx="428999" cy="399136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201" name="Picture 8" descr="https://d30y9cdsu7xlg0.cloudfront.net/png/1193159-20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1" t="21349" r="13401" b="21349"/>
            <a:stretch/>
          </p:blipFill>
          <p:spPr bwMode="auto">
            <a:xfrm>
              <a:off x="629466" y="3456823"/>
              <a:ext cx="428997" cy="416172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202" name="TextBox 201"/>
          <p:cNvSpPr txBox="1"/>
          <p:nvPr/>
        </p:nvSpPr>
        <p:spPr>
          <a:xfrm>
            <a:off x="4620330" y="2393885"/>
            <a:ext cx="253791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분산 </a:t>
            </a:r>
            <a:r>
              <a:rPr lang="ko-KR" altLang="en-US" sz="1600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노드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 관리 데이터</a:t>
            </a:r>
          </a:p>
        </p:txBody>
      </p:sp>
      <p:sp>
        <p:nvSpPr>
          <p:cNvPr id="204" name="직사각형 203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블록체인</a:t>
            </a:r>
            <a:endParaRPr lang="en-US" altLang="ko-KR" sz="900" dirty="0" smtClean="0">
              <a:solidFill>
                <a:srgbClr val="FF0000"/>
              </a:solidFill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사내벤처</a:t>
            </a:r>
            <a:endParaRPr lang="en-US" altLang="ko-KR" sz="900" dirty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47850" y="1358772"/>
            <a:ext cx="5219700" cy="7894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블록체인으로 금융투자업계와 여신업계를 연계한 주식담보대출 서비스로 </a:t>
            </a:r>
            <a:r>
              <a:rPr lang="ko-KR" altLang="en-US" sz="900" dirty="0" err="1">
                <a:solidFill>
                  <a:schemeClr val="tx1"/>
                </a:solidFill>
              </a:rPr>
              <a:t>코스콤의</a:t>
            </a:r>
            <a:r>
              <a:rPr lang="ko-KR" altLang="en-US" sz="900" dirty="0">
                <a:solidFill>
                  <a:schemeClr val="tx1"/>
                </a:solidFill>
              </a:rPr>
              <a:t> 블록체인 플랫폼을 사용한 최초 사업모델</a:t>
            </a:r>
          </a:p>
          <a:p>
            <a:pPr fontAlgn="base"/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블록체인 기술을 이용하여 개인정보 유출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과도한 비용부과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불합리한 영업관행 등을 개선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자본시장의 투명성 제고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신뢰도 향상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비용인하 등의 효과 기대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63290" y="1533671"/>
            <a:ext cx="630070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TO-BE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343</Words>
  <Application>Microsoft Office PowerPoint</Application>
  <PresentationFormat>A4 용지(210x297mm)</PresentationFormat>
  <Paragraphs>161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devgat</dc:creator>
  <cp:lastModifiedBy>20830</cp:lastModifiedBy>
  <cp:revision>590</cp:revision>
  <cp:lastPrinted>2019-07-12T00:03:04Z</cp:lastPrinted>
  <dcterms:created xsi:type="dcterms:W3CDTF">2014-10-14T01:07:57Z</dcterms:created>
  <dcterms:modified xsi:type="dcterms:W3CDTF">2019-07-12T02:28:00Z</dcterms:modified>
</cp:coreProperties>
</file>