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1.svg" ContentType="image/svg+xml"/>
  <Override PartName="/ppt/media/image2.svg" ContentType="image/svg+xml"/>
  <Override PartName="/ppt/media/image4.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68" r:id="rId15"/>
    <p:sldId id="267" r:id="rId16"/>
    <p:sldId id="270" r:id="rId17"/>
  </p:sldIdLst>
  <p:sldSz cx="18288000" cy="10287000"/>
  <p:notesSz cx="6858000" cy="9144000"/>
  <p:embeddedFontLst>
    <p:embeddedFont>
      <p:font typeface="Nunito" panose="00000500000000000000"/>
      <p:regular r:id="rId21"/>
    </p:embeddedFont>
    <p:embeddedFont>
      <p:font typeface="Nunito Bold" panose="00000800000000000000"/>
      <p:bold r:id="rId22"/>
    </p:embeddedFont>
    <p:embeddedFont>
      <p:font typeface="Fredoka One" panose="02000000000000000000"/>
      <p:regular r:id="rId23"/>
    </p:embeddedFont>
    <p:embeddedFont>
      <p:font typeface="Calibri" panose="020F050202020403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3240"/>
        <p:guide pos="5760"/>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8.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60"/>
                </a:lnSpc>
                <a:spcBef>
                  <a:spcPct val="0"/>
                </a:spcBef>
              </a:pPr>
            </a:p>
          </p:txBody>
        </p:sp>
      </p:grpSp>
      <p:sp>
        <p:nvSpPr>
          <p:cNvPr id="8" name="Freeform 8"/>
          <p:cNvSpPr/>
          <p:nvPr/>
        </p:nvSpPr>
        <p:spPr>
          <a:xfrm>
            <a:off x="1600059" y="34308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028700" y="8743950"/>
            <a:ext cx="5577893" cy="538480"/>
          </a:xfrm>
          <a:prstGeom prst="rect">
            <a:avLst/>
          </a:prstGeom>
        </p:spPr>
        <p:txBody>
          <a:bodyPr lIns="0" tIns="0" rIns="0" bIns="0" rtlCol="0" anchor="t">
            <a:spAutoFit/>
          </a:bodyPr>
          <a:lstStyle/>
          <a:p>
            <a:pPr>
              <a:lnSpc>
                <a:spcPts val="4200"/>
              </a:lnSpc>
            </a:pPr>
            <a:r>
              <a:rPr lang="en-IN" altLang="en-US" sz="3000">
                <a:solidFill>
                  <a:srgbClr val="000000"/>
                </a:solidFill>
                <a:latin typeface="Nunito" panose="00000500000000000000"/>
              </a:rPr>
              <a:t>Major </a:t>
            </a:r>
            <a:r>
              <a:rPr lang="en-US" sz="3000">
                <a:solidFill>
                  <a:srgbClr val="000000"/>
                </a:solidFill>
                <a:latin typeface="Nunito" panose="00000500000000000000"/>
              </a:rPr>
              <a:t>Project | 2024</a:t>
            </a:r>
            <a:endParaRPr lang="en-US" sz="3000">
              <a:solidFill>
                <a:srgbClr val="000000"/>
              </a:solidFill>
              <a:latin typeface="Nunito" panose="00000500000000000000"/>
            </a:endParaRPr>
          </a:p>
        </p:txBody>
      </p:sp>
      <p:sp>
        <p:nvSpPr>
          <p:cNvPr id="11" name="TextBox 11"/>
          <p:cNvSpPr txBox="1"/>
          <p:nvPr/>
        </p:nvSpPr>
        <p:spPr>
          <a:xfrm>
            <a:off x="12777754" y="8743950"/>
            <a:ext cx="4481546" cy="514350"/>
          </a:xfrm>
          <a:prstGeom prst="rect">
            <a:avLst/>
          </a:prstGeom>
        </p:spPr>
        <p:txBody>
          <a:bodyPr lIns="0" tIns="0" rIns="0" bIns="0" rtlCol="0" anchor="t">
            <a:spAutoFit/>
          </a:bodyPr>
          <a:lstStyle/>
          <a:p>
            <a:pPr algn="r">
              <a:lnSpc>
                <a:spcPts val="4200"/>
              </a:lnSpc>
            </a:pPr>
            <a:r>
              <a:rPr lang="en-US" sz="3000">
                <a:solidFill>
                  <a:srgbClr val="000000"/>
                </a:solidFill>
                <a:latin typeface="Nunito" panose="00000500000000000000"/>
              </a:rPr>
              <a:t>KIIT University </a:t>
            </a:r>
            <a:endParaRPr lang="en-US" sz="3000">
              <a:solidFill>
                <a:srgbClr val="000000"/>
              </a:solidFill>
              <a:latin typeface="Nunito" panose="00000500000000000000"/>
            </a:endParaRPr>
          </a:p>
        </p:txBody>
      </p:sp>
      <p:sp>
        <p:nvSpPr>
          <p:cNvPr id="12" name="Freeform 12"/>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5956573" y="2041730"/>
            <a:ext cx="11793988" cy="2797174"/>
          </a:xfrm>
          <a:prstGeom prst="rect">
            <a:avLst/>
          </a:prstGeom>
        </p:spPr>
        <p:txBody>
          <a:bodyPr lIns="0" tIns="0" rIns="0" bIns="0" rtlCol="0" anchor="t">
            <a:spAutoFit/>
          </a:bodyPr>
          <a:lstStyle/>
          <a:p>
            <a:pPr algn="ctr">
              <a:lnSpc>
                <a:spcPts val="11200"/>
              </a:lnSpc>
            </a:pPr>
            <a:r>
              <a:rPr lang="en-US" sz="8000">
                <a:solidFill>
                  <a:srgbClr val="000000"/>
                </a:solidFill>
                <a:latin typeface="Nunito" panose="00000500000000000000"/>
              </a:rPr>
              <a:t>Employee Attrition Prediction</a:t>
            </a:r>
            <a:endParaRPr lang="en-US" sz="8000">
              <a:solidFill>
                <a:srgbClr val="000000"/>
              </a:solidFill>
              <a:latin typeface="Nunito" panose="00000500000000000000"/>
            </a:endParaRPr>
          </a:p>
        </p:txBody>
      </p:sp>
      <p:sp>
        <p:nvSpPr>
          <p:cNvPr id="14" name="TextBox 14"/>
          <p:cNvSpPr txBox="1"/>
          <p:nvPr/>
        </p:nvSpPr>
        <p:spPr>
          <a:xfrm>
            <a:off x="1143000" y="3390900"/>
            <a:ext cx="7706360" cy="2782570"/>
          </a:xfrm>
          <a:prstGeom prst="rect">
            <a:avLst/>
          </a:prstGeom>
        </p:spPr>
        <p:txBody>
          <a:bodyPr lIns="0" tIns="0" rIns="0" bIns="0" rtlCol="0" anchor="t">
            <a:noAutofit/>
          </a:bodyPr>
          <a:lstStyle/>
          <a:p>
            <a:pPr>
              <a:lnSpc>
                <a:spcPts val="5555"/>
              </a:lnSpc>
            </a:pPr>
            <a:r>
              <a:rPr lang="en-US" sz="3970">
                <a:solidFill>
                  <a:srgbClr val="000000"/>
                </a:solidFill>
                <a:latin typeface="Nunito" panose="00000500000000000000"/>
              </a:rPr>
              <a:t>Presented by </a:t>
            </a:r>
            <a:endParaRPr lang="en-US" sz="3970">
              <a:solidFill>
                <a:srgbClr val="000000"/>
              </a:solidFill>
              <a:latin typeface="Nunito" panose="00000500000000000000"/>
            </a:endParaRPr>
          </a:p>
          <a:p>
            <a:pPr>
              <a:lnSpc>
                <a:spcPts val="5555"/>
              </a:lnSpc>
            </a:pPr>
            <a:r>
              <a:rPr lang="en-US" sz="3970">
                <a:solidFill>
                  <a:srgbClr val="000000"/>
                </a:solidFill>
                <a:latin typeface="Nunito" panose="00000500000000000000"/>
              </a:rPr>
              <a:t>A</a:t>
            </a:r>
            <a:r>
              <a:rPr lang="en-IN" altLang="en-US" sz="3970">
                <a:solidFill>
                  <a:srgbClr val="000000"/>
                </a:solidFill>
                <a:latin typeface="Nunito" panose="00000500000000000000"/>
              </a:rPr>
              <a:t>indrila Roy </a:t>
            </a:r>
            <a:endParaRPr lang="en-IN" altLang="en-US" sz="3970">
              <a:solidFill>
                <a:srgbClr val="000000"/>
              </a:solidFill>
              <a:latin typeface="Nunito" panose="00000500000000000000"/>
            </a:endParaRPr>
          </a:p>
          <a:p>
            <a:pPr>
              <a:lnSpc>
                <a:spcPts val="5555"/>
              </a:lnSpc>
            </a:pPr>
            <a:r>
              <a:rPr lang="en-IN" altLang="en-US" sz="3970">
                <a:solidFill>
                  <a:srgbClr val="000000"/>
                </a:solidFill>
                <a:latin typeface="Nunito" panose="00000500000000000000"/>
              </a:rPr>
              <a:t>Shinjini Banerjee </a:t>
            </a:r>
            <a:endParaRPr lang="en-IN" altLang="en-US" sz="3970">
              <a:solidFill>
                <a:srgbClr val="000000"/>
              </a:solidFill>
              <a:latin typeface="Nunito" panose="00000500000000000000"/>
            </a:endParaRPr>
          </a:p>
          <a:p>
            <a:pPr>
              <a:lnSpc>
                <a:spcPts val="5555"/>
              </a:lnSpc>
            </a:pPr>
            <a:r>
              <a:rPr lang="en-IN" altLang="en-US" sz="3970">
                <a:solidFill>
                  <a:srgbClr val="000000"/>
                </a:solidFill>
                <a:latin typeface="Nunito" panose="00000500000000000000"/>
              </a:rPr>
              <a:t>Syed Farhan Ali </a:t>
            </a:r>
            <a:endParaRPr lang="en-IN" altLang="en-US" sz="3970">
              <a:solidFill>
                <a:srgbClr val="000000"/>
              </a:solidFill>
              <a:latin typeface="Nunito" panose="00000500000000000000"/>
            </a:endParaRPr>
          </a:p>
          <a:p>
            <a:pPr>
              <a:lnSpc>
                <a:spcPts val="5555"/>
              </a:lnSpc>
            </a:pPr>
            <a:r>
              <a:rPr lang="en-IN" altLang="en-US" sz="3970">
                <a:solidFill>
                  <a:srgbClr val="000000"/>
                </a:solidFill>
                <a:latin typeface="Nunito" panose="00000500000000000000"/>
              </a:rPr>
              <a:t>Samik Ranjan Das </a:t>
            </a:r>
            <a:endParaRPr lang="en-IN" altLang="en-US" sz="3970">
              <a:solidFill>
                <a:srgbClr val="000000"/>
              </a:solidFill>
              <a:latin typeface="Nunito" panose="00000500000000000000"/>
            </a:endParaRPr>
          </a:p>
          <a:p>
            <a:pPr>
              <a:lnSpc>
                <a:spcPts val="5555"/>
              </a:lnSpc>
            </a:pPr>
            <a:r>
              <a:rPr lang="en-IN" altLang="en-US" sz="3970">
                <a:solidFill>
                  <a:srgbClr val="000000"/>
                </a:solidFill>
                <a:latin typeface="Nunito" panose="00000500000000000000"/>
              </a:rPr>
              <a:t>Avik Ranjan Das </a:t>
            </a:r>
            <a:endParaRPr lang="en-IN" altLang="en-US" sz="3970">
              <a:solidFill>
                <a:srgbClr val="000000"/>
              </a:solidFill>
              <a:latin typeface="Nunito" panose="00000500000000000000"/>
            </a:endParaRPr>
          </a:p>
          <a:p>
            <a:pPr>
              <a:lnSpc>
                <a:spcPts val="5555"/>
              </a:lnSpc>
            </a:pPr>
            <a:r>
              <a:rPr lang="en-IN" altLang="en-US" sz="3970">
                <a:solidFill>
                  <a:srgbClr val="000000"/>
                </a:solidFill>
                <a:latin typeface="Nunito" panose="00000500000000000000"/>
              </a:rPr>
              <a:t>Arghya Hazra</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4543721" y="1047750"/>
            <a:ext cx="9200557" cy="754824"/>
          </a:xfrm>
          <a:prstGeom prst="rect">
            <a:avLst/>
          </a:prstGeom>
        </p:spPr>
        <p:txBody>
          <a:bodyPr lIns="0" tIns="0" rIns="0" bIns="0" rtlCol="0" anchor="t">
            <a:spAutoFit/>
          </a:bodyPr>
          <a:lstStyle/>
          <a:p>
            <a:pPr algn="ctr">
              <a:lnSpc>
                <a:spcPts val="6170"/>
              </a:lnSpc>
            </a:pPr>
            <a:r>
              <a:rPr lang="en-US" sz="4405">
                <a:solidFill>
                  <a:srgbClr val="000000"/>
                </a:solidFill>
                <a:latin typeface="Fredoka One Bold"/>
              </a:rPr>
              <a:t>HYPERPARAMETER TUNING</a:t>
            </a:r>
            <a:endParaRPr lang="en-US" sz="4405">
              <a:solidFill>
                <a:srgbClr val="000000"/>
              </a:solidFill>
              <a:latin typeface="Fredoka One Bold"/>
            </a:endParaRPr>
          </a:p>
        </p:txBody>
      </p:sp>
      <p:sp>
        <p:nvSpPr>
          <p:cNvPr id="12" name="TextBox 12"/>
          <p:cNvSpPr txBox="1"/>
          <p:nvPr/>
        </p:nvSpPr>
        <p:spPr>
          <a:xfrm>
            <a:off x="2246042" y="3205755"/>
            <a:ext cx="13795916" cy="4302125"/>
          </a:xfrm>
          <a:prstGeom prst="rect">
            <a:avLst/>
          </a:prstGeom>
        </p:spPr>
        <p:txBody>
          <a:bodyPr lIns="0" tIns="0" rIns="0" bIns="0" rtlCol="0" anchor="t">
            <a:spAutoFit/>
          </a:bodyPr>
          <a:lstStyle/>
          <a:p>
            <a:pPr algn="ctr">
              <a:lnSpc>
                <a:spcPts val="4900"/>
              </a:lnSpc>
            </a:pPr>
            <a:r>
              <a:rPr lang="en-US" sz="3500">
                <a:solidFill>
                  <a:srgbClr val="000000"/>
                </a:solidFill>
                <a:latin typeface="Nunito Bold" panose="00000800000000000000"/>
              </a:rPr>
              <a:t>Hyperparameters are parameters that are not learned from the data, but rather set prior to training the model, aka, model fitting.</a:t>
            </a:r>
            <a:endParaRPr lang="en-US" sz="3500">
              <a:solidFill>
                <a:srgbClr val="000000"/>
              </a:solidFill>
              <a:latin typeface="Nunito Bold" panose="00000800000000000000"/>
            </a:endParaRPr>
          </a:p>
          <a:p>
            <a:pPr algn="ctr">
              <a:lnSpc>
                <a:spcPts val="4900"/>
              </a:lnSpc>
            </a:pPr>
          </a:p>
          <a:p>
            <a:pPr algn="ctr">
              <a:lnSpc>
                <a:spcPts val="4900"/>
              </a:lnSpc>
            </a:pPr>
            <a:r>
              <a:rPr lang="en-US" sz="3500">
                <a:solidFill>
                  <a:srgbClr val="000000"/>
                </a:solidFill>
                <a:latin typeface="Nunito Bold" panose="00000800000000000000"/>
              </a:rPr>
              <a:t>Hyperparameter tuning is trying out different combinations of hyperparameters and evaluating the model's performance on a validation set to find the best set of hyperparameters that give the best results.</a:t>
            </a:r>
            <a:endParaRPr lang="en-US" sz="3500">
              <a:solidFill>
                <a:srgbClr val="000000"/>
              </a:solidFill>
              <a:latin typeface="Nunito Bold" panose="00000800000000000000"/>
            </a:endParaRPr>
          </a:p>
        </p:txBody>
      </p:sp>
      <p:sp>
        <p:nvSpPr>
          <p:cNvPr id="13" name="Freeform 13"/>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028700" y="1702812"/>
            <a:ext cx="16230600" cy="6881376"/>
            <a:chOff x="0" y="0"/>
            <a:chExt cx="4274726" cy="1812379"/>
          </a:xfrm>
        </p:grpSpPr>
        <p:sp>
          <p:nvSpPr>
            <p:cNvPr id="6" name="Freeform 6"/>
            <p:cNvSpPr/>
            <p:nvPr/>
          </p:nvSpPr>
          <p:spPr>
            <a:xfrm>
              <a:off x="0" y="0"/>
              <a:ext cx="4274726" cy="1812379"/>
            </a:xfrm>
            <a:custGeom>
              <a:avLst/>
              <a:gdLst/>
              <a:ahLst/>
              <a:cxnLst/>
              <a:rect l="l" t="t" r="r" b="b"/>
              <a:pathLst>
                <a:path w="4274726" h="1812379">
                  <a:moveTo>
                    <a:pt x="0" y="0"/>
                  </a:moveTo>
                  <a:lnTo>
                    <a:pt x="4274726" y="0"/>
                  </a:lnTo>
                  <a:lnTo>
                    <a:pt x="4274726" y="1812379"/>
                  </a:lnTo>
                  <a:lnTo>
                    <a:pt x="0" y="1812379"/>
                  </a:lnTo>
                  <a:close/>
                </a:path>
              </a:pathLst>
            </a:custGeom>
            <a:solidFill>
              <a:srgbClr val="F1F2F2"/>
            </a:solidFill>
          </p:spPr>
        </p:sp>
        <p:sp>
          <p:nvSpPr>
            <p:cNvPr id="7" name="TextBox 7"/>
            <p:cNvSpPr txBox="1"/>
            <p:nvPr/>
          </p:nvSpPr>
          <p:spPr>
            <a:xfrm>
              <a:off x="0" y="-38100"/>
              <a:ext cx="4274726" cy="1850479"/>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139012" y="464268"/>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4543721" y="719215"/>
            <a:ext cx="9200557" cy="1125781"/>
          </a:xfrm>
          <a:prstGeom prst="rect">
            <a:avLst/>
          </a:prstGeom>
        </p:spPr>
        <p:txBody>
          <a:bodyPr lIns="0" tIns="0" rIns="0" bIns="0" rtlCol="0" anchor="t">
            <a:spAutoFit/>
          </a:bodyPr>
          <a:lstStyle/>
          <a:p>
            <a:pPr algn="ctr">
              <a:lnSpc>
                <a:spcPts val="9250"/>
              </a:lnSpc>
            </a:pPr>
            <a:r>
              <a:rPr lang="en-US" sz="6605">
                <a:solidFill>
                  <a:srgbClr val="000000"/>
                </a:solidFill>
                <a:latin typeface="Fredoka One Bold"/>
              </a:rPr>
              <a:t>MODEL FITTING</a:t>
            </a:r>
            <a:endParaRPr lang="en-US" sz="6605">
              <a:solidFill>
                <a:srgbClr val="000000"/>
              </a:solidFill>
              <a:latin typeface="Fredoka One Bold"/>
            </a:endParaRPr>
          </a:p>
        </p:txBody>
      </p:sp>
      <p:sp>
        <p:nvSpPr>
          <p:cNvPr id="12" name="TextBox 12"/>
          <p:cNvSpPr txBox="1"/>
          <p:nvPr/>
        </p:nvSpPr>
        <p:spPr>
          <a:xfrm>
            <a:off x="2246042" y="2647294"/>
            <a:ext cx="13795916" cy="5540375"/>
          </a:xfrm>
          <a:prstGeom prst="rect">
            <a:avLst/>
          </a:prstGeom>
        </p:spPr>
        <p:txBody>
          <a:bodyPr lIns="0" tIns="0" rIns="0" bIns="0" rtlCol="0" anchor="t">
            <a:spAutoFit/>
          </a:bodyPr>
          <a:lstStyle/>
          <a:p>
            <a:pPr algn="ctr">
              <a:lnSpc>
                <a:spcPts val="4900"/>
              </a:lnSpc>
            </a:pPr>
            <a:r>
              <a:rPr lang="en-US" sz="3500">
                <a:solidFill>
                  <a:srgbClr val="000000"/>
                </a:solidFill>
                <a:latin typeface="Nunito Bold" panose="00000800000000000000"/>
              </a:rPr>
              <a:t>Model fitting involves selecting an appropriate model architecture  and optimizing its parameters or weights using an algorithm that minimizes a loss function.</a:t>
            </a:r>
            <a:endParaRPr lang="en-US" sz="3500">
              <a:solidFill>
                <a:srgbClr val="000000"/>
              </a:solidFill>
              <a:latin typeface="Nunito Bold" panose="00000800000000000000"/>
            </a:endParaRPr>
          </a:p>
          <a:p>
            <a:pPr algn="ctr">
              <a:lnSpc>
                <a:spcPts val="4900"/>
              </a:lnSpc>
            </a:pPr>
          </a:p>
          <a:p>
            <a:pPr algn="ctr">
              <a:lnSpc>
                <a:spcPts val="4900"/>
              </a:lnSpc>
            </a:pPr>
            <a:r>
              <a:rPr lang="en-US" sz="3500">
                <a:solidFill>
                  <a:srgbClr val="000000"/>
                </a:solidFill>
                <a:latin typeface="Nunito Bold" panose="00000800000000000000"/>
              </a:rPr>
              <a:t>Cross-validation involves dividing the data into multiple folds, training the model on a subset of the data, and evaluating its performance on the remaining fold. This process is repeated for each fold, and the average performance across all folds is used to estimate the performance of the model.</a:t>
            </a:r>
            <a:endParaRPr lang="en-US" sz="3500">
              <a:solidFill>
                <a:srgbClr val="000000"/>
              </a:solidFill>
              <a:latin typeface="Nunito Bold" panose="00000800000000000000"/>
            </a:endParaRPr>
          </a:p>
        </p:txBody>
      </p:sp>
      <p:sp>
        <p:nvSpPr>
          <p:cNvPr id="13" name="Freeform 13"/>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4249153" y="858159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028700" y="1505943"/>
            <a:ext cx="16230600" cy="7405761"/>
            <a:chOff x="0" y="0"/>
            <a:chExt cx="4274726" cy="1950489"/>
          </a:xfrm>
        </p:grpSpPr>
        <p:sp>
          <p:nvSpPr>
            <p:cNvPr id="6" name="Freeform 6"/>
            <p:cNvSpPr/>
            <p:nvPr/>
          </p:nvSpPr>
          <p:spPr>
            <a:xfrm>
              <a:off x="0" y="0"/>
              <a:ext cx="4274726" cy="1950489"/>
            </a:xfrm>
            <a:custGeom>
              <a:avLst/>
              <a:gdLst/>
              <a:ahLst/>
              <a:cxnLst/>
              <a:rect l="l" t="t" r="r" b="b"/>
              <a:pathLst>
                <a:path w="4274726" h="1950489">
                  <a:moveTo>
                    <a:pt x="0" y="0"/>
                  </a:moveTo>
                  <a:lnTo>
                    <a:pt x="4274726" y="0"/>
                  </a:lnTo>
                  <a:lnTo>
                    <a:pt x="4274726" y="1950489"/>
                  </a:lnTo>
                  <a:lnTo>
                    <a:pt x="0" y="1950489"/>
                  </a:lnTo>
                  <a:close/>
                </a:path>
              </a:pathLst>
            </a:custGeom>
            <a:solidFill>
              <a:srgbClr val="F1F2F2"/>
            </a:solidFill>
          </p:spPr>
        </p:sp>
        <p:sp>
          <p:nvSpPr>
            <p:cNvPr id="7" name="TextBox 7"/>
            <p:cNvSpPr txBox="1"/>
            <p:nvPr/>
          </p:nvSpPr>
          <p:spPr>
            <a:xfrm>
              <a:off x="0" y="-38100"/>
              <a:ext cx="4274726" cy="1988589"/>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139012" y="412229"/>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60"/>
                </a:lnSpc>
                <a:spcBef>
                  <a:spcPct val="0"/>
                </a:spcBef>
              </a:pPr>
            </a:p>
          </p:txBody>
        </p:sp>
      </p:grpSp>
      <p:sp>
        <p:nvSpPr>
          <p:cNvPr id="14" name="TextBox 14"/>
          <p:cNvSpPr txBox="1"/>
          <p:nvPr/>
        </p:nvSpPr>
        <p:spPr>
          <a:xfrm>
            <a:off x="2246042" y="2304732"/>
            <a:ext cx="13795916" cy="6266180"/>
          </a:xfrm>
          <a:prstGeom prst="rect">
            <a:avLst/>
          </a:prstGeom>
        </p:spPr>
        <p:txBody>
          <a:bodyPr lIns="0" tIns="0" rIns="0" bIns="0" rtlCol="0" anchor="t">
            <a:spAutoFit/>
          </a:bodyPr>
          <a:lstStyle/>
          <a:p>
            <a:pPr marL="755650" lvl="1" indent="-377825" algn="just">
              <a:lnSpc>
                <a:spcPts val="4900"/>
              </a:lnSpc>
              <a:buFont typeface="Arial" panose="020B0604020202020204"/>
              <a:buChar char="•"/>
            </a:pPr>
            <a:r>
              <a:rPr lang="en-US" sz="3500">
                <a:solidFill>
                  <a:srgbClr val="000000"/>
                </a:solidFill>
                <a:latin typeface="Nunito Bold" panose="00000800000000000000"/>
              </a:rPr>
              <a:t>This project demonstrates the importance of analyzing data and leveraging machine learning to gain insights into employee attrition and inform organizational decision-making.</a:t>
            </a:r>
            <a:endParaRPr lang="en-US" sz="3500">
              <a:solidFill>
                <a:srgbClr val="000000"/>
              </a:solidFill>
              <a:latin typeface="Nunito Bold" panose="00000800000000000000"/>
            </a:endParaRPr>
          </a:p>
          <a:p>
            <a:pPr marL="755650" lvl="1" indent="-377825" algn="just">
              <a:lnSpc>
                <a:spcPts val="4900"/>
              </a:lnSpc>
              <a:buFont typeface="Arial" panose="020B0604020202020204"/>
              <a:buChar char="•"/>
            </a:pPr>
            <a:r>
              <a:rPr lang="en-US" sz="3500">
                <a:solidFill>
                  <a:srgbClr val="000000"/>
                </a:solidFill>
                <a:latin typeface="Nunito Bold" panose="00000800000000000000"/>
              </a:rPr>
              <a:t>T</a:t>
            </a:r>
            <a:r>
              <a:rPr lang="en-US" sz="3500">
                <a:solidFill>
                  <a:srgbClr val="000000"/>
                </a:solidFill>
                <a:latin typeface="Nunito Bold" panose="00000800000000000000"/>
              </a:rPr>
              <a:t>hese results can be used by HR to counsel the valuable employees who are facing some issues in the company and help them out.</a:t>
            </a:r>
            <a:endParaRPr lang="en-US" sz="3500">
              <a:solidFill>
                <a:srgbClr val="000000"/>
              </a:solidFill>
              <a:latin typeface="Nunito Bold" panose="00000800000000000000"/>
            </a:endParaRPr>
          </a:p>
          <a:p>
            <a:pPr marL="755650" lvl="1" indent="-377825" algn="just">
              <a:lnSpc>
                <a:spcPts val="4900"/>
              </a:lnSpc>
              <a:buFont typeface="Arial" panose="020B0604020202020204"/>
              <a:buChar char="•"/>
            </a:pPr>
            <a:r>
              <a:rPr lang="en-US" sz="3500">
                <a:solidFill>
                  <a:srgbClr val="000000"/>
                </a:solidFill>
                <a:latin typeface="Nunito Bold" panose="00000800000000000000"/>
              </a:rPr>
              <a:t>This can be done by giving incentives, reducing the workload or just a token of appreciation.</a:t>
            </a:r>
            <a:endParaRPr lang="en-US" sz="3500">
              <a:solidFill>
                <a:srgbClr val="000000"/>
              </a:solidFill>
              <a:latin typeface="Nunito Bold" panose="00000800000000000000"/>
            </a:endParaRPr>
          </a:p>
          <a:p>
            <a:pPr marL="755650" lvl="1" indent="-377825" algn="just">
              <a:lnSpc>
                <a:spcPts val="4900"/>
              </a:lnSpc>
              <a:buFont typeface="Arial" panose="020B0604020202020204"/>
              <a:buChar char="•"/>
            </a:pPr>
            <a:r>
              <a:rPr lang="en-US" sz="3500">
                <a:solidFill>
                  <a:srgbClr val="000000"/>
                </a:solidFill>
                <a:latin typeface="Nunito Bold" panose="00000800000000000000"/>
              </a:rPr>
              <a:t>This study can change the profitability of a business to a huge extent.</a:t>
            </a:r>
            <a:endParaRPr lang="en-US" sz="3500">
              <a:solidFill>
                <a:srgbClr val="000000"/>
              </a:solidFill>
              <a:latin typeface="Nunito Bold" panose="00000800000000000000"/>
            </a:endParaRPr>
          </a:p>
        </p:txBody>
      </p:sp>
      <p:sp>
        <p:nvSpPr>
          <p:cNvPr id="15" name="Freeform 15"/>
          <p:cNvSpPr/>
          <p:nvPr/>
        </p:nvSpPr>
        <p:spPr>
          <a:xfrm>
            <a:off x="16041958" y="778237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TextBox 17"/>
          <p:cNvSpPr txBox="1"/>
          <p:nvPr/>
        </p:nvSpPr>
        <p:spPr>
          <a:xfrm>
            <a:off x="4543721" y="633490"/>
            <a:ext cx="9200557" cy="1125781"/>
          </a:xfrm>
          <a:prstGeom prst="rect">
            <a:avLst/>
          </a:prstGeom>
        </p:spPr>
        <p:txBody>
          <a:bodyPr lIns="0" tIns="0" rIns="0" bIns="0" rtlCol="0" anchor="t">
            <a:spAutoFit/>
          </a:bodyPr>
          <a:lstStyle/>
          <a:p>
            <a:pPr algn="ctr">
              <a:lnSpc>
                <a:spcPts val="9250"/>
              </a:lnSpc>
            </a:pPr>
            <a:r>
              <a:rPr lang="en-US" sz="6605">
                <a:solidFill>
                  <a:srgbClr val="000000"/>
                </a:solidFill>
                <a:latin typeface="Fredoka One Bold"/>
              </a:rPr>
              <a:t>CONCLUSION </a:t>
            </a:r>
            <a:endParaRPr lang="en-US" sz="6605">
              <a:solidFill>
                <a:srgbClr val="000000"/>
              </a:solidFill>
              <a:latin typeface="Fredoka One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5727381" y="480251"/>
            <a:ext cx="6833238" cy="1730229"/>
            <a:chOff x="0" y="0"/>
            <a:chExt cx="1799700" cy="455698"/>
          </a:xfrm>
        </p:grpSpPr>
        <p:sp>
          <p:nvSpPr>
            <p:cNvPr id="6" name="Freeform 6"/>
            <p:cNvSpPr/>
            <p:nvPr/>
          </p:nvSpPr>
          <p:spPr>
            <a:xfrm>
              <a:off x="0" y="0"/>
              <a:ext cx="1799700" cy="455698"/>
            </a:xfrm>
            <a:custGeom>
              <a:avLst/>
              <a:gdLst/>
              <a:ahLst/>
              <a:cxnLst/>
              <a:rect l="l" t="t" r="r" b="b"/>
              <a:pathLst>
                <a:path w="1799700" h="455698">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sp>
        <p:sp>
          <p:nvSpPr>
            <p:cNvPr id="7" name="TextBox 7"/>
            <p:cNvSpPr txBox="1"/>
            <p:nvPr/>
          </p:nvSpPr>
          <p:spPr>
            <a:xfrm>
              <a:off x="0" y="-38100"/>
              <a:ext cx="1799700" cy="493798"/>
            </a:xfrm>
            <a:prstGeom prst="rect">
              <a:avLst/>
            </a:prstGeom>
          </p:spPr>
          <p:txBody>
            <a:bodyPr lIns="50800" tIns="50800" rIns="50800" bIns="50800" rtlCol="0" anchor="ctr"/>
            <a:lstStyle/>
            <a:p>
              <a:pPr algn="ctr">
                <a:lnSpc>
                  <a:spcPts val="2660"/>
                </a:lnSpc>
                <a:spcBef>
                  <a:spcPct val="0"/>
                </a:spcBef>
              </a:pPr>
            </a:p>
          </p:txBody>
        </p:sp>
      </p:grpSp>
      <p:sp>
        <p:nvSpPr>
          <p:cNvPr id="8" name="Freeform 8"/>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0380345" y="5459095"/>
            <a:ext cx="5280660" cy="4720590"/>
          </a:xfrm>
          <a:custGeom>
            <a:avLst/>
            <a:gdLst/>
            <a:ahLst/>
            <a:cxnLst/>
            <a:rect l="l" t="t" r="r" b="b"/>
            <a:pathLst>
              <a:path w="4692743" h="4901469">
                <a:moveTo>
                  <a:pt x="0" y="0"/>
                </a:moveTo>
                <a:lnTo>
                  <a:pt x="4692742" y="0"/>
                </a:lnTo>
                <a:lnTo>
                  <a:pt x="4692742" y="4901468"/>
                </a:lnTo>
                <a:lnTo>
                  <a:pt x="0" y="4901468"/>
                </a:lnTo>
                <a:lnTo>
                  <a:pt x="0" y="0"/>
                </a:lnTo>
                <a:close/>
              </a:path>
            </a:pathLst>
          </a:custGeom>
          <a:blipFill>
            <a:blip r:embed="rId7"/>
            <a:stretch>
              <a:fillRect/>
            </a:stretch>
          </a:blipFill>
        </p:spPr>
      </p:sp>
      <p:sp>
        <p:nvSpPr>
          <p:cNvPr id="11" name="Freeform 11"/>
          <p:cNvSpPr/>
          <p:nvPr/>
        </p:nvSpPr>
        <p:spPr>
          <a:xfrm>
            <a:off x="1832614" y="5533132"/>
            <a:ext cx="5994309" cy="4753868"/>
          </a:xfrm>
          <a:custGeom>
            <a:avLst/>
            <a:gdLst/>
            <a:ahLst/>
            <a:cxnLst/>
            <a:rect l="l" t="t" r="r" b="b"/>
            <a:pathLst>
              <a:path w="5994309" h="4753868">
                <a:moveTo>
                  <a:pt x="0" y="0"/>
                </a:moveTo>
                <a:lnTo>
                  <a:pt x="5994308" y="0"/>
                </a:lnTo>
                <a:lnTo>
                  <a:pt x="5994308" y="4753868"/>
                </a:lnTo>
                <a:lnTo>
                  <a:pt x="0" y="4753868"/>
                </a:lnTo>
                <a:lnTo>
                  <a:pt x="0" y="0"/>
                </a:lnTo>
                <a:close/>
              </a:path>
            </a:pathLst>
          </a:custGeom>
          <a:blipFill>
            <a:blip r:embed="rId8"/>
            <a:stretch>
              <a:fillRect/>
            </a:stretch>
          </a:blipFill>
        </p:spPr>
      </p:sp>
      <p:sp>
        <p:nvSpPr>
          <p:cNvPr id="12" name="TextBox 12"/>
          <p:cNvSpPr txBox="1"/>
          <p:nvPr/>
        </p:nvSpPr>
        <p:spPr>
          <a:xfrm>
            <a:off x="5910979" y="720562"/>
            <a:ext cx="6466041" cy="1125781"/>
          </a:xfrm>
          <a:prstGeom prst="rect">
            <a:avLst/>
          </a:prstGeom>
        </p:spPr>
        <p:txBody>
          <a:bodyPr lIns="0" tIns="0" rIns="0" bIns="0" rtlCol="0" anchor="t">
            <a:spAutoFit/>
          </a:bodyPr>
          <a:lstStyle/>
          <a:p>
            <a:pPr algn="ctr">
              <a:lnSpc>
                <a:spcPts val="9250"/>
              </a:lnSpc>
            </a:pPr>
            <a:r>
              <a:rPr lang="en-US" sz="6605">
                <a:solidFill>
                  <a:srgbClr val="000000"/>
                </a:solidFill>
                <a:latin typeface="Fredoka One Bold"/>
              </a:rPr>
              <a:t>RESULT </a:t>
            </a:r>
            <a:endParaRPr lang="en-US" sz="6605">
              <a:solidFill>
                <a:srgbClr val="000000"/>
              </a:solidFill>
              <a:latin typeface="Fredoka One Bold"/>
            </a:endParaRPr>
          </a:p>
        </p:txBody>
      </p:sp>
      <p:sp>
        <p:nvSpPr>
          <p:cNvPr id="13" name="TextBox 13"/>
          <p:cNvSpPr txBox="1"/>
          <p:nvPr/>
        </p:nvSpPr>
        <p:spPr>
          <a:xfrm>
            <a:off x="1028700" y="2622545"/>
            <a:ext cx="16979921" cy="3040194"/>
          </a:xfrm>
          <a:prstGeom prst="rect">
            <a:avLst/>
          </a:prstGeom>
        </p:spPr>
        <p:txBody>
          <a:bodyPr lIns="0" tIns="0" rIns="0" bIns="0" rtlCol="0" anchor="t">
            <a:spAutoFit/>
          </a:bodyPr>
          <a:lstStyle/>
          <a:p>
            <a:pPr algn="ctr">
              <a:lnSpc>
                <a:spcPts val="2780"/>
              </a:lnSpc>
            </a:pPr>
            <a:r>
              <a:rPr lang="en-US" sz="1985">
                <a:solidFill>
                  <a:srgbClr val="000000"/>
                </a:solidFill>
                <a:latin typeface="Nunito Bold" panose="00000800000000000000"/>
              </a:rPr>
              <a:t>When the correlation matrix was used for feature selection, we trained six models and the model that gave the best performance was Random Forest, </a:t>
            </a:r>
            <a:endParaRPr lang="en-US" sz="1985">
              <a:solidFill>
                <a:srgbClr val="000000"/>
              </a:solidFill>
              <a:latin typeface="Nunito Bold" panose="00000800000000000000"/>
            </a:endParaRPr>
          </a:p>
          <a:p>
            <a:pPr algn="ctr">
              <a:lnSpc>
                <a:spcPts val="2780"/>
              </a:lnSpc>
            </a:pPr>
            <a:r>
              <a:rPr lang="en-US" sz="1985">
                <a:solidFill>
                  <a:srgbClr val="000000"/>
                </a:solidFill>
                <a:latin typeface="Nunito Bold" panose="00000800000000000000"/>
              </a:rPr>
              <a:t>with an accuracy of 87%.</a:t>
            </a:r>
            <a:endParaRPr lang="en-US" sz="1985">
              <a:solidFill>
                <a:srgbClr val="000000"/>
              </a:solidFill>
              <a:latin typeface="Nunito Bold" panose="00000800000000000000"/>
            </a:endParaRPr>
          </a:p>
          <a:p>
            <a:pPr algn="ctr">
              <a:lnSpc>
                <a:spcPts val="2780"/>
              </a:lnSpc>
            </a:pPr>
          </a:p>
          <a:p>
            <a:pPr algn="ctr">
              <a:lnSpc>
                <a:spcPts val="2780"/>
              </a:lnSpc>
            </a:pPr>
            <a:r>
              <a:rPr lang="en-US" sz="1985">
                <a:solidFill>
                  <a:srgbClr val="000000"/>
                </a:solidFill>
                <a:latin typeface="Nunito Bold" panose="00000800000000000000"/>
              </a:rPr>
              <a:t>When we used chi-square distribution for feature selection, we trained 4 models and the model that gave the best performance here was also Random Forest, with an accuracy of 85.9%, as shown in the figure.</a:t>
            </a:r>
            <a:endParaRPr lang="en-US" sz="1985">
              <a:solidFill>
                <a:srgbClr val="000000"/>
              </a:solidFill>
              <a:latin typeface="Nunito Bold" panose="00000800000000000000"/>
            </a:endParaRPr>
          </a:p>
          <a:p>
            <a:pPr algn="ctr">
              <a:lnSpc>
                <a:spcPts val="2780"/>
              </a:lnSpc>
            </a:pPr>
          </a:p>
          <a:p>
            <a:pPr algn="ctr">
              <a:lnSpc>
                <a:spcPts val="2780"/>
              </a:lnSpc>
            </a:pPr>
            <a:r>
              <a:rPr lang="en-US" sz="1985">
                <a:solidFill>
                  <a:srgbClr val="000000"/>
                </a:solidFill>
                <a:latin typeface="Nunito Bold" panose="00000800000000000000"/>
              </a:rPr>
              <a:t>The ROC-AUC curve is also shown below.</a:t>
            </a:r>
            <a:r>
              <a:rPr lang="en-US" sz="1985">
                <a:solidFill>
                  <a:srgbClr val="000000"/>
                </a:solidFill>
                <a:latin typeface="Nunito Bold" panose="00000800000000000000"/>
              </a:rPr>
              <a:t> </a:t>
            </a:r>
            <a:endParaRPr lang="en-US" sz="1985">
              <a:solidFill>
                <a:srgbClr val="000000"/>
              </a:solidFill>
              <a:latin typeface="Nunito Bold" panose="00000800000000000000"/>
            </a:endParaRPr>
          </a:p>
          <a:p>
            <a:pPr algn="ctr">
              <a:lnSpc>
                <a:spcPts val="1885"/>
              </a:lnSpc>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452123" y="2957390"/>
            <a:ext cx="15383753" cy="2637935"/>
            <a:chOff x="0" y="0"/>
            <a:chExt cx="4051688" cy="694765"/>
          </a:xfrm>
        </p:grpSpPr>
        <p:sp>
          <p:nvSpPr>
            <p:cNvPr id="6" name="Freeform 6"/>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7" name="TextBox 7"/>
            <p:cNvSpPr txBox="1"/>
            <p:nvPr/>
          </p:nvSpPr>
          <p:spPr>
            <a:xfrm>
              <a:off x="0" y="-38100"/>
              <a:ext cx="4051688" cy="73286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4137779" y="687305"/>
            <a:ext cx="10075386" cy="1730229"/>
            <a:chOff x="0" y="0"/>
            <a:chExt cx="2653600" cy="455698"/>
          </a:xfrm>
        </p:grpSpPr>
        <p:sp>
          <p:nvSpPr>
            <p:cNvPr id="9" name="Freeform 9"/>
            <p:cNvSpPr/>
            <p:nvPr/>
          </p:nvSpPr>
          <p:spPr>
            <a:xfrm>
              <a:off x="0" y="0"/>
              <a:ext cx="2653600" cy="455698"/>
            </a:xfrm>
            <a:custGeom>
              <a:avLst/>
              <a:gdLst/>
              <a:ahLst/>
              <a:cxnLst/>
              <a:rect l="l" t="t" r="r" b="b"/>
              <a:pathLst>
                <a:path w="2653600" h="455698">
                  <a:moveTo>
                    <a:pt x="0" y="0"/>
                  </a:moveTo>
                  <a:lnTo>
                    <a:pt x="2653600" y="0"/>
                  </a:lnTo>
                  <a:lnTo>
                    <a:pt x="2653600"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653600" cy="493798"/>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4543721" y="1068232"/>
            <a:ext cx="9200557" cy="863600"/>
          </a:xfrm>
          <a:prstGeom prst="rect">
            <a:avLst/>
          </a:prstGeom>
        </p:spPr>
        <p:txBody>
          <a:bodyPr lIns="0" tIns="0" rIns="0" bIns="0" rtlCol="0" anchor="t">
            <a:spAutoFit/>
          </a:bodyPr>
          <a:lstStyle/>
          <a:p>
            <a:pPr algn="ctr">
              <a:lnSpc>
                <a:spcPts val="7000"/>
              </a:lnSpc>
            </a:pPr>
            <a:r>
              <a:rPr lang="en-US" sz="5000">
                <a:solidFill>
                  <a:srgbClr val="000000"/>
                </a:solidFill>
                <a:latin typeface="Fredoka One Bold"/>
              </a:rPr>
              <a:t>RESULT ANALYSIS METHODS</a:t>
            </a:r>
            <a:endParaRPr lang="en-US" sz="5000">
              <a:solidFill>
                <a:srgbClr val="000000"/>
              </a:solidFill>
              <a:latin typeface="Fredoka One Bold"/>
            </a:endParaRPr>
          </a:p>
        </p:txBody>
      </p:sp>
      <p:grpSp>
        <p:nvGrpSpPr>
          <p:cNvPr id="13" name="Group 13"/>
          <p:cNvGrpSpPr/>
          <p:nvPr/>
        </p:nvGrpSpPr>
        <p:grpSpPr>
          <a:xfrm rot="0">
            <a:off x="1452123" y="5879245"/>
            <a:ext cx="15383753" cy="2637935"/>
            <a:chOff x="0" y="0"/>
            <a:chExt cx="4051688" cy="694765"/>
          </a:xfrm>
        </p:grpSpPr>
        <p:sp>
          <p:nvSpPr>
            <p:cNvPr id="14" name="Freeform 14"/>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15" name="TextBox 15"/>
            <p:cNvSpPr txBox="1"/>
            <p:nvPr/>
          </p:nvSpPr>
          <p:spPr>
            <a:xfrm>
              <a:off x="0" y="-38100"/>
              <a:ext cx="4051688" cy="732865"/>
            </a:xfrm>
            <a:prstGeom prst="rect">
              <a:avLst/>
            </a:prstGeom>
          </p:spPr>
          <p:txBody>
            <a:bodyPr lIns="50800" tIns="50800" rIns="50800" bIns="50800" rtlCol="0" anchor="ctr"/>
            <a:lstStyle/>
            <a:p>
              <a:pPr algn="ctr">
                <a:lnSpc>
                  <a:spcPts val="2660"/>
                </a:lnSpc>
                <a:spcBef>
                  <a:spcPct val="0"/>
                </a:spcBef>
              </a:pPr>
            </a:p>
          </p:txBody>
        </p:sp>
      </p:grpSp>
      <p:sp>
        <p:nvSpPr>
          <p:cNvPr id="16" name="TextBox 16"/>
          <p:cNvSpPr txBox="1"/>
          <p:nvPr/>
        </p:nvSpPr>
        <p:spPr>
          <a:xfrm>
            <a:off x="2059652" y="3581668"/>
            <a:ext cx="4156254" cy="1313045"/>
          </a:xfrm>
          <a:prstGeom prst="rect">
            <a:avLst/>
          </a:prstGeom>
        </p:spPr>
        <p:txBody>
          <a:bodyPr lIns="0" tIns="0" rIns="0" bIns="0" rtlCol="0" anchor="t">
            <a:spAutoFit/>
          </a:bodyPr>
          <a:lstStyle/>
          <a:p>
            <a:pPr>
              <a:lnSpc>
                <a:spcPts val="5320"/>
              </a:lnSpc>
            </a:pPr>
            <a:r>
              <a:rPr lang="en-US" sz="3800">
                <a:solidFill>
                  <a:srgbClr val="000000"/>
                </a:solidFill>
                <a:latin typeface="Fredoka One Bold"/>
              </a:rPr>
              <a:t>CONFUSION MATRIX</a:t>
            </a:r>
            <a:endParaRPr lang="en-US" sz="3800">
              <a:solidFill>
                <a:srgbClr val="000000"/>
              </a:solidFill>
              <a:latin typeface="Fredoka One Bold"/>
            </a:endParaRPr>
          </a:p>
        </p:txBody>
      </p:sp>
      <p:sp>
        <p:nvSpPr>
          <p:cNvPr id="17" name="TextBox 17"/>
          <p:cNvSpPr txBox="1"/>
          <p:nvPr/>
        </p:nvSpPr>
        <p:spPr>
          <a:xfrm>
            <a:off x="2059652" y="6503523"/>
            <a:ext cx="4156254" cy="646362"/>
          </a:xfrm>
          <a:prstGeom prst="rect">
            <a:avLst/>
          </a:prstGeom>
        </p:spPr>
        <p:txBody>
          <a:bodyPr lIns="0" tIns="0" rIns="0" bIns="0" rtlCol="0" anchor="t">
            <a:spAutoFit/>
          </a:bodyPr>
          <a:lstStyle/>
          <a:p>
            <a:pPr>
              <a:lnSpc>
                <a:spcPts val="5320"/>
              </a:lnSpc>
            </a:pPr>
            <a:r>
              <a:rPr lang="en-US" sz="3800">
                <a:solidFill>
                  <a:srgbClr val="000000"/>
                </a:solidFill>
                <a:latin typeface="Fredoka One Bold"/>
              </a:rPr>
              <a:t>ROC AUC CURVE</a:t>
            </a:r>
            <a:endParaRPr lang="en-US" sz="3800">
              <a:solidFill>
                <a:srgbClr val="000000"/>
              </a:solidFill>
              <a:latin typeface="Fredoka One Bold"/>
            </a:endParaRPr>
          </a:p>
        </p:txBody>
      </p:sp>
      <p:sp>
        <p:nvSpPr>
          <p:cNvPr id="18" name="AutoShape 18"/>
          <p:cNvSpPr/>
          <p:nvPr/>
        </p:nvSpPr>
        <p:spPr>
          <a:xfrm rot="-5369237">
            <a:off x="5617498" y="4209683"/>
            <a:ext cx="2128873" cy="0"/>
          </a:xfrm>
          <a:prstGeom prst="line">
            <a:avLst/>
          </a:prstGeom>
          <a:ln w="133350" cap="flat">
            <a:solidFill>
              <a:srgbClr val="DDDEDE"/>
            </a:solidFill>
            <a:prstDash val="solid"/>
            <a:headEnd type="none" w="sm" len="sm"/>
            <a:tailEnd type="none" w="sm" len="sm"/>
          </a:ln>
        </p:spPr>
      </p:sp>
      <p:sp>
        <p:nvSpPr>
          <p:cNvPr id="19" name="AutoShape 19"/>
          <p:cNvSpPr/>
          <p:nvPr/>
        </p:nvSpPr>
        <p:spPr>
          <a:xfrm rot="-5369237">
            <a:off x="5617498" y="7131538"/>
            <a:ext cx="2128873" cy="0"/>
          </a:xfrm>
          <a:prstGeom prst="line">
            <a:avLst/>
          </a:prstGeom>
          <a:ln w="133350" cap="flat">
            <a:solidFill>
              <a:srgbClr val="DDDEDE"/>
            </a:solidFill>
            <a:prstDash val="solid"/>
            <a:headEnd type="none" w="sm" len="sm"/>
            <a:tailEnd type="none" w="sm" len="sm"/>
          </a:ln>
        </p:spPr>
      </p:sp>
      <p:sp>
        <p:nvSpPr>
          <p:cNvPr id="20" name="Freeform 20"/>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TextBox 21"/>
          <p:cNvSpPr txBox="1"/>
          <p:nvPr/>
        </p:nvSpPr>
        <p:spPr>
          <a:xfrm>
            <a:off x="7367732" y="3190802"/>
            <a:ext cx="8919581" cy="2231243"/>
          </a:xfrm>
          <a:prstGeom prst="rect">
            <a:avLst/>
          </a:prstGeom>
        </p:spPr>
        <p:txBody>
          <a:bodyPr lIns="0" tIns="0" rIns="0" bIns="0" rtlCol="0" anchor="t">
            <a:spAutoFit/>
          </a:bodyPr>
          <a:lstStyle/>
          <a:p>
            <a:pPr algn="ctr">
              <a:lnSpc>
                <a:spcPts val="3545"/>
              </a:lnSpc>
            </a:pPr>
            <a:r>
              <a:rPr lang="en-US" sz="2530">
                <a:solidFill>
                  <a:srgbClr val="000000"/>
                </a:solidFill>
                <a:latin typeface="Nunito Bold" panose="00000800000000000000"/>
              </a:rPr>
              <a:t>A confusion matrix is created to evaluate the performance of all the models. It summarizes the number of correct and incorrect predictions made by the model on a set of data for which the true values are known.</a:t>
            </a:r>
            <a:endParaRPr lang="en-US" sz="2530">
              <a:solidFill>
                <a:srgbClr val="000000"/>
              </a:solidFill>
              <a:latin typeface="Nunito Bold" panose="00000800000000000000"/>
            </a:endParaRPr>
          </a:p>
          <a:p>
            <a:pPr algn="ctr">
              <a:lnSpc>
                <a:spcPts val="3545"/>
              </a:lnSpc>
            </a:pPr>
          </a:p>
        </p:txBody>
      </p:sp>
      <p:sp>
        <p:nvSpPr>
          <p:cNvPr id="22" name="TextBox 22"/>
          <p:cNvSpPr txBox="1"/>
          <p:nvPr/>
        </p:nvSpPr>
        <p:spPr>
          <a:xfrm>
            <a:off x="7569997" y="6005678"/>
            <a:ext cx="8515051" cy="2231263"/>
          </a:xfrm>
          <a:prstGeom prst="rect">
            <a:avLst/>
          </a:prstGeom>
        </p:spPr>
        <p:txBody>
          <a:bodyPr lIns="0" tIns="0" rIns="0" bIns="0" rtlCol="0" anchor="t">
            <a:spAutoFit/>
          </a:bodyPr>
          <a:lstStyle/>
          <a:p>
            <a:pPr algn="ctr">
              <a:lnSpc>
                <a:spcPts val="3540"/>
              </a:lnSpc>
            </a:pPr>
          </a:p>
          <a:p>
            <a:pPr algn="ctr">
              <a:lnSpc>
                <a:spcPts val="3540"/>
              </a:lnSpc>
            </a:pPr>
            <a:r>
              <a:rPr lang="en-US" sz="2530">
                <a:solidFill>
                  <a:srgbClr val="000000"/>
                </a:solidFill>
                <a:latin typeface="Nunito Bold" panose="00000800000000000000"/>
              </a:rPr>
              <a:t> A Receiver Operating Characteristic (ROC) curve is a graphical plot that illustrates the performance of a binary classification model at different classification thresholds.</a:t>
            </a:r>
            <a:endParaRPr lang="en-US" sz="2530">
              <a:solidFill>
                <a:srgbClr val="000000"/>
              </a:solidFill>
              <a:latin typeface="Nunito Bold" panose="00000800000000000000"/>
            </a:endParaRPr>
          </a:p>
          <a:p>
            <a:pPr algn="ctr">
              <a:lnSpc>
                <a:spcPts val="3540"/>
              </a:lnSpc>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5" name="Freeform 5"/>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1917344" y="6568027"/>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3269473" y="4142133"/>
            <a:ext cx="11749054" cy="1793183"/>
          </a:xfrm>
          <a:prstGeom prst="rect">
            <a:avLst/>
          </a:prstGeom>
        </p:spPr>
        <p:txBody>
          <a:bodyPr lIns="0" tIns="0" rIns="0" bIns="0" rtlCol="0" anchor="t">
            <a:spAutoFit/>
          </a:bodyPr>
          <a:lstStyle/>
          <a:p>
            <a:pPr algn="ctr">
              <a:lnSpc>
                <a:spcPts val="14620"/>
              </a:lnSpc>
            </a:pPr>
            <a:r>
              <a:rPr lang="en-US" sz="10445">
                <a:solidFill>
                  <a:srgbClr val="000000"/>
                </a:solidFill>
                <a:latin typeface="Fredoka One Bold"/>
              </a:rPr>
              <a:t>THANK YOU</a:t>
            </a:r>
            <a:endParaRPr lang="en-US" sz="10445">
              <a:solidFill>
                <a:srgbClr val="000000"/>
              </a:solidFill>
              <a:latin typeface="Fredoka One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rot="0">
            <a:off x="1271355" y="2030656"/>
            <a:ext cx="16230600" cy="6382179"/>
            <a:chOff x="0" y="0"/>
            <a:chExt cx="4274726" cy="1680903"/>
          </a:xfrm>
        </p:grpSpPr>
        <p:sp>
          <p:nvSpPr>
            <p:cNvPr id="7" name="Freeform 7"/>
            <p:cNvSpPr/>
            <p:nvPr/>
          </p:nvSpPr>
          <p:spPr>
            <a:xfrm>
              <a:off x="0" y="0"/>
              <a:ext cx="4274726" cy="1680903"/>
            </a:xfrm>
            <a:custGeom>
              <a:avLst/>
              <a:gdLst/>
              <a:ahLst/>
              <a:cxnLst/>
              <a:rect l="l" t="t" r="r" b="b"/>
              <a:pathLst>
                <a:path w="4274726" h="1680903">
                  <a:moveTo>
                    <a:pt x="0" y="0"/>
                  </a:moveTo>
                  <a:lnTo>
                    <a:pt x="4274726" y="0"/>
                  </a:lnTo>
                  <a:lnTo>
                    <a:pt x="4274726" y="1680903"/>
                  </a:lnTo>
                  <a:lnTo>
                    <a:pt x="0" y="1680903"/>
                  </a:lnTo>
                  <a:close/>
                </a:path>
              </a:pathLst>
            </a:custGeom>
            <a:solidFill>
              <a:srgbClr val="F1F2F2"/>
            </a:solidFill>
          </p:spPr>
        </p:sp>
        <p:sp>
          <p:nvSpPr>
            <p:cNvPr id="8" name="TextBox 8"/>
            <p:cNvSpPr txBox="1"/>
            <p:nvPr/>
          </p:nvSpPr>
          <p:spPr>
            <a:xfrm>
              <a:off x="0" y="-38100"/>
              <a:ext cx="4274726" cy="1719003"/>
            </a:xfrm>
            <a:prstGeom prst="rect">
              <a:avLst/>
            </a:prstGeom>
          </p:spPr>
          <p:txBody>
            <a:bodyPr lIns="50800" tIns="50800" rIns="50800" bIns="50800" rtlCol="0" anchor="ctr"/>
            <a:lstStyle/>
            <a:p>
              <a:pPr algn="ctr">
                <a:lnSpc>
                  <a:spcPts val="2660"/>
                </a:lnSpc>
                <a:spcBef>
                  <a:spcPct val="0"/>
                </a:spcBef>
              </a:pPr>
            </a:p>
          </p:txBody>
        </p:sp>
      </p:grpSp>
      <p:grpSp>
        <p:nvGrpSpPr>
          <p:cNvPr id="9" name="Group 9"/>
          <p:cNvGrpSpPr/>
          <p:nvPr/>
        </p:nvGrpSpPr>
        <p:grpSpPr>
          <a:xfrm rot="0">
            <a:off x="3505284" y="715245"/>
            <a:ext cx="9742003" cy="1730229"/>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60"/>
                </a:lnSpc>
                <a:spcBef>
                  <a:spcPct val="0"/>
                </a:spcBef>
              </a:pPr>
            </a:p>
          </p:txBody>
        </p:sp>
      </p:grpSp>
      <p:sp>
        <p:nvSpPr>
          <p:cNvPr id="12" name="Freeform 12"/>
          <p:cNvSpPr/>
          <p:nvPr/>
        </p:nvSpPr>
        <p:spPr>
          <a:xfrm>
            <a:off x="15561698" y="981230"/>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3046095" y="904875"/>
            <a:ext cx="10697845" cy="1186180"/>
          </a:xfrm>
          <a:prstGeom prst="rect">
            <a:avLst/>
          </a:prstGeom>
        </p:spPr>
        <p:txBody>
          <a:bodyPr wrap="square" lIns="0" tIns="0" rIns="0" bIns="0" rtlCol="0" anchor="t">
            <a:spAutoFit/>
          </a:bodyPr>
          <a:lstStyle/>
          <a:p>
            <a:pPr algn="ctr">
              <a:lnSpc>
                <a:spcPts val="9250"/>
              </a:lnSpc>
            </a:pPr>
            <a:r>
              <a:rPr lang="en-US" sz="6605">
                <a:solidFill>
                  <a:srgbClr val="000000"/>
                </a:solidFill>
                <a:latin typeface="Fredoka One Bold"/>
              </a:rPr>
              <a:t>ACKNOWLEDGEME</a:t>
            </a:r>
            <a:r>
              <a:rPr lang="en-IN" altLang="en-US" sz="6605">
                <a:solidFill>
                  <a:srgbClr val="000000"/>
                </a:solidFill>
                <a:latin typeface="Fredoka One Bold"/>
              </a:rPr>
              <a:t>N</a:t>
            </a:r>
            <a:r>
              <a:rPr lang="en-US" sz="6605">
                <a:solidFill>
                  <a:srgbClr val="000000"/>
                </a:solidFill>
                <a:latin typeface="Fredoka One Bold"/>
              </a:rPr>
              <a:t>T</a:t>
            </a:r>
            <a:endParaRPr lang="en-US" sz="6605">
              <a:solidFill>
                <a:srgbClr val="000000"/>
              </a:solidFill>
              <a:latin typeface="Fredoka One Bold"/>
            </a:endParaRPr>
          </a:p>
        </p:txBody>
      </p:sp>
      <p:sp>
        <p:nvSpPr>
          <p:cNvPr id="14" name="TextBox 14"/>
          <p:cNvSpPr txBox="1"/>
          <p:nvPr/>
        </p:nvSpPr>
        <p:spPr>
          <a:xfrm>
            <a:off x="2246042" y="2579530"/>
            <a:ext cx="13795916" cy="5655310"/>
          </a:xfrm>
          <a:prstGeom prst="rect">
            <a:avLst/>
          </a:prstGeom>
        </p:spPr>
        <p:txBody>
          <a:bodyPr lIns="0" tIns="0" rIns="0" bIns="0" rtlCol="0" anchor="t">
            <a:spAutoFit/>
          </a:bodyPr>
          <a:lstStyle/>
          <a:p>
            <a:pPr algn="ctr">
              <a:lnSpc>
                <a:spcPts val="4900"/>
              </a:lnSpc>
            </a:pPr>
            <a:r>
              <a:rPr lang="en-US" sz="3500">
                <a:solidFill>
                  <a:srgbClr val="000000"/>
                </a:solidFill>
                <a:latin typeface="Nunito Bold" panose="00000800000000000000"/>
              </a:rPr>
              <a:t>We are grateful to </a:t>
            </a:r>
            <a:r>
              <a:rPr lang="en-IN" altLang="en-US" sz="3500">
                <a:solidFill>
                  <a:srgbClr val="000000"/>
                </a:solidFill>
                <a:latin typeface="Nunito Bold" panose="00000800000000000000"/>
              </a:rPr>
              <a:t>Prof. Kumar Devadutta </a:t>
            </a:r>
            <a:r>
              <a:rPr lang="en-US" sz="3500">
                <a:solidFill>
                  <a:srgbClr val="000000"/>
                </a:solidFill>
                <a:latin typeface="Nunito Bold" panose="00000800000000000000"/>
              </a:rPr>
              <a:t>for his expert guidance and continuous encouragement to help us in building this project.</a:t>
            </a:r>
            <a:endParaRPr lang="en-US" sz="3500">
              <a:solidFill>
                <a:srgbClr val="000000"/>
              </a:solidFill>
              <a:latin typeface="Nunito Bold" panose="00000800000000000000"/>
            </a:endParaRPr>
          </a:p>
          <a:p>
            <a:pPr algn="ctr">
              <a:lnSpc>
                <a:spcPts val="4900"/>
              </a:lnSpc>
            </a:pPr>
          </a:p>
          <a:p>
            <a:pPr algn="ctr">
              <a:lnSpc>
                <a:spcPts val="4900"/>
              </a:lnSpc>
            </a:pPr>
            <a:r>
              <a:rPr lang="en-US" sz="3500">
                <a:solidFill>
                  <a:srgbClr val="000000"/>
                </a:solidFill>
                <a:latin typeface="Nunito Bold" panose="00000800000000000000"/>
              </a:rPr>
              <a:t>We would also like to thank our peers for constantly supporting us throughout the process of building this valuable project.</a:t>
            </a:r>
            <a:endParaRPr lang="en-US" sz="3500">
              <a:solidFill>
                <a:srgbClr val="000000"/>
              </a:solidFill>
              <a:latin typeface="Nunito Bold" panose="00000800000000000000"/>
            </a:endParaRPr>
          </a:p>
          <a:p>
            <a:pPr algn="ctr">
              <a:lnSpc>
                <a:spcPts val="4900"/>
              </a:lnSpc>
            </a:pPr>
          </a:p>
          <a:p>
            <a:pPr algn="ctr">
              <a:lnSpc>
                <a:spcPts val="4900"/>
              </a:lnSpc>
            </a:pPr>
            <a:r>
              <a:rPr lang="en-US" sz="3500">
                <a:solidFill>
                  <a:srgbClr val="000000"/>
                </a:solidFill>
                <a:latin typeface="Nunito Bold" panose="00000800000000000000"/>
              </a:rPr>
              <a:t>We would like to thank the people who have conducted research on this topic because their insights were very useful in paving a path towards building this project.</a:t>
            </a:r>
            <a:endParaRPr lang="en-US" sz="3500">
              <a:solidFill>
                <a:srgbClr val="000000"/>
              </a:solidFill>
              <a:latin typeface="Nunito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60"/>
                </a:lnSpc>
                <a:spcBef>
                  <a:spcPct val="0"/>
                </a:spcBef>
              </a:pPr>
            </a:p>
          </p:txBody>
        </p:sp>
      </p:grpSp>
      <p:grpSp>
        <p:nvGrpSpPr>
          <p:cNvPr id="11" name="Group 11"/>
          <p:cNvGrpSpPr/>
          <p:nvPr/>
        </p:nvGrpSpPr>
        <p:grpSpPr>
          <a:xfrm rot="0">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60"/>
                </a:lnSpc>
                <a:spcBef>
                  <a:spcPct val="0"/>
                </a:spcBef>
              </a:pPr>
            </a:p>
          </p:txBody>
        </p:sp>
      </p:grpSp>
      <p:sp>
        <p:nvSpPr>
          <p:cNvPr id="14" name="TextBox 14"/>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5">
                <a:solidFill>
                  <a:srgbClr val="000000"/>
                </a:solidFill>
                <a:latin typeface="Fredoka One Bold"/>
              </a:rPr>
              <a:t>ABSTRACT</a:t>
            </a:r>
            <a:endParaRPr lang="en-US" sz="6605">
              <a:solidFill>
                <a:srgbClr val="000000"/>
              </a:solidFill>
              <a:latin typeface="Fredoka One Bold"/>
            </a:endParaRPr>
          </a:p>
        </p:txBody>
      </p:sp>
      <p:sp>
        <p:nvSpPr>
          <p:cNvPr id="15" name="Freeform 1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TextBox 17"/>
          <p:cNvSpPr txBox="1"/>
          <p:nvPr/>
        </p:nvSpPr>
        <p:spPr>
          <a:xfrm>
            <a:off x="1356635" y="3070469"/>
            <a:ext cx="15574729" cy="3912698"/>
          </a:xfrm>
          <a:prstGeom prst="rect">
            <a:avLst/>
          </a:prstGeom>
        </p:spPr>
        <p:txBody>
          <a:bodyPr lIns="0" tIns="0" rIns="0" bIns="0" rtlCol="0" anchor="t">
            <a:spAutoFit/>
          </a:bodyPr>
          <a:lstStyle/>
          <a:p>
            <a:pPr algn="just">
              <a:lnSpc>
                <a:spcPts val="4415"/>
              </a:lnSpc>
              <a:spcBef>
                <a:spcPct val="0"/>
              </a:spcBef>
            </a:pPr>
            <a:r>
              <a:rPr lang="en-US" sz="3155">
                <a:solidFill>
                  <a:srgbClr val="000000"/>
                </a:solidFill>
                <a:latin typeface="Nunito Bold" panose="00000800000000000000"/>
              </a:rPr>
              <a:t>Attrition refers to the rate at which employees leave an organization over a certain period. It is a common phenomenon in most organizations, and  some factors that cause this are : </a:t>
            </a:r>
            <a:endParaRPr lang="en-US" sz="3155">
              <a:solidFill>
                <a:srgbClr val="000000"/>
              </a:solidFill>
              <a:latin typeface="Nunito Bold" panose="00000800000000000000"/>
            </a:endParaRPr>
          </a:p>
          <a:p>
            <a:pPr marL="681355" lvl="1" indent="-340360" algn="just">
              <a:lnSpc>
                <a:spcPts val="4415"/>
              </a:lnSpc>
              <a:buFont typeface="Arial" panose="020B0604020202020204"/>
              <a:buChar char="•"/>
            </a:pPr>
            <a:r>
              <a:rPr lang="en-US" sz="3155">
                <a:solidFill>
                  <a:srgbClr val="000000"/>
                </a:solidFill>
                <a:latin typeface="Nunito Bold" panose="00000800000000000000"/>
              </a:rPr>
              <a:t>Job dissatisfaction </a:t>
            </a:r>
            <a:endParaRPr lang="en-US" sz="3155">
              <a:solidFill>
                <a:srgbClr val="000000"/>
              </a:solidFill>
              <a:latin typeface="Nunito Bold" panose="00000800000000000000"/>
            </a:endParaRPr>
          </a:p>
          <a:p>
            <a:pPr marL="681355" lvl="1" indent="-340360" algn="just">
              <a:lnSpc>
                <a:spcPts val="4415"/>
              </a:lnSpc>
              <a:spcBef>
                <a:spcPct val="0"/>
              </a:spcBef>
              <a:buFont typeface="Arial" panose="020B0604020202020204"/>
              <a:buChar char="•"/>
            </a:pPr>
            <a:r>
              <a:rPr lang="en-US" sz="3155">
                <a:solidFill>
                  <a:srgbClr val="000000"/>
                </a:solidFill>
                <a:latin typeface="Nunito Bold" panose="00000800000000000000"/>
              </a:rPr>
              <a:t>Lack of growth opportunities</a:t>
            </a:r>
            <a:endParaRPr lang="en-US" sz="3155">
              <a:solidFill>
                <a:srgbClr val="000000"/>
              </a:solidFill>
              <a:latin typeface="Nunito Bold" panose="00000800000000000000"/>
            </a:endParaRPr>
          </a:p>
          <a:p>
            <a:pPr marL="681355" lvl="1" indent="-340360" algn="just">
              <a:lnSpc>
                <a:spcPts val="4415"/>
              </a:lnSpc>
              <a:spcBef>
                <a:spcPct val="0"/>
              </a:spcBef>
              <a:buFont typeface="Arial" panose="020B0604020202020204"/>
              <a:buChar char="•"/>
            </a:pPr>
            <a:r>
              <a:rPr lang="en-US" sz="3155">
                <a:solidFill>
                  <a:srgbClr val="000000"/>
                </a:solidFill>
                <a:latin typeface="Nunito Bold" panose="00000800000000000000"/>
              </a:rPr>
              <a:t>Poor working conditions</a:t>
            </a:r>
            <a:endParaRPr lang="en-US" sz="3155">
              <a:solidFill>
                <a:srgbClr val="000000"/>
              </a:solidFill>
              <a:latin typeface="Nunito Bold" panose="00000800000000000000"/>
            </a:endParaRPr>
          </a:p>
          <a:p>
            <a:pPr marL="681355" lvl="1" indent="-340360" algn="just">
              <a:lnSpc>
                <a:spcPts val="4415"/>
              </a:lnSpc>
              <a:spcBef>
                <a:spcPct val="0"/>
              </a:spcBef>
              <a:buFont typeface="Arial" panose="020B0604020202020204"/>
              <a:buChar char="•"/>
            </a:pPr>
            <a:r>
              <a:rPr lang="en-US" sz="3155">
                <a:solidFill>
                  <a:srgbClr val="000000"/>
                </a:solidFill>
                <a:latin typeface="Nunito Bold" panose="00000800000000000000"/>
              </a:rPr>
              <a:t>I</a:t>
            </a:r>
            <a:r>
              <a:rPr lang="en-US" sz="3155">
                <a:solidFill>
                  <a:srgbClr val="000000"/>
                </a:solidFill>
                <a:latin typeface="Nunito Bold" panose="00000800000000000000"/>
              </a:rPr>
              <a:t>nadequate compensation. </a:t>
            </a:r>
            <a:endParaRPr lang="en-US" sz="3155">
              <a:solidFill>
                <a:srgbClr val="000000"/>
              </a:solidFill>
              <a:latin typeface="Nunito Bold" panose="000008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775325" y="1505943"/>
            <a:ext cx="16483975" cy="8014190"/>
            <a:chOff x="0" y="0"/>
            <a:chExt cx="4341459" cy="2110733"/>
          </a:xfrm>
        </p:grpSpPr>
        <p:sp>
          <p:nvSpPr>
            <p:cNvPr id="6" name="Freeform 6"/>
            <p:cNvSpPr/>
            <p:nvPr/>
          </p:nvSpPr>
          <p:spPr>
            <a:xfrm>
              <a:off x="0" y="0"/>
              <a:ext cx="4341459" cy="2110733"/>
            </a:xfrm>
            <a:custGeom>
              <a:avLst/>
              <a:gdLst/>
              <a:ahLst/>
              <a:cxnLst/>
              <a:rect l="l" t="t" r="r" b="b"/>
              <a:pathLst>
                <a:path w="4341459" h="2110733">
                  <a:moveTo>
                    <a:pt x="0" y="0"/>
                  </a:moveTo>
                  <a:lnTo>
                    <a:pt x="4341459" y="0"/>
                  </a:lnTo>
                  <a:lnTo>
                    <a:pt x="4341459" y="2110733"/>
                  </a:lnTo>
                  <a:lnTo>
                    <a:pt x="0" y="2110733"/>
                  </a:lnTo>
                  <a:close/>
                </a:path>
              </a:pathLst>
            </a:custGeom>
            <a:solidFill>
              <a:srgbClr val="F1F2F2"/>
            </a:solidFill>
          </p:spPr>
        </p:sp>
        <p:sp>
          <p:nvSpPr>
            <p:cNvPr id="7" name="TextBox 7"/>
            <p:cNvSpPr txBox="1"/>
            <p:nvPr/>
          </p:nvSpPr>
          <p:spPr>
            <a:xfrm>
              <a:off x="0" y="-38100"/>
              <a:ext cx="4341459" cy="214883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7557938" y="3407254"/>
            <a:ext cx="9184485" cy="5082539"/>
          </a:xfrm>
          <a:prstGeom prst="rect">
            <a:avLst/>
          </a:prstGeom>
        </p:spPr>
        <p:txBody>
          <a:bodyPr lIns="0" tIns="0" rIns="0" bIns="0" rtlCol="0" anchor="t">
            <a:spAutoFit/>
          </a:bodyPr>
          <a:lstStyle/>
          <a:p>
            <a:pPr algn="l">
              <a:lnSpc>
                <a:spcPts val="3360"/>
              </a:lnSpc>
            </a:pPr>
          </a:p>
          <a:p>
            <a:pPr>
              <a:lnSpc>
                <a:spcPts val="4200"/>
              </a:lnSpc>
            </a:pPr>
            <a:r>
              <a:rPr lang="en-US" sz="3000">
                <a:solidFill>
                  <a:srgbClr val="000000"/>
                </a:solidFill>
                <a:latin typeface="Nunito Bold" panose="00000800000000000000"/>
              </a:rPr>
              <a:t>Employee attrition can be a significant challenge for organizations, </a:t>
            </a:r>
            <a:r>
              <a:rPr lang="en-US" sz="3000">
                <a:solidFill>
                  <a:srgbClr val="000000"/>
                </a:solidFill>
                <a:latin typeface="Nunito Bold" panose="00000800000000000000"/>
              </a:rPr>
              <a:t>and this project aims to help companies overcome that using machine learning techniques like :</a:t>
            </a:r>
            <a:endParaRPr lang="en-US" sz="3000">
              <a:solidFill>
                <a:srgbClr val="000000"/>
              </a:solidFill>
              <a:latin typeface="Nunito Bold" panose="00000800000000000000"/>
            </a:endParaRPr>
          </a:p>
          <a:p>
            <a:pPr marL="647700" lvl="1" indent="-323850">
              <a:lnSpc>
                <a:spcPts val="4200"/>
              </a:lnSpc>
              <a:buFont typeface="Arial" panose="020B0604020202020204"/>
              <a:buChar char="•"/>
            </a:pPr>
            <a:r>
              <a:rPr lang="en-US" sz="3000">
                <a:solidFill>
                  <a:srgbClr val="000000"/>
                </a:solidFill>
                <a:latin typeface="Nunito Bold" panose="00000800000000000000"/>
              </a:rPr>
              <a:t>Data Preprocessing</a:t>
            </a:r>
            <a:endParaRPr lang="en-US" sz="3000">
              <a:solidFill>
                <a:srgbClr val="000000"/>
              </a:solidFill>
              <a:latin typeface="Nunito Bold" panose="00000800000000000000"/>
            </a:endParaRPr>
          </a:p>
          <a:p>
            <a:pPr marL="647700" lvl="1" indent="-323850">
              <a:lnSpc>
                <a:spcPts val="4200"/>
              </a:lnSpc>
              <a:buFont typeface="Arial" panose="020B0604020202020204"/>
              <a:buChar char="•"/>
            </a:pPr>
            <a:r>
              <a:rPr lang="en-US" sz="3000">
                <a:solidFill>
                  <a:srgbClr val="000000"/>
                </a:solidFill>
                <a:latin typeface="Nunito Bold" panose="00000800000000000000"/>
              </a:rPr>
              <a:t>Feature Selection</a:t>
            </a:r>
            <a:endParaRPr lang="en-US" sz="3000">
              <a:solidFill>
                <a:srgbClr val="000000"/>
              </a:solidFill>
              <a:latin typeface="Nunito Bold" panose="00000800000000000000"/>
            </a:endParaRPr>
          </a:p>
          <a:p>
            <a:pPr marL="647700" lvl="1" indent="-323850">
              <a:lnSpc>
                <a:spcPts val="4200"/>
              </a:lnSpc>
              <a:buFont typeface="Arial" panose="020B0604020202020204"/>
              <a:buChar char="•"/>
            </a:pPr>
            <a:r>
              <a:rPr lang="en-US" sz="3000">
                <a:solidFill>
                  <a:srgbClr val="000000"/>
                </a:solidFill>
                <a:latin typeface="Nunito Bold" panose="00000800000000000000"/>
              </a:rPr>
              <a:t>Model Training</a:t>
            </a:r>
            <a:endParaRPr lang="en-US" sz="3000">
              <a:solidFill>
                <a:srgbClr val="000000"/>
              </a:solidFill>
              <a:latin typeface="Nunito Bold" panose="00000800000000000000"/>
            </a:endParaRPr>
          </a:p>
          <a:p>
            <a:pPr marL="647700" lvl="1" indent="-323850" algn="l">
              <a:lnSpc>
                <a:spcPts val="4200"/>
              </a:lnSpc>
              <a:buFont typeface="Arial" panose="020B0604020202020204"/>
              <a:buChar char="•"/>
            </a:pPr>
            <a:r>
              <a:rPr lang="en-US" sz="3000">
                <a:solidFill>
                  <a:srgbClr val="000000"/>
                </a:solidFill>
                <a:latin typeface="Nunito Bold" panose="00000800000000000000"/>
              </a:rPr>
              <a:t>Model Optimization</a:t>
            </a:r>
            <a:endParaRPr lang="en-US" sz="3000">
              <a:solidFill>
                <a:srgbClr val="000000"/>
              </a:solidFill>
              <a:latin typeface="Nunito Bold" panose="00000800000000000000"/>
            </a:endParaRPr>
          </a:p>
          <a:p>
            <a:pPr algn="ctr">
              <a:lnSpc>
                <a:spcPts val="3360"/>
              </a:lnSpc>
            </a:pPr>
            <a:r>
              <a:rPr lang="en-US" sz="2400">
                <a:solidFill>
                  <a:srgbClr val="000000"/>
                </a:solidFill>
                <a:latin typeface="Nunito Bold" panose="00000800000000000000"/>
              </a:rPr>
              <a:t>  </a:t>
            </a:r>
            <a:endParaRPr lang="en-US" sz="2400">
              <a:solidFill>
                <a:srgbClr val="000000"/>
              </a:solidFill>
              <a:latin typeface="Nunito Bold" panose="00000800000000000000"/>
            </a:endParaRPr>
          </a:p>
        </p:txBody>
      </p:sp>
      <p:sp>
        <p:nvSpPr>
          <p:cNvPr id="12" name="Freeform 12"/>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16362360" y="899542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775325" y="2958653"/>
            <a:ext cx="6279487" cy="6017842"/>
          </a:xfrm>
          <a:custGeom>
            <a:avLst/>
            <a:gdLst/>
            <a:ahLst/>
            <a:cxnLst/>
            <a:rect l="l" t="t" r="r" b="b"/>
            <a:pathLst>
              <a:path w="6279487" h="6017842">
                <a:moveTo>
                  <a:pt x="0" y="0"/>
                </a:moveTo>
                <a:lnTo>
                  <a:pt x="6279487" y="0"/>
                </a:lnTo>
                <a:lnTo>
                  <a:pt x="6279487" y="6017842"/>
                </a:lnTo>
                <a:lnTo>
                  <a:pt x="0" y="6017842"/>
                </a:lnTo>
                <a:lnTo>
                  <a:pt x="0" y="0"/>
                </a:lnTo>
                <a:close/>
              </a:path>
            </a:pathLst>
          </a:custGeom>
          <a:blipFill>
            <a:blip r:embed="rId7"/>
            <a:stretch>
              <a:fillRect/>
            </a:stretch>
          </a:blipFill>
        </p:spPr>
      </p:sp>
      <p:sp>
        <p:nvSpPr>
          <p:cNvPr id="15" name="TextBox 15"/>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5">
                <a:solidFill>
                  <a:srgbClr val="000000"/>
                </a:solidFill>
                <a:latin typeface="Fredoka One Bold"/>
              </a:rPr>
              <a:t>INTRODUCTION </a:t>
            </a:r>
            <a:endParaRPr lang="en-US" sz="6605">
              <a:solidFill>
                <a:srgbClr val="000000"/>
              </a:solidFill>
              <a:latin typeface="Fredoka One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104900" y="1506220"/>
            <a:ext cx="16230600" cy="7863205"/>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60"/>
                </a:lnSpc>
                <a:spcBef>
                  <a:spcPct val="0"/>
                </a:spcBef>
              </a:pPr>
            </a:p>
          </p:txBody>
        </p:sp>
      </p:grpSp>
      <p:sp>
        <p:nvSpPr>
          <p:cNvPr id="14" name="Freeform 14"/>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Freeform 15"/>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9410700" y="2607310"/>
            <a:ext cx="7179945" cy="6298565"/>
          </a:xfrm>
          <a:custGeom>
            <a:avLst/>
            <a:gdLst/>
            <a:ahLst/>
            <a:cxnLst/>
            <a:rect l="l" t="t" r="r" b="b"/>
            <a:pathLst>
              <a:path w="7179872" h="5110642">
                <a:moveTo>
                  <a:pt x="0" y="0"/>
                </a:moveTo>
                <a:lnTo>
                  <a:pt x="7179872" y="0"/>
                </a:lnTo>
                <a:lnTo>
                  <a:pt x="7179872" y="5110642"/>
                </a:lnTo>
                <a:lnTo>
                  <a:pt x="0" y="5110642"/>
                </a:lnTo>
                <a:lnTo>
                  <a:pt x="0" y="0"/>
                </a:lnTo>
                <a:close/>
              </a:path>
            </a:pathLst>
          </a:custGeom>
          <a:blipFill>
            <a:blip r:embed="rId7"/>
            <a:stretch>
              <a:fillRect/>
            </a:stretch>
          </a:blipFill>
        </p:spPr>
      </p:sp>
      <p:sp>
        <p:nvSpPr>
          <p:cNvPr id="17" name="TextBox 17"/>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5">
                <a:solidFill>
                  <a:srgbClr val="000000"/>
                </a:solidFill>
                <a:latin typeface="Fredoka One Bold"/>
              </a:rPr>
              <a:t>RELATED WORK</a:t>
            </a:r>
            <a:endParaRPr lang="en-US" sz="6605">
              <a:solidFill>
                <a:srgbClr val="000000"/>
              </a:solidFill>
              <a:latin typeface="Fredoka One Bold"/>
            </a:endParaRPr>
          </a:p>
        </p:txBody>
      </p:sp>
      <p:sp>
        <p:nvSpPr>
          <p:cNvPr id="18" name="TextBox 18"/>
          <p:cNvSpPr txBox="1"/>
          <p:nvPr/>
        </p:nvSpPr>
        <p:spPr>
          <a:xfrm>
            <a:off x="1246626" y="2820687"/>
            <a:ext cx="7784772" cy="5739765"/>
          </a:xfrm>
          <a:prstGeom prst="rect">
            <a:avLst/>
          </a:prstGeom>
        </p:spPr>
        <p:txBody>
          <a:bodyPr lIns="0" tIns="0" rIns="0" bIns="0" rtlCol="0" anchor="t">
            <a:spAutoFit/>
          </a:bodyPr>
          <a:lstStyle/>
          <a:p>
            <a:pPr algn="ctr">
              <a:lnSpc>
                <a:spcPts val="3730"/>
              </a:lnSpc>
            </a:pPr>
            <a:r>
              <a:rPr lang="en-US" sz="3500">
                <a:solidFill>
                  <a:srgbClr val="000000"/>
                </a:solidFill>
                <a:latin typeface="Nunito Bold" panose="00000800000000000000"/>
              </a:rPr>
              <a:t>Employee count turnover is an issue often overlooked when calculating annual profit earned by a company. It refers to the rate employees leave an organization over a given period. The loss of a single hardworking employee causes at least twice the employee's annual salary. Numerous studies found that employees who quit the organisation do that because of job satisfaction. The results of each study are given in the table.</a:t>
            </a:r>
            <a:endParaRPr lang="en-US" sz="3500">
              <a:solidFill>
                <a:srgbClr val="000000"/>
              </a:solidFill>
              <a:latin typeface="Nunito Bold"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568363" y="2747229"/>
            <a:ext cx="16230600" cy="5735339"/>
            <a:chOff x="0" y="0"/>
            <a:chExt cx="4274726" cy="1510542"/>
          </a:xfrm>
        </p:grpSpPr>
        <p:sp>
          <p:nvSpPr>
            <p:cNvPr id="6" name="Freeform 6"/>
            <p:cNvSpPr/>
            <p:nvPr/>
          </p:nvSpPr>
          <p:spPr>
            <a:xfrm>
              <a:off x="0" y="0"/>
              <a:ext cx="4274726" cy="1510542"/>
            </a:xfrm>
            <a:custGeom>
              <a:avLst/>
              <a:gdLst/>
              <a:ahLst/>
              <a:cxnLst/>
              <a:rect l="l" t="t" r="r" b="b"/>
              <a:pathLst>
                <a:path w="4274726" h="1510542">
                  <a:moveTo>
                    <a:pt x="0" y="0"/>
                  </a:moveTo>
                  <a:lnTo>
                    <a:pt x="4274726" y="0"/>
                  </a:lnTo>
                  <a:lnTo>
                    <a:pt x="4274726" y="1510542"/>
                  </a:lnTo>
                  <a:lnTo>
                    <a:pt x="0" y="1510542"/>
                  </a:lnTo>
                  <a:close/>
                </a:path>
              </a:pathLst>
            </a:custGeom>
            <a:solidFill>
              <a:srgbClr val="F1F2F2"/>
            </a:solidFill>
          </p:spPr>
        </p:sp>
        <p:sp>
          <p:nvSpPr>
            <p:cNvPr id="7" name="TextBox 7"/>
            <p:cNvSpPr txBox="1"/>
            <p:nvPr/>
          </p:nvSpPr>
          <p:spPr>
            <a:xfrm>
              <a:off x="0" y="-57150"/>
              <a:ext cx="4274726" cy="1567692"/>
            </a:xfrm>
            <a:prstGeom prst="rect">
              <a:avLst/>
            </a:prstGeom>
          </p:spPr>
          <p:txBody>
            <a:bodyPr lIns="50800" tIns="50800" rIns="50800" bIns="50800" rtlCol="0" anchor="ctr"/>
            <a:lstStyle/>
            <a:p>
              <a:pPr algn="ctr">
                <a:lnSpc>
                  <a:spcPts val="4060"/>
                </a:lnSpc>
                <a:spcBef>
                  <a:spcPct val="0"/>
                </a:spcBef>
              </a:pPr>
            </a:p>
          </p:txBody>
        </p:sp>
      </p:grpSp>
      <p:grpSp>
        <p:nvGrpSpPr>
          <p:cNvPr id="8" name="Group 8"/>
          <p:cNvGrpSpPr/>
          <p:nvPr/>
        </p:nvGrpSpPr>
        <p:grpSpPr>
          <a:xfrm rot="0">
            <a:off x="5132748" y="798360"/>
            <a:ext cx="8022504" cy="1415165"/>
            <a:chOff x="0" y="0"/>
            <a:chExt cx="2112923" cy="372718"/>
          </a:xfrm>
        </p:grpSpPr>
        <p:sp>
          <p:nvSpPr>
            <p:cNvPr id="9" name="Freeform 9"/>
            <p:cNvSpPr/>
            <p:nvPr/>
          </p:nvSpPr>
          <p:spPr>
            <a:xfrm>
              <a:off x="0" y="0"/>
              <a:ext cx="2112923" cy="372718"/>
            </a:xfrm>
            <a:custGeom>
              <a:avLst/>
              <a:gdLst/>
              <a:ahLst/>
              <a:cxnLst/>
              <a:rect l="l" t="t" r="r" b="b"/>
              <a:pathLst>
                <a:path w="2112923" h="372718">
                  <a:moveTo>
                    <a:pt x="0" y="0"/>
                  </a:moveTo>
                  <a:lnTo>
                    <a:pt x="2112923" y="0"/>
                  </a:lnTo>
                  <a:lnTo>
                    <a:pt x="2112923" y="372718"/>
                  </a:lnTo>
                  <a:lnTo>
                    <a:pt x="0" y="37271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12923" cy="410818"/>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15824275" y="730892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745725" y="2961251"/>
            <a:ext cx="7237221" cy="5307295"/>
          </a:xfrm>
          <a:custGeom>
            <a:avLst/>
            <a:gdLst/>
            <a:ahLst/>
            <a:cxnLst/>
            <a:rect l="l" t="t" r="r" b="b"/>
            <a:pathLst>
              <a:path w="7237221" h="5307295">
                <a:moveTo>
                  <a:pt x="0" y="0"/>
                </a:moveTo>
                <a:lnTo>
                  <a:pt x="7237221" y="0"/>
                </a:lnTo>
                <a:lnTo>
                  <a:pt x="7237221" y="5307295"/>
                </a:lnTo>
                <a:lnTo>
                  <a:pt x="0" y="5307295"/>
                </a:lnTo>
                <a:lnTo>
                  <a:pt x="0" y="0"/>
                </a:lnTo>
                <a:close/>
              </a:path>
            </a:pathLst>
          </a:custGeom>
          <a:blipFill>
            <a:blip r:embed="rId7"/>
            <a:stretch>
              <a:fillRect/>
            </a:stretch>
          </a:blipFill>
        </p:spPr>
      </p:sp>
      <p:sp>
        <p:nvSpPr>
          <p:cNvPr id="14" name="TextBox 14"/>
          <p:cNvSpPr txBox="1"/>
          <p:nvPr/>
        </p:nvSpPr>
        <p:spPr>
          <a:xfrm>
            <a:off x="4543721" y="1069226"/>
            <a:ext cx="9200557" cy="863600"/>
          </a:xfrm>
          <a:prstGeom prst="rect">
            <a:avLst/>
          </a:prstGeom>
        </p:spPr>
        <p:txBody>
          <a:bodyPr lIns="0" tIns="0" rIns="0" bIns="0" rtlCol="0" anchor="t">
            <a:spAutoFit/>
          </a:bodyPr>
          <a:lstStyle/>
          <a:p>
            <a:pPr algn="ctr">
              <a:lnSpc>
                <a:spcPts val="7000"/>
              </a:lnSpc>
            </a:pPr>
            <a:r>
              <a:rPr lang="en-US" sz="5000">
                <a:solidFill>
                  <a:srgbClr val="000000"/>
                </a:solidFill>
                <a:latin typeface="Fredoka One Bold"/>
              </a:rPr>
              <a:t>METHODOLOGY </a:t>
            </a:r>
            <a:endParaRPr lang="en-US" sz="5000">
              <a:solidFill>
                <a:srgbClr val="000000"/>
              </a:solidFill>
              <a:latin typeface="Fredoka One Bold"/>
            </a:endParaRPr>
          </a:p>
        </p:txBody>
      </p:sp>
      <p:sp>
        <p:nvSpPr>
          <p:cNvPr id="15" name="TextBox 15"/>
          <p:cNvSpPr txBox="1"/>
          <p:nvPr/>
        </p:nvSpPr>
        <p:spPr>
          <a:xfrm>
            <a:off x="7982946" y="2904101"/>
            <a:ext cx="8650703" cy="5364445"/>
          </a:xfrm>
          <a:prstGeom prst="rect">
            <a:avLst/>
          </a:prstGeom>
        </p:spPr>
        <p:txBody>
          <a:bodyPr lIns="0" tIns="0" rIns="0" bIns="0" rtlCol="0" anchor="t">
            <a:spAutoFit/>
          </a:bodyPr>
          <a:lstStyle/>
          <a:p>
            <a:pPr algn="ctr">
              <a:lnSpc>
                <a:spcPts val="3870"/>
              </a:lnSpc>
            </a:pPr>
          </a:p>
          <a:p>
            <a:pPr algn="ctr">
              <a:lnSpc>
                <a:spcPts val="3870"/>
              </a:lnSpc>
            </a:pPr>
          </a:p>
          <a:p>
            <a:pPr algn="ctr">
              <a:lnSpc>
                <a:spcPts val="3870"/>
              </a:lnSpc>
            </a:pPr>
            <a:r>
              <a:rPr lang="en-US" sz="2765">
                <a:solidFill>
                  <a:srgbClr val="000000"/>
                </a:solidFill>
                <a:latin typeface="Nunito Bold" panose="00000800000000000000"/>
              </a:rPr>
              <a:t>Data preprocessing refers to the process of </a:t>
            </a:r>
            <a:endParaRPr lang="en-US" sz="2765">
              <a:solidFill>
                <a:srgbClr val="000000"/>
              </a:solidFill>
              <a:latin typeface="Nunito Bold" panose="00000800000000000000"/>
            </a:endParaRPr>
          </a:p>
          <a:p>
            <a:pPr algn="ctr">
              <a:lnSpc>
                <a:spcPts val="3870"/>
              </a:lnSpc>
            </a:pPr>
            <a:r>
              <a:rPr lang="en-US" sz="2765">
                <a:solidFill>
                  <a:srgbClr val="000000"/>
                </a:solidFill>
                <a:latin typeface="Nunito Bold" panose="00000800000000000000"/>
              </a:rPr>
              <a:t>cleaning, transforming, and preparing raw data in a format that is suitable for analysis. It involves several techniques to make the data more useful and informative, such as data cleaning, data integration, data transformation, data reduction, and data normalization.</a:t>
            </a:r>
            <a:endParaRPr lang="en-US" sz="2765">
              <a:solidFill>
                <a:srgbClr val="000000"/>
              </a:solidFill>
              <a:latin typeface="Nunito Bold" panose="00000800000000000000"/>
            </a:endParaRPr>
          </a:p>
          <a:p>
            <a:pPr algn="ctr">
              <a:lnSpc>
                <a:spcPts val="3870"/>
              </a:lnSpc>
            </a:pPr>
          </a:p>
          <a:p>
            <a:pPr algn="ctr">
              <a:lnSpc>
                <a:spcPts val="3870"/>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4543721" y="1069226"/>
            <a:ext cx="9200557" cy="863600"/>
          </a:xfrm>
          <a:prstGeom prst="rect">
            <a:avLst/>
          </a:prstGeom>
        </p:spPr>
        <p:txBody>
          <a:bodyPr lIns="0" tIns="0" rIns="0" bIns="0" rtlCol="0" anchor="t">
            <a:spAutoFit/>
          </a:bodyPr>
          <a:lstStyle/>
          <a:p>
            <a:pPr algn="ctr">
              <a:lnSpc>
                <a:spcPts val="7000"/>
              </a:lnSpc>
            </a:pPr>
            <a:r>
              <a:rPr lang="en-US" sz="5000">
                <a:solidFill>
                  <a:srgbClr val="000000"/>
                </a:solidFill>
                <a:latin typeface="Fredoka One Bold"/>
              </a:rPr>
              <a:t>DATA CLEANING</a:t>
            </a:r>
            <a:endParaRPr lang="en-US" sz="5000">
              <a:solidFill>
                <a:srgbClr val="000000"/>
              </a:solidFill>
              <a:latin typeface="Fredoka One Bold"/>
            </a:endParaRPr>
          </a:p>
        </p:txBody>
      </p:sp>
      <p:sp>
        <p:nvSpPr>
          <p:cNvPr id="14" name="TextBox 14"/>
          <p:cNvSpPr txBox="1"/>
          <p:nvPr/>
        </p:nvSpPr>
        <p:spPr>
          <a:xfrm>
            <a:off x="2188462" y="3323346"/>
            <a:ext cx="13911075" cy="5264150"/>
          </a:xfrm>
          <a:prstGeom prst="rect">
            <a:avLst/>
          </a:prstGeom>
        </p:spPr>
        <p:txBody>
          <a:bodyPr lIns="0" tIns="0" rIns="0" bIns="0" rtlCol="0" anchor="t">
            <a:spAutoFit/>
          </a:bodyPr>
          <a:lstStyle/>
          <a:p>
            <a:pPr algn="ctr">
              <a:lnSpc>
                <a:spcPts val="4105"/>
              </a:lnSpc>
            </a:pPr>
            <a:r>
              <a:rPr lang="en-US" sz="2930">
                <a:solidFill>
                  <a:srgbClr val="000000"/>
                </a:solidFill>
                <a:latin typeface="Nunito Bold" panose="00000800000000000000"/>
              </a:rPr>
              <a:t>Data cleaning is the process of detecting, correcting, and removing errors, inconsistencies, and inaccuracies from raw data. The purpose of data cleaning is to improve the quality of data, ensuring that it is accurate, complete, and consistent.</a:t>
            </a:r>
            <a:endParaRPr lang="en-US" sz="2930">
              <a:solidFill>
                <a:srgbClr val="000000"/>
              </a:solidFill>
              <a:latin typeface="Nunito Bold" panose="00000800000000000000"/>
            </a:endParaRPr>
          </a:p>
          <a:p>
            <a:pPr algn="ctr">
              <a:lnSpc>
                <a:spcPts val="4105"/>
              </a:lnSpc>
            </a:pPr>
          </a:p>
          <a:p>
            <a:pPr algn="ctr">
              <a:lnSpc>
                <a:spcPts val="4105"/>
              </a:lnSpc>
            </a:pPr>
            <a:r>
              <a:rPr lang="en-US" sz="2930">
                <a:solidFill>
                  <a:srgbClr val="000000"/>
                </a:solidFill>
                <a:latin typeface="Nunito Bold" panose="00000800000000000000"/>
              </a:rPr>
              <a:t>Data cleaning involves several techniques such as removing duplicates, handling missing values, correcting inconsistencies, and dealing with outliers.</a:t>
            </a:r>
            <a:endParaRPr lang="en-US" sz="2930">
              <a:solidFill>
                <a:srgbClr val="000000"/>
              </a:solidFill>
              <a:latin typeface="Nunito Bold" panose="00000800000000000000"/>
            </a:endParaRPr>
          </a:p>
          <a:p>
            <a:pPr algn="ctr">
              <a:lnSpc>
                <a:spcPts val="4105"/>
              </a:lnSpc>
            </a:pPr>
            <a:r>
              <a:rPr lang="en-IN" altLang="en-US" sz="2930">
                <a:solidFill>
                  <a:srgbClr val="000000"/>
                </a:solidFill>
                <a:latin typeface="Nunito Bold" panose="00000800000000000000"/>
              </a:rPr>
              <a:t>There follows other techniques after data cleaning which includes data transformation,</a:t>
            </a:r>
            <a:r>
              <a:rPr lang="en-US" sz="2930">
                <a:solidFill>
                  <a:srgbClr val="000000"/>
                </a:solidFill>
                <a:latin typeface="Nunito Bold" panose="00000800000000000000"/>
                <a:sym typeface="+mn-ea"/>
              </a:rPr>
              <a:t>data integration,</a:t>
            </a:r>
            <a:r>
              <a:rPr lang="en-IN" altLang="en-US" sz="2930">
                <a:solidFill>
                  <a:srgbClr val="000000"/>
                </a:solidFill>
                <a:latin typeface="Nunito Bold" panose="00000800000000000000"/>
                <a:sym typeface="+mn-ea"/>
              </a:rPr>
              <a:t> </a:t>
            </a:r>
            <a:r>
              <a:rPr lang="en-US" sz="2930">
                <a:solidFill>
                  <a:srgbClr val="000000"/>
                </a:solidFill>
                <a:latin typeface="Nunito Bold" panose="00000800000000000000"/>
                <a:sym typeface="+mn-ea"/>
              </a:rPr>
              <a:t>data reduction, and data normalization.</a:t>
            </a:r>
            <a:endParaRPr lang="en-US" sz="2930">
              <a:solidFill>
                <a:srgbClr val="000000"/>
              </a:solidFill>
              <a:latin typeface="Nunito Bold" panose="00000800000000000000"/>
            </a:endParaRPr>
          </a:p>
          <a:p>
            <a:pPr algn="ctr">
              <a:lnSpc>
                <a:spcPts val="4105"/>
              </a:lnSpc>
            </a:pPr>
            <a:endParaRPr lang="en-IN" altLang="en-US" sz="2930">
              <a:solidFill>
                <a:srgbClr val="000000"/>
              </a:solidFill>
              <a:latin typeface="Nunito Bold" panose="000008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452123" y="2957390"/>
            <a:ext cx="15807177" cy="2637935"/>
            <a:chOff x="0" y="0"/>
            <a:chExt cx="4163207" cy="694765"/>
          </a:xfrm>
        </p:grpSpPr>
        <p:sp>
          <p:nvSpPr>
            <p:cNvPr id="6" name="Freeform 6"/>
            <p:cNvSpPr/>
            <p:nvPr/>
          </p:nvSpPr>
          <p:spPr>
            <a:xfrm>
              <a:off x="0" y="0"/>
              <a:ext cx="4163207" cy="694765"/>
            </a:xfrm>
            <a:custGeom>
              <a:avLst/>
              <a:gdLst/>
              <a:ahLst/>
              <a:cxnLst/>
              <a:rect l="l" t="t" r="r" b="b"/>
              <a:pathLst>
                <a:path w="4163207" h="694765">
                  <a:moveTo>
                    <a:pt x="0" y="0"/>
                  </a:moveTo>
                  <a:lnTo>
                    <a:pt x="4163207" y="0"/>
                  </a:lnTo>
                  <a:lnTo>
                    <a:pt x="4163207" y="694765"/>
                  </a:lnTo>
                  <a:lnTo>
                    <a:pt x="0" y="694765"/>
                  </a:lnTo>
                  <a:close/>
                </a:path>
              </a:pathLst>
            </a:custGeom>
            <a:solidFill>
              <a:srgbClr val="F1F2F2"/>
            </a:solidFill>
          </p:spPr>
        </p:sp>
        <p:sp>
          <p:nvSpPr>
            <p:cNvPr id="7" name="TextBox 7"/>
            <p:cNvSpPr txBox="1"/>
            <p:nvPr/>
          </p:nvSpPr>
          <p:spPr>
            <a:xfrm>
              <a:off x="0" y="-38100"/>
              <a:ext cx="4163207" cy="73286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4353548" y="687305"/>
            <a:ext cx="9555566" cy="1730229"/>
            <a:chOff x="0" y="0"/>
            <a:chExt cx="2516692" cy="455698"/>
          </a:xfrm>
        </p:grpSpPr>
        <p:sp>
          <p:nvSpPr>
            <p:cNvPr id="9" name="Freeform 9"/>
            <p:cNvSpPr/>
            <p:nvPr/>
          </p:nvSpPr>
          <p:spPr>
            <a:xfrm>
              <a:off x="0" y="0"/>
              <a:ext cx="2516692" cy="455698"/>
            </a:xfrm>
            <a:custGeom>
              <a:avLst/>
              <a:gdLst/>
              <a:ahLst/>
              <a:cxnLst/>
              <a:rect l="l" t="t" r="r" b="b"/>
              <a:pathLst>
                <a:path w="2516692" h="455698">
                  <a:moveTo>
                    <a:pt x="0" y="0"/>
                  </a:moveTo>
                  <a:lnTo>
                    <a:pt x="2516692" y="0"/>
                  </a:lnTo>
                  <a:lnTo>
                    <a:pt x="2516692"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516692" cy="493798"/>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5">
                <a:solidFill>
                  <a:srgbClr val="000000"/>
                </a:solidFill>
                <a:latin typeface="Fredoka One Bold"/>
              </a:rPr>
              <a:t>FEATURE SELECTION</a:t>
            </a:r>
            <a:endParaRPr lang="en-US" sz="6605">
              <a:solidFill>
                <a:srgbClr val="000000"/>
              </a:solidFill>
              <a:latin typeface="Fredoka One Bold"/>
            </a:endParaRPr>
          </a:p>
        </p:txBody>
      </p:sp>
      <p:sp>
        <p:nvSpPr>
          <p:cNvPr id="13" name="TextBox 13"/>
          <p:cNvSpPr txBox="1"/>
          <p:nvPr/>
        </p:nvSpPr>
        <p:spPr>
          <a:xfrm>
            <a:off x="6215906" y="3173267"/>
            <a:ext cx="10822671" cy="1979929"/>
          </a:xfrm>
          <a:prstGeom prst="rect">
            <a:avLst/>
          </a:prstGeom>
        </p:spPr>
        <p:txBody>
          <a:bodyPr lIns="0" tIns="0" rIns="0" bIns="0" rtlCol="0" anchor="t">
            <a:spAutoFit/>
          </a:bodyPr>
          <a:lstStyle/>
          <a:p>
            <a:pPr marL="496570" lvl="1" indent="-248285">
              <a:lnSpc>
                <a:spcPts val="3220"/>
              </a:lnSpc>
              <a:buFont typeface="Arial" panose="020B0604020202020204"/>
              <a:buChar char="•"/>
            </a:pPr>
            <a:r>
              <a:rPr lang="en-US" sz="2300">
                <a:solidFill>
                  <a:srgbClr val="000000"/>
                </a:solidFill>
                <a:latin typeface="Nunito Bold" panose="00000800000000000000"/>
              </a:rPr>
              <a:t>Used to reduce the dimensionality of a dataset</a:t>
            </a:r>
            <a:endParaRPr lang="en-US" sz="2300">
              <a:solidFill>
                <a:srgbClr val="000000"/>
              </a:solidFill>
              <a:latin typeface="Nunito Bold" panose="00000800000000000000"/>
            </a:endParaRPr>
          </a:p>
          <a:p>
            <a:pPr marL="496570" lvl="1" indent="-248285">
              <a:lnSpc>
                <a:spcPts val="3220"/>
              </a:lnSpc>
              <a:buFont typeface="Arial" panose="020B0604020202020204"/>
              <a:buChar char="•"/>
            </a:pPr>
            <a:r>
              <a:rPr lang="en-US" sz="2300">
                <a:solidFill>
                  <a:srgbClr val="000000"/>
                </a:solidFill>
                <a:latin typeface="Nunito Bold" panose="00000800000000000000"/>
              </a:rPr>
              <a:t>Compute the correlation coefficient between each pair of features in the dataset.</a:t>
            </a:r>
            <a:endParaRPr lang="en-US" sz="2300">
              <a:solidFill>
                <a:srgbClr val="000000"/>
              </a:solidFill>
              <a:latin typeface="Nunito Bold" panose="00000800000000000000"/>
            </a:endParaRPr>
          </a:p>
          <a:p>
            <a:pPr marL="496570" lvl="1" indent="-248285">
              <a:lnSpc>
                <a:spcPts val="3220"/>
              </a:lnSpc>
              <a:buFont typeface="Arial" panose="020B0604020202020204"/>
              <a:buChar char="•"/>
            </a:pPr>
            <a:r>
              <a:rPr lang="en-US" sz="2300">
                <a:solidFill>
                  <a:srgbClr val="000000"/>
                </a:solidFill>
                <a:latin typeface="Nunito Bold" panose="00000800000000000000"/>
              </a:rPr>
              <a:t>Redundant features have a high correlation coefficient and are eliminated</a:t>
            </a:r>
            <a:endParaRPr lang="en-US" sz="2300">
              <a:solidFill>
                <a:srgbClr val="000000"/>
              </a:solidFill>
              <a:latin typeface="Nunito Bold" panose="00000800000000000000"/>
            </a:endParaRPr>
          </a:p>
          <a:p>
            <a:pPr marL="496570" lvl="1" indent="-248285">
              <a:lnSpc>
                <a:spcPts val="3220"/>
              </a:lnSpc>
              <a:buFont typeface="Arial" panose="020B0604020202020204"/>
              <a:buChar char="•"/>
            </a:pPr>
            <a:r>
              <a:rPr lang="en-US" sz="2300">
                <a:solidFill>
                  <a:srgbClr val="000000"/>
                </a:solidFill>
                <a:latin typeface="Nunito Bold" panose="00000800000000000000"/>
              </a:rPr>
              <a:t>Helps increase the accuracy and efficiency of a machine learning model</a:t>
            </a:r>
            <a:endParaRPr lang="en-US" sz="2300">
              <a:solidFill>
                <a:srgbClr val="000000"/>
              </a:solidFill>
              <a:latin typeface="Nunito Bold" panose="00000800000000000000"/>
            </a:endParaRPr>
          </a:p>
        </p:txBody>
      </p:sp>
      <p:grpSp>
        <p:nvGrpSpPr>
          <p:cNvPr id="14" name="Group 14"/>
          <p:cNvGrpSpPr/>
          <p:nvPr/>
        </p:nvGrpSpPr>
        <p:grpSpPr>
          <a:xfrm rot="0">
            <a:off x="1452123" y="5879245"/>
            <a:ext cx="15807177" cy="2637935"/>
            <a:chOff x="0" y="0"/>
            <a:chExt cx="4163207" cy="694765"/>
          </a:xfrm>
        </p:grpSpPr>
        <p:sp>
          <p:nvSpPr>
            <p:cNvPr id="15" name="Freeform 15"/>
            <p:cNvSpPr/>
            <p:nvPr/>
          </p:nvSpPr>
          <p:spPr>
            <a:xfrm>
              <a:off x="0" y="0"/>
              <a:ext cx="4163207" cy="694765"/>
            </a:xfrm>
            <a:custGeom>
              <a:avLst/>
              <a:gdLst/>
              <a:ahLst/>
              <a:cxnLst/>
              <a:rect l="l" t="t" r="r" b="b"/>
              <a:pathLst>
                <a:path w="4163207" h="694765">
                  <a:moveTo>
                    <a:pt x="0" y="0"/>
                  </a:moveTo>
                  <a:lnTo>
                    <a:pt x="4163207" y="0"/>
                  </a:lnTo>
                  <a:lnTo>
                    <a:pt x="4163207" y="694765"/>
                  </a:lnTo>
                  <a:lnTo>
                    <a:pt x="0" y="694765"/>
                  </a:lnTo>
                  <a:close/>
                </a:path>
              </a:pathLst>
            </a:custGeom>
            <a:solidFill>
              <a:srgbClr val="F1F2F2"/>
            </a:solidFill>
          </p:spPr>
        </p:sp>
        <p:sp>
          <p:nvSpPr>
            <p:cNvPr id="16" name="TextBox 16"/>
            <p:cNvSpPr txBox="1"/>
            <p:nvPr/>
          </p:nvSpPr>
          <p:spPr>
            <a:xfrm>
              <a:off x="0" y="-38100"/>
              <a:ext cx="4163207" cy="732865"/>
            </a:xfrm>
            <a:prstGeom prst="rect">
              <a:avLst/>
            </a:prstGeom>
          </p:spPr>
          <p:txBody>
            <a:bodyPr lIns="50800" tIns="50800" rIns="50800" bIns="50800" rtlCol="0" anchor="ctr"/>
            <a:lstStyle/>
            <a:p>
              <a:pPr algn="ctr">
                <a:lnSpc>
                  <a:spcPts val="2660"/>
                </a:lnSpc>
                <a:spcBef>
                  <a:spcPct val="0"/>
                </a:spcBef>
              </a:pPr>
            </a:p>
          </p:txBody>
        </p:sp>
      </p:grpSp>
      <p:sp>
        <p:nvSpPr>
          <p:cNvPr id="17" name="TextBox 17"/>
          <p:cNvSpPr txBox="1"/>
          <p:nvPr/>
        </p:nvSpPr>
        <p:spPr>
          <a:xfrm>
            <a:off x="2059652" y="3581668"/>
            <a:ext cx="4156254" cy="1313180"/>
          </a:xfrm>
          <a:prstGeom prst="rect">
            <a:avLst/>
          </a:prstGeom>
        </p:spPr>
        <p:txBody>
          <a:bodyPr lIns="0" tIns="0" rIns="0" bIns="0" rtlCol="0" anchor="t">
            <a:spAutoFit/>
          </a:bodyPr>
          <a:lstStyle/>
          <a:p>
            <a:pPr>
              <a:lnSpc>
                <a:spcPts val="5320"/>
              </a:lnSpc>
            </a:pPr>
            <a:r>
              <a:rPr lang="en-US" sz="3800">
                <a:solidFill>
                  <a:srgbClr val="000000"/>
                </a:solidFill>
                <a:latin typeface="Fredoka One" panose="02000000000000000000"/>
              </a:rPr>
              <a:t>CORRELATION MATRIX</a:t>
            </a:r>
            <a:endParaRPr lang="en-US" sz="3800">
              <a:solidFill>
                <a:srgbClr val="000000"/>
              </a:solidFill>
              <a:latin typeface="Fredoka One" panose="02000000000000000000"/>
            </a:endParaRPr>
          </a:p>
        </p:txBody>
      </p:sp>
      <p:sp>
        <p:nvSpPr>
          <p:cNvPr id="18" name="TextBox 18"/>
          <p:cNvSpPr txBox="1"/>
          <p:nvPr/>
        </p:nvSpPr>
        <p:spPr>
          <a:xfrm>
            <a:off x="2059652" y="6503523"/>
            <a:ext cx="4156254" cy="1313180"/>
          </a:xfrm>
          <a:prstGeom prst="rect">
            <a:avLst/>
          </a:prstGeom>
        </p:spPr>
        <p:txBody>
          <a:bodyPr lIns="0" tIns="0" rIns="0" bIns="0" rtlCol="0" anchor="t">
            <a:spAutoFit/>
          </a:bodyPr>
          <a:lstStyle/>
          <a:p>
            <a:pPr>
              <a:lnSpc>
                <a:spcPts val="5320"/>
              </a:lnSpc>
            </a:pPr>
            <a:r>
              <a:rPr lang="en-US" sz="3800">
                <a:solidFill>
                  <a:srgbClr val="000000"/>
                </a:solidFill>
                <a:latin typeface="Fredoka One" panose="02000000000000000000"/>
              </a:rPr>
              <a:t>CHI-SQUARE</a:t>
            </a:r>
            <a:endParaRPr lang="en-US" sz="3800">
              <a:solidFill>
                <a:srgbClr val="000000"/>
              </a:solidFill>
              <a:latin typeface="Fredoka One" panose="02000000000000000000"/>
            </a:endParaRPr>
          </a:p>
          <a:p>
            <a:pPr>
              <a:lnSpc>
                <a:spcPts val="5320"/>
              </a:lnSpc>
            </a:pPr>
            <a:r>
              <a:rPr lang="en-US" sz="3800">
                <a:solidFill>
                  <a:srgbClr val="000000"/>
                </a:solidFill>
                <a:latin typeface="Fredoka One" panose="02000000000000000000"/>
              </a:rPr>
              <a:t>METHOD</a:t>
            </a:r>
            <a:endParaRPr lang="en-US" sz="3800">
              <a:solidFill>
                <a:srgbClr val="000000"/>
              </a:solidFill>
              <a:latin typeface="Fredoka One" panose="02000000000000000000"/>
            </a:endParaRPr>
          </a:p>
        </p:txBody>
      </p:sp>
      <p:sp>
        <p:nvSpPr>
          <p:cNvPr id="19" name="TextBox 19"/>
          <p:cNvSpPr txBox="1"/>
          <p:nvPr/>
        </p:nvSpPr>
        <p:spPr>
          <a:xfrm>
            <a:off x="6215906" y="6100150"/>
            <a:ext cx="10822671" cy="1979929"/>
          </a:xfrm>
          <a:prstGeom prst="rect">
            <a:avLst/>
          </a:prstGeom>
        </p:spPr>
        <p:txBody>
          <a:bodyPr lIns="0" tIns="0" rIns="0" bIns="0" rtlCol="0" anchor="t">
            <a:spAutoFit/>
          </a:bodyPr>
          <a:lstStyle/>
          <a:p>
            <a:pPr marL="496570" lvl="1" indent="-248285">
              <a:lnSpc>
                <a:spcPts val="3220"/>
              </a:lnSpc>
              <a:buFont typeface="Arial" panose="020B0604020202020204"/>
              <a:buChar char="•"/>
            </a:pPr>
            <a:r>
              <a:rPr lang="en-US" sz="2300">
                <a:solidFill>
                  <a:srgbClr val="000000"/>
                </a:solidFill>
                <a:latin typeface="Nunito Bold" panose="00000800000000000000"/>
              </a:rPr>
              <a:t>A statistical technique used for feature identification</a:t>
            </a:r>
            <a:endParaRPr lang="en-US" sz="2300">
              <a:solidFill>
                <a:srgbClr val="000000"/>
              </a:solidFill>
              <a:latin typeface="Nunito Bold" panose="00000800000000000000"/>
            </a:endParaRPr>
          </a:p>
          <a:p>
            <a:pPr marL="496570" lvl="1" indent="-248285">
              <a:lnSpc>
                <a:spcPts val="3220"/>
              </a:lnSpc>
              <a:buFont typeface="Arial" panose="020B0604020202020204"/>
              <a:buChar char="•"/>
            </a:pPr>
            <a:r>
              <a:rPr lang="en-US" sz="2300">
                <a:solidFill>
                  <a:srgbClr val="000000"/>
                </a:solidFill>
                <a:latin typeface="Nunito Bold" panose="00000800000000000000"/>
              </a:rPr>
              <a:t>Measures the difference between the observed frequency and the expected frequency of a particular feature in each class of the target variable.</a:t>
            </a:r>
            <a:endParaRPr lang="en-US" sz="2300">
              <a:solidFill>
                <a:srgbClr val="000000"/>
              </a:solidFill>
              <a:latin typeface="Nunito Bold" panose="00000800000000000000"/>
            </a:endParaRPr>
          </a:p>
          <a:p>
            <a:pPr marL="496570" lvl="1" indent="-248285">
              <a:lnSpc>
                <a:spcPts val="3220"/>
              </a:lnSpc>
              <a:buFont typeface="Arial" panose="020B0604020202020204"/>
              <a:buChar char="•"/>
            </a:pPr>
            <a:r>
              <a:rPr lang="en-US" sz="2300">
                <a:solidFill>
                  <a:srgbClr val="000000"/>
                </a:solidFill>
                <a:latin typeface="Nunito Bold" panose="00000800000000000000"/>
              </a:rPr>
              <a:t>Features with high chi-square values are important for prediction</a:t>
            </a:r>
            <a:endParaRPr lang="en-US" sz="2300">
              <a:solidFill>
                <a:srgbClr val="000000"/>
              </a:solidFill>
              <a:latin typeface="Nunito Bold" panose="00000800000000000000"/>
            </a:endParaRPr>
          </a:p>
          <a:p>
            <a:pPr marL="496570" lvl="1" indent="-248285">
              <a:lnSpc>
                <a:spcPts val="3220"/>
              </a:lnSpc>
              <a:buFont typeface="Arial" panose="020B0604020202020204"/>
              <a:buChar char="•"/>
            </a:pPr>
            <a:r>
              <a:rPr lang="en-US" sz="2300">
                <a:solidFill>
                  <a:srgbClr val="000000"/>
                </a:solidFill>
                <a:latin typeface="Nunito Bold" panose="00000800000000000000"/>
              </a:rPr>
              <a:t>Importance of the features is ranked based on the chi-square statistic</a:t>
            </a:r>
            <a:endParaRPr lang="en-US" sz="2300">
              <a:solidFill>
                <a:srgbClr val="000000"/>
              </a:solidFill>
              <a:latin typeface="Nunito Bold" panose="00000800000000000000"/>
            </a:endParaRPr>
          </a:p>
        </p:txBody>
      </p:sp>
      <p:sp>
        <p:nvSpPr>
          <p:cNvPr id="20" name="AutoShape 20"/>
          <p:cNvSpPr/>
          <p:nvPr/>
        </p:nvSpPr>
        <p:spPr>
          <a:xfrm flipV="1">
            <a:off x="5977789" y="3211964"/>
            <a:ext cx="19050" cy="2128788"/>
          </a:xfrm>
          <a:prstGeom prst="line">
            <a:avLst/>
          </a:prstGeom>
          <a:ln w="133350" cap="flat">
            <a:solidFill>
              <a:srgbClr val="DDDEDE"/>
            </a:solidFill>
            <a:prstDash val="solid"/>
            <a:headEnd type="none" w="sm" len="sm"/>
            <a:tailEnd type="none" w="sm" len="sm"/>
          </a:ln>
        </p:spPr>
      </p:sp>
      <p:sp>
        <p:nvSpPr>
          <p:cNvPr id="21" name="AutoShape 21"/>
          <p:cNvSpPr/>
          <p:nvPr/>
        </p:nvSpPr>
        <p:spPr>
          <a:xfrm flipV="1">
            <a:off x="5977789" y="6133819"/>
            <a:ext cx="19050" cy="2128788"/>
          </a:xfrm>
          <a:prstGeom prst="line">
            <a:avLst/>
          </a:prstGeom>
          <a:ln w="133350" cap="flat">
            <a:solidFill>
              <a:srgbClr val="DDDEDE"/>
            </a:solidFill>
            <a:prstDash val="solid"/>
            <a:headEnd type="none" w="sm" len="sm"/>
            <a:tailEnd type="none" w="sm" len="sm"/>
          </a:ln>
        </p:spPr>
      </p:sp>
      <p:sp>
        <p:nvSpPr>
          <p:cNvPr id="22" name="Freeform 22"/>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88450" y="3915472"/>
            <a:ext cx="2624865" cy="5342828"/>
            <a:chOff x="0" y="0"/>
            <a:chExt cx="691323" cy="1407164"/>
          </a:xfrm>
        </p:grpSpPr>
        <p:sp>
          <p:nvSpPr>
            <p:cNvPr id="6" name="Freeform 6"/>
            <p:cNvSpPr/>
            <p:nvPr/>
          </p:nvSpPr>
          <p:spPr>
            <a:xfrm>
              <a:off x="0" y="0"/>
              <a:ext cx="691323" cy="1407164"/>
            </a:xfrm>
            <a:custGeom>
              <a:avLst/>
              <a:gdLst/>
              <a:ahLst/>
              <a:cxnLst/>
              <a:rect l="l" t="t" r="r" b="b"/>
              <a:pathLst>
                <a:path w="691323" h="1407164">
                  <a:moveTo>
                    <a:pt x="0" y="0"/>
                  </a:moveTo>
                  <a:lnTo>
                    <a:pt x="691323" y="0"/>
                  </a:lnTo>
                  <a:lnTo>
                    <a:pt x="691323" y="1407164"/>
                  </a:lnTo>
                  <a:lnTo>
                    <a:pt x="0" y="1407164"/>
                  </a:lnTo>
                  <a:close/>
                </a:path>
              </a:pathLst>
            </a:custGeom>
            <a:solidFill>
              <a:srgbClr val="F1F2F2"/>
            </a:solidFill>
          </p:spPr>
        </p:sp>
        <p:sp>
          <p:nvSpPr>
            <p:cNvPr id="7" name="TextBox 7"/>
            <p:cNvSpPr txBox="1"/>
            <p:nvPr/>
          </p:nvSpPr>
          <p:spPr>
            <a:xfrm>
              <a:off x="0" y="-38100"/>
              <a:ext cx="691323" cy="14452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4548279" y="687305"/>
            <a:ext cx="9191441" cy="1730229"/>
            <a:chOff x="0" y="0"/>
            <a:chExt cx="2420791" cy="455698"/>
          </a:xfrm>
        </p:grpSpPr>
        <p:sp>
          <p:nvSpPr>
            <p:cNvPr id="9" name="Freeform 9"/>
            <p:cNvSpPr/>
            <p:nvPr/>
          </p:nvSpPr>
          <p:spPr>
            <a:xfrm>
              <a:off x="0" y="0"/>
              <a:ext cx="2420791" cy="455698"/>
            </a:xfrm>
            <a:custGeom>
              <a:avLst/>
              <a:gdLst/>
              <a:ahLst/>
              <a:cxnLst/>
              <a:rect l="l" t="t" r="r" b="b"/>
              <a:pathLst>
                <a:path w="2420791" h="455698">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420791" cy="493798"/>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5">
                <a:solidFill>
                  <a:srgbClr val="000000"/>
                </a:solidFill>
                <a:latin typeface="Fredoka One Bold"/>
              </a:rPr>
              <a:t>MODEL TRAINING</a:t>
            </a:r>
            <a:endParaRPr lang="en-US" sz="6605">
              <a:solidFill>
                <a:srgbClr val="000000"/>
              </a:solidFill>
              <a:latin typeface="Fredoka One Bold"/>
            </a:endParaRPr>
          </a:p>
        </p:txBody>
      </p:sp>
      <p:sp>
        <p:nvSpPr>
          <p:cNvPr id="13" name="TextBox 13"/>
          <p:cNvSpPr txBox="1"/>
          <p:nvPr/>
        </p:nvSpPr>
        <p:spPr>
          <a:xfrm>
            <a:off x="-500373" y="4095507"/>
            <a:ext cx="4002511" cy="502285"/>
          </a:xfrm>
          <a:prstGeom prst="rect">
            <a:avLst/>
          </a:prstGeom>
        </p:spPr>
        <p:txBody>
          <a:bodyPr lIns="0" tIns="0" rIns="0" bIns="0" rtlCol="0" anchor="t">
            <a:spAutoFit/>
          </a:bodyPr>
          <a:lstStyle/>
          <a:p>
            <a:pPr algn="ctr">
              <a:lnSpc>
                <a:spcPts val="3920"/>
              </a:lnSpc>
            </a:pPr>
            <a:r>
              <a:rPr lang="en-US" sz="2800">
                <a:solidFill>
                  <a:srgbClr val="000000"/>
                </a:solidFill>
                <a:latin typeface="Fredoka One" panose="02000000000000000000"/>
              </a:rPr>
              <a:t>KNN</a:t>
            </a:r>
            <a:endParaRPr lang="en-US" sz="2800">
              <a:solidFill>
                <a:srgbClr val="000000"/>
              </a:solidFill>
              <a:latin typeface="Fredoka One" panose="02000000000000000000"/>
            </a:endParaRPr>
          </a:p>
        </p:txBody>
      </p:sp>
      <p:sp>
        <p:nvSpPr>
          <p:cNvPr id="14" name="AutoShape 14"/>
          <p:cNvSpPr/>
          <p:nvPr/>
        </p:nvSpPr>
        <p:spPr>
          <a:xfrm>
            <a:off x="1216668" y="3260046"/>
            <a:ext cx="15139391" cy="70746"/>
          </a:xfrm>
          <a:prstGeom prst="line">
            <a:avLst/>
          </a:prstGeom>
          <a:ln w="133350" cap="flat">
            <a:solidFill>
              <a:srgbClr val="DDDEDE"/>
            </a:solidFill>
            <a:prstDash val="solid"/>
            <a:headEnd type="none" w="sm" len="sm"/>
            <a:tailEnd type="none" w="sm" len="sm"/>
          </a:ln>
        </p:spPr>
      </p:sp>
      <p:sp>
        <p:nvSpPr>
          <p:cNvPr id="15" name="Freeform 15"/>
          <p:cNvSpPr/>
          <p:nvPr/>
        </p:nvSpPr>
        <p:spPr>
          <a:xfrm rot="9999176" flipH="1">
            <a:off x="-1076984" y="261895"/>
            <a:ext cx="2537840" cy="2297899"/>
          </a:xfrm>
          <a:custGeom>
            <a:avLst/>
            <a:gdLst/>
            <a:ahLst/>
            <a:cxnLst/>
            <a:rect l="l" t="t" r="r" b="b"/>
            <a:pathLst>
              <a:path w="2537840" h="2297899">
                <a:moveTo>
                  <a:pt x="2537840" y="0"/>
                </a:moveTo>
                <a:lnTo>
                  <a:pt x="0" y="0"/>
                </a:lnTo>
                <a:lnTo>
                  <a:pt x="0" y="2297899"/>
                </a:lnTo>
                <a:lnTo>
                  <a:pt x="2537840" y="2297899"/>
                </a:lnTo>
                <a:lnTo>
                  <a:pt x="253784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6" name="Group 16"/>
          <p:cNvGrpSpPr/>
          <p:nvPr/>
        </p:nvGrpSpPr>
        <p:grpSpPr>
          <a:xfrm rot="0">
            <a:off x="1216668" y="3260046"/>
            <a:ext cx="480294" cy="655427"/>
            <a:chOff x="0" y="0"/>
            <a:chExt cx="126497" cy="172623"/>
          </a:xfrm>
        </p:grpSpPr>
        <p:sp>
          <p:nvSpPr>
            <p:cNvPr id="17" name="Freeform 17"/>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sp>
        <p:sp>
          <p:nvSpPr>
            <p:cNvPr id="18" name="TextBox 18"/>
            <p:cNvSpPr txBox="1"/>
            <p:nvPr/>
          </p:nvSpPr>
          <p:spPr>
            <a:xfrm>
              <a:off x="0" y="-38100"/>
              <a:ext cx="126497" cy="210723"/>
            </a:xfrm>
            <a:prstGeom prst="rect">
              <a:avLst/>
            </a:prstGeom>
          </p:spPr>
          <p:txBody>
            <a:bodyPr lIns="50800" tIns="50800" rIns="50800" bIns="50800" rtlCol="0" anchor="ctr"/>
            <a:lstStyle/>
            <a:p>
              <a:pPr algn="ctr">
                <a:lnSpc>
                  <a:spcPts val="2660"/>
                </a:lnSpc>
                <a:spcBef>
                  <a:spcPct val="0"/>
                </a:spcBef>
              </a:pPr>
            </a:p>
          </p:txBody>
        </p:sp>
      </p:grpSp>
      <p:grpSp>
        <p:nvGrpSpPr>
          <p:cNvPr id="19" name="Group 19"/>
          <p:cNvGrpSpPr/>
          <p:nvPr/>
        </p:nvGrpSpPr>
        <p:grpSpPr>
          <a:xfrm rot="0">
            <a:off x="12946711" y="3260046"/>
            <a:ext cx="480294" cy="655427"/>
            <a:chOff x="0" y="0"/>
            <a:chExt cx="126497" cy="172623"/>
          </a:xfrm>
        </p:grpSpPr>
        <p:sp>
          <p:nvSpPr>
            <p:cNvPr id="20" name="Freeform 20"/>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sp>
        <p:sp>
          <p:nvSpPr>
            <p:cNvPr id="21" name="TextBox 21"/>
            <p:cNvSpPr txBox="1"/>
            <p:nvPr/>
          </p:nvSpPr>
          <p:spPr>
            <a:xfrm>
              <a:off x="0" y="-38100"/>
              <a:ext cx="126497" cy="210723"/>
            </a:xfrm>
            <a:prstGeom prst="rect">
              <a:avLst/>
            </a:prstGeom>
          </p:spPr>
          <p:txBody>
            <a:bodyPr lIns="50800" tIns="50800" rIns="50800" bIns="50800" rtlCol="0" anchor="ctr"/>
            <a:lstStyle/>
            <a:p>
              <a:pPr algn="ctr">
                <a:lnSpc>
                  <a:spcPts val="2660"/>
                </a:lnSpc>
                <a:spcBef>
                  <a:spcPct val="0"/>
                </a:spcBef>
              </a:pPr>
            </a:p>
          </p:txBody>
        </p:sp>
      </p:grpSp>
      <p:grpSp>
        <p:nvGrpSpPr>
          <p:cNvPr id="22" name="Group 22"/>
          <p:cNvGrpSpPr/>
          <p:nvPr/>
        </p:nvGrpSpPr>
        <p:grpSpPr>
          <a:xfrm rot="0">
            <a:off x="4308133" y="3330792"/>
            <a:ext cx="480294" cy="655427"/>
            <a:chOff x="0" y="0"/>
            <a:chExt cx="126497" cy="172623"/>
          </a:xfrm>
        </p:grpSpPr>
        <p:sp>
          <p:nvSpPr>
            <p:cNvPr id="23" name="Freeform 23"/>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sp>
        <p:sp>
          <p:nvSpPr>
            <p:cNvPr id="24" name="TextBox 24"/>
            <p:cNvSpPr txBox="1"/>
            <p:nvPr/>
          </p:nvSpPr>
          <p:spPr>
            <a:xfrm>
              <a:off x="0" y="-38100"/>
              <a:ext cx="126497" cy="210723"/>
            </a:xfrm>
            <a:prstGeom prst="rect">
              <a:avLst/>
            </a:prstGeom>
          </p:spPr>
          <p:txBody>
            <a:bodyPr lIns="50800" tIns="50800" rIns="50800" bIns="50800" rtlCol="0" anchor="ctr"/>
            <a:lstStyle/>
            <a:p>
              <a:pPr algn="ctr">
                <a:lnSpc>
                  <a:spcPts val="2660"/>
                </a:lnSpc>
                <a:spcBef>
                  <a:spcPct val="0"/>
                </a:spcBef>
              </a:pPr>
            </a:p>
          </p:txBody>
        </p:sp>
      </p:grpSp>
      <p:grpSp>
        <p:nvGrpSpPr>
          <p:cNvPr id="25" name="Group 25"/>
          <p:cNvGrpSpPr/>
          <p:nvPr/>
        </p:nvGrpSpPr>
        <p:grpSpPr>
          <a:xfrm rot="0">
            <a:off x="3231289" y="3915472"/>
            <a:ext cx="2704789" cy="5342828"/>
            <a:chOff x="0" y="0"/>
            <a:chExt cx="712372" cy="1407164"/>
          </a:xfrm>
        </p:grpSpPr>
        <p:sp>
          <p:nvSpPr>
            <p:cNvPr id="26" name="Freeform 26"/>
            <p:cNvSpPr/>
            <p:nvPr/>
          </p:nvSpPr>
          <p:spPr>
            <a:xfrm>
              <a:off x="0" y="0"/>
              <a:ext cx="712373" cy="1407164"/>
            </a:xfrm>
            <a:custGeom>
              <a:avLst/>
              <a:gdLst/>
              <a:ahLst/>
              <a:cxnLst/>
              <a:rect l="l" t="t" r="r" b="b"/>
              <a:pathLst>
                <a:path w="712373" h="1407164">
                  <a:moveTo>
                    <a:pt x="0" y="0"/>
                  </a:moveTo>
                  <a:lnTo>
                    <a:pt x="712373" y="0"/>
                  </a:lnTo>
                  <a:lnTo>
                    <a:pt x="712373" y="1407164"/>
                  </a:lnTo>
                  <a:lnTo>
                    <a:pt x="0" y="1407164"/>
                  </a:lnTo>
                  <a:close/>
                </a:path>
              </a:pathLst>
            </a:custGeom>
            <a:solidFill>
              <a:srgbClr val="F1F2F2"/>
            </a:solidFill>
          </p:spPr>
        </p:sp>
        <p:sp>
          <p:nvSpPr>
            <p:cNvPr id="27" name="TextBox 27"/>
            <p:cNvSpPr txBox="1"/>
            <p:nvPr/>
          </p:nvSpPr>
          <p:spPr>
            <a:xfrm>
              <a:off x="0" y="-38100"/>
              <a:ext cx="712372" cy="1445264"/>
            </a:xfrm>
            <a:prstGeom prst="rect">
              <a:avLst/>
            </a:prstGeom>
          </p:spPr>
          <p:txBody>
            <a:bodyPr lIns="50800" tIns="50800" rIns="50800" bIns="50800" rtlCol="0" anchor="ctr"/>
            <a:lstStyle/>
            <a:p>
              <a:pPr algn="ctr">
                <a:lnSpc>
                  <a:spcPts val="2660"/>
                </a:lnSpc>
                <a:spcBef>
                  <a:spcPct val="0"/>
                </a:spcBef>
              </a:pPr>
            </a:p>
          </p:txBody>
        </p:sp>
      </p:grpSp>
      <p:grpSp>
        <p:nvGrpSpPr>
          <p:cNvPr id="28" name="Group 28"/>
          <p:cNvGrpSpPr/>
          <p:nvPr/>
        </p:nvGrpSpPr>
        <p:grpSpPr>
          <a:xfrm rot="0">
            <a:off x="6276726" y="3915472"/>
            <a:ext cx="2624865" cy="5342828"/>
            <a:chOff x="0" y="0"/>
            <a:chExt cx="691323" cy="1407164"/>
          </a:xfrm>
        </p:grpSpPr>
        <p:sp>
          <p:nvSpPr>
            <p:cNvPr id="29" name="Freeform 29"/>
            <p:cNvSpPr/>
            <p:nvPr/>
          </p:nvSpPr>
          <p:spPr>
            <a:xfrm>
              <a:off x="0" y="0"/>
              <a:ext cx="691323" cy="1407164"/>
            </a:xfrm>
            <a:custGeom>
              <a:avLst/>
              <a:gdLst/>
              <a:ahLst/>
              <a:cxnLst/>
              <a:rect l="l" t="t" r="r" b="b"/>
              <a:pathLst>
                <a:path w="691323" h="1407164">
                  <a:moveTo>
                    <a:pt x="0" y="0"/>
                  </a:moveTo>
                  <a:lnTo>
                    <a:pt x="691323" y="0"/>
                  </a:lnTo>
                  <a:lnTo>
                    <a:pt x="691323" y="1407164"/>
                  </a:lnTo>
                  <a:lnTo>
                    <a:pt x="0" y="1407164"/>
                  </a:lnTo>
                  <a:close/>
                </a:path>
              </a:pathLst>
            </a:custGeom>
            <a:solidFill>
              <a:srgbClr val="F1F2F2"/>
            </a:solidFill>
          </p:spPr>
        </p:sp>
        <p:sp>
          <p:nvSpPr>
            <p:cNvPr id="30" name="TextBox 30"/>
            <p:cNvSpPr txBox="1"/>
            <p:nvPr/>
          </p:nvSpPr>
          <p:spPr>
            <a:xfrm>
              <a:off x="0" y="-38100"/>
              <a:ext cx="691323" cy="1445264"/>
            </a:xfrm>
            <a:prstGeom prst="rect">
              <a:avLst/>
            </a:prstGeom>
          </p:spPr>
          <p:txBody>
            <a:bodyPr lIns="50800" tIns="50800" rIns="50800" bIns="50800" rtlCol="0" anchor="ctr"/>
            <a:lstStyle/>
            <a:p>
              <a:pPr algn="ctr">
                <a:lnSpc>
                  <a:spcPts val="2660"/>
                </a:lnSpc>
                <a:spcBef>
                  <a:spcPct val="0"/>
                </a:spcBef>
              </a:pPr>
            </a:p>
          </p:txBody>
        </p:sp>
      </p:grpSp>
      <p:grpSp>
        <p:nvGrpSpPr>
          <p:cNvPr id="31" name="Group 31"/>
          <p:cNvGrpSpPr/>
          <p:nvPr/>
        </p:nvGrpSpPr>
        <p:grpSpPr>
          <a:xfrm rot="0">
            <a:off x="7349012" y="3260046"/>
            <a:ext cx="480294" cy="655427"/>
            <a:chOff x="0" y="0"/>
            <a:chExt cx="126497" cy="172623"/>
          </a:xfrm>
        </p:grpSpPr>
        <p:sp>
          <p:nvSpPr>
            <p:cNvPr id="32" name="Freeform 32"/>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sp>
        <p:sp>
          <p:nvSpPr>
            <p:cNvPr id="33" name="TextBox 33"/>
            <p:cNvSpPr txBox="1"/>
            <p:nvPr/>
          </p:nvSpPr>
          <p:spPr>
            <a:xfrm>
              <a:off x="0" y="-38100"/>
              <a:ext cx="126497" cy="210723"/>
            </a:xfrm>
            <a:prstGeom prst="rect">
              <a:avLst/>
            </a:prstGeom>
          </p:spPr>
          <p:txBody>
            <a:bodyPr lIns="50800" tIns="50800" rIns="50800" bIns="50800" rtlCol="0" anchor="ctr"/>
            <a:lstStyle/>
            <a:p>
              <a:pPr algn="ctr">
                <a:lnSpc>
                  <a:spcPts val="2660"/>
                </a:lnSpc>
                <a:spcBef>
                  <a:spcPct val="0"/>
                </a:spcBef>
              </a:pPr>
            </a:p>
          </p:txBody>
        </p:sp>
      </p:grpSp>
      <p:grpSp>
        <p:nvGrpSpPr>
          <p:cNvPr id="34" name="Group 34"/>
          <p:cNvGrpSpPr/>
          <p:nvPr/>
        </p:nvGrpSpPr>
        <p:grpSpPr>
          <a:xfrm rot="0">
            <a:off x="10146356" y="3260046"/>
            <a:ext cx="480294" cy="655427"/>
            <a:chOff x="0" y="0"/>
            <a:chExt cx="126497" cy="172623"/>
          </a:xfrm>
        </p:grpSpPr>
        <p:sp>
          <p:nvSpPr>
            <p:cNvPr id="35" name="Freeform 35"/>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sp>
        <p:sp>
          <p:nvSpPr>
            <p:cNvPr id="36" name="TextBox 36"/>
            <p:cNvSpPr txBox="1"/>
            <p:nvPr/>
          </p:nvSpPr>
          <p:spPr>
            <a:xfrm>
              <a:off x="0" y="-38100"/>
              <a:ext cx="126497" cy="210723"/>
            </a:xfrm>
            <a:prstGeom prst="rect">
              <a:avLst/>
            </a:prstGeom>
          </p:spPr>
          <p:txBody>
            <a:bodyPr lIns="50800" tIns="50800" rIns="50800" bIns="50800" rtlCol="0" anchor="ctr"/>
            <a:lstStyle/>
            <a:p>
              <a:pPr algn="ctr">
                <a:lnSpc>
                  <a:spcPts val="2660"/>
                </a:lnSpc>
                <a:spcBef>
                  <a:spcPct val="0"/>
                </a:spcBef>
              </a:pPr>
            </a:p>
          </p:txBody>
        </p:sp>
      </p:grpSp>
      <p:grpSp>
        <p:nvGrpSpPr>
          <p:cNvPr id="37" name="Group 37"/>
          <p:cNvGrpSpPr/>
          <p:nvPr/>
        </p:nvGrpSpPr>
        <p:grpSpPr>
          <a:xfrm rot="0">
            <a:off x="9074070" y="3915472"/>
            <a:ext cx="2624865" cy="5342828"/>
            <a:chOff x="0" y="0"/>
            <a:chExt cx="691323" cy="1407164"/>
          </a:xfrm>
        </p:grpSpPr>
        <p:sp>
          <p:nvSpPr>
            <p:cNvPr id="38" name="Freeform 38"/>
            <p:cNvSpPr/>
            <p:nvPr/>
          </p:nvSpPr>
          <p:spPr>
            <a:xfrm>
              <a:off x="0" y="0"/>
              <a:ext cx="691323" cy="1407164"/>
            </a:xfrm>
            <a:custGeom>
              <a:avLst/>
              <a:gdLst/>
              <a:ahLst/>
              <a:cxnLst/>
              <a:rect l="l" t="t" r="r" b="b"/>
              <a:pathLst>
                <a:path w="691323" h="1407164">
                  <a:moveTo>
                    <a:pt x="0" y="0"/>
                  </a:moveTo>
                  <a:lnTo>
                    <a:pt x="691323" y="0"/>
                  </a:lnTo>
                  <a:lnTo>
                    <a:pt x="691323" y="1407164"/>
                  </a:lnTo>
                  <a:lnTo>
                    <a:pt x="0" y="1407164"/>
                  </a:lnTo>
                  <a:close/>
                </a:path>
              </a:pathLst>
            </a:custGeom>
            <a:solidFill>
              <a:srgbClr val="F1F2F2"/>
            </a:solidFill>
          </p:spPr>
        </p:sp>
        <p:sp>
          <p:nvSpPr>
            <p:cNvPr id="39" name="TextBox 39"/>
            <p:cNvSpPr txBox="1"/>
            <p:nvPr/>
          </p:nvSpPr>
          <p:spPr>
            <a:xfrm>
              <a:off x="0" y="-38100"/>
              <a:ext cx="691323" cy="1445264"/>
            </a:xfrm>
            <a:prstGeom prst="rect">
              <a:avLst/>
            </a:prstGeom>
          </p:spPr>
          <p:txBody>
            <a:bodyPr lIns="50800" tIns="50800" rIns="50800" bIns="50800" rtlCol="0" anchor="ctr"/>
            <a:lstStyle/>
            <a:p>
              <a:pPr algn="ctr">
                <a:lnSpc>
                  <a:spcPts val="2660"/>
                </a:lnSpc>
                <a:spcBef>
                  <a:spcPct val="0"/>
                </a:spcBef>
              </a:pPr>
            </a:p>
          </p:txBody>
        </p:sp>
      </p:grpSp>
      <p:grpSp>
        <p:nvGrpSpPr>
          <p:cNvPr id="40" name="Group 40"/>
          <p:cNvGrpSpPr/>
          <p:nvPr/>
        </p:nvGrpSpPr>
        <p:grpSpPr>
          <a:xfrm rot="0">
            <a:off x="11870386" y="3915472"/>
            <a:ext cx="2624865" cy="5342828"/>
            <a:chOff x="0" y="0"/>
            <a:chExt cx="691323" cy="1407164"/>
          </a:xfrm>
        </p:grpSpPr>
        <p:sp>
          <p:nvSpPr>
            <p:cNvPr id="41" name="Freeform 41"/>
            <p:cNvSpPr/>
            <p:nvPr/>
          </p:nvSpPr>
          <p:spPr>
            <a:xfrm>
              <a:off x="0" y="0"/>
              <a:ext cx="691323" cy="1407164"/>
            </a:xfrm>
            <a:custGeom>
              <a:avLst/>
              <a:gdLst/>
              <a:ahLst/>
              <a:cxnLst/>
              <a:rect l="l" t="t" r="r" b="b"/>
              <a:pathLst>
                <a:path w="691323" h="1407164">
                  <a:moveTo>
                    <a:pt x="0" y="0"/>
                  </a:moveTo>
                  <a:lnTo>
                    <a:pt x="691323" y="0"/>
                  </a:lnTo>
                  <a:lnTo>
                    <a:pt x="691323" y="1407164"/>
                  </a:lnTo>
                  <a:lnTo>
                    <a:pt x="0" y="1407164"/>
                  </a:lnTo>
                  <a:close/>
                </a:path>
              </a:pathLst>
            </a:custGeom>
            <a:solidFill>
              <a:srgbClr val="F1F2F2"/>
            </a:solidFill>
          </p:spPr>
        </p:sp>
        <p:sp>
          <p:nvSpPr>
            <p:cNvPr id="42" name="TextBox 42"/>
            <p:cNvSpPr txBox="1"/>
            <p:nvPr/>
          </p:nvSpPr>
          <p:spPr>
            <a:xfrm>
              <a:off x="0" y="-38100"/>
              <a:ext cx="691323" cy="1445264"/>
            </a:xfrm>
            <a:prstGeom prst="rect">
              <a:avLst/>
            </a:prstGeom>
          </p:spPr>
          <p:txBody>
            <a:bodyPr lIns="50800" tIns="50800" rIns="50800" bIns="50800" rtlCol="0" anchor="ctr"/>
            <a:lstStyle/>
            <a:p>
              <a:pPr algn="ctr">
                <a:lnSpc>
                  <a:spcPts val="2660"/>
                </a:lnSpc>
                <a:spcBef>
                  <a:spcPct val="0"/>
                </a:spcBef>
              </a:pPr>
            </a:p>
          </p:txBody>
        </p:sp>
      </p:grpSp>
      <p:grpSp>
        <p:nvGrpSpPr>
          <p:cNvPr id="43" name="Group 43"/>
          <p:cNvGrpSpPr/>
          <p:nvPr/>
        </p:nvGrpSpPr>
        <p:grpSpPr>
          <a:xfrm rot="0">
            <a:off x="14803479" y="3915472"/>
            <a:ext cx="2624865" cy="5342828"/>
            <a:chOff x="0" y="0"/>
            <a:chExt cx="691323" cy="1407164"/>
          </a:xfrm>
        </p:grpSpPr>
        <p:sp>
          <p:nvSpPr>
            <p:cNvPr id="44" name="Freeform 44"/>
            <p:cNvSpPr/>
            <p:nvPr/>
          </p:nvSpPr>
          <p:spPr>
            <a:xfrm>
              <a:off x="0" y="0"/>
              <a:ext cx="691323" cy="1407164"/>
            </a:xfrm>
            <a:custGeom>
              <a:avLst/>
              <a:gdLst/>
              <a:ahLst/>
              <a:cxnLst/>
              <a:rect l="l" t="t" r="r" b="b"/>
              <a:pathLst>
                <a:path w="691323" h="1407164">
                  <a:moveTo>
                    <a:pt x="0" y="0"/>
                  </a:moveTo>
                  <a:lnTo>
                    <a:pt x="691323" y="0"/>
                  </a:lnTo>
                  <a:lnTo>
                    <a:pt x="691323" y="1407164"/>
                  </a:lnTo>
                  <a:lnTo>
                    <a:pt x="0" y="1407164"/>
                  </a:lnTo>
                  <a:close/>
                </a:path>
              </a:pathLst>
            </a:custGeom>
            <a:solidFill>
              <a:srgbClr val="F1F2F2"/>
            </a:solidFill>
          </p:spPr>
        </p:sp>
        <p:sp>
          <p:nvSpPr>
            <p:cNvPr id="45" name="TextBox 45"/>
            <p:cNvSpPr txBox="1"/>
            <p:nvPr/>
          </p:nvSpPr>
          <p:spPr>
            <a:xfrm>
              <a:off x="0" y="-38100"/>
              <a:ext cx="691323" cy="1445264"/>
            </a:xfrm>
            <a:prstGeom prst="rect">
              <a:avLst/>
            </a:prstGeom>
          </p:spPr>
          <p:txBody>
            <a:bodyPr lIns="50800" tIns="50800" rIns="50800" bIns="50800" rtlCol="0" anchor="ctr"/>
            <a:lstStyle/>
            <a:p>
              <a:pPr algn="ctr">
                <a:lnSpc>
                  <a:spcPts val="2660"/>
                </a:lnSpc>
                <a:spcBef>
                  <a:spcPct val="0"/>
                </a:spcBef>
              </a:pPr>
            </a:p>
          </p:txBody>
        </p:sp>
      </p:grpSp>
      <p:grpSp>
        <p:nvGrpSpPr>
          <p:cNvPr id="46" name="Group 46"/>
          <p:cNvGrpSpPr/>
          <p:nvPr/>
        </p:nvGrpSpPr>
        <p:grpSpPr>
          <a:xfrm rot="0">
            <a:off x="15875765" y="3260046"/>
            <a:ext cx="480294" cy="655427"/>
            <a:chOff x="0" y="0"/>
            <a:chExt cx="126497" cy="172623"/>
          </a:xfrm>
        </p:grpSpPr>
        <p:sp>
          <p:nvSpPr>
            <p:cNvPr id="47" name="Freeform 47"/>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sp>
        <p:sp>
          <p:nvSpPr>
            <p:cNvPr id="48" name="TextBox 48"/>
            <p:cNvSpPr txBox="1"/>
            <p:nvPr/>
          </p:nvSpPr>
          <p:spPr>
            <a:xfrm>
              <a:off x="0" y="-38100"/>
              <a:ext cx="126497" cy="210723"/>
            </a:xfrm>
            <a:prstGeom prst="rect">
              <a:avLst/>
            </a:prstGeom>
          </p:spPr>
          <p:txBody>
            <a:bodyPr lIns="50800" tIns="50800" rIns="50800" bIns="50800" rtlCol="0" anchor="ctr"/>
            <a:lstStyle/>
            <a:p>
              <a:pPr algn="ctr">
                <a:lnSpc>
                  <a:spcPts val="2660"/>
                </a:lnSpc>
                <a:spcBef>
                  <a:spcPct val="0"/>
                </a:spcBef>
              </a:pPr>
            </a:p>
          </p:txBody>
        </p:sp>
      </p:grpSp>
      <p:sp>
        <p:nvSpPr>
          <p:cNvPr id="49" name="TextBox 49"/>
          <p:cNvSpPr txBox="1"/>
          <p:nvPr/>
        </p:nvSpPr>
        <p:spPr>
          <a:xfrm>
            <a:off x="2547024" y="3944072"/>
            <a:ext cx="4002511" cy="869949"/>
          </a:xfrm>
          <a:prstGeom prst="rect">
            <a:avLst/>
          </a:prstGeom>
        </p:spPr>
        <p:txBody>
          <a:bodyPr lIns="0" tIns="0" rIns="0" bIns="0" rtlCol="0" anchor="t">
            <a:spAutoFit/>
          </a:bodyPr>
          <a:lstStyle/>
          <a:p>
            <a:pPr algn="ctr">
              <a:lnSpc>
                <a:spcPts val="3500"/>
              </a:lnSpc>
            </a:pPr>
            <a:r>
              <a:rPr lang="en-US" sz="2500">
                <a:solidFill>
                  <a:srgbClr val="000000"/>
                </a:solidFill>
                <a:latin typeface="Fredoka One Bold"/>
              </a:rPr>
              <a:t>Logistic</a:t>
            </a:r>
            <a:endParaRPr lang="en-US" sz="2500">
              <a:solidFill>
                <a:srgbClr val="000000"/>
              </a:solidFill>
              <a:latin typeface="Fredoka One Bold"/>
            </a:endParaRPr>
          </a:p>
          <a:p>
            <a:pPr algn="ctr">
              <a:lnSpc>
                <a:spcPts val="3500"/>
              </a:lnSpc>
            </a:pPr>
            <a:r>
              <a:rPr lang="en-US" sz="2500">
                <a:solidFill>
                  <a:srgbClr val="000000"/>
                </a:solidFill>
                <a:latin typeface="Fredoka One Bold"/>
              </a:rPr>
              <a:t> Regression</a:t>
            </a:r>
            <a:endParaRPr lang="en-US" sz="2500">
              <a:solidFill>
                <a:srgbClr val="000000"/>
              </a:solidFill>
              <a:latin typeface="Fredoka One Bold"/>
            </a:endParaRPr>
          </a:p>
        </p:txBody>
      </p:sp>
      <p:sp>
        <p:nvSpPr>
          <p:cNvPr id="50" name="TextBox 50"/>
          <p:cNvSpPr txBox="1"/>
          <p:nvPr/>
        </p:nvSpPr>
        <p:spPr>
          <a:xfrm>
            <a:off x="5587903" y="4163147"/>
            <a:ext cx="4002511" cy="431799"/>
          </a:xfrm>
          <a:prstGeom prst="rect">
            <a:avLst/>
          </a:prstGeom>
        </p:spPr>
        <p:txBody>
          <a:bodyPr lIns="0" tIns="0" rIns="0" bIns="0" rtlCol="0" anchor="t">
            <a:spAutoFit/>
          </a:bodyPr>
          <a:lstStyle/>
          <a:p>
            <a:pPr algn="ctr">
              <a:lnSpc>
                <a:spcPts val="3500"/>
              </a:lnSpc>
            </a:pPr>
            <a:r>
              <a:rPr lang="en-US" sz="2500">
                <a:solidFill>
                  <a:srgbClr val="000000"/>
                </a:solidFill>
                <a:latin typeface="Fredoka One Bold"/>
              </a:rPr>
              <a:t>Decision Trees</a:t>
            </a:r>
            <a:endParaRPr lang="en-US" sz="2500">
              <a:solidFill>
                <a:srgbClr val="000000"/>
              </a:solidFill>
              <a:latin typeface="Fredoka One Bold"/>
            </a:endParaRPr>
          </a:p>
        </p:txBody>
      </p:sp>
      <p:sp>
        <p:nvSpPr>
          <p:cNvPr id="51" name="TextBox 51"/>
          <p:cNvSpPr txBox="1"/>
          <p:nvPr/>
        </p:nvSpPr>
        <p:spPr>
          <a:xfrm>
            <a:off x="8385248" y="4163147"/>
            <a:ext cx="4002511" cy="431799"/>
          </a:xfrm>
          <a:prstGeom prst="rect">
            <a:avLst/>
          </a:prstGeom>
        </p:spPr>
        <p:txBody>
          <a:bodyPr lIns="0" tIns="0" rIns="0" bIns="0" rtlCol="0" anchor="t">
            <a:spAutoFit/>
          </a:bodyPr>
          <a:lstStyle/>
          <a:p>
            <a:pPr algn="ctr">
              <a:lnSpc>
                <a:spcPts val="3500"/>
              </a:lnSpc>
            </a:pPr>
            <a:r>
              <a:rPr lang="en-US" sz="2500">
                <a:solidFill>
                  <a:srgbClr val="000000"/>
                </a:solidFill>
                <a:latin typeface="Fredoka One Bold"/>
              </a:rPr>
              <a:t>Random Forest</a:t>
            </a:r>
            <a:endParaRPr lang="en-US" sz="2500">
              <a:solidFill>
                <a:srgbClr val="000000"/>
              </a:solidFill>
              <a:latin typeface="Fredoka One Bold"/>
            </a:endParaRPr>
          </a:p>
        </p:txBody>
      </p:sp>
      <p:sp>
        <p:nvSpPr>
          <p:cNvPr id="52" name="TextBox 52"/>
          <p:cNvSpPr txBox="1"/>
          <p:nvPr/>
        </p:nvSpPr>
        <p:spPr>
          <a:xfrm>
            <a:off x="11185602" y="4163147"/>
            <a:ext cx="4002511" cy="431799"/>
          </a:xfrm>
          <a:prstGeom prst="rect">
            <a:avLst/>
          </a:prstGeom>
        </p:spPr>
        <p:txBody>
          <a:bodyPr lIns="0" tIns="0" rIns="0" bIns="0" rtlCol="0" anchor="t">
            <a:spAutoFit/>
          </a:bodyPr>
          <a:lstStyle/>
          <a:p>
            <a:pPr algn="ctr">
              <a:lnSpc>
                <a:spcPts val="3500"/>
              </a:lnSpc>
            </a:pPr>
            <a:r>
              <a:rPr lang="en-US" sz="2500">
                <a:solidFill>
                  <a:srgbClr val="000000"/>
                </a:solidFill>
                <a:latin typeface="Fredoka One Bold"/>
              </a:rPr>
              <a:t>MLP</a:t>
            </a:r>
            <a:endParaRPr lang="en-US" sz="2500">
              <a:solidFill>
                <a:srgbClr val="000000"/>
              </a:solidFill>
              <a:latin typeface="Fredoka One Bold"/>
            </a:endParaRPr>
          </a:p>
        </p:txBody>
      </p:sp>
      <p:sp>
        <p:nvSpPr>
          <p:cNvPr id="53" name="TextBox 53"/>
          <p:cNvSpPr txBox="1"/>
          <p:nvPr/>
        </p:nvSpPr>
        <p:spPr>
          <a:xfrm>
            <a:off x="14114656" y="4163147"/>
            <a:ext cx="4002511" cy="431799"/>
          </a:xfrm>
          <a:prstGeom prst="rect">
            <a:avLst/>
          </a:prstGeom>
        </p:spPr>
        <p:txBody>
          <a:bodyPr lIns="0" tIns="0" rIns="0" bIns="0" rtlCol="0" anchor="t">
            <a:spAutoFit/>
          </a:bodyPr>
          <a:lstStyle/>
          <a:p>
            <a:pPr algn="ctr">
              <a:lnSpc>
                <a:spcPts val="3500"/>
              </a:lnSpc>
            </a:pPr>
            <a:r>
              <a:rPr lang="en-US" sz="2500">
                <a:solidFill>
                  <a:srgbClr val="000000"/>
                </a:solidFill>
                <a:latin typeface="Fredoka One Bold"/>
              </a:rPr>
              <a:t>XGBoost</a:t>
            </a:r>
            <a:endParaRPr lang="en-US" sz="2500">
              <a:solidFill>
                <a:srgbClr val="000000"/>
              </a:solidFill>
              <a:latin typeface="Fredoka One Bold"/>
            </a:endParaRPr>
          </a:p>
        </p:txBody>
      </p:sp>
      <p:sp>
        <p:nvSpPr>
          <p:cNvPr id="54" name="TextBox 54"/>
          <p:cNvSpPr txBox="1"/>
          <p:nvPr/>
        </p:nvSpPr>
        <p:spPr>
          <a:xfrm>
            <a:off x="126458" y="4775921"/>
            <a:ext cx="2660713" cy="3656964"/>
          </a:xfrm>
          <a:prstGeom prst="rect">
            <a:avLst/>
          </a:prstGeom>
        </p:spPr>
        <p:txBody>
          <a:bodyPr lIns="0" tIns="0" rIns="0" bIns="0" rtlCol="0" anchor="t">
            <a:spAutoFit/>
          </a:bodyPr>
          <a:lstStyle/>
          <a:p>
            <a:pPr marL="410210" lvl="1" indent="-205105">
              <a:lnSpc>
                <a:spcPts val="2660"/>
              </a:lnSpc>
              <a:buFont typeface="Arial" panose="020B0604020202020204"/>
              <a:buChar char="•"/>
            </a:pPr>
            <a:r>
              <a:rPr lang="en-US" sz="1900">
                <a:solidFill>
                  <a:srgbClr val="000000"/>
                </a:solidFill>
                <a:latin typeface="Nunito Bold" panose="00000800000000000000"/>
              </a:rPr>
              <a:t>Non-parametric</a:t>
            </a:r>
            <a:endParaRPr lang="en-US" sz="1900">
              <a:solidFill>
                <a:srgbClr val="000000"/>
              </a:solidFill>
              <a:latin typeface="Nunito Bold" panose="00000800000000000000"/>
            </a:endParaRPr>
          </a:p>
          <a:p>
            <a:pPr>
              <a:lnSpc>
                <a:spcPts val="2660"/>
              </a:lnSpc>
            </a:pPr>
            <a:r>
              <a:rPr lang="en-US" sz="1900">
                <a:solidFill>
                  <a:srgbClr val="000000"/>
                </a:solidFill>
                <a:latin typeface="Nunito Bold" panose="00000800000000000000"/>
              </a:rPr>
              <a:t>       algorithm</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Used for regression and classification</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New data points are classified based on labels identified</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These labels are gathered from the k-nearest neighbors of each point</a:t>
            </a:r>
            <a:endParaRPr lang="en-US" sz="1900">
              <a:solidFill>
                <a:srgbClr val="000000"/>
              </a:solidFill>
              <a:latin typeface="Nunito Bold" panose="00000800000000000000"/>
            </a:endParaRPr>
          </a:p>
        </p:txBody>
      </p:sp>
      <p:sp>
        <p:nvSpPr>
          <p:cNvPr id="55" name="TextBox 55"/>
          <p:cNvSpPr txBox="1"/>
          <p:nvPr/>
        </p:nvSpPr>
        <p:spPr>
          <a:xfrm>
            <a:off x="3213365" y="4906042"/>
            <a:ext cx="2660713" cy="2990214"/>
          </a:xfrm>
          <a:prstGeom prst="rect">
            <a:avLst/>
          </a:prstGeom>
        </p:spPr>
        <p:txBody>
          <a:bodyPr lIns="0" tIns="0" rIns="0" bIns="0" rtlCol="0" anchor="t">
            <a:spAutoFit/>
          </a:bodyPr>
          <a:lstStyle/>
          <a:p>
            <a:pPr marL="410210" lvl="1" indent="-205105">
              <a:lnSpc>
                <a:spcPts val="2660"/>
              </a:lnSpc>
              <a:buFont typeface="Arial" panose="020B0604020202020204"/>
              <a:buChar char="•"/>
            </a:pPr>
            <a:r>
              <a:rPr lang="en-US" sz="1900">
                <a:solidFill>
                  <a:srgbClr val="000000"/>
                </a:solidFill>
                <a:latin typeface="Nunito Bold" panose="00000800000000000000"/>
              </a:rPr>
              <a:t>Statistical algorithm   used for binary classification</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Used to predict probability of a binary outcome</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This is done using one or more predictor variables</a:t>
            </a:r>
            <a:endParaRPr lang="en-US" sz="1900">
              <a:solidFill>
                <a:srgbClr val="000000"/>
              </a:solidFill>
              <a:latin typeface="Nunito Bold" panose="00000800000000000000"/>
            </a:endParaRPr>
          </a:p>
        </p:txBody>
      </p:sp>
      <p:sp>
        <p:nvSpPr>
          <p:cNvPr id="56" name="TextBox 56"/>
          <p:cNvSpPr txBox="1"/>
          <p:nvPr/>
        </p:nvSpPr>
        <p:spPr>
          <a:xfrm>
            <a:off x="6240878" y="4775921"/>
            <a:ext cx="2660713" cy="3323589"/>
          </a:xfrm>
          <a:prstGeom prst="rect">
            <a:avLst/>
          </a:prstGeom>
        </p:spPr>
        <p:txBody>
          <a:bodyPr lIns="0" tIns="0" rIns="0" bIns="0" rtlCol="0" anchor="t">
            <a:spAutoFit/>
          </a:bodyPr>
          <a:lstStyle/>
          <a:p>
            <a:pPr marL="410210" lvl="1" indent="-205105">
              <a:lnSpc>
                <a:spcPts val="2660"/>
              </a:lnSpc>
              <a:buFont typeface="Arial" panose="020B0604020202020204"/>
              <a:buChar char="•"/>
            </a:pPr>
            <a:r>
              <a:rPr lang="en-US" sz="1900">
                <a:solidFill>
                  <a:srgbClr val="000000"/>
                </a:solidFill>
                <a:latin typeface="Nunito Bold" panose="00000800000000000000"/>
              </a:rPr>
              <a:t>Tree based machine learning algorithm</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Used for regression and classification</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Recursively split the data to build the model</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Model split based on values of predictor variables   </a:t>
            </a:r>
            <a:endParaRPr lang="en-US" sz="1900">
              <a:solidFill>
                <a:srgbClr val="000000"/>
              </a:solidFill>
              <a:latin typeface="Nunito Bold" panose="00000800000000000000"/>
            </a:endParaRPr>
          </a:p>
        </p:txBody>
      </p:sp>
      <p:sp>
        <p:nvSpPr>
          <p:cNvPr id="57" name="TextBox 57"/>
          <p:cNvSpPr txBox="1"/>
          <p:nvPr/>
        </p:nvSpPr>
        <p:spPr>
          <a:xfrm>
            <a:off x="9038223" y="4775921"/>
            <a:ext cx="2660713" cy="3656964"/>
          </a:xfrm>
          <a:prstGeom prst="rect">
            <a:avLst/>
          </a:prstGeom>
        </p:spPr>
        <p:txBody>
          <a:bodyPr lIns="0" tIns="0" rIns="0" bIns="0" rtlCol="0" anchor="t">
            <a:spAutoFit/>
          </a:bodyPr>
          <a:lstStyle/>
          <a:p>
            <a:pPr marL="410210" lvl="1" indent="-205105">
              <a:lnSpc>
                <a:spcPts val="2660"/>
              </a:lnSpc>
              <a:buFont typeface="Arial" panose="020B0604020202020204"/>
              <a:buChar char="•"/>
            </a:pPr>
            <a:r>
              <a:rPr lang="en-US" sz="1900">
                <a:solidFill>
                  <a:srgbClr val="000000"/>
                </a:solidFill>
                <a:latin typeface="Nunito Bold" panose="00000800000000000000"/>
              </a:rPr>
              <a:t>Ensemble machine learning algorithm</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Used for regression and classification</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Multiple decision trees are trained on randomly sampled subsets of the data</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Random subsets used for accurate</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predictions</a:t>
            </a:r>
            <a:endParaRPr lang="en-US" sz="1900">
              <a:solidFill>
                <a:srgbClr val="000000"/>
              </a:solidFill>
              <a:latin typeface="Nunito Bold" panose="00000800000000000000"/>
            </a:endParaRPr>
          </a:p>
        </p:txBody>
      </p:sp>
      <p:sp>
        <p:nvSpPr>
          <p:cNvPr id="58" name="TextBox 58"/>
          <p:cNvSpPr txBox="1"/>
          <p:nvPr/>
        </p:nvSpPr>
        <p:spPr>
          <a:xfrm>
            <a:off x="11856501" y="4623521"/>
            <a:ext cx="2660713" cy="4323714"/>
          </a:xfrm>
          <a:prstGeom prst="rect">
            <a:avLst/>
          </a:prstGeom>
        </p:spPr>
        <p:txBody>
          <a:bodyPr lIns="0" tIns="0" rIns="0" bIns="0" rtlCol="0" anchor="t">
            <a:spAutoFit/>
          </a:bodyPr>
          <a:lstStyle/>
          <a:p>
            <a:pPr marL="410210" lvl="1" indent="-205105">
              <a:lnSpc>
                <a:spcPts val="2660"/>
              </a:lnSpc>
              <a:buFont typeface="Arial" panose="020B0604020202020204"/>
              <a:buChar char="•"/>
            </a:pPr>
            <a:r>
              <a:rPr lang="en-US" sz="1900">
                <a:solidFill>
                  <a:srgbClr val="000000"/>
                </a:solidFill>
                <a:latin typeface="Nunito Bold" panose="00000800000000000000"/>
              </a:rPr>
              <a:t>A type of      Artificial Neural Network(ANN)</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Consists of multiple layers of inter-connected nodes</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Used for supervised learning tasks</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ANN inspired by biological neural networks</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ANN used in NLP and prediction</a:t>
            </a:r>
            <a:endParaRPr lang="en-US" sz="1900">
              <a:solidFill>
                <a:srgbClr val="000000"/>
              </a:solidFill>
              <a:latin typeface="Nunito Bold" panose="00000800000000000000"/>
            </a:endParaRPr>
          </a:p>
        </p:txBody>
      </p:sp>
      <p:sp>
        <p:nvSpPr>
          <p:cNvPr id="59" name="TextBox 59"/>
          <p:cNvSpPr txBox="1"/>
          <p:nvPr/>
        </p:nvSpPr>
        <p:spPr>
          <a:xfrm>
            <a:off x="14785555" y="4906042"/>
            <a:ext cx="2660713" cy="3323589"/>
          </a:xfrm>
          <a:prstGeom prst="rect">
            <a:avLst/>
          </a:prstGeom>
        </p:spPr>
        <p:txBody>
          <a:bodyPr lIns="0" tIns="0" rIns="0" bIns="0" rtlCol="0" anchor="t">
            <a:spAutoFit/>
          </a:bodyPr>
          <a:lstStyle/>
          <a:p>
            <a:pPr marL="410210" lvl="1" indent="-205105">
              <a:lnSpc>
                <a:spcPts val="2660"/>
              </a:lnSpc>
              <a:buFont typeface="Arial" panose="020B0604020202020204"/>
              <a:buChar char="•"/>
            </a:pPr>
            <a:r>
              <a:rPr lang="en-US" sz="1900">
                <a:solidFill>
                  <a:srgbClr val="000000"/>
                </a:solidFill>
                <a:latin typeface="Nunito Bold" panose="00000800000000000000"/>
              </a:rPr>
              <a:t>Scalable and efficient gradient boosting algorithm</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Used for regression, classification and ranking tasks</a:t>
            </a:r>
            <a:endParaRPr lang="en-US" sz="1900">
              <a:solidFill>
                <a:srgbClr val="000000"/>
              </a:solidFill>
              <a:latin typeface="Nunito Bold" panose="00000800000000000000"/>
            </a:endParaRPr>
          </a:p>
          <a:p>
            <a:pPr marL="410210" lvl="1" indent="-205105">
              <a:lnSpc>
                <a:spcPts val="2660"/>
              </a:lnSpc>
              <a:buFont typeface="Arial" panose="020B0604020202020204"/>
              <a:buChar char="•"/>
            </a:pPr>
            <a:r>
              <a:rPr lang="en-US" sz="1900">
                <a:solidFill>
                  <a:srgbClr val="000000"/>
                </a:solidFill>
                <a:latin typeface="Nunito Bold" panose="00000800000000000000"/>
              </a:rPr>
              <a:t>Known for speed, performance and ability to handle large datasets</a:t>
            </a:r>
            <a:endParaRPr lang="en-US" sz="1900">
              <a:solidFill>
                <a:srgbClr val="000000"/>
              </a:solidFill>
              <a:latin typeface="Nunito Bold" panose="000008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6416</Words>
  <Application>WPS Presentation</Application>
  <PresentationFormat>On-screen Show (4:3)</PresentationFormat>
  <Paragraphs>165</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Nunito</vt:lpstr>
      <vt:lpstr>Fredoka One Bold</vt:lpstr>
      <vt:lpstr>Segoe Print</vt:lpstr>
      <vt:lpstr>Nunito Bold</vt:lpstr>
      <vt:lpstr>Arial</vt:lpstr>
      <vt:lpstr>Fredoka One</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dc:creator/>
  <cp:lastModifiedBy>KIIT</cp:lastModifiedBy>
  <cp:revision>4</cp:revision>
  <dcterms:created xsi:type="dcterms:W3CDTF">2006-08-16T00:00:00Z</dcterms:created>
  <dcterms:modified xsi:type="dcterms:W3CDTF">2023-12-06T02:53:17Z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D96076E99D304FC7AD23F7C92D073545_12</vt:lpwstr>
  </property>
  <property fmtid="{D5CDD505-2E9C-101B-9397-08002B2CF9AE}" pid="3" name="KSOProductBuildVer">
    <vt:lpwstr>1033-12.2.0.13306</vt:lpwstr>
  </property>
</Properties>
</file>