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1" r:id="rId12"/>
    <p:sldId id="312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405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1/16/2025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1508760"/>
            <a:ext cx="10668000" cy="3393178"/>
          </a:xfrm>
        </p:spPr>
        <p:txBody>
          <a:bodyPr anchor="ctr"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Deploying a Static Website Under Storage Account</a:t>
            </a:r>
            <a:br>
              <a:rPr lang="en-US" sz="3200" b="1" dirty="0">
                <a:latin typeface="Arial Rounded MT Bold" panose="020F0704030504030204" pitchFamily="34" charset="0"/>
              </a:rPr>
            </a:br>
            <a:endParaRPr lang="en-US" sz="3200" b="1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0415F-A68E-3B17-7833-CE981D757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508760"/>
          </a:xfrm>
          <a:prstGeom prst="rect">
            <a:avLst/>
          </a:prstGeom>
        </p:spPr>
      </p:pic>
      <p:pic>
        <p:nvPicPr>
          <p:cNvPr id="1026" name="Picture 2" descr="Magic Bus USA - Childhood to Livelihood">
            <a:extLst>
              <a:ext uri="{FF2B5EF4-FFF2-40B4-BE49-F238E27FC236}">
                <a16:creationId xmlns:a16="http://schemas.microsoft.com/office/drawing/2014/main" id="{DE0F736F-7F5C-F030-66CA-48F17E65E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6618"/>
            <a:ext cx="1150070" cy="126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43646D-89CE-88EA-860A-8C1493C91871}"/>
              </a:ext>
            </a:extLst>
          </p:cNvPr>
          <p:cNvSpPr txBox="1"/>
          <p:nvPr/>
        </p:nvSpPr>
        <p:spPr>
          <a:xfrm>
            <a:off x="8347592" y="4610576"/>
            <a:ext cx="4581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10000"/>
                  </a:schemeClr>
                </a:solidFill>
                <a:latin typeface="Arial Rounded MT Bold" panose="020F0704030504030204" pitchFamily="34" charset="0"/>
              </a:rPr>
              <a:t>PRESENTED BY:</a:t>
            </a:r>
          </a:p>
          <a:p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Arial Rounded MT Bold" panose="020F0704030504030204" pitchFamily="34" charset="0"/>
              </a:rPr>
              <a:t>MUDDASANI ASHVITHA</a:t>
            </a:r>
          </a:p>
          <a:p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Arial Rounded MT Bold" panose="020F0704030504030204" pitchFamily="34" charset="0"/>
              </a:rPr>
              <a:t>TATICHETTU BHARADWAJ</a:t>
            </a:r>
          </a:p>
          <a:p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Arial Rounded MT Bold" panose="020F0704030504030204" pitchFamily="34" charset="0"/>
              </a:rPr>
              <a:t>AMURAM SHINJITH REDDY</a:t>
            </a:r>
          </a:p>
          <a:p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Arial Rounded MT Bold" panose="020F0704030504030204" pitchFamily="34" charset="0"/>
              </a:rPr>
              <a:t>KARNATI SAHITHI</a:t>
            </a:r>
            <a:endParaRPr lang="en-IN" dirty="0">
              <a:solidFill>
                <a:schemeClr val="accent6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0598" y="914400"/>
            <a:ext cx="6683604" cy="50292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10000"/>
                  </a:schemeClr>
                </a:solidFill>
              </a:rPr>
              <a:t>INTRODUCTION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711878"/>
              </p:ext>
            </p:extLst>
          </p:nvPr>
        </p:nvGraphicFramePr>
        <p:xfrm>
          <a:off x="6869113" y="1885361"/>
          <a:ext cx="4876685" cy="3450209"/>
        </p:xfrm>
        <a:graphic>
          <a:graphicData uri="http://schemas.openxmlformats.org/drawingml/2006/table">
            <a:tbl>
              <a:tblPr firstRow="1" bandRow="1"/>
              <a:tblGrid>
                <a:gridCol w="4876685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3450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Hosting a static website on Azure Storage is a straightforward, cost-effective solution for lightweight web applications like personal blogs, portfolios, or documentation. This guide walks you through the process of creating and deploying a static website using Azure's Storage Account service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2" y="2771480"/>
            <a:ext cx="6249973" cy="1989055"/>
          </a:xfrm>
        </p:spPr>
        <p:txBody>
          <a:bodyPr/>
          <a:lstStyle/>
          <a:p>
            <a:r>
              <a:rPr lang="en-US" u="sng" dirty="0"/>
              <a:t>Overview: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Arial Rounded MT Bold" panose="020F0704030504030204" pitchFamily="34" charset="0"/>
              </a:rPr>
              <a:t>Key Concepts:</a:t>
            </a:r>
            <a:br>
              <a:rPr lang="en-US" sz="2400" b="1" dirty="0">
                <a:latin typeface="Arial Rounded MT Bold" panose="020F0704030504030204" pitchFamily="34" charset="0"/>
              </a:rPr>
            </a:br>
            <a:br>
              <a:rPr lang="en-US" sz="2400" dirty="0"/>
            </a:br>
            <a:r>
              <a:rPr lang="en-US" sz="2400" b="1" dirty="0">
                <a:latin typeface="Arial Rounded MT Bold" panose="020F0704030504030204" pitchFamily="34" charset="0"/>
              </a:rPr>
              <a:t>Azure Storage Account:</a:t>
            </a:r>
            <a:r>
              <a:rPr lang="en-US" sz="2400" dirty="0">
                <a:latin typeface="Arial Rounded MT Bold" panose="020F0704030504030204" pitchFamily="34" charset="0"/>
              </a:rPr>
              <a:t> The foundational resource that stores website content.</a:t>
            </a:r>
            <a:br>
              <a:rPr lang="en-US" sz="2400" dirty="0">
                <a:latin typeface="Arial Rounded MT Bold" panose="020F0704030504030204" pitchFamily="34" charset="0"/>
              </a:rPr>
            </a:br>
            <a:br>
              <a:rPr lang="en-US" sz="2400" dirty="0">
                <a:latin typeface="Arial Rounded MT Bold" panose="020F0704030504030204" pitchFamily="34" charset="0"/>
              </a:rPr>
            </a:br>
            <a:r>
              <a:rPr lang="en-US" sz="2400" b="1" dirty="0">
                <a:latin typeface="Arial Rounded MT Bold" panose="020F0704030504030204" pitchFamily="34" charset="0"/>
              </a:rPr>
              <a:t>Static Website Feature:</a:t>
            </a:r>
            <a:r>
              <a:rPr lang="en-US" sz="2400" dirty="0">
                <a:latin typeface="Arial Rounded MT Bold" panose="020F0704030504030204" pitchFamily="34" charset="0"/>
              </a:rPr>
              <a:t> A </a:t>
            </a:r>
            <a:r>
              <a:rPr lang="en-US" sz="2000" dirty="0">
                <a:latin typeface="Arial Rounded MT Bold" panose="020F0704030504030204" pitchFamily="34" charset="0"/>
              </a:rPr>
              <a:t>special feature that enables direct hosting of static files from the Azure Storage Account.</a:t>
            </a:r>
            <a:br>
              <a:rPr lang="en-US" sz="2000" dirty="0">
                <a:latin typeface="Arial Rounded MT Bold" panose="020F0704030504030204" pitchFamily="34" charset="0"/>
              </a:rPr>
            </a:br>
            <a:br>
              <a:rPr lang="en-US" sz="2000" dirty="0">
                <a:latin typeface="Arial Rounded MT Bold" panose="020F0704030504030204" pitchFamily="34" charset="0"/>
              </a:rPr>
            </a:br>
            <a:r>
              <a:rPr lang="en-US" sz="2000" b="1" dirty="0">
                <a:latin typeface="Arial Rounded MT Bold" panose="020F0704030504030204" pitchFamily="34" charset="0"/>
              </a:rPr>
              <a:t>$web Container:</a:t>
            </a:r>
            <a:r>
              <a:rPr lang="en-US" sz="2000" dirty="0">
                <a:latin typeface="Arial Rounded MT Bold" panose="020F0704030504030204" pitchFamily="34" charset="0"/>
              </a:rPr>
              <a:t> A designated container within the Storage Account that hosts website files.</a:t>
            </a:r>
            <a:br>
              <a:rPr lang="en-US" sz="2000" dirty="0">
                <a:latin typeface="Arial Rounded MT Bold" panose="020F0704030504030204" pitchFamily="34" charset="0"/>
              </a:rPr>
            </a:br>
            <a:br>
              <a:rPr lang="en-US" sz="2000" dirty="0">
                <a:latin typeface="Arial Rounded MT Bold" panose="020F0704030504030204" pitchFamily="34" charset="0"/>
              </a:rPr>
            </a:br>
            <a:r>
              <a:rPr lang="en-US" sz="2000" b="1" dirty="0">
                <a:latin typeface="Arial Rounded MT Bold" panose="020F0704030504030204" pitchFamily="34" charset="0"/>
              </a:rPr>
              <a:t>Primary Endpoint:</a:t>
            </a:r>
            <a:r>
              <a:rPr lang="en-US" sz="2000" dirty="0">
                <a:latin typeface="Arial Rounded MT Bold" panose="020F0704030504030204" pitchFamily="34" charset="0"/>
              </a:rPr>
              <a:t> A public URL that provides access to the static website.</a:t>
            </a:r>
            <a:br>
              <a:rPr lang="en-US" dirty="0">
                <a:latin typeface="Arial Rounded MT Bold" panose="020F0704030504030204" pitchFamily="34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76" y="75414"/>
            <a:ext cx="5449824" cy="782425"/>
          </a:xfrm>
        </p:spPr>
        <p:txBody>
          <a:bodyPr anchor="b"/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2F510-FB6A-8FF5-6D0A-19AADDA39094}"/>
              </a:ext>
            </a:extLst>
          </p:cNvPr>
          <p:cNvSpPr txBox="1"/>
          <p:nvPr/>
        </p:nvSpPr>
        <p:spPr>
          <a:xfrm>
            <a:off x="189976" y="921471"/>
            <a:ext cx="5121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10000"/>
                  </a:schemeClr>
                </a:solidFill>
                <a:latin typeface="Arial Rounded MT Bold" panose="020F0704030504030204" pitchFamily="34" charset="0"/>
              </a:rPr>
              <a:t>Create a Storage Account: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10000"/>
                  </a:schemeClr>
                </a:solidFill>
                <a:latin typeface="Arial Rounded MT Bold" panose="020F0704030504030204" pitchFamily="34" charset="0"/>
              </a:rPr>
              <a:t>Choose a subscription, resource group, and region to create the Storage Account.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10000"/>
                  </a:schemeClr>
                </a:solidFill>
                <a:latin typeface="Arial Rounded MT Bold" panose="020F0704030504030204" pitchFamily="34" charset="0"/>
              </a:rPr>
              <a:t>Configure the performance and redundancy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10000"/>
                  </a:schemeClr>
                </a:solidFill>
                <a:latin typeface="Arial Rounded MT Bold" panose="020F0704030504030204" pitchFamily="34" charset="0"/>
              </a:rPr>
              <a:t>Complete the creation process through the Azure Portal.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CA2AEA-BD30-9321-2D35-FFAC53E896E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95" y="75414"/>
            <a:ext cx="5316716" cy="3154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D2D72F-7DC8-280F-A2B9-0C71AF96D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" y="3293427"/>
            <a:ext cx="5316716" cy="3160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8DAF4D-8E93-A4C4-AEE9-1D2E7C2B3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198" y="3429000"/>
            <a:ext cx="5439272" cy="32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6CA29-82F0-B1C7-8395-22FBC2223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9683" y="261983"/>
            <a:ext cx="67196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Web Page: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 HTML 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content, styling, and structure for the static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CE2C15-A130-244E-BD6A-41FF96C2710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69683" y="1306621"/>
            <a:ext cx="523187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Static Website Hosting: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the Static Website feature within the Storage Account.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Specify the index 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D3D3D-F508-A38D-EC1C-63362E77D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411" y="0"/>
            <a:ext cx="4785681" cy="2691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A40321-BE42-002E-8F63-712A63DA6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14" y="2925056"/>
            <a:ext cx="4441532" cy="2624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03115A-3FB2-C605-8C5B-D3F2F1551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615" y="2925056"/>
            <a:ext cx="4311197" cy="26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3825875"/>
            <a:ext cx="8109772" cy="26447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D0A19-C17F-42A8-64B1-4600B75D0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7963" y="1010354"/>
            <a:ext cx="90492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 Website Files: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the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$web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container in the Storage Account.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 the website files (HTML, CSS, images) using drag and drop or manual upload.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345B46-945F-6920-AE84-B14467F06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8" y="2091379"/>
            <a:ext cx="3271101" cy="3223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7B3D9-722E-C009-D901-C70CE904B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27" y="2091378"/>
            <a:ext cx="3138209" cy="3223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4EDB52-67BD-F63A-8309-784AF447E8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094" y="2091377"/>
            <a:ext cx="2992690" cy="3223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8850CA-9355-1F5E-B052-B364FEE66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784" y="2091378"/>
            <a:ext cx="2429948" cy="322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79109"/>
            <a:ext cx="9615340" cy="1970202"/>
          </a:xfrm>
        </p:spPr>
        <p:txBody>
          <a:bodyPr/>
          <a:lstStyle/>
          <a:p>
            <a:r>
              <a:rPr lang="en-US" sz="2400" b="1" dirty="0">
                <a:latin typeface="Arial Rounded MT Bold" panose="020F0704030504030204" pitchFamily="34" charset="0"/>
              </a:rPr>
              <a:t>Test the Static Website:</a:t>
            </a:r>
            <a:br>
              <a:rPr lang="en-US" sz="2400" dirty="0">
                <a:latin typeface="Arial Rounded MT Bold" panose="020F0704030504030204" pitchFamily="34" charset="0"/>
              </a:rPr>
            </a:br>
            <a:r>
              <a:rPr lang="en-US" sz="2400" dirty="0">
                <a:latin typeface="Arial Rounded MT Bold" panose="020F0704030504030204" pitchFamily="34" charset="0"/>
              </a:rPr>
              <a:t>Retrieve the Primary Endpoint URL from the Static Website settings.</a:t>
            </a:r>
            <a:br>
              <a:rPr lang="en-US" sz="2400" dirty="0">
                <a:latin typeface="Arial Rounded MT Bold" panose="020F0704030504030204" pitchFamily="34" charset="0"/>
              </a:rPr>
            </a:br>
            <a:r>
              <a:rPr lang="en-US" sz="2400" dirty="0">
                <a:latin typeface="Arial Rounded MT Bold" panose="020F0704030504030204" pitchFamily="34" charset="0"/>
              </a:rPr>
              <a:t>Paste the URL into a browser to ensure proper deployment.</a:t>
            </a:r>
            <a:br>
              <a:rPr lang="en-US" sz="2400" dirty="0">
                <a:latin typeface="Arial Rounded MT Bold" panose="020F0704030504030204" pitchFamily="34" charset="0"/>
              </a:rPr>
            </a:b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B34953F-28B1-FDF7-1DBA-980980BA9DB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90267"/>
            <a:ext cx="4576763" cy="2574429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205168-B825-7218-B766-E381592FFBB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938" y="2690267"/>
            <a:ext cx="4576762" cy="25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19753"/>
            <a:ext cx="10360152" cy="4883084"/>
          </a:xfrm>
        </p:spPr>
        <p:txBody>
          <a:bodyPr/>
          <a:lstStyle/>
          <a:p>
            <a:r>
              <a:rPr lang="en-US" sz="2800" b="1" dirty="0">
                <a:latin typeface="Arial Rounded MT Bold" panose="020F0704030504030204" pitchFamily="34" charset="0"/>
              </a:rPr>
              <a:t>Benefits of Using Azure for Static Websites:</a:t>
            </a:r>
            <a:br>
              <a:rPr lang="en-US" sz="2800" b="1" dirty="0">
                <a:latin typeface="Arial Rounded MT Bold" panose="020F0704030504030204" pitchFamily="34" charset="0"/>
              </a:rPr>
            </a:br>
            <a:br>
              <a:rPr lang="en-US" sz="2800" dirty="0">
                <a:latin typeface="Arial Rounded MT Bold" panose="020F0704030504030204" pitchFamily="34" charset="0"/>
              </a:rPr>
            </a:br>
            <a:r>
              <a:rPr lang="en-US" sz="2800" b="1" dirty="0">
                <a:latin typeface="Arial Rounded MT Bold" panose="020F0704030504030204" pitchFamily="34" charset="0"/>
              </a:rPr>
              <a:t>Cost-Effective:</a:t>
            </a:r>
            <a:r>
              <a:rPr lang="en-US" sz="2800" dirty="0">
                <a:latin typeface="Arial Rounded MT Bold" panose="020F0704030504030204" pitchFamily="34" charset="0"/>
              </a:rPr>
              <a:t> Minimal hosting costs compared to traditional web hosting services.</a:t>
            </a:r>
            <a:br>
              <a:rPr lang="en-US" sz="2800" dirty="0">
                <a:latin typeface="Arial Rounded MT Bold" panose="020F0704030504030204" pitchFamily="34" charset="0"/>
              </a:rPr>
            </a:br>
            <a:br>
              <a:rPr lang="en-US" sz="2800" dirty="0">
                <a:latin typeface="Arial Rounded MT Bold" panose="020F0704030504030204" pitchFamily="34" charset="0"/>
              </a:rPr>
            </a:br>
            <a:r>
              <a:rPr lang="en-US" sz="2800" b="1" dirty="0">
                <a:latin typeface="Arial Rounded MT Bold" panose="020F0704030504030204" pitchFamily="34" charset="0"/>
              </a:rPr>
              <a:t>Scalability:</a:t>
            </a:r>
            <a:r>
              <a:rPr lang="en-US" sz="2800" dirty="0">
                <a:latin typeface="Arial Rounded MT Bold" panose="020F0704030504030204" pitchFamily="34" charset="0"/>
              </a:rPr>
              <a:t> Automatically scales to handle traffic spikes without additional setup.</a:t>
            </a:r>
            <a:br>
              <a:rPr lang="en-US" sz="2800" dirty="0">
                <a:latin typeface="Arial Rounded MT Bold" panose="020F0704030504030204" pitchFamily="34" charset="0"/>
              </a:rPr>
            </a:br>
            <a:br>
              <a:rPr lang="en-US" sz="2800" dirty="0">
                <a:latin typeface="Arial Rounded MT Bold" panose="020F0704030504030204" pitchFamily="34" charset="0"/>
              </a:rPr>
            </a:br>
            <a:r>
              <a:rPr lang="en-US" sz="2800" b="1" dirty="0">
                <a:latin typeface="Arial Rounded MT Bold" panose="020F0704030504030204" pitchFamily="34" charset="0"/>
              </a:rPr>
              <a:t>High Availability:</a:t>
            </a:r>
            <a:r>
              <a:rPr lang="en-US" sz="2800" dirty="0">
                <a:latin typeface="Arial Rounded MT Bold" panose="020F0704030504030204" pitchFamily="34" charset="0"/>
              </a:rPr>
              <a:t> Built-in redundancy ensures high uptime.</a:t>
            </a:r>
            <a:br>
              <a:rPr lang="en-US" sz="2800" dirty="0">
                <a:latin typeface="Arial Rounded MT Bold" panose="020F0704030504030204" pitchFamily="34" charset="0"/>
              </a:rPr>
            </a:br>
            <a:br>
              <a:rPr lang="en-US" sz="2800" dirty="0">
                <a:latin typeface="Arial Rounded MT Bold" panose="020F0704030504030204" pitchFamily="34" charset="0"/>
              </a:rPr>
            </a:br>
            <a:r>
              <a:rPr lang="en-US" sz="2800" b="1" dirty="0">
                <a:latin typeface="Arial Rounded MT Bold" panose="020F0704030504030204" pitchFamily="34" charset="0"/>
              </a:rPr>
              <a:t>Global Reach:</a:t>
            </a:r>
            <a:r>
              <a:rPr lang="en-US" sz="2800" dirty="0">
                <a:latin typeface="Arial Rounded MT Bold" panose="020F0704030504030204" pitchFamily="34" charset="0"/>
              </a:rPr>
              <a:t> Azure's global data centers ensure fast content delivery to users worldwide.</a:t>
            </a:r>
            <a:br>
              <a:rPr lang="en-US" sz="2800" dirty="0">
                <a:latin typeface="Arial Rounded MT Bold" panose="020F0704030504030204" pitchFamily="34" charset="0"/>
              </a:rPr>
            </a:br>
            <a:br>
              <a:rPr lang="en-US" sz="1600" dirty="0">
                <a:latin typeface="Arial Rounded MT Bold" panose="020F0704030504030204" pitchFamily="34" charset="0"/>
              </a:rPr>
            </a:b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072379" y="2576439"/>
            <a:ext cx="7428322" cy="3904488"/>
          </a:xfrm>
        </p:spPr>
        <p:txBody>
          <a:bodyPr/>
          <a:lstStyle/>
          <a:p>
            <a:r>
              <a:rPr lang="en-US" sz="2400" b="1" dirty="0">
                <a:latin typeface="Arial Rounded MT Bold" panose="020F0704030504030204" pitchFamily="34" charset="0"/>
              </a:rPr>
              <a:t>Final thoughts on the simplicity and effectiveness of hosting static websites on Azure Storage Accounts.</a:t>
            </a:r>
          </a:p>
          <a:p>
            <a:r>
              <a:rPr lang="en-US" sz="2400" b="1" dirty="0">
                <a:latin typeface="Arial Rounded MT Bold" panose="020F0704030504030204" pitchFamily="34" charset="0"/>
              </a:rPr>
              <a:t>By following these steps and leveraging the benefits of Azure Storage, users can deploy and host a static website with minimal complexity, ensuring optimal performance, scalability, and global reach.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{0C5CFAFB-F14C-4B18-88A0-F65CE4423700}tf11964407_win32</Template>
  <TotalTime>83</TotalTime>
  <Words>420</Words>
  <Application>Microsoft Office PowerPoint</Application>
  <PresentationFormat>Widescreen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Narrow</vt:lpstr>
      <vt:lpstr>Arial Rounded MT Bold</vt:lpstr>
      <vt:lpstr>Arial Unicode MS</vt:lpstr>
      <vt:lpstr>Calibri</vt:lpstr>
      <vt:lpstr>Courier New</vt:lpstr>
      <vt:lpstr>Gill Sans Nova Light</vt:lpstr>
      <vt:lpstr>Sagona Book</vt:lpstr>
      <vt:lpstr>Custom</vt:lpstr>
      <vt:lpstr>Deploying a Static Website Under Storage Account </vt:lpstr>
      <vt:lpstr>INTRODUCTION</vt:lpstr>
      <vt:lpstr>Overview:    Key Concepts:  Azure Storage Account: The foundational resource that stores website content.  Static Website Feature: A special feature that enables direct hosting of static files from the Azure Storage Account.  $web Container: A designated container within the Storage Account that hosts website files.  Primary Endpoint: A public URL that provides access to the static website.  </vt:lpstr>
      <vt:lpstr>IMPLEMENTATION</vt:lpstr>
      <vt:lpstr>Create a Web Page: Develop an HTML file  Add content, styling, and structure for the static website. </vt:lpstr>
      <vt:lpstr>Upload Website Files: Access the $web container in the Storage Account. Upload the website files (HTML, CSS, images) using drag and drop or manual upload. </vt:lpstr>
      <vt:lpstr>Test the Static Website: Retrieve the Primary Endpoint URL from the Static Website settings. Paste the URL into a browser to ensure proper deployment. </vt:lpstr>
      <vt:lpstr>Benefits of Using Azure for Static Websites:  Cost-Effective: Minimal hosting costs compared to traditional web hosting services.  Scalability: Automatically scales to handle traffic spikes without additional setup.  High Availability: Built-in redundancy ensures high uptime.  Global Reach: Azure's global data centers ensure fast content delivery to users worldwide. 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naveenreddy m</dc:creator>
  <cp:lastModifiedBy>naveenreddy m</cp:lastModifiedBy>
  <cp:revision>1</cp:revision>
  <dcterms:created xsi:type="dcterms:W3CDTF">2025-01-16T16:54:31Z</dcterms:created>
  <dcterms:modified xsi:type="dcterms:W3CDTF">2025-01-16T18:18:07Z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