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1" r:id="rId6"/>
    <p:sldId id="335" r:id="rId7"/>
    <p:sldId id="328" r:id="rId8"/>
    <p:sldId id="334" r:id="rId9"/>
    <p:sldId id="332" r:id="rId10"/>
    <p:sldId id="337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76" d="100"/>
          <a:sy n="76" d="100"/>
        </p:scale>
        <p:origin x="67" y="19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546950" y="1624875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마이크로컨트롤러를 이용한 </a:t>
            </a:r>
            <a:r>
              <a:rPr lang="ko-KR" altLang="en-US" sz="3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무인점포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34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주변기기 제어 시스템</a:t>
            </a:r>
            <a:endParaRPr lang="ko-KR" altLang="en-US" sz="3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2020254019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 환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늘어나고 있는 </a:t>
            </a:r>
            <a:r>
              <a:rPr lang="ko-KR" altLang="en-US" sz="1600" dirty="0" err="1" smtClean="0">
                <a:latin typeface="+mn-ea"/>
              </a:rPr>
              <a:t>무인점포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관리자가 없음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 무인 이용에 따른 물건 구매와 결제에 개발 집중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기타 </a:t>
            </a:r>
            <a:r>
              <a:rPr lang="ko-KR" altLang="en-US" sz="1600" dirty="0" err="1" smtClean="0">
                <a:latin typeface="+mn-ea"/>
              </a:rPr>
              <a:t>주변기기들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에어컨</a:t>
            </a:r>
            <a:r>
              <a:rPr lang="en-US" altLang="ko-KR" sz="1600" dirty="0" smtClean="0">
                <a:latin typeface="+mn-ea"/>
              </a:rPr>
              <a:t>, TV, </a:t>
            </a:r>
            <a:r>
              <a:rPr lang="ko-KR" altLang="en-US" sz="1600" dirty="0" smtClean="0">
                <a:latin typeface="+mn-ea"/>
              </a:rPr>
              <a:t>도어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등등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이 수동으로 운영되는 곳이 많음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중앙컴퓨터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키오스크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마이크로컨트롤러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에서 주변기기를 제어할 수 있는 시스템 및 프로토콜 개발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주변 </a:t>
            </a:r>
            <a:r>
              <a:rPr lang="ko-KR" altLang="en-US" sz="1600" dirty="0" err="1" smtClean="0">
                <a:latin typeface="+mn-ea"/>
              </a:rPr>
              <a:t>기기제어</a:t>
            </a:r>
            <a:r>
              <a:rPr lang="ko-KR" altLang="en-US" sz="1600" dirty="0" smtClean="0">
                <a:latin typeface="+mn-ea"/>
              </a:rPr>
              <a:t> 안하거나 부족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주변기기의 에너지 낭비 최소화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수동이기 때문에 사람이 없어도 가동되는 경우 다수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초기 설치 </a:t>
            </a:r>
            <a:r>
              <a:rPr lang="ko-KR" altLang="en-US" sz="1600" dirty="0" err="1" smtClean="0">
                <a:latin typeface="+mn-ea"/>
              </a:rPr>
              <a:t>비용비쌈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en-US" altLang="ko-KR" sz="1600" i="1" dirty="0" smtClean="0">
                <a:latin typeface="+mn-ea"/>
              </a:rPr>
              <a:t>(</a:t>
            </a:r>
            <a:r>
              <a:rPr lang="en-US" altLang="ko-KR" sz="1600" dirty="0" smtClean="0">
                <a:latin typeface="+mn-ea"/>
              </a:rPr>
              <a:t>H/W)</a:t>
            </a:r>
            <a:r>
              <a:rPr lang="ko-KR" altLang="en-US" sz="1600" dirty="0" smtClean="0">
                <a:latin typeface="+mn-ea"/>
              </a:rPr>
              <a:t>주변기기를 제어해주는 마이크로 컨트롤러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smtClean="0">
                <a:latin typeface="+mn-ea"/>
              </a:rPr>
              <a:t>S/W)</a:t>
            </a:r>
            <a:r>
              <a:rPr lang="ko-KR" altLang="en-US" sz="1600" dirty="0" smtClean="0">
                <a:latin typeface="+mn-ea"/>
              </a:rPr>
              <a:t>주변기기를 제어하는 범용 프로토콜 개발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간이 시스템 개발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(S/W)</a:t>
            </a:r>
            <a:r>
              <a:rPr lang="ko-KR" altLang="en-US" sz="1600" dirty="0" err="1" smtClean="0">
                <a:latin typeface="+mn-ea"/>
              </a:rPr>
              <a:t>무인점포의</a:t>
            </a:r>
            <a:r>
              <a:rPr lang="ko-KR" altLang="en-US" sz="1600" dirty="0" smtClean="0">
                <a:latin typeface="+mn-ea"/>
              </a:rPr>
              <a:t> 상태를 모니터링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원격제어 하는 웹 서버 개발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H/W</a:t>
            </a:r>
            <a:r>
              <a:rPr lang="ko-KR" altLang="en-US" sz="1600" dirty="0" smtClean="0">
                <a:latin typeface="+mn-ea"/>
              </a:rPr>
              <a:t>시스템 구성의 가격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원격제어 속도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원격으로 데이터 제어를 요청하면 응답하는데 까지 걸리는 시간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신뢰성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신뢰성에 대한 내용을 구체적으로 명시하여 항목에 추가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46498"/>
              </p:ext>
            </p:extLst>
          </p:nvPr>
        </p:nvGraphicFramePr>
        <p:xfrm>
          <a:off x="636084" y="4437112"/>
          <a:ext cx="7745910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98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:a16="http://schemas.microsoft.com/office/drawing/2014/main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:a16="http://schemas.microsoft.com/office/drawing/2014/main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처리속도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500ms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endParaRPr lang="ko-KR" alt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1. </a:t>
            </a:r>
            <a:r>
              <a:rPr lang="ko-KR" altLang="en-US" sz="2000" b="1" dirty="0" err="1" smtClean="0">
                <a:latin typeface="+mn-ea"/>
              </a:rPr>
              <a:t>임베디드</a:t>
            </a:r>
            <a:r>
              <a:rPr lang="ko-KR" altLang="en-US" sz="2000" b="1" dirty="0" smtClean="0">
                <a:latin typeface="+mn-ea"/>
              </a:rPr>
              <a:t> 시스템 기반 전자 주문 결제 시스템 개발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latin typeface="+mn-ea"/>
              </a:rPr>
              <a:t>- </a:t>
            </a:r>
            <a:r>
              <a:rPr lang="ko-KR" altLang="en-US" sz="1600" dirty="0" err="1" smtClean="0">
                <a:latin typeface="+mn-ea"/>
              </a:rPr>
              <a:t>임베디드</a:t>
            </a:r>
            <a:r>
              <a:rPr lang="ko-KR" altLang="en-US" sz="1600" dirty="0" smtClean="0">
                <a:latin typeface="+mn-ea"/>
              </a:rPr>
              <a:t> 보드로 결제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광고 및 다양한 멀티미디어 콘텐츠를 수행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기존의 유인 주문 방식을 개선하기 위함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err="1" smtClean="0">
                <a:latin typeface="+mn-ea"/>
              </a:rPr>
              <a:t>무인발급기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무인 안내 시스템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안내로봇등에 응용 할 수 있음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2. </a:t>
            </a:r>
            <a:r>
              <a:rPr lang="ko-KR" altLang="en-US" sz="2000" b="1" dirty="0" smtClean="0">
                <a:latin typeface="+mn-ea"/>
              </a:rPr>
              <a:t>무인사업장의 </a:t>
            </a:r>
            <a:r>
              <a:rPr lang="ko-KR" altLang="en-US" sz="2000" b="1" dirty="0">
                <a:latin typeface="+mn-ea"/>
              </a:rPr>
              <a:t>원격제어 전원관리시스템 </a:t>
            </a:r>
            <a:r>
              <a:rPr lang="ko-KR" altLang="en-US" sz="2000" b="1" dirty="0" smtClean="0">
                <a:latin typeface="+mn-ea"/>
              </a:rPr>
              <a:t>고찰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단위 사업장의 서지유입이나 오작동의 원인으로 무인사업장의 시스템이 다운될 경우 현장에 출동하지 않고 원격으로 전원 리셋을 시켜 </a:t>
            </a:r>
            <a:r>
              <a:rPr lang="ko-KR" altLang="en-US" sz="1600" dirty="0" err="1" smtClean="0">
                <a:latin typeface="+mn-ea"/>
              </a:rPr>
              <a:t>제어설비가</a:t>
            </a:r>
            <a:r>
              <a:rPr lang="ko-KR" altLang="en-US" sz="1600" dirty="0" smtClean="0">
                <a:latin typeface="+mn-ea"/>
              </a:rPr>
              <a:t> 원활하게 동작하도록하는 전원관리 시스템 </a:t>
            </a:r>
            <a:r>
              <a:rPr lang="ko-KR" altLang="en-US" sz="1600" dirty="0" err="1" smtClean="0">
                <a:latin typeface="+mn-ea"/>
              </a:rPr>
              <a:t>구축사례</a:t>
            </a:r>
            <a:r>
              <a:rPr lang="ko-KR" altLang="en-US" sz="1600" dirty="0" smtClean="0">
                <a:latin typeface="+mn-ea"/>
              </a:rPr>
              <a:t> 소개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H/W</a:t>
            </a:r>
            <a:r>
              <a:rPr lang="ko-KR" altLang="en-US" sz="2000" b="1" dirty="0" smtClean="0">
                <a:latin typeface="+mn-ea"/>
              </a:rPr>
              <a:t> 시스템 구성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주변기기의 전원을 제어할 </a:t>
            </a:r>
            <a:r>
              <a:rPr lang="en-US" altLang="ko-KR" sz="1600" dirty="0" smtClean="0">
                <a:latin typeface="+mn-ea"/>
              </a:rPr>
              <a:t>I/O</a:t>
            </a:r>
            <a:r>
              <a:rPr lang="ko-KR" altLang="en-US" sz="1600" dirty="0" smtClean="0">
                <a:latin typeface="+mn-ea"/>
              </a:rPr>
              <a:t>포트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릴레이 및 </a:t>
            </a:r>
            <a:r>
              <a:rPr lang="ko-KR" altLang="en-US" sz="1600" dirty="0" err="1" smtClean="0">
                <a:latin typeface="+mn-ea"/>
              </a:rPr>
              <a:t>포토커플러</a:t>
            </a:r>
            <a:r>
              <a:rPr lang="ko-KR" altLang="en-US" sz="1600" dirty="0" smtClean="0">
                <a:latin typeface="+mn-ea"/>
              </a:rPr>
              <a:t> 구성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주변기기의 제어를 위한 센서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온습도센서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조도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err="1" smtClean="0">
                <a:latin typeface="+mn-ea"/>
              </a:rPr>
              <a:t>인체감지</a:t>
            </a:r>
            <a:r>
              <a:rPr lang="en-US" altLang="ko-KR" sz="1600" dirty="0">
                <a:latin typeface="+mn-e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 RS232, RS485, </a:t>
            </a:r>
            <a:r>
              <a:rPr lang="ko-KR" altLang="en-US" sz="1600" dirty="0" err="1" smtClean="0">
                <a:latin typeface="+mn-ea"/>
              </a:rPr>
              <a:t>이더넷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or </a:t>
            </a:r>
            <a:r>
              <a:rPr lang="ko-KR" altLang="en-US" sz="1600" dirty="0" smtClean="0">
                <a:latin typeface="+mn-ea"/>
              </a:rPr>
              <a:t>와이파이</a:t>
            </a:r>
            <a:r>
              <a:rPr lang="en-US" altLang="ko-KR" sz="1600" dirty="0" smtClean="0">
                <a:latin typeface="+mn-ea"/>
              </a:rPr>
              <a:t>, LCD GUI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웹 서버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어플리케이션용 서버</a:t>
            </a:r>
            <a:r>
              <a:rPr lang="en-US" altLang="ko-KR" sz="1600" dirty="0" smtClean="0">
                <a:latin typeface="+mn-ea"/>
              </a:rPr>
              <a:t>(PC)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S/W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시스템 </a:t>
            </a:r>
            <a:r>
              <a:rPr lang="ko-KR" altLang="en-US" sz="2000" b="1" dirty="0" smtClean="0">
                <a:latin typeface="+mn-ea"/>
              </a:rPr>
              <a:t>구성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웹 서버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어플리케이션용 서버</a:t>
            </a:r>
            <a:r>
              <a:rPr lang="en-US" altLang="ko-KR" sz="1600" dirty="0" smtClean="0">
                <a:latin typeface="+mn-ea"/>
              </a:rPr>
              <a:t>(Spring)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마이크로 컨트롤러 통신</a:t>
            </a:r>
            <a:r>
              <a:rPr lang="en-US" altLang="ko-KR" sz="1600" dirty="0" smtClean="0">
                <a:latin typeface="+mn-ea"/>
              </a:rPr>
              <a:t>(TCP/IP)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마이크로 컨트롤러 제어</a:t>
            </a:r>
            <a:r>
              <a:rPr lang="en-US" altLang="ko-KR" sz="1600" dirty="0" smtClean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2483768" y="6426581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FF"/>
                </a:solidFill>
              </a:rPr>
              <a:t>시스템 </a:t>
            </a:r>
            <a:r>
              <a:rPr lang="ko-KR" altLang="en-US" b="1" dirty="0">
                <a:solidFill>
                  <a:srgbClr val="0000FF"/>
                </a:solidFill>
              </a:rPr>
              <a:t>구성도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888552"/>
            <a:ext cx="6318590" cy="23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60319"/>
              </p:ext>
            </p:extLst>
          </p:nvPr>
        </p:nvGraphicFramePr>
        <p:xfrm>
          <a:off x="200302" y="1679029"/>
          <a:ext cx="8786947" cy="4413502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마이크로 컨트롤러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HW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마이크로 컨트롤러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웹 서버 </a:t>
                      </a:r>
                      <a:r>
                        <a:rPr lang="ko-KR" altLang="en-US" sz="14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개발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웹 페이지 개발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보완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하드웨어 구성</a:t>
            </a:r>
          </a:p>
          <a:p>
            <a:r>
              <a:rPr lang="ko-KR" altLang="en-US" dirty="0"/>
              <a:t>단말기</a:t>
            </a:r>
            <a:r>
              <a:rPr lang="en-US" altLang="ko-KR" dirty="0"/>
              <a:t>(</a:t>
            </a:r>
            <a:r>
              <a:rPr lang="ko-KR" altLang="en-US" dirty="0"/>
              <a:t>마이크로 컨트롤러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</a:t>
            </a:r>
          </a:p>
          <a:p>
            <a:r>
              <a:rPr lang="ko-KR" altLang="en-US" dirty="0" err="1"/>
              <a:t>온습도센서</a:t>
            </a:r>
            <a:r>
              <a:rPr lang="en-US" altLang="ko-KR" dirty="0"/>
              <a:t>(sht31)</a:t>
            </a:r>
          </a:p>
          <a:p>
            <a:r>
              <a:rPr lang="ko-KR" altLang="en-US" dirty="0"/>
              <a:t>인체감지센서</a:t>
            </a:r>
          </a:p>
          <a:p>
            <a:r>
              <a:rPr lang="ko-KR" altLang="en-US" dirty="0"/>
              <a:t>출력</a:t>
            </a:r>
          </a:p>
          <a:p>
            <a:r>
              <a:rPr lang="ko-KR" altLang="en-US" dirty="0"/>
              <a:t>릴레이</a:t>
            </a:r>
            <a:r>
              <a:rPr lang="en-US" altLang="ko-KR" dirty="0"/>
              <a:t>1(</a:t>
            </a:r>
            <a:r>
              <a:rPr lang="ko-KR" altLang="en-US" dirty="0"/>
              <a:t>에어컨 전원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릴레이</a:t>
            </a:r>
            <a:r>
              <a:rPr lang="en-US" altLang="ko-KR" dirty="0"/>
              <a:t>2(LED</a:t>
            </a:r>
            <a:r>
              <a:rPr lang="ko-KR" altLang="en-US" dirty="0"/>
              <a:t>및 </a:t>
            </a:r>
            <a:r>
              <a:rPr lang="ko-KR" altLang="en-US" dirty="0" err="1"/>
              <a:t>도어락</a:t>
            </a:r>
            <a:r>
              <a:rPr lang="ko-KR" altLang="en-US" dirty="0"/>
              <a:t>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통신</a:t>
            </a:r>
          </a:p>
          <a:p>
            <a:r>
              <a:rPr lang="ko-KR" altLang="en-US" dirty="0" err="1"/>
              <a:t>이더넷</a:t>
            </a:r>
            <a:r>
              <a:rPr lang="ko-KR" altLang="en-US" dirty="0"/>
              <a:t> 포트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RS485(</a:t>
            </a:r>
            <a:r>
              <a:rPr lang="ko-KR" altLang="en-US" dirty="0"/>
              <a:t>예비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서버</a:t>
            </a:r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 err="1"/>
              <a:t>라떼판다</a:t>
            </a:r>
            <a:r>
              <a:rPr lang="ko-KR" altLang="en-US" dirty="0"/>
              <a:t> 보드 </a:t>
            </a:r>
            <a:r>
              <a:rPr lang="en-US" altLang="ko-KR" dirty="0"/>
              <a:t>or PC </a:t>
            </a:r>
            <a:r>
              <a:rPr lang="ko-KR" altLang="en-US" dirty="0" err="1"/>
              <a:t>중택</a:t>
            </a:r>
            <a:r>
              <a:rPr lang="en-US" altLang="ko-KR" dirty="0"/>
              <a:t>1</a:t>
            </a:r>
          </a:p>
          <a:p>
            <a:r>
              <a:rPr lang="ko-KR" altLang="en-US" dirty="0" err="1"/>
              <a:t>이더넷</a:t>
            </a:r>
            <a:r>
              <a:rPr lang="ko-KR" altLang="en-US" dirty="0"/>
              <a:t> 포트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소프트웨어 구성</a:t>
            </a:r>
          </a:p>
          <a:p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r>
              <a:rPr lang="en-US" altLang="ko-KR" dirty="0"/>
              <a:t>: Java, Spring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</a:t>
            </a:r>
            <a:r>
              <a:rPr lang="ko-KR" altLang="en-US" dirty="0"/>
              <a:t>자바스크립트</a:t>
            </a:r>
            <a:r>
              <a:rPr lang="en-US" altLang="ko-KR" dirty="0"/>
              <a:t>, JSP, Spring</a:t>
            </a:r>
          </a:p>
          <a:p>
            <a:r>
              <a:rPr lang="ko-KR" altLang="en-US" dirty="0"/>
              <a:t>마이크로 컨트롤러와 </a:t>
            </a:r>
            <a:r>
              <a:rPr lang="en-US" altLang="ko-KR" dirty="0"/>
              <a:t>http</a:t>
            </a:r>
            <a:r>
              <a:rPr lang="ko-KR" altLang="en-US" dirty="0" err="1"/>
              <a:t>통신맵</a:t>
            </a:r>
            <a:r>
              <a:rPr lang="ko-KR" altLang="en-US" dirty="0"/>
              <a:t>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6563</TotalTime>
  <Words>432</Words>
  <Application>Microsoft Office PowerPoint</Application>
  <PresentationFormat>화면 슬라이드 쇼(4:3)</PresentationFormat>
  <Paragraphs>126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junghwan shin</cp:lastModifiedBy>
  <cp:revision>370</cp:revision>
  <cp:lastPrinted>2019-09-16T00:28:29Z</cp:lastPrinted>
  <dcterms:created xsi:type="dcterms:W3CDTF">2017-03-29T07:13:25Z</dcterms:created>
  <dcterms:modified xsi:type="dcterms:W3CDTF">2021-10-07T10:50:45Z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