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331" r:id="rId6"/>
    <p:sldId id="335" r:id="rId7"/>
    <p:sldId id="328" r:id="rId8"/>
    <p:sldId id="334" r:id="rId9"/>
    <p:sldId id="338" r:id="rId10"/>
    <p:sldId id="340" r:id="rId11"/>
    <p:sldId id="341" r:id="rId12"/>
    <p:sldId id="343" r:id="rId13"/>
    <p:sldId id="332" r:id="rId14"/>
    <p:sldId id="339" r:id="rId15"/>
    <p:sldId id="268" r:id="rId1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539" autoAdjust="0"/>
  </p:normalViewPr>
  <p:slideViewPr>
    <p:cSldViewPr>
      <p:cViewPr varScale="1">
        <p:scale>
          <a:sx n="73" d="100"/>
          <a:sy n="73" d="100"/>
        </p:scale>
        <p:origin x="264" y="72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8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79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56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622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597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15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11.  04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546950" y="1624875"/>
            <a:ext cx="8048120" cy="153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마이크로컨트롤러를 이용한 </a:t>
            </a:r>
            <a:r>
              <a:rPr lang="ko-KR" altLang="en-US" sz="34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무인점포</a:t>
            </a:r>
            <a:r>
              <a:rPr lang="ko-KR" altLang="en-US" sz="3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3400" kern="0" dirty="0" smtClean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주변기기 제어 시스템</a:t>
            </a:r>
            <a:endParaRPr lang="ko-KR" altLang="en-US" sz="3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2020254019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신</a:t>
            </a: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정 환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882012"/>
              </p:ext>
            </p:extLst>
          </p:nvPr>
        </p:nvGraphicFramePr>
        <p:xfrm>
          <a:off x="155912" y="1143908"/>
          <a:ext cx="8786947" cy="4413502"/>
        </p:xfrm>
        <a:graphic>
          <a:graphicData uri="http://schemas.openxmlformats.org/drawingml/2006/table">
            <a:tbl>
              <a:tblPr/>
              <a:tblGrid>
                <a:gridCol w="1963813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5379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기술 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시스템 설계 및 구성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마이크로 컨트롤러</a:t>
                      </a:r>
                      <a:r>
                        <a:rPr lang="en-US" altLang="ko-KR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HW</a:t>
                      </a:r>
                      <a:endParaRPr lang="ko-KR" altLang="en-US" sz="14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마이크로 컨트롤러</a:t>
                      </a:r>
                      <a:r>
                        <a:rPr lang="en-US" altLang="ko-KR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ko-KR" altLang="en-US" sz="14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웹 서버 </a:t>
                      </a:r>
                      <a:r>
                        <a:rPr lang="ko-KR" altLang="en-US" sz="14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백엔드</a:t>
                      </a:r>
                      <a:r>
                        <a:rPr lang="ko-KR" altLang="en-US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개발</a:t>
                      </a:r>
                      <a:endParaRPr lang="ko-KR" altLang="en-US" sz="14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웹 페이지 개발</a:t>
                      </a:r>
                      <a:endParaRPr lang="ko-KR" altLang="en-US" sz="14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0" spc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테스트 및 보완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결과 보고</a:t>
                      </a:r>
                      <a:endParaRPr lang="ko-KR" altLang="en-US" sz="14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412776"/>
            <a:ext cx="69574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주변기기 샘플과 단말기간 </a:t>
            </a:r>
            <a:r>
              <a:rPr lang="en-US" altLang="ko-KR" dirty="0" smtClean="0"/>
              <a:t>RS485</a:t>
            </a:r>
            <a:r>
              <a:rPr lang="ko-KR" altLang="en-US" dirty="0" smtClean="0"/>
              <a:t>연동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단말기와 서버간 </a:t>
            </a:r>
            <a:r>
              <a:rPr lang="en-US" altLang="ko-KR" dirty="0" smtClean="0"/>
              <a:t>TCP</a:t>
            </a:r>
            <a:r>
              <a:rPr lang="ko-KR" altLang="en-US" dirty="0" smtClean="0"/>
              <a:t>통신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클라이언트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서버만 완료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서버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클라이언트 미비</a:t>
            </a:r>
            <a:r>
              <a:rPr lang="en-US" altLang="ko-KR" sz="1200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서버 </a:t>
            </a:r>
            <a:r>
              <a:rPr lang="en-US" altLang="ko-KR" dirty="0" smtClean="0"/>
              <a:t>BACK END</a:t>
            </a:r>
            <a:r>
              <a:rPr lang="ko-KR" altLang="en-US" dirty="0" smtClean="0"/>
              <a:t>개발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개발 중</a:t>
            </a:r>
            <a:r>
              <a:rPr lang="en-US" altLang="ko-KR" sz="1200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서버 </a:t>
            </a:r>
            <a:r>
              <a:rPr lang="en-US" altLang="ko-KR" dirty="0" smtClean="0"/>
              <a:t>UI</a:t>
            </a:r>
            <a:r>
              <a:rPr lang="ko-KR" altLang="en-US" dirty="0" smtClean="0"/>
              <a:t>개발 </a:t>
            </a:r>
            <a:r>
              <a:rPr lang="en-US" altLang="ko-KR" dirty="0" smtClean="0"/>
              <a:t>FRONT END</a:t>
            </a:r>
            <a:r>
              <a:rPr lang="ko-KR" altLang="en-US" dirty="0" smtClean="0"/>
              <a:t>개발</a:t>
            </a:r>
            <a:r>
              <a:rPr lang="en-US" altLang="ko-KR" dirty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개발 중</a:t>
            </a:r>
            <a:r>
              <a:rPr lang="en-US" altLang="ko-KR" sz="1200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12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(11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18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까지 개발 목표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2616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개요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33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 smtClean="0">
                <a:latin typeface="+mn-ea"/>
              </a:rPr>
              <a:t>늘어나고 있는 </a:t>
            </a:r>
            <a:r>
              <a:rPr lang="ko-KR" altLang="en-US" sz="1600" dirty="0" err="1" smtClean="0">
                <a:latin typeface="+mn-ea"/>
              </a:rPr>
              <a:t>무인점포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 smtClean="0">
                <a:latin typeface="+mn-ea"/>
              </a:rPr>
              <a:t>관리자가 없음</a:t>
            </a:r>
            <a:r>
              <a:rPr lang="en-US" altLang="ko-KR" sz="1600" dirty="0" smtClean="0">
                <a:latin typeface="+mn-ea"/>
              </a:rPr>
              <a:t>,</a:t>
            </a:r>
            <a:r>
              <a:rPr lang="ko-KR" altLang="en-US" sz="1600" dirty="0" smtClean="0">
                <a:latin typeface="+mn-ea"/>
              </a:rPr>
              <a:t> 무인 이용에 따른 물건 구매와 결제에 개발 집중</a:t>
            </a:r>
            <a:r>
              <a:rPr lang="en-US" altLang="ko-KR" sz="1600" dirty="0">
                <a:latin typeface="+mn-ea"/>
              </a:rPr>
              <a:t/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 smtClean="0">
                <a:latin typeface="+mn-ea"/>
              </a:rPr>
              <a:t>기타 </a:t>
            </a:r>
            <a:r>
              <a:rPr lang="ko-KR" altLang="en-US" sz="1600" dirty="0" err="1" smtClean="0">
                <a:latin typeface="+mn-ea"/>
              </a:rPr>
              <a:t>주변기기들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에어컨</a:t>
            </a:r>
            <a:r>
              <a:rPr lang="en-US" altLang="ko-KR" sz="1600" dirty="0" smtClean="0">
                <a:latin typeface="+mn-ea"/>
              </a:rPr>
              <a:t>, TV, </a:t>
            </a:r>
            <a:r>
              <a:rPr lang="ko-KR" altLang="en-US" sz="1600" dirty="0" smtClean="0">
                <a:latin typeface="+mn-ea"/>
              </a:rPr>
              <a:t>도어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등등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이 수동으로 운영되는 곳이 많음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</a:t>
            </a:r>
            <a:r>
              <a:rPr lang="ko-KR" altLang="en-US" sz="1600" dirty="0" err="1" smtClean="0">
                <a:latin typeface="+mn-ea"/>
              </a:rPr>
              <a:t>중앙컴퓨터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키오스크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마이크로컨트롤러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에서 주변기기를 제어할 수 있는 시스템 및 프로토콜 개발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필요성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 smtClean="0">
                <a:latin typeface="+mn-ea"/>
              </a:rPr>
              <a:t>주변 </a:t>
            </a:r>
            <a:r>
              <a:rPr lang="ko-KR" altLang="en-US" sz="1600" dirty="0" err="1" smtClean="0">
                <a:latin typeface="+mn-ea"/>
              </a:rPr>
              <a:t>기기제어</a:t>
            </a:r>
            <a:r>
              <a:rPr lang="ko-KR" altLang="en-US" sz="1600" dirty="0" smtClean="0">
                <a:latin typeface="+mn-ea"/>
              </a:rPr>
              <a:t> 안하거나 부족</a:t>
            </a:r>
            <a:r>
              <a:rPr lang="en-US" altLang="ko-KR" sz="1600" dirty="0">
                <a:latin typeface="+mn-ea"/>
              </a:rPr>
              <a:t/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 smtClean="0">
                <a:latin typeface="+mn-ea"/>
              </a:rPr>
              <a:t>주변기기의 에너지 낭비 최소화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수동이기 때문에 사람이 없어도 가동되는 경우 다수</a:t>
            </a:r>
            <a:r>
              <a:rPr lang="en-US" altLang="ko-KR" sz="1600" dirty="0" smtClean="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</a:t>
            </a:r>
            <a:r>
              <a:rPr lang="en-US" altLang="ko-KR" sz="1600" dirty="0" smtClean="0">
                <a:latin typeface="+mn-ea"/>
              </a:rPr>
              <a:t>- </a:t>
            </a:r>
            <a:r>
              <a:rPr lang="ko-KR" altLang="en-US" sz="1600" dirty="0" smtClean="0">
                <a:latin typeface="+mn-ea"/>
              </a:rPr>
              <a:t>초기 설치 </a:t>
            </a:r>
            <a:r>
              <a:rPr lang="ko-KR" altLang="en-US" sz="1600" dirty="0" err="1" smtClean="0">
                <a:latin typeface="+mn-ea"/>
              </a:rPr>
              <a:t>비용비쌈</a:t>
            </a:r>
            <a:endParaRPr lang="en-US" altLang="ko-KR" sz="16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목표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>
                <a:latin typeface="+mn-ea"/>
              </a:rPr>
              <a:t>- </a:t>
            </a:r>
            <a:r>
              <a:rPr lang="en-US" altLang="ko-KR" sz="1600" i="1" dirty="0" smtClean="0">
                <a:latin typeface="+mn-ea"/>
              </a:rPr>
              <a:t>(</a:t>
            </a:r>
            <a:r>
              <a:rPr lang="en-US" altLang="ko-KR" sz="1600" dirty="0" smtClean="0">
                <a:latin typeface="+mn-ea"/>
              </a:rPr>
              <a:t>H/W)</a:t>
            </a:r>
            <a:r>
              <a:rPr lang="ko-KR" altLang="en-US" sz="1600" dirty="0" smtClean="0">
                <a:latin typeface="+mn-ea"/>
              </a:rPr>
              <a:t>주변기기를 제어해주는 마이크로 컨트롤러 개발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smtClean="0">
                <a:latin typeface="+mn-ea"/>
              </a:rPr>
              <a:t>S/W)</a:t>
            </a:r>
            <a:r>
              <a:rPr lang="ko-KR" altLang="en-US" sz="1600" dirty="0" smtClean="0">
                <a:latin typeface="+mn-ea"/>
              </a:rPr>
              <a:t>주변기기를 제어하는 범용 프로토콜 개발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간이 시스템 개발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(S/W)</a:t>
            </a:r>
            <a:r>
              <a:rPr lang="ko-KR" altLang="en-US" sz="1600" dirty="0" err="1" smtClean="0">
                <a:latin typeface="+mn-ea"/>
              </a:rPr>
              <a:t>무인점포의</a:t>
            </a:r>
            <a:r>
              <a:rPr lang="ko-KR" altLang="en-US" sz="1600" dirty="0" smtClean="0">
                <a:latin typeface="+mn-ea"/>
              </a:rPr>
              <a:t> 상태를 모니터링</a:t>
            </a:r>
            <a:r>
              <a:rPr lang="en-US" altLang="ko-KR" sz="1600" dirty="0" smtClean="0">
                <a:latin typeface="+mn-ea"/>
              </a:rPr>
              <a:t>/</a:t>
            </a:r>
            <a:r>
              <a:rPr lang="ko-KR" altLang="en-US" sz="1600" dirty="0" smtClean="0">
                <a:latin typeface="+mn-ea"/>
              </a:rPr>
              <a:t>원격제어 하는 웹 서버 개발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평가지표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</a:t>
            </a:r>
            <a:r>
              <a:rPr lang="en-US" altLang="ko-KR" sz="1600" dirty="0" smtClean="0">
                <a:latin typeface="+mn-ea"/>
              </a:rPr>
              <a:t>- </a:t>
            </a:r>
            <a:r>
              <a:rPr lang="ko-KR" altLang="en-US" sz="1600" dirty="0" smtClean="0">
                <a:latin typeface="+mn-ea"/>
              </a:rPr>
              <a:t>원격제어 속도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원격으로 데이터 제어를 요청하면 응답하는데 까지 걸리는 시간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CBA52F6-DF92-4A80-9D63-7DEEBC8D2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35496"/>
              </p:ext>
            </p:extLst>
          </p:nvPr>
        </p:nvGraphicFramePr>
        <p:xfrm>
          <a:off x="299929" y="3212976"/>
          <a:ext cx="856223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760">
                  <a:extLst>
                    <a:ext uri="{9D8B030D-6E8A-4147-A177-3AD203B41FA5}">
                      <a16:colId xmlns:a16="http://schemas.microsoft.com/office/drawing/2014/main" val="1763408960"/>
                    </a:ext>
                  </a:extLst>
                </a:gridCol>
                <a:gridCol w="795967">
                  <a:extLst>
                    <a:ext uri="{9D8B030D-6E8A-4147-A177-3AD203B41FA5}">
                      <a16:colId xmlns:a16="http://schemas.microsoft.com/office/drawing/2014/main" val="3560818411"/>
                    </a:ext>
                  </a:extLst>
                </a:gridCol>
                <a:gridCol w="716370">
                  <a:extLst>
                    <a:ext uri="{9D8B030D-6E8A-4147-A177-3AD203B41FA5}">
                      <a16:colId xmlns:a16="http://schemas.microsoft.com/office/drawing/2014/main" val="263265180"/>
                    </a:ext>
                  </a:extLst>
                </a:gridCol>
                <a:gridCol w="1671534">
                  <a:extLst>
                    <a:ext uri="{9D8B030D-6E8A-4147-A177-3AD203B41FA5}">
                      <a16:colId xmlns:a16="http://schemas.microsoft.com/office/drawing/2014/main" val="3155466456"/>
                    </a:ext>
                  </a:extLst>
                </a:gridCol>
                <a:gridCol w="1754046">
                  <a:extLst>
                    <a:ext uri="{9D8B030D-6E8A-4147-A177-3AD203B41FA5}">
                      <a16:colId xmlns:a16="http://schemas.microsoft.com/office/drawing/2014/main" val="1990180148"/>
                    </a:ext>
                  </a:extLst>
                </a:gridCol>
                <a:gridCol w="2140560">
                  <a:extLst>
                    <a:ext uri="{9D8B030D-6E8A-4147-A177-3AD203B41FA5}">
                      <a16:colId xmlns:a16="http://schemas.microsoft.com/office/drawing/2014/main" val="2668983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>
                          <a:solidFill>
                            <a:schemeClr val="tx1"/>
                          </a:solidFill>
                        </a:rPr>
                        <a:t>비중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 err="1">
                          <a:solidFill>
                            <a:schemeClr val="tx1"/>
                          </a:solidFill>
                        </a:rPr>
                        <a:t>현재수준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>
                          <a:solidFill>
                            <a:schemeClr val="tx1"/>
                          </a:solidFill>
                        </a:rPr>
                        <a:t>개발목표치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>
                          <a:solidFill>
                            <a:schemeClr val="tx1"/>
                          </a:solidFill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i="0" dirty="0" smtClean="0">
                          <a:solidFill>
                            <a:schemeClr val="tx1"/>
                          </a:solidFill>
                        </a:rPr>
                        <a:t>요청 응답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 err="1" smtClean="0">
                          <a:solidFill>
                            <a:schemeClr val="tx1"/>
                          </a:solidFill>
                        </a:rPr>
                        <a:t>ms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 smtClean="0">
                          <a:solidFill>
                            <a:schemeClr val="tx1"/>
                          </a:solidFill>
                        </a:rPr>
                        <a:t>1000ms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 smtClean="0">
                          <a:solidFill>
                            <a:schemeClr val="tx1"/>
                          </a:solidFill>
                        </a:rPr>
                        <a:t>단말기에서 서버에 데이터 전송 후 </a:t>
                      </a:r>
                      <a:endParaRPr lang="en-US" altLang="ko-KR" sz="16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i="0" dirty="0" smtClean="0">
                          <a:solidFill>
                            <a:schemeClr val="tx1"/>
                          </a:solidFill>
                        </a:rPr>
                        <a:t>응답시간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54020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i="0" dirty="0" smtClean="0">
                          <a:solidFill>
                            <a:schemeClr val="tx1"/>
                          </a:solidFill>
                        </a:rPr>
                        <a:t>제어 응답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 err="1" smtClean="0">
                          <a:solidFill>
                            <a:schemeClr val="tx1"/>
                          </a:solidFill>
                        </a:rPr>
                        <a:t>ms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 smtClean="0">
                          <a:solidFill>
                            <a:schemeClr val="tx1"/>
                          </a:solidFill>
                        </a:rPr>
                        <a:t>1000ms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 smtClean="0">
                          <a:solidFill>
                            <a:schemeClr val="tx1"/>
                          </a:solidFill>
                        </a:rPr>
                        <a:t>서버에서 단말기 제어 요청 후 </a:t>
                      </a:r>
                      <a:endParaRPr lang="en-US" altLang="ko-KR" sz="16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i="0" dirty="0" smtClean="0">
                          <a:solidFill>
                            <a:schemeClr val="tx1"/>
                          </a:solidFill>
                        </a:rPr>
                        <a:t>응답시간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36186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i="0" dirty="0" smtClean="0">
                          <a:solidFill>
                            <a:schemeClr val="tx1"/>
                          </a:solidFill>
                        </a:rPr>
                        <a:t>동작 시나리오 준수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75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관련 연구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특허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조사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8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1. </a:t>
            </a:r>
            <a:r>
              <a:rPr lang="ko-KR" altLang="en-US" sz="2000" b="1" dirty="0" err="1" smtClean="0">
                <a:latin typeface="+mn-ea"/>
              </a:rPr>
              <a:t>임베디드</a:t>
            </a:r>
            <a:r>
              <a:rPr lang="ko-KR" altLang="en-US" sz="2000" b="1" dirty="0" smtClean="0">
                <a:latin typeface="+mn-ea"/>
              </a:rPr>
              <a:t> 시스템 기반 전자 주문 결제 시스템 개발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>
                <a:latin typeface="+mn-ea"/>
              </a:rPr>
              <a:t>- </a:t>
            </a:r>
            <a:r>
              <a:rPr lang="ko-KR" altLang="en-US" sz="1600" dirty="0" err="1" smtClean="0">
                <a:latin typeface="+mn-ea"/>
              </a:rPr>
              <a:t>임베디드</a:t>
            </a:r>
            <a:r>
              <a:rPr lang="ko-KR" altLang="en-US" sz="1600" dirty="0" smtClean="0">
                <a:latin typeface="+mn-ea"/>
              </a:rPr>
              <a:t> 보드로 결제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광고 및 다양한 멀티미디어 콘텐츠를 수행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</a:t>
            </a:r>
            <a:r>
              <a:rPr lang="ko-KR" altLang="en-US" sz="1600" dirty="0" smtClean="0">
                <a:latin typeface="+mn-ea"/>
              </a:rPr>
              <a:t>기존의 유인 주문 방식을 개선하기 위함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  - </a:t>
            </a:r>
            <a:r>
              <a:rPr lang="ko-KR" altLang="en-US" sz="1600" dirty="0" err="1" smtClean="0">
                <a:latin typeface="+mn-ea"/>
              </a:rPr>
              <a:t>무인발급기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무인 안내 시스템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안내로봇등에 응용 할 수 있음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2. </a:t>
            </a:r>
            <a:r>
              <a:rPr lang="ko-KR" altLang="en-US" sz="2000" b="1" dirty="0" smtClean="0">
                <a:latin typeface="+mn-ea"/>
              </a:rPr>
              <a:t>무인사업장의 </a:t>
            </a:r>
            <a:r>
              <a:rPr lang="ko-KR" altLang="en-US" sz="2000" b="1" dirty="0">
                <a:latin typeface="+mn-ea"/>
              </a:rPr>
              <a:t>원격제어 전원관리시스템 </a:t>
            </a:r>
            <a:r>
              <a:rPr lang="ko-KR" altLang="en-US" sz="2000" b="1" dirty="0" smtClean="0">
                <a:latin typeface="+mn-ea"/>
              </a:rPr>
              <a:t>고찰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dirty="0" smtClean="0">
                <a:latin typeface="+mn-ea"/>
              </a:rPr>
              <a:t> - </a:t>
            </a:r>
            <a:r>
              <a:rPr lang="ko-KR" altLang="en-US" sz="1600" dirty="0" smtClean="0">
                <a:latin typeface="+mn-ea"/>
              </a:rPr>
              <a:t>단위 사업장의 서지유입이나 오작동의 원인으로 무인사업장의 시스템이 다운될 경우 현장에 출동하지 않고 원격으로 전원 리셋을 시켜 </a:t>
            </a:r>
            <a:r>
              <a:rPr lang="ko-KR" altLang="en-US" sz="1600" dirty="0" err="1" smtClean="0">
                <a:latin typeface="+mn-ea"/>
              </a:rPr>
              <a:t>제어설비가</a:t>
            </a:r>
            <a:r>
              <a:rPr lang="ko-KR" altLang="en-US" sz="1600" dirty="0" smtClean="0">
                <a:latin typeface="+mn-ea"/>
              </a:rPr>
              <a:t> 원활하게 동작하도록하는 전원관리 시스템 </a:t>
            </a:r>
            <a:r>
              <a:rPr lang="ko-KR" altLang="en-US" sz="1600" dirty="0" err="1" smtClean="0">
                <a:latin typeface="+mn-ea"/>
              </a:rPr>
              <a:t>구축사례</a:t>
            </a:r>
            <a:r>
              <a:rPr lang="ko-KR" altLang="en-US" sz="1600" dirty="0" smtClean="0">
                <a:latin typeface="+mn-ea"/>
              </a:rPr>
              <a:t> 소개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3. IOT</a:t>
            </a:r>
            <a:r>
              <a:rPr lang="ko-KR" altLang="en-US" sz="2000" b="1" dirty="0" smtClean="0">
                <a:latin typeface="+mn-ea"/>
              </a:rPr>
              <a:t>환경에서 </a:t>
            </a:r>
            <a:r>
              <a:rPr lang="en-US" altLang="ko-KR" sz="2000" b="1" dirty="0" smtClean="0">
                <a:latin typeface="+mn-ea"/>
              </a:rPr>
              <a:t>MQTT</a:t>
            </a:r>
            <a:r>
              <a:rPr lang="ko-KR" altLang="en-US" sz="2000" b="1" dirty="0" smtClean="0">
                <a:latin typeface="+mn-ea"/>
              </a:rPr>
              <a:t>와 </a:t>
            </a:r>
            <a:r>
              <a:rPr lang="en-US" altLang="ko-KR" sz="2000" b="1" dirty="0" err="1" smtClean="0">
                <a:latin typeface="+mn-ea"/>
              </a:rPr>
              <a:t>WebSocket</a:t>
            </a:r>
            <a:r>
              <a:rPr lang="ko-KR" altLang="en-US" sz="2000" b="1" dirty="0" smtClean="0">
                <a:latin typeface="+mn-ea"/>
              </a:rPr>
              <a:t>을 활용한 실시간 </a:t>
            </a:r>
            <a:r>
              <a:rPr lang="ko-KR" altLang="en-US" sz="2000" b="1" dirty="0" err="1" smtClean="0">
                <a:latin typeface="+mn-ea"/>
              </a:rPr>
              <a:t>사물제어</a:t>
            </a:r>
            <a:r>
              <a:rPr lang="ko-KR" altLang="en-US" sz="2000" b="1" dirty="0" smtClean="0">
                <a:latin typeface="+mn-ea"/>
              </a:rPr>
              <a:t> 시스템 설계 및 구현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- </a:t>
            </a:r>
            <a:r>
              <a:rPr lang="ko-KR" altLang="en-US" sz="1600" dirty="0" smtClean="0">
                <a:latin typeface="+mn-ea"/>
              </a:rPr>
              <a:t>웹 </a:t>
            </a:r>
            <a:r>
              <a:rPr lang="ko-KR" altLang="en-US" sz="1600" dirty="0" err="1" smtClean="0">
                <a:latin typeface="+mn-ea"/>
              </a:rPr>
              <a:t>소켓기술과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MQTT</a:t>
            </a:r>
            <a:r>
              <a:rPr lang="ko-KR" altLang="en-US" sz="1600" dirty="0" smtClean="0">
                <a:latin typeface="+mn-ea"/>
              </a:rPr>
              <a:t>프로토콜을 이용하여 저전력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제한된 통신환경에서 메시지 통신 환경을 구현하여 양방향 시스템을 구축하는 설계 방법 제시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*</a:t>
            </a:r>
            <a:r>
              <a:rPr lang="ko-KR" altLang="en-US" sz="1600" dirty="0" smtClean="0">
                <a:latin typeface="+mn-ea"/>
              </a:rPr>
              <a:t>웹 서버 외에 </a:t>
            </a:r>
            <a:r>
              <a:rPr lang="en-US" altLang="ko-KR" sz="1600" dirty="0" smtClean="0">
                <a:latin typeface="+mn-ea"/>
              </a:rPr>
              <a:t>MQTT Broker</a:t>
            </a:r>
            <a:r>
              <a:rPr lang="ko-KR" altLang="en-US" sz="1600" dirty="0" smtClean="0">
                <a:latin typeface="+mn-ea"/>
              </a:rPr>
              <a:t>서버가 별도로 필요함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b="1" dirty="0">
                <a:latin typeface="+mn-ea"/>
              </a:rPr>
              <a:t> </a:t>
            </a:r>
            <a:endParaRPr lang="en-US" altLang="ko-KR" sz="16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방법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1. H/W</a:t>
            </a:r>
            <a:r>
              <a:rPr lang="ko-KR" altLang="en-US" sz="2000" b="1" dirty="0" smtClean="0">
                <a:latin typeface="+mn-ea"/>
              </a:rPr>
              <a:t> 시스템 구성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 smtClean="0">
                <a:latin typeface="+mn-ea"/>
              </a:rPr>
              <a:t>주변기기의 전원을 제어할 </a:t>
            </a:r>
            <a:r>
              <a:rPr lang="en-US" altLang="ko-KR" sz="1600" dirty="0" smtClean="0">
                <a:latin typeface="+mn-ea"/>
              </a:rPr>
              <a:t>I/O</a:t>
            </a:r>
            <a:r>
              <a:rPr lang="ko-KR" altLang="en-US" sz="1600" dirty="0" smtClean="0">
                <a:latin typeface="+mn-ea"/>
              </a:rPr>
              <a:t>포트 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릴레이 및 </a:t>
            </a:r>
            <a:r>
              <a:rPr lang="ko-KR" altLang="en-US" sz="1600" dirty="0" err="1" smtClean="0">
                <a:latin typeface="+mn-ea"/>
              </a:rPr>
              <a:t>포토커플러</a:t>
            </a:r>
            <a:r>
              <a:rPr lang="ko-KR" altLang="en-US" sz="1600" dirty="0" smtClean="0">
                <a:latin typeface="+mn-ea"/>
              </a:rPr>
              <a:t> 구성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</a:t>
            </a:r>
            <a:r>
              <a:rPr lang="ko-KR" altLang="en-US" sz="1600" dirty="0" smtClean="0">
                <a:latin typeface="+mn-ea"/>
              </a:rPr>
              <a:t>주변기기의 제어를 위한 센서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본 프로젝트에선 </a:t>
            </a:r>
            <a:r>
              <a:rPr lang="ko-KR" altLang="en-US" sz="1600" dirty="0" err="1" smtClean="0">
                <a:latin typeface="+mn-ea"/>
              </a:rPr>
              <a:t>온도센서만</a:t>
            </a:r>
            <a:r>
              <a:rPr lang="ko-KR" altLang="en-US" sz="1600" dirty="0" smtClean="0">
                <a:latin typeface="+mn-ea"/>
              </a:rPr>
              <a:t> 사용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RS485(</a:t>
            </a:r>
            <a:r>
              <a:rPr lang="ko-KR" altLang="en-US" sz="1600" dirty="0" smtClean="0">
                <a:latin typeface="+mn-ea"/>
              </a:rPr>
              <a:t>주변기기와 통신</a:t>
            </a:r>
            <a:r>
              <a:rPr lang="en-US" altLang="ko-KR" sz="1600" dirty="0" smtClean="0">
                <a:latin typeface="+mn-ea"/>
              </a:rPr>
              <a:t>), </a:t>
            </a:r>
            <a:r>
              <a:rPr lang="ko-KR" altLang="en-US" sz="1600" dirty="0" err="1" smtClean="0">
                <a:latin typeface="+mn-ea"/>
              </a:rPr>
              <a:t>이더넷</a:t>
            </a:r>
            <a:r>
              <a:rPr lang="ko-KR" altLang="en-US" sz="1600" dirty="0" smtClean="0">
                <a:latin typeface="+mn-ea"/>
              </a:rPr>
              <a:t> 사용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서버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err="1" smtClean="0">
                <a:latin typeface="+mn-ea"/>
              </a:rPr>
              <a:t>단말간</a:t>
            </a:r>
            <a:r>
              <a:rPr lang="ko-KR" altLang="en-US" sz="1600" dirty="0" smtClean="0">
                <a:latin typeface="+mn-ea"/>
              </a:rPr>
              <a:t> 통신</a:t>
            </a:r>
            <a:r>
              <a:rPr lang="en-US" altLang="ko-KR" sz="1600" dirty="0" smtClean="0">
                <a:latin typeface="+mn-ea"/>
              </a:rPr>
              <a:t>), LCD GUI(</a:t>
            </a:r>
            <a:r>
              <a:rPr lang="ko-KR" altLang="en-US" sz="1600" dirty="0" smtClean="0">
                <a:latin typeface="+mn-ea"/>
              </a:rPr>
              <a:t>유저 인터페이스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</a:t>
            </a:r>
            <a:r>
              <a:rPr lang="ko-KR" altLang="en-US" sz="1600" dirty="0" smtClean="0">
                <a:latin typeface="+mn-ea"/>
              </a:rPr>
              <a:t>웹 서버</a:t>
            </a:r>
            <a:r>
              <a:rPr lang="en-US" altLang="ko-KR" sz="1600" dirty="0" smtClean="0">
                <a:latin typeface="+mn-ea"/>
              </a:rPr>
              <a:t>/</a:t>
            </a:r>
            <a:r>
              <a:rPr lang="ko-KR" altLang="en-US" sz="1600" dirty="0" smtClean="0">
                <a:latin typeface="+mn-ea"/>
              </a:rPr>
              <a:t>어플리케이션용 </a:t>
            </a:r>
            <a:r>
              <a:rPr lang="en-US" altLang="ko-KR" sz="1600" dirty="0" smtClean="0">
                <a:latin typeface="+mn-ea"/>
              </a:rPr>
              <a:t>PC</a:t>
            </a: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2. S/W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시스템 </a:t>
            </a:r>
            <a:r>
              <a:rPr lang="ko-KR" altLang="en-US" sz="2000" b="1" dirty="0" smtClean="0">
                <a:latin typeface="+mn-ea"/>
              </a:rPr>
              <a:t>구성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웹 서버</a:t>
            </a:r>
            <a:r>
              <a:rPr lang="en-US" altLang="ko-KR" sz="1600" dirty="0">
                <a:latin typeface="+mn-ea"/>
              </a:rPr>
              <a:t>/</a:t>
            </a:r>
            <a:r>
              <a:rPr lang="ko-KR" altLang="en-US" sz="1600" dirty="0">
                <a:latin typeface="+mn-ea"/>
              </a:rPr>
              <a:t>어플리케이션용 서버</a:t>
            </a:r>
            <a:r>
              <a:rPr lang="en-US" altLang="ko-KR" sz="1600" dirty="0" smtClean="0">
                <a:latin typeface="+mn-ea"/>
              </a:rPr>
              <a:t>(Spring)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</a:t>
            </a:r>
            <a:r>
              <a:rPr lang="ko-KR" altLang="en-US" sz="1600" dirty="0" smtClean="0">
                <a:latin typeface="+mn-ea"/>
              </a:rPr>
              <a:t>마이크로 컨트롤러 통신 </a:t>
            </a:r>
            <a:r>
              <a:rPr lang="en-US" altLang="ko-KR" sz="1600" dirty="0" smtClean="0">
                <a:latin typeface="+mn-ea"/>
              </a:rPr>
              <a:t>(TCP/IP)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</a:t>
            </a:r>
            <a:r>
              <a:rPr lang="ko-KR" altLang="en-US" sz="1600" dirty="0" smtClean="0">
                <a:latin typeface="+mn-ea"/>
              </a:rPr>
              <a:t>마이크로 컨트롤러 제어</a:t>
            </a:r>
            <a:r>
              <a:rPr lang="en-US" altLang="ko-KR" sz="1600" dirty="0" smtClean="0">
                <a:latin typeface="+mn-ea"/>
              </a:rPr>
              <a:t> </a:t>
            </a: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3. </a:t>
            </a:r>
            <a:r>
              <a:rPr lang="ko-KR" altLang="en-US" sz="2000" b="1" dirty="0" smtClean="0">
                <a:latin typeface="+mn-ea"/>
              </a:rPr>
              <a:t>동작 시나리오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 3-1. </a:t>
            </a:r>
            <a:r>
              <a:rPr lang="ko-KR" altLang="en-US" sz="1600" dirty="0" smtClean="0">
                <a:latin typeface="+mn-ea"/>
              </a:rPr>
              <a:t>서버에서 </a:t>
            </a:r>
            <a:r>
              <a:rPr lang="ko-KR" altLang="en-US" sz="1600" dirty="0" err="1" smtClean="0">
                <a:latin typeface="+mn-ea"/>
              </a:rPr>
              <a:t>도어락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ON / OFF </a:t>
            </a:r>
            <a:r>
              <a:rPr lang="ko-KR" altLang="en-US" sz="1600" dirty="0" smtClean="0">
                <a:latin typeface="+mn-ea"/>
              </a:rPr>
              <a:t>제어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   (</a:t>
            </a:r>
            <a:r>
              <a:rPr lang="ko-KR" altLang="en-US" sz="1600" dirty="0" smtClean="0">
                <a:latin typeface="+mn-ea"/>
              </a:rPr>
              <a:t>서버 </a:t>
            </a:r>
            <a:r>
              <a:rPr lang="en-US" altLang="ko-KR" sz="1600" dirty="0" smtClean="0">
                <a:latin typeface="+mn-ea"/>
              </a:rPr>
              <a:t>-&gt; </a:t>
            </a:r>
            <a:r>
              <a:rPr lang="ko-KR" altLang="en-US" sz="1600" dirty="0" smtClean="0">
                <a:latin typeface="+mn-ea"/>
              </a:rPr>
              <a:t>클라이언트 데이터 전송 평가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 3-2. </a:t>
            </a:r>
            <a:r>
              <a:rPr lang="ko-KR" altLang="en-US" sz="1600" dirty="0" smtClean="0">
                <a:latin typeface="+mn-ea"/>
              </a:rPr>
              <a:t>단말기에서 </a:t>
            </a:r>
            <a:r>
              <a:rPr lang="ko-KR" altLang="en-US" sz="1600" dirty="0" err="1" smtClean="0">
                <a:latin typeface="+mn-ea"/>
              </a:rPr>
              <a:t>온도값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에어컨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히터 </a:t>
            </a:r>
            <a:r>
              <a:rPr lang="ko-KR" altLang="en-US" sz="1600" dirty="0" err="1" smtClean="0">
                <a:latin typeface="+mn-ea"/>
              </a:rPr>
              <a:t>동작여부</a:t>
            </a:r>
            <a:r>
              <a:rPr lang="ko-KR" altLang="en-US" sz="1600" dirty="0" smtClean="0">
                <a:latin typeface="+mn-ea"/>
              </a:rPr>
              <a:t> 서버로 전송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   (</a:t>
            </a:r>
            <a:r>
              <a:rPr lang="ko-KR" altLang="en-US" sz="1600" dirty="0" smtClean="0">
                <a:latin typeface="+mn-ea"/>
              </a:rPr>
              <a:t>클라이언트 </a:t>
            </a:r>
            <a:r>
              <a:rPr lang="en-US" altLang="ko-KR" sz="1600" dirty="0" smtClean="0">
                <a:latin typeface="+mn-ea"/>
              </a:rPr>
              <a:t>-&gt; </a:t>
            </a:r>
            <a:r>
              <a:rPr lang="ko-KR" altLang="en-US" sz="1600" dirty="0" smtClean="0">
                <a:latin typeface="+mn-ea"/>
              </a:rPr>
              <a:t>서버 데이터 전송 평가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 3-3. </a:t>
            </a:r>
            <a:r>
              <a:rPr lang="ko-KR" altLang="en-US" sz="1600" dirty="0" smtClean="0">
                <a:latin typeface="+mn-ea"/>
              </a:rPr>
              <a:t>관리 매장 상태표시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849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330464" y="3356992"/>
            <a:ext cx="2886320" cy="2156762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방법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95272" y="909276"/>
            <a:ext cx="1982708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시스템 구성도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14" y="3705982"/>
            <a:ext cx="2095805" cy="14278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9773" y="1560215"/>
            <a:ext cx="1275606" cy="17008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5336" y="140348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주변기기 샘플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5336" y="34044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단말기</a:t>
            </a:r>
            <a:endParaRPr lang="ko-KR" altLang="en-US" dirty="0"/>
          </a:p>
        </p:txBody>
      </p:sp>
      <p:sp>
        <p:nvSpPr>
          <p:cNvPr id="7" name="위쪽/아래쪽 화살표 6"/>
          <p:cNvSpPr/>
          <p:nvPr/>
        </p:nvSpPr>
        <p:spPr>
          <a:xfrm>
            <a:off x="1337769" y="3080389"/>
            <a:ext cx="306801" cy="6480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/>
          <p:nvPr/>
        </p:nvPicPr>
        <p:blipFill>
          <a:blip r:embed="rId5"/>
          <a:stretch>
            <a:fillRect/>
          </a:stretch>
        </p:blipFill>
        <p:spPr>
          <a:xfrm rot="16200000">
            <a:off x="2298020" y="1986337"/>
            <a:ext cx="672157" cy="84856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146107" y="1812637"/>
            <a:ext cx="11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온도센서</a:t>
            </a:r>
            <a:endParaRPr lang="ko-KR" altLang="en-US" sz="1400" dirty="0"/>
          </a:p>
        </p:txBody>
      </p:sp>
      <p:sp>
        <p:nvSpPr>
          <p:cNvPr id="21" name="위쪽/아래쪽 화살표 20"/>
          <p:cNvSpPr/>
          <p:nvPr/>
        </p:nvSpPr>
        <p:spPr>
          <a:xfrm rot="5400000">
            <a:off x="2672662" y="4095849"/>
            <a:ext cx="306801" cy="6480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504572" y="3239297"/>
            <a:ext cx="11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RS485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466202" y="3958707"/>
            <a:ext cx="11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이더넷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315270" y="5133789"/>
            <a:ext cx="149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Server side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7350" y="3812371"/>
            <a:ext cx="1027384" cy="87615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4841" y="3547074"/>
            <a:ext cx="1121156" cy="89515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1829" y="3820636"/>
            <a:ext cx="1561554" cy="1243179"/>
          </a:xfrm>
          <a:prstGeom prst="rect">
            <a:avLst/>
          </a:prstGeom>
        </p:spPr>
      </p:pic>
      <p:sp>
        <p:nvSpPr>
          <p:cNvPr id="27" name="위쪽/아래쪽 화살표 26"/>
          <p:cNvSpPr/>
          <p:nvPr/>
        </p:nvSpPr>
        <p:spPr>
          <a:xfrm rot="5400000">
            <a:off x="6485906" y="4118189"/>
            <a:ext cx="306801" cy="6480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287960" y="3942672"/>
            <a:ext cx="11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VIEW</a:t>
            </a:r>
            <a:endParaRPr lang="ko-KR" altLang="en-US" sz="1400" dirty="0"/>
          </a:p>
        </p:txBody>
      </p:sp>
      <p:sp>
        <p:nvSpPr>
          <p:cNvPr id="29" name="위쪽/아래쪽 화살표 28"/>
          <p:cNvSpPr/>
          <p:nvPr/>
        </p:nvSpPr>
        <p:spPr>
          <a:xfrm>
            <a:off x="7689205" y="3072131"/>
            <a:ext cx="306801" cy="6480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8304" y="2057298"/>
            <a:ext cx="971550" cy="9144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521999" y="1859319"/>
            <a:ext cx="118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User</a:t>
            </a:r>
            <a:endParaRPr lang="ko-KR" altLang="en-US" sz="1400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46049" y="4708815"/>
            <a:ext cx="1304262" cy="67370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477768" y="5513754"/>
            <a:ext cx="149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PC</a:t>
            </a:r>
            <a:endParaRPr lang="ko-KR" altLang="en-US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6511" y="5644990"/>
            <a:ext cx="1115415" cy="1021344"/>
          </a:xfrm>
          <a:prstGeom prst="rect">
            <a:avLst/>
          </a:prstGeom>
        </p:spPr>
      </p:pic>
      <p:sp>
        <p:nvSpPr>
          <p:cNvPr id="35" name="위쪽/아래쪽 화살표 34"/>
          <p:cNvSpPr/>
          <p:nvPr/>
        </p:nvSpPr>
        <p:spPr>
          <a:xfrm rot="18712041">
            <a:off x="5079049" y="5590235"/>
            <a:ext cx="306801" cy="6480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729204" y="5851667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계정 관리 </a:t>
            </a:r>
            <a:endParaRPr lang="en-US" altLang="ko-KR" sz="1200" dirty="0" smtClean="0"/>
          </a:p>
          <a:p>
            <a:r>
              <a:rPr lang="ko-KR" altLang="en-US" sz="1200" dirty="0" smtClean="0"/>
              <a:t>프로젝트 이후에 추가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101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진행 상황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61" y="1143908"/>
            <a:ext cx="3866855" cy="283614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206" y="3356992"/>
            <a:ext cx="5739148" cy="318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0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진행 상황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43" y="1052736"/>
            <a:ext cx="4932040" cy="27264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81" y="4328007"/>
            <a:ext cx="4368218" cy="20706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132856"/>
            <a:ext cx="4716016" cy="247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24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진행 상황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344752"/>
            <a:ext cx="6084168" cy="409486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8" y="1248614"/>
            <a:ext cx="3757423" cy="281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6760</TotalTime>
  <Words>556</Words>
  <Application>Microsoft Office PowerPoint</Application>
  <PresentationFormat>화면 슬라이드 쇼(4:3)</PresentationFormat>
  <Paragraphs>161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HY견고딕</vt:lpstr>
      <vt:lpstr>HY헤드라인M</vt:lpstr>
      <vt:lpstr>맑은 고딕</vt:lpstr>
      <vt:lpstr>문체부 제목 돋음체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junghwan shin</cp:lastModifiedBy>
  <cp:revision>388</cp:revision>
  <cp:lastPrinted>2019-09-16T00:28:29Z</cp:lastPrinted>
  <dcterms:created xsi:type="dcterms:W3CDTF">2017-03-29T07:13:25Z</dcterms:created>
  <dcterms:modified xsi:type="dcterms:W3CDTF">2021-11-11T10:35:19Z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