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60" r:id="rId5"/>
    <p:sldId id="261" r:id="rId6"/>
    <p:sldId id="262" r:id="rId7"/>
    <p:sldId id="268" r:id="rId8"/>
    <p:sldId id="263" r:id="rId9"/>
    <p:sldId id="267" r:id="rId10"/>
    <p:sldId id="269" r:id="rId11"/>
    <p:sldId id="265" r:id="rId12"/>
    <p:sldId id="266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518D6-014A-456A-8624-29E5B6836D50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93964-CC24-49D1-AA10-276A9E7AAD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9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17E2C-24D1-6BF2-6F82-3CE80D507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DDF7DA-B6B8-BBD5-3E08-419227077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2C6AD-DECF-9C09-6FB1-4AB3DB6B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3C6BC-F831-2BB1-61BB-31F84A71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41508-6CAB-3E8F-04B4-9E978A0E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1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863C0-9562-DEEF-2184-5C20639E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DFA85-2DC5-99A2-5202-A3C2DAD52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9D32F-BFDF-6AAC-1AA8-E5DF3068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99437-F817-07C1-44CA-45DBA77A6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0BC71-85A2-EEA0-6107-DAB51754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2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576B2C-4CE2-2BCE-2178-9931972BF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6A9D5-26A2-7572-AF77-3EDB70292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FF516E-29F0-88CC-BFEE-A5CD7A00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8EA2C-680D-E038-238A-4B805A40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69E80-7462-2EC0-0AAB-8A3006E6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08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5C1CD-0AF8-3D4E-786D-A860202C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6B6E-A496-2325-9FB3-A4DC4257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9B9C41-D3A7-2FC6-F141-90398333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275EAC-B885-7FFD-6D79-CC06CE39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20CA-3A27-A6A6-1768-0F8FA770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5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383F2-A480-C4C9-8BCD-279485CA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C64C1-D389-D9EC-B6A2-CD80DB570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057AD-DD8B-1D67-49C0-BEA36F3D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23674-7B8C-8BC0-551D-6B2E1B6D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55C82-5770-ABDC-715E-DC335F1B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917C4-6C6E-997C-1AFD-C890AD99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25EA0-2B53-9B48-A0FC-4ECC4150B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F7E265-9536-98D5-9C92-BC42C337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1D021-EF73-290E-76BB-A8D207CD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A0F950-AE57-EE1D-AE80-07F3515C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19D5E3-7371-1D35-4CF4-2B76711E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523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03406-5BC1-79E4-2E88-85C0AF8A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1A204-0E0D-76E2-9386-38E5DEE1B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809B95-607E-2614-A3A7-A50E3DCED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0B7A4E-AF93-DAE6-6957-6A9A8E5EB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686318-9B7A-ED6F-BD65-02B9D4849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8DDB1-3123-14B8-8852-97B6B493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9E054A-847C-3F10-1FA2-78120370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F5F251-8242-41C4-3CCA-E1C6B5858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FF14A-291B-E69D-E97D-6302ACAA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E2C816-EA40-AF66-2A5E-C44BD225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862DD4-8E57-A799-8D0F-FCD2635E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D9441-9F04-8250-0B02-9C1339B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35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9DB062-8E3E-1EF7-DF60-75F38643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0A4661-F63B-7776-9818-2A630900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6659B5-8276-07EC-DFA6-A884F9C1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526E0-0A2A-333B-6639-245D40A4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53F17-0AD1-DCA8-2E52-B8E2857A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20D5A-6D0E-974B-FFBE-743424D03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70CEB7-61A5-4EC4-8C87-8FEE4563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07B9CC-204E-DFBC-1D28-005519A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513222-5E3A-603F-8170-C61C2B302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81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3563-DAA9-B40F-F63C-2BEBAB684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7B461-CF48-A616-80A2-9A2CBD60B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D22A45-5EA5-932B-E2AE-67D67400A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1550D-1649-DF12-20F8-2C89903E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1849E1-F04E-FB3C-1A6F-36C1A417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F5DAC2-92BC-D932-30E8-9D97369D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3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E2F2FE-CCDE-04A5-5CE4-EB82688E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57E57F-0510-13FE-8AAB-1E0A1DC8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D9CD1-5059-01FD-7329-3CAA22DB7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5AF55-9862-42A0-B9AA-49EA2A72B4E3}" type="datetimeFigureOut">
              <a:rPr lang="ko-KR" altLang="en-US" smtClean="0"/>
              <a:t>2023-11-20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F7AB99-3D7E-F320-453C-0401C4B9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4F9CC-AE7B-29DC-1B9F-C3DED5EFD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D34-4C3C-4BC6-BBB3-52F94D689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1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D6F40-8610-D77F-6B18-53ADB2DE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C7B09-72EE-93B8-D8BF-3AE01EAE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Sint.java </a:t>
            </a:r>
            <a:r>
              <a:rPr lang="ko-KR" altLang="en-US" dirty="0"/>
              <a:t>파일의 </a:t>
            </a:r>
            <a:r>
              <a:rPr lang="en-US" altLang="ko-KR" dirty="0"/>
              <a:t>main </a:t>
            </a:r>
            <a:r>
              <a:rPr lang="ko-KR" altLang="en-US" dirty="0"/>
              <a:t>함수 실행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/>
              <a:t>쪽 </a:t>
            </a:r>
            <a:r>
              <a:rPr lang="ko-KR" altLang="en-US" dirty="0"/>
              <a:t>문법을 참고하여 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692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A0629-C924-4C85-6697-A1DC8C91C620}"/>
              </a:ext>
            </a:extLst>
          </p:cNvPr>
          <p:cNvSpPr txBox="1"/>
          <p:nvPr/>
        </p:nvSpPr>
        <p:spPr>
          <a:xfrm>
            <a:off x="883507" y="5097161"/>
            <a:ext cx="98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newFrame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(State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Call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Function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: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f.params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클래스 타입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05014-5273-524C-6AA5-D84DBEB584EE}"/>
              </a:ext>
            </a:extLst>
          </p:cNvPr>
          <p:cNvSpPr txBox="1"/>
          <p:nvPr/>
        </p:nvSpPr>
        <p:spPr>
          <a:xfrm>
            <a:off x="883507" y="5708822"/>
            <a:ext cx="674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deleteFrame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(State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Call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Function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2B7FA-5206-EEB0-8864-A16DFF8C4E88}"/>
              </a:ext>
            </a:extLst>
          </p:cNvPr>
          <p:cNvSpPr txBox="1"/>
          <p:nvPr/>
        </p:nvSpPr>
        <p:spPr>
          <a:xfrm>
            <a:off x="883507" y="577310"/>
            <a:ext cx="60980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call without return value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State Eval(Call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State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pPr algn="l"/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evaluate call without return value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Value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find function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Function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.funValue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State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newFrame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create new frame on the stack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Eval(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interpret the call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deleteFrame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delete the frame on the stack</a:t>
            </a:r>
          </a:p>
          <a:p>
            <a:pPr algn="l"/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03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1383956" y="475048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1383957" y="2886674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파서</a:t>
            </a:r>
            <a:endParaRPr lang="en-US" altLang="ko-KR" dirty="0"/>
          </a:p>
          <a:p>
            <a:pPr algn="ctr"/>
            <a:r>
              <a:rPr lang="en-US" altLang="ko-KR" dirty="0"/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4662615" y="2878781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1383957" y="120409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4662616" y="120409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1589904" y="227707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3410466" y="2218380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1589904" y="402349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3767781" y="1692188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4707920" y="475666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4182760" y="4774516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3790432" y="3437238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3365158" y="399535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4A9D2-44B8-3641-81EC-B8573C7B2F4B}"/>
              </a:ext>
            </a:extLst>
          </p:cNvPr>
          <p:cNvSpPr txBox="1"/>
          <p:nvPr/>
        </p:nvSpPr>
        <p:spPr>
          <a:xfrm>
            <a:off x="362464" y="308919"/>
            <a:ext cx="361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좌측 유도에 따라 예측된 구문의 토큰이 나온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FBB54-74F9-4D64-FD24-2377AC21425C}"/>
              </a:ext>
            </a:extLst>
          </p:cNvPr>
          <p:cNvSpPr txBox="1"/>
          <p:nvPr/>
        </p:nvSpPr>
        <p:spPr>
          <a:xfrm>
            <a:off x="7747686" y="497871"/>
            <a:ext cx="3105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State extends Stack&lt;Pair&gt;</a:t>
            </a:r>
          </a:p>
          <a:p>
            <a:r>
              <a:rPr lang="ko-KR" altLang="en-US" dirty="0"/>
              <a:t>단위 </a:t>
            </a:r>
            <a:r>
              <a:rPr lang="en-US" altLang="ko-KR" dirty="0"/>
              <a:t>: Pair&lt;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85EEB7-DF31-9D10-F577-4E89C85D3CBA}"/>
              </a:ext>
            </a:extLst>
          </p:cNvPr>
          <p:cNvSpPr/>
          <p:nvPr/>
        </p:nvSpPr>
        <p:spPr>
          <a:xfrm>
            <a:off x="7574693" y="1265195"/>
            <a:ext cx="3410464" cy="47827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AA4C45-78D1-227B-6419-283862ED1B94}"/>
              </a:ext>
            </a:extLst>
          </p:cNvPr>
          <p:cNvSpPr/>
          <p:nvPr/>
        </p:nvSpPr>
        <p:spPr>
          <a:xfrm>
            <a:off x="7704440" y="5221934"/>
            <a:ext cx="3150969" cy="70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529C4-C5A4-7599-9A69-05BDF533FB38}"/>
              </a:ext>
            </a:extLst>
          </p:cNvPr>
          <p:cNvSpPr/>
          <p:nvPr/>
        </p:nvSpPr>
        <p:spPr>
          <a:xfrm>
            <a:off x="8133313" y="5357858"/>
            <a:ext cx="928814" cy="43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777BEB-6ABA-A0C8-3B0C-873221116531}"/>
              </a:ext>
            </a:extLst>
          </p:cNvPr>
          <p:cNvSpPr/>
          <p:nvPr/>
        </p:nvSpPr>
        <p:spPr>
          <a:xfrm>
            <a:off x="9392653" y="5357858"/>
            <a:ext cx="928814" cy="43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F1608-00CB-153C-2F15-0C5C0A16B35B}"/>
              </a:ext>
            </a:extLst>
          </p:cNvPr>
          <p:cNvSpPr txBox="1"/>
          <p:nvPr/>
        </p:nvSpPr>
        <p:spPr>
          <a:xfrm>
            <a:off x="10720499" y="5421698"/>
            <a:ext cx="1190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&lt;-Pair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20C293-225A-CC0A-F038-0DB57E312E47}"/>
              </a:ext>
            </a:extLst>
          </p:cNvPr>
          <p:cNvSpPr/>
          <p:nvPr/>
        </p:nvSpPr>
        <p:spPr>
          <a:xfrm>
            <a:off x="7691060" y="4380990"/>
            <a:ext cx="3150969" cy="70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F4EBEF-391A-BA5D-1CF2-ED36FA358ACD}"/>
              </a:ext>
            </a:extLst>
          </p:cNvPr>
          <p:cNvSpPr/>
          <p:nvPr/>
        </p:nvSpPr>
        <p:spPr>
          <a:xfrm>
            <a:off x="8119933" y="4516914"/>
            <a:ext cx="928814" cy="43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BED89E-0EE1-6BC9-68F9-75A106116394}"/>
              </a:ext>
            </a:extLst>
          </p:cNvPr>
          <p:cNvSpPr/>
          <p:nvPr/>
        </p:nvSpPr>
        <p:spPr>
          <a:xfrm>
            <a:off x="9379273" y="4516914"/>
            <a:ext cx="928814" cy="43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9B8AC9-352E-2B15-4F80-45594839D0C5}"/>
              </a:ext>
            </a:extLst>
          </p:cNvPr>
          <p:cNvSpPr/>
          <p:nvPr/>
        </p:nvSpPr>
        <p:spPr>
          <a:xfrm>
            <a:off x="7691555" y="3576088"/>
            <a:ext cx="3150969" cy="705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CA68F4-DDB5-CC23-C1D7-46B876C65FF6}"/>
              </a:ext>
            </a:extLst>
          </p:cNvPr>
          <p:cNvSpPr/>
          <p:nvPr/>
        </p:nvSpPr>
        <p:spPr>
          <a:xfrm>
            <a:off x="8120428" y="3712012"/>
            <a:ext cx="928814" cy="43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D38802-DEC4-8BD1-4C7E-C71832FFBF98}"/>
              </a:ext>
            </a:extLst>
          </p:cNvPr>
          <p:cNvSpPr/>
          <p:nvPr/>
        </p:nvSpPr>
        <p:spPr>
          <a:xfrm>
            <a:off x="9379768" y="3712012"/>
            <a:ext cx="928814" cy="433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34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78B80-35CD-53D4-BA30-6304080B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D47D0-E095-F82E-7251-E263EEA5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1353800" cy="4348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State extends Stack&lt;Pair&gt;</a:t>
            </a:r>
          </a:p>
          <a:p>
            <a:pPr marL="0" indent="0">
              <a:buNone/>
            </a:pPr>
            <a:r>
              <a:rPr lang="ko-KR" altLang="en-US" sz="1200" dirty="0"/>
              <a:t>단위 </a:t>
            </a:r>
            <a:r>
              <a:rPr lang="en-US" altLang="ko-KR" sz="1200" dirty="0"/>
              <a:t>: Pair&lt;</a:t>
            </a:r>
            <a:r>
              <a:rPr lang="ko-KR" altLang="en-US" sz="1200" dirty="0" err="1"/>
              <a:t>변수명</a:t>
            </a:r>
            <a:r>
              <a:rPr lang="en-US" altLang="ko-KR" sz="1200" dirty="0"/>
              <a:t>, </a:t>
            </a:r>
            <a:r>
              <a:rPr lang="ko-KR" altLang="en-US" sz="1200" dirty="0"/>
              <a:t>값</a:t>
            </a:r>
            <a:r>
              <a:rPr lang="en-US" altLang="ko-KR" sz="1200" dirty="0"/>
              <a:t>&gt;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 push(Identifier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Value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새로운 변수의 엔트리를 만들어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push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후 상태 리턴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lookup (Identifier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스택 탑에서부터 해당 변수를 찾아 해당 엔트리 인덱스 리턴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Value get (Identifier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스택 탑에서부터 해당 변수를 찾아 값을 리턴</a:t>
            </a:r>
            <a:endParaRPr lang="en-US" altLang="ko-K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 set(Identifier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Value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스택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탑에서부터 해당 변수를 찾아 값을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46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53B1-82E9-91A0-8645-B294ABFB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발전시켜야할</a:t>
            </a:r>
            <a:r>
              <a:rPr lang="ko-KR" altLang="en-US" dirty="0"/>
              <a:t>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F56AD-6279-9504-AE37-94D84069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Int, bool, string </a:t>
            </a:r>
            <a:r>
              <a:rPr lang="ko-KR" altLang="en-US" dirty="0"/>
              <a:t>타입의 변수만 처리 가능함</a:t>
            </a:r>
            <a:endParaRPr lang="en-US" altLang="ko-KR" dirty="0"/>
          </a:p>
          <a:p>
            <a:r>
              <a:rPr lang="en-US" altLang="ko-KR" dirty="0"/>
              <a:t>Try-catch </a:t>
            </a:r>
            <a:r>
              <a:rPr lang="ko-KR" altLang="en-US" dirty="0"/>
              <a:t>구현 없음</a:t>
            </a:r>
            <a:endParaRPr lang="en-US" altLang="ko-KR" dirty="0"/>
          </a:p>
          <a:p>
            <a:r>
              <a:rPr lang="en-US" altLang="ko-KR" dirty="0"/>
              <a:t>Ambiguous grammar : 2</a:t>
            </a:r>
            <a:r>
              <a:rPr lang="ko-KR" altLang="en-US" dirty="0"/>
              <a:t>개 이상의 좌측 유도</a:t>
            </a:r>
            <a:r>
              <a:rPr lang="en-US" altLang="ko-KR" dirty="0"/>
              <a:t>(if-else)</a:t>
            </a:r>
          </a:p>
          <a:p>
            <a:r>
              <a:rPr lang="en-US" altLang="ko-KR" dirty="0"/>
              <a:t>Return </a:t>
            </a:r>
            <a:r>
              <a:rPr lang="ko-KR" altLang="en-US" dirty="0"/>
              <a:t>없는 함수만 호출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6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0CC14B-035A-6948-0E14-0A598D619F1C}"/>
              </a:ext>
            </a:extLst>
          </p:cNvPr>
          <p:cNvSpPr txBox="1"/>
          <p:nvPr/>
        </p:nvSpPr>
        <p:spPr>
          <a:xfrm>
            <a:off x="106118" y="335845"/>
            <a:ext cx="660030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EBNF </a:t>
            </a:r>
            <a:r>
              <a:rPr lang="ko-KR" altLang="en-US" b="1" dirty="0"/>
              <a:t>로 기술한 </a:t>
            </a:r>
            <a:r>
              <a:rPr lang="en-US" altLang="ko-KR" b="1" dirty="0"/>
              <a:t>S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 err="1"/>
              <a:t>구문법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&lt;program&gt; -&gt; {&lt;commands&gt;}</a:t>
            </a:r>
          </a:p>
          <a:p>
            <a:r>
              <a:rPr lang="en-US" altLang="ko-KR" dirty="0"/>
              <a:t>&lt;command&gt; -&gt; &lt;</a:t>
            </a:r>
            <a:r>
              <a:rPr lang="en-US" altLang="ko-KR" dirty="0" err="1"/>
              <a:t>decl</a:t>
            </a:r>
            <a:r>
              <a:rPr lang="en-US" altLang="ko-KR" dirty="0"/>
              <a:t>&gt; | &lt;function&gt; | 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decl</a:t>
            </a:r>
            <a:r>
              <a:rPr lang="en-US" altLang="ko-KR" dirty="0"/>
              <a:t>&gt; -&gt; &lt;type&gt; id [=&lt;expr&gt; | ‘[’number’]’];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decls</a:t>
            </a:r>
            <a:r>
              <a:rPr lang="en-US" altLang="ko-KR" dirty="0"/>
              <a:t>&gt; -&gt; {&lt;</a:t>
            </a:r>
            <a:r>
              <a:rPr lang="en-US" altLang="ko-KR" dirty="0" err="1"/>
              <a:t>decl</a:t>
            </a:r>
            <a:r>
              <a:rPr lang="en-US" altLang="ko-KR" dirty="0"/>
              <a:t>&gt;}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함수 정의</a:t>
            </a:r>
            <a:endParaRPr lang="en-US" altLang="ko-KR" dirty="0"/>
          </a:p>
          <a:p>
            <a:r>
              <a:rPr lang="en-US" altLang="ko-KR" dirty="0"/>
              <a:t>&lt;function&gt; -&gt; fun &lt;type&gt; id ( &lt;params&gt; ) 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&lt;params&gt; -&gt; &lt;type&gt; id {, &lt;type&gt; id}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문장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= &lt;expr&gt;;</a:t>
            </a:r>
          </a:p>
          <a:p>
            <a:r>
              <a:rPr lang="en-US" altLang="ko-KR" dirty="0"/>
              <a:t>	| ‘{‘ &lt;</a:t>
            </a:r>
            <a:r>
              <a:rPr lang="en-US" altLang="ko-KR" dirty="0" err="1"/>
              <a:t>stmts</a:t>
            </a:r>
            <a:r>
              <a:rPr lang="en-US" altLang="ko-KR" dirty="0"/>
              <a:t>&gt; ‘}’</a:t>
            </a:r>
          </a:p>
          <a:p>
            <a:r>
              <a:rPr lang="en-US" altLang="ko-KR" dirty="0"/>
              <a:t>	| if (&lt;expr&gt;) then &lt;</a:t>
            </a:r>
            <a:r>
              <a:rPr lang="en-US" altLang="ko-KR" dirty="0" err="1"/>
              <a:t>stmt</a:t>
            </a:r>
            <a:r>
              <a:rPr lang="en-US" altLang="ko-KR" dirty="0"/>
              <a:t>&gt; [else &lt;</a:t>
            </a:r>
            <a:r>
              <a:rPr lang="en-US" altLang="ko-KR" dirty="0" err="1"/>
              <a:t>stmt</a:t>
            </a:r>
            <a:r>
              <a:rPr lang="en-US" altLang="ko-KR" dirty="0"/>
              <a:t>&gt;]</a:t>
            </a:r>
          </a:p>
          <a:p>
            <a:r>
              <a:rPr lang="en-US" altLang="ko-KR" dirty="0"/>
              <a:t>	| while (&lt;expr&gt;) &lt;</a:t>
            </a:r>
            <a:r>
              <a:rPr lang="en-US" altLang="ko-KR" dirty="0" err="1"/>
              <a:t>stmt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| read id;</a:t>
            </a:r>
          </a:p>
          <a:p>
            <a:r>
              <a:rPr lang="en-US" altLang="ko-KR" dirty="0"/>
              <a:t>	| print &lt;expr&gt;;</a:t>
            </a:r>
          </a:p>
          <a:p>
            <a:r>
              <a:rPr lang="en-US" altLang="ko-KR" dirty="0"/>
              <a:t>	| let &lt;</a:t>
            </a:r>
            <a:r>
              <a:rPr lang="en-US" altLang="ko-KR" dirty="0" err="1"/>
              <a:t>decls</a:t>
            </a:r>
            <a:r>
              <a:rPr lang="en-US" altLang="ko-KR" dirty="0"/>
              <a:t>&gt; in &lt;</a:t>
            </a:r>
            <a:r>
              <a:rPr lang="en-US" altLang="ko-KR" dirty="0" err="1"/>
              <a:t>stmts</a:t>
            </a:r>
            <a:r>
              <a:rPr lang="en-US" altLang="ko-KR" dirty="0"/>
              <a:t>&gt; end;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stmts</a:t>
            </a:r>
            <a:r>
              <a:rPr lang="en-US" altLang="ko-KR" dirty="0"/>
              <a:t>&gt; -&gt; {&lt;</a:t>
            </a:r>
            <a:r>
              <a:rPr lang="en-US" altLang="ko-KR" dirty="0" err="1"/>
              <a:t>stmt</a:t>
            </a:r>
            <a:r>
              <a:rPr lang="en-US" altLang="ko-KR" dirty="0"/>
              <a:t>&gt;}</a:t>
            </a:r>
          </a:p>
          <a:p>
            <a:endParaRPr lang="en-US" altLang="ko-KR" dirty="0"/>
          </a:p>
          <a:p>
            <a:r>
              <a:rPr lang="en-US" altLang="ko-KR" dirty="0"/>
              <a:t>&lt;type&gt; -&gt; int | bool | string | void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83EFC-DC91-76ED-6A3F-DA2C8197E030}"/>
              </a:ext>
            </a:extLst>
          </p:cNvPr>
          <p:cNvSpPr txBox="1"/>
          <p:nvPr/>
        </p:nvSpPr>
        <p:spPr>
          <a:xfrm>
            <a:off x="6096000" y="335845"/>
            <a:ext cx="66003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EBNF </a:t>
            </a:r>
            <a:r>
              <a:rPr lang="ko-KR" altLang="en-US" b="1" dirty="0"/>
              <a:t>로 기술한 </a:t>
            </a:r>
            <a:r>
              <a:rPr lang="en-US" altLang="ko-KR" b="1" dirty="0"/>
              <a:t>S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수식</a:t>
            </a:r>
            <a:r>
              <a:rPr lang="en-US" altLang="ko-KR" b="1" dirty="0"/>
              <a:t> </a:t>
            </a:r>
            <a:r>
              <a:rPr lang="ko-KR" altLang="en-US" b="1" dirty="0"/>
              <a:t>문법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논리 연산자</a:t>
            </a:r>
            <a:endParaRPr lang="en-US" altLang="ko-KR" dirty="0"/>
          </a:p>
          <a:p>
            <a:r>
              <a:rPr lang="en-US" altLang="ko-KR" dirty="0"/>
              <a:t>&lt;expr&gt; -&gt; &lt;</a:t>
            </a:r>
            <a:r>
              <a:rPr lang="en-US" altLang="ko-KR" dirty="0" err="1"/>
              <a:t>bexp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{&amp;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 err="1"/>
              <a:t>bexp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|</a:t>
            </a:r>
            <a:r>
              <a:rPr lang="ko-KR" altLang="en-US" dirty="0"/>
              <a:t> </a:t>
            </a:r>
            <a:r>
              <a:rPr lang="en-US" altLang="ko-KR" dirty="0"/>
              <a:t>‘|’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en-US" altLang="ko-KR" dirty="0" err="1"/>
              <a:t>bexp</a:t>
            </a:r>
            <a:r>
              <a:rPr lang="en-US" altLang="ko-KR" dirty="0"/>
              <a:t>&gt; | !&lt;expr&gt;</a:t>
            </a:r>
          </a:p>
          <a:p>
            <a:r>
              <a:rPr lang="en-US" altLang="ko-KR" dirty="0"/>
              <a:t>	| true | false</a:t>
            </a:r>
          </a:p>
          <a:p>
            <a:r>
              <a:rPr lang="en-US" altLang="ko-KR" dirty="0"/>
              <a:t>#</a:t>
            </a:r>
            <a:r>
              <a:rPr lang="ko-KR" altLang="en-US" dirty="0"/>
              <a:t>관계 연산자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bexp</a:t>
            </a:r>
            <a:r>
              <a:rPr lang="en-US" altLang="ko-KR" dirty="0"/>
              <a:t>&gt; -&gt; &lt;</a:t>
            </a:r>
            <a:r>
              <a:rPr lang="en-US" altLang="ko-KR" dirty="0" err="1"/>
              <a:t>aexp</a:t>
            </a:r>
            <a:r>
              <a:rPr lang="en-US" altLang="ko-KR" dirty="0"/>
              <a:t>&gt; [&lt;</a:t>
            </a:r>
            <a:r>
              <a:rPr lang="en-US" altLang="ko-KR" dirty="0" err="1"/>
              <a:t>relop</a:t>
            </a:r>
            <a:r>
              <a:rPr lang="en-US" altLang="ko-KR" dirty="0"/>
              <a:t>&gt; &lt;</a:t>
            </a:r>
            <a:r>
              <a:rPr lang="en-US" altLang="ko-KR" dirty="0" err="1"/>
              <a:t>aexp</a:t>
            </a:r>
            <a:r>
              <a:rPr lang="en-US" altLang="ko-KR" dirty="0"/>
              <a:t>&gt;]</a:t>
            </a:r>
          </a:p>
          <a:p>
            <a:r>
              <a:rPr lang="en-US" altLang="ko-KR" dirty="0"/>
              <a:t>&lt;</a:t>
            </a:r>
            <a:r>
              <a:rPr lang="en-US" altLang="ko-KR" dirty="0" err="1"/>
              <a:t>relop</a:t>
            </a:r>
            <a:r>
              <a:rPr lang="en-US" altLang="ko-KR" dirty="0"/>
              <a:t>&gt; -&gt; == | != | &lt; | &gt; | &lt;= | &gt;=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산술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  <a:endParaRPr lang="en-US" altLang="ko-KR" dirty="0"/>
          </a:p>
          <a:p>
            <a:r>
              <a:rPr lang="en-US" altLang="ko-KR" dirty="0"/>
              <a:t>&lt;</a:t>
            </a:r>
            <a:r>
              <a:rPr lang="en-US" altLang="ko-KR" dirty="0" err="1"/>
              <a:t>aexp</a:t>
            </a:r>
            <a:r>
              <a:rPr lang="en-US" altLang="ko-KR" dirty="0"/>
              <a:t>&gt; -&gt; &lt;term&gt; {+ &lt;term&gt; | - &lt;term&gt;}</a:t>
            </a:r>
          </a:p>
          <a:p>
            <a:r>
              <a:rPr lang="en-US" altLang="ko-KR" dirty="0"/>
              <a:t>&lt;term&gt; -&gt; &lt;factor&gt; {* &lt;factor&gt; | / &lt;factor&gt;}</a:t>
            </a:r>
          </a:p>
          <a:p>
            <a:r>
              <a:rPr lang="en-US" altLang="ko-KR" dirty="0"/>
              <a:t>&lt;factor&gt; -&gt; [ - ] (number | id | ‘(‘&lt;</a:t>
            </a:r>
            <a:r>
              <a:rPr lang="en-US" altLang="ko-KR" dirty="0" err="1"/>
              <a:t>aexp</a:t>
            </a:r>
            <a:r>
              <a:rPr lang="en-US" altLang="ko-KR" dirty="0"/>
              <a:t>&gt;’)’) </a:t>
            </a:r>
          </a:p>
          <a:p>
            <a:r>
              <a:rPr lang="en-US" altLang="ko-KR" dirty="0"/>
              <a:t>	| </a:t>
            </a:r>
            <a:r>
              <a:rPr lang="en-US" altLang="ko-KR" dirty="0" err="1"/>
              <a:t>strliteral</a:t>
            </a:r>
            <a:endParaRPr lang="en-US" altLang="ko-KR" dirty="0"/>
          </a:p>
          <a:p>
            <a:r>
              <a:rPr lang="en-US" altLang="ko-KR" dirty="0"/>
              <a:t>	| id(&lt;expr&gt; {, &lt;expr&gt;}) #</a:t>
            </a:r>
            <a:r>
              <a:rPr lang="ko-KR" altLang="en-US" dirty="0"/>
              <a:t>함수 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440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3624647" y="4341343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3624648" y="2477530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파서</a:t>
            </a:r>
            <a:endParaRPr lang="en-US" altLang="ko-KR" dirty="0"/>
          </a:p>
          <a:p>
            <a:pPr algn="ctr"/>
            <a:r>
              <a:rPr lang="en-US" altLang="ko-KR" dirty="0"/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6903306" y="246963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3624648" y="794952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6903307" y="794952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3830595" y="1867933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5651157" y="180923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3830595" y="3614352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6008472" y="1283044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EED85-ADFD-1F9D-D471-B306D0E225AC}"/>
              </a:ext>
            </a:extLst>
          </p:cNvPr>
          <p:cNvSpPr txBox="1"/>
          <p:nvPr/>
        </p:nvSpPr>
        <p:spPr>
          <a:xfrm>
            <a:off x="1598142" y="2100305"/>
            <a:ext cx="22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Parser.command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6948611" y="4347522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6423451" y="4365372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6031123" y="3028094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5605849" y="3586212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3501080" y="4353700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3501081" y="248988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파서</a:t>
            </a:r>
            <a:endParaRPr lang="en-US" altLang="ko-KR" dirty="0"/>
          </a:p>
          <a:p>
            <a:pPr algn="ctr"/>
            <a:r>
              <a:rPr lang="en-US" altLang="ko-KR" dirty="0"/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6779739" y="2481994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3501081" y="807309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6779740" y="807309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3707028" y="1880290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5527590" y="1821593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3707028" y="3626709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5884905" y="1295401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EED85-ADFD-1F9D-D471-B306D0E225AC}"/>
              </a:ext>
            </a:extLst>
          </p:cNvPr>
          <p:cNvSpPr txBox="1"/>
          <p:nvPr/>
        </p:nvSpPr>
        <p:spPr>
          <a:xfrm>
            <a:off x="1474575" y="2112662"/>
            <a:ext cx="22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Parser.command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183F6-D458-BB18-8709-E0D41D58ACBF}"/>
              </a:ext>
            </a:extLst>
          </p:cNvPr>
          <p:cNvSpPr txBox="1"/>
          <p:nvPr/>
        </p:nvSpPr>
        <p:spPr>
          <a:xfrm>
            <a:off x="1474575" y="3862172"/>
            <a:ext cx="259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Parser.match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Lexer.getToken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6825044" y="4359879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6299884" y="4377729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5907556" y="3040451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5482282" y="3598569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3525793" y="4353698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3525794" y="2489885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파서</a:t>
            </a:r>
            <a:endParaRPr lang="en-US" altLang="ko-KR" dirty="0"/>
          </a:p>
          <a:p>
            <a:pPr algn="ctr"/>
            <a:r>
              <a:rPr lang="en-US" altLang="ko-KR" dirty="0"/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6804452" y="2481992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3525794" y="80730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6804453" y="80730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3731741" y="1880288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5552303" y="1821591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3731741" y="362670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5909618" y="1295399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0EED85-ADFD-1F9D-D471-B306D0E225AC}"/>
              </a:ext>
            </a:extLst>
          </p:cNvPr>
          <p:cNvSpPr txBox="1"/>
          <p:nvPr/>
        </p:nvSpPr>
        <p:spPr>
          <a:xfrm>
            <a:off x="1499288" y="2112660"/>
            <a:ext cx="229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Parser.command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5183F6-D458-BB18-8709-E0D41D58ACBF}"/>
              </a:ext>
            </a:extLst>
          </p:cNvPr>
          <p:cNvSpPr txBox="1"/>
          <p:nvPr/>
        </p:nvSpPr>
        <p:spPr>
          <a:xfrm>
            <a:off x="1499288" y="3862170"/>
            <a:ext cx="259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Parser.match</a:t>
            </a:r>
            <a:r>
              <a:rPr lang="en-US" altLang="ko-KR" dirty="0"/>
              <a:t>(){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Lexer.getToken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6849757" y="435987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6324597" y="4377727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5932269" y="3040449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5506995" y="359856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E385F-D642-2861-BAA2-A0F6EE2442AA}"/>
              </a:ext>
            </a:extLst>
          </p:cNvPr>
          <p:cNvSpPr txBox="1"/>
          <p:nvPr/>
        </p:nvSpPr>
        <p:spPr>
          <a:xfrm>
            <a:off x="5690287" y="3912289"/>
            <a:ext cx="595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현재 토큰 종류에 따라 </a:t>
            </a:r>
            <a:r>
              <a:rPr lang="en-US" altLang="ko-KR" dirty="0"/>
              <a:t>Token </a:t>
            </a:r>
            <a:r>
              <a:rPr lang="en-US" altLang="ko-KR" dirty="0" err="1"/>
              <a:t>enum</a:t>
            </a:r>
            <a:r>
              <a:rPr lang="ko-KR" altLang="en-US" dirty="0"/>
              <a:t>을 </a:t>
            </a:r>
            <a:r>
              <a:rPr lang="ko-KR" altLang="en-US" dirty="0" err="1"/>
              <a:t>파서에</a:t>
            </a:r>
            <a:r>
              <a:rPr lang="ko-KR" altLang="en-US" dirty="0"/>
              <a:t> </a:t>
            </a:r>
            <a:r>
              <a:rPr lang="en-US" altLang="ko-KR" dirty="0"/>
              <a:t>return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54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275966" y="4971538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275967" y="3107725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파서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3554625" y="3099832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275967" y="142514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3554626" y="142514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481914" y="2498128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2302476" y="2439431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481914" y="424454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2659791" y="1913239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3599930" y="497771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3074770" y="4995567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2682442" y="3658289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2257168" y="421640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4A9D2-44B8-3641-81EC-B8573C7B2F4B}"/>
              </a:ext>
            </a:extLst>
          </p:cNvPr>
          <p:cNvSpPr txBox="1"/>
          <p:nvPr/>
        </p:nvSpPr>
        <p:spPr>
          <a:xfrm>
            <a:off x="362464" y="308919"/>
            <a:ext cx="336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좌측 유도에 따라 예측된 구문의 토큰이 나오지 않은 경우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B595D482-DDC6-A5D6-BD77-E6B6DA9C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135" y="1078773"/>
            <a:ext cx="5158951" cy="1208774"/>
          </a:xfrm>
        </p:spPr>
        <p:txBody>
          <a:bodyPr/>
          <a:lstStyle/>
          <a:p>
            <a:r>
              <a:rPr lang="en-US" altLang="ko-KR"/>
              <a:t>Parser</a:t>
            </a:r>
            <a:endParaRPr lang="ko-KR" altLang="en-US" dirty="0"/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F393FBD4-0C1B-8F47-23BA-1B9E02631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989" y="3763145"/>
            <a:ext cx="5158951" cy="2505853"/>
          </a:xfrm>
        </p:spPr>
        <p:txBody>
          <a:bodyPr/>
          <a:lstStyle/>
          <a:p>
            <a:r>
              <a:rPr lang="en-US" altLang="ko-K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match(Token </a:t>
            </a:r>
            <a:r>
              <a:rPr lang="en-US" altLang="ko-K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현재 예측되는 구문법의 현재 자리에 </a:t>
            </a:r>
            <a:r>
              <a:rPr lang="ko-KR" alt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있어야할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터미널 심볼 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좌측 유도 중 구문법에 맞지 않으면 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error()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함수를 호출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2ED774F7-B9C6-EBF6-79F4-258A49BE88CF}"/>
              </a:ext>
            </a:extLst>
          </p:cNvPr>
          <p:cNvSpPr txBox="1">
            <a:spLocks/>
          </p:cNvSpPr>
          <p:nvPr/>
        </p:nvSpPr>
        <p:spPr>
          <a:xfrm>
            <a:off x="6551135" y="1947928"/>
            <a:ext cx="5158951" cy="1208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클래스 필드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Token 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token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현재 </a:t>
            </a:r>
            <a:r>
              <a:rPr lang="ko-KR" alt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파싱된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토큰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b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</a:b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Lexer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lexer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		</a:t>
            </a:r>
            <a:r>
              <a:rPr lang="en-US" altLang="ko-K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어휘분석기</a:t>
            </a:r>
            <a:b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funId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;	//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함수 정의 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return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문 만났을 때 필요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30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1383956" y="475048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1383957" y="2886674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파서</a:t>
            </a:r>
            <a:endParaRPr lang="en-US" altLang="ko-KR" dirty="0"/>
          </a:p>
          <a:p>
            <a:pPr algn="ctr"/>
            <a:r>
              <a:rPr lang="en-US" altLang="ko-KR" dirty="0"/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4662615" y="2878781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1383957" y="120409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4662616" y="120409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1589904" y="227707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3410466" y="2218380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1589904" y="402349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3767781" y="1692188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4707920" y="475666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4182760" y="4774516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3790432" y="3437238"/>
            <a:ext cx="1105931" cy="32127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3365158" y="399535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4A9D2-44B8-3641-81EC-B8573C7B2F4B}"/>
              </a:ext>
            </a:extLst>
          </p:cNvPr>
          <p:cNvSpPr txBox="1"/>
          <p:nvPr/>
        </p:nvSpPr>
        <p:spPr>
          <a:xfrm>
            <a:off x="362464" y="308919"/>
            <a:ext cx="361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좌측 유도에 따라 예측된 구문의 토큰이 나온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A8220-34C5-5705-44A7-D771F6CDD349}"/>
              </a:ext>
            </a:extLst>
          </p:cNvPr>
          <p:cNvSpPr txBox="1"/>
          <p:nvPr/>
        </p:nvSpPr>
        <p:spPr>
          <a:xfrm>
            <a:off x="7908324" y="1204096"/>
            <a:ext cx="3373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AST.java</a:t>
            </a:r>
          </a:p>
          <a:p>
            <a:r>
              <a:rPr lang="ko-KR" altLang="en-US" dirty="0"/>
              <a:t>추상 구문 트리에 따라 클래스로 구현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더 작은 단위의 클래스가 더 큰 클래스의 필드가 됨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EF298FC-3103-4472-65DE-C6BE522FFEC9}"/>
              </a:ext>
            </a:extLst>
          </p:cNvPr>
          <p:cNvSpPr/>
          <p:nvPr/>
        </p:nvSpPr>
        <p:spPr>
          <a:xfrm>
            <a:off x="8767117" y="3233012"/>
            <a:ext cx="1482811" cy="7297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Decl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AAE9E91-BAEE-774E-5053-DC823B56E12B}"/>
              </a:ext>
            </a:extLst>
          </p:cNvPr>
          <p:cNvSpPr/>
          <p:nvPr/>
        </p:nvSpPr>
        <p:spPr>
          <a:xfrm>
            <a:off x="7471721" y="4452561"/>
            <a:ext cx="1099745" cy="6627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C60ECC-D912-BB78-BE86-330EE0107ABD}"/>
              </a:ext>
            </a:extLst>
          </p:cNvPr>
          <p:cNvSpPr/>
          <p:nvPr/>
        </p:nvSpPr>
        <p:spPr>
          <a:xfrm>
            <a:off x="8958651" y="4439338"/>
            <a:ext cx="1099745" cy="6627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Id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62DFA16-30E7-41AE-8175-5639E3B74055}"/>
              </a:ext>
            </a:extLst>
          </p:cNvPr>
          <p:cNvSpPr/>
          <p:nvPr/>
        </p:nvSpPr>
        <p:spPr>
          <a:xfrm>
            <a:off x="10445581" y="4471091"/>
            <a:ext cx="1099745" cy="66279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Expr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03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8E68A9-A2CF-E2CB-A7EC-DE40B4D24661}"/>
              </a:ext>
            </a:extLst>
          </p:cNvPr>
          <p:cNvSpPr/>
          <p:nvPr/>
        </p:nvSpPr>
        <p:spPr>
          <a:xfrm>
            <a:off x="1383956" y="4750487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어휘 분석기</a:t>
            </a:r>
            <a:endParaRPr lang="en-US" altLang="ko-KR" dirty="0"/>
          </a:p>
          <a:p>
            <a:pPr algn="ctr"/>
            <a:r>
              <a:rPr lang="en-US" altLang="ko-KR" dirty="0"/>
              <a:t>(Lexer.java)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7552BC-BA88-7A1A-90B0-F2AA26477E67}"/>
              </a:ext>
            </a:extLst>
          </p:cNvPr>
          <p:cNvSpPr/>
          <p:nvPr/>
        </p:nvSpPr>
        <p:spPr>
          <a:xfrm>
            <a:off x="1383957" y="2886674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파서</a:t>
            </a:r>
            <a:endParaRPr lang="en-US" altLang="ko-KR" dirty="0"/>
          </a:p>
          <a:p>
            <a:pPr algn="ctr"/>
            <a:r>
              <a:rPr lang="en-US" altLang="ko-KR" dirty="0"/>
              <a:t>(Parser.java)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91AAF-FF30-831E-16A3-FA0499669289}"/>
              </a:ext>
            </a:extLst>
          </p:cNvPr>
          <p:cNvSpPr/>
          <p:nvPr/>
        </p:nvSpPr>
        <p:spPr>
          <a:xfrm>
            <a:off x="4662615" y="2878781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추상구문트리</a:t>
            </a:r>
            <a:endParaRPr lang="en-US" altLang="ko-KR" dirty="0"/>
          </a:p>
          <a:p>
            <a:pPr algn="ctr"/>
            <a:r>
              <a:rPr lang="en-US" altLang="ko-KR" dirty="0"/>
              <a:t>(AST.java)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C7E1F5-5E5A-E27D-3079-B16C299A7129}"/>
              </a:ext>
            </a:extLst>
          </p:cNvPr>
          <p:cNvSpPr/>
          <p:nvPr/>
        </p:nvSpPr>
        <p:spPr>
          <a:xfrm>
            <a:off x="1383957" y="120409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인터프리터</a:t>
            </a:r>
            <a:endParaRPr lang="en-US" altLang="ko-KR" dirty="0"/>
          </a:p>
          <a:p>
            <a:pPr algn="ctr"/>
            <a:r>
              <a:rPr lang="en-US" altLang="ko-KR" dirty="0"/>
              <a:t>(Sint.java)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18ED3C-0C8B-6C03-29C8-B0788E4F1E70}"/>
              </a:ext>
            </a:extLst>
          </p:cNvPr>
          <p:cNvSpPr/>
          <p:nvPr/>
        </p:nvSpPr>
        <p:spPr>
          <a:xfrm>
            <a:off x="4662616" y="120409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상태</a:t>
            </a:r>
            <a:endParaRPr lang="en-US" altLang="ko-KR" dirty="0"/>
          </a:p>
          <a:p>
            <a:pPr algn="ctr"/>
            <a:r>
              <a:rPr lang="en-US" altLang="ko-KR" dirty="0"/>
              <a:t>(State.java)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A84349B-078A-E7AA-F344-FCD6BC426B4F}"/>
              </a:ext>
            </a:extLst>
          </p:cNvPr>
          <p:cNvSpPr/>
          <p:nvPr/>
        </p:nvSpPr>
        <p:spPr>
          <a:xfrm>
            <a:off x="1589904" y="2277077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1CF756E-95E5-E3BA-C588-90553BA02DBF}"/>
              </a:ext>
            </a:extLst>
          </p:cNvPr>
          <p:cNvSpPr/>
          <p:nvPr/>
        </p:nvSpPr>
        <p:spPr>
          <a:xfrm rot="10800000">
            <a:off x="3410466" y="2218380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D261B90-CAAD-3D05-C21F-EC1A5F93D2DD}"/>
              </a:ext>
            </a:extLst>
          </p:cNvPr>
          <p:cNvSpPr/>
          <p:nvPr/>
        </p:nvSpPr>
        <p:spPr>
          <a:xfrm>
            <a:off x="1589904" y="402349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/오른쪽 14">
            <a:extLst>
              <a:ext uri="{FF2B5EF4-FFF2-40B4-BE49-F238E27FC236}">
                <a16:creationId xmlns:a16="http://schemas.microsoft.com/office/drawing/2014/main" id="{4FE5E529-6AB7-FE72-704A-20FB27801476}"/>
              </a:ext>
            </a:extLst>
          </p:cNvPr>
          <p:cNvSpPr/>
          <p:nvPr/>
        </p:nvSpPr>
        <p:spPr>
          <a:xfrm>
            <a:off x="3767781" y="1692188"/>
            <a:ext cx="1105931" cy="32127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DDF2FE-ADAF-13ED-455C-B1ACA6A1C0E6}"/>
              </a:ext>
            </a:extLst>
          </p:cNvPr>
          <p:cNvSpPr/>
          <p:nvPr/>
        </p:nvSpPr>
        <p:spPr>
          <a:xfrm>
            <a:off x="4707920" y="4756666"/>
            <a:ext cx="2594919" cy="1297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토큰</a:t>
            </a:r>
            <a:endParaRPr lang="en-US" altLang="ko-KR" dirty="0"/>
          </a:p>
          <a:p>
            <a:pPr algn="ctr"/>
            <a:r>
              <a:rPr lang="en-US" altLang="ko-KR" dirty="0"/>
              <a:t>(Token.java)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F87D957-0B4C-13E5-F6C0-A3E33D944C7D}"/>
              </a:ext>
            </a:extLst>
          </p:cNvPr>
          <p:cNvSpPr/>
          <p:nvPr/>
        </p:nvSpPr>
        <p:spPr>
          <a:xfrm rot="5400000">
            <a:off x="4182760" y="4774516"/>
            <a:ext cx="321276" cy="1136822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7B578647-137E-1884-264A-251E35DB358F}"/>
              </a:ext>
            </a:extLst>
          </p:cNvPr>
          <p:cNvSpPr/>
          <p:nvPr/>
        </p:nvSpPr>
        <p:spPr>
          <a:xfrm>
            <a:off x="3790432" y="3437238"/>
            <a:ext cx="1105931" cy="32127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33D3833-7F2F-6F1B-5D7D-65CD4F1FA603}"/>
              </a:ext>
            </a:extLst>
          </p:cNvPr>
          <p:cNvSpPr/>
          <p:nvPr/>
        </p:nvSpPr>
        <p:spPr>
          <a:xfrm rot="10800000">
            <a:off x="3365158" y="3995356"/>
            <a:ext cx="321276" cy="95147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44A9D2-44B8-3641-81EC-B8573C7B2F4B}"/>
              </a:ext>
            </a:extLst>
          </p:cNvPr>
          <p:cNvSpPr txBox="1"/>
          <p:nvPr/>
        </p:nvSpPr>
        <p:spPr>
          <a:xfrm>
            <a:off x="362464" y="308919"/>
            <a:ext cx="361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좌측 유도에 따라 예측된 구문의 토큰이 나온 경우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F24F8A-F953-660B-A087-A34D1B64FA72}"/>
              </a:ext>
            </a:extLst>
          </p:cNvPr>
          <p:cNvSpPr txBox="1"/>
          <p:nvPr/>
        </p:nvSpPr>
        <p:spPr>
          <a:xfrm>
            <a:off x="7475838" y="1206495"/>
            <a:ext cx="3838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 줄의 명령어 파싱 끝낼 때마다</a:t>
            </a:r>
            <a:endParaRPr lang="en-US" altLang="ko-KR" dirty="0"/>
          </a:p>
          <a:p>
            <a:r>
              <a:rPr lang="ko-KR" altLang="en-US" dirty="0"/>
              <a:t>상태 업데이트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B1FC47-71FE-B911-E5BB-DD15027FFC15}"/>
              </a:ext>
            </a:extLst>
          </p:cNvPr>
          <p:cNvSpPr txBox="1"/>
          <p:nvPr/>
        </p:nvSpPr>
        <p:spPr>
          <a:xfrm>
            <a:off x="7475838" y="1828800"/>
            <a:ext cx="46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sint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.Eval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326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7A37BB-8A8D-F121-5BBF-B4E7B5B89D86}"/>
              </a:ext>
            </a:extLst>
          </p:cNvPr>
          <p:cNvSpPr txBox="1"/>
          <p:nvPr/>
        </p:nvSpPr>
        <p:spPr>
          <a:xfrm>
            <a:off x="287201" y="3194387"/>
            <a:ext cx="226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명령어</a:t>
            </a:r>
            <a:r>
              <a:rPr lang="en-US" altLang="ko-KR" dirty="0"/>
              <a:t>&lt;command&gt;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FE4D2F1-9E62-AAEF-9E57-F64A16E442E0}"/>
              </a:ext>
            </a:extLst>
          </p:cNvPr>
          <p:cNvCxnSpPr>
            <a:cxnSpLocks/>
          </p:cNvCxnSpPr>
          <p:nvPr/>
        </p:nvCxnSpPr>
        <p:spPr>
          <a:xfrm flipV="1">
            <a:off x="2548488" y="2562305"/>
            <a:ext cx="1022615" cy="816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C09DFD6-D12C-A6DB-9B95-F61B9A29F5C5}"/>
              </a:ext>
            </a:extLst>
          </p:cNvPr>
          <p:cNvCxnSpPr>
            <a:cxnSpLocks/>
          </p:cNvCxnSpPr>
          <p:nvPr/>
        </p:nvCxnSpPr>
        <p:spPr>
          <a:xfrm>
            <a:off x="2548488" y="3379053"/>
            <a:ext cx="911404" cy="852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9A42B9-0429-DD65-5E5F-4E493E5F4A98}"/>
              </a:ext>
            </a:extLst>
          </p:cNvPr>
          <p:cNvCxnSpPr>
            <a:cxnSpLocks/>
          </p:cNvCxnSpPr>
          <p:nvPr/>
        </p:nvCxnSpPr>
        <p:spPr>
          <a:xfrm>
            <a:off x="2554667" y="3379053"/>
            <a:ext cx="102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B73E4D-7229-4B4C-50F5-024332AD095D}"/>
              </a:ext>
            </a:extLst>
          </p:cNvPr>
          <p:cNvSpPr txBox="1"/>
          <p:nvPr/>
        </p:nvSpPr>
        <p:spPr>
          <a:xfrm>
            <a:off x="3571103" y="2182496"/>
            <a:ext cx="7719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변수 선언  </a:t>
            </a:r>
            <a:r>
              <a:rPr lang="en-US" altLang="ko-KR" dirty="0"/>
              <a:t>&lt;</a:t>
            </a:r>
            <a:r>
              <a:rPr lang="en-US" altLang="ko-KR" dirty="0" err="1"/>
              <a:t>decl</a:t>
            </a:r>
            <a:r>
              <a:rPr lang="en-US" altLang="ko-KR" dirty="0"/>
              <a:t>&gt; : State allocate(</a:t>
            </a:r>
            <a:r>
              <a:rPr lang="en-US" altLang="ko-KR" dirty="0" err="1"/>
              <a:t>Decls</a:t>
            </a:r>
            <a:r>
              <a:rPr lang="en-US" altLang="ko-KR" dirty="0"/>
              <a:t>, State) : </a:t>
            </a:r>
            <a:r>
              <a:rPr lang="ko-KR" altLang="en-US" dirty="0"/>
              <a:t>변수를 </a:t>
            </a:r>
            <a:r>
              <a:rPr lang="en-US" altLang="ko-KR" dirty="0"/>
              <a:t>state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Let</a:t>
            </a:r>
            <a:r>
              <a:rPr lang="ko-KR" altLang="en-US" dirty="0"/>
              <a:t>문의 지역 변수들의 경우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 free 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Decls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State)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에서 삭제까지 해야함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AF8D4-EEF6-A3AD-249A-4A2FD7BBE1FA}"/>
              </a:ext>
            </a:extLst>
          </p:cNvPr>
          <p:cNvSpPr txBox="1"/>
          <p:nvPr/>
        </p:nvSpPr>
        <p:spPr>
          <a:xfrm>
            <a:off x="3571103" y="3198159"/>
            <a:ext cx="7719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 정의</a:t>
            </a:r>
            <a:r>
              <a:rPr lang="en-US" altLang="ko-KR" dirty="0"/>
              <a:t> &lt;function&gt; : </a:t>
            </a:r>
            <a:r>
              <a:rPr lang="en-US" altLang="ko-K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800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 Value(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f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변수처럼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에 저장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2B4442-5789-BBF5-B39F-2379BC204BBE}"/>
              </a:ext>
            </a:extLst>
          </p:cNvPr>
          <p:cNvSpPr txBox="1"/>
          <p:nvPr/>
        </p:nvSpPr>
        <p:spPr>
          <a:xfrm>
            <a:off x="3490222" y="4173828"/>
            <a:ext cx="817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문장 </a:t>
            </a:r>
            <a:r>
              <a:rPr lang="en-US" altLang="ko-KR" dirty="0"/>
              <a:t>&lt;</a:t>
            </a:r>
            <a:r>
              <a:rPr lang="en-US" altLang="ko-KR" dirty="0" err="1"/>
              <a:t>stmt</a:t>
            </a:r>
            <a:r>
              <a:rPr lang="en-US" altLang="ko-KR" dirty="0"/>
              <a:t>&gt; :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Eval(</a:t>
            </a:r>
            <a:r>
              <a:rPr lang="en-US" altLang="ko-K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State) -&gt; Eval(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구문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State)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-&gt; 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Value V(Expr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, State </a:t>
            </a:r>
            <a:r>
              <a:rPr lang="en-US" altLang="ko-KR" sz="1800" dirty="0">
                <a:solidFill>
                  <a:srgbClr val="6A3E3E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ko-KR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수식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문법에 따라 계산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EB87B-A61A-08C9-88C5-8173D07DD8F2}"/>
              </a:ext>
            </a:extLst>
          </p:cNvPr>
          <p:cNvSpPr txBox="1"/>
          <p:nvPr/>
        </p:nvSpPr>
        <p:spPr>
          <a:xfrm>
            <a:off x="593125" y="630194"/>
            <a:ext cx="46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sint</a:t>
            </a:r>
            <a:r>
              <a:rPr lang="en-US" altLang="ko-K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.Eval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i="1" dirty="0">
                <a:solidFill>
                  <a:srgbClr val="6A3E3E"/>
                </a:solidFill>
                <a:latin typeface="Consolas" panose="020B0609020204030204" pitchFamily="49" charset="0"/>
              </a:rPr>
              <a:t>command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800" i="1" dirty="0">
                <a:solidFill>
                  <a:srgbClr val="0000C0"/>
                </a:solidFill>
                <a:latin typeface="Consolas" panose="020B0609020204030204" pitchFamily="49" charset="0"/>
              </a:rPr>
              <a:t>state</a:t>
            </a:r>
            <a:r>
              <a:rPr lang="en-US" altLang="ko-K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64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1130</Words>
  <Application>Microsoft Office PowerPoint</Application>
  <PresentationFormat>와이드스크린</PresentationFormat>
  <Paragraphs>199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Consolas</vt:lpstr>
      <vt:lpstr>Wingdings</vt:lpstr>
      <vt:lpstr>Office 테마</vt:lpstr>
      <vt:lpstr>사용법</vt:lpstr>
      <vt:lpstr>PowerPoint 프레젠테이션</vt:lpstr>
      <vt:lpstr>PowerPoint 프레젠테이션</vt:lpstr>
      <vt:lpstr>PowerPoint 프레젠테이션</vt:lpstr>
      <vt:lpstr>PowerPoint 프레젠테이션</vt:lpstr>
      <vt:lpstr>Parser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State.java</vt:lpstr>
      <vt:lpstr>발전시켜야할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지우 신</dc:creator>
  <cp:lastModifiedBy>지우 신</cp:lastModifiedBy>
  <cp:revision>8</cp:revision>
  <dcterms:created xsi:type="dcterms:W3CDTF">2023-11-19T20:21:06Z</dcterms:created>
  <dcterms:modified xsi:type="dcterms:W3CDTF">2023-11-19T22:09:59Z</dcterms:modified>
</cp:coreProperties>
</file>